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82" r:id="rId6"/>
    <p:sldId id="275" r:id="rId7"/>
    <p:sldId id="277" r:id="rId8"/>
    <p:sldId id="268" r:id="rId9"/>
    <p:sldId id="288" r:id="rId10"/>
    <p:sldId id="287" r:id="rId11"/>
    <p:sldId id="276" r:id="rId12"/>
    <p:sldId id="269" r:id="rId13"/>
    <p:sldId id="285" r:id="rId14"/>
    <p:sldId id="258" r:id="rId15"/>
    <p:sldId id="259" r:id="rId16"/>
    <p:sldId id="260" r:id="rId17"/>
    <p:sldId id="261" r:id="rId18"/>
    <p:sldId id="262" r:id="rId19"/>
    <p:sldId id="263" r:id="rId20"/>
    <p:sldId id="265" r:id="rId21"/>
    <p:sldId id="279" r:id="rId22"/>
    <p:sldId id="280" r:id="rId23"/>
    <p:sldId id="266" r:id="rId24"/>
    <p:sldId id="267" r:id="rId25"/>
    <p:sldId id="273" r:id="rId26"/>
    <p:sldId id="283" r:id="rId27"/>
    <p:sldId id="286" r:id="rId28"/>
    <p:sldId id="281"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54C1E-CA9B-AEA8-AB3B-DA76B33BD228}" name="Josie Carter" initials="JC" userId="S::jcart104@kennesaw.edu::4ffaf03d-6199-4011-930d-ab19bfb688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ron McAleer" initials="SM" lastIdx="18" clrIdx="0">
    <p:extLst>
      <p:ext uri="{19B8F6BF-5375-455C-9EA6-DF929625EA0E}">
        <p15:presenceInfo xmlns:p15="http://schemas.microsoft.com/office/powerpoint/2012/main" userId="S::smcalee2@kennesaw.edu::45232735-1cb9-4c8c-a1f0-88d29301e7d0" providerId="AD"/>
      </p:ext>
    </p:extLst>
  </p:cmAuthor>
  <p:cmAuthor id="2" name="Anthony Matusko" initials="AM" lastIdx="2" clrIdx="1">
    <p:extLst>
      <p:ext uri="{19B8F6BF-5375-455C-9EA6-DF929625EA0E}">
        <p15:presenceInfo xmlns:p15="http://schemas.microsoft.com/office/powerpoint/2012/main" userId="S::amatusko@kennesaw.edu::999c5933-135b-45b3-9cdb-c8ce9194088a" providerId="AD"/>
      </p:ext>
    </p:extLst>
  </p:cmAuthor>
  <p:cmAuthor id="3" name="Josie Carter" initials="JC" lastIdx="3" clrIdx="2">
    <p:extLst>
      <p:ext uri="{19B8F6BF-5375-455C-9EA6-DF929625EA0E}">
        <p15:presenceInfo xmlns:p15="http://schemas.microsoft.com/office/powerpoint/2012/main" userId="S::jcart104@kennesaw.edu::4ffaf03d-6199-4011-930d-ab19bfb68832" providerId="AD"/>
      </p:ext>
    </p:extLst>
  </p:cmAuthor>
  <p:cmAuthor id="4" name="Tara Rose" initials="TR" lastIdx="3" clrIdx="3">
    <p:extLst>
      <p:ext uri="{19B8F6BF-5375-455C-9EA6-DF929625EA0E}">
        <p15:presenceInfo xmlns:p15="http://schemas.microsoft.com/office/powerpoint/2012/main" userId="S::trose@kennesaw.edu::1bc52554-9a0e-4757-8b9b-eec1442aec6d" providerId="AD"/>
      </p:ext>
    </p:extLst>
  </p:cmAuthor>
  <p:cmAuthor id="5" name="Jonathan Gilliam" initials="JG" lastIdx="1" clrIdx="4">
    <p:extLst>
      <p:ext uri="{19B8F6BF-5375-455C-9EA6-DF929625EA0E}">
        <p15:presenceInfo xmlns:p15="http://schemas.microsoft.com/office/powerpoint/2012/main" userId="S::jgilli11@kennesaw.edu::40e178ac-ca07-4606-97ce-92fabf1ca1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D1D024-987D-4E44-8BA5-5AB6E502DC4C}" v="22" dt="2025-10-09T14:04:51.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McAleer" userId="45232735-1cb9-4c8c-a1f0-88d29301e7d0" providerId="ADAL" clId="{FE1D40CF-D297-4143-842F-EDA32FD8009E}"/>
    <pc:docChg chg="undo custSel modSld">
      <pc:chgData name="Sharon McAleer" userId="45232735-1cb9-4c8c-a1f0-88d29301e7d0" providerId="ADAL" clId="{FE1D40CF-D297-4143-842F-EDA32FD8009E}" dt="2025-10-09T14:04:51.243" v="142"/>
      <pc:docMkLst>
        <pc:docMk/>
      </pc:docMkLst>
      <pc:sldChg chg="modSp mod">
        <pc:chgData name="Sharon McAleer" userId="45232735-1cb9-4c8c-a1f0-88d29301e7d0" providerId="ADAL" clId="{FE1D40CF-D297-4143-842F-EDA32FD8009E}" dt="2025-10-09T14:04:51.243" v="142"/>
        <pc:sldMkLst>
          <pc:docMk/>
          <pc:sldMk cId="4095078616" sldId="256"/>
        </pc:sldMkLst>
        <pc:spChg chg="mod">
          <ac:chgData name="Sharon McAleer" userId="45232735-1cb9-4c8c-a1f0-88d29301e7d0" providerId="ADAL" clId="{FE1D40CF-D297-4143-842F-EDA32FD8009E}" dt="2025-10-09T14:04:48.413" v="140" actId="21"/>
          <ac:spMkLst>
            <pc:docMk/>
            <pc:sldMk cId="4095078616" sldId="256"/>
            <ac:spMk id="2" creationId="{237171B0-B649-7145-AD15-573647914E46}"/>
          </ac:spMkLst>
        </pc:spChg>
        <pc:spChg chg="mod">
          <ac:chgData name="Sharon McAleer" userId="45232735-1cb9-4c8c-a1f0-88d29301e7d0" providerId="ADAL" clId="{FE1D40CF-D297-4143-842F-EDA32FD8009E}" dt="2025-10-09T14:04:51.243" v="142"/>
          <ac:spMkLst>
            <pc:docMk/>
            <pc:sldMk cId="4095078616" sldId="256"/>
            <ac:spMk id="3" creationId="{C620C477-1C02-2D4A-8EE3-754FD6D05478}"/>
          </ac:spMkLst>
        </pc:spChg>
      </pc:sldChg>
      <pc:sldChg chg="modNotesTx">
        <pc:chgData name="Sharon McAleer" userId="45232735-1cb9-4c8c-a1f0-88d29301e7d0" providerId="ADAL" clId="{FE1D40CF-D297-4143-842F-EDA32FD8009E}" dt="2025-09-26T16:58:45.961" v="126" actId="6549"/>
        <pc:sldMkLst>
          <pc:docMk/>
          <pc:sldMk cId="1064903766" sldId="258"/>
        </pc:sldMkLst>
      </pc:sldChg>
      <pc:sldChg chg="modNotesTx">
        <pc:chgData name="Sharon McAleer" userId="45232735-1cb9-4c8c-a1f0-88d29301e7d0" providerId="ADAL" clId="{FE1D40CF-D297-4143-842F-EDA32FD8009E}" dt="2025-09-26T16:57:57.155" v="121" actId="20577"/>
        <pc:sldMkLst>
          <pc:docMk/>
          <pc:sldMk cId="2207302248" sldId="259"/>
        </pc:sldMkLst>
      </pc:sldChg>
      <pc:sldChg chg="modNotesTx">
        <pc:chgData name="Sharon McAleer" userId="45232735-1cb9-4c8c-a1f0-88d29301e7d0" providerId="ADAL" clId="{FE1D40CF-D297-4143-842F-EDA32FD8009E}" dt="2025-09-26T16:57:42.556" v="118" actId="6549"/>
        <pc:sldMkLst>
          <pc:docMk/>
          <pc:sldMk cId="1836601167" sldId="260"/>
        </pc:sldMkLst>
      </pc:sldChg>
      <pc:sldChg chg="modNotesTx">
        <pc:chgData name="Sharon McAleer" userId="45232735-1cb9-4c8c-a1f0-88d29301e7d0" providerId="ADAL" clId="{FE1D40CF-D297-4143-842F-EDA32FD8009E}" dt="2025-09-26T16:57:22.582" v="117" actId="6549"/>
        <pc:sldMkLst>
          <pc:docMk/>
          <pc:sldMk cId="1286687672" sldId="263"/>
        </pc:sldMkLst>
      </pc:sldChg>
      <pc:sldChg chg="modNotesTx">
        <pc:chgData name="Sharon McAleer" userId="45232735-1cb9-4c8c-a1f0-88d29301e7d0" providerId="ADAL" clId="{FE1D40CF-D297-4143-842F-EDA32FD8009E}" dt="2025-09-26T16:59:16.651" v="127" actId="6549"/>
        <pc:sldMkLst>
          <pc:docMk/>
          <pc:sldMk cId="531314915" sldId="269"/>
        </pc:sldMkLst>
      </pc:sldChg>
      <pc:sldChg chg="modNotesTx">
        <pc:chgData name="Sharon McAleer" userId="45232735-1cb9-4c8c-a1f0-88d29301e7d0" providerId="ADAL" clId="{FE1D40CF-D297-4143-842F-EDA32FD8009E}" dt="2025-09-26T16:55:29.266" v="113" actId="6549"/>
        <pc:sldMkLst>
          <pc:docMk/>
          <pc:sldMk cId="3037776738" sldId="272"/>
        </pc:sldMkLst>
      </pc:sldChg>
      <pc:sldChg chg="modNotesTx">
        <pc:chgData name="Sharon McAleer" userId="45232735-1cb9-4c8c-a1f0-88d29301e7d0" providerId="ADAL" clId="{FE1D40CF-D297-4143-842F-EDA32FD8009E}" dt="2025-09-26T16:55:43.360" v="115" actId="6549"/>
        <pc:sldMkLst>
          <pc:docMk/>
          <pc:sldMk cId="2187832140" sldId="273"/>
        </pc:sldMkLst>
      </pc:sldChg>
      <pc:sldChg chg="mod modShow modNotesTx">
        <pc:chgData name="Sharon McAleer" userId="45232735-1cb9-4c8c-a1f0-88d29301e7d0" providerId="ADAL" clId="{FE1D40CF-D297-4143-842F-EDA32FD8009E}" dt="2025-09-26T17:00:30.369" v="129" actId="729"/>
        <pc:sldMkLst>
          <pc:docMk/>
          <pc:sldMk cId="3894658143" sldId="275"/>
        </pc:sldMkLst>
      </pc:sldChg>
      <pc:sldChg chg="modSp mod">
        <pc:chgData name="Sharon McAleer" userId="45232735-1cb9-4c8c-a1f0-88d29301e7d0" providerId="ADAL" clId="{FE1D40CF-D297-4143-842F-EDA32FD8009E}" dt="2025-09-23T20:50:12.705" v="112" actId="6549"/>
        <pc:sldMkLst>
          <pc:docMk/>
          <pc:sldMk cId="495356153" sldId="277"/>
        </pc:sldMkLst>
        <pc:spChg chg="mod">
          <ac:chgData name="Sharon McAleer" userId="45232735-1cb9-4c8c-a1f0-88d29301e7d0" providerId="ADAL" clId="{FE1D40CF-D297-4143-842F-EDA32FD8009E}" dt="2025-09-23T20:50:12.705" v="112" actId="6549"/>
          <ac:spMkLst>
            <pc:docMk/>
            <pc:sldMk cId="495356153" sldId="277"/>
            <ac:spMk id="6" creationId="{8697D761-1272-2307-0C29-2E6A26FF6749}"/>
          </ac:spMkLst>
        </pc:spChg>
      </pc:sldChg>
      <pc:sldChg chg="modNotesTx">
        <pc:chgData name="Sharon McAleer" userId="45232735-1cb9-4c8c-a1f0-88d29301e7d0" providerId="ADAL" clId="{FE1D40CF-D297-4143-842F-EDA32FD8009E}" dt="2025-09-26T16:55:36.709" v="114" actId="6549"/>
        <pc:sldMkLst>
          <pc:docMk/>
          <pc:sldMk cId="247719231" sldId="281"/>
        </pc:sldMkLst>
      </pc:sldChg>
      <pc:sldChg chg="modSp mod">
        <pc:chgData name="Sharon McAleer" userId="45232735-1cb9-4c8c-a1f0-88d29301e7d0" providerId="ADAL" clId="{FE1D40CF-D297-4143-842F-EDA32FD8009E}" dt="2025-09-23T20:49:21.990" v="26" actId="20577"/>
        <pc:sldMkLst>
          <pc:docMk/>
          <pc:sldMk cId="1682107917" sldId="282"/>
        </pc:sldMkLst>
        <pc:spChg chg="mod">
          <ac:chgData name="Sharon McAleer" userId="45232735-1cb9-4c8c-a1f0-88d29301e7d0" providerId="ADAL" clId="{FE1D40CF-D297-4143-842F-EDA32FD8009E}" dt="2025-09-23T20:49:21.990" v="26" actId="20577"/>
          <ac:spMkLst>
            <pc:docMk/>
            <pc:sldMk cId="1682107917" sldId="282"/>
            <ac:spMk id="3" creationId="{91540E9B-71E9-6557-63C4-4076993DC3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D78D4-8830-4043-9064-E6BE46C06313}"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FDDA2-D307-7D41-8A9B-9D02DEE488BF}" type="slidenum">
              <a:rPr lang="en-US" smtClean="0"/>
              <a:t>‹#›</a:t>
            </a:fld>
            <a:endParaRPr lang="en-US"/>
          </a:p>
        </p:txBody>
      </p:sp>
    </p:spTree>
    <p:extLst>
      <p:ext uri="{BB962C8B-B14F-4D97-AF65-F5344CB8AC3E}">
        <p14:creationId xmlns:p14="http://schemas.microsoft.com/office/powerpoint/2010/main" val="113408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kennesaw.edu/academic-affairs/curriculum-instruction-assessment/digital-learning-innovations/academic-web-accessibility/advanced-accessibility-solutions/pdf-accessibility-solutions/index.php"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m.youtube.com/watch?v=a2hqmqZzegg" TargetMode="External"/><Relationship Id="rId4" Type="http://schemas.openxmlformats.org/officeDocument/2006/relationships/hyperlink" Target="https://www.kennesaw.edu/academic-affairs/curriculum-instruction-assessment/digital-learning-innovations/academic-web-accessibility/advanced-accessibility-solutions/accessibility-training/index.php"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a:t>
            </a:fld>
            <a:endParaRPr lang="en-US"/>
          </a:p>
        </p:txBody>
      </p:sp>
    </p:spTree>
    <p:extLst>
      <p:ext uri="{BB962C8B-B14F-4D97-AF65-F5344CB8AC3E}">
        <p14:creationId xmlns:p14="http://schemas.microsoft.com/office/powerpoint/2010/main" val="65421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Pages not to index:</a:t>
            </a:r>
          </a:p>
          <a:p>
            <a:r>
              <a:rPr lang="en-US" sz="1200" kern="1200">
                <a:solidFill>
                  <a:schemeClr val="tx1"/>
                </a:solidFill>
                <a:effectLst/>
                <a:latin typeface="+mn-lt"/>
                <a:ea typeface="+mn-ea"/>
                <a:cs typeface="+mn-cs"/>
              </a:rPr>
              <a:t>- Logins</a:t>
            </a:r>
          </a:p>
          <a:p>
            <a:r>
              <a:rPr lang="en-US" sz="1200" kern="1200">
                <a:solidFill>
                  <a:schemeClr val="tx1"/>
                </a:solidFill>
                <a:effectLst/>
                <a:latin typeface="+mn-lt"/>
                <a:ea typeface="+mn-ea"/>
                <a:cs typeface="+mn-cs"/>
              </a:rPr>
              <a:t>- Search results</a:t>
            </a:r>
          </a:p>
          <a:p>
            <a:r>
              <a:rPr lang="en-US" sz="1200" kern="1200">
                <a:solidFill>
                  <a:schemeClr val="tx1"/>
                </a:solidFill>
                <a:effectLst/>
                <a:latin typeface="+mn-lt"/>
                <a:ea typeface="+mn-ea"/>
                <a:cs typeface="+mn-cs"/>
              </a:rPr>
              <a:t>- Thank you/Confirmation pages</a:t>
            </a:r>
          </a:p>
          <a:p>
            <a:r>
              <a:rPr lang="en-US" sz="1200" kern="1200">
                <a:solidFill>
                  <a:schemeClr val="tx1"/>
                </a:solidFill>
                <a:effectLst/>
                <a:latin typeface="+mn-lt"/>
                <a:ea typeface="+mn-ea"/>
                <a:cs typeface="+mn-cs"/>
              </a:rPr>
              <a:t>- Staging/test/dev</a:t>
            </a:r>
          </a:p>
          <a:p>
            <a:r>
              <a:rPr lang="en-US" sz="1200" kern="1200">
                <a:solidFill>
                  <a:schemeClr val="tx1"/>
                </a:solidFill>
                <a:effectLst/>
                <a:latin typeface="+mn-lt"/>
                <a:ea typeface="+mn-ea"/>
                <a:cs typeface="+mn-cs"/>
              </a:rPr>
              <a:t>- Error pages 404</a:t>
            </a:r>
          </a:p>
          <a:p>
            <a:r>
              <a:rPr lang="en-US" sz="1200" kern="1200">
                <a:solidFill>
                  <a:schemeClr val="tx1"/>
                </a:solidFill>
                <a:effectLst/>
                <a:latin typeface="+mn-lt"/>
                <a:ea typeface="+mn-ea"/>
                <a:cs typeface="+mn-cs"/>
              </a:rPr>
              <a:t>- Filtered/Navigation pages</a:t>
            </a:r>
          </a:p>
          <a:p>
            <a:r>
              <a:rPr lang="en-US" sz="1200" kern="1200">
                <a:solidFill>
                  <a:schemeClr val="tx1"/>
                </a:solidFill>
                <a:effectLst/>
                <a:latin typeface="+mn-lt"/>
                <a:ea typeface="+mn-ea"/>
                <a:cs typeface="+mn-cs"/>
              </a:rPr>
              <a:t>- Private/restricted content</a:t>
            </a:r>
          </a:p>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12</a:t>
            </a:fld>
            <a:endParaRPr lang="en-US"/>
          </a:p>
        </p:txBody>
      </p:sp>
    </p:spTree>
    <p:extLst>
      <p:ext uri="{BB962C8B-B14F-4D97-AF65-F5344CB8AC3E}">
        <p14:creationId xmlns:p14="http://schemas.microsoft.com/office/powerpoint/2010/main" val="5712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note that checking broken links and pages that have moved is very important during this time and should be part of ongoing maintenance each week, especially as we continue to port sites to Campus Hub </a:t>
            </a:r>
          </a:p>
        </p:txBody>
      </p:sp>
      <p:sp>
        <p:nvSpPr>
          <p:cNvPr id="4" name="Slide Number Placeholder 3"/>
          <p:cNvSpPr>
            <a:spLocks noGrp="1"/>
          </p:cNvSpPr>
          <p:nvPr>
            <p:ph type="sldNum" sz="quarter" idx="5"/>
          </p:nvPr>
        </p:nvSpPr>
        <p:spPr/>
        <p:txBody>
          <a:bodyPr/>
          <a:lstStyle/>
          <a:p>
            <a:fld id="{562FDDA2-D307-7D41-8A9B-9D02DEE488BF}" type="slidenum">
              <a:rPr lang="en-US" smtClean="0"/>
              <a:t>13</a:t>
            </a:fld>
            <a:endParaRPr lang="en-US"/>
          </a:p>
        </p:txBody>
      </p:sp>
    </p:spTree>
    <p:extLst>
      <p:ext uri="{BB962C8B-B14F-4D97-AF65-F5344CB8AC3E}">
        <p14:creationId xmlns:p14="http://schemas.microsoft.com/office/powerpoint/2010/main" val="1607049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14</a:t>
            </a:fld>
            <a:endParaRPr lang="en-US"/>
          </a:p>
        </p:txBody>
      </p:sp>
    </p:spTree>
    <p:extLst>
      <p:ext uri="{BB962C8B-B14F-4D97-AF65-F5344CB8AC3E}">
        <p14:creationId xmlns:p14="http://schemas.microsoft.com/office/powerpoint/2010/main" val="3325697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15</a:t>
            </a:fld>
            <a:endParaRPr lang="en-US"/>
          </a:p>
        </p:txBody>
      </p:sp>
    </p:spTree>
    <p:extLst>
      <p:ext uri="{BB962C8B-B14F-4D97-AF65-F5344CB8AC3E}">
        <p14:creationId xmlns:p14="http://schemas.microsoft.com/office/powerpoint/2010/main" val="413014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Image descriptions are important for </a:t>
            </a:r>
          </a:p>
          <a:p>
            <a:r>
              <a:rPr lang="en-US" sz="1200" kern="1200">
                <a:solidFill>
                  <a:schemeClr val="tx1"/>
                </a:solidFill>
                <a:effectLst/>
                <a:latin typeface="+mn-lt"/>
                <a:ea typeface="+mn-ea"/>
                <a:cs typeface="+mn-cs"/>
              </a:rPr>
              <a:t>- Accessibility, screen readers</a:t>
            </a:r>
          </a:p>
          <a:p>
            <a:r>
              <a:rPr lang="en-US" sz="1200" kern="1200">
                <a:solidFill>
                  <a:schemeClr val="tx1"/>
                </a:solidFill>
                <a:effectLst/>
                <a:latin typeface="+mn-lt"/>
                <a:ea typeface="+mn-ea"/>
                <a:cs typeface="+mn-cs"/>
              </a:rPr>
              <a:t>- Improve SEO (search engine rely on image descriptions)</a:t>
            </a:r>
          </a:p>
          <a:p>
            <a:r>
              <a:rPr lang="en-US" sz="1200" kern="1200">
                <a:solidFill>
                  <a:schemeClr val="tx1"/>
                </a:solidFill>
                <a:effectLst/>
                <a:latin typeface="+mn-lt"/>
                <a:ea typeface="+mn-ea"/>
                <a:cs typeface="+mn-cs"/>
              </a:rPr>
              <a:t>- Better UX, select images that are relevant, and not to fill a space on the page. Add value for users</a:t>
            </a:r>
          </a:p>
          <a:p>
            <a:r>
              <a:rPr lang="en-US" sz="1200" kern="1200">
                <a:solidFill>
                  <a:schemeClr val="tx1"/>
                </a:solidFill>
                <a:effectLst/>
                <a:latin typeface="+mn-lt"/>
                <a:ea typeface="+mn-ea"/>
                <a:cs typeface="+mn-cs"/>
              </a:rPr>
              <a:t>-Without descriptions, it may result in less trust and engagement</a:t>
            </a:r>
          </a:p>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16</a:t>
            </a:fld>
            <a:endParaRPr lang="en-US"/>
          </a:p>
        </p:txBody>
      </p:sp>
    </p:spTree>
    <p:extLst>
      <p:ext uri="{BB962C8B-B14F-4D97-AF65-F5344CB8AC3E}">
        <p14:creationId xmlns:p14="http://schemas.microsoft.com/office/powerpoint/2010/main" val="19850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b="0" i="0" kern="1200">
                <a:solidFill>
                  <a:schemeClr val="tx1"/>
                </a:solidFill>
                <a:effectLst/>
                <a:latin typeface="+mn-lt"/>
                <a:ea typeface="+mn-ea"/>
                <a:cs typeface="+mn-cs"/>
              </a:rPr>
              <a:t>PDFs: </a:t>
            </a:r>
            <a:r>
              <a:rPr lang="it-IT" sz="1200" b="0" i="0" kern="1200">
                <a:solidFill>
                  <a:schemeClr val="tx1"/>
                </a:solidFill>
                <a:effectLst/>
                <a:latin typeface="+mn-lt"/>
                <a:ea typeface="+mn-ea"/>
                <a:cs typeface="+mn-cs"/>
                <a:hlinkClick r:id="rId3" tooltip="https://www.kennesaw.edu/academic-affairs/curriculum-instruction-assessment/digital-learning-innovations/academic-web-accessibility/advanced-accessibility-solutions/pdf-accessibility-solutions/index.php"/>
              </a:rPr>
              <a:t>https://www.kennesaw.edu/academic-affairs/curriculum-instruction-assessment/digital-learning-innovations/academic-web-accessibility/advanced-accessibility-solutions/pdf-accessibility-solutions/index.php</a:t>
            </a:r>
            <a:endParaRPr lang="it-IT" sz="1200" b="0" i="0" kern="1200">
              <a:solidFill>
                <a:schemeClr val="tx1"/>
              </a:solidFill>
              <a:effectLst/>
              <a:latin typeface="+mn-lt"/>
              <a:ea typeface="+mn-ea"/>
              <a:cs typeface="+mn-cs"/>
            </a:endParaRPr>
          </a:p>
          <a:p>
            <a:pPr fontAlgn="base"/>
            <a:r>
              <a:rPr lang="it-IT" sz="1200" b="0" i="0" kern="1200">
                <a:solidFill>
                  <a:schemeClr val="tx1"/>
                </a:solidFill>
                <a:effectLst/>
                <a:latin typeface="+mn-lt"/>
                <a:ea typeface="+mn-ea"/>
                <a:cs typeface="+mn-cs"/>
              </a:rPr>
              <a:t> Or accessibility training: </a:t>
            </a:r>
            <a:r>
              <a:rPr lang="it-IT" sz="1200" b="0" i="0" kern="1200">
                <a:solidFill>
                  <a:schemeClr val="tx1"/>
                </a:solidFill>
                <a:effectLst/>
                <a:latin typeface="+mn-lt"/>
                <a:ea typeface="+mn-ea"/>
                <a:cs typeface="+mn-cs"/>
                <a:hlinkClick r:id="rId4" tooltip="https://www.kennesaw.edu/academic-affairs/curriculum-instruction-assessment/digital-learning-innovations/academic-web-accessibility/advanced-accessibility-solutions/accessibility-training/index.php"/>
              </a:rPr>
              <a:t>https://www.kennesaw.edu/academic-affairs/curriculum-instruction-assessment/digital-learning-innovations/academic-web-accessibility/advanced-accessibility-solutions/accessibility-training/index.php</a:t>
            </a:r>
            <a:endParaRPr lang="it-IT" sz="1200" b="0" i="0" kern="1200">
              <a:solidFill>
                <a:schemeClr val="tx1"/>
              </a:solidFill>
              <a:effectLst/>
              <a:latin typeface="+mn-lt"/>
              <a:ea typeface="+mn-ea"/>
              <a:cs typeface="+mn-cs"/>
            </a:endParaRPr>
          </a:p>
          <a:p>
            <a:pPr fontAlgn="base"/>
            <a:endParaRPr lang="it-IT" sz="1200" b="0" i="0" kern="1200">
              <a:solidFill>
                <a:schemeClr val="tx1"/>
              </a:solidFill>
              <a:effectLst/>
              <a:latin typeface="+mn-lt"/>
              <a:ea typeface="+mn-ea"/>
              <a:cs typeface="+mn-cs"/>
            </a:endParaRPr>
          </a:p>
          <a:p>
            <a:pPr fontAlgn="base"/>
            <a:r>
              <a:rPr lang="en-US">
                <a:hlinkClick r:id="rId5" tooltip="https://m.youtube.com/watch?v=a2hqmqzzegg"/>
              </a:rPr>
              <a:t>https://m.youtube.com/watch?v=a2hqmqZzegg</a:t>
            </a:r>
            <a:endParaRPr lang="it-IT"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17</a:t>
            </a:fld>
            <a:endParaRPr lang="en-US"/>
          </a:p>
        </p:txBody>
      </p:sp>
    </p:spTree>
    <p:extLst>
      <p:ext uri="{BB962C8B-B14F-4D97-AF65-F5344CB8AC3E}">
        <p14:creationId xmlns:p14="http://schemas.microsoft.com/office/powerpoint/2010/main" val="1825577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18</a:t>
            </a:fld>
            <a:endParaRPr lang="en-US"/>
          </a:p>
        </p:txBody>
      </p:sp>
    </p:spTree>
    <p:extLst>
      <p:ext uri="{BB962C8B-B14F-4D97-AF65-F5344CB8AC3E}">
        <p14:creationId xmlns:p14="http://schemas.microsoft.com/office/powerpoint/2010/main" val="71319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19</a:t>
            </a:fld>
            <a:endParaRPr lang="en-US"/>
          </a:p>
        </p:txBody>
      </p:sp>
    </p:spTree>
    <p:extLst>
      <p:ext uri="{BB962C8B-B14F-4D97-AF65-F5344CB8AC3E}">
        <p14:creationId xmlns:p14="http://schemas.microsoft.com/office/powerpoint/2010/main" val="414666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20</a:t>
            </a:fld>
            <a:endParaRPr lang="en-US"/>
          </a:p>
        </p:txBody>
      </p:sp>
    </p:spTree>
    <p:extLst>
      <p:ext uri="{BB962C8B-B14F-4D97-AF65-F5344CB8AC3E}">
        <p14:creationId xmlns:p14="http://schemas.microsoft.com/office/powerpoint/2010/main" val="1947668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21</a:t>
            </a:fld>
            <a:endParaRPr lang="en-US"/>
          </a:p>
        </p:txBody>
      </p:sp>
    </p:spTree>
    <p:extLst>
      <p:ext uri="{BB962C8B-B14F-4D97-AF65-F5344CB8AC3E}">
        <p14:creationId xmlns:p14="http://schemas.microsoft.com/office/powerpoint/2010/main" val="384083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a:t>
            </a:fld>
            <a:endParaRPr lang="en-US"/>
          </a:p>
        </p:txBody>
      </p:sp>
    </p:spTree>
    <p:extLst>
      <p:ext uri="{BB962C8B-B14F-4D97-AF65-F5344CB8AC3E}">
        <p14:creationId xmlns:p14="http://schemas.microsoft.com/office/powerpoint/2010/main" val="2509871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22</a:t>
            </a:fld>
            <a:endParaRPr lang="en-US"/>
          </a:p>
        </p:txBody>
      </p:sp>
    </p:spTree>
    <p:extLst>
      <p:ext uri="{BB962C8B-B14F-4D97-AF65-F5344CB8AC3E}">
        <p14:creationId xmlns:p14="http://schemas.microsoft.com/office/powerpoint/2010/main" val="2861403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23</a:t>
            </a:fld>
            <a:endParaRPr lang="en-US"/>
          </a:p>
        </p:txBody>
      </p:sp>
    </p:spTree>
    <p:extLst>
      <p:ext uri="{BB962C8B-B14F-4D97-AF65-F5344CB8AC3E}">
        <p14:creationId xmlns:p14="http://schemas.microsoft.com/office/powerpoint/2010/main" val="243305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24</a:t>
            </a:fld>
            <a:endParaRPr lang="en-US"/>
          </a:p>
        </p:txBody>
      </p:sp>
    </p:spTree>
    <p:extLst>
      <p:ext uri="{BB962C8B-B14F-4D97-AF65-F5344CB8AC3E}">
        <p14:creationId xmlns:p14="http://schemas.microsoft.com/office/powerpoint/2010/main" val="1649641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4FB33-0A39-3E21-6159-AD245F3BD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6337F-CBB4-B1BC-5992-048F7057D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ED9DB-11FA-8218-8DCA-DBA50B42DF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957DB3-FCD3-4B1C-0426-F8DDDD83D134}"/>
              </a:ext>
            </a:extLst>
          </p:cNvPr>
          <p:cNvSpPr>
            <a:spLocks noGrp="1"/>
          </p:cNvSpPr>
          <p:nvPr>
            <p:ph type="sldNum" sz="quarter" idx="5"/>
          </p:nvPr>
        </p:nvSpPr>
        <p:spPr/>
        <p:txBody>
          <a:bodyPr/>
          <a:lstStyle/>
          <a:p>
            <a:fld id="{562FDDA2-D307-7D41-8A9B-9D02DEE488BF}" type="slidenum">
              <a:rPr lang="en-US" smtClean="0"/>
              <a:t>25</a:t>
            </a:fld>
            <a:endParaRPr lang="en-US"/>
          </a:p>
        </p:txBody>
      </p:sp>
    </p:spTree>
    <p:extLst>
      <p:ext uri="{BB962C8B-B14F-4D97-AF65-F5344CB8AC3E}">
        <p14:creationId xmlns:p14="http://schemas.microsoft.com/office/powerpoint/2010/main" val="1368802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26</a:t>
            </a:fld>
            <a:endParaRPr lang="en-US"/>
          </a:p>
        </p:txBody>
      </p:sp>
    </p:spTree>
    <p:extLst>
      <p:ext uri="{BB962C8B-B14F-4D97-AF65-F5344CB8AC3E}">
        <p14:creationId xmlns:p14="http://schemas.microsoft.com/office/powerpoint/2010/main" val="68648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3</a:t>
            </a:fld>
            <a:endParaRPr lang="en-US"/>
          </a:p>
        </p:txBody>
      </p:sp>
    </p:spTree>
    <p:extLst>
      <p:ext uri="{BB962C8B-B14F-4D97-AF65-F5344CB8AC3E}">
        <p14:creationId xmlns:p14="http://schemas.microsoft.com/office/powerpoint/2010/main" val="404947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4</a:t>
            </a:fld>
            <a:endParaRPr lang="en-US"/>
          </a:p>
        </p:txBody>
      </p:sp>
    </p:spTree>
    <p:extLst>
      <p:ext uri="{BB962C8B-B14F-4D97-AF65-F5344CB8AC3E}">
        <p14:creationId xmlns:p14="http://schemas.microsoft.com/office/powerpoint/2010/main" val="221903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har char="•"/>
            </a:pPr>
            <a:endParaRPr lang="en-US" sz="1200">
              <a:solidFill>
                <a:srgbClr val="333333"/>
              </a:solidFill>
              <a:latin typeface="+mn-lt"/>
              <a:ea typeface="Calibri"/>
              <a:cs typeface="Segoe UI"/>
            </a:endParaRPr>
          </a:p>
          <a:p>
            <a:r>
              <a:rPr lang="en-US" sz="1200" kern="1200">
                <a:solidFill>
                  <a:schemeClr val="tx1"/>
                </a:solidFill>
                <a:effectLst/>
                <a:latin typeface="+mn-lt"/>
                <a:ea typeface="+mn-ea"/>
                <a:cs typeface="+mn-cs"/>
              </a:rPr>
              <a:t>• We’ve been in a period of transition with the migrations.</a:t>
            </a:r>
          </a:p>
          <a:p>
            <a:r>
              <a:rPr lang="en-US" sz="1200" kern="1200">
                <a:solidFill>
                  <a:schemeClr val="tx1"/>
                </a:solidFill>
                <a:effectLst/>
                <a:latin typeface="+mn-lt"/>
                <a:ea typeface="+mn-ea"/>
                <a:cs typeface="+mn-cs"/>
              </a:rPr>
              <a:t>• It will take another 6–12 months before we start to see reliable trends once migrations are fully complete.</a:t>
            </a:r>
          </a:p>
          <a:p>
            <a:r>
              <a:rPr lang="en-US" sz="1200" kern="1200">
                <a:solidFill>
                  <a:schemeClr val="tx1"/>
                </a:solidFill>
                <a:effectLst/>
                <a:latin typeface="+mn-lt"/>
                <a:ea typeface="+mn-ea"/>
                <a:cs typeface="+mn-cs"/>
              </a:rPr>
              <a:t>• In July, you can already see at a high level that mobile traffic is higher than desktop—and we expect that to continue surpassing desktop moving forward.</a:t>
            </a:r>
          </a:p>
          <a:p>
            <a:pPr lvl="1"/>
            <a:r>
              <a:rPr lang="en-US" sz="1200" kern="1200">
                <a:solidFill>
                  <a:schemeClr val="tx1"/>
                </a:solidFill>
                <a:effectLst/>
                <a:latin typeface="+mn-lt"/>
                <a:ea typeface="+mn-ea"/>
                <a:cs typeface="+mn-cs"/>
              </a:rPr>
              <a:t>• Best practice is to write for digital first and always preview pages on mobile.</a:t>
            </a:r>
          </a:p>
          <a:p>
            <a:r>
              <a:rPr lang="en-US" sz="1200" kern="1200">
                <a:solidFill>
                  <a:schemeClr val="tx1"/>
                </a:solidFill>
                <a:effectLst/>
                <a:latin typeface="+mn-lt"/>
                <a:ea typeface="+mn-ea"/>
                <a:cs typeface="+mn-cs"/>
              </a:rPr>
              <a:t>• In July , 74% of our traffic comes through Google. </a:t>
            </a:r>
          </a:p>
          <a:p>
            <a:pPr lvl="1"/>
            <a:r>
              <a:rPr lang="en-US" sz="1200" kern="1200">
                <a:solidFill>
                  <a:schemeClr val="tx1"/>
                </a:solidFill>
                <a:effectLst/>
                <a:latin typeface="+mn-lt"/>
                <a:ea typeface="+mn-ea"/>
                <a:cs typeface="+mn-cs"/>
              </a:rPr>
              <a:t>• This means users are less likely to start on a homepage and navigate through the site—instead, they jump in and out via search results, staying on average 48 seconds per session </a:t>
            </a:r>
          </a:p>
        </p:txBody>
      </p:sp>
      <p:sp>
        <p:nvSpPr>
          <p:cNvPr id="4" name="Slide Number Placeholder 3"/>
          <p:cNvSpPr>
            <a:spLocks noGrp="1"/>
          </p:cNvSpPr>
          <p:nvPr>
            <p:ph type="sldNum" sz="quarter" idx="5"/>
          </p:nvPr>
        </p:nvSpPr>
        <p:spPr/>
        <p:txBody>
          <a:bodyPr/>
          <a:lstStyle/>
          <a:p>
            <a:fld id="{562FDDA2-D307-7D41-8A9B-9D02DEE488BF}" type="slidenum">
              <a:rPr lang="en-US" smtClean="0"/>
              <a:t>5</a:t>
            </a:fld>
            <a:endParaRPr lang="en-US"/>
          </a:p>
        </p:txBody>
      </p:sp>
    </p:spTree>
    <p:extLst>
      <p:ext uri="{BB962C8B-B14F-4D97-AF65-F5344CB8AC3E}">
        <p14:creationId xmlns:p14="http://schemas.microsoft.com/office/powerpoint/2010/main" val="302735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8</a:t>
            </a:fld>
            <a:endParaRPr lang="en-US"/>
          </a:p>
        </p:txBody>
      </p:sp>
    </p:spTree>
    <p:extLst>
      <p:ext uri="{BB962C8B-B14F-4D97-AF65-F5344CB8AC3E}">
        <p14:creationId xmlns:p14="http://schemas.microsoft.com/office/powerpoint/2010/main" val="309876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1">
                <a:cs typeface="+mn-lt"/>
              </a:rPr>
            </a:br>
            <a:endParaRPr lang="en-US"/>
          </a:p>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9</a:t>
            </a:fld>
            <a:endParaRPr lang="en-US"/>
          </a:p>
        </p:txBody>
      </p:sp>
    </p:spTree>
    <p:extLst>
      <p:ext uri="{BB962C8B-B14F-4D97-AF65-F5344CB8AC3E}">
        <p14:creationId xmlns:p14="http://schemas.microsoft.com/office/powerpoint/2010/main" val="117142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33F37-2334-0B9E-61A6-DAF041233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F2A5F-35BB-7AF1-48FE-F289B1DED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D0C374-2EFA-052F-26DB-B61D1F55B5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38E5C7-1225-E18F-0325-6DBAEE21AAA4}"/>
              </a:ext>
            </a:extLst>
          </p:cNvPr>
          <p:cNvSpPr>
            <a:spLocks noGrp="1"/>
          </p:cNvSpPr>
          <p:nvPr>
            <p:ph type="sldNum" sz="quarter" idx="5"/>
          </p:nvPr>
        </p:nvSpPr>
        <p:spPr/>
        <p:txBody>
          <a:bodyPr/>
          <a:lstStyle/>
          <a:p>
            <a:fld id="{562FDDA2-D307-7D41-8A9B-9D02DEE488BF}" type="slidenum">
              <a:rPr lang="en-US" smtClean="0"/>
              <a:t>10</a:t>
            </a:fld>
            <a:endParaRPr lang="en-US"/>
          </a:p>
        </p:txBody>
      </p:sp>
    </p:spTree>
    <p:extLst>
      <p:ext uri="{BB962C8B-B14F-4D97-AF65-F5344CB8AC3E}">
        <p14:creationId xmlns:p14="http://schemas.microsoft.com/office/powerpoint/2010/main" val="214256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Here are </a:t>
            </a:r>
            <a:r>
              <a:rPr lang="en-US" sz="1200" b="1" i="0" kern="1200">
                <a:solidFill>
                  <a:schemeClr val="tx1"/>
                </a:solidFill>
                <a:effectLst/>
                <a:latin typeface="+mn-lt"/>
                <a:ea typeface="+mn-ea"/>
                <a:cs typeface="+mn-cs"/>
              </a:rPr>
              <a:t>5 best practices</a:t>
            </a:r>
            <a:r>
              <a:rPr lang="en-US" sz="1200" b="0" i="0" kern="1200">
                <a:solidFill>
                  <a:schemeClr val="tx1"/>
                </a:solidFill>
                <a:effectLst/>
                <a:latin typeface="+mn-lt"/>
                <a:ea typeface="+mn-ea"/>
                <a:cs typeface="+mn-cs"/>
              </a:rPr>
              <a:t> to follow when requesting or creating a page URL:</a:t>
            </a:r>
          </a:p>
          <a:p>
            <a:pPr lvl="1" fontAlgn="base"/>
            <a:r>
              <a:rPr lang="en-US" sz="1200" b="1" i="0" kern="1200">
                <a:solidFill>
                  <a:schemeClr val="tx1"/>
                </a:solidFill>
                <a:effectLst/>
                <a:latin typeface="+mn-lt"/>
                <a:ea typeface="+mn-ea"/>
                <a:cs typeface="+mn-cs"/>
              </a:rPr>
              <a:t>Keep it short, simple, and readable</a:t>
            </a:r>
            <a:endParaRPr lang="en-US" sz="1200" b="0" i="0" kern="1200">
              <a:solidFill>
                <a:schemeClr val="tx1"/>
              </a:solidFill>
              <a:effectLst/>
              <a:latin typeface="+mn-lt"/>
              <a:ea typeface="+mn-ea"/>
              <a:cs typeface="+mn-cs"/>
            </a:endParaRPr>
          </a:p>
          <a:p>
            <a:pPr lvl="1" fontAlgn="base"/>
            <a:r>
              <a:rPr lang="en-US" sz="1200" b="1" i="0" kern="1200">
                <a:solidFill>
                  <a:schemeClr val="tx1"/>
                </a:solidFill>
                <a:effectLst/>
                <a:latin typeface="+mn-lt"/>
                <a:ea typeface="+mn-ea"/>
                <a:cs typeface="+mn-cs"/>
              </a:rPr>
              <a:t>Use hyphens to separate words</a:t>
            </a:r>
            <a:endParaRPr lang="en-US" sz="1200" b="0" i="0" kern="1200">
              <a:solidFill>
                <a:schemeClr val="tx1"/>
              </a:solidFill>
              <a:effectLst/>
              <a:latin typeface="+mn-lt"/>
              <a:ea typeface="+mn-ea"/>
              <a:cs typeface="+mn-cs"/>
            </a:endParaRPr>
          </a:p>
          <a:p>
            <a:pPr lvl="1" fontAlgn="base"/>
            <a:r>
              <a:rPr lang="en-US" sz="1200" b="1" i="0" kern="1200">
                <a:solidFill>
                  <a:schemeClr val="tx1"/>
                </a:solidFill>
                <a:effectLst/>
                <a:latin typeface="+mn-lt"/>
                <a:ea typeface="+mn-ea"/>
                <a:cs typeface="+mn-cs"/>
              </a:rPr>
              <a:t>Include relevant keywords</a:t>
            </a:r>
            <a:endParaRPr lang="en-US" sz="1200" b="0" i="0" kern="1200">
              <a:solidFill>
                <a:schemeClr val="tx1"/>
              </a:solidFill>
              <a:effectLst/>
              <a:latin typeface="+mn-lt"/>
              <a:ea typeface="+mn-ea"/>
              <a:cs typeface="+mn-cs"/>
            </a:endParaRPr>
          </a:p>
          <a:p>
            <a:pPr lvl="1" fontAlgn="base"/>
            <a:r>
              <a:rPr lang="en-US" sz="1200" b="1" i="0" kern="1200">
                <a:solidFill>
                  <a:schemeClr val="tx1"/>
                </a:solidFill>
                <a:effectLst/>
                <a:latin typeface="+mn-lt"/>
                <a:ea typeface="+mn-ea"/>
                <a:cs typeface="+mn-cs"/>
              </a:rPr>
              <a:t>Avoid unnecessary words, numbers, and special characters</a:t>
            </a:r>
            <a:endParaRPr lang="en-US" sz="1200" b="0" i="0" kern="1200">
              <a:solidFill>
                <a:schemeClr val="tx1"/>
              </a:solidFill>
              <a:effectLst/>
              <a:latin typeface="+mn-lt"/>
              <a:ea typeface="+mn-ea"/>
              <a:cs typeface="+mn-cs"/>
            </a:endParaRPr>
          </a:p>
          <a:p>
            <a:pPr lvl="1" fontAlgn="base"/>
            <a:r>
              <a:rPr lang="en-US" sz="1200" b="1" i="0" kern="1200">
                <a:solidFill>
                  <a:schemeClr val="tx1"/>
                </a:solidFill>
                <a:effectLst/>
                <a:latin typeface="+mn-lt"/>
                <a:ea typeface="+mn-ea"/>
                <a:cs typeface="+mn-cs"/>
              </a:rPr>
              <a:t>Follow governance rules for approval and future-proof</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11</a:t>
            </a:fld>
            <a:endParaRPr lang="en-US"/>
          </a:p>
        </p:txBody>
      </p:sp>
    </p:spTree>
    <p:extLst>
      <p:ext uri="{BB962C8B-B14F-4D97-AF65-F5344CB8AC3E}">
        <p14:creationId xmlns:p14="http://schemas.microsoft.com/office/powerpoint/2010/main" val="229504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29F9D3-1631-574E-B794-15810466C68F}"/>
              </a:ext>
            </a:extLst>
          </p:cNvPr>
          <p:cNvSpPr/>
          <p:nvPr/>
        </p:nvSpPr>
        <p:spPr>
          <a:xfrm>
            <a:off x="6039679" y="0"/>
            <a:ext cx="5265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5C32C3-0E38-EF40-8753-699E473F0219}"/>
              </a:ext>
            </a:extLst>
          </p:cNvPr>
          <p:cNvPicPr>
            <a:picLocks noChangeAspect="1"/>
          </p:cNvPicPr>
          <p:nvPr/>
        </p:nvPicPr>
        <p:blipFill rotWithShape="1">
          <a:blip r:embed="rId2"/>
          <a:srcRect r="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64356227-D7D4-F943-AFB2-F20F8B424051}"/>
              </a:ext>
            </a:extLst>
          </p:cNvPr>
          <p:cNvPicPr>
            <a:picLocks noChangeAspect="1"/>
          </p:cNvPicPr>
          <p:nvPr/>
        </p:nvPicPr>
        <p:blipFill>
          <a:blip r:embed="rId3"/>
          <a:stretch>
            <a:fillRect/>
          </a:stretch>
        </p:blipFill>
        <p:spPr>
          <a:xfrm>
            <a:off x="1598817" y="1983144"/>
            <a:ext cx="2853911" cy="2891711"/>
          </a:xfrm>
          <a:prstGeom prst="rect">
            <a:avLst/>
          </a:prstGeom>
        </p:spPr>
      </p:pic>
      <p:sp>
        <p:nvSpPr>
          <p:cNvPr id="3" name="Text Placeholder 2">
            <a:extLst>
              <a:ext uri="{FF2B5EF4-FFF2-40B4-BE49-F238E27FC236}">
                <a16:creationId xmlns:a16="http://schemas.microsoft.com/office/drawing/2014/main" id="{21C0DF3D-F69D-9941-B6AB-0FDADE794EF9}"/>
              </a:ext>
            </a:extLst>
          </p:cNvPr>
          <p:cNvSpPr>
            <a:spLocks noGrp="1"/>
          </p:cNvSpPr>
          <p:nvPr>
            <p:ph type="body" sz="quarter" idx="12" hasCustomPrompt="1"/>
          </p:nvPr>
        </p:nvSpPr>
        <p:spPr>
          <a:xfrm>
            <a:off x="6813549" y="2964400"/>
            <a:ext cx="4660900" cy="512762"/>
          </a:xfrm>
          <a:prstGeom prst="rect">
            <a:avLst/>
          </a:prstGeom>
        </p:spPr>
        <p:txBody>
          <a:bodyPr/>
          <a:lstStyle>
            <a:lvl1pPr marL="0" indent="0" algn="ctr">
              <a:buNone/>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a:t>Title</a:t>
            </a:r>
          </a:p>
        </p:txBody>
      </p:sp>
      <p:sp>
        <p:nvSpPr>
          <p:cNvPr id="10" name="Text Placeholder 2">
            <a:extLst>
              <a:ext uri="{FF2B5EF4-FFF2-40B4-BE49-F238E27FC236}">
                <a16:creationId xmlns:a16="http://schemas.microsoft.com/office/drawing/2014/main" id="{C1DA1688-B217-4843-B0D0-29E1D2028150}"/>
              </a:ext>
            </a:extLst>
          </p:cNvPr>
          <p:cNvSpPr>
            <a:spLocks noGrp="1"/>
          </p:cNvSpPr>
          <p:nvPr>
            <p:ph type="body" sz="quarter" idx="13" hasCustomPrompt="1"/>
          </p:nvPr>
        </p:nvSpPr>
        <p:spPr>
          <a:xfrm>
            <a:off x="6813549" y="3477162"/>
            <a:ext cx="4660900" cy="512762"/>
          </a:xfrm>
          <a:prstGeom prst="rect">
            <a:avLst/>
          </a:prstGeom>
        </p:spPr>
        <p:txBody>
          <a:bodyPr/>
          <a:lstStyle>
            <a:lvl1pPr marL="0" indent="0" algn="ctr">
              <a:buNone/>
              <a:defRPr sz="2000"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2819093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Option 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2D5093F-A64D-6A42-8920-D62D4FA40C4E}"/>
              </a:ext>
            </a:extLst>
          </p:cNvPr>
          <p:cNvGrpSpPr/>
          <p:nvPr userDrawn="1"/>
        </p:nvGrpSpPr>
        <p:grpSpPr>
          <a:xfrm>
            <a:off x="-1" y="0"/>
            <a:ext cx="12192002" cy="6858000"/>
            <a:chOff x="-1" y="0"/>
            <a:chExt cx="12192002" cy="6858000"/>
          </a:xfrm>
        </p:grpSpPr>
        <p:pic>
          <p:nvPicPr>
            <p:cNvPr id="8" name="Picture 7">
              <a:extLst>
                <a:ext uri="{FF2B5EF4-FFF2-40B4-BE49-F238E27FC236}">
                  <a16:creationId xmlns:a16="http://schemas.microsoft.com/office/drawing/2014/main" id="{0A42E0DC-41C4-5D4E-9365-D4101A18F8FD}"/>
                </a:ext>
              </a:extLst>
            </p:cNvPr>
            <p:cNvPicPr>
              <a:picLocks noChangeAspect="1"/>
            </p:cNvPicPr>
            <p:nvPr/>
          </p:nvPicPr>
          <p:blipFill rotWithShape="1">
            <a:blip r:embed="rId2"/>
            <a:srcRect t="20272"/>
            <a:stretch/>
          </p:blipFill>
          <p:spPr>
            <a:xfrm>
              <a:off x="1" y="0"/>
              <a:ext cx="12192000" cy="6858000"/>
            </a:xfrm>
            <a:prstGeom prst="rect">
              <a:avLst/>
            </a:prstGeom>
          </p:spPr>
        </p:pic>
        <p:cxnSp>
          <p:nvCxnSpPr>
            <p:cNvPr id="9" name="Straight Connector 8">
              <a:extLst>
                <a:ext uri="{FF2B5EF4-FFF2-40B4-BE49-F238E27FC236}">
                  <a16:creationId xmlns:a16="http://schemas.microsoft.com/office/drawing/2014/main" id="{5FC13913-2F32-2343-B64C-251CB51EA2C7}"/>
                </a:ext>
              </a:extLst>
            </p:cNvPr>
            <p:cNvCxnSpPr>
              <a:cxnSpLocks/>
            </p:cNvCxnSpPr>
            <p:nvPr/>
          </p:nvCxnSpPr>
          <p:spPr>
            <a:xfrm>
              <a:off x="1826811" y="1497477"/>
              <a:ext cx="8538377"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EDDACB2-B58B-F64A-B55E-70FEB45037B1}"/>
                </a:ext>
              </a:extLst>
            </p:cNvPr>
            <p:cNvSpPr/>
            <p:nvPr/>
          </p:nvSpPr>
          <p:spPr>
            <a:xfrm>
              <a:off x="5589104" y="990581"/>
              <a:ext cx="1013791" cy="1013791"/>
            </a:xfrm>
            <a:prstGeom prst="ellipse">
              <a:avLst/>
            </a:prstGeom>
            <a:solidFill>
              <a:schemeClr val="bg1"/>
            </a:solidFill>
            <a:ln>
              <a:solidFill>
                <a:srgbClr val="FFC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4A6396A-6CC8-EE41-8B23-9407CDA8FD3F}"/>
                </a:ext>
              </a:extLst>
            </p:cNvPr>
            <p:cNvCxnSpPr>
              <a:cxnSpLocks/>
            </p:cNvCxnSpPr>
            <p:nvPr/>
          </p:nvCxnSpPr>
          <p:spPr>
            <a:xfrm>
              <a:off x="1826811" y="5360525"/>
              <a:ext cx="8538377"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24DCAAE-06D4-1C42-A8CE-0E38F73143D0}"/>
                </a:ext>
              </a:extLst>
            </p:cNvPr>
            <p:cNvSpPr/>
            <p:nvPr/>
          </p:nvSpPr>
          <p:spPr>
            <a:xfrm>
              <a:off x="5589104" y="4853629"/>
              <a:ext cx="1013791" cy="1013791"/>
            </a:xfrm>
            <a:prstGeom prst="ellipse">
              <a:avLst/>
            </a:prstGeom>
            <a:solidFill>
              <a:schemeClr val="bg1"/>
            </a:solidFill>
            <a:ln>
              <a:solidFill>
                <a:srgbClr val="FFC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F89AB1-B31C-E448-B85A-7845F94BB1BB}"/>
                </a:ext>
              </a:extLst>
            </p:cNvPr>
            <p:cNvSpPr/>
            <p:nvPr/>
          </p:nvSpPr>
          <p:spPr>
            <a:xfrm>
              <a:off x="-1" y="2494755"/>
              <a:ext cx="12192001" cy="1866622"/>
            </a:xfrm>
            <a:prstGeom prst="rect">
              <a:avLst/>
            </a:pr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5F5AD75-B71E-D94B-A05C-66D485089CE9}"/>
                </a:ext>
              </a:extLst>
            </p:cNvPr>
            <p:cNvPicPr>
              <a:picLocks noChangeAspect="1"/>
            </p:cNvPicPr>
            <p:nvPr/>
          </p:nvPicPr>
          <p:blipFill>
            <a:blip r:embed="rId3"/>
            <a:stretch>
              <a:fillRect/>
            </a:stretch>
          </p:blipFill>
          <p:spPr>
            <a:xfrm>
              <a:off x="5770916" y="1320514"/>
              <a:ext cx="650162" cy="433441"/>
            </a:xfrm>
            <a:prstGeom prst="rect">
              <a:avLst/>
            </a:prstGeom>
          </p:spPr>
        </p:pic>
        <p:pic>
          <p:nvPicPr>
            <p:cNvPr id="16" name="Picture 15">
              <a:extLst>
                <a:ext uri="{FF2B5EF4-FFF2-40B4-BE49-F238E27FC236}">
                  <a16:creationId xmlns:a16="http://schemas.microsoft.com/office/drawing/2014/main" id="{27CDAB06-B996-2747-B5EA-CA07085E551D}"/>
                </a:ext>
              </a:extLst>
            </p:cNvPr>
            <p:cNvPicPr>
              <a:picLocks noChangeAspect="1"/>
            </p:cNvPicPr>
            <p:nvPr/>
          </p:nvPicPr>
          <p:blipFill>
            <a:blip r:embed="rId3"/>
            <a:stretch>
              <a:fillRect/>
            </a:stretch>
          </p:blipFill>
          <p:spPr>
            <a:xfrm rot="10800000">
              <a:off x="5770916" y="5143800"/>
              <a:ext cx="650162" cy="433441"/>
            </a:xfrm>
            <a:prstGeom prst="rect">
              <a:avLst/>
            </a:prstGeom>
          </p:spPr>
        </p:pic>
      </p:grpSp>
      <p:sp>
        <p:nvSpPr>
          <p:cNvPr id="17" name="Text Placeholder 12">
            <a:extLst>
              <a:ext uri="{FF2B5EF4-FFF2-40B4-BE49-F238E27FC236}">
                <a16:creationId xmlns:a16="http://schemas.microsoft.com/office/drawing/2014/main" id="{4E663CB2-1E13-F842-839B-5A8CD0A85A60}"/>
              </a:ext>
            </a:extLst>
          </p:cNvPr>
          <p:cNvSpPr>
            <a:spLocks noGrp="1"/>
          </p:cNvSpPr>
          <p:nvPr>
            <p:ph type="body" sz="quarter" idx="12" hasCustomPrompt="1"/>
          </p:nvPr>
        </p:nvSpPr>
        <p:spPr>
          <a:xfrm>
            <a:off x="888571" y="2937860"/>
            <a:ext cx="10414849" cy="980411"/>
          </a:xfrm>
          <a:prstGeom prst="rect">
            <a:avLst/>
          </a:prstGeom>
        </p:spPr>
        <p:txBody>
          <a:bodyPr/>
          <a:lstStyle>
            <a:lvl1pPr marL="0" indent="0" algn="ctr">
              <a:buNone/>
              <a:defRPr sz="3200" b="1" i="0">
                <a:solidFill>
                  <a:schemeClr val="tx1"/>
                </a:solidFill>
                <a:latin typeface="Arial" panose="020B0604020202020204" pitchFamily="34" charset="0"/>
                <a:cs typeface="Arial" panose="020B0604020202020204" pitchFamily="34" charset="0"/>
              </a:defRPr>
            </a:lvl1pPr>
          </a:lstStyle>
          <a:p>
            <a:pPr lvl="0"/>
            <a:r>
              <a:rPr lang="en-US"/>
              <a:t>We don’t yet know what our best self can be…together, we all need to find it.</a:t>
            </a:r>
          </a:p>
        </p:txBody>
      </p:sp>
    </p:spTree>
    <p:extLst>
      <p:ext uri="{BB962C8B-B14F-4D97-AF65-F5344CB8AC3E}">
        <p14:creationId xmlns:p14="http://schemas.microsoft.com/office/powerpoint/2010/main" val="456981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Option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3246C5-2D29-F946-B2F7-3B9C84905703}"/>
              </a:ext>
            </a:extLst>
          </p:cNvPr>
          <p:cNvGrpSpPr/>
          <p:nvPr userDrawn="1"/>
        </p:nvGrpSpPr>
        <p:grpSpPr>
          <a:xfrm>
            <a:off x="-1" y="0"/>
            <a:ext cx="12192001" cy="6858000"/>
            <a:chOff x="-1" y="0"/>
            <a:chExt cx="12192001" cy="6858000"/>
          </a:xfrm>
        </p:grpSpPr>
        <p:pic>
          <p:nvPicPr>
            <p:cNvPr id="8" name="Picture 7">
              <a:extLst>
                <a:ext uri="{FF2B5EF4-FFF2-40B4-BE49-F238E27FC236}">
                  <a16:creationId xmlns:a16="http://schemas.microsoft.com/office/drawing/2014/main" id="{44CE2E98-8D1A-CD4B-B1A9-88632EBA646B}"/>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CFBB83C3-3C45-0841-A413-09852839C40C}"/>
                </a:ext>
              </a:extLst>
            </p:cNvPr>
            <p:cNvCxnSpPr>
              <a:cxnSpLocks/>
            </p:cNvCxnSpPr>
            <p:nvPr/>
          </p:nvCxnSpPr>
          <p:spPr>
            <a:xfrm>
              <a:off x="1826811" y="1497477"/>
              <a:ext cx="85383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7FDDB52-74F4-BD45-9465-8A1053479EC4}"/>
                </a:ext>
              </a:extLst>
            </p:cNvPr>
            <p:cNvSpPr/>
            <p:nvPr/>
          </p:nvSpPr>
          <p:spPr>
            <a:xfrm>
              <a:off x="5589104" y="990581"/>
              <a:ext cx="1013791" cy="10137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FCEBF5-ADAA-7B46-9038-529B9CAD1C0A}"/>
                </a:ext>
              </a:extLst>
            </p:cNvPr>
            <p:cNvCxnSpPr>
              <a:cxnSpLocks/>
            </p:cNvCxnSpPr>
            <p:nvPr/>
          </p:nvCxnSpPr>
          <p:spPr>
            <a:xfrm>
              <a:off x="1826811" y="5360525"/>
              <a:ext cx="85383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C772748-8129-DF4A-8381-C7C56673891E}"/>
                </a:ext>
              </a:extLst>
            </p:cNvPr>
            <p:cNvSpPr/>
            <p:nvPr/>
          </p:nvSpPr>
          <p:spPr>
            <a:xfrm>
              <a:off x="5589104" y="4853629"/>
              <a:ext cx="1013791" cy="10137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7E82D3-A127-8949-B1E6-B259F329C874}"/>
                </a:ext>
              </a:extLst>
            </p:cNvPr>
            <p:cNvSpPr/>
            <p:nvPr/>
          </p:nvSpPr>
          <p:spPr>
            <a:xfrm>
              <a:off x="-1" y="2494755"/>
              <a:ext cx="12192001" cy="1866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EB4B2D7-120C-C34A-B84F-EA07D8F4AE44}"/>
                </a:ext>
              </a:extLst>
            </p:cNvPr>
            <p:cNvPicPr>
              <a:picLocks noChangeAspect="1"/>
            </p:cNvPicPr>
            <p:nvPr/>
          </p:nvPicPr>
          <p:blipFill>
            <a:blip r:embed="rId3"/>
            <a:stretch>
              <a:fillRect/>
            </a:stretch>
          </p:blipFill>
          <p:spPr>
            <a:xfrm>
              <a:off x="5750855" y="1305854"/>
              <a:ext cx="690281" cy="460187"/>
            </a:xfrm>
            <a:prstGeom prst="rect">
              <a:avLst/>
            </a:prstGeom>
          </p:spPr>
        </p:pic>
        <p:pic>
          <p:nvPicPr>
            <p:cNvPr id="16" name="Picture 15">
              <a:extLst>
                <a:ext uri="{FF2B5EF4-FFF2-40B4-BE49-F238E27FC236}">
                  <a16:creationId xmlns:a16="http://schemas.microsoft.com/office/drawing/2014/main" id="{7F279F7D-5F09-5A4A-BBE3-A178B7A30770}"/>
                </a:ext>
              </a:extLst>
            </p:cNvPr>
            <p:cNvPicPr>
              <a:picLocks noChangeAspect="1"/>
            </p:cNvPicPr>
            <p:nvPr/>
          </p:nvPicPr>
          <p:blipFill>
            <a:blip r:embed="rId3"/>
            <a:stretch>
              <a:fillRect/>
            </a:stretch>
          </p:blipFill>
          <p:spPr>
            <a:xfrm rot="10800000">
              <a:off x="5750855" y="5128560"/>
              <a:ext cx="690281" cy="460187"/>
            </a:xfrm>
            <a:prstGeom prst="rect">
              <a:avLst/>
            </a:prstGeom>
          </p:spPr>
        </p:pic>
      </p:grpSp>
      <p:sp>
        <p:nvSpPr>
          <p:cNvPr id="14" name="Text Placeholder 12">
            <a:extLst>
              <a:ext uri="{FF2B5EF4-FFF2-40B4-BE49-F238E27FC236}">
                <a16:creationId xmlns:a16="http://schemas.microsoft.com/office/drawing/2014/main" id="{D4F3A9B5-49EA-D54B-89B9-093CE6BD84CE}"/>
              </a:ext>
            </a:extLst>
          </p:cNvPr>
          <p:cNvSpPr>
            <a:spLocks noGrp="1"/>
          </p:cNvSpPr>
          <p:nvPr>
            <p:ph type="body" sz="quarter" idx="12" hasCustomPrompt="1"/>
          </p:nvPr>
        </p:nvSpPr>
        <p:spPr>
          <a:xfrm>
            <a:off x="888571" y="2937860"/>
            <a:ext cx="10414849" cy="980411"/>
          </a:xfrm>
          <a:prstGeom prst="rect">
            <a:avLst/>
          </a:prstGeom>
        </p:spPr>
        <p:txBody>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We don’t yet know what our best self can be…together, we all need to find it.</a:t>
            </a:r>
          </a:p>
        </p:txBody>
      </p:sp>
    </p:spTree>
    <p:extLst>
      <p:ext uri="{BB962C8B-B14F-4D97-AF65-F5344CB8AC3E}">
        <p14:creationId xmlns:p14="http://schemas.microsoft.com/office/powerpoint/2010/main" val="2181872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5A00D-820B-394B-BB34-47EBF2ABECF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071227B-224F-8845-985A-7D474CAE570C}"/>
              </a:ext>
            </a:extLst>
          </p:cNvPr>
          <p:cNvSpPr/>
          <p:nvPr/>
        </p:nvSpPr>
        <p:spPr>
          <a:xfrm>
            <a:off x="-1" y="2958419"/>
            <a:ext cx="12192001" cy="9411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3FC234-CE84-CE4A-AEC5-3D8F75B4E49C}"/>
              </a:ext>
            </a:extLst>
          </p:cNvPr>
          <p:cNvSpPr txBox="1"/>
          <p:nvPr/>
        </p:nvSpPr>
        <p:spPr>
          <a:xfrm>
            <a:off x="1822703" y="3210350"/>
            <a:ext cx="8546592" cy="477054"/>
          </a:xfrm>
          <a:prstGeom prst="rect">
            <a:avLst/>
          </a:prstGeom>
          <a:noFill/>
        </p:spPr>
        <p:txBody>
          <a:bodyPr wrap="square" rtlCol="0">
            <a:spAutoFit/>
          </a:bodyPr>
          <a:lstStyle/>
          <a:p>
            <a:pPr algn="ctr"/>
            <a:r>
              <a:rPr lang="en-US" sz="250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93475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7E3552-DEBB-C944-A554-82AFCB8419BA}"/>
              </a:ext>
            </a:extLst>
          </p:cNvPr>
          <p:cNvSpPr/>
          <p:nvPr/>
        </p:nvSpPr>
        <p:spPr>
          <a:xfrm>
            <a:off x="0" y="4872178"/>
            <a:ext cx="12192000" cy="121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9982E9-2715-D941-B379-71A97DB17011}"/>
              </a:ext>
            </a:extLst>
          </p:cNvPr>
          <p:cNvPicPr>
            <a:picLocks noChangeAspect="1"/>
          </p:cNvPicPr>
          <p:nvPr/>
        </p:nvPicPr>
        <p:blipFill rotWithShape="1">
          <a:blip r:embed="rId2"/>
          <a:srcRect t="50000" r="1168" b="21932"/>
          <a:stretch/>
        </p:blipFill>
        <p:spPr>
          <a:xfrm>
            <a:off x="-1" y="4933072"/>
            <a:ext cx="12192001" cy="1924928"/>
          </a:xfrm>
          <a:prstGeom prst="rect">
            <a:avLst/>
          </a:prstGeom>
        </p:spPr>
      </p:pic>
      <p:pic>
        <p:nvPicPr>
          <p:cNvPr id="7" name="Picture 6">
            <a:extLst>
              <a:ext uri="{FF2B5EF4-FFF2-40B4-BE49-F238E27FC236}">
                <a16:creationId xmlns:a16="http://schemas.microsoft.com/office/drawing/2014/main" id="{558D1FCC-C828-5245-A412-3708798581AD}"/>
              </a:ext>
            </a:extLst>
          </p:cNvPr>
          <p:cNvPicPr>
            <a:picLocks noChangeAspect="1"/>
          </p:cNvPicPr>
          <p:nvPr/>
        </p:nvPicPr>
        <p:blipFill>
          <a:blip r:embed="rId3"/>
          <a:stretch>
            <a:fillRect/>
          </a:stretch>
        </p:blipFill>
        <p:spPr>
          <a:xfrm>
            <a:off x="4652335" y="963303"/>
            <a:ext cx="2887330" cy="2925572"/>
          </a:xfrm>
          <a:prstGeom prst="rect">
            <a:avLst/>
          </a:prstGeom>
        </p:spPr>
      </p:pic>
      <p:sp>
        <p:nvSpPr>
          <p:cNvPr id="10" name="Text Placeholder 2">
            <a:extLst>
              <a:ext uri="{FF2B5EF4-FFF2-40B4-BE49-F238E27FC236}">
                <a16:creationId xmlns:a16="http://schemas.microsoft.com/office/drawing/2014/main" id="{4754ED87-0658-414E-9715-03B964241252}"/>
              </a:ext>
            </a:extLst>
          </p:cNvPr>
          <p:cNvSpPr>
            <a:spLocks noGrp="1"/>
          </p:cNvSpPr>
          <p:nvPr>
            <p:ph type="body" sz="quarter" idx="12" hasCustomPrompt="1"/>
          </p:nvPr>
        </p:nvSpPr>
        <p:spPr>
          <a:xfrm>
            <a:off x="3765550" y="5448601"/>
            <a:ext cx="4660900" cy="512762"/>
          </a:xfrm>
          <a:prstGeom prst="rect">
            <a:avLst/>
          </a:prstGeom>
        </p:spPr>
        <p:txBody>
          <a:bodyPr/>
          <a:lstStyle>
            <a:lvl1pPr marL="0" indent="0" algn="ctr">
              <a:buNone/>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a:t>Title</a:t>
            </a:r>
          </a:p>
        </p:txBody>
      </p:sp>
      <p:sp>
        <p:nvSpPr>
          <p:cNvPr id="11" name="Text Placeholder 2">
            <a:extLst>
              <a:ext uri="{FF2B5EF4-FFF2-40B4-BE49-F238E27FC236}">
                <a16:creationId xmlns:a16="http://schemas.microsoft.com/office/drawing/2014/main" id="{DEA2028A-6C2D-9540-910F-711B608C5FD8}"/>
              </a:ext>
            </a:extLst>
          </p:cNvPr>
          <p:cNvSpPr>
            <a:spLocks noGrp="1"/>
          </p:cNvSpPr>
          <p:nvPr>
            <p:ph type="body" sz="quarter" idx="13" hasCustomPrompt="1"/>
          </p:nvPr>
        </p:nvSpPr>
        <p:spPr>
          <a:xfrm>
            <a:off x="3765550" y="5961363"/>
            <a:ext cx="4660900" cy="350227"/>
          </a:xfrm>
          <a:prstGeom prst="rect">
            <a:avLst/>
          </a:prstGeom>
        </p:spPr>
        <p:txBody>
          <a:bodyPr/>
          <a:lstStyle>
            <a:lvl1pPr marL="0" indent="0" algn="ctr">
              <a:buNone/>
              <a:defRPr sz="2000"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031324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982E9-2715-D941-B379-71A97DB17011}"/>
              </a:ext>
            </a:extLst>
          </p:cNvPr>
          <p:cNvPicPr>
            <a:picLocks noChangeAspect="1"/>
          </p:cNvPicPr>
          <p:nvPr/>
        </p:nvPicPr>
        <p:blipFill rotWithShape="1">
          <a:blip r:embed="rId2"/>
          <a:srcRect t="69902" r="1168" b="21932"/>
          <a:stretch/>
        </p:blipFill>
        <p:spPr>
          <a:xfrm>
            <a:off x="-1" y="6311590"/>
            <a:ext cx="12192001" cy="565634"/>
          </a:xfrm>
          <a:prstGeom prst="rect">
            <a:avLst/>
          </a:prstGeom>
        </p:spPr>
      </p:pic>
      <p:cxnSp>
        <p:nvCxnSpPr>
          <p:cNvPr id="3" name="Straight Connector 2">
            <a:extLst>
              <a:ext uri="{FF2B5EF4-FFF2-40B4-BE49-F238E27FC236}">
                <a16:creationId xmlns:a16="http://schemas.microsoft.com/office/drawing/2014/main" id="{D0C39C82-22A6-0A45-B0AE-051068866D21}"/>
              </a:ext>
            </a:extLst>
          </p:cNvPr>
          <p:cNvCxnSpPr>
            <a:cxnSpLocks/>
          </p:cNvCxnSpPr>
          <p:nvPr userDrawn="1"/>
        </p:nvCxnSpPr>
        <p:spPr>
          <a:xfrm>
            <a:off x="-1" y="6311590"/>
            <a:ext cx="121920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A6151DA-0E50-3747-B88F-29F646B3148B}"/>
              </a:ext>
            </a:extLst>
          </p:cNvPr>
          <p:cNvSpPr>
            <a:spLocks noGrp="1"/>
          </p:cNvSpPr>
          <p:nvPr>
            <p:ph type="title" hasCustomPrompt="1"/>
          </p:nvPr>
        </p:nvSpPr>
        <p:spPr>
          <a:xfrm>
            <a:off x="733096" y="354615"/>
            <a:ext cx="10515600" cy="1325563"/>
          </a:xfrm>
          <a:prstGeom prst="rect">
            <a:avLst/>
          </a:prstGeom>
        </p:spPr>
        <p:txBody>
          <a:bodyPr/>
          <a:lstStyle>
            <a:lvl1pPr>
              <a:defRPr sz="4400" b="1" i="0">
                <a:latin typeface="Arial" panose="020B0604020202020204" pitchFamily="34" charset="0"/>
                <a:cs typeface="Arial" panose="020B0604020202020204" pitchFamily="34" charset="0"/>
              </a:defRPr>
            </a:lvl1pPr>
          </a:lstStyle>
          <a:p>
            <a:r>
              <a:rPr lang="en-US"/>
              <a:t>Title</a:t>
            </a:r>
          </a:p>
        </p:txBody>
      </p:sp>
      <p:sp>
        <p:nvSpPr>
          <p:cNvPr id="15" name="Content Placeholder 14">
            <a:extLst>
              <a:ext uri="{FF2B5EF4-FFF2-40B4-BE49-F238E27FC236}">
                <a16:creationId xmlns:a16="http://schemas.microsoft.com/office/drawing/2014/main" id="{48378D0F-E7EF-4A4B-83B1-DE987880935F}"/>
              </a:ext>
            </a:extLst>
          </p:cNvPr>
          <p:cNvSpPr>
            <a:spLocks noGrp="1"/>
          </p:cNvSpPr>
          <p:nvPr>
            <p:ph sz="quarter" idx="10"/>
          </p:nvPr>
        </p:nvSpPr>
        <p:spPr>
          <a:xfrm>
            <a:off x="733425" y="2217738"/>
            <a:ext cx="10355263" cy="3752850"/>
          </a:xfrm>
          <a:prstGeom prst="rect">
            <a:avLst/>
          </a:prstGeom>
        </p:spPr>
        <p:txBody>
          <a:bodyPr/>
          <a:lstStyle>
            <a:lvl1pPr>
              <a:buClr>
                <a:srgbClr val="F7BF32"/>
              </a:buClr>
              <a:defRPr b="0" i="0">
                <a:latin typeface="Avenir Medium" panose="02000503020000020003" pitchFamily="2" charset="0"/>
              </a:defRPr>
            </a:lvl1pPr>
            <a:lvl2pPr>
              <a:buClr>
                <a:srgbClr val="F7BF32"/>
              </a:buClr>
              <a:defRPr b="0" i="0">
                <a:latin typeface="Avenir Roman" panose="02000503020000020003" pitchFamily="2" charset="0"/>
              </a:defRPr>
            </a:lvl2pPr>
            <a:lvl3pPr>
              <a:buClr>
                <a:srgbClr val="F7BF32"/>
              </a:buClr>
              <a:defRPr b="0" i="0">
                <a:latin typeface="Avenir Roman" panose="02000503020000020003" pitchFamily="2" charset="0"/>
              </a:defRPr>
            </a:lvl3pPr>
            <a:lvl4pPr>
              <a:buClr>
                <a:srgbClr val="F7BF32"/>
              </a:buClr>
              <a:defRPr b="0" i="0">
                <a:latin typeface="Avenir Roman" panose="02000503020000020003" pitchFamily="2" charset="0"/>
              </a:defRPr>
            </a:lvl4pPr>
            <a:lvl5pPr>
              <a:buClr>
                <a:srgbClr val="F7BF32"/>
              </a:buClr>
              <a:defRPr b="0" i="0">
                <a:latin typeface="Avenir Roman"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2006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982E9-2715-D941-B379-71A97DB17011}"/>
              </a:ext>
            </a:extLst>
          </p:cNvPr>
          <p:cNvPicPr>
            <a:picLocks noChangeAspect="1"/>
          </p:cNvPicPr>
          <p:nvPr/>
        </p:nvPicPr>
        <p:blipFill rotWithShape="1">
          <a:blip r:embed="rId2"/>
          <a:srcRect t="69902" r="1168" b="21932"/>
          <a:stretch/>
        </p:blipFill>
        <p:spPr>
          <a:xfrm>
            <a:off x="-1" y="6311590"/>
            <a:ext cx="12192001" cy="565634"/>
          </a:xfrm>
          <a:prstGeom prst="rect">
            <a:avLst/>
          </a:prstGeom>
        </p:spPr>
      </p:pic>
      <p:cxnSp>
        <p:nvCxnSpPr>
          <p:cNvPr id="3" name="Straight Connector 2">
            <a:extLst>
              <a:ext uri="{FF2B5EF4-FFF2-40B4-BE49-F238E27FC236}">
                <a16:creationId xmlns:a16="http://schemas.microsoft.com/office/drawing/2014/main" id="{D0C39C82-22A6-0A45-B0AE-051068866D21}"/>
              </a:ext>
            </a:extLst>
          </p:cNvPr>
          <p:cNvCxnSpPr>
            <a:cxnSpLocks/>
          </p:cNvCxnSpPr>
          <p:nvPr userDrawn="1"/>
        </p:nvCxnSpPr>
        <p:spPr>
          <a:xfrm>
            <a:off x="-1" y="6311590"/>
            <a:ext cx="121920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19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7E3552-DEBB-C944-A554-82AFCB8419BA}"/>
              </a:ext>
            </a:extLst>
          </p:cNvPr>
          <p:cNvSpPr/>
          <p:nvPr/>
        </p:nvSpPr>
        <p:spPr>
          <a:xfrm>
            <a:off x="0" y="4872178"/>
            <a:ext cx="12192000" cy="121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9982E9-2715-D941-B379-71A97DB17011}"/>
              </a:ext>
            </a:extLst>
          </p:cNvPr>
          <p:cNvPicPr>
            <a:picLocks noChangeAspect="1"/>
          </p:cNvPicPr>
          <p:nvPr/>
        </p:nvPicPr>
        <p:blipFill rotWithShape="1">
          <a:blip r:embed="rId2"/>
          <a:srcRect t="50000" r="1168" b="21932"/>
          <a:stretch/>
        </p:blipFill>
        <p:spPr>
          <a:xfrm>
            <a:off x="-1" y="4933072"/>
            <a:ext cx="12192001" cy="1924928"/>
          </a:xfrm>
          <a:prstGeom prst="rect">
            <a:avLst/>
          </a:prstGeom>
        </p:spPr>
      </p:pic>
    </p:spTree>
    <p:extLst>
      <p:ext uri="{BB962C8B-B14F-4D97-AF65-F5344CB8AC3E}">
        <p14:creationId xmlns:p14="http://schemas.microsoft.com/office/powerpoint/2010/main" val="376059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D4AF910-3B45-C642-BA40-7F26C292CBB7}"/>
              </a:ext>
            </a:extLst>
          </p:cNvPr>
          <p:cNvGrpSpPr/>
          <p:nvPr userDrawn="1"/>
        </p:nvGrpSpPr>
        <p:grpSpPr>
          <a:xfrm>
            <a:off x="0" y="0"/>
            <a:ext cx="6143872" cy="6858000"/>
            <a:chOff x="0" y="0"/>
            <a:chExt cx="6143872" cy="6858000"/>
          </a:xfrm>
        </p:grpSpPr>
        <p:sp>
          <p:nvSpPr>
            <p:cNvPr id="8" name="Rectangle 7">
              <a:extLst>
                <a:ext uri="{FF2B5EF4-FFF2-40B4-BE49-F238E27FC236}">
                  <a16:creationId xmlns:a16="http://schemas.microsoft.com/office/drawing/2014/main" id="{CC89D864-D3E3-854A-9727-A7FA3A3C3175}"/>
                </a:ext>
              </a:extLst>
            </p:cNvPr>
            <p:cNvSpPr/>
            <p:nvPr/>
          </p:nvSpPr>
          <p:spPr>
            <a:xfrm>
              <a:off x="5617345" y="0"/>
              <a:ext cx="5265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D8ED27C-6546-2A4D-8DF8-81E2F1D5CA75}"/>
                </a:ext>
              </a:extLst>
            </p:cNvPr>
            <p:cNvPicPr>
              <a:picLocks noChangeAspect="1"/>
            </p:cNvPicPr>
            <p:nvPr/>
          </p:nvPicPr>
          <p:blipFill rotWithShape="1">
            <a:blip r:embed="rId2"/>
            <a:srcRect r="50000"/>
            <a:stretch/>
          </p:blipFill>
          <p:spPr>
            <a:xfrm>
              <a:off x="0" y="0"/>
              <a:ext cx="6096000" cy="6858000"/>
            </a:xfrm>
            <a:prstGeom prst="rect">
              <a:avLst/>
            </a:prstGeom>
          </p:spPr>
        </p:pic>
      </p:grpSp>
      <p:sp>
        <p:nvSpPr>
          <p:cNvPr id="13" name="Text Placeholder 12">
            <a:extLst>
              <a:ext uri="{FF2B5EF4-FFF2-40B4-BE49-F238E27FC236}">
                <a16:creationId xmlns:a16="http://schemas.microsoft.com/office/drawing/2014/main" id="{B1061A9F-A15E-C64A-9549-79374FACE173}"/>
              </a:ext>
            </a:extLst>
          </p:cNvPr>
          <p:cNvSpPr>
            <a:spLocks noGrp="1"/>
          </p:cNvSpPr>
          <p:nvPr>
            <p:ph type="body" sz="quarter" idx="10" hasCustomPrompt="1"/>
          </p:nvPr>
        </p:nvSpPr>
        <p:spPr>
          <a:xfrm>
            <a:off x="695833" y="3229691"/>
            <a:ext cx="4702175" cy="398616"/>
          </a:xfrm>
          <a:prstGeom prst="rect">
            <a:avLst/>
          </a:prstGeom>
        </p:spPr>
        <p:txBody>
          <a:bodyPr/>
          <a:lstStyle>
            <a:lvl1pPr marL="0" indent="0" algn="ctr">
              <a:buNone/>
              <a:defRPr sz="3000" b="1" i="0">
                <a:latin typeface="Arial" panose="020B0604020202020204" pitchFamily="34" charset="0"/>
                <a:cs typeface="Arial" panose="020B0604020202020204" pitchFamily="34" charset="0"/>
              </a:defRPr>
            </a:lvl1pPr>
          </a:lstStyle>
          <a:p>
            <a:pPr lvl="0"/>
            <a:r>
              <a:rPr lang="en-US"/>
              <a:t>What We’ll Cover</a:t>
            </a:r>
          </a:p>
        </p:txBody>
      </p:sp>
      <p:sp>
        <p:nvSpPr>
          <p:cNvPr id="19" name="Text Placeholder 18">
            <a:extLst>
              <a:ext uri="{FF2B5EF4-FFF2-40B4-BE49-F238E27FC236}">
                <a16:creationId xmlns:a16="http://schemas.microsoft.com/office/drawing/2014/main" id="{1FA52A49-6633-E54F-9E51-57323147E959}"/>
              </a:ext>
            </a:extLst>
          </p:cNvPr>
          <p:cNvSpPr>
            <a:spLocks noGrp="1"/>
          </p:cNvSpPr>
          <p:nvPr>
            <p:ph type="body" sz="quarter" idx="12" hasCustomPrompt="1"/>
          </p:nvPr>
        </p:nvSpPr>
        <p:spPr>
          <a:xfrm>
            <a:off x="6791833" y="1128199"/>
            <a:ext cx="4704334" cy="4564678"/>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vl2pPr marL="742950" indent="-285750">
              <a:lnSpc>
                <a:spcPct val="200000"/>
              </a:lnSpc>
              <a:buClr>
                <a:srgbClr val="FFC629"/>
              </a:buClr>
              <a:buFont typeface="Arial" panose="020B0604020202020204" pitchFamily="34" charset="0"/>
              <a:buChar char="•"/>
              <a:defRPr sz="1800" b="0" i="0"/>
            </a:lvl2pPr>
          </a:lstStyle>
          <a:p>
            <a:pPr>
              <a:lnSpc>
                <a:spcPct val="200000"/>
              </a:lnSpc>
            </a:pPr>
            <a:r>
              <a:rPr lang="en-US">
                <a:latin typeface="Avenir Medium" panose="02000503020000020003" pitchFamily="2" charset="0"/>
              </a:rPr>
              <a:t>Content</a:t>
            </a:r>
          </a:p>
          <a:p>
            <a:pPr>
              <a:lnSpc>
                <a:spcPct val="200000"/>
              </a:lnSpc>
            </a:pPr>
            <a:r>
              <a:rPr lang="en-US">
                <a:latin typeface="Avenir Medium" panose="02000503020000020003" pitchFamily="2" charset="0"/>
              </a:rPr>
              <a:t>Content</a:t>
            </a:r>
          </a:p>
          <a:p>
            <a:pPr marL="742950" lvl="1" indent="-285750">
              <a:lnSpc>
                <a:spcPct val="200000"/>
              </a:lnSpc>
              <a:buClr>
                <a:srgbClr val="FFC629"/>
              </a:buClr>
              <a:buFont typeface="Arial" panose="020B0604020202020204" pitchFamily="34" charset="0"/>
              <a:buChar char="•"/>
            </a:pPr>
            <a:r>
              <a:rPr lang="en-US">
                <a:latin typeface="Avenir Medium" panose="02000503020000020003" pitchFamily="2" charset="0"/>
              </a:rPr>
              <a:t>Content</a:t>
            </a:r>
          </a:p>
          <a:p>
            <a:pPr marL="742950" lvl="1" indent="-285750">
              <a:lnSpc>
                <a:spcPct val="200000"/>
              </a:lnSpc>
              <a:buClr>
                <a:srgbClr val="FFC629"/>
              </a:buClr>
              <a:buFont typeface="Arial" panose="020B0604020202020204" pitchFamily="34" charset="0"/>
              <a:buChar char="•"/>
            </a:pPr>
            <a:r>
              <a:rPr lang="en-US">
                <a:latin typeface="Avenir Medium" panose="02000503020000020003" pitchFamily="2" charset="0"/>
              </a:rPr>
              <a:t>Content</a:t>
            </a:r>
          </a:p>
          <a:p>
            <a:pPr marL="742950" lvl="1" indent="-285750">
              <a:lnSpc>
                <a:spcPct val="200000"/>
              </a:lnSpc>
              <a:buClr>
                <a:srgbClr val="FFC629"/>
              </a:buClr>
              <a:buFont typeface="Arial" panose="020B0604020202020204" pitchFamily="34" charset="0"/>
              <a:buChar char="•"/>
            </a:pPr>
            <a:r>
              <a:rPr lang="en-US">
                <a:latin typeface="Avenir Medium" panose="02000503020000020003" pitchFamily="2" charset="0"/>
              </a:rPr>
              <a:t>Content</a:t>
            </a:r>
          </a:p>
          <a:p>
            <a:pPr>
              <a:lnSpc>
                <a:spcPct val="200000"/>
              </a:lnSpc>
            </a:pPr>
            <a:r>
              <a:rPr lang="en-US">
                <a:latin typeface="Avenir Medium" panose="02000503020000020003" pitchFamily="2" charset="0"/>
              </a:rPr>
              <a:t>Content</a:t>
            </a:r>
          </a:p>
          <a:p>
            <a:pPr>
              <a:lnSpc>
                <a:spcPct val="200000"/>
              </a:lnSpc>
            </a:pPr>
            <a:r>
              <a:rPr lang="en-US">
                <a:latin typeface="Avenir Medium" panose="02000503020000020003" pitchFamily="2" charset="0"/>
              </a:rPr>
              <a:t>Content</a:t>
            </a:r>
          </a:p>
        </p:txBody>
      </p:sp>
    </p:spTree>
    <p:extLst>
      <p:ext uri="{BB962C8B-B14F-4D97-AF65-F5344CB8AC3E}">
        <p14:creationId xmlns:p14="http://schemas.microsoft.com/office/powerpoint/2010/main" val="286207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6B76FD-EBC2-924F-90F9-5FBB8B224E6C}"/>
              </a:ext>
            </a:extLst>
          </p:cNvPr>
          <p:cNvSpPr/>
          <p:nvPr/>
        </p:nvSpPr>
        <p:spPr>
          <a:xfrm>
            <a:off x="-1" y="6224584"/>
            <a:ext cx="12192001" cy="2607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04431-1C59-AA44-82EC-D02845A982FA}"/>
              </a:ext>
            </a:extLst>
          </p:cNvPr>
          <p:cNvPicPr>
            <a:picLocks noChangeAspect="1"/>
          </p:cNvPicPr>
          <p:nvPr/>
        </p:nvPicPr>
        <p:blipFill rotWithShape="1">
          <a:blip r:embed="rId2"/>
          <a:srcRect t="91324" r="1434" b="242"/>
          <a:stretch/>
        </p:blipFill>
        <p:spPr>
          <a:xfrm>
            <a:off x="0" y="6279639"/>
            <a:ext cx="12192000" cy="578361"/>
          </a:xfrm>
          <a:prstGeom prst="rect">
            <a:avLst/>
          </a:prstGeom>
        </p:spPr>
      </p:pic>
      <p:cxnSp>
        <p:nvCxnSpPr>
          <p:cNvPr id="9" name="Straight Connector 8">
            <a:extLst>
              <a:ext uri="{FF2B5EF4-FFF2-40B4-BE49-F238E27FC236}">
                <a16:creationId xmlns:a16="http://schemas.microsoft.com/office/drawing/2014/main" id="{9E6176D2-EEF6-1043-9E18-99A5E6FB1DED}"/>
              </a:ext>
            </a:extLst>
          </p:cNvPr>
          <p:cNvCxnSpPr>
            <a:cxnSpLocks/>
          </p:cNvCxnSpPr>
          <p:nvPr/>
        </p:nvCxnSpPr>
        <p:spPr>
          <a:xfrm>
            <a:off x="-13856" y="1260574"/>
            <a:ext cx="6096001"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B75B1AC-CF2D-704D-8913-3B88C08C39B0}"/>
              </a:ext>
            </a:extLst>
          </p:cNvPr>
          <p:cNvSpPr>
            <a:spLocks noGrp="1"/>
          </p:cNvSpPr>
          <p:nvPr>
            <p:ph type="body" sz="quarter" idx="10" hasCustomPrompt="1"/>
          </p:nvPr>
        </p:nvSpPr>
        <p:spPr>
          <a:xfrm>
            <a:off x="598083" y="600075"/>
            <a:ext cx="5680075" cy="660400"/>
          </a:xfrm>
          <a:prstGeom prst="rect">
            <a:avLst/>
          </a:prstGeom>
        </p:spPr>
        <p:txBody>
          <a:bodyPr/>
          <a:lstStyle>
            <a:lvl1pPr marL="0" indent="0">
              <a:buNone/>
              <a:defRPr sz="3000" b="1" i="0">
                <a:latin typeface="Arial" panose="020B0604020202020204" pitchFamily="34" charset="0"/>
                <a:cs typeface="Arial" panose="020B0604020202020204" pitchFamily="34" charset="0"/>
              </a:defRPr>
            </a:lvl1pPr>
          </a:lstStyle>
          <a:p>
            <a:pPr lvl="0"/>
            <a:r>
              <a:rPr lang="en-US"/>
              <a:t>Title</a:t>
            </a:r>
          </a:p>
        </p:txBody>
      </p:sp>
      <p:sp>
        <p:nvSpPr>
          <p:cNvPr id="20" name="Text Placeholder 19">
            <a:extLst>
              <a:ext uri="{FF2B5EF4-FFF2-40B4-BE49-F238E27FC236}">
                <a16:creationId xmlns:a16="http://schemas.microsoft.com/office/drawing/2014/main" id="{D8360B5A-D265-7849-A437-ACE53640BBA6}"/>
              </a:ext>
            </a:extLst>
          </p:cNvPr>
          <p:cNvSpPr>
            <a:spLocks noGrp="1"/>
          </p:cNvSpPr>
          <p:nvPr>
            <p:ph type="body" sz="quarter" idx="11" hasCustomPrompt="1"/>
          </p:nvPr>
        </p:nvSpPr>
        <p:spPr>
          <a:xfrm>
            <a:off x="598083" y="1752600"/>
            <a:ext cx="4257675" cy="3352800"/>
          </a:xfrm>
          <a:prstGeom prst="rect">
            <a:avLst/>
          </a:prstGeom>
        </p:spPr>
        <p:txBody>
          <a:bodyPr/>
          <a:lstStyle>
            <a:lvl1pPr marL="0" indent="0">
              <a:buClr>
                <a:srgbClr val="FFC629"/>
              </a:buClr>
              <a:buFont typeface="Arial" panose="020B0604020202020204" pitchFamily="34" charset="0"/>
              <a:buNone/>
              <a:defRPr sz="1500">
                <a:latin typeface="Arial" panose="020B0604020202020204" pitchFamily="34" charset="0"/>
                <a:cs typeface="Arial" panose="020B0604020202020204" pitchFamily="34" charset="0"/>
              </a:defRPr>
            </a:lvl1pPr>
            <a:lvl2pPr>
              <a:defRPr sz="1500"/>
            </a:lvl2pPr>
            <a:lvl3pPr>
              <a:defRPr sz="1500"/>
            </a:lvl3pPr>
            <a:lvl4pPr>
              <a:defRPr sz="1500"/>
            </a:lvl4pPr>
            <a:lvl5pPr>
              <a:defRPr sz="1500"/>
            </a:lvl5pPr>
          </a:lstStyle>
          <a:p>
            <a:r>
              <a:rPr lang="en-US" sz="1500" b="1">
                <a:latin typeface="Avenir Black" panose="02000503020000020003" pitchFamily="2" charset="0"/>
              </a:rPr>
              <a:t>Points:</a:t>
            </a:r>
          </a:p>
          <a:p>
            <a:endParaRPr lang="en-US" sz="1500">
              <a:latin typeface="Avenir Medium" panose="02000503020000020003" pitchFamily="2" charset="0"/>
            </a:endParaRPr>
          </a:p>
          <a:p>
            <a:pPr marL="285750" indent="-285750">
              <a:buClr>
                <a:srgbClr val="FFC629"/>
              </a:buClr>
              <a:buFont typeface="Arial" panose="020B0604020202020204" pitchFamily="34" charset="0"/>
              <a:buChar char="•"/>
            </a:pPr>
            <a:r>
              <a:rPr lang="en-US" sz="1500">
                <a:latin typeface="Avenir Medium" panose="02000503020000020003" pitchFamily="2" charset="0"/>
              </a:rPr>
              <a:t>Point 1</a:t>
            </a:r>
          </a:p>
          <a:p>
            <a:pPr marL="285750" indent="-285750">
              <a:buClr>
                <a:srgbClr val="FFC629"/>
              </a:buClr>
              <a:buFont typeface="Arial" panose="020B0604020202020204" pitchFamily="34" charset="0"/>
              <a:buChar char="•"/>
            </a:pPr>
            <a:r>
              <a:rPr lang="en-US" sz="1500">
                <a:latin typeface="Avenir Medium" panose="02000503020000020003" pitchFamily="2" charset="0"/>
              </a:rPr>
              <a:t>Point 2</a:t>
            </a:r>
          </a:p>
          <a:p>
            <a:pPr marL="285750" indent="-285750">
              <a:buClr>
                <a:srgbClr val="FFC629"/>
              </a:buClr>
              <a:buFont typeface="Arial" panose="020B0604020202020204" pitchFamily="34" charset="0"/>
              <a:buChar char="•"/>
            </a:pPr>
            <a:r>
              <a:rPr lang="en-US" sz="1500">
                <a:latin typeface="Avenir Medium" panose="02000503020000020003" pitchFamily="2" charset="0"/>
              </a:rPr>
              <a:t>Point 3</a:t>
            </a:r>
          </a:p>
          <a:p>
            <a:pPr marL="285750" indent="-285750">
              <a:buFont typeface="Arial" panose="020B0604020202020204" pitchFamily="34" charset="0"/>
              <a:buChar char="•"/>
            </a:pPr>
            <a:endParaRPr lang="en-US" sz="1500">
              <a:latin typeface="Avenir Medium" panose="02000503020000020003" pitchFamily="2" charset="0"/>
            </a:endParaRPr>
          </a:p>
          <a:p>
            <a:r>
              <a:rPr lang="en-US" sz="1500">
                <a:latin typeface="Avenir Medium" panose="02000503020000020003" pitchFamily="2" charset="0"/>
              </a:rPr>
              <a:t>Reinforce main points/message here with copy to explain to the consumer.</a:t>
            </a:r>
          </a:p>
        </p:txBody>
      </p:sp>
      <p:sp>
        <p:nvSpPr>
          <p:cNvPr id="22" name="Picture Placeholder 21">
            <a:extLst>
              <a:ext uri="{FF2B5EF4-FFF2-40B4-BE49-F238E27FC236}">
                <a16:creationId xmlns:a16="http://schemas.microsoft.com/office/drawing/2014/main" id="{DF874033-E928-1743-85FB-DC29CB426C56}"/>
              </a:ext>
            </a:extLst>
          </p:cNvPr>
          <p:cNvSpPr>
            <a:spLocks noGrp="1"/>
          </p:cNvSpPr>
          <p:nvPr>
            <p:ph type="pic" sz="quarter" idx="12"/>
          </p:nvPr>
        </p:nvSpPr>
        <p:spPr>
          <a:xfrm>
            <a:off x="6799667" y="1593184"/>
            <a:ext cx="4794250" cy="389255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985105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Option 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475F388-1957-4E42-8C71-14A16B93040E}"/>
              </a:ext>
            </a:extLst>
          </p:cNvPr>
          <p:cNvGrpSpPr/>
          <p:nvPr userDrawn="1"/>
        </p:nvGrpSpPr>
        <p:grpSpPr>
          <a:xfrm>
            <a:off x="0" y="0"/>
            <a:ext cx="12192000" cy="6858000"/>
            <a:chOff x="0" y="0"/>
            <a:chExt cx="12192000" cy="6858000"/>
          </a:xfrm>
        </p:grpSpPr>
        <p:pic>
          <p:nvPicPr>
            <p:cNvPr id="8" name="Picture 7">
              <a:extLst>
                <a:ext uri="{FF2B5EF4-FFF2-40B4-BE49-F238E27FC236}">
                  <a16:creationId xmlns:a16="http://schemas.microsoft.com/office/drawing/2014/main" id="{560DCAAC-46AE-3343-8F9A-CD4DDA203A09}"/>
                </a:ext>
              </a:extLst>
            </p:cNvPr>
            <p:cNvPicPr>
              <a:picLocks noChangeAspect="1"/>
            </p:cNvPicPr>
            <p:nvPr/>
          </p:nvPicPr>
          <p:blipFill rotWithShape="1">
            <a:blip r:embed="rId2"/>
            <a:srcRect t="20272"/>
            <a:stretch/>
          </p:blipFill>
          <p:spPr>
            <a:xfrm>
              <a:off x="0" y="0"/>
              <a:ext cx="12192000" cy="6858000"/>
            </a:xfrm>
            <a:prstGeom prst="rect">
              <a:avLst/>
            </a:prstGeom>
          </p:spPr>
        </p:pic>
        <p:cxnSp>
          <p:nvCxnSpPr>
            <p:cNvPr id="10" name="Straight Connector 9">
              <a:extLst>
                <a:ext uri="{FF2B5EF4-FFF2-40B4-BE49-F238E27FC236}">
                  <a16:creationId xmlns:a16="http://schemas.microsoft.com/office/drawing/2014/main" id="{D7FE7ACE-CBBD-CE4F-9899-20F39A6A454D}"/>
                </a:ext>
              </a:extLst>
            </p:cNvPr>
            <p:cNvCxnSpPr/>
            <p:nvPr/>
          </p:nvCxnSpPr>
          <p:spPr>
            <a:xfrm>
              <a:off x="3169919" y="3857735"/>
              <a:ext cx="5852160"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grpSp>
      <p:sp>
        <p:nvSpPr>
          <p:cNvPr id="6" name="Text Placeholder 12">
            <a:extLst>
              <a:ext uri="{FF2B5EF4-FFF2-40B4-BE49-F238E27FC236}">
                <a16:creationId xmlns:a16="http://schemas.microsoft.com/office/drawing/2014/main" id="{1210CA93-A5F0-FC40-A24C-216D908FFEEC}"/>
              </a:ext>
            </a:extLst>
          </p:cNvPr>
          <p:cNvSpPr>
            <a:spLocks noGrp="1"/>
          </p:cNvSpPr>
          <p:nvPr>
            <p:ph type="body" sz="quarter" idx="11" hasCustomPrompt="1"/>
          </p:nvPr>
        </p:nvSpPr>
        <p:spPr>
          <a:xfrm>
            <a:off x="2808325" y="3247982"/>
            <a:ext cx="6575347" cy="553998"/>
          </a:xfrm>
          <a:prstGeom prst="rect">
            <a:avLst/>
          </a:prstGeom>
        </p:spPr>
        <p:txBody>
          <a:bodyPr/>
          <a:lstStyle>
            <a:lvl1pPr marL="0" indent="0" algn="ctr">
              <a:buNone/>
              <a:defRPr sz="3000" b="1" i="0">
                <a:solidFill>
                  <a:schemeClr val="bg1"/>
                </a:solidFill>
                <a:latin typeface="Arial" panose="020B0604020202020204" pitchFamily="34" charset="0"/>
                <a:cs typeface="Arial" panose="020B0604020202020204" pitchFamily="34" charset="0"/>
              </a:defRPr>
            </a:lvl1pPr>
          </a:lstStyle>
          <a:p>
            <a:pPr lvl="0"/>
            <a:r>
              <a:rPr lang="en-US"/>
              <a:t>Divider Title</a:t>
            </a:r>
          </a:p>
        </p:txBody>
      </p:sp>
    </p:spTree>
    <p:extLst>
      <p:ext uri="{BB962C8B-B14F-4D97-AF65-F5344CB8AC3E}">
        <p14:creationId xmlns:p14="http://schemas.microsoft.com/office/powerpoint/2010/main" val="230174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C8967C-5DE1-8542-B6F8-DE583745C775}"/>
              </a:ext>
            </a:extLst>
          </p:cNvPr>
          <p:cNvGrpSpPr/>
          <p:nvPr userDrawn="1"/>
        </p:nvGrpSpPr>
        <p:grpSpPr>
          <a:xfrm>
            <a:off x="0" y="-1"/>
            <a:ext cx="12192000" cy="6858001"/>
            <a:chOff x="0" y="-1"/>
            <a:chExt cx="12192000" cy="6858001"/>
          </a:xfrm>
        </p:grpSpPr>
        <p:pic>
          <p:nvPicPr>
            <p:cNvPr id="8" name="Picture 7">
              <a:extLst>
                <a:ext uri="{FF2B5EF4-FFF2-40B4-BE49-F238E27FC236}">
                  <a16:creationId xmlns:a16="http://schemas.microsoft.com/office/drawing/2014/main" id="{E3F91AB2-125E-C949-8DAC-F0922653571D}"/>
                </a:ext>
              </a:extLst>
            </p:cNvPr>
            <p:cNvPicPr>
              <a:picLocks noChangeAspect="1"/>
            </p:cNvPicPr>
            <p:nvPr/>
          </p:nvPicPr>
          <p:blipFill rotWithShape="1">
            <a:blip r:embed="rId2">
              <a:alphaModFix amt="50000"/>
            </a:blip>
            <a:srcRect t="19272"/>
            <a:stretch/>
          </p:blipFill>
          <p:spPr>
            <a:xfrm>
              <a:off x="0" y="-1"/>
              <a:ext cx="12192000" cy="6858001"/>
            </a:xfrm>
            <a:prstGeom prst="rect">
              <a:avLst/>
            </a:prstGeom>
          </p:spPr>
        </p:pic>
        <p:cxnSp>
          <p:nvCxnSpPr>
            <p:cNvPr id="10" name="Straight Connector 9">
              <a:extLst>
                <a:ext uri="{FF2B5EF4-FFF2-40B4-BE49-F238E27FC236}">
                  <a16:creationId xmlns:a16="http://schemas.microsoft.com/office/drawing/2014/main" id="{DF6F952A-A865-544A-B2DA-A32AF5762272}"/>
                </a:ext>
              </a:extLst>
            </p:cNvPr>
            <p:cNvCxnSpPr/>
            <p:nvPr/>
          </p:nvCxnSpPr>
          <p:spPr>
            <a:xfrm>
              <a:off x="3672840" y="3857735"/>
              <a:ext cx="4846320"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grpSp>
      <p:sp>
        <p:nvSpPr>
          <p:cNvPr id="6" name="Text Placeholder 12">
            <a:extLst>
              <a:ext uri="{FF2B5EF4-FFF2-40B4-BE49-F238E27FC236}">
                <a16:creationId xmlns:a16="http://schemas.microsoft.com/office/drawing/2014/main" id="{BDF5D72F-CC3C-2B4E-B192-FF761F67C873}"/>
              </a:ext>
            </a:extLst>
          </p:cNvPr>
          <p:cNvSpPr>
            <a:spLocks noGrp="1"/>
          </p:cNvSpPr>
          <p:nvPr>
            <p:ph type="body" sz="quarter" idx="11" hasCustomPrompt="1"/>
          </p:nvPr>
        </p:nvSpPr>
        <p:spPr>
          <a:xfrm>
            <a:off x="2808325" y="3247982"/>
            <a:ext cx="6575347" cy="553998"/>
          </a:xfrm>
          <a:prstGeom prst="rect">
            <a:avLst/>
          </a:prstGeom>
        </p:spPr>
        <p:txBody>
          <a:bodyPr/>
          <a:lstStyle>
            <a:lvl1pPr marL="0" indent="0" algn="ctr">
              <a:buNone/>
              <a:defRPr sz="3000" b="1" i="0">
                <a:solidFill>
                  <a:schemeClr val="tx1"/>
                </a:solidFill>
                <a:latin typeface="Arial" panose="020B0604020202020204" pitchFamily="34" charset="0"/>
                <a:cs typeface="Arial" panose="020B0604020202020204" pitchFamily="34" charset="0"/>
              </a:defRPr>
            </a:lvl1pPr>
          </a:lstStyle>
          <a:p>
            <a:pPr lvl="0"/>
            <a:r>
              <a:rPr lang="en-US"/>
              <a:t>Divider Title</a:t>
            </a:r>
          </a:p>
        </p:txBody>
      </p:sp>
    </p:spTree>
    <p:extLst>
      <p:ext uri="{BB962C8B-B14F-4D97-AF65-F5344CB8AC3E}">
        <p14:creationId xmlns:p14="http://schemas.microsoft.com/office/powerpoint/2010/main" val="308901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656306"/>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7" r:id="rId3"/>
    <p:sldLayoutId id="2147483668" r:id="rId4"/>
    <p:sldLayoutId id="2147483669" r:id="rId5"/>
    <p:sldLayoutId id="2147483658" r:id="rId6"/>
    <p:sldLayoutId id="2147483665" r:id="rId7"/>
    <p:sldLayoutId id="2147483660" r:id="rId8"/>
    <p:sldLayoutId id="2147483661" r:id="rId9"/>
    <p:sldLayoutId id="2147483663" r:id="rId10"/>
    <p:sldLayoutId id="2147483664" r:id="rId11"/>
    <p:sldLayoutId id="214748366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census.gov/newsroom/facts-for-features/2023/disabilities-act.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campus.kennesaw.edu/policies-governance/institutional-policies/docs/policies/web-accessibility-policy-statement.pdf" TargetMode="External"/><Relationship Id="rId5" Type="http://schemas.openxmlformats.org/officeDocument/2006/relationships/hyperlink" Target="https://www.ada.gov/" TargetMode="External"/><Relationship Id="rId4" Type="http://schemas.openxmlformats.org/officeDocument/2006/relationships/hyperlink" Target="https://www.section508.gov/"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a2hqmqZzegg?feature=oembed" TargetMode="External"/><Relationship Id="rId5" Type="http://schemas.openxmlformats.org/officeDocument/2006/relationships/hyperlink" Target="https://www.youtube.com/watch?app=desktop&amp;v=a2hqmqZzegg" TargetMode="Externa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a.cms.omniupdate.com/11/#kennesaw/campus/StratComm/previewedit/%2Fwebsite-status-tracking.pc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kennesawedu.sharepoint.com/sites/Team-OfficeofStrategicCommunicationsandMarketing/Shared%20Documents/Forms/AllItems.aspx?viewid=97e73294%2D42ae%2D4172%2Dbb6f%2D72554f533c0a&amp;ct=1756406883349&amp;or=OWA%2DNT%2DMail&amp;ga=1&amp;LOF=1&amp;id=%2Fsites%2FTeam%2DOfficeofStrategicCommunicationsandMarketing%2FShared%20Documents%2FService%20Level%20Agreements%2FSLA%5FWeb%2Epdf&amp;parent=%2Fsites%2FTeam%2DOfficeofStrategicCommunicationsandMarketing%2FShared%20Documents%2FService%20Level%20Agreements"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campus.kennesaw.edu/offices-services/stratcomm/project-request/campus-parking-a.php"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campus.kennesaw.edu/offices-services/stratcomm/project-request/campus-parking-b.ph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7171B0-B649-7145-AD15-573647914E46}"/>
              </a:ext>
            </a:extLst>
          </p:cNvPr>
          <p:cNvSpPr>
            <a:spLocks noGrp="1"/>
          </p:cNvSpPr>
          <p:nvPr>
            <p:ph type="body" sz="quarter" idx="12"/>
          </p:nvPr>
        </p:nvSpPr>
        <p:spPr>
          <a:xfrm>
            <a:off x="6832211" y="1704768"/>
            <a:ext cx="4660900" cy="512762"/>
          </a:xfrm>
        </p:spPr>
        <p:txBody>
          <a:bodyPr/>
          <a:lstStyle/>
          <a:p>
            <a:r>
              <a:rPr lang="en-US" sz="3200"/>
              <a:t>Web Community of Practice </a:t>
            </a:r>
          </a:p>
          <a:p>
            <a:endParaRPr lang="en-US" sz="3200"/>
          </a:p>
          <a:p>
            <a:r>
              <a:rPr lang="en-US" sz="3200"/>
              <a:t>Web Best Practices</a:t>
            </a:r>
          </a:p>
        </p:txBody>
      </p:sp>
      <p:sp>
        <p:nvSpPr>
          <p:cNvPr id="3" name="Text Placeholder 2">
            <a:extLst>
              <a:ext uri="{FF2B5EF4-FFF2-40B4-BE49-F238E27FC236}">
                <a16:creationId xmlns:a16="http://schemas.microsoft.com/office/drawing/2014/main" id="{C620C477-1C02-2D4A-8EE3-754FD6D05478}"/>
              </a:ext>
            </a:extLst>
          </p:cNvPr>
          <p:cNvSpPr>
            <a:spLocks noGrp="1"/>
          </p:cNvSpPr>
          <p:nvPr>
            <p:ph type="body" sz="quarter" idx="13"/>
          </p:nvPr>
        </p:nvSpPr>
        <p:spPr>
          <a:xfrm>
            <a:off x="6934847" y="4783448"/>
            <a:ext cx="4660900" cy="512762"/>
          </a:xfrm>
        </p:spPr>
        <p:txBody>
          <a:bodyPr/>
          <a:lstStyle/>
          <a:p>
            <a:r>
              <a:rPr lang="en-US"/>
              <a:t>For the KSU Website</a:t>
            </a:r>
          </a:p>
          <a:p>
            <a:r>
              <a:rPr lang="en-US"/>
              <a:t>8/29/2025</a:t>
            </a:r>
          </a:p>
          <a:p>
            <a:endParaRPr lang="en-US"/>
          </a:p>
        </p:txBody>
      </p:sp>
    </p:spTree>
    <p:extLst>
      <p:ext uri="{BB962C8B-B14F-4D97-AF65-F5344CB8AC3E}">
        <p14:creationId xmlns:p14="http://schemas.microsoft.com/office/powerpoint/2010/main" val="4095078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6C293-3935-6B0B-95FD-1161F90D8C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5A70CF-AF6D-4133-0F5A-974C85C1D5D0}"/>
              </a:ext>
            </a:extLst>
          </p:cNvPr>
          <p:cNvSpPr>
            <a:spLocks noGrp="1"/>
          </p:cNvSpPr>
          <p:nvPr>
            <p:ph type="body" sz="quarter" idx="10"/>
          </p:nvPr>
        </p:nvSpPr>
        <p:spPr/>
        <p:txBody>
          <a:bodyPr lIns="91440" tIns="45720" rIns="91440" bIns="45720" anchor="t"/>
          <a:lstStyle/>
          <a:p>
            <a:r>
              <a:rPr lang="en-US">
                <a:latin typeface="+mn-lt"/>
                <a:ea typeface="Calibri"/>
                <a:cs typeface="Arial"/>
              </a:rPr>
              <a:t>Best Practices</a:t>
            </a:r>
            <a:endParaRPr lang="en-US"/>
          </a:p>
        </p:txBody>
      </p:sp>
      <p:sp>
        <p:nvSpPr>
          <p:cNvPr id="3" name="Text Placeholder 2">
            <a:extLst>
              <a:ext uri="{FF2B5EF4-FFF2-40B4-BE49-F238E27FC236}">
                <a16:creationId xmlns:a16="http://schemas.microsoft.com/office/drawing/2014/main" id="{883662A3-9E9E-62F9-3E15-085BDDF3AB8C}"/>
              </a:ext>
            </a:extLst>
          </p:cNvPr>
          <p:cNvSpPr>
            <a:spLocks noGrp="1"/>
          </p:cNvSpPr>
          <p:nvPr>
            <p:ph type="body" sz="quarter" idx="12"/>
          </p:nvPr>
        </p:nvSpPr>
        <p:spPr>
          <a:xfrm>
            <a:off x="6863322" y="1259917"/>
            <a:ext cx="4704334" cy="4546523"/>
          </a:xfrm>
        </p:spPr>
        <p:txBody>
          <a:bodyPr lIns="91440" tIns="45720" rIns="91440" bIns="45720" anchor="t"/>
          <a:lstStyle/>
          <a:p>
            <a:pPr algn="ctr">
              <a:lnSpc>
                <a:spcPct val="100000"/>
              </a:lnSpc>
              <a:spcAft>
                <a:spcPts val="300"/>
              </a:spcAft>
            </a:pPr>
            <a:r>
              <a:rPr lang="en-US" sz="2400" b="1">
                <a:latin typeface="+mn-lt"/>
                <a:cs typeface="Calibri"/>
              </a:rPr>
              <a:t>Best Practices</a:t>
            </a:r>
            <a:endParaRPr lang="en-US" sz="2400">
              <a:latin typeface="+mn-lt"/>
              <a:ea typeface="Calibri"/>
              <a:cs typeface="Calibri"/>
            </a:endParaRPr>
          </a:p>
          <a:p>
            <a:pPr algn="ctr"/>
            <a:r>
              <a:rPr lang="en-US" sz="1600">
                <a:latin typeface="Arial"/>
                <a:cs typeface="Arial"/>
              </a:rPr>
              <a:t>New Pages</a:t>
            </a:r>
          </a:p>
          <a:p>
            <a:pPr algn="ctr"/>
            <a:r>
              <a:rPr lang="en-US" sz="1600">
                <a:latin typeface="Arial"/>
                <a:cs typeface="Arial"/>
              </a:rPr>
              <a:t>File Management</a:t>
            </a:r>
          </a:p>
          <a:p>
            <a:pPr algn="ctr"/>
            <a:r>
              <a:rPr lang="en-US" sz="1600">
                <a:latin typeface="Arial"/>
                <a:cs typeface="Arial"/>
              </a:rPr>
              <a:t>Headings</a:t>
            </a:r>
          </a:p>
          <a:p>
            <a:pPr algn="ctr"/>
            <a:r>
              <a:rPr lang="en-US" sz="1600">
                <a:latin typeface="Arial"/>
                <a:cs typeface="Arial"/>
              </a:rPr>
              <a:t>Images</a:t>
            </a:r>
          </a:p>
          <a:p>
            <a:pPr algn="ctr"/>
            <a:r>
              <a:rPr lang="en-US" sz="1600">
                <a:latin typeface="Arial"/>
                <a:cs typeface="Arial"/>
              </a:rPr>
              <a:t>Videos</a:t>
            </a:r>
          </a:p>
          <a:p>
            <a:pPr algn="ctr"/>
            <a:r>
              <a:rPr lang="en-US" sz="1600">
                <a:latin typeface="Arial"/>
                <a:cs typeface="Arial"/>
              </a:rPr>
              <a:t>Accessibility </a:t>
            </a:r>
          </a:p>
          <a:p>
            <a:pPr algn="ctr"/>
            <a:r>
              <a:rPr lang="en-US" sz="1600">
                <a:latin typeface="Arial"/>
                <a:cs typeface="Arial"/>
              </a:rPr>
              <a:t>Links </a:t>
            </a:r>
            <a:endParaRPr lang="en-US" sz="1600">
              <a:latin typeface="Arial"/>
            </a:endParaRPr>
          </a:p>
          <a:p>
            <a:pPr algn="ctr">
              <a:lnSpc>
                <a:spcPct val="100000"/>
              </a:lnSpc>
              <a:spcAft>
                <a:spcPts val="300"/>
              </a:spcAft>
            </a:pPr>
            <a:r>
              <a:rPr lang="en-US" sz="1600">
                <a:latin typeface="Arial"/>
                <a:cs typeface="Arial"/>
              </a:rPr>
              <a:t>Publishing </a:t>
            </a:r>
          </a:p>
        </p:txBody>
      </p:sp>
    </p:spTree>
    <p:extLst>
      <p:ext uri="{BB962C8B-B14F-4D97-AF65-F5344CB8AC3E}">
        <p14:creationId xmlns:p14="http://schemas.microsoft.com/office/powerpoint/2010/main" val="3623993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94B43-BC79-3553-0037-BBF5FAB41E89}"/>
              </a:ext>
            </a:extLst>
          </p:cNvPr>
          <p:cNvSpPr>
            <a:spLocks noGrp="1"/>
          </p:cNvSpPr>
          <p:nvPr>
            <p:ph type="body" sz="quarter" idx="10"/>
          </p:nvPr>
        </p:nvSpPr>
        <p:spPr/>
        <p:txBody>
          <a:bodyPr/>
          <a:lstStyle/>
          <a:p>
            <a:r>
              <a:rPr lang="en-US">
                <a:latin typeface="+mn-lt"/>
              </a:rPr>
              <a:t>New Pages	</a:t>
            </a:r>
          </a:p>
        </p:txBody>
      </p:sp>
      <p:sp>
        <p:nvSpPr>
          <p:cNvPr id="3" name="Text Placeholder 2">
            <a:extLst>
              <a:ext uri="{FF2B5EF4-FFF2-40B4-BE49-F238E27FC236}">
                <a16:creationId xmlns:a16="http://schemas.microsoft.com/office/drawing/2014/main" id="{F92E2547-09CC-BF4E-1FCB-60AB9CE19B3E}"/>
              </a:ext>
            </a:extLst>
          </p:cNvPr>
          <p:cNvSpPr>
            <a:spLocks noGrp="1"/>
          </p:cNvSpPr>
          <p:nvPr>
            <p:ph type="body" sz="quarter" idx="11"/>
          </p:nvPr>
        </p:nvSpPr>
        <p:spPr>
          <a:xfrm>
            <a:off x="598082" y="1752600"/>
            <a:ext cx="9861533" cy="3892550"/>
          </a:xfrm>
        </p:spPr>
        <p:txBody>
          <a:bodyPr numCol="2"/>
          <a:lstStyle/>
          <a:p>
            <a:r>
              <a:rPr lang="en-US" sz="1800" b="1">
                <a:latin typeface="+mn-lt"/>
              </a:rPr>
              <a:t>New Section</a:t>
            </a:r>
          </a:p>
          <a:p>
            <a:pPr marL="285750" indent="-285750">
              <a:buFont typeface="Arial" panose="020B0604020202020204" pitchFamily="34" charset="0"/>
              <a:buChar char="•"/>
            </a:pPr>
            <a:r>
              <a:rPr lang="en-US" sz="1800">
                <a:latin typeface="+mn-lt"/>
              </a:rPr>
              <a:t>Folder-name &amp; breadcrumb path</a:t>
            </a:r>
          </a:p>
          <a:p>
            <a:pPr marL="285750" indent="-285750">
              <a:buFont typeface="Arial" panose="020B0604020202020204" pitchFamily="34" charset="0"/>
              <a:buChar char="•"/>
            </a:pPr>
            <a:r>
              <a:rPr lang="en-US" sz="1800">
                <a:latin typeface="+mn-lt"/>
              </a:rPr>
              <a:t>Index page &amp; page title</a:t>
            </a:r>
          </a:p>
          <a:p>
            <a:pPr marL="285750" indent="-285750">
              <a:buFont typeface="Arial" panose="020B0604020202020204" pitchFamily="34" charset="0"/>
              <a:buChar char="•"/>
            </a:pPr>
            <a:r>
              <a:rPr lang="en-US" sz="1800">
                <a:latin typeface="+mn-lt"/>
              </a:rPr>
              <a:t>Set up /docs and /images</a:t>
            </a:r>
            <a:br>
              <a:rPr lang="en-US" sz="1800">
                <a:latin typeface="+mn-lt"/>
              </a:rPr>
            </a:br>
            <a:endParaRPr lang="en-US" sz="1800">
              <a:latin typeface="+mn-lt"/>
            </a:endParaRPr>
          </a:p>
          <a:p>
            <a:r>
              <a:rPr lang="en-US" sz="1800" b="1">
                <a:latin typeface="+mn-lt"/>
              </a:rPr>
              <a:t>New Page</a:t>
            </a:r>
          </a:p>
          <a:p>
            <a:pPr marL="285750" indent="-285750">
              <a:buFont typeface="Arial" panose="020B0604020202020204" pitchFamily="34" charset="0"/>
              <a:buChar char="•"/>
            </a:pPr>
            <a:r>
              <a:rPr lang="en-US" sz="1800">
                <a:latin typeface="+mn-lt"/>
              </a:rPr>
              <a:t>Page-name &amp; page title	</a:t>
            </a:r>
            <a:br>
              <a:rPr lang="en-US" sz="2000">
                <a:latin typeface="+mn-lt"/>
              </a:rPr>
            </a:br>
            <a:endParaRPr lang="en-US" sz="2000">
              <a:latin typeface="+mn-lt"/>
            </a:endParaRPr>
          </a:p>
        </p:txBody>
      </p:sp>
      <p:sp>
        <p:nvSpPr>
          <p:cNvPr id="6" name="Rectangle 5">
            <a:extLst>
              <a:ext uri="{FF2B5EF4-FFF2-40B4-BE49-F238E27FC236}">
                <a16:creationId xmlns:a16="http://schemas.microsoft.com/office/drawing/2014/main" id="{0B34B3B1-3791-9AAC-9252-EC513557B767}"/>
              </a:ext>
            </a:extLst>
          </p:cNvPr>
          <p:cNvSpPr/>
          <p:nvPr/>
        </p:nvSpPr>
        <p:spPr>
          <a:xfrm>
            <a:off x="1001445" y="4514911"/>
            <a:ext cx="4089918" cy="89573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b="1" i="1"/>
              <a:t>Note: Naming Files</a:t>
            </a:r>
          </a:p>
          <a:p>
            <a:pPr marL="342900" indent="-342900">
              <a:buFont typeface="Arial" panose="020B0604020202020204" pitchFamily="34" charset="0"/>
              <a:buChar char="•"/>
            </a:pPr>
            <a:r>
              <a:rPr lang="en-US" i="1"/>
              <a:t>All lowercase, with dashes, use words</a:t>
            </a:r>
          </a:p>
        </p:txBody>
      </p:sp>
      <p:pic>
        <p:nvPicPr>
          <p:cNvPr id="5" name="Picture 4">
            <a:extLst>
              <a:ext uri="{FF2B5EF4-FFF2-40B4-BE49-F238E27FC236}">
                <a16:creationId xmlns:a16="http://schemas.microsoft.com/office/drawing/2014/main" id="{2D71FA33-D2D9-7ECF-1852-33BB243C4E30}"/>
              </a:ext>
            </a:extLst>
          </p:cNvPr>
          <p:cNvPicPr>
            <a:picLocks noChangeAspect="1"/>
          </p:cNvPicPr>
          <p:nvPr/>
        </p:nvPicPr>
        <p:blipFill>
          <a:blip r:embed="rId3"/>
          <a:stretch>
            <a:fillRect/>
          </a:stretch>
        </p:blipFill>
        <p:spPr>
          <a:xfrm>
            <a:off x="6933439" y="462170"/>
            <a:ext cx="3715268" cy="4201111"/>
          </a:xfrm>
          <a:prstGeom prst="rect">
            <a:avLst/>
          </a:prstGeom>
        </p:spPr>
      </p:pic>
      <p:pic>
        <p:nvPicPr>
          <p:cNvPr id="8" name="Picture 7">
            <a:extLst>
              <a:ext uri="{FF2B5EF4-FFF2-40B4-BE49-F238E27FC236}">
                <a16:creationId xmlns:a16="http://schemas.microsoft.com/office/drawing/2014/main" id="{4825C068-17FF-C421-40D4-A8C16D46715B}"/>
              </a:ext>
            </a:extLst>
          </p:cNvPr>
          <p:cNvPicPr>
            <a:picLocks noChangeAspect="1"/>
          </p:cNvPicPr>
          <p:nvPr/>
        </p:nvPicPr>
        <p:blipFill>
          <a:blip r:embed="rId4"/>
          <a:stretch>
            <a:fillRect/>
          </a:stretch>
        </p:blipFill>
        <p:spPr>
          <a:xfrm>
            <a:off x="5811850" y="4867094"/>
            <a:ext cx="5958445" cy="576624"/>
          </a:xfrm>
          <a:prstGeom prst="rect">
            <a:avLst/>
          </a:prstGeom>
        </p:spPr>
      </p:pic>
    </p:spTree>
    <p:extLst>
      <p:ext uri="{BB962C8B-B14F-4D97-AF65-F5344CB8AC3E}">
        <p14:creationId xmlns:p14="http://schemas.microsoft.com/office/powerpoint/2010/main" val="106490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F08DD-6DED-4BCE-C705-E4FC8C6B75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6C25C1-AC17-3BB3-915A-0919CCD2CBB4}"/>
              </a:ext>
            </a:extLst>
          </p:cNvPr>
          <p:cNvSpPr>
            <a:spLocks noGrp="1"/>
          </p:cNvSpPr>
          <p:nvPr>
            <p:ph type="body" sz="quarter" idx="10"/>
          </p:nvPr>
        </p:nvSpPr>
        <p:spPr/>
        <p:txBody>
          <a:bodyPr/>
          <a:lstStyle/>
          <a:p>
            <a:r>
              <a:rPr lang="en-US">
                <a:latin typeface="+mn-lt"/>
              </a:rPr>
              <a:t>New Pages	</a:t>
            </a:r>
          </a:p>
        </p:txBody>
      </p:sp>
      <p:sp>
        <p:nvSpPr>
          <p:cNvPr id="3" name="Text Placeholder 2">
            <a:extLst>
              <a:ext uri="{FF2B5EF4-FFF2-40B4-BE49-F238E27FC236}">
                <a16:creationId xmlns:a16="http://schemas.microsoft.com/office/drawing/2014/main" id="{44406FE1-4790-5ACE-F155-06A1F16F9C34}"/>
              </a:ext>
            </a:extLst>
          </p:cNvPr>
          <p:cNvSpPr>
            <a:spLocks noGrp="1"/>
          </p:cNvSpPr>
          <p:nvPr>
            <p:ph type="body" sz="quarter" idx="11"/>
          </p:nvPr>
        </p:nvSpPr>
        <p:spPr>
          <a:xfrm>
            <a:off x="598083" y="1752600"/>
            <a:ext cx="4421786" cy="3892550"/>
          </a:xfrm>
        </p:spPr>
        <p:txBody>
          <a:bodyPr/>
          <a:lstStyle/>
          <a:p>
            <a:r>
              <a:rPr lang="en-US" sz="1800" b="1">
                <a:latin typeface="+mn-lt"/>
              </a:rPr>
              <a:t>No – Index / No – follow</a:t>
            </a:r>
          </a:p>
          <a:p>
            <a:pPr marL="285750" indent="-285750">
              <a:buFont typeface="Arial" panose="020B0604020202020204" pitchFamily="34" charset="0"/>
              <a:buChar char="•"/>
            </a:pPr>
            <a:r>
              <a:rPr lang="en-US" sz="1800">
                <a:latin typeface="+mn-lt"/>
              </a:rPr>
              <a:t>New section or page</a:t>
            </a:r>
          </a:p>
          <a:p>
            <a:pPr marL="285750" indent="-285750">
              <a:buFont typeface="Arial" panose="020B0604020202020204" pitchFamily="34" charset="0"/>
              <a:buChar char="•"/>
            </a:pPr>
            <a:r>
              <a:rPr lang="en-US" sz="1800">
                <a:latin typeface="+mn-lt"/>
              </a:rPr>
              <a:t>Turn off when live</a:t>
            </a:r>
          </a:p>
          <a:p>
            <a:pPr marL="285750" indent="-285750">
              <a:buFont typeface="Arial" panose="020B0604020202020204" pitchFamily="34" charset="0"/>
              <a:buChar char="•"/>
            </a:pPr>
            <a:r>
              <a:rPr lang="en-US" sz="1800">
                <a:latin typeface="+mn-lt"/>
              </a:rPr>
              <a:t>Not guaranteed</a:t>
            </a:r>
          </a:p>
          <a:p>
            <a:pPr marL="285750" indent="-285750">
              <a:buFont typeface="Arial" panose="020B0604020202020204" pitchFamily="34" charset="0"/>
              <a:buChar char="•"/>
            </a:pPr>
            <a:r>
              <a:rPr lang="en-US" sz="1800">
                <a:latin typeface="+mn-lt"/>
              </a:rPr>
              <a:t>Not for page updates</a:t>
            </a:r>
          </a:p>
          <a:p>
            <a:pPr marL="285750" indent="-285750">
              <a:buFont typeface="Arial" panose="020B0604020202020204" pitchFamily="34" charset="0"/>
              <a:buChar char="•"/>
            </a:pPr>
            <a:endParaRPr lang="en-US" sz="1800" b="1">
              <a:latin typeface="+mn-lt"/>
            </a:endParaRPr>
          </a:p>
          <a:p>
            <a:r>
              <a:rPr lang="en-US" sz="1800" b="1">
                <a:latin typeface="+mn-lt"/>
              </a:rPr>
              <a:t>Call Us to Get Help!</a:t>
            </a:r>
          </a:p>
          <a:p>
            <a:pPr marL="285750" indent="-285750">
              <a:buFont typeface="Arial" panose="020B0604020202020204" pitchFamily="34" charset="0"/>
              <a:buChar char="•"/>
            </a:pPr>
            <a:r>
              <a:rPr lang="en-US" sz="1800">
                <a:latin typeface="+mn-lt"/>
              </a:rPr>
              <a:t>We’re on teams-calling</a:t>
            </a:r>
          </a:p>
        </p:txBody>
      </p:sp>
      <p:pic>
        <p:nvPicPr>
          <p:cNvPr id="8" name="Picture 7">
            <a:extLst>
              <a:ext uri="{FF2B5EF4-FFF2-40B4-BE49-F238E27FC236}">
                <a16:creationId xmlns:a16="http://schemas.microsoft.com/office/drawing/2014/main" id="{3215E995-D754-9882-5BDC-AD0591785785}"/>
              </a:ext>
            </a:extLst>
          </p:cNvPr>
          <p:cNvPicPr>
            <a:picLocks noChangeAspect="1"/>
          </p:cNvPicPr>
          <p:nvPr/>
        </p:nvPicPr>
        <p:blipFill>
          <a:blip r:embed="rId3"/>
          <a:stretch>
            <a:fillRect/>
          </a:stretch>
        </p:blipFill>
        <p:spPr>
          <a:xfrm>
            <a:off x="4149134" y="1824789"/>
            <a:ext cx="6854788" cy="2290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7302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2431-1642-2E92-D3B5-A229FAEA52B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C6B2B2-0518-1E75-CE66-1F214E81745C}"/>
              </a:ext>
            </a:extLst>
          </p:cNvPr>
          <p:cNvSpPr>
            <a:spLocks noGrp="1"/>
          </p:cNvSpPr>
          <p:nvPr>
            <p:ph type="body" sz="quarter" idx="10"/>
          </p:nvPr>
        </p:nvSpPr>
        <p:spPr/>
        <p:txBody>
          <a:bodyPr/>
          <a:lstStyle/>
          <a:p>
            <a:r>
              <a:rPr lang="en-US">
                <a:latin typeface="+mn-lt"/>
              </a:rPr>
              <a:t>File Management</a:t>
            </a:r>
          </a:p>
        </p:txBody>
      </p:sp>
      <p:sp>
        <p:nvSpPr>
          <p:cNvPr id="3" name="Text Placeholder 2">
            <a:extLst>
              <a:ext uri="{FF2B5EF4-FFF2-40B4-BE49-F238E27FC236}">
                <a16:creationId xmlns:a16="http://schemas.microsoft.com/office/drawing/2014/main" id="{D429A272-7704-FB96-0316-0D15D2D602E7}"/>
              </a:ext>
            </a:extLst>
          </p:cNvPr>
          <p:cNvSpPr>
            <a:spLocks noGrp="1"/>
          </p:cNvSpPr>
          <p:nvPr>
            <p:ph type="body" sz="quarter" idx="11"/>
          </p:nvPr>
        </p:nvSpPr>
        <p:spPr>
          <a:xfrm>
            <a:off x="598083" y="1752600"/>
            <a:ext cx="4421786" cy="4191000"/>
          </a:xfrm>
        </p:spPr>
        <p:txBody>
          <a:bodyPr/>
          <a:lstStyle/>
          <a:p>
            <a:r>
              <a:rPr lang="en-US" sz="1800" b="1">
                <a:latin typeface="+mn-lt"/>
              </a:rPr>
              <a:t>Images - /images folder</a:t>
            </a:r>
          </a:p>
          <a:p>
            <a:pPr marL="285750" indent="-285750">
              <a:buFont typeface="Arial" panose="020B0604020202020204" pitchFamily="34" charset="0"/>
              <a:buChar char="•"/>
            </a:pPr>
            <a:r>
              <a:rPr lang="en-US" sz="1800"/>
              <a:t>Re-sized images</a:t>
            </a:r>
          </a:p>
          <a:p>
            <a:endParaRPr lang="en-US" sz="1800"/>
          </a:p>
          <a:p>
            <a:r>
              <a:rPr lang="en-US" sz="1800" b="1">
                <a:latin typeface="+mn-lt"/>
              </a:rPr>
              <a:t>Documents - /docs folder</a:t>
            </a:r>
          </a:p>
          <a:p>
            <a:pPr marL="285750" indent="-285750">
              <a:buFont typeface="Arial" panose="020B0604020202020204" pitchFamily="34" charset="0"/>
              <a:buChar char="•"/>
            </a:pPr>
            <a:r>
              <a:rPr lang="en-US" sz="1800"/>
              <a:t>Compressed / optimized files</a:t>
            </a:r>
          </a:p>
          <a:p>
            <a:pPr marL="285750" indent="-285750">
              <a:buFont typeface="Arial" panose="020B0604020202020204" pitchFamily="34" charset="0"/>
              <a:buChar char="•"/>
            </a:pPr>
            <a:endParaRPr lang="en-US" sz="1800"/>
          </a:p>
          <a:p>
            <a:r>
              <a:rPr lang="en-US" sz="1800" b="1">
                <a:latin typeface="+mn-lt"/>
              </a:rPr>
              <a:t>Set Up Redirects</a:t>
            </a:r>
          </a:p>
          <a:p>
            <a:pPr marL="285750" indent="-285750">
              <a:buFont typeface="Arial" panose="020B0604020202020204" pitchFamily="34" charset="0"/>
              <a:buChar char="•"/>
            </a:pPr>
            <a:r>
              <a:rPr lang="en-US" sz="1800"/>
              <a:t>Deleting pages</a:t>
            </a:r>
          </a:p>
          <a:p>
            <a:pPr marL="285750" indent="-285750">
              <a:buFont typeface="Arial" panose="020B0604020202020204" pitchFamily="34" charset="0"/>
              <a:buChar char="•"/>
            </a:pPr>
            <a:r>
              <a:rPr lang="en-US" sz="1800"/>
              <a:t>Moving pages</a:t>
            </a:r>
          </a:p>
          <a:p>
            <a:pPr marL="285750" indent="-285750">
              <a:buFont typeface="Arial" panose="020B0604020202020204" pitchFamily="34" charset="0"/>
              <a:buChar char="•"/>
            </a:pPr>
            <a:r>
              <a:rPr lang="en-US" sz="1800"/>
              <a:t>Renaming pages</a:t>
            </a:r>
          </a:p>
        </p:txBody>
      </p:sp>
      <p:pic>
        <p:nvPicPr>
          <p:cNvPr id="6" name="Picture 5">
            <a:extLst>
              <a:ext uri="{FF2B5EF4-FFF2-40B4-BE49-F238E27FC236}">
                <a16:creationId xmlns:a16="http://schemas.microsoft.com/office/drawing/2014/main" id="{75845D88-EAD0-EA19-FBA8-B63934F36EB7}"/>
              </a:ext>
            </a:extLst>
          </p:cNvPr>
          <p:cNvPicPr>
            <a:picLocks noChangeAspect="1"/>
          </p:cNvPicPr>
          <p:nvPr/>
        </p:nvPicPr>
        <p:blipFill>
          <a:blip r:embed="rId3"/>
          <a:stretch>
            <a:fillRect/>
          </a:stretch>
        </p:blipFill>
        <p:spPr>
          <a:xfrm>
            <a:off x="5375725" y="1752600"/>
            <a:ext cx="3137954" cy="15303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E9008B6B-BEC1-86A0-ADC5-C27C990B2C86}"/>
              </a:ext>
            </a:extLst>
          </p:cNvPr>
          <p:cNvPicPr>
            <a:picLocks noChangeAspect="1"/>
          </p:cNvPicPr>
          <p:nvPr/>
        </p:nvPicPr>
        <p:blipFill>
          <a:blip r:embed="rId4"/>
          <a:stretch>
            <a:fillRect/>
          </a:stretch>
        </p:blipFill>
        <p:spPr>
          <a:xfrm>
            <a:off x="4040218" y="4307066"/>
            <a:ext cx="6816275" cy="621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6601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6F948-F0AB-1F1E-2E1B-F83E530BEF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6ED928-7786-1A7E-8E83-E179E31AF968}"/>
              </a:ext>
            </a:extLst>
          </p:cNvPr>
          <p:cNvSpPr>
            <a:spLocks noGrp="1"/>
          </p:cNvSpPr>
          <p:nvPr>
            <p:ph type="body" sz="quarter" idx="10"/>
          </p:nvPr>
        </p:nvSpPr>
        <p:spPr/>
        <p:txBody>
          <a:bodyPr/>
          <a:lstStyle/>
          <a:p>
            <a:r>
              <a:rPr lang="en-US">
                <a:latin typeface="+mn-lt"/>
              </a:rPr>
              <a:t>Headings</a:t>
            </a:r>
          </a:p>
        </p:txBody>
      </p:sp>
      <p:sp>
        <p:nvSpPr>
          <p:cNvPr id="3" name="Text Placeholder 2">
            <a:extLst>
              <a:ext uri="{FF2B5EF4-FFF2-40B4-BE49-F238E27FC236}">
                <a16:creationId xmlns:a16="http://schemas.microsoft.com/office/drawing/2014/main" id="{EF8F69C9-A00B-AD36-0EC8-2FFB56ACA32E}"/>
              </a:ext>
            </a:extLst>
          </p:cNvPr>
          <p:cNvSpPr>
            <a:spLocks noGrp="1"/>
          </p:cNvSpPr>
          <p:nvPr>
            <p:ph type="body" sz="quarter" idx="11"/>
          </p:nvPr>
        </p:nvSpPr>
        <p:spPr>
          <a:xfrm>
            <a:off x="598083" y="1752600"/>
            <a:ext cx="4421786" cy="3892550"/>
          </a:xfrm>
        </p:spPr>
        <p:txBody>
          <a:bodyPr/>
          <a:lstStyle/>
          <a:p>
            <a:r>
              <a:rPr lang="en-US" sz="1800" b="1">
                <a:latin typeface="+mn-lt"/>
              </a:rPr>
              <a:t>Setup with Hierarchy</a:t>
            </a:r>
          </a:p>
          <a:p>
            <a:pPr marL="285750" indent="-285750">
              <a:buFont typeface="Arial" panose="020B0604020202020204" pitchFamily="34" charset="0"/>
              <a:buChar char="•"/>
            </a:pPr>
            <a:r>
              <a:rPr lang="en-US" sz="1800">
                <a:latin typeface="+mn-lt"/>
              </a:rPr>
              <a:t>Only one H1</a:t>
            </a:r>
          </a:p>
          <a:p>
            <a:pPr marL="285750" indent="-285750">
              <a:buFont typeface="Arial" panose="020B0604020202020204" pitchFamily="34" charset="0"/>
              <a:buChar char="•"/>
            </a:pPr>
            <a:r>
              <a:rPr lang="en-US" sz="1800">
                <a:latin typeface="+mn-lt"/>
              </a:rPr>
              <a:t>Don’t skip levels</a:t>
            </a:r>
          </a:p>
          <a:p>
            <a:pPr marL="285750" indent="-285750">
              <a:buFont typeface="Arial" panose="020B0604020202020204" pitchFamily="34" charset="0"/>
              <a:buChar char="•"/>
            </a:pPr>
            <a:endParaRPr lang="en-US" sz="1800" b="1">
              <a:latin typeface="+mn-lt"/>
            </a:endParaRPr>
          </a:p>
          <a:p>
            <a:r>
              <a:rPr lang="en-US" sz="1800" b="1">
                <a:latin typeface="+mn-lt"/>
              </a:rPr>
              <a:t>Avoid Links in Headings</a:t>
            </a:r>
          </a:p>
          <a:p>
            <a:pPr marL="285750" indent="-285750">
              <a:buFont typeface="Arial" panose="020B0604020202020204" pitchFamily="34" charset="0"/>
              <a:buChar char="•"/>
            </a:pPr>
            <a:r>
              <a:rPr lang="en-US" sz="1800">
                <a:latin typeface="+mn-lt"/>
              </a:rPr>
              <a:t>Use a button</a:t>
            </a:r>
          </a:p>
          <a:p>
            <a:pPr marL="285750" indent="-285750">
              <a:buFont typeface="Arial" panose="020B0604020202020204" pitchFamily="34" charset="0"/>
              <a:buChar char="•"/>
            </a:pPr>
            <a:endParaRPr lang="en-US" sz="1800">
              <a:latin typeface="+mn-lt"/>
            </a:endParaRPr>
          </a:p>
          <a:p>
            <a:r>
              <a:rPr lang="en-US" sz="1800" b="1">
                <a:latin typeface="+mn-lt"/>
              </a:rPr>
              <a:t>Heading Length</a:t>
            </a:r>
          </a:p>
          <a:p>
            <a:pPr marL="285750" indent="-285750">
              <a:buFont typeface="Arial" panose="020B0604020202020204" pitchFamily="34" charset="0"/>
              <a:buChar char="•"/>
            </a:pPr>
            <a:r>
              <a:rPr lang="en-US" sz="1800">
                <a:latin typeface="+mn-lt"/>
              </a:rPr>
              <a:t>55 to 60 characters max, if longer Google cuts it off</a:t>
            </a:r>
          </a:p>
          <a:p>
            <a:pPr marL="285750" indent="-285750">
              <a:buFont typeface="Arial" panose="020B0604020202020204" pitchFamily="34" charset="0"/>
              <a:buChar char="•"/>
            </a:pPr>
            <a:r>
              <a:rPr lang="en-US" sz="1800">
                <a:latin typeface="+mn-lt"/>
              </a:rPr>
              <a:t>Unique</a:t>
            </a:r>
          </a:p>
          <a:p>
            <a:pPr marL="285750" indent="-285750">
              <a:buFont typeface="Arial" panose="020B0604020202020204" pitchFamily="34" charset="0"/>
              <a:buChar char="•"/>
            </a:pPr>
            <a:endParaRPr lang="en-US" sz="2000" b="1">
              <a:latin typeface="+mn-lt"/>
            </a:endParaRPr>
          </a:p>
        </p:txBody>
      </p:sp>
      <p:pic>
        <p:nvPicPr>
          <p:cNvPr id="6" name="Picture 5">
            <a:extLst>
              <a:ext uri="{FF2B5EF4-FFF2-40B4-BE49-F238E27FC236}">
                <a16:creationId xmlns:a16="http://schemas.microsoft.com/office/drawing/2014/main" id="{1F68E28F-5E7E-CF2E-604A-3AF77F89F320}"/>
              </a:ext>
            </a:extLst>
          </p:cNvPr>
          <p:cNvPicPr>
            <a:picLocks noChangeAspect="1"/>
          </p:cNvPicPr>
          <p:nvPr/>
        </p:nvPicPr>
        <p:blipFill>
          <a:blip r:embed="rId3"/>
          <a:stretch>
            <a:fillRect/>
          </a:stretch>
        </p:blipFill>
        <p:spPr>
          <a:xfrm>
            <a:off x="4210945" y="1612609"/>
            <a:ext cx="2067213" cy="208626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06CA42C-CD21-723E-053F-3C8457425BB4}"/>
              </a:ext>
            </a:extLst>
          </p:cNvPr>
          <p:cNvPicPr>
            <a:picLocks noChangeAspect="1"/>
          </p:cNvPicPr>
          <p:nvPr/>
        </p:nvPicPr>
        <p:blipFill>
          <a:blip r:embed="rId4"/>
          <a:stretch>
            <a:fillRect/>
          </a:stretch>
        </p:blipFill>
        <p:spPr>
          <a:xfrm>
            <a:off x="5944033" y="2939541"/>
            <a:ext cx="5377395" cy="2336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7297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4C8F4-07A0-614A-3DBC-C09AF80794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240D52-40E6-E6F0-1F51-57E2ADE15BA4}"/>
              </a:ext>
            </a:extLst>
          </p:cNvPr>
          <p:cNvSpPr>
            <a:spLocks noGrp="1"/>
          </p:cNvSpPr>
          <p:nvPr>
            <p:ph type="body" sz="quarter" idx="10"/>
          </p:nvPr>
        </p:nvSpPr>
        <p:spPr/>
        <p:txBody>
          <a:bodyPr/>
          <a:lstStyle/>
          <a:p>
            <a:r>
              <a:rPr lang="en-US">
                <a:latin typeface="+mn-lt"/>
              </a:rPr>
              <a:t>Images</a:t>
            </a:r>
          </a:p>
        </p:txBody>
      </p:sp>
      <p:pic>
        <p:nvPicPr>
          <p:cNvPr id="6" name="Picture 5">
            <a:extLst>
              <a:ext uri="{FF2B5EF4-FFF2-40B4-BE49-F238E27FC236}">
                <a16:creationId xmlns:a16="http://schemas.microsoft.com/office/drawing/2014/main" id="{217DB6BD-3A41-C544-6FF4-728AF6C3778E}"/>
              </a:ext>
            </a:extLst>
          </p:cNvPr>
          <p:cNvPicPr>
            <a:picLocks noChangeAspect="1"/>
          </p:cNvPicPr>
          <p:nvPr/>
        </p:nvPicPr>
        <p:blipFill>
          <a:blip r:embed="rId3"/>
          <a:stretch>
            <a:fillRect/>
          </a:stretch>
        </p:blipFill>
        <p:spPr>
          <a:xfrm>
            <a:off x="4892099" y="1685856"/>
            <a:ext cx="6460543" cy="3313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Placeholder 2">
            <a:extLst>
              <a:ext uri="{FF2B5EF4-FFF2-40B4-BE49-F238E27FC236}">
                <a16:creationId xmlns:a16="http://schemas.microsoft.com/office/drawing/2014/main" id="{AEF4CBC6-B595-8CEE-4115-2A8582A6A8E7}"/>
              </a:ext>
            </a:extLst>
          </p:cNvPr>
          <p:cNvSpPr>
            <a:spLocks noGrp="1"/>
          </p:cNvSpPr>
          <p:nvPr>
            <p:ph type="body" sz="quarter" idx="11"/>
          </p:nvPr>
        </p:nvSpPr>
        <p:spPr>
          <a:xfrm>
            <a:off x="506640" y="1644530"/>
            <a:ext cx="4421786" cy="4390509"/>
          </a:xfrm>
        </p:spPr>
        <p:txBody>
          <a:bodyPr/>
          <a:lstStyle/>
          <a:p>
            <a:r>
              <a:rPr lang="en-US" sz="1800" b="1">
                <a:latin typeface="+mn-lt"/>
              </a:rPr>
              <a:t>Fit the Space</a:t>
            </a:r>
          </a:p>
          <a:p>
            <a:pPr marL="342900" indent="-342900">
              <a:buFont typeface="Arial" panose="020B0604020202020204" pitchFamily="34" charset="0"/>
              <a:buChar char="•"/>
            </a:pPr>
            <a:r>
              <a:rPr lang="en-US" sz="1800">
                <a:latin typeface="+mn-lt"/>
              </a:rPr>
              <a:t>Resize, but don’t make too small</a:t>
            </a:r>
          </a:p>
          <a:p>
            <a:pPr marL="342900" indent="-342900">
              <a:buFont typeface="Arial" panose="020B0604020202020204" pitchFamily="34" charset="0"/>
              <a:buChar char="•"/>
            </a:pPr>
            <a:r>
              <a:rPr lang="en-US" sz="1800">
                <a:latin typeface="+mn-lt"/>
              </a:rPr>
              <a:t>100 KB is ideal for most images</a:t>
            </a:r>
          </a:p>
          <a:p>
            <a:pPr marL="342900" indent="-342900">
              <a:buFont typeface="Arial" panose="020B0604020202020204" pitchFamily="34" charset="0"/>
              <a:buChar char="•"/>
            </a:pPr>
            <a:r>
              <a:rPr lang="en-US" sz="1800">
                <a:latin typeface="+mn-lt"/>
              </a:rPr>
              <a:t>Test on desktop and mobile</a:t>
            </a:r>
          </a:p>
          <a:p>
            <a:pPr marL="342900" indent="-342900">
              <a:buFont typeface="Arial" panose="020B0604020202020204" pitchFamily="34" charset="0"/>
              <a:buChar char="•"/>
            </a:pPr>
            <a:endParaRPr lang="en-US" sz="1800" b="1">
              <a:latin typeface="+mn-lt"/>
            </a:endParaRPr>
          </a:p>
          <a:p>
            <a:r>
              <a:rPr lang="en-US" sz="1800" b="1">
                <a:latin typeface="+mn-lt"/>
              </a:rPr>
              <a:t>Don’t Use Text on Images</a:t>
            </a:r>
          </a:p>
          <a:p>
            <a:pPr marL="285750" indent="-285750">
              <a:buFont typeface="Arial" panose="020B0604020202020204" pitchFamily="34" charset="0"/>
              <a:buChar char="•"/>
            </a:pPr>
            <a:r>
              <a:rPr lang="en-US" sz="1800">
                <a:latin typeface="+mn-lt"/>
              </a:rPr>
              <a:t>Accessibility / readability issues</a:t>
            </a:r>
          </a:p>
          <a:p>
            <a:pPr marL="285750" indent="-285750">
              <a:buFont typeface="Arial" panose="020B0604020202020204" pitchFamily="34" charset="0"/>
              <a:buChar char="•"/>
            </a:pPr>
            <a:endParaRPr lang="en-US" sz="1800">
              <a:latin typeface="+mn-lt"/>
            </a:endParaRPr>
          </a:p>
          <a:p>
            <a:r>
              <a:rPr lang="en-US" sz="1800" b="1">
                <a:latin typeface="+mn-lt"/>
              </a:rPr>
              <a:t>Select Images that Add Value </a:t>
            </a:r>
          </a:p>
          <a:p>
            <a:pPr marL="285750" indent="-285750">
              <a:buFont typeface="Arial" panose="020B0604020202020204" pitchFamily="34" charset="0"/>
              <a:buChar char="•"/>
            </a:pPr>
            <a:r>
              <a:rPr lang="en-US" sz="1800">
                <a:latin typeface="+mn-lt"/>
              </a:rPr>
              <a:t>Use images only when they add value to the user experience or clearly support the message</a:t>
            </a:r>
          </a:p>
          <a:p>
            <a:pPr marL="342900" indent="-342900">
              <a:buFont typeface="Arial" panose="020B0604020202020204" pitchFamily="34" charset="0"/>
              <a:buChar char="•"/>
            </a:pPr>
            <a:endParaRPr lang="en-US" sz="1800" b="1">
              <a:latin typeface="+mn-lt"/>
            </a:endParaRPr>
          </a:p>
          <a:p>
            <a:endParaRPr lang="en-US" sz="1800" b="1">
              <a:latin typeface="+mn-lt"/>
            </a:endParaRPr>
          </a:p>
          <a:p>
            <a:pPr marL="342900" indent="-342900">
              <a:buFont typeface="Arial" panose="020B0604020202020204" pitchFamily="34" charset="0"/>
              <a:buChar char="•"/>
            </a:pPr>
            <a:endParaRPr lang="en-US" sz="1800" b="1">
              <a:latin typeface="+mn-lt"/>
            </a:endParaRPr>
          </a:p>
          <a:p>
            <a:endParaRPr lang="en-US" sz="1800" b="1">
              <a:latin typeface="+mn-lt"/>
            </a:endParaRPr>
          </a:p>
          <a:p>
            <a:endParaRPr lang="en-US" sz="1800" b="1">
              <a:latin typeface="+mn-lt"/>
            </a:endParaRPr>
          </a:p>
        </p:txBody>
      </p:sp>
    </p:spTree>
    <p:extLst>
      <p:ext uri="{BB962C8B-B14F-4D97-AF65-F5344CB8AC3E}">
        <p14:creationId xmlns:p14="http://schemas.microsoft.com/office/powerpoint/2010/main" val="212741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C8D4E-D14D-84CA-22DE-7C19339A83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4D5693-F524-9735-C2A2-8FC00C79CCB1}"/>
              </a:ext>
            </a:extLst>
          </p:cNvPr>
          <p:cNvSpPr>
            <a:spLocks noGrp="1"/>
          </p:cNvSpPr>
          <p:nvPr>
            <p:ph type="body" sz="quarter" idx="10"/>
          </p:nvPr>
        </p:nvSpPr>
        <p:spPr/>
        <p:txBody>
          <a:bodyPr/>
          <a:lstStyle/>
          <a:p>
            <a:r>
              <a:rPr lang="en-US">
                <a:latin typeface="+mn-lt"/>
              </a:rPr>
              <a:t>Images</a:t>
            </a:r>
          </a:p>
        </p:txBody>
      </p:sp>
      <p:sp>
        <p:nvSpPr>
          <p:cNvPr id="3" name="Text Placeholder 2">
            <a:extLst>
              <a:ext uri="{FF2B5EF4-FFF2-40B4-BE49-F238E27FC236}">
                <a16:creationId xmlns:a16="http://schemas.microsoft.com/office/drawing/2014/main" id="{9E0A2FFB-5D88-5443-E897-D891D0D20D66}"/>
              </a:ext>
            </a:extLst>
          </p:cNvPr>
          <p:cNvSpPr>
            <a:spLocks noGrp="1"/>
          </p:cNvSpPr>
          <p:nvPr>
            <p:ph type="body" sz="quarter" idx="11"/>
          </p:nvPr>
        </p:nvSpPr>
        <p:spPr>
          <a:xfrm>
            <a:off x="598083" y="1752600"/>
            <a:ext cx="4421786" cy="4395716"/>
          </a:xfrm>
        </p:spPr>
        <p:txBody>
          <a:bodyPr/>
          <a:lstStyle/>
          <a:p>
            <a:r>
              <a:rPr lang="en-US" sz="1800" b="1">
                <a:latin typeface="+mn-lt"/>
              </a:rPr>
              <a:t>Use a Meaningful Image Description</a:t>
            </a:r>
          </a:p>
          <a:p>
            <a:pPr marL="342900" indent="-342900">
              <a:buFont typeface="Arial" panose="020B0604020202020204" pitchFamily="34" charset="0"/>
              <a:buChar char="•"/>
            </a:pPr>
            <a:r>
              <a:rPr lang="en-US" sz="1800">
                <a:latin typeface="+mn-lt"/>
              </a:rPr>
              <a:t>Determine the image’s purpose</a:t>
            </a:r>
          </a:p>
          <a:p>
            <a:pPr marL="342900" indent="-342900">
              <a:buFont typeface="Arial" panose="020B0604020202020204" pitchFamily="34" charset="0"/>
              <a:buChar char="•"/>
            </a:pPr>
            <a:r>
              <a:rPr lang="en-US" sz="1800">
                <a:latin typeface="+mn-lt"/>
              </a:rPr>
              <a:t>Describe the image’s content and purpose</a:t>
            </a:r>
          </a:p>
          <a:p>
            <a:pPr marL="342900" indent="-342900">
              <a:buFont typeface="Arial" panose="020B0604020202020204" pitchFamily="34" charset="0"/>
              <a:buChar char="•"/>
            </a:pPr>
            <a:r>
              <a:rPr lang="en-US" sz="1800">
                <a:latin typeface="+mn-lt"/>
              </a:rPr>
              <a:t>Avoid:</a:t>
            </a:r>
          </a:p>
          <a:p>
            <a:pPr marL="1028700" lvl="1" indent="-342900">
              <a:buFont typeface="Calibri" panose="020F0502020204030204" pitchFamily="34" charset="0"/>
              <a:buChar char="×"/>
            </a:pPr>
            <a:r>
              <a:rPr lang="en-US" sz="1800">
                <a:latin typeface="+mn-lt"/>
              </a:rPr>
              <a:t>“Image</a:t>
            </a:r>
            <a:r>
              <a:rPr lang="en-US" sz="1800"/>
              <a:t> of…” or “photo of…”</a:t>
            </a:r>
          </a:p>
          <a:p>
            <a:pPr marL="1028700" lvl="1" indent="-342900">
              <a:buFont typeface="Calibri" panose="020F0502020204030204" pitchFamily="34" charset="0"/>
              <a:buChar char="×"/>
            </a:pPr>
            <a:r>
              <a:rPr lang="en-US" sz="1800">
                <a:latin typeface="+mn-lt"/>
              </a:rPr>
              <a:t>Demographic information unless relevant.</a:t>
            </a:r>
          </a:p>
          <a:p>
            <a:pPr marL="1028700" lvl="1" indent="-342900">
              <a:buFont typeface="Calibri" panose="020F0502020204030204" pitchFamily="34" charset="0"/>
              <a:buChar char="×"/>
            </a:pPr>
            <a:r>
              <a:rPr lang="en-US" sz="1800">
                <a:latin typeface="+mn-lt"/>
              </a:rPr>
              <a:t>Overly long descriptions</a:t>
            </a:r>
            <a:br>
              <a:rPr lang="en-US" sz="1800"/>
            </a:br>
            <a:r>
              <a:rPr lang="en-US" sz="1800"/>
              <a:t>(for complex images - brief description in the alt-text, a longer description on the page or a link to it.)</a:t>
            </a:r>
          </a:p>
          <a:p>
            <a:endParaRPr lang="en-US" sz="1800" b="1">
              <a:latin typeface="+mn-lt"/>
            </a:endParaRPr>
          </a:p>
        </p:txBody>
      </p:sp>
      <p:pic>
        <p:nvPicPr>
          <p:cNvPr id="6" name="Picture 5">
            <a:extLst>
              <a:ext uri="{FF2B5EF4-FFF2-40B4-BE49-F238E27FC236}">
                <a16:creationId xmlns:a16="http://schemas.microsoft.com/office/drawing/2014/main" id="{0EF28B5E-32EC-E508-6EAC-6D89109AF1A4}"/>
              </a:ext>
            </a:extLst>
          </p:cNvPr>
          <p:cNvPicPr>
            <a:picLocks noChangeAspect="1"/>
          </p:cNvPicPr>
          <p:nvPr/>
        </p:nvPicPr>
        <p:blipFill>
          <a:blip r:embed="rId3"/>
          <a:stretch>
            <a:fillRect/>
          </a:stretch>
        </p:blipFill>
        <p:spPr>
          <a:xfrm>
            <a:off x="5087434" y="1505966"/>
            <a:ext cx="6506483" cy="3400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6687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7FF00-71F4-C78F-B77A-B5A9651B52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48FD11-4FE2-2EE5-ABC8-3C14A8CB5854}"/>
              </a:ext>
            </a:extLst>
          </p:cNvPr>
          <p:cNvSpPr>
            <a:spLocks noGrp="1"/>
          </p:cNvSpPr>
          <p:nvPr>
            <p:ph type="body" sz="quarter" idx="10"/>
          </p:nvPr>
        </p:nvSpPr>
        <p:spPr/>
        <p:txBody>
          <a:bodyPr/>
          <a:lstStyle/>
          <a:p>
            <a:r>
              <a:rPr lang="en-US">
                <a:latin typeface="+mn-lt"/>
              </a:rPr>
              <a:t>Video</a:t>
            </a:r>
          </a:p>
        </p:txBody>
      </p:sp>
      <p:sp>
        <p:nvSpPr>
          <p:cNvPr id="3" name="Text Placeholder 2">
            <a:extLst>
              <a:ext uri="{FF2B5EF4-FFF2-40B4-BE49-F238E27FC236}">
                <a16:creationId xmlns:a16="http://schemas.microsoft.com/office/drawing/2014/main" id="{7E2853F1-A586-B873-F438-85CDDDB08EA9}"/>
              </a:ext>
            </a:extLst>
          </p:cNvPr>
          <p:cNvSpPr>
            <a:spLocks noGrp="1"/>
          </p:cNvSpPr>
          <p:nvPr>
            <p:ph type="body" sz="quarter" idx="11"/>
          </p:nvPr>
        </p:nvSpPr>
        <p:spPr>
          <a:xfrm>
            <a:off x="598083" y="1752600"/>
            <a:ext cx="4421786" cy="3892550"/>
          </a:xfrm>
        </p:spPr>
        <p:txBody>
          <a:bodyPr/>
          <a:lstStyle/>
          <a:p>
            <a:r>
              <a:rPr lang="en-US" sz="1800" b="1">
                <a:latin typeface="+mn-lt"/>
              </a:rPr>
              <a:t>Accessibility</a:t>
            </a:r>
          </a:p>
          <a:p>
            <a:pPr marL="285750" indent="-285750">
              <a:buFont typeface="Arial" panose="020B0604020202020204" pitchFamily="34" charset="0"/>
              <a:buChar char="•"/>
            </a:pPr>
            <a:r>
              <a:rPr lang="en-US" sz="1800">
                <a:latin typeface="+mn-lt"/>
              </a:rPr>
              <a:t>Include closed captioning and/or audio description</a:t>
            </a:r>
          </a:p>
          <a:p>
            <a:pPr marL="285750" indent="-285750">
              <a:buFont typeface="Arial" panose="020B0604020202020204" pitchFamily="34" charset="0"/>
              <a:buChar char="•"/>
            </a:pPr>
            <a:r>
              <a:rPr lang="en-US" sz="1800">
                <a:latin typeface="+mn-lt"/>
              </a:rPr>
              <a:t>Don’t auto-play</a:t>
            </a:r>
          </a:p>
          <a:p>
            <a:pPr marL="285750" indent="-285750">
              <a:buFont typeface="Arial" panose="020B0604020202020204" pitchFamily="34" charset="0"/>
              <a:buChar char="•"/>
            </a:pPr>
            <a:endParaRPr lang="en-US" sz="1800" b="1">
              <a:latin typeface="+mn-lt"/>
            </a:endParaRPr>
          </a:p>
          <a:p>
            <a:r>
              <a:rPr lang="en-US" sz="1800" b="1">
                <a:latin typeface="+mn-lt"/>
              </a:rPr>
              <a:t>Keep Up-to-date</a:t>
            </a:r>
          </a:p>
          <a:p>
            <a:pPr marL="285750" indent="-285750">
              <a:buFont typeface="Arial" panose="020B0604020202020204" pitchFamily="34" charset="0"/>
              <a:buChar char="•"/>
            </a:pPr>
            <a:r>
              <a:rPr lang="en-US" sz="1800">
                <a:latin typeface="+mn-lt"/>
              </a:rPr>
              <a:t>Use current branding</a:t>
            </a:r>
          </a:p>
          <a:p>
            <a:pPr marL="285750" indent="-285750">
              <a:buFont typeface="Arial" panose="020B0604020202020204" pitchFamily="34" charset="0"/>
              <a:buChar char="•"/>
            </a:pPr>
            <a:r>
              <a:rPr lang="en-US" sz="1800">
                <a:latin typeface="+mn-lt"/>
              </a:rPr>
              <a:t>Make sure content is correct and relevant</a:t>
            </a:r>
          </a:p>
          <a:p>
            <a:pPr marL="342900" indent="-342900">
              <a:buFont typeface="Arial" panose="020B0604020202020204" pitchFamily="34" charset="0"/>
              <a:buChar char="•"/>
            </a:pPr>
            <a:endParaRPr lang="en-US" sz="1800" b="1">
              <a:latin typeface="+mn-lt"/>
            </a:endParaRPr>
          </a:p>
          <a:p>
            <a:endParaRPr lang="en-US" sz="1800" b="1">
              <a:latin typeface="+mn-lt"/>
            </a:endParaRPr>
          </a:p>
        </p:txBody>
      </p:sp>
      <p:pic>
        <p:nvPicPr>
          <p:cNvPr id="6" name="Picture 5">
            <a:extLst>
              <a:ext uri="{FF2B5EF4-FFF2-40B4-BE49-F238E27FC236}">
                <a16:creationId xmlns:a16="http://schemas.microsoft.com/office/drawing/2014/main" id="{029A08B3-E30E-661C-7718-B22A9C51D245}"/>
              </a:ext>
            </a:extLst>
          </p:cNvPr>
          <p:cNvPicPr>
            <a:picLocks noChangeAspect="1"/>
          </p:cNvPicPr>
          <p:nvPr/>
        </p:nvPicPr>
        <p:blipFill>
          <a:blip r:embed="rId3"/>
          <a:stretch>
            <a:fillRect/>
          </a:stretch>
        </p:blipFill>
        <p:spPr>
          <a:xfrm>
            <a:off x="5484175" y="1603392"/>
            <a:ext cx="5578920" cy="3167130"/>
          </a:xfrm>
          <a:prstGeom prst="rect">
            <a:avLst/>
          </a:prstGeom>
        </p:spPr>
      </p:pic>
    </p:spTree>
    <p:extLst>
      <p:ext uri="{BB962C8B-B14F-4D97-AF65-F5344CB8AC3E}">
        <p14:creationId xmlns:p14="http://schemas.microsoft.com/office/powerpoint/2010/main" val="425084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2E2547-09CC-BF4E-1FCB-60AB9CE19B3E}"/>
              </a:ext>
            </a:extLst>
          </p:cNvPr>
          <p:cNvSpPr>
            <a:spLocks noGrp="1"/>
          </p:cNvSpPr>
          <p:nvPr>
            <p:ph type="body" sz="quarter" idx="11"/>
          </p:nvPr>
        </p:nvSpPr>
        <p:spPr>
          <a:xfrm>
            <a:off x="598082" y="1752600"/>
            <a:ext cx="9861533" cy="3892550"/>
          </a:xfrm>
        </p:spPr>
        <p:txBody>
          <a:bodyPr numCol="2"/>
          <a:lstStyle/>
          <a:p>
            <a:r>
              <a:rPr lang="en-US" sz="1800" b="1">
                <a:latin typeface="+mn-lt"/>
              </a:rPr>
              <a:t>It’s the Law</a:t>
            </a:r>
          </a:p>
          <a:p>
            <a:pPr marL="285750" indent="-285750">
              <a:buFont typeface="Arial" panose="020B0604020202020204" pitchFamily="34" charset="0"/>
              <a:buChar char="•"/>
            </a:pPr>
            <a:r>
              <a:rPr lang="en-US" sz="1800">
                <a:latin typeface="+mn-lt"/>
              </a:rPr>
              <a:t>Americans with Disabilities Act of 1990 </a:t>
            </a:r>
          </a:p>
          <a:p>
            <a:pPr marL="285750" indent="-285750">
              <a:buFont typeface="Arial" panose="020B0604020202020204" pitchFamily="34" charset="0"/>
              <a:buChar char="•"/>
            </a:pPr>
            <a:r>
              <a:rPr lang="en-US" sz="1800">
                <a:latin typeface="+mn-lt"/>
              </a:rPr>
              <a:t>Section 508 of the Rehabilitation Act of 1973</a:t>
            </a:r>
            <a:br>
              <a:rPr lang="en-US" sz="1800">
                <a:latin typeface="+mn-lt"/>
              </a:rPr>
            </a:br>
            <a:endParaRPr lang="en-US" sz="1800">
              <a:latin typeface="+mn-lt"/>
            </a:endParaRPr>
          </a:p>
          <a:p>
            <a:r>
              <a:rPr lang="en-US" sz="1800" b="1">
                <a:latin typeface="+mn-lt"/>
              </a:rPr>
              <a:t>Features of Compliance</a:t>
            </a:r>
          </a:p>
          <a:p>
            <a:pPr marL="285750" indent="-285750">
              <a:buFont typeface="Arial" panose="020B0604020202020204" pitchFamily="34" charset="0"/>
              <a:buChar char="•"/>
            </a:pPr>
            <a:r>
              <a:rPr lang="en-US" sz="1800">
                <a:latin typeface="+mn-lt"/>
              </a:rPr>
              <a:t>Color and Contrast</a:t>
            </a:r>
          </a:p>
          <a:p>
            <a:pPr marL="285750" indent="-285750">
              <a:buFont typeface="Arial" panose="020B0604020202020204" pitchFamily="34" charset="0"/>
              <a:buChar char="•"/>
            </a:pPr>
            <a:r>
              <a:rPr lang="en-US" sz="1800">
                <a:latin typeface="+mn-lt"/>
              </a:rPr>
              <a:t>Alt-Text for Images</a:t>
            </a:r>
          </a:p>
          <a:p>
            <a:pPr marL="285750" indent="-285750">
              <a:buFont typeface="Arial" panose="020B0604020202020204" pitchFamily="34" charset="0"/>
              <a:buChar char="•"/>
            </a:pPr>
            <a:r>
              <a:rPr lang="en-US" sz="1800">
                <a:latin typeface="+mn-lt"/>
              </a:rPr>
              <a:t>Captions or Transcripts for Video</a:t>
            </a:r>
          </a:p>
          <a:p>
            <a:pPr marL="285750" indent="-285750">
              <a:buFont typeface="Arial" panose="020B0604020202020204" pitchFamily="34" charset="0"/>
              <a:buChar char="•"/>
            </a:pPr>
            <a:r>
              <a:rPr lang="en-US" sz="1800">
                <a:latin typeface="+mn-lt"/>
              </a:rPr>
              <a:t>Keyboard Navigation</a:t>
            </a:r>
          </a:p>
          <a:p>
            <a:pPr marL="285750" indent="-285750">
              <a:buFont typeface="Arial" panose="020B0604020202020204" pitchFamily="34" charset="0"/>
              <a:buChar char="•"/>
            </a:pPr>
            <a:r>
              <a:rPr lang="en-US" sz="1800">
                <a:latin typeface="+mn-lt"/>
              </a:rPr>
              <a:t>Screen Reader Accessibility</a:t>
            </a:r>
          </a:p>
          <a:p>
            <a:pPr marL="285750" indent="-285750">
              <a:buFont typeface="Arial" panose="020B0604020202020204" pitchFamily="34" charset="0"/>
              <a:buChar char="•"/>
            </a:pPr>
            <a:endParaRPr lang="en-US" sz="2000">
              <a:latin typeface="+mn-lt"/>
            </a:endParaRPr>
          </a:p>
        </p:txBody>
      </p:sp>
      <p:sp>
        <p:nvSpPr>
          <p:cNvPr id="2" name="Text Placeholder 1">
            <a:extLst>
              <a:ext uri="{FF2B5EF4-FFF2-40B4-BE49-F238E27FC236}">
                <a16:creationId xmlns:a16="http://schemas.microsoft.com/office/drawing/2014/main" id="{82A94B43-BC79-3553-0037-BBF5FAB41E89}"/>
              </a:ext>
            </a:extLst>
          </p:cNvPr>
          <p:cNvSpPr>
            <a:spLocks noGrp="1"/>
          </p:cNvSpPr>
          <p:nvPr>
            <p:ph type="body" sz="quarter" idx="10"/>
          </p:nvPr>
        </p:nvSpPr>
        <p:spPr/>
        <p:txBody>
          <a:bodyPr/>
          <a:lstStyle/>
          <a:p>
            <a:r>
              <a:rPr lang="en-US">
                <a:latin typeface="+mn-lt"/>
              </a:rPr>
              <a:t>Accessibility</a:t>
            </a:r>
          </a:p>
        </p:txBody>
      </p:sp>
      <p:sp>
        <p:nvSpPr>
          <p:cNvPr id="9" name="TextBox 8">
            <a:extLst>
              <a:ext uri="{FF2B5EF4-FFF2-40B4-BE49-F238E27FC236}">
                <a16:creationId xmlns:a16="http://schemas.microsoft.com/office/drawing/2014/main" id="{87032256-C38C-7013-312F-C9F19075E6DA}"/>
              </a:ext>
            </a:extLst>
          </p:cNvPr>
          <p:cNvSpPr txBox="1"/>
          <p:nvPr/>
        </p:nvSpPr>
        <p:spPr>
          <a:xfrm>
            <a:off x="7087383" y="1506538"/>
            <a:ext cx="3817460" cy="1477328"/>
          </a:xfrm>
          <a:prstGeom prst="rect">
            <a:avLst/>
          </a:prstGeom>
          <a:noFill/>
          <a:ln>
            <a:solidFill>
              <a:schemeClr val="tx1"/>
            </a:solidFill>
          </a:ln>
          <a:effectLst/>
        </p:spPr>
        <p:txBody>
          <a:bodyPr wrap="square" rtlCol="0">
            <a:spAutoFit/>
          </a:bodyPr>
          <a:lstStyle/>
          <a:p>
            <a:r>
              <a:rPr lang="en-US" i="1"/>
              <a:t>In 1998 the US Congress amended the Rehabilitation Act to require Federal agencies to make their electronic and information technology accessible to people with disabilities.</a:t>
            </a:r>
          </a:p>
        </p:txBody>
      </p:sp>
      <p:sp>
        <p:nvSpPr>
          <p:cNvPr id="11" name="TextBox 10">
            <a:extLst>
              <a:ext uri="{FF2B5EF4-FFF2-40B4-BE49-F238E27FC236}">
                <a16:creationId xmlns:a16="http://schemas.microsoft.com/office/drawing/2014/main" id="{AC73CD42-EC9A-E849-D140-02E10AB1D273}"/>
              </a:ext>
            </a:extLst>
          </p:cNvPr>
          <p:cNvSpPr txBox="1"/>
          <p:nvPr/>
        </p:nvSpPr>
        <p:spPr>
          <a:xfrm>
            <a:off x="5818909" y="3303417"/>
            <a:ext cx="4271463" cy="923330"/>
          </a:xfrm>
          <a:prstGeom prst="rect">
            <a:avLst/>
          </a:prstGeom>
          <a:noFill/>
          <a:ln>
            <a:solidFill>
              <a:schemeClr val="tx1"/>
            </a:solidFill>
          </a:ln>
          <a:effectLst/>
        </p:spPr>
        <p:txBody>
          <a:bodyPr wrap="square" rtlCol="0">
            <a:spAutoFit/>
          </a:bodyPr>
          <a:lstStyle/>
          <a:p>
            <a:r>
              <a:rPr lang="en-US"/>
              <a:t>In 2021, 42.5 million people in the US civilian noninstitutionalized population had a disability, </a:t>
            </a:r>
            <a:r>
              <a:rPr lang="en-US">
                <a:hlinkClick r:id="rId3"/>
              </a:rPr>
              <a:t>according to the Census.gov</a:t>
            </a:r>
            <a:r>
              <a:rPr lang="en-US"/>
              <a:t>. </a:t>
            </a:r>
          </a:p>
        </p:txBody>
      </p:sp>
      <p:sp>
        <p:nvSpPr>
          <p:cNvPr id="12" name="TextBox 11">
            <a:extLst>
              <a:ext uri="{FF2B5EF4-FFF2-40B4-BE49-F238E27FC236}">
                <a16:creationId xmlns:a16="http://schemas.microsoft.com/office/drawing/2014/main" id="{9B6C4A11-D7A8-84A7-04D5-1AA1218F15CB}"/>
              </a:ext>
            </a:extLst>
          </p:cNvPr>
          <p:cNvSpPr txBox="1"/>
          <p:nvPr/>
        </p:nvSpPr>
        <p:spPr>
          <a:xfrm>
            <a:off x="5107406" y="4576283"/>
            <a:ext cx="6695574" cy="1200329"/>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Ø"/>
            </a:pPr>
            <a:r>
              <a:rPr lang="en-US">
                <a:hlinkClick r:id="rId4"/>
              </a:rPr>
              <a:t>https://www.section508.gov/</a:t>
            </a:r>
            <a:r>
              <a:rPr lang="en-US"/>
              <a:t> </a:t>
            </a:r>
          </a:p>
          <a:p>
            <a:pPr marL="285750" indent="-285750">
              <a:buFont typeface="Wingdings" panose="05000000000000000000" pitchFamily="2" charset="2"/>
              <a:buChar char="Ø"/>
            </a:pPr>
            <a:r>
              <a:rPr lang="en-US">
                <a:hlinkClick r:id="rId5"/>
              </a:rPr>
              <a:t>https://www.ada.gov/</a:t>
            </a:r>
            <a:r>
              <a:rPr lang="en-US"/>
              <a:t> </a:t>
            </a:r>
          </a:p>
          <a:p>
            <a:pPr marL="285750" indent="-285750">
              <a:buFont typeface="Wingdings" panose="05000000000000000000" pitchFamily="2" charset="2"/>
              <a:buChar char="Ø"/>
            </a:pPr>
            <a:r>
              <a:rPr lang="en-US">
                <a:hlinkClick r:id="rId6"/>
              </a:rPr>
              <a:t>https://campus.kennesaw.edu/policies-governance/institutional-policies/docs/policies/web-accessibility-policy-statement.pdf</a:t>
            </a:r>
            <a:r>
              <a:rPr lang="en-US"/>
              <a:t> </a:t>
            </a:r>
          </a:p>
        </p:txBody>
      </p:sp>
    </p:spTree>
    <p:extLst>
      <p:ext uri="{BB962C8B-B14F-4D97-AF65-F5344CB8AC3E}">
        <p14:creationId xmlns:p14="http://schemas.microsoft.com/office/powerpoint/2010/main" val="3088274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8DC1C-386C-6407-576B-C91B7057C1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CE8EE7-72D1-8F72-8A2A-CAD44FE23E34}"/>
              </a:ext>
            </a:extLst>
          </p:cNvPr>
          <p:cNvSpPr>
            <a:spLocks noGrp="1"/>
          </p:cNvSpPr>
          <p:nvPr>
            <p:ph type="body" sz="quarter" idx="10"/>
          </p:nvPr>
        </p:nvSpPr>
        <p:spPr/>
        <p:txBody>
          <a:bodyPr/>
          <a:lstStyle/>
          <a:p>
            <a:r>
              <a:rPr lang="en-US">
                <a:latin typeface="+mn-lt"/>
              </a:rPr>
              <a:t>Accessibility</a:t>
            </a:r>
          </a:p>
        </p:txBody>
      </p:sp>
      <p:pic>
        <p:nvPicPr>
          <p:cNvPr id="4" name="Online Media 3" title="accessiBe - Blind User Review &amp; Web Accessibility Perspective">
            <a:hlinkClick r:id="" action="ppaction://media"/>
            <a:extLst>
              <a:ext uri="{FF2B5EF4-FFF2-40B4-BE49-F238E27FC236}">
                <a16:creationId xmlns:a16="http://schemas.microsoft.com/office/drawing/2014/main" id="{4E8E259F-2F38-E664-1F33-EB21FD184FA7}"/>
              </a:ext>
            </a:extLst>
          </p:cNvPr>
          <p:cNvPicPr>
            <a:picLocks noRot="1" noChangeAspect="1"/>
          </p:cNvPicPr>
          <p:nvPr>
            <a:videoFile r:link="rId1"/>
          </p:nvPr>
        </p:nvPicPr>
        <p:blipFill>
          <a:blip r:embed="rId4"/>
          <a:stretch>
            <a:fillRect/>
          </a:stretch>
        </p:blipFill>
        <p:spPr>
          <a:xfrm>
            <a:off x="2139852" y="1351992"/>
            <a:ext cx="7608308" cy="4348457"/>
          </a:xfrm>
          <a:prstGeom prst="rect">
            <a:avLst/>
          </a:prstGeom>
        </p:spPr>
      </p:pic>
      <p:sp>
        <p:nvSpPr>
          <p:cNvPr id="7" name="TextBox 6">
            <a:extLst>
              <a:ext uri="{FF2B5EF4-FFF2-40B4-BE49-F238E27FC236}">
                <a16:creationId xmlns:a16="http://schemas.microsoft.com/office/drawing/2014/main" id="{C62EADD2-57BB-70EE-A431-ABDB9A40261E}"/>
              </a:ext>
            </a:extLst>
          </p:cNvPr>
          <p:cNvSpPr txBox="1"/>
          <p:nvPr/>
        </p:nvSpPr>
        <p:spPr>
          <a:xfrm>
            <a:off x="1395848" y="5697666"/>
            <a:ext cx="9400073" cy="369332"/>
          </a:xfrm>
          <a:prstGeom prst="rect">
            <a:avLst/>
          </a:prstGeom>
          <a:noFill/>
        </p:spPr>
        <p:txBody>
          <a:bodyPr wrap="square" lIns="91440" tIns="45720" rIns="91440" bIns="45720" rtlCol="0" anchor="t">
            <a:spAutoFit/>
          </a:bodyPr>
          <a:lstStyle/>
          <a:p>
            <a:pPr algn="ctr"/>
            <a:r>
              <a:rPr lang="en-US">
                <a:hlinkClick r:id="rId5"/>
              </a:rPr>
              <a:t>https://www.youtube.com/watch?app=desktop&amp;v=a2hqmqZzegg</a:t>
            </a:r>
            <a:r>
              <a:rPr lang="en-US"/>
              <a:t> </a:t>
            </a:r>
          </a:p>
        </p:txBody>
      </p:sp>
    </p:spTree>
    <p:extLst>
      <p:ext uri="{BB962C8B-B14F-4D97-AF65-F5344CB8AC3E}">
        <p14:creationId xmlns:p14="http://schemas.microsoft.com/office/powerpoint/2010/main" val="132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4F143C-82E9-70C9-4B39-4594814D9A5B}"/>
              </a:ext>
            </a:extLst>
          </p:cNvPr>
          <p:cNvSpPr>
            <a:spLocks noGrp="1"/>
          </p:cNvSpPr>
          <p:nvPr>
            <p:ph type="body" sz="quarter" idx="10"/>
          </p:nvPr>
        </p:nvSpPr>
        <p:spPr/>
        <p:txBody>
          <a:bodyPr lIns="91440" tIns="45720" rIns="91440" bIns="45720" anchor="t"/>
          <a:lstStyle/>
          <a:p>
            <a:r>
              <a:rPr lang="en-US">
                <a:latin typeface="+mn-lt"/>
                <a:ea typeface="Calibri"/>
                <a:cs typeface="Arial"/>
              </a:rPr>
              <a:t>Today's Agenda</a:t>
            </a:r>
            <a:endParaRPr lang="en-US"/>
          </a:p>
        </p:txBody>
      </p:sp>
      <p:sp>
        <p:nvSpPr>
          <p:cNvPr id="3" name="Text Placeholder 2">
            <a:extLst>
              <a:ext uri="{FF2B5EF4-FFF2-40B4-BE49-F238E27FC236}">
                <a16:creationId xmlns:a16="http://schemas.microsoft.com/office/drawing/2014/main" id="{91540E9B-71E9-6557-63C4-4076993DC3BB}"/>
              </a:ext>
            </a:extLst>
          </p:cNvPr>
          <p:cNvSpPr>
            <a:spLocks noGrp="1"/>
          </p:cNvSpPr>
          <p:nvPr>
            <p:ph type="body" sz="quarter" idx="12"/>
          </p:nvPr>
        </p:nvSpPr>
        <p:spPr>
          <a:xfrm>
            <a:off x="6854178" y="1645919"/>
            <a:ext cx="4704334" cy="4912281"/>
          </a:xfrm>
        </p:spPr>
        <p:txBody>
          <a:bodyPr lIns="91440" tIns="45720" rIns="91440" bIns="45720" anchor="t"/>
          <a:lstStyle/>
          <a:p>
            <a:pPr algn="ctr">
              <a:lnSpc>
                <a:spcPct val="100000"/>
              </a:lnSpc>
              <a:spcAft>
                <a:spcPts val="300"/>
              </a:spcAft>
            </a:pPr>
            <a:r>
              <a:rPr lang="en-US" sz="2400" b="1">
                <a:latin typeface="+mn-lt"/>
                <a:cs typeface="Calibri"/>
              </a:rPr>
              <a:t>Welcome</a:t>
            </a:r>
            <a:endParaRPr lang="en-US" sz="2400">
              <a:latin typeface="+mn-lt"/>
              <a:cs typeface="Calibri"/>
            </a:endParaRPr>
          </a:p>
          <a:p>
            <a:pPr algn="ctr"/>
            <a:r>
              <a:rPr lang="en-US" sz="2400" b="1">
                <a:latin typeface="+mn-lt"/>
                <a:cs typeface="Calibri"/>
              </a:rPr>
              <a:t>Governance</a:t>
            </a:r>
          </a:p>
          <a:p>
            <a:pPr algn="ctr"/>
            <a:r>
              <a:rPr lang="en-US" sz="2400" b="1">
                <a:latin typeface="+mn-lt"/>
                <a:cs typeface="Calibri"/>
              </a:rPr>
              <a:t>Writing for Web </a:t>
            </a:r>
          </a:p>
        </p:txBody>
      </p:sp>
    </p:spTree>
    <p:extLst>
      <p:ext uri="{BB962C8B-B14F-4D97-AF65-F5344CB8AC3E}">
        <p14:creationId xmlns:p14="http://schemas.microsoft.com/office/powerpoint/2010/main" val="1682107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8A83E-12F9-C6D2-825F-2F1E20D58A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F4D7A9-269D-9B7D-E873-E7FB3D1E554D}"/>
              </a:ext>
            </a:extLst>
          </p:cNvPr>
          <p:cNvSpPr>
            <a:spLocks noGrp="1"/>
          </p:cNvSpPr>
          <p:nvPr>
            <p:ph type="body" sz="quarter" idx="10"/>
          </p:nvPr>
        </p:nvSpPr>
        <p:spPr/>
        <p:txBody>
          <a:bodyPr/>
          <a:lstStyle/>
          <a:p>
            <a:r>
              <a:rPr lang="en-US">
                <a:latin typeface="+mn-lt"/>
              </a:rPr>
              <a:t>Links</a:t>
            </a:r>
          </a:p>
        </p:txBody>
      </p:sp>
      <p:sp>
        <p:nvSpPr>
          <p:cNvPr id="3" name="Text Placeholder 2">
            <a:extLst>
              <a:ext uri="{FF2B5EF4-FFF2-40B4-BE49-F238E27FC236}">
                <a16:creationId xmlns:a16="http://schemas.microsoft.com/office/drawing/2014/main" id="{1DA568AF-7650-853F-9817-68B4FA350E10}"/>
              </a:ext>
            </a:extLst>
          </p:cNvPr>
          <p:cNvSpPr>
            <a:spLocks noGrp="1"/>
          </p:cNvSpPr>
          <p:nvPr>
            <p:ph type="body" sz="quarter" idx="11"/>
          </p:nvPr>
        </p:nvSpPr>
        <p:spPr>
          <a:xfrm>
            <a:off x="598083" y="1752600"/>
            <a:ext cx="4421786" cy="3892550"/>
          </a:xfrm>
        </p:spPr>
        <p:txBody>
          <a:bodyPr lIns="91440" tIns="45720" rIns="91440" bIns="45720" anchor="t"/>
          <a:lstStyle/>
          <a:p>
            <a:r>
              <a:rPr lang="en-US" sz="1800" b="1">
                <a:latin typeface="+mn-lt"/>
                <a:cs typeface="Arial"/>
              </a:rPr>
              <a:t>Use A Dependency Tag</a:t>
            </a:r>
          </a:p>
          <a:p>
            <a:pPr marL="285750" indent="-285750">
              <a:buFont typeface="Arial" panose="020B0604020202020204" pitchFamily="34" charset="0"/>
              <a:buChar char="•"/>
            </a:pPr>
            <a:r>
              <a:rPr lang="en-US" sz="1800">
                <a:latin typeface="+mn-lt"/>
                <a:cs typeface="Arial"/>
              </a:rPr>
              <a:t>Use the file-browser to select internal links</a:t>
            </a:r>
            <a:endParaRPr lang="en-US" sz="1800">
              <a:latin typeface="+mn-lt"/>
              <a:ea typeface="Calibri"/>
              <a:cs typeface="Arial"/>
            </a:endParaRPr>
          </a:p>
          <a:p>
            <a:pPr marL="285750" indent="-285750">
              <a:buFont typeface="Arial" panose="020B0604020202020204" pitchFamily="34" charset="0"/>
              <a:buChar char="•"/>
            </a:pPr>
            <a:endParaRPr lang="en-US" sz="1800" b="1">
              <a:latin typeface="+mn-lt"/>
            </a:endParaRPr>
          </a:p>
          <a:p>
            <a:r>
              <a:rPr lang="en-US" sz="1800" b="1">
                <a:latin typeface="+mn-lt"/>
                <a:cs typeface="Arial"/>
              </a:rPr>
              <a:t>When To Open In A New Tab</a:t>
            </a:r>
            <a:endParaRPr lang="en-US" sz="1800" b="1">
              <a:latin typeface="+mn-lt"/>
              <a:ea typeface="Calibri"/>
              <a:cs typeface="Arial"/>
            </a:endParaRPr>
          </a:p>
          <a:p>
            <a:pPr marL="285750" indent="-285750">
              <a:buFont typeface="Arial" panose="020B0604020202020204" pitchFamily="34" charset="0"/>
              <a:buChar char="•"/>
            </a:pPr>
            <a:r>
              <a:rPr lang="en-US" sz="1800">
                <a:latin typeface="+mn-lt"/>
                <a:cs typeface="Arial"/>
              </a:rPr>
              <a:t>Anything off-site (outside of KSU)</a:t>
            </a:r>
            <a:endParaRPr lang="en-US" sz="1800">
              <a:latin typeface="+mn-lt"/>
              <a:ea typeface="Calibri"/>
            </a:endParaRPr>
          </a:p>
          <a:p>
            <a:pPr marL="285750" indent="-285750">
              <a:buFont typeface="Arial" panose="020B0604020202020204" pitchFamily="34" charset="0"/>
              <a:buChar char="•"/>
            </a:pPr>
            <a:r>
              <a:rPr lang="en-US" sz="1800">
                <a:latin typeface="+mn-lt"/>
                <a:cs typeface="Arial"/>
              </a:rPr>
              <a:t>Documents</a:t>
            </a:r>
            <a:endParaRPr lang="en-US" sz="1800">
              <a:latin typeface="+mn-lt"/>
              <a:ea typeface="Calibri"/>
              <a:cs typeface="Arial"/>
            </a:endParaRPr>
          </a:p>
          <a:p>
            <a:pPr marL="285750" indent="-285750">
              <a:buFont typeface="Arial" panose="020B0604020202020204" pitchFamily="34" charset="0"/>
              <a:buChar char="•"/>
            </a:pPr>
            <a:r>
              <a:rPr lang="en-US" sz="1800">
                <a:latin typeface="+mn-lt"/>
                <a:ea typeface="Calibri"/>
                <a:cs typeface="Arial"/>
              </a:rPr>
              <a:t>Web Apps</a:t>
            </a:r>
            <a:endParaRPr lang="en-US" sz="1800">
              <a:latin typeface="+mn-lt"/>
              <a:ea typeface="Calibri"/>
            </a:endParaRPr>
          </a:p>
          <a:p>
            <a:pPr marL="285750" indent="-285750">
              <a:buChar char="•"/>
            </a:pPr>
            <a:endParaRPr lang="en-US" sz="1800">
              <a:latin typeface="+mn-lt"/>
            </a:endParaRPr>
          </a:p>
          <a:p>
            <a:r>
              <a:rPr lang="en-US" sz="1800" b="1">
                <a:latin typeface="+mn-lt"/>
                <a:cs typeface="Arial"/>
              </a:rPr>
              <a:t>Don’t Use “Here” Or “Click Here”</a:t>
            </a:r>
            <a:endParaRPr lang="en-US" sz="1800" b="1">
              <a:latin typeface="+mn-lt"/>
              <a:ea typeface="Calibri"/>
              <a:cs typeface="Arial"/>
            </a:endParaRPr>
          </a:p>
          <a:p>
            <a:pPr marL="285750" indent="-285750">
              <a:buFont typeface="Arial" panose="020B0604020202020204" pitchFamily="34" charset="0"/>
              <a:buChar char="•"/>
            </a:pPr>
            <a:r>
              <a:rPr lang="en-US" sz="1800">
                <a:latin typeface="+mn-lt"/>
                <a:cs typeface="Arial"/>
              </a:rPr>
              <a:t>Use meaningful keywords as link text</a:t>
            </a:r>
            <a:endParaRPr lang="en-US" sz="1800">
              <a:latin typeface="+mn-lt"/>
              <a:ea typeface="Calibri"/>
              <a:cs typeface="Arial"/>
            </a:endParaRPr>
          </a:p>
          <a:p>
            <a:pPr marL="285750" indent="-285750">
              <a:buFont typeface="Arial" panose="020B0604020202020204" pitchFamily="34" charset="0"/>
              <a:buChar char="•"/>
            </a:pPr>
            <a:endParaRPr lang="en-US" sz="1800">
              <a:latin typeface="+mn-lt"/>
            </a:endParaRPr>
          </a:p>
          <a:p>
            <a:pPr marL="342900" indent="-342900">
              <a:buFont typeface="Arial" panose="020B0604020202020204" pitchFamily="34" charset="0"/>
              <a:buChar char="•"/>
            </a:pPr>
            <a:endParaRPr lang="en-US" sz="1800" b="1">
              <a:latin typeface="+mn-lt"/>
            </a:endParaRPr>
          </a:p>
          <a:p>
            <a:endParaRPr lang="en-US" sz="1800" b="1">
              <a:latin typeface="+mn-lt"/>
            </a:endParaRPr>
          </a:p>
        </p:txBody>
      </p:sp>
      <p:pic>
        <p:nvPicPr>
          <p:cNvPr id="6" name="Picture 5">
            <a:extLst>
              <a:ext uri="{FF2B5EF4-FFF2-40B4-BE49-F238E27FC236}">
                <a16:creationId xmlns:a16="http://schemas.microsoft.com/office/drawing/2014/main" id="{2D866B50-2FB1-F014-87F9-0B3C94CA47C4}"/>
              </a:ext>
            </a:extLst>
          </p:cNvPr>
          <p:cNvPicPr>
            <a:picLocks noChangeAspect="1"/>
          </p:cNvPicPr>
          <p:nvPr/>
        </p:nvPicPr>
        <p:blipFill>
          <a:blip r:embed="rId3"/>
          <a:stretch>
            <a:fillRect/>
          </a:stretch>
        </p:blipFill>
        <p:spPr>
          <a:xfrm>
            <a:off x="5625858" y="4076351"/>
            <a:ext cx="5849166" cy="14003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6C5BB0E-DAD2-1321-0EA4-F0704BD1AC53}"/>
              </a:ext>
            </a:extLst>
          </p:cNvPr>
          <p:cNvPicPr>
            <a:picLocks noChangeAspect="1"/>
          </p:cNvPicPr>
          <p:nvPr/>
        </p:nvPicPr>
        <p:blipFill>
          <a:blip r:embed="rId4"/>
          <a:stretch>
            <a:fillRect/>
          </a:stretch>
        </p:blipFill>
        <p:spPr>
          <a:xfrm>
            <a:off x="5624613" y="1822784"/>
            <a:ext cx="3095039" cy="1234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093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91531-32B8-1060-6191-2F7CB23023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C604A3-22AC-61B9-5C6B-7B90ACE46821}"/>
              </a:ext>
            </a:extLst>
          </p:cNvPr>
          <p:cNvSpPr>
            <a:spLocks noGrp="1"/>
          </p:cNvSpPr>
          <p:nvPr>
            <p:ph type="body" sz="quarter" idx="10"/>
          </p:nvPr>
        </p:nvSpPr>
        <p:spPr/>
        <p:txBody>
          <a:bodyPr/>
          <a:lstStyle/>
          <a:p>
            <a:r>
              <a:rPr lang="en-US">
                <a:latin typeface="+mn-lt"/>
              </a:rPr>
              <a:t>Publishing</a:t>
            </a:r>
          </a:p>
        </p:txBody>
      </p:sp>
      <p:sp>
        <p:nvSpPr>
          <p:cNvPr id="3" name="Text Placeholder 2">
            <a:extLst>
              <a:ext uri="{FF2B5EF4-FFF2-40B4-BE49-F238E27FC236}">
                <a16:creationId xmlns:a16="http://schemas.microsoft.com/office/drawing/2014/main" id="{B6055E94-637C-AF6A-4F23-5FF3385CD646}"/>
              </a:ext>
            </a:extLst>
          </p:cNvPr>
          <p:cNvSpPr>
            <a:spLocks noGrp="1"/>
          </p:cNvSpPr>
          <p:nvPr>
            <p:ph type="body" sz="quarter" idx="11"/>
          </p:nvPr>
        </p:nvSpPr>
        <p:spPr>
          <a:xfrm>
            <a:off x="598083" y="1752600"/>
            <a:ext cx="4421786" cy="3892550"/>
          </a:xfrm>
        </p:spPr>
        <p:txBody>
          <a:bodyPr/>
          <a:lstStyle/>
          <a:p>
            <a:r>
              <a:rPr lang="en-US" sz="1800" b="1">
                <a:latin typeface="+mn-lt"/>
              </a:rPr>
              <a:t>Document the Changes in the Notes Box</a:t>
            </a:r>
          </a:p>
          <a:p>
            <a:pPr marL="285750" indent="-285750">
              <a:buFont typeface="Arial" panose="020B0604020202020204" pitchFamily="34" charset="0"/>
              <a:buChar char="•"/>
            </a:pPr>
            <a:endParaRPr lang="en-US" sz="1800" b="1">
              <a:latin typeface="+mn-lt"/>
            </a:endParaRPr>
          </a:p>
          <a:p>
            <a:r>
              <a:rPr lang="en-US" sz="1800" b="1">
                <a:latin typeface="+mn-lt"/>
              </a:rPr>
              <a:t>Proofing</a:t>
            </a:r>
          </a:p>
          <a:p>
            <a:pPr marL="285750" indent="-285750">
              <a:buFont typeface="Wingdings" panose="05000000000000000000" pitchFamily="2" charset="2"/>
              <a:buChar char="ü"/>
            </a:pPr>
            <a:r>
              <a:rPr lang="en-US" sz="1800">
                <a:latin typeface="+mn-lt"/>
              </a:rPr>
              <a:t>Spell check</a:t>
            </a:r>
          </a:p>
          <a:p>
            <a:pPr marL="285750" indent="-285750">
              <a:buFont typeface="Wingdings" panose="05000000000000000000" pitchFamily="2" charset="2"/>
              <a:buChar char="ü"/>
            </a:pPr>
            <a:r>
              <a:rPr lang="en-US" sz="1800">
                <a:latin typeface="+mn-lt"/>
              </a:rPr>
              <a:t>Link check</a:t>
            </a:r>
          </a:p>
          <a:p>
            <a:pPr marL="285750" indent="-285750">
              <a:buFont typeface="Wingdings" panose="05000000000000000000" pitchFamily="2" charset="2"/>
              <a:buChar char="ü"/>
            </a:pPr>
            <a:r>
              <a:rPr lang="en-US" sz="1800">
                <a:latin typeface="+mn-lt"/>
              </a:rPr>
              <a:t>Test forms</a:t>
            </a:r>
          </a:p>
          <a:p>
            <a:endParaRPr lang="en-US" sz="1800" b="1">
              <a:latin typeface="+mn-lt"/>
            </a:endParaRPr>
          </a:p>
        </p:txBody>
      </p:sp>
      <p:pic>
        <p:nvPicPr>
          <p:cNvPr id="5" name="Picture 4">
            <a:extLst>
              <a:ext uri="{FF2B5EF4-FFF2-40B4-BE49-F238E27FC236}">
                <a16:creationId xmlns:a16="http://schemas.microsoft.com/office/drawing/2014/main" id="{93F5F2FD-E700-451B-4B5C-49345AD02305}"/>
              </a:ext>
            </a:extLst>
          </p:cNvPr>
          <p:cNvPicPr>
            <a:picLocks noChangeAspect="1"/>
          </p:cNvPicPr>
          <p:nvPr/>
        </p:nvPicPr>
        <p:blipFill>
          <a:blip r:embed="rId3"/>
          <a:stretch>
            <a:fillRect/>
          </a:stretch>
        </p:blipFill>
        <p:spPr>
          <a:xfrm>
            <a:off x="5400003" y="1618998"/>
            <a:ext cx="4592610" cy="1671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35894CC-871C-977F-8900-3A87F9874D5D}"/>
              </a:ext>
            </a:extLst>
          </p:cNvPr>
          <p:cNvPicPr>
            <a:picLocks noChangeAspect="1"/>
          </p:cNvPicPr>
          <p:nvPr/>
        </p:nvPicPr>
        <p:blipFill>
          <a:blip r:embed="rId4"/>
          <a:stretch>
            <a:fillRect/>
          </a:stretch>
        </p:blipFill>
        <p:spPr>
          <a:xfrm>
            <a:off x="3187286" y="3649161"/>
            <a:ext cx="4000718" cy="23775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3220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C0BCFD-07B2-13AC-92A1-E4B5219CA3E2}"/>
              </a:ext>
            </a:extLst>
          </p:cNvPr>
          <p:cNvSpPr>
            <a:spLocks noGrp="1"/>
          </p:cNvSpPr>
          <p:nvPr>
            <p:ph type="body" sz="quarter" idx="10"/>
          </p:nvPr>
        </p:nvSpPr>
        <p:spPr/>
        <p:txBody>
          <a:bodyPr lIns="91440" tIns="45720" rIns="91440" bIns="45720" anchor="t"/>
          <a:lstStyle/>
          <a:p>
            <a:r>
              <a:rPr lang="en-US">
                <a:latin typeface="Arial"/>
                <a:cs typeface="Arial"/>
              </a:rPr>
              <a:t>Questions</a:t>
            </a:r>
            <a:endParaRPr lang="en-US"/>
          </a:p>
        </p:txBody>
      </p:sp>
      <p:sp>
        <p:nvSpPr>
          <p:cNvPr id="3" name="Text Placeholder 2">
            <a:extLst>
              <a:ext uri="{FF2B5EF4-FFF2-40B4-BE49-F238E27FC236}">
                <a16:creationId xmlns:a16="http://schemas.microsoft.com/office/drawing/2014/main" id="{7A3AE2CF-5D9F-6033-D4E5-CA7254B6BDC5}"/>
              </a:ext>
            </a:extLst>
          </p:cNvPr>
          <p:cNvSpPr>
            <a:spLocks noGrp="1"/>
          </p:cNvSpPr>
          <p:nvPr>
            <p:ph type="body" sz="quarter" idx="11"/>
          </p:nvPr>
        </p:nvSpPr>
        <p:spPr>
          <a:xfrm>
            <a:off x="598083" y="1752600"/>
            <a:ext cx="8213408" cy="3352800"/>
          </a:xfrm>
        </p:spPr>
        <p:txBody>
          <a:bodyPr lIns="91440" tIns="45720" rIns="91440" bIns="45720" anchor="t"/>
          <a:lstStyle/>
          <a:p>
            <a:pPr marL="285750" indent="-285750" fontAlgn="ctr">
              <a:buFont typeface="Arial" panose="020B0604020202020204" pitchFamily="34" charset="0"/>
              <a:buChar char="•"/>
            </a:pPr>
            <a:endParaRPr lang="en-US" sz="2400"/>
          </a:p>
          <a:p>
            <a:endParaRPr lang="en-US"/>
          </a:p>
        </p:txBody>
      </p:sp>
      <p:pic>
        <p:nvPicPr>
          <p:cNvPr id="7" name="Picture Placeholder 4" descr="A group of cubes with letters on them&#10;&#10;AI-generated content may be incorrect.">
            <a:extLst>
              <a:ext uri="{FF2B5EF4-FFF2-40B4-BE49-F238E27FC236}">
                <a16:creationId xmlns:a16="http://schemas.microsoft.com/office/drawing/2014/main" id="{22A2DADB-FDD3-2E50-E7D2-9ECD94A428FF}"/>
              </a:ext>
            </a:extLst>
          </p:cNvPr>
          <p:cNvPicPr>
            <a:picLocks noChangeAspect="1"/>
          </p:cNvPicPr>
          <p:nvPr/>
        </p:nvPicPr>
        <p:blipFill>
          <a:blip r:embed="rId3"/>
          <a:srcRect l="-2700" t="12190" r="2700" b="15395"/>
          <a:stretch>
            <a:fillRect/>
          </a:stretch>
        </p:blipFill>
        <p:spPr>
          <a:xfrm>
            <a:off x="980740" y="1937042"/>
            <a:ext cx="9279466" cy="3350946"/>
          </a:xfrm>
          <a:prstGeom prst="rect">
            <a:avLst/>
          </a:prstGeom>
          <a:noFill/>
          <a:ln>
            <a:solidFill>
              <a:schemeClr val="bg1"/>
            </a:solidFill>
          </a:ln>
        </p:spPr>
      </p:pic>
      <p:sp>
        <p:nvSpPr>
          <p:cNvPr id="4" name="TextBox 3">
            <a:extLst>
              <a:ext uri="{FF2B5EF4-FFF2-40B4-BE49-F238E27FC236}">
                <a16:creationId xmlns:a16="http://schemas.microsoft.com/office/drawing/2014/main" id="{6EDB6DC4-5742-CE92-2F95-5295E47ED751}"/>
              </a:ext>
            </a:extLst>
          </p:cNvPr>
          <p:cNvSpPr txBox="1"/>
          <p:nvPr/>
        </p:nvSpPr>
        <p:spPr>
          <a:xfrm>
            <a:off x="867053" y="1571545"/>
            <a:ext cx="950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Please enter into the chat one challenge you have when working with your site....</a:t>
            </a:r>
          </a:p>
        </p:txBody>
      </p:sp>
    </p:spTree>
    <p:extLst>
      <p:ext uri="{BB962C8B-B14F-4D97-AF65-F5344CB8AC3E}">
        <p14:creationId xmlns:p14="http://schemas.microsoft.com/office/powerpoint/2010/main" val="2187832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485DE8-710C-BF3F-C3C7-B9E614DBE206}"/>
              </a:ext>
            </a:extLst>
          </p:cNvPr>
          <p:cNvSpPr>
            <a:spLocks noGrp="1"/>
          </p:cNvSpPr>
          <p:nvPr>
            <p:ph type="body" sz="quarter" idx="10"/>
          </p:nvPr>
        </p:nvSpPr>
        <p:spPr/>
        <p:txBody>
          <a:bodyPr/>
          <a:lstStyle/>
          <a:p>
            <a:r>
              <a:rPr lang="en-US"/>
              <a:t>Port Update</a:t>
            </a:r>
          </a:p>
        </p:txBody>
      </p:sp>
      <p:sp>
        <p:nvSpPr>
          <p:cNvPr id="6" name="Rectangle 2">
            <a:extLst>
              <a:ext uri="{FF2B5EF4-FFF2-40B4-BE49-F238E27FC236}">
                <a16:creationId xmlns:a16="http://schemas.microsoft.com/office/drawing/2014/main" id="{4428DFFA-7A05-938A-5BE2-BA553929AEAA}"/>
              </a:ext>
            </a:extLst>
          </p:cNvPr>
          <p:cNvSpPr>
            <a:spLocks noGrp="1" noChangeArrowheads="1"/>
          </p:cNvSpPr>
          <p:nvPr>
            <p:ph type="body" sz="quarter" idx="11"/>
          </p:nvPr>
        </p:nvSpPr>
        <p:spPr bwMode="auto">
          <a:xfrm>
            <a:off x="771525" y="1587709"/>
            <a:ext cx="10359895"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latin typeface="+mn-lt"/>
              </a:rPr>
              <a:t>During the port process, </a:t>
            </a:r>
            <a:r>
              <a:rPr kumimoji="0" lang="en-US" altLang="en-US" sz="2800" b="1" i="0" u="none" strike="noStrike" cap="none" normalizeH="0" baseline="0">
                <a:ln>
                  <a:noFill/>
                </a:ln>
                <a:solidFill>
                  <a:schemeClr val="tx1"/>
                </a:solidFill>
                <a:effectLst/>
                <a:latin typeface="+mn-lt"/>
              </a:rPr>
              <a:t>all sites remain available</a:t>
            </a:r>
            <a:r>
              <a:rPr kumimoji="0" lang="en-US" altLang="en-US" sz="2800" b="0" i="0" u="none" strike="noStrike" cap="none" normalizeH="0" baseline="0">
                <a:ln>
                  <a:noFill/>
                </a:ln>
                <a:solidFill>
                  <a:schemeClr val="tx1"/>
                </a:solidFill>
                <a:effectLst/>
                <a:latin typeface="+mn-lt"/>
              </a:rPr>
              <a:t> — no downtime or offline pages.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err="1">
                <a:ln>
                  <a:noFill/>
                </a:ln>
                <a:solidFill>
                  <a:schemeClr val="tx1"/>
                </a:solidFill>
                <a:effectLst/>
                <a:latin typeface="+mn-lt"/>
              </a:rPr>
              <a:t>StratComm</a:t>
            </a:r>
            <a:r>
              <a:rPr kumimoji="0" lang="en-US" altLang="en-US" sz="2800" b="0" i="0" u="none" strike="noStrike" cap="none" normalizeH="0" baseline="0">
                <a:ln>
                  <a:noFill/>
                </a:ln>
                <a:solidFill>
                  <a:schemeClr val="tx1"/>
                </a:solidFill>
                <a:effectLst/>
                <a:latin typeface="+mn-lt"/>
              </a:rPr>
              <a:t> &amp; UITS have successfully completed porting </a:t>
            </a:r>
            <a:r>
              <a:rPr kumimoji="0" lang="en-US" altLang="en-US" sz="2800" b="1" i="0" u="none" strike="noStrike" cap="none" normalizeH="0" baseline="0">
                <a:ln>
                  <a:noFill/>
                </a:ln>
                <a:solidFill>
                  <a:schemeClr val="tx1"/>
                </a:solidFill>
                <a:effectLst/>
                <a:latin typeface="+mn-lt"/>
              </a:rPr>
              <a:t>Groups 1, 1.2, and 1.3</a:t>
            </a:r>
            <a:r>
              <a:rPr kumimoji="0" lang="en-US" altLang="en-US" sz="2800" b="0" i="0" u="none" strike="noStrike" cap="none" normalizeH="0" baseline="0">
                <a:ln>
                  <a:noFill/>
                </a:ln>
                <a:solidFill>
                  <a:schemeClr val="tx1"/>
                </a:solidFill>
                <a:effectLst/>
                <a:latin typeface="+mn-lt"/>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a:ln>
                  <a:noFill/>
                </a:ln>
                <a:solidFill>
                  <a:schemeClr val="tx1"/>
                </a:solidFill>
                <a:effectLst/>
                <a:latin typeface="+mn-lt"/>
              </a:rPr>
              <a:t>Group 2</a:t>
            </a:r>
            <a:r>
              <a:rPr kumimoji="0" lang="en-US" altLang="en-US" sz="2800" b="0" i="0" u="none" strike="noStrike" cap="none" normalizeH="0" baseline="0">
                <a:ln>
                  <a:noFill/>
                </a:ln>
                <a:solidFill>
                  <a:schemeClr val="tx1"/>
                </a:solidFill>
                <a:effectLst/>
                <a:latin typeface="+mn-lt"/>
              </a:rPr>
              <a:t> will begin on </a:t>
            </a:r>
            <a:r>
              <a:rPr kumimoji="0" lang="en-US" altLang="en-US" sz="2800" b="1" i="0" u="none" strike="noStrike" cap="none" normalizeH="0" baseline="0">
                <a:ln>
                  <a:noFill/>
                </a:ln>
                <a:solidFill>
                  <a:schemeClr val="tx1"/>
                </a:solidFill>
                <a:effectLst/>
                <a:latin typeface="+mn-lt"/>
              </a:rPr>
              <a:t>9/4</a:t>
            </a:r>
            <a:r>
              <a:rPr kumimoji="0" lang="en-US" altLang="en-US" sz="2800" b="0" i="0" u="none" strike="noStrike" cap="none" normalizeH="0" baseline="0">
                <a:ln>
                  <a:noFill/>
                </a:ln>
                <a:solidFill>
                  <a:schemeClr val="tx1"/>
                </a:solidFill>
                <a:effectLst/>
                <a:latin typeface="+mn-lt"/>
              </a:rPr>
              <a:t>, including 15 sites as part of this port.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a:ln>
                  <a:noFill/>
                </a:ln>
                <a:solidFill>
                  <a:schemeClr val="tx1"/>
                </a:solidFill>
                <a:effectLst/>
                <a:latin typeface="+mn-lt"/>
              </a:rPr>
              <a:t>Group 2.2</a:t>
            </a:r>
            <a:r>
              <a:rPr kumimoji="0" lang="en-US" altLang="en-US" sz="2800" b="0" i="0" u="none" strike="noStrike" cap="none" normalizeH="0" baseline="0">
                <a:ln>
                  <a:noFill/>
                </a:ln>
                <a:solidFill>
                  <a:schemeClr val="tx1"/>
                </a:solidFill>
                <a:effectLst/>
                <a:latin typeface="+mn-lt"/>
              </a:rPr>
              <a:t> is now scheduled to start on </a:t>
            </a:r>
            <a:r>
              <a:rPr kumimoji="0" lang="en-US" altLang="en-US" sz="2800" b="1" i="0" u="none" strike="noStrike" cap="none" normalizeH="0" baseline="0">
                <a:ln>
                  <a:noFill/>
                </a:ln>
                <a:solidFill>
                  <a:schemeClr val="tx1"/>
                </a:solidFill>
                <a:effectLst/>
                <a:latin typeface="+mn-lt"/>
              </a:rPr>
              <a:t>10/6</a:t>
            </a:r>
            <a:r>
              <a:rPr kumimoji="0" lang="en-US" altLang="en-US" sz="2800" b="0" i="0" u="none" strike="noStrike" cap="none" normalizeH="0" baseline="0">
                <a:ln>
                  <a:noFill/>
                </a:ln>
                <a:solidFill>
                  <a:schemeClr val="tx1"/>
                </a:solidFill>
                <a:effectLst/>
                <a:latin typeface="+mn-lt"/>
              </a:rPr>
              <a:t> (moved from 10/8).</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a:ln>
                  <a:noFill/>
                </a:ln>
                <a:solidFill>
                  <a:schemeClr val="tx1"/>
                </a:solidFill>
                <a:effectLst/>
                <a:latin typeface="+mn-lt"/>
              </a:rPr>
              <a:t>Global Education</a:t>
            </a:r>
            <a:r>
              <a:rPr kumimoji="0" lang="en-US" altLang="en-US" sz="2800" b="0" i="0" u="none" strike="noStrike" cap="none" normalizeH="0" baseline="0">
                <a:ln>
                  <a:noFill/>
                </a:ln>
                <a:solidFill>
                  <a:schemeClr val="tx1"/>
                </a:solidFill>
                <a:effectLst/>
                <a:latin typeface="+mn-lt"/>
              </a:rPr>
              <a:t> will move out of Group 2.2 and into a new group 2.3, with its port scheduled to begin on </a:t>
            </a:r>
            <a:r>
              <a:rPr kumimoji="0" lang="en-US" altLang="en-US" sz="2800" b="1" i="0" u="none" strike="noStrike" cap="none" normalizeH="0" baseline="0">
                <a:ln>
                  <a:noFill/>
                </a:ln>
                <a:solidFill>
                  <a:schemeClr val="tx1"/>
                </a:solidFill>
                <a:effectLst/>
                <a:latin typeface="+mn-lt"/>
              </a:rPr>
              <a:t>10/20</a:t>
            </a:r>
            <a:r>
              <a:rPr kumimoji="0" lang="en-US" altLang="en-US" sz="2800" b="0" i="0" u="none" strike="noStrike" cap="none" normalizeH="0" baseline="0">
                <a:ln>
                  <a:noFill/>
                </a:ln>
                <a:solidFill>
                  <a:schemeClr val="tx1"/>
                </a:solidFill>
                <a:effectLst/>
                <a:latin typeface="+mn-lt"/>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a:latin typeface="+mn-lt"/>
                <a:hlinkClick r:id="rId3"/>
              </a:rPr>
              <a:t>Website Status Tracking</a:t>
            </a:r>
            <a:endParaRPr kumimoji="0" lang="en-US" altLang="en-US" sz="28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72026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D728C9-E953-6336-B8D2-16D2C03898C7}"/>
              </a:ext>
            </a:extLst>
          </p:cNvPr>
          <p:cNvSpPr>
            <a:spLocks noGrp="1"/>
          </p:cNvSpPr>
          <p:nvPr>
            <p:ph type="body" sz="quarter" idx="10"/>
          </p:nvPr>
        </p:nvSpPr>
        <p:spPr>
          <a:xfrm>
            <a:off x="598083" y="600075"/>
            <a:ext cx="9807789" cy="660400"/>
          </a:xfrm>
        </p:spPr>
        <p:txBody>
          <a:bodyPr/>
          <a:lstStyle/>
          <a:p>
            <a:r>
              <a:rPr lang="en-US"/>
              <a:t>Service Level Agreement: Web Services</a:t>
            </a:r>
          </a:p>
        </p:txBody>
      </p:sp>
      <p:sp>
        <p:nvSpPr>
          <p:cNvPr id="3" name="Text Placeholder 2">
            <a:extLst>
              <a:ext uri="{FF2B5EF4-FFF2-40B4-BE49-F238E27FC236}">
                <a16:creationId xmlns:a16="http://schemas.microsoft.com/office/drawing/2014/main" id="{039E4CC8-F356-520C-B1D8-4D8C70ECA015}"/>
              </a:ext>
            </a:extLst>
          </p:cNvPr>
          <p:cNvSpPr>
            <a:spLocks noGrp="1"/>
          </p:cNvSpPr>
          <p:nvPr>
            <p:ph type="body" sz="quarter" idx="11"/>
          </p:nvPr>
        </p:nvSpPr>
        <p:spPr>
          <a:xfrm>
            <a:off x="598083" y="1544166"/>
            <a:ext cx="10905069" cy="4245864"/>
          </a:xfrm>
        </p:spPr>
        <p:txBody>
          <a:bodyPr/>
          <a:lstStyle/>
          <a:p>
            <a:r>
              <a:rPr lang="en-US" sz="2400">
                <a:latin typeface="+mn-lt"/>
                <a:hlinkClick r:id="rId3"/>
              </a:rPr>
              <a:t>Service Level Agreement: Web Services</a:t>
            </a:r>
            <a:endParaRPr lang="en-US" sz="2400">
              <a:latin typeface="+mn-lt"/>
            </a:endParaRPr>
          </a:p>
          <a:p>
            <a:pPr marL="285750" indent="-285750">
              <a:buFont typeface="Arial" panose="020B0604020202020204" pitchFamily="34" charset="0"/>
              <a:buChar char="•"/>
            </a:pPr>
            <a:endParaRPr lang="en-US" sz="2400">
              <a:latin typeface="+mn-lt"/>
            </a:endParaRPr>
          </a:p>
          <a:p>
            <a:pPr marL="342900" indent="-342900">
              <a:buFont typeface="Arial" panose="020B0604020202020204" pitchFamily="34" charset="0"/>
              <a:buChar char="•"/>
            </a:pPr>
            <a:r>
              <a:rPr lang="en-US" sz="2400">
                <a:latin typeface="+mn-lt"/>
              </a:rPr>
              <a:t>Purpose: This Service Level Agreement (SLA) outlines the services provided by the Strategic Communications and Marketing (</a:t>
            </a:r>
            <a:r>
              <a:rPr lang="en-US" sz="2400" err="1">
                <a:latin typeface="+mn-lt"/>
              </a:rPr>
              <a:t>StratComm</a:t>
            </a:r>
            <a:r>
              <a:rPr lang="en-US" sz="2400">
                <a:latin typeface="+mn-lt"/>
              </a:rPr>
              <a:t>) web team. It defines the roles and responsibilities of both the web team and the client, and sets clear expectations for service delivery, project support and communication. </a:t>
            </a:r>
            <a:br>
              <a:rPr lang="en-US" sz="2400">
                <a:latin typeface="+mn-lt"/>
              </a:rPr>
            </a:br>
            <a:endParaRPr lang="en-US" sz="2400">
              <a:latin typeface="+mn-lt"/>
            </a:endParaRPr>
          </a:p>
          <a:p>
            <a:pPr marL="342900" indent="-342900">
              <a:buFont typeface="Arial" panose="020B0604020202020204" pitchFamily="34" charset="0"/>
              <a:buChar char="•"/>
            </a:pPr>
            <a:r>
              <a:rPr lang="en-US" sz="2400">
                <a:latin typeface="+mn-lt"/>
              </a:rPr>
              <a:t>The SLA is designed to guide the development and maintenance of university websites and web content that align with KSU’s mission, vision and strategic goals, whether for university–wide initiatives or individual departments.</a:t>
            </a:r>
          </a:p>
        </p:txBody>
      </p:sp>
    </p:spTree>
    <p:extLst>
      <p:ext uri="{BB962C8B-B14F-4D97-AF65-F5344CB8AC3E}">
        <p14:creationId xmlns:p14="http://schemas.microsoft.com/office/powerpoint/2010/main" val="422850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075B1-846B-6D2B-3398-7620D60DB9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9B091B-D88A-E5E1-D9A0-F1BE7D145D74}"/>
              </a:ext>
            </a:extLst>
          </p:cNvPr>
          <p:cNvSpPr>
            <a:spLocks noGrp="1"/>
          </p:cNvSpPr>
          <p:nvPr>
            <p:ph type="body" sz="quarter" idx="10"/>
          </p:nvPr>
        </p:nvSpPr>
        <p:spPr/>
        <p:txBody>
          <a:bodyPr/>
          <a:lstStyle/>
          <a:p>
            <a:r>
              <a:rPr lang="en-US"/>
              <a:t>Future Meeting Topics</a:t>
            </a:r>
          </a:p>
        </p:txBody>
      </p:sp>
      <p:sp>
        <p:nvSpPr>
          <p:cNvPr id="3" name="Text Placeholder 2">
            <a:extLst>
              <a:ext uri="{FF2B5EF4-FFF2-40B4-BE49-F238E27FC236}">
                <a16:creationId xmlns:a16="http://schemas.microsoft.com/office/drawing/2014/main" id="{17048B11-BE75-647A-6045-71108E206FEF}"/>
              </a:ext>
            </a:extLst>
          </p:cNvPr>
          <p:cNvSpPr>
            <a:spLocks noGrp="1"/>
          </p:cNvSpPr>
          <p:nvPr>
            <p:ph type="body" sz="quarter" idx="11"/>
          </p:nvPr>
        </p:nvSpPr>
        <p:spPr>
          <a:xfrm>
            <a:off x="598083" y="1710813"/>
            <a:ext cx="6023943" cy="3394587"/>
          </a:xfrm>
        </p:spPr>
        <p:txBody>
          <a:bodyPr/>
          <a:lstStyle/>
          <a:p>
            <a:pPr marL="285750" indent="-285750" fontAlgn="ctr">
              <a:buFont typeface="Arial" panose="020B0604020202020204" pitchFamily="34" charset="0"/>
              <a:buChar char="•"/>
            </a:pPr>
            <a:r>
              <a:rPr lang="en-US" sz="2400"/>
              <a:t>Web Policy &amp; Governance</a:t>
            </a:r>
          </a:p>
          <a:p>
            <a:pPr marL="285750" indent="-285750" fontAlgn="ctr">
              <a:buFont typeface="Arial" panose="020B0604020202020204" pitchFamily="34" charset="0"/>
              <a:buChar char="•"/>
            </a:pPr>
            <a:r>
              <a:rPr lang="en-US" sz="2400"/>
              <a:t>ADA / 508 compliance</a:t>
            </a:r>
          </a:p>
          <a:p>
            <a:pPr marL="285750" indent="-285750" fontAlgn="ctr">
              <a:buFont typeface="Arial" panose="020B0604020202020204" pitchFamily="34" charset="0"/>
              <a:buChar char="•"/>
            </a:pPr>
            <a:r>
              <a:rPr lang="en-US" sz="2400"/>
              <a:t>Data Analytics &amp; SEO</a:t>
            </a:r>
          </a:p>
          <a:p>
            <a:pPr marL="285750" indent="-285750" fontAlgn="ctr">
              <a:buFont typeface="Arial" panose="020B0604020202020204" pitchFamily="34" charset="0"/>
              <a:buChar char="•"/>
            </a:pPr>
            <a:r>
              <a:rPr lang="en-US" sz="2400"/>
              <a:t>Writing for Digital </a:t>
            </a:r>
          </a:p>
          <a:p>
            <a:pPr fontAlgn="ctr"/>
            <a:endParaRPr lang="en-US" sz="2400"/>
          </a:p>
          <a:p>
            <a:pPr fontAlgn="ctr"/>
            <a:r>
              <a:rPr lang="en-US" sz="2400"/>
              <a:t>Please share any topics you would like us to cover!</a:t>
            </a:r>
          </a:p>
          <a:p>
            <a:endParaRPr lang="en-US"/>
          </a:p>
        </p:txBody>
      </p:sp>
      <p:pic>
        <p:nvPicPr>
          <p:cNvPr id="8" name="Picture Placeholder 7" descr="A close-up of a computer">
            <a:extLst>
              <a:ext uri="{FF2B5EF4-FFF2-40B4-BE49-F238E27FC236}">
                <a16:creationId xmlns:a16="http://schemas.microsoft.com/office/drawing/2014/main" id="{0BCB28FF-2C36-80C8-463F-EAB001A773D6}"/>
              </a:ext>
            </a:extLst>
          </p:cNvPr>
          <p:cNvPicPr>
            <a:picLocks noGrp="1" noChangeAspect="1"/>
          </p:cNvPicPr>
          <p:nvPr>
            <p:ph type="pic" sz="quarter" idx="12"/>
          </p:nvPr>
        </p:nvPicPr>
        <p:blipFill>
          <a:blip r:embed="rId3"/>
          <a:srcRect l="734" r="734"/>
          <a:stretch>
            <a:fillRect/>
          </a:stretch>
        </p:blipFill>
        <p:spPr/>
      </p:pic>
    </p:spTree>
    <p:extLst>
      <p:ext uri="{BB962C8B-B14F-4D97-AF65-F5344CB8AC3E}">
        <p14:creationId xmlns:p14="http://schemas.microsoft.com/office/powerpoint/2010/main" val="24771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on a ladder on a yellow sign&#10;&#10;AI-generated content may be incorrect.">
            <a:extLst>
              <a:ext uri="{FF2B5EF4-FFF2-40B4-BE49-F238E27FC236}">
                <a16:creationId xmlns:a16="http://schemas.microsoft.com/office/drawing/2014/main" id="{E6CD4590-8942-BE48-1A35-C26FE87036F5}"/>
              </a:ext>
            </a:extLst>
          </p:cNvPr>
          <p:cNvPicPr>
            <a:picLocks noChangeAspect="1"/>
          </p:cNvPicPr>
          <p:nvPr/>
        </p:nvPicPr>
        <p:blipFill>
          <a:blip r:embed="rId3">
            <a:alphaModFix amt="6000"/>
          </a:blip>
          <a:srcRect l="3989" t="18327" r="1915" b="9004"/>
          <a:stretch>
            <a:fillRect/>
          </a:stretch>
        </p:blipFill>
        <p:spPr>
          <a:xfrm>
            <a:off x="-62345" y="-55418"/>
            <a:ext cx="12265544" cy="6322688"/>
          </a:xfrm>
          <a:prstGeom prst="rect">
            <a:avLst/>
          </a:prstGeom>
        </p:spPr>
      </p:pic>
      <p:sp>
        <p:nvSpPr>
          <p:cNvPr id="2" name="Text Placeholder 1">
            <a:extLst>
              <a:ext uri="{FF2B5EF4-FFF2-40B4-BE49-F238E27FC236}">
                <a16:creationId xmlns:a16="http://schemas.microsoft.com/office/drawing/2014/main" id="{F9A7775B-E565-937E-049D-9071B8300347}"/>
              </a:ext>
            </a:extLst>
          </p:cNvPr>
          <p:cNvSpPr>
            <a:spLocks noGrp="1"/>
          </p:cNvSpPr>
          <p:nvPr>
            <p:ph type="body" sz="quarter" idx="10"/>
          </p:nvPr>
        </p:nvSpPr>
        <p:spPr/>
        <p:txBody>
          <a:bodyPr lIns="91440" tIns="45720" rIns="91440" bIns="45720" anchor="t"/>
          <a:lstStyle/>
          <a:p>
            <a:r>
              <a:rPr lang="en-US">
                <a:latin typeface="+mn-lt"/>
                <a:cs typeface="Arial"/>
              </a:rPr>
              <a:t>Our Team </a:t>
            </a:r>
          </a:p>
        </p:txBody>
      </p:sp>
      <p:sp>
        <p:nvSpPr>
          <p:cNvPr id="3" name="Text Placeholder 2">
            <a:extLst>
              <a:ext uri="{FF2B5EF4-FFF2-40B4-BE49-F238E27FC236}">
                <a16:creationId xmlns:a16="http://schemas.microsoft.com/office/drawing/2014/main" id="{76DF427C-93FD-33E9-4F07-D09267D0902C}"/>
              </a:ext>
            </a:extLst>
          </p:cNvPr>
          <p:cNvSpPr>
            <a:spLocks noGrp="1"/>
          </p:cNvSpPr>
          <p:nvPr>
            <p:ph type="body" sz="quarter" idx="11"/>
          </p:nvPr>
        </p:nvSpPr>
        <p:spPr>
          <a:xfrm>
            <a:off x="5959792" y="1905000"/>
            <a:ext cx="5934075" cy="3352800"/>
          </a:xfrm>
        </p:spPr>
        <p:txBody>
          <a:bodyPr lIns="91440" tIns="45720" rIns="91440" bIns="45720" anchor="t"/>
          <a:lstStyle/>
          <a:p>
            <a:r>
              <a:rPr lang="en-US" sz="1600" b="1">
                <a:latin typeface="+mn-lt"/>
                <a:cs typeface="Arial"/>
              </a:rPr>
              <a:t>Webmasters:</a:t>
            </a:r>
            <a:endParaRPr lang="en-US" sz="1600" b="1">
              <a:latin typeface="+mn-lt"/>
            </a:endParaRPr>
          </a:p>
          <a:p>
            <a:r>
              <a:rPr lang="en-US" sz="1600">
                <a:latin typeface="+mn-lt"/>
                <a:cs typeface="Arial"/>
              </a:rPr>
              <a:t>Jonathan Gilliam – Senior Webmaster and SEO Specialist</a:t>
            </a:r>
            <a:endParaRPr lang="en-US" sz="1600">
              <a:latin typeface="+mn-lt"/>
            </a:endParaRPr>
          </a:p>
          <a:p>
            <a:r>
              <a:rPr lang="en-US" sz="1600">
                <a:latin typeface="+mn-lt"/>
              </a:rPr>
              <a:t>Anthony Matusko - Senior Webmaster and SEO Specialist</a:t>
            </a:r>
          </a:p>
          <a:p>
            <a:r>
              <a:rPr lang="en-US" sz="1600">
                <a:latin typeface="+mn-lt"/>
              </a:rPr>
              <a:t>Shontay Arrington - Webmaster and SEO Specialist</a:t>
            </a:r>
          </a:p>
          <a:p>
            <a:r>
              <a:rPr lang="en-US" sz="1600">
                <a:latin typeface="+mn-lt"/>
                <a:cs typeface="Arial"/>
              </a:rPr>
              <a:t>Elizabeth Ball - Webmaster and SEO Specialist</a:t>
            </a:r>
          </a:p>
          <a:p>
            <a:r>
              <a:rPr lang="en-US" sz="1600">
                <a:latin typeface="+mn-lt"/>
                <a:cs typeface="Arial"/>
              </a:rPr>
              <a:t>Sean Bresnan - Webmaster and SEO Specialist</a:t>
            </a:r>
          </a:p>
          <a:p>
            <a:r>
              <a:rPr lang="en-US" sz="1600">
                <a:latin typeface="+mn-lt"/>
                <a:cs typeface="Arial"/>
              </a:rPr>
              <a:t>Matthew Gordon - Webmaster and SEO Specialist</a:t>
            </a:r>
          </a:p>
          <a:p>
            <a:r>
              <a:rPr lang="en-US" sz="1600">
                <a:latin typeface="+mn-lt"/>
                <a:cs typeface="Arial"/>
              </a:rPr>
              <a:t>Tara Rose - Webmaster and SEO Specialist</a:t>
            </a:r>
          </a:p>
          <a:p>
            <a:endParaRPr lang="en-US" sz="1600">
              <a:latin typeface="+mn-lt"/>
            </a:endParaRPr>
          </a:p>
          <a:p>
            <a:endParaRPr lang="en-US" sz="1600">
              <a:latin typeface="+mn-lt"/>
              <a:cs typeface="Arial"/>
            </a:endParaRPr>
          </a:p>
        </p:txBody>
      </p:sp>
      <p:sp>
        <p:nvSpPr>
          <p:cNvPr id="6" name="Text Placeholder 2">
            <a:extLst>
              <a:ext uri="{FF2B5EF4-FFF2-40B4-BE49-F238E27FC236}">
                <a16:creationId xmlns:a16="http://schemas.microsoft.com/office/drawing/2014/main" id="{1CD5A9F8-90B3-5BE6-3181-F2D4F615CBD2}"/>
              </a:ext>
            </a:extLst>
          </p:cNvPr>
          <p:cNvSpPr txBox="1">
            <a:spLocks/>
          </p:cNvSpPr>
          <p:nvPr/>
        </p:nvSpPr>
        <p:spPr>
          <a:xfrm>
            <a:off x="750483" y="1905000"/>
            <a:ext cx="5054311"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FFC629"/>
              </a:buClr>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latin typeface="+mn-lt"/>
                <a:cs typeface="Arial"/>
              </a:rPr>
              <a:t>Leadership:</a:t>
            </a:r>
            <a:endParaRPr lang="en-US" sz="1800" b="1">
              <a:latin typeface="+mn-lt"/>
            </a:endParaRPr>
          </a:p>
          <a:p>
            <a:r>
              <a:rPr lang="en-US" sz="1800">
                <a:latin typeface="+mn-lt"/>
                <a:cs typeface="Arial"/>
              </a:rPr>
              <a:t>Joe Lacy - Director, SEO and Website Strategy</a:t>
            </a:r>
            <a:endParaRPr lang="en-US" sz="1800">
              <a:latin typeface="+mn-lt"/>
            </a:endParaRPr>
          </a:p>
          <a:p>
            <a:r>
              <a:rPr lang="en-US" sz="1800">
                <a:latin typeface="+mn-lt"/>
                <a:cs typeface="Arial"/>
              </a:rPr>
              <a:t>Sharon McAleer - Web Team Manager</a:t>
            </a:r>
          </a:p>
          <a:p>
            <a:endParaRPr lang="en-US" sz="1800">
              <a:latin typeface="+mn-lt"/>
            </a:endParaRPr>
          </a:p>
          <a:p>
            <a:endParaRPr lang="en-US" sz="1800">
              <a:latin typeface="+mn-lt"/>
              <a:cs typeface="Arial"/>
            </a:endParaRPr>
          </a:p>
          <a:p>
            <a:r>
              <a:rPr lang="en-US" sz="1800" b="1">
                <a:latin typeface="+mn-lt"/>
                <a:cs typeface="Arial"/>
              </a:rPr>
              <a:t>Writers:</a:t>
            </a:r>
            <a:endParaRPr lang="en-US" sz="1800" b="1">
              <a:latin typeface="+mn-lt"/>
            </a:endParaRPr>
          </a:p>
          <a:p>
            <a:r>
              <a:rPr lang="en-US" sz="1800">
                <a:latin typeface="+mn-lt"/>
                <a:cs typeface="Arial"/>
              </a:rPr>
              <a:t>Josie Carter - Lead Marketing and SEO Copywriter</a:t>
            </a:r>
          </a:p>
          <a:p>
            <a:r>
              <a:rPr lang="en-US" sz="1800">
                <a:latin typeface="+mn-lt"/>
                <a:cs typeface="Arial"/>
              </a:rPr>
              <a:t>Malik Jones - Marketing and SEO Copywriter</a:t>
            </a:r>
          </a:p>
        </p:txBody>
      </p:sp>
    </p:spTree>
    <p:extLst>
      <p:ext uri="{BB962C8B-B14F-4D97-AF65-F5344CB8AC3E}">
        <p14:creationId xmlns:p14="http://schemas.microsoft.com/office/powerpoint/2010/main" val="303777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garment standing in front of a sign&#10;&#10;AI-generated content may be incorrect.">
            <a:extLst>
              <a:ext uri="{FF2B5EF4-FFF2-40B4-BE49-F238E27FC236}">
                <a16:creationId xmlns:a16="http://schemas.microsoft.com/office/drawing/2014/main" id="{ACC24063-22FA-03F4-77B6-E78E87DB1D38}"/>
              </a:ext>
            </a:extLst>
          </p:cNvPr>
          <p:cNvPicPr>
            <a:picLocks noChangeAspect="1"/>
          </p:cNvPicPr>
          <p:nvPr/>
        </p:nvPicPr>
        <p:blipFill>
          <a:blip r:embed="rId3">
            <a:alphaModFix amt="8000"/>
          </a:blip>
          <a:srcRect b="2765"/>
          <a:stretch>
            <a:fillRect/>
          </a:stretch>
        </p:blipFill>
        <p:spPr>
          <a:xfrm>
            <a:off x="0" y="456"/>
            <a:ext cx="12192000" cy="6263320"/>
          </a:xfrm>
          <a:prstGeom prst="rect">
            <a:avLst/>
          </a:prstGeom>
        </p:spPr>
      </p:pic>
      <p:sp>
        <p:nvSpPr>
          <p:cNvPr id="2" name="Text Placeholder 1">
            <a:extLst>
              <a:ext uri="{FF2B5EF4-FFF2-40B4-BE49-F238E27FC236}">
                <a16:creationId xmlns:a16="http://schemas.microsoft.com/office/drawing/2014/main" id="{6C275F9D-EC04-65DF-1843-00E4FBA2B088}"/>
              </a:ext>
            </a:extLst>
          </p:cNvPr>
          <p:cNvSpPr>
            <a:spLocks noGrp="1"/>
          </p:cNvSpPr>
          <p:nvPr>
            <p:ph type="body" sz="quarter" idx="10"/>
          </p:nvPr>
        </p:nvSpPr>
        <p:spPr>
          <a:xfrm>
            <a:off x="598083" y="600075"/>
            <a:ext cx="9180399" cy="660400"/>
          </a:xfrm>
        </p:spPr>
        <p:txBody>
          <a:bodyPr/>
          <a:lstStyle/>
          <a:p>
            <a:r>
              <a:rPr lang="en-US" sz="3200">
                <a:latin typeface="Calibri" panose="020F0502020204030204" pitchFamily="34" charset="0"/>
                <a:ea typeface="Calibri" panose="020F0502020204030204" pitchFamily="34" charset="0"/>
                <a:cs typeface="Calibri" panose="020F0502020204030204" pitchFamily="34" charset="0"/>
              </a:rPr>
              <a:t>Goal of the Web Community of Practice</a:t>
            </a:r>
            <a:endParaRPr lang="en-US"/>
          </a:p>
        </p:txBody>
      </p:sp>
      <p:sp>
        <p:nvSpPr>
          <p:cNvPr id="3" name="Text Placeholder 2">
            <a:extLst>
              <a:ext uri="{FF2B5EF4-FFF2-40B4-BE49-F238E27FC236}">
                <a16:creationId xmlns:a16="http://schemas.microsoft.com/office/drawing/2014/main" id="{9038338D-1636-2F28-0E02-DA36EB2DA805}"/>
              </a:ext>
            </a:extLst>
          </p:cNvPr>
          <p:cNvSpPr>
            <a:spLocks noGrp="1"/>
          </p:cNvSpPr>
          <p:nvPr>
            <p:ph type="body" sz="quarter" idx="11"/>
          </p:nvPr>
        </p:nvSpPr>
        <p:spPr>
          <a:xfrm>
            <a:off x="486116" y="1372266"/>
            <a:ext cx="9936178" cy="4506020"/>
          </a:xfrm>
        </p:spPr>
        <p:txBody>
          <a:bodyPr/>
          <a:lstStyle/>
          <a:p>
            <a:pPr>
              <a:lnSpc>
                <a:spcPct val="150000"/>
              </a:lnSpc>
            </a:pPr>
            <a:r>
              <a:rPr lang="en-US" sz="1800">
                <a:latin typeface="Calibri" panose="020F0502020204030204" pitchFamily="34" charset="0"/>
                <a:ea typeface="Calibri" panose="020F0502020204030204" pitchFamily="34" charset="0"/>
                <a:cs typeface="Calibri" panose="020F0502020204030204" pitchFamily="34" charset="0"/>
              </a:rPr>
              <a:t>The Web Community of Practice brings together KSU web editors to collaborate, share knowledge, and strengthen the university’s online presence. In alignment with KSU’s strategic plan, the community aims to:</a:t>
            </a:r>
            <a:br>
              <a:rPr lang="en-US" sz="1800">
                <a:latin typeface="Calibri" panose="020F0502020204030204" pitchFamily="34" charset="0"/>
                <a:ea typeface="Calibri" panose="020F0502020204030204" pitchFamily="34" charset="0"/>
                <a:cs typeface="Calibri" panose="020F0502020204030204" pitchFamily="34" charset="0"/>
              </a:rPr>
            </a:br>
            <a:endParaRPr lang="en-US" sz="180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Arial" panose="020B0604020202020204" pitchFamily="34" charset="0"/>
              <a:buChar char="•"/>
            </a:pPr>
            <a:r>
              <a:rPr lang="en-US" sz="1800" b="1">
                <a:latin typeface="Calibri" panose="020F0502020204030204" pitchFamily="34" charset="0"/>
                <a:ea typeface="Calibri" panose="020F0502020204030204" pitchFamily="34" charset="0"/>
                <a:cs typeface="Calibri" panose="020F0502020204030204" pitchFamily="34" charset="0"/>
              </a:rPr>
              <a:t>Advance student success</a:t>
            </a:r>
            <a:r>
              <a:rPr lang="en-US" sz="1800">
                <a:latin typeface="Calibri" panose="020F0502020204030204" pitchFamily="34" charset="0"/>
                <a:ea typeface="Calibri" panose="020F0502020204030204" pitchFamily="34" charset="0"/>
                <a:cs typeface="Calibri" panose="020F0502020204030204" pitchFamily="34" charset="0"/>
              </a:rPr>
              <a:t> </a:t>
            </a:r>
          </a:p>
          <a:p>
            <a:pPr marL="285750" indent="-285750">
              <a:lnSpc>
                <a:spcPct val="100000"/>
              </a:lnSpc>
              <a:buFont typeface="Arial" panose="020B0604020202020204" pitchFamily="34" charset="0"/>
              <a:buChar char="•"/>
            </a:pPr>
            <a:r>
              <a:rPr lang="en-US" sz="1800" b="1">
                <a:latin typeface="Calibri" panose="020F0502020204030204" pitchFamily="34" charset="0"/>
                <a:ea typeface="Calibri" panose="020F0502020204030204" pitchFamily="34" charset="0"/>
                <a:cs typeface="Calibri" panose="020F0502020204030204" pitchFamily="34" charset="0"/>
              </a:rPr>
              <a:t>Elevate KSU’s brand and reputation</a:t>
            </a:r>
            <a:endParaRPr lang="en-US" sz="180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Arial" panose="020B0604020202020204" pitchFamily="34" charset="0"/>
              <a:buChar char="•"/>
            </a:pPr>
            <a:r>
              <a:rPr lang="en-US" sz="1800" b="1">
                <a:latin typeface="Calibri" panose="020F0502020204030204" pitchFamily="34" charset="0"/>
                <a:ea typeface="Calibri" panose="020F0502020204030204" pitchFamily="34" charset="0"/>
                <a:cs typeface="Calibri" panose="020F0502020204030204" pitchFamily="34" charset="0"/>
              </a:rPr>
              <a:t>Foster collaboration and efficiency</a:t>
            </a:r>
            <a:endParaRPr lang="en-US" sz="180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Arial" panose="020B0604020202020204" pitchFamily="34" charset="0"/>
              <a:buChar char="•"/>
            </a:pPr>
            <a:r>
              <a:rPr lang="en-US" sz="1800" b="1">
                <a:latin typeface="Calibri" panose="020F0502020204030204" pitchFamily="34" charset="0"/>
                <a:ea typeface="Calibri" panose="020F0502020204030204" pitchFamily="34" charset="0"/>
                <a:cs typeface="Calibri" panose="020F0502020204030204" pitchFamily="34" charset="0"/>
              </a:rPr>
              <a:t>Support professional development</a:t>
            </a:r>
            <a:r>
              <a:rPr lang="en-US" sz="1800">
                <a:latin typeface="Calibri" panose="020F0502020204030204" pitchFamily="34" charset="0"/>
                <a:ea typeface="Calibri" panose="020F0502020204030204" pitchFamily="34" charset="0"/>
                <a:cs typeface="Calibri" panose="020F0502020204030204" pitchFamily="34" charset="0"/>
              </a:rPr>
              <a:t> </a:t>
            </a:r>
            <a:br>
              <a:rPr lang="en-US" sz="1800">
                <a:latin typeface="Calibri" panose="020F0502020204030204" pitchFamily="34" charset="0"/>
                <a:ea typeface="Calibri" panose="020F0502020204030204" pitchFamily="34" charset="0"/>
                <a:cs typeface="Calibri" panose="020F0502020204030204" pitchFamily="34" charset="0"/>
              </a:rPr>
            </a:b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1800">
                <a:latin typeface="Calibri" panose="020F0502020204030204" pitchFamily="34" charset="0"/>
                <a:ea typeface="Calibri" panose="020F0502020204030204" pitchFamily="34" charset="0"/>
                <a:cs typeface="Calibri" panose="020F0502020204030204" pitchFamily="34" charset="0"/>
              </a:rPr>
              <a:t>Together, this community will help position KSU as a nationally recognized, student-focused university through a cohesive and engaging digital presence.</a:t>
            </a:r>
          </a:p>
          <a:p>
            <a:pPr>
              <a:lnSpc>
                <a:spcPct val="150000"/>
              </a:lnSpc>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1800">
                <a:latin typeface="Calibri" panose="020F0502020204030204" pitchFamily="34" charset="0"/>
                <a:ea typeface="Calibri" panose="020F0502020204030204" pitchFamily="34" charset="0"/>
                <a:cs typeface="Calibri" panose="020F0502020204030204" pitchFamily="34" charset="0"/>
              </a:rPr>
              <a:t>Meet every 6 weeks</a:t>
            </a:r>
          </a:p>
          <a:p>
            <a:pPr>
              <a:lnSpc>
                <a:spcPct val="150000"/>
              </a:lnSpc>
            </a:pPr>
            <a:r>
              <a:rPr lang="en-US" sz="1800">
                <a:latin typeface="Calibri" panose="020F0502020204030204" pitchFamily="34" charset="0"/>
                <a:ea typeface="Calibri" panose="020F0502020204030204" pitchFamily="34" charset="0"/>
                <a:cs typeface="Calibri" panose="020F0502020204030204" pitchFamily="34" charset="0"/>
              </a:rPr>
              <a:t>Next Meetings are Oct. 3, Nov. 21, </a:t>
            </a:r>
          </a:p>
          <a:p>
            <a:pPr>
              <a:lnSpc>
                <a:spcPct val="150000"/>
              </a:lnSpc>
            </a:pPr>
            <a:endParaRPr lang="en-US" sz="1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465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4ABE5D-B256-BE03-3465-D4BFD7BE6F05}"/>
              </a:ext>
            </a:extLst>
          </p:cNvPr>
          <p:cNvSpPr>
            <a:spLocks noGrp="1"/>
          </p:cNvSpPr>
          <p:nvPr>
            <p:ph type="body" sz="quarter" idx="10"/>
          </p:nvPr>
        </p:nvSpPr>
        <p:spPr/>
        <p:txBody>
          <a:bodyPr/>
          <a:lstStyle/>
          <a:p>
            <a:r>
              <a:rPr lang="en-US"/>
              <a:t>Meeting Schedule</a:t>
            </a:r>
          </a:p>
        </p:txBody>
      </p:sp>
      <p:sp>
        <p:nvSpPr>
          <p:cNvPr id="6" name="Rectangle 2">
            <a:extLst>
              <a:ext uri="{FF2B5EF4-FFF2-40B4-BE49-F238E27FC236}">
                <a16:creationId xmlns:a16="http://schemas.microsoft.com/office/drawing/2014/main" id="{8697D761-1272-2307-0C29-2E6A26FF6749}"/>
              </a:ext>
            </a:extLst>
          </p:cNvPr>
          <p:cNvSpPr>
            <a:spLocks noGrp="1" noChangeArrowheads="1"/>
          </p:cNvSpPr>
          <p:nvPr>
            <p:ph type="body" sz="quarter" idx="11"/>
          </p:nvPr>
        </p:nvSpPr>
        <p:spPr bwMode="auto">
          <a:xfrm>
            <a:off x="597346" y="2263183"/>
            <a:ext cx="5052613" cy="281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lnSpc>
                <a:spcPct val="100000"/>
              </a:lnSpc>
              <a:spcBef>
                <a:spcPts val="0"/>
              </a:spcBef>
              <a:buClrTx/>
              <a:buFont typeface="Arial" panose="020B0604020202020204" pitchFamily="34" charset="0"/>
              <a:buChar char="•"/>
            </a:pPr>
            <a:r>
              <a:rPr kumimoji="0" lang="en-US" altLang="en-US" sz="1800" b="1" i="0" u="none" strike="noStrike" cap="none" normalizeH="0" baseline="0">
                <a:ln>
                  <a:noFill/>
                </a:ln>
                <a:effectLst/>
                <a:latin typeface="+mn-lt"/>
                <a:cs typeface="Arial"/>
              </a:rPr>
              <a:t>Meeting cadence:</a:t>
            </a:r>
            <a:r>
              <a:rPr kumimoji="0" lang="en-US" altLang="en-US" sz="1800" b="0" i="0" u="none" strike="noStrike" cap="none" normalizeH="0" baseline="0">
                <a:ln>
                  <a:noFill/>
                </a:ln>
                <a:effectLst/>
                <a:latin typeface="+mn-lt"/>
                <a:cs typeface="Arial"/>
              </a:rPr>
              <a:t> Every 5 weeks</a:t>
            </a:r>
            <a:br>
              <a:rPr lang="en-US" altLang="en-US" sz="1800">
                <a:latin typeface="+mn-lt"/>
                <a:cs typeface="Arial"/>
              </a:rPr>
            </a:br>
            <a:endParaRPr lang="en-US"/>
          </a:p>
          <a:p>
            <a:pPr marL="285750" indent="-285750" eaLnBrk="0" fontAlgn="base" hangingPunct="0">
              <a:lnSpc>
                <a:spcPct val="100000"/>
              </a:lnSpc>
              <a:spcBef>
                <a:spcPts val="0"/>
              </a:spcBef>
              <a:buClrTx/>
              <a:buFont typeface="Arial" panose="020B0604020202020204" pitchFamily="34" charset="0"/>
              <a:buChar char="•"/>
            </a:pPr>
            <a:r>
              <a:rPr kumimoji="0" lang="en-US" altLang="en-US" sz="1800" b="1" i="0" u="none" strike="noStrike" cap="none" normalizeH="0" baseline="0">
                <a:ln>
                  <a:noFill/>
                </a:ln>
                <a:effectLst/>
                <a:latin typeface="+mn-lt"/>
                <a:cs typeface="Arial"/>
              </a:rPr>
              <a:t>Upcoming dates:</a:t>
            </a:r>
            <a:r>
              <a:rPr kumimoji="0" lang="en-US" altLang="en-US" sz="1800" b="0" i="0" u="none" strike="noStrike" cap="none" normalizeH="0" baseline="0">
                <a:ln>
                  <a:noFill/>
                </a:ln>
                <a:effectLst/>
                <a:latin typeface="+mn-lt"/>
                <a:cs typeface="Arial"/>
              </a:rPr>
              <a:t> Nov 21, Jan 23, Feb 27, Apr 23</a:t>
            </a:r>
            <a:br>
              <a:rPr lang="en-US" altLang="en-US" sz="1800">
                <a:latin typeface="+mn-lt"/>
                <a:cs typeface="Arial"/>
              </a:rPr>
            </a:br>
            <a:endParaRPr lang="en-US" altLang="en-US" sz="1800" b="0" i="0" u="none" strike="noStrike" cap="none" normalizeH="0" baseline="0">
              <a:ln>
                <a:noFill/>
              </a:ln>
              <a:effectLst/>
              <a:latin typeface="+mn-lt"/>
              <a:ea typeface="Calibri"/>
              <a:cs typeface="Arial"/>
            </a:endParaRPr>
          </a:p>
          <a:p>
            <a:pPr marL="285750" indent="-285750" eaLnBrk="0" fontAlgn="base" hangingPunct="0">
              <a:lnSpc>
                <a:spcPct val="100000"/>
              </a:lnSpc>
              <a:spcBef>
                <a:spcPts val="0"/>
              </a:spcBef>
              <a:buClrTx/>
              <a:buFont typeface="Arial" panose="020B0604020202020204" pitchFamily="34" charset="0"/>
              <a:buChar char="•"/>
            </a:pPr>
            <a:r>
              <a:rPr kumimoji="0" lang="en-US" altLang="en-US" sz="1800" b="1" i="0" u="none" strike="noStrike" cap="none" normalizeH="0" baseline="0">
                <a:ln>
                  <a:noFill/>
                </a:ln>
                <a:effectLst/>
                <a:latin typeface="+mn-lt"/>
                <a:cs typeface="Arial"/>
              </a:rPr>
              <a:t>Topics:</a:t>
            </a:r>
            <a:r>
              <a:rPr kumimoji="0" lang="en-US" altLang="en-US" sz="1800" b="0" i="0" u="none" strike="noStrike" cap="none" normalizeH="0" baseline="0">
                <a:ln>
                  <a:noFill/>
                </a:ln>
                <a:effectLst/>
                <a:latin typeface="+mn-lt"/>
                <a:cs typeface="Arial"/>
              </a:rPr>
              <a:t> ADA/508 compliance,</a:t>
            </a:r>
            <a:r>
              <a:rPr lang="en-US" altLang="en-US" sz="1800">
                <a:latin typeface="+mn-lt"/>
                <a:cs typeface="Arial"/>
              </a:rPr>
              <a:t> </a:t>
            </a:r>
            <a:r>
              <a:rPr kumimoji="0" lang="en-US" altLang="en-US" sz="1800" b="0" i="0" u="none" strike="noStrike" cap="none" normalizeH="0" baseline="0">
                <a:ln>
                  <a:noFill/>
                </a:ln>
                <a:effectLst/>
                <a:latin typeface="+mn-lt"/>
                <a:cs typeface="Arial"/>
              </a:rPr>
              <a:t>data analytics &amp; SEO, writing for digital,</a:t>
            </a:r>
            <a:r>
              <a:rPr lang="en-US" altLang="en-US" sz="1800">
                <a:latin typeface="+mn-lt"/>
                <a:cs typeface="Arial"/>
              </a:rPr>
              <a:t> </a:t>
            </a:r>
            <a:r>
              <a:rPr kumimoji="0" lang="en-US" altLang="en-US" sz="1800" b="0" i="0" u="none" strike="noStrike" cap="none" normalizeH="0" baseline="0">
                <a:ln>
                  <a:noFill/>
                </a:ln>
                <a:effectLst/>
                <a:latin typeface="+mn-lt"/>
                <a:cs typeface="Arial"/>
              </a:rPr>
              <a:t>and more</a:t>
            </a:r>
            <a:br>
              <a:rPr lang="en-US" altLang="en-US" sz="1800">
                <a:latin typeface="+mn-lt"/>
                <a:cs typeface="Arial"/>
              </a:rPr>
            </a:br>
            <a:endParaRPr lang="en-US" altLang="en-US" sz="1800" b="0" i="0" u="none" strike="noStrike" cap="none" normalizeH="0" baseline="0">
              <a:ln>
                <a:noFill/>
              </a:ln>
              <a:effectLst/>
              <a:latin typeface="+mn-lt"/>
              <a:ea typeface="Calibri"/>
              <a:cs typeface="Arial"/>
            </a:endParaRPr>
          </a:p>
          <a:p>
            <a:pPr marL="285750" indent="-285750" eaLnBrk="0" fontAlgn="base" hangingPunct="0">
              <a:lnSpc>
                <a:spcPct val="100000"/>
              </a:lnSpc>
              <a:spcBef>
                <a:spcPts val="0"/>
              </a:spcBef>
              <a:buClrTx/>
              <a:buFont typeface="Arial" panose="020B0604020202020204" pitchFamily="34" charset="0"/>
              <a:buChar char="•"/>
            </a:pPr>
            <a:r>
              <a:rPr kumimoji="0" lang="en-US" altLang="en-US" sz="1800" b="1" i="0" u="none" strike="noStrike" cap="none" normalizeH="0" baseline="0">
                <a:ln>
                  <a:noFill/>
                </a:ln>
                <a:effectLst/>
                <a:latin typeface="+mn-lt"/>
                <a:cs typeface="Arial"/>
              </a:rPr>
              <a:t>Led by:</a:t>
            </a:r>
            <a:r>
              <a:rPr kumimoji="0" lang="en-US" altLang="en-US" sz="1800" b="0" i="0" u="none" strike="noStrike" cap="none" normalizeH="0" baseline="0">
                <a:ln>
                  <a:noFill/>
                </a:ln>
                <a:effectLst/>
                <a:latin typeface="+mn-lt"/>
                <a:cs typeface="Arial"/>
              </a:rPr>
              <a:t> Strategic Communications Web Team</a:t>
            </a:r>
            <a:br>
              <a:rPr lang="en-US" altLang="en-US" sz="1800">
                <a:latin typeface="+mn-lt"/>
                <a:cs typeface="Arial"/>
              </a:rPr>
            </a:br>
            <a:endParaRPr lang="en-US" altLang="en-US" sz="1800" b="0" i="0" u="none" strike="noStrike" cap="none" normalizeH="0" baseline="0">
              <a:ln>
                <a:noFill/>
              </a:ln>
              <a:effectLst/>
              <a:latin typeface="+mn-lt"/>
              <a:ea typeface="Calibri"/>
              <a:cs typeface="Arial"/>
            </a:endParaRPr>
          </a:p>
          <a:p>
            <a:pPr marL="285750" marR="0" lvl="0" indent="-285750" algn="l" defTabSz="914400" rtl="0" eaLnBrk="0" fontAlgn="base" latinLnBrk="0" hangingPunct="0">
              <a:lnSpc>
                <a:spcPct val="100000"/>
              </a:lnSpc>
              <a:spcBef>
                <a:spcPts val="0"/>
              </a:spcBef>
              <a:buClrTx/>
              <a:buSzTx/>
              <a:buFont typeface="Arial" panose="020B0604020202020204" pitchFamily="34" charset="0"/>
              <a:buChar char="•"/>
              <a:tabLst/>
            </a:pPr>
            <a:r>
              <a:rPr lang="en-US" altLang="en-US" sz="1800" b="1">
                <a:latin typeface="+mn-lt"/>
                <a:ea typeface="Calibri"/>
                <a:cs typeface="Arial"/>
              </a:rPr>
              <a:t>Meeting is Recorded (Please Mute)</a:t>
            </a:r>
            <a:endParaRPr lang="en-US" altLang="en-US" sz="1800" b="0" i="0" u="none" strike="noStrike" cap="none" normalizeH="0" baseline="0">
              <a:ln>
                <a:noFill/>
              </a:ln>
              <a:effectLst/>
              <a:latin typeface="+mn-lt"/>
              <a:ea typeface="Calibri"/>
              <a:cs typeface="Arial"/>
            </a:endParaRPr>
          </a:p>
        </p:txBody>
      </p:sp>
      <p:pic>
        <p:nvPicPr>
          <p:cNvPr id="7" name="Picture 6" descr="A sign with a spider and web on it&#10;&#10;AI-generated content may be incorrect.">
            <a:extLst>
              <a:ext uri="{FF2B5EF4-FFF2-40B4-BE49-F238E27FC236}">
                <a16:creationId xmlns:a16="http://schemas.microsoft.com/office/drawing/2014/main" id="{80FE2821-C9B7-0D14-5840-C1843624793C}"/>
              </a:ext>
            </a:extLst>
          </p:cNvPr>
          <p:cNvPicPr>
            <a:picLocks noChangeAspect="1"/>
          </p:cNvPicPr>
          <p:nvPr/>
        </p:nvPicPr>
        <p:blipFill>
          <a:blip r:embed="rId3"/>
          <a:srcRect t="7172" r="135" b="16566"/>
          <a:stretch>
            <a:fillRect/>
          </a:stretch>
        </p:blipFill>
        <p:spPr>
          <a:xfrm>
            <a:off x="6579847" y="734291"/>
            <a:ext cx="5135243" cy="5230097"/>
          </a:xfrm>
          <a:prstGeom prst="rect">
            <a:avLst/>
          </a:prstGeom>
        </p:spPr>
      </p:pic>
    </p:spTree>
    <p:extLst>
      <p:ext uri="{BB962C8B-B14F-4D97-AF65-F5344CB8AC3E}">
        <p14:creationId xmlns:p14="http://schemas.microsoft.com/office/powerpoint/2010/main" val="495356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112003-FE68-765A-A518-10529CD02781}"/>
              </a:ext>
            </a:extLst>
          </p:cNvPr>
          <p:cNvSpPr>
            <a:spLocks noGrp="1"/>
          </p:cNvSpPr>
          <p:nvPr>
            <p:ph type="body" sz="quarter" idx="10"/>
          </p:nvPr>
        </p:nvSpPr>
        <p:spPr>
          <a:xfrm>
            <a:off x="598083" y="600075"/>
            <a:ext cx="10994864" cy="660400"/>
          </a:xfrm>
        </p:spPr>
        <p:txBody>
          <a:bodyPr lIns="91440" tIns="45720" rIns="91440" bIns="45720" anchor="t"/>
          <a:lstStyle/>
          <a:p>
            <a:r>
              <a:rPr lang="en-US">
                <a:latin typeface="Calibri"/>
                <a:ea typeface="Calibri"/>
                <a:cs typeface="Arial"/>
              </a:rPr>
              <a:t>Analytics – July 2025</a:t>
            </a:r>
            <a:r>
              <a:rPr lang="en-US">
                <a:solidFill>
                  <a:srgbClr val="000000"/>
                </a:solidFill>
                <a:latin typeface="Arial"/>
                <a:ea typeface="Calibri"/>
                <a:cs typeface="Arial"/>
              </a:rPr>
              <a:t> </a:t>
            </a:r>
            <a:endParaRPr lang="en-US" sz="2800" b="0">
              <a:solidFill>
                <a:srgbClr val="333333"/>
              </a:solidFill>
              <a:latin typeface="Calibri"/>
              <a:ea typeface="Calibri"/>
              <a:cs typeface="Segoe UI"/>
            </a:endParaRPr>
          </a:p>
        </p:txBody>
      </p:sp>
      <p:sp>
        <p:nvSpPr>
          <p:cNvPr id="3" name="Text Placeholder 2">
            <a:extLst>
              <a:ext uri="{FF2B5EF4-FFF2-40B4-BE49-F238E27FC236}">
                <a16:creationId xmlns:a16="http://schemas.microsoft.com/office/drawing/2014/main" id="{41242744-88E5-5B3B-8C28-FFEA61FC77D1}"/>
              </a:ext>
            </a:extLst>
          </p:cNvPr>
          <p:cNvSpPr>
            <a:spLocks noGrp="1"/>
          </p:cNvSpPr>
          <p:nvPr>
            <p:ph type="body" sz="quarter" idx="11"/>
          </p:nvPr>
        </p:nvSpPr>
        <p:spPr>
          <a:xfrm>
            <a:off x="9410008" y="1715378"/>
            <a:ext cx="2600064" cy="4453692"/>
          </a:xfrm>
        </p:spPr>
        <p:txBody>
          <a:bodyPr lIns="91440" tIns="45720" rIns="91440" bIns="45720" anchor="t"/>
          <a:lstStyle/>
          <a:p>
            <a:pPr marL="171450" indent="-171450">
              <a:buChar char="•"/>
            </a:pPr>
            <a:r>
              <a:rPr lang="en-US" sz="1800">
                <a:solidFill>
                  <a:srgbClr val="333333"/>
                </a:solidFill>
                <a:latin typeface="Calibri"/>
                <a:ea typeface="Calibri"/>
                <a:cs typeface="Segoe UI"/>
              </a:rPr>
              <a:t>On average users visit 2.1 pages  </a:t>
            </a:r>
          </a:p>
          <a:p>
            <a:pPr marL="171450" indent="-171450">
              <a:buChar char="•"/>
            </a:pPr>
            <a:r>
              <a:rPr lang="en-US" sz="1800">
                <a:solidFill>
                  <a:srgbClr val="333333"/>
                </a:solidFill>
                <a:latin typeface="Calibri"/>
                <a:ea typeface="Calibri"/>
                <a:cs typeface="Segoe UI"/>
              </a:rPr>
              <a:t>They spend 1m and 3 secs per active user session</a:t>
            </a:r>
            <a:endParaRPr lang="en-US" sz="1800">
              <a:solidFill>
                <a:srgbClr val="000000"/>
              </a:solidFill>
              <a:latin typeface="Calibri"/>
              <a:ea typeface="Calibri"/>
            </a:endParaRPr>
          </a:p>
          <a:p>
            <a:pPr marL="171450" indent="-171450">
              <a:buChar char="•"/>
            </a:pPr>
            <a:r>
              <a:rPr lang="en-US" sz="1800">
                <a:solidFill>
                  <a:srgbClr val="333333"/>
                </a:solidFill>
                <a:latin typeface="Calibri"/>
                <a:ea typeface="Calibri"/>
                <a:cs typeface="Segoe UI"/>
              </a:rPr>
              <a:t>67% of our traffic comes through Organic Search (Google, Bing etc.)</a:t>
            </a:r>
          </a:p>
        </p:txBody>
      </p:sp>
      <p:sp>
        <p:nvSpPr>
          <p:cNvPr id="4" name="TextBox 3">
            <a:extLst>
              <a:ext uri="{FF2B5EF4-FFF2-40B4-BE49-F238E27FC236}">
                <a16:creationId xmlns:a16="http://schemas.microsoft.com/office/drawing/2014/main" id="{11EFDEC5-68CE-A917-7F42-2941FDB33082}"/>
              </a:ext>
            </a:extLst>
          </p:cNvPr>
          <p:cNvSpPr txBox="1"/>
          <p:nvPr/>
        </p:nvSpPr>
        <p:spPr>
          <a:xfrm>
            <a:off x="183290" y="1411382"/>
            <a:ext cx="2427907" cy="376387"/>
          </a:xfrm>
          <a:prstGeom prst="rect">
            <a:avLst/>
          </a:prstGeom>
          <a:noFill/>
        </p:spPr>
        <p:txBody>
          <a:bodyPr wrap="square" lIns="91440" tIns="45720" rIns="91440" bIns="45720" rtlCol="0" anchor="t">
            <a:spAutoFit/>
          </a:bodyPr>
          <a:lstStyle/>
          <a:p>
            <a:pPr algn="ctr"/>
            <a:r>
              <a:rPr lang="en-US" b="1">
                <a:solidFill>
                  <a:srgbClr val="000000"/>
                </a:solidFill>
                <a:latin typeface="Calibri"/>
                <a:ea typeface="Calibri"/>
                <a:cs typeface="Calibri"/>
              </a:rPr>
              <a:t>Mobile vs Desktop</a:t>
            </a:r>
            <a:endParaRPr lang="en-US" b="1">
              <a:latin typeface="Calibri"/>
              <a:ea typeface="Calibri"/>
              <a:cs typeface="Calibri"/>
            </a:endParaRPr>
          </a:p>
        </p:txBody>
      </p:sp>
      <p:sp>
        <p:nvSpPr>
          <p:cNvPr id="5" name="TextBox 4">
            <a:extLst>
              <a:ext uri="{FF2B5EF4-FFF2-40B4-BE49-F238E27FC236}">
                <a16:creationId xmlns:a16="http://schemas.microsoft.com/office/drawing/2014/main" id="{CB4B49E9-4C7D-47EA-A182-8AAC355BA63F}"/>
              </a:ext>
            </a:extLst>
          </p:cNvPr>
          <p:cNvSpPr txBox="1"/>
          <p:nvPr/>
        </p:nvSpPr>
        <p:spPr>
          <a:xfrm>
            <a:off x="2823500" y="1404327"/>
            <a:ext cx="3653175" cy="379981"/>
          </a:xfrm>
          <a:prstGeom prst="rect">
            <a:avLst/>
          </a:prstGeom>
          <a:noFill/>
        </p:spPr>
        <p:txBody>
          <a:bodyPr wrap="square" lIns="91440" tIns="45720" rIns="91440" bIns="45720" rtlCol="0" anchor="t">
            <a:spAutoFit/>
          </a:bodyPr>
          <a:lstStyle/>
          <a:p>
            <a:pPr algn="ctr"/>
            <a:r>
              <a:rPr lang="en-US" b="1">
                <a:solidFill>
                  <a:srgbClr val="000000"/>
                </a:solidFill>
                <a:latin typeface="Calibri"/>
                <a:ea typeface="Calibri"/>
                <a:cs typeface="Arial"/>
              </a:rPr>
              <a:t>Users Age</a:t>
            </a:r>
            <a:endParaRPr lang="en-US" b="1">
              <a:latin typeface="Calibri"/>
            </a:endParaRPr>
          </a:p>
        </p:txBody>
      </p:sp>
      <p:pic>
        <p:nvPicPr>
          <p:cNvPr id="10" name="Picture 9" descr="A screenshot of a graph&#10;&#10;AI-generated content may be incorrect.">
            <a:extLst>
              <a:ext uri="{FF2B5EF4-FFF2-40B4-BE49-F238E27FC236}">
                <a16:creationId xmlns:a16="http://schemas.microsoft.com/office/drawing/2014/main" id="{517E19AE-F4FA-0BF1-18EB-808091FA30BE}"/>
              </a:ext>
            </a:extLst>
          </p:cNvPr>
          <p:cNvPicPr>
            <a:picLocks noChangeAspect="1"/>
          </p:cNvPicPr>
          <p:nvPr/>
        </p:nvPicPr>
        <p:blipFill>
          <a:blip r:embed="rId3"/>
          <a:stretch>
            <a:fillRect/>
          </a:stretch>
        </p:blipFill>
        <p:spPr>
          <a:xfrm>
            <a:off x="126999" y="1782632"/>
            <a:ext cx="9108725" cy="3426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95A3A8D4-0BF6-BE65-EF97-D9B86909FB26}"/>
              </a:ext>
            </a:extLst>
          </p:cNvPr>
          <p:cNvSpPr txBox="1"/>
          <p:nvPr/>
        </p:nvSpPr>
        <p:spPr>
          <a:xfrm>
            <a:off x="6647611" y="1404326"/>
            <a:ext cx="2467843" cy="379981"/>
          </a:xfrm>
          <a:prstGeom prst="rect">
            <a:avLst/>
          </a:prstGeom>
          <a:noFill/>
        </p:spPr>
        <p:txBody>
          <a:bodyPr wrap="square" lIns="91440" tIns="45720" rIns="91440" bIns="45720" rtlCol="0" anchor="t">
            <a:spAutoFit/>
          </a:bodyPr>
          <a:lstStyle/>
          <a:p>
            <a:pPr algn="ctr"/>
            <a:r>
              <a:rPr lang="en-US" b="1">
                <a:solidFill>
                  <a:srgbClr val="000000"/>
                </a:solidFill>
                <a:latin typeface="Calibri"/>
                <a:ea typeface="Calibri"/>
                <a:cs typeface="Arial"/>
              </a:rPr>
              <a:t>Users Gender</a:t>
            </a:r>
            <a:endParaRPr lang="en-US" b="1">
              <a:latin typeface="Calibri"/>
            </a:endParaRPr>
          </a:p>
        </p:txBody>
      </p:sp>
    </p:spTree>
    <p:extLst>
      <p:ext uri="{BB962C8B-B14F-4D97-AF65-F5344CB8AC3E}">
        <p14:creationId xmlns:p14="http://schemas.microsoft.com/office/powerpoint/2010/main" val="10319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5C3D26-BCD1-87F0-29F8-C079A9582186}"/>
              </a:ext>
            </a:extLst>
          </p:cNvPr>
          <p:cNvSpPr>
            <a:spLocks noGrp="1"/>
          </p:cNvSpPr>
          <p:nvPr>
            <p:ph type="body" sz="quarter" idx="10"/>
          </p:nvPr>
        </p:nvSpPr>
        <p:spPr>
          <a:xfrm>
            <a:off x="412344" y="742954"/>
            <a:ext cx="11789180" cy="1152525"/>
          </a:xfrm>
        </p:spPr>
        <p:txBody>
          <a:bodyPr/>
          <a:lstStyle/>
          <a:p>
            <a:r>
              <a:rPr lang="en-US" sz="3600">
                <a:latin typeface="+mn-lt"/>
              </a:rPr>
              <a:t>Current Student Persona </a:t>
            </a:r>
          </a:p>
        </p:txBody>
      </p:sp>
      <p:sp>
        <p:nvSpPr>
          <p:cNvPr id="3" name="Text Placeholder 2">
            <a:extLst>
              <a:ext uri="{FF2B5EF4-FFF2-40B4-BE49-F238E27FC236}">
                <a16:creationId xmlns:a16="http://schemas.microsoft.com/office/drawing/2014/main" id="{2F794572-1109-5EE0-7898-8F2F567245A5}"/>
              </a:ext>
            </a:extLst>
          </p:cNvPr>
          <p:cNvSpPr>
            <a:spLocks noGrp="1"/>
          </p:cNvSpPr>
          <p:nvPr>
            <p:ph type="body" sz="quarter" idx="11"/>
          </p:nvPr>
        </p:nvSpPr>
        <p:spPr>
          <a:xfrm>
            <a:off x="3857296" y="1526960"/>
            <a:ext cx="8229600" cy="4487917"/>
          </a:xfrm>
        </p:spPr>
        <p:txBody>
          <a:bodyPr/>
          <a:lstStyle/>
          <a:p>
            <a:r>
              <a:rPr lang="en-US" sz="2400" b="1">
                <a:latin typeface="+mn-lt"/>
              </a:rPr>
              <a:t>Molly Harris — </a:t>
            </a:r>
            <a:r>
              <a:rPr lang="en-US" sz="2400" b="1">
                <a:solidFill>
                  <a:srgbClr val="FFC000"/>
                </a:solidFill>
                <a:latin typeface="+mn-lt"/>
              </a:rPr>
              <a:t>Current Student </a:t>
            </a:r>
          </a:p>
          <a:p>
            <a:pPr>
              <a:lnSpc>
                <a:spcPct val="150000"/>
              </a:lnSpc>
            </a:pPr>
            <a:r>
              <a:rPr lang="en-US" sz="2000" b="1">
                <a:latin typeface="+mn-lt"/>
              </a:rPr>
              <a:t>Summary</a:t>
            </a:r>
            <a:br>
              <a:rPr lang="en-US" sz="2000">
                <a:latin typeface="+mn-lt"/>
              </a:rPr>
            </a:br>
            <a:r>
              <a:rPr lang="en-US" sz="2000">
                <a:latin typeface="+mn-lt"/>
              </a:rPr>
              <a:t>Molly is studying nursing as her major and commutes daily from Marietta. She primarily accesses the KSU website on her </a:t>
            </a:r>
            <a:r>
              <a:rPr lang="en-US" sz="2000" b="1">
                <a:latin typeface="+mn-lt"/>
              </a:rPr>
              <a:t>mobile device</a:t>
            </a:r>
            <a:r>
              <a:rPr lang="en-US" sz="2000">
                <a:latin typeface="+mn-lt"/>
              </a:rPr>
              <a:t> rather than her laptop.</a:t>
            </a:r>
            <a:br>
              <a:rPr lang="en-US" sz="2000">
                <a:latin typeface="+mn-lt"/>
              </a:rPr>
            </a:br>
            <a:endParaRPr lang="en-US" sz="2000">
              <a:latin typeface="+mn-lt"/>
            </a:endParaRPr>
          </a:p>
          <a:p>
            <a:r>
              <a:rPr lang="en-US" sz="2000" b="1">
                <a:latin typeface="+mn-lt"/>
              </a:rPr>
              <a:t>Goals &amp; Behaviors</a:t>
            </a:r>
            <a:endParaRPr lang="en-US" sz="2000">
              <a:latin typeface="+mn-lt"/>
            </a:endParaRPr>
          </a:p>
          <a:p>
            <a:pPr marL="342900" indent="-342900">
              <a:buFont typeface="Arial" panose="020B0604020202020204" pitchFamily="34" charset="0"/>
              <a:buChar char="•"/>
            </a:pPr>
            <a:r>
              <a:rPr lang="en-US" sz="2000">
                <a:latin typeface="+mn-lt"/>
              </a:rPr>
              <a:t>Uses the site </a:t>
            </a:r>
            <a:r>
              <a:rPr lang="en-US" sz="2000" b="1">
                <a:latin typeface="+mn-lt"/>
              </a:rPr>
              <a:t>daily</a:t>
            </a:r>
            <a:r>
              <a:rPr lang="en-US" sz="2000">
                <a:latin typeface="+mn-lt"/>
              </a:rPr>
              <a:t> to check the </a:t>
            </a:r>
            <a:r>
              <a:rPr lang="en-US" sz="2000" b="1">
                <a:latin typeface="+mn-lt"/>
              </a:rPr>
              <a:t>academic calendar</a:t>
            </a:r>
            <a:r>
              <a:rPr lang="en-US" sz="2000">
                <a:latin typeface="+mn-lt"/>
              </a:rPr>
              <a:t> and </a:t>
            </a:r>
            <a:r>
              <a:rPr lang="en-US" sz="2000" b="1">
                <a:latin typeface="+mn-lt"/>
              </a:rPr>
              <a:t>registration dates</a:t>
            </a:r>
            <a:endParaRPr lang="en-US" sz="2000">
              <a:latin typeface="+mn-lt"/>
            </a:endParaRPr>
          </a:p>
          <a:p>
            <a:pPr marL="342900" indent="-342900">
              <a:buFont typeface="Arial" panose="020B0604020202020204" pitchFamily="34" charset="0"/>
              <a:buChar char="•"/>
            </a:pPr>
            <a:r>
              <a:rPr lang="en-US" sz="2000">
                <a:latin typeface="+mn-lt"/>
              </a:rPr>
              <a:t>Logs into the </a:t>
            </a:r>
            <a:r>
              <a:rPr lang="en-US" sz="2000" b="1">
                <a:latin typeface="+mn-lt"/>
              </a:rPr>
              <a:t>student portal</a:t>
            </a:r>
            <a:r>
              <a:rPr lang="en-US" sz="2000">
                <a:latin typeface="+mn-lt"/>
              </a:rPr>
              <a:t> for classes, grades, and financial aid</a:t>
            </a:r>
          </a:p>
          <a:p>
            <a:pPr marL="342900" indent="-342900">
              <a:buFont typeface="Arial" panose="020B0604020202020204" pitchFamily="34" charset="0"/>
              <a:buChar char="•"/>
            </a:pPr>
            <a:r>
              <a:rPr lang="en-US" sz="2000">
                <a:latin typeface="+mn-lt"/>
              </a:rPr>
              <a:t>Needs </a:t>
            </a:r>
            <a:r>
              <a:rPr lang="en-US" sz="2000" b="1">
                <a:latin typeface="+mn-lt"/>
              </a:rPr>
              <a:t>quick access</a:t>
            </a:r>
            <a:r>
              <a:rPr lang="en-US" sz="2000">
                <a:latin typeface="+mn-lt"/>
              </a:rPr>
              <a:t> to accurate, student-focused content while on the go</a:t>
            </a:r>
          </a:p>
          <a:p>
            <a:endParaRPr lang="en-US" sz="2000">
              <a:latin typeface="+mn-lt"/>
            </a:endParaRPr>
          </a:p>
          <a:p>
            <a:endParaRPr lang="en-US" sz="2000"/>
          </a:p>
        </p:txBody>
      </p:sp>
      <p:pic>
        <p:nvPicPr>
          <p:cNvPr id="6" name="Picture 5">
            <a:extLst>
              <a:ext uri="{FF2B5EF4-FFF2-40B4-BE49-F238E27FC236}">
                <a16:creationId xmlns:a16="http://schemas.microsoft.com/office/drawing/2014/main" id="{8BF00EDF-61B4-9229-21A6-401E3C3F6DC8}"/>
              </a:ext>
            </a:extLst>
          </p:cNvPr>
          <p:cNvPicPr>
            <a:picLocks noChangeAspect="1"/>
          </p:cNvPicPr>
          <p:nvPr/>
        </p:nvPicPr>
        <p:blipFill>
          <a:blip r:embed="rId2"/>
          <a:srcRect l="8828" t="10366" r="10205"/>
          <a:stretch>
            <a:fillRect/>
          </a:stretch>
        </p:blipFill>
        <p:spPr>
          <a:xfrm>
            <a:off x="727314" y="1493340"/>
            <a:ext cx="2426514" cy="2160689"/>
          </a:xfrm>
          <a:prstGeom prst="ellipse">
            <a:avLst/>
          </a:prstGeom>
        </p:spPr>
      </p:pic>
      <p:graphicFrame>
        <p:nvGraphicFramePr>
          <p:cNvPr id="7" name="Table 6">
            <a:extLst>
              <a:ext uri="{FF2B5EF4-FFF2-40B4-BE49-F238E27FC236}">
                <a16:creationId xmlns:a16="http://schemas.microsoft.com/office/drawing/2014/main" id="{DFE9D153-320F-5DA7-68A3-0CB4029CEE7E}"/>
              </a:ext>
            </a:extLst>
          </p:cNvPr>
          <p:cNvGraphicFramePr>
            <a:graphicFrameLocks noGrp="1"/>
          </p:cNvGraphicFramePr>
          <p:nvPr>
            <p:extLst>
              <p:ext uri="{D42A27DB-BD31-4B8C-83A1-F6EECF244321}">
                <p14:modId xmlns:p14="http://schemas.microsoft.com/office/powerpoint/2010/main" val="2145189873"/>
              </p:ext>
            </p:extLst>
          </p:nvPr>
        </p:nvGraphicFramePr>
        <p:xfrm>
          <a:off x="507445" y="3890993"/>
          <a:ext cx="2965214" cy="1969818"/>
        </p:xfrm>
        <a:graphic>
          <a:graphicData uri="http://schemas.openxmlformats.org/drawingml/2006/table">
            <a:tbl>
              <a:tblPr firstRow="1" bandRow="1">
                <a:tableStyleId>{8799B23B-EC83-4686-B30A-512413B5E67A}</a:tableStyleId>
              </a:tblPr>
              <a:tblGrid>
                <a:gridCol w="1188966">
                  <a:extLst>
                    <a:ext uri="{9D8B030D-6E8A-4147-A177-3AD203B41FA5}">
                      <a16:colId xmlns:a16="http://schemas.microsoft.com/office/drawing/2014/main" val="899092946"/>
                    </a:ext>
                  </a:extLst>
                </a:gridCol>
                <a:gridCol w="1776248">
                  <a:extLst>
                    <a:ext uri="{9D8B030D-6E8A-4147-A177-3AD203B41FA5}">
                      <a16:colId xmlns:a16="http://schemas.microsoft.com/office/drawing/2014/main" val="3850295562"/>
                    </a:ext>
                  </a:extLst>
                </a:gridCol>
              </a:tblGrid>
              <a:tr h="307215">
                <a:tc>
                  <a:txBody>
                    <a:bodyPr/>
                    <a:lstStyle/>
                    <a:p>
                      <a:r>
                        <a:rPr lang="en-US" sz="1600" b="1">
                          <a:solidFill>
                            <a:schemeClr val="tx1">
                              <a:lumMod val="50000"/>
                              <a:lumOff val="50000"/>
                            </a:schemeClr>
                          </a:solidFill>
                        </a:rPr>
                        <a:t>Age</a:t>
                      </a:r>
                    </a:p>
                  </a:txBody>
                  <a:tcPr/>
                </a:tc>
                <a:tc>
                  <a:txBody>
                    <a:bodyPr/>
                    <a:lstStyle/>
                    <a:p>
                      <a:r>
                        <a:rPr lang="en-US" sz="1600" b="0">
                          <a:solidFill>
                            <a:schemeClr val="tx1">
                              <a:lumMod val="50000"/>
                              <a:lumOff val="50000"/>
                            </a:schemeClr>
                          </a:solidFill>
                        </a:rPr>
                        <a:t>19</a:t>
                      </a:r>
                    </a:p>
                  </a:txBody>
                  <a:tcPr/>
                </a:tc>
                <a:extLst>
                  <a:ext uri="{0D108BD9-81ED-4DB2-BD59-A6C34878D82A}">
                    <a16:rowId xmlns:a16="http://schemas.microsoft.com/office/drawing/2014/main" val="1035418913"/>
                  </a:ext>
                </a:extLst>
              </a:tr>
              <a:tr h="307215">
                <a:tc>
                  <a:txBody>
                    <a:bodyPr/>
                    <a:lstStyle/>
                    <a:p>
                      <a:r>
                        <a:rPr lang="en-US" sz="1600" b="1">
                          <a:solidFill>
                            <a:schemeClr val="tx1">
                              <a:lumMod val="50000"/>
                              <a:lumOff val="50000"/>
                            </a:schemeClr>
                          </a:solidFill>
                        </a:rPr>
                        <a:t>Gender</a:t>
                      </a:r>
                    </a:p>
                  </a:txBody>
                  <a:tcPr/>
                </a:tc>
                <a:tc>
                  <a:txBody>
                    <a:bodyPr/>
                    <a:lstStyle/>
                    <a:p>
                      <a:r>
                        <a:rPr lang="en-US" sz="1600" b="0">
                          <a:solidFill>
                            <a:schemeClr val="tx1">
                              <a:lumMod val="50000"/>
                              <a:lumOff val="50000"/>
                            </a:schemeClr>
                          </a:solidFill>
                        </a:rPr>
                        <a:t>Female</a:t>
                      </a:r>
                    </a:p>
                  </a:txBody>
                  <a:tcPr/>
                </a:tc>
                <a:extLst>
                  <a:ext uri="{0D108BD9-81ED-4DB2-BD59-A6C34878D82A}">
                    <a16:rowId xmlns:a16="http://schemas.microsoft.com/office/drawing/2014/main" val="336580337"/>
                  </a:ext>
                </a:extLst>
              </a:tr>
              <a:tr h="530643">
                <a:tc>
                  <a:txBody>
                    <a:bodyPr/>
                    <a:lstStyle/>
                    <a:p>
                      <a:r>
                        <a:rPr lang="en-US" sz="1600" b="1">
                          <a:solidFill>
                            <a:schemeClr val="tx1">
                              <a:lumMod val="50000"/>
                              <a:lumOff val="50000"/>
                            </a:schemeClr>
                          </a:solidFill>
                        </a:rPr>
                        <a:t>Occupation</a:t>
                      </a:r>
                    </a:p>
                  </a:txBody>
                  <a:tcPr/>
                </a:tc>
                <a:tc>
                  <a:txBody>
                    <a:bodyPr/>
                    <a:lstStyle/>
                    <a:p>
                      <a:r>
                        <a:rPr lang="en-US" sz="1600" b="0">
                          <a:solidFill>
                            <a:schemeClr val="tx1">
                              <a:lumMod val="50000"/>
                              <a:lumOff val="50000"/>
                            </a:schemeClr>
                          </a:solidFill>
                        </a:rPr>
                        <a:t>Undergraduate Student</a:t>
                      </a:r>
                    </a:p>
                  </a:txBody>
                  <a:tcPr/>
                </a:tc>
                <a:extLst>
                  <a:ext uri="{0D108BD9-81ED-4DB2-BD59-A6C34878D82A}">
                    <a16:rowId xmlns:a16="http://schemas.microsoft.com/office/drawing/2014/main" val="2389615440"/>
                  </a:ext>
                </a:extLst>
              </a:tr>
              <a:tr h="307215">
                <a:tc>
                  <a:txBody>
                    <a:bodyPr/>
                    <a:lstStyle/>
                    <a:p>
                      <a:r>
                        <a:rPr lang="en-US" sz="1600" b="1">
                          <a:solidFill>
                            <a:schemeClr val="tx1">
                              <a:lumMod val="50000"/>
                              <a:lumOff val="50000"/>
                            </a:schemeClr>
                          </a:solidFill>
                        </a:rPr>
                        <a:t>Education</a:t>
                      </a:r>
                    </a:p>
                  </a:txBody>
                  <a:tcPr/>
                </a:tc>
                <a:tc>
                  <a:txBody>
                    <a:bodyPr/>
                    <a:lstStyle/>
                    <a:p>
                      <a:r>
                        <a:rPr lang="en-US" sz="1600" b="0">
                          <a:solidFill>
                            <a:schemeClr val="tx1">
                              <a:lumMod val="50000"/>
                              <a:lumOff val="50000"/>
                            </a:schemeClr>
                          </a:solidFill>
                        </a:rPr>
                        <a:t>GED</a:t>
                      </a:r>
                    </a:p>
                  </a:txBody>
                  <a:tcPr/>
                </a:tc>
                <a:extLst>
                  <a:ext uri="{0D108BD9-81ED-4DB2-BD59-A6C34878D82A}">
                    <a16:rowId xmlns:a16="http://schemas.microsoft.com/office/drawing/2014/main" val="2442962314"/>
                  </a:ext>
                </a:extLst>
              </a:tr>
              <a:tr h="384858">
                <a:tc>
                  <a:txBody>
                    <a:bodyPr/>
                    <a:lstStyle/>
                    <a:p>
                      <a:r>
                        <a:rPr lang="en-US" sz="1600" b="1">
                          <a:solidFill>
                            <a:schemeClr val="tx1">
                              <a:lumMod val="50000"/>
                              <a:lumOff val="50000"/>
                            </a:schemeClr>
                          </a:solidFill>
                        </a:rPr>
                        <a:t>Interests</a:t>
                      </a:r>
                    </a:p>
                  </a:txBody>
                  <a:tcPr/>
                </a:tc>
                <a:tc>
                  <a:txBody>
                    <a:bodyPr/>
                    <a:lstStyle/>
                    <a:p>
                      <a:r>
                        <a:rPr lang="en-US" sz="1600" b="0">
                          <a:solidFill>
                            <a:schemeClr val="tx1">
                              <a:lumMod val="50000"/>
                              <a:lumOff val="50000"/>
                            </a:schemeClr>
                          </a:solidFill>
                        </a:rPr>
                        <a:t>Soccer, Reading</a:t>
                      </a:r>
                    </a:p>
                  </a:txBody>
                  <a:tcPr/>
                </a:tc>
                <a:extLst>
                  <a:ext uri="{0D108BD9-81ED-4DB2-BD59-A6C34878D82A}">
                    <a16:rowId xmlns:a16="http://schemas.microsoft.com/office/drawing/2014/main" val="783367392"/>
                  </a:ext>
                </a:extLst>
              </a:tr>
            </a:tbl>
          </a:graphicData>
        </a:graphic>
      </p:graphicFrame>
    </p:spTree>
    <p:extLst>
      <p:ext uri="{BB962C8B-B14F-4D97-AF65-F5344CB8AC3E}">
        <p14:creationId xmlns:p14="http://schemas.microsoft.com/office/powerpoint/2010/main" val="2421951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E4A64-CDDA-2452-577F-DEDB43AA1FF2}"/>
              </a:ext>
            </a:extLst>
          </p:cNvPr>
          <p:cNvSpPr>
            <a:spLocks noGrp="1"/>
          </p:cNvSpPr>
          <p:nvPr>
            <p:ph type="body" sz="quarter" idx="10"/>
          </p:nvPr>
        </p:nvSpPr>
        <p:spPr/>
        <p:txBody>
          <a:bodyPr/>
          <a:lstStyle/>
          <a:p>
            <a:r>
              <a:rPr lang="en-US"/>
              <a:t>Why Create Personas</a:t>
            </a:r>
          </a:p>
        </p:txBody>
      </p:sp>
      <p:sp>
        <p:nvSpPr>
          <p:cNvPr id="3" name="Text Placeholder 2">
            <a:extLst>
              <a:ext uri="{FF2B5EF4-FFF2-40B4-BE49-F238E27FC236}">
                <a16:creationId xmlns:a16="http://schemas.microsoft.com/office/drawing/2014/main" id="{6215FA56-03C5-9898-FC58-1D817D0A3554}"/>
              </a:ext>
            </a:extLst>
          </p:cNvPr>
          <p:cNvSpPr>
            <a:spLocks noGrp="1"/>
          </p:cNvSpPr>
          <p:nvPr>
            <p:ph type="body" sz="quarter" idx="11"/>
          </p:nvPr>
        </p:nvSpPr>
        <p:spPr>
          <a:xfrm>
            <a:off x="598083" y="1418367"/>
            <a:ext cx="10723852" cy="4664741"/>
          </a:xfrm>
        </p:spPr>
        <p:txBody>
          <a:bodyPr/>
          <a:lstStyle/>
          <a:p>
            <a:pPr>
              <a:buNone/>
            </a:pPr>
            <a:r>
              <a:rPr lang="en-US" sz="2400" b="1">
                <a:latin typeface="+mn-lt"/>
              </a:rPr>
              <a:t>Data-Driven, Not Assumptions</a:t>
            </a:r>
            <a:endParaRPr lang="en-US" sz="2400">
              <a:latin typeface="+mn-lt"/>
            </a:endParaRPr>
          </a:p>
          <a:p>
            <a:pPr>
              <a:buFont typeface="Arial" panose="020B0604020202020204" pitchFamily="34" charset="0"/>
              <a:buChar char="•"/>
            </a:pPr>
            <a:r>
              <a:rPr lang="en-US" sz="2400">
                <a:latin typeface="+mn-lt"/>
              </a:rPr>
              <a:t> Analytics reveal real audience demographics, devices, and behaviors</a:t>
            </a:r>
          </a:p>
          <a:p>
            <a:pPr>
              <a:buNone/>
            </a:pPr>
            <a:r>
              <a:rPr lang="en-US" sz="2400" b="1">
                <a:latin typeface="+mn-lt"/>
              </a:rPr>
              <a:t>Sharper Content &amp; Messaging</a:t>
            </a:r>
            <a:endParaRPr lang="en-US" sz="2400">
              <a:latin typeface="+mn-lt"/>
            </a:endParaRPr>
          </a:p>
          <a:p>
            <a:pPr>
              <a:buFont typeface="Arial" panose="020B0604020202020204" pitchFamily="34" charset="0"/>
              <a:buChar char="•"/>
            </a:pPr>
            <a:r>
              <a:rPr lang="en-US" sz="2400">
                <a:latin typeface="+mn-lt"/>
              </a:rPr>
              <a:t> Tailor tone, CTAs, and topics to each audience</a:t>
            </a:r>
          </a:p>
          <a:p>
            <a:pPr>
              <a:buNone/>
            </a:pPr>
            <a:r>
              <a:rPr lang="en-US" sz="2400" b="1">
                <a:latin typeface="+mn-lt"/>
              </a:rPr>
              <a:t>Better UX &amp; Navigation</a:t>
            </a:r>
            <a:endParaRPr lang="en-US" sz="2400">
              <a:latin typeface="+mn-lt"/>
            </a:endParaRPr>
          </a:p>
          <a:p>
            <a:pPr>
              <a:buFont typeface="Arial" panose="020B0604020202020204" pitchFamily="34" charset="0"/>
              <a:buChar char="•"/>
            </a:pPr>
            <a:r>
              <a:rPr lang="en-US" sz="2400">
                <a:latin typeface="+mn-lt"/>
              </a:rPr>
              <a:t> Design flows and menus around actual user journeys</a:t>
            </a:r>
          </a:p>
          <a:p>
            <a:pPr>
              <a:buNone/>
            </a:pPr>
            <a:r>
              <a:rPr lang="en-US" sz="2400" b="1">
                <a:latin typeface="+mn-lt"/>
              </a:rPr>
              <a:t>Supports Personalization</a:t>
            </a:r>
            <a:endParaRPr lang="en-US" sz="2400">
              <a:latin typeface="+mn-lt"/>
            </a:endParaRPr>
          </a:p>
          <a:p>
            <a:pPr>
              <a:buFont typeface="Arial" panose="020B0604020202020204" pitchFamily="34" charset="0"/>
              <a:buChar char="•"/>
            </a:pPr>
            <a:r>
              <a:rPr lang="en-US" sz="2400">
                <a:latin typeface="+mn-lt"/>
              </a:rPr>
              <a:t> Distinguish needs of students, alumni, faculty, prospects, etc.</a:t>
            </a:r>
          </a:p>
          <a:p>
            <a:pPr>
              <a:buNone/>
            </a:pPr>
            <a:r>
              <a:rPr lang="en-US" sz="2400" b="1">
                <a:latin typeface="+mn-lt"/>
              </a:rPr>
              <a:t>Measurable Impact</a:t>
            </a:r>
            <a:endParaRPr lang="en-US" sz="2400">
              <a:latin typeface="+mn-lt"/>
            </a:endParaRPr>
          </a:p>
          <a:p>
            <a:pPr>
              <a:buFont typeface="Arial" panose="020B0604020202020204" pitchFamily="34" charset="0"/>
              <a:buChar char="•"/>
            </a:pPr>
            <a:r>
              <a:rPr lang="en-US" sz="2400">
                <a:latin typeface="+mn-lt"/>
              </a:rPr>
              <a:t>Track KPIs by persona segment to refine strategy continuously</a:t>
            </a:r>
          </a:p>
          <a:p>
            <a:endParaRPr lang="en-US" sz="2400">
              <a:latin typeface="+mn-lt"/>
            </a:endParaRPr>
          </a:p>
        </p:txBody>
      </p:sp>
    </p:spTree>
    <p:extLst>
      <p:ext uri="{BB962C8B-B14F-4D97-AF65-F5344CB8AC3E}">
        <p14:creationId xmlns:p14="http://schemas.microsoft.com/office/powerpoint/2010/main" val="1334953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0E0468-2754-23A4-82C4-099C5BD1345B}"/>
              </a:ext>
            </a:extLst>
          </p:cNvPr>
          <p:cNvSpPr>
            <a:spLocks noGrp="1"/>
          </p:cNvSpPr>
          <p:nvPr>
            <p:ph type="body" sz="quarter" idx="10"/>
          </p:nvPr>
        </p:nvSpPr>
        <p:spPr>
          <a:xfrm>
            <a:off x="598083" y="600075"/>
            <a:ext cx="7965346" cy="660400"/>
          </a:xfrm>
        </p:spPr>
        <p:txBody>
          <a:bodyPr/>
          <a:lstStyle/>
          <a:p>
            <a:r>
              <a:rPr lang="en-US">
                <a:latin typeface="Arial"/>
                <a:ea typeface="Calibri"/>
                <a:cs typeface="Calibri"/>
              </a:rPr>
              <a:t>Interactive Exercise: Web Writing</a:t>
            </a:r>
          </a:p>
          <a:p>
            <a:endParaRPr lang="en-US"/>
          </a:p>
        </p:txBody>
      </p:sp>
      <p:sp>
        <p:nvSpPr>
          <p:cNvPr id="5" name="Text Placeholder 4">
            <a:extLst>
              <a:ext uri="{FF2B5EF4-FFF2-40B4-BE49-F238E27FC236}">
                <a16:creationId xmlns:a16="http://schemas.microsoft.com/office/drawing/2014/main" id="{A802AD25-7F98-D3D6-D561-34C6FDDC7F31}"/>
              </a:ext>
            </a:extLst>
          </p:cNvPr>
          <p:cNvSpPr txBox="1">
            <a:spLocks noGrp="1"/>
          </p:cNvSpPr>
          <p:nvPr>
            <p:ph type="body" sz="quarter" idx="11"/>
          </p:nvPr>
        </p:nvSpPr>
        <p:spPr>
          <a:xfrm>
            <a:off x="598487" y="1752600"/>
            <a:ext cx="10200141" cy="35779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Arial"/>
                <a:ea typeface="Calibri"/>
                <a:cs typeface="Calibri"/>
              </a:rPr>
              <a:t>Look at the following two web pages closely (Page A &amp; B) and answer the following questions:</a:t>
            </a:r>
            <a:br>
              <a:rPr lang="en-US" sz="1800">
                <a:latin typeface="Arial"/>
                <a:ea typeface="Calibri"/>
                <a:cs typeface="Calibri"/>
              </a:rPr>
            </a:br>
            <a:endParaRPr lang="en-US" sz="1800">
              <a:latin typeface="Arial"/>
              <a:ea typeface="Calibri"/>
              <a:cs typeface="Calibri"/>
            </a:endParaRPr>
          </a:p>
          <a:p>
            <a:pPr marL="1028700" lvl="1" indent="-342900">
              <a:lnSpc>
                <a:spcPct val="150000"/>
              </a:lnSpc>
              <a:buAutoNum type="arabicPeriod"/>
            </a:pPr>
            <a:r>
              <a:rPr lang="en-US" sz="1800" b="1">
                <a:latin typeface="Arial"/>
                <a:ea typeface="Calibri"/>
                <a:cs typeface="Calibri"/>
              </a:rPr>
              <a:t>Who is the audience(s)?</a:t>
            </a:r>
          </a:p>
          <a:p>
            <a:pPr marL="1028700" lvl="1" indent="-342900">
              <a:lnSpc>
                <a:spcPct val="150000"/>
              </a:lnSpc>
              <a:buAutoNum type="arabicPeriod"/>
            </a:pPr>
            <a:r>
              <a:rPr lang="en-US" sz="1800" b="1">
                <a:latin typeface="Arial"/>
                <a:ea typeface="Calibri"/>
                <a:cs typeface="Calibri"/>
              </a:rPr>
              <a:t>What is the main objective of this page's content?</a:t>
            </a:r>
          </a:p>
          <a:p>
            <a:pPr marL="1028700" lvl="1" indent="-342900">
              <a:lnSpc>
                <a:spcPct val="150000"/>
              </a:lnSpc>
              <a:buAutoNum type="arabicPeriod"/>
            </a:pPr>
            <a:r>
              <a:rPr lang="en-US" sz="1800" b="1">
                <a:latin typeface="Arial"/>
                <a:ea typeface="Calibri"/>
                <a:cs typeface="Calibri"/>
              </a:rPr>
              <a:t>Which version accomplished their objective through the content best?</a:t>
            </a:r>
            <a:br>
              <a:rPr lang="en-US" sz="1800" b="1">
                <a:latin typeface="Arial"/>
                <a:ea typeface="Calibri"/>
                <a:cs typeface="Calibri"/>
              </a:rPr>
            </a:br>
            <a:endParaRPr lang="en-US" sz="1800" b="1">
              <a:latin typeface="Arial"/>
              <a:ea typeface="Calibri"/>
              <a:cs typeface="Calibri"/>
            </a:endParaRPr>
          </a:p>
          <a:p>
            <a:pPr marL="342900" indent="-342900">
              <a:buFont typeface="Arial"/>
              <a:buChar char="•"/>
            </a:pPr>
            <a:r>
              <a:rPr lang="en-US" sz="1800">
                <a:latin typeface="Arial"/>
                <a:ea typeface="Calibri"/>
                <a:cs typeface="Arial"/>
                <a:hlinkClick r:id="rId3"/>
              </a:rPr>
              <a:t>Page A</a:t>
            </a:r>
            <a:endParaRPr lang="en-US" sz="1800">
              <a:latin typeface="Arial"/>
              <a:ea typeface="Calibri"/>
              <a:cs typeface="Arial"/>
            </a:endParaRPr>
          </a:p>
          <a:p>
            <a:pPr marL="342900" indent="-342900">
              <a:buFont typeface="Arial"/>
              <a:buChar char="•"/>
            </a:pPr>
            <a:r>
              <a:rPr lang="en-US" sz="1800">
                <a:latin typeface="Arial"/>
                <a:ea typeface="Calibri"/>
                <a:cs typeface="Arial"/>
                <a:hlinkClick r:id="rId4"/>
              </a:rPr>
              <a:t>Page B</a:t>
            </a:r>
            <a:endParaRPr lang="en-US" sz="1800">
              <a:latin typeface="Arial"/>
              <a:ea typeface="Calibri"/>
              <a:cs typeface="Arial"/>
            </a:endParaRPr>
          </a:p>
          <a:p>
            <a:endParaRPr lang="en-US" sz="1800">
              <a:ea typeface="Calibri"/>
              <a:cs typeface="Calibri"/>
            </a:endParaRPr>
          </a:p>
        </p:txBody>
      </p:sp>
    </p:spTree>
    <p:extLst>
      <p:ext uri="{BB962C8B-B14F-4D97-AF65-F5344CB8AC3E}">
        <p14:creationId xmlns:p14="http://schemas.microsoft.com/office/powerpoint/2010/main" val="3233756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64E978-2726-22F6-55A7-D81E768EA86E}"/>
              </a:ext>
            </a:extLst>
          </p:cNvPr>
          <p:cNvSpPr>
            <a:spLocks noGrp="1"/>
          </p:cNvSpPr>
          <p:nvPr>
            <p:ph type="body" sz="quarter" idx="10"/>
          </p:nvPr>
        </p:nvSpPr>
        <p:spPr>
          <a:xfrm>
            <a:off x="598083" y="600075"/>
            <a:ext cx="8824524" cy="660400"/>
          </a:xfrm>
        </p:spPr>
        <p:txBody>
          <a:bodyPr lIns="91440" tIns="45720" rIns="91440" bIns="45720" anchor="t"/>
          <a:lstStyle/>
          <a:p>
            <a:r>
              <a:rPr lang="en-US">
                <a:latin typeface="Arial"/>
                <a:cs typeface="Arial"/>
              </a:rPr>
              <a:t>Writing for the Web – Top 5 Principles</a:t>
            </a:r>
          </a:p>
          <a:p>
            <a:endParaRPr lang="en-US">
              <a:latin typeface="Arial"/>
              <a:ea typeface="Calibri"/>
              <a:cs typeface="Arial"/>
            </a:endParaRPr>
          </a:p>
        </p:txBody>
      </p:sp>
      <p:sp>
        <p:nvSpPr>
          <p:cNvPr id="3" name="Text Placeholder 2">
            <a:extLst>
              <a:ext uri="{FF2B5EF4-FFF2-40B4-BE49-F238E27FC236}">
                <a16:creationId xmlns:a16="http://schemas.microsoft.com/office/drawing/2014/main" id="{A1A9A81C-D560-C284-1CD3-8618A3B81284}"/>
              </a:ext>
            </a:extLst>
          </p:cNvPr>
          <p:cNvSpPr>
            <a:spLocks noGrp="1"/>
          </p:cNvSpPr>
          <p:nvPr>
            <p:ph type="body" sz="quarter" idx="11"/>
          </p:nvPr>
        </p:nvSpPr>
        <p:spPr>
          <a:xfrm>
            <a:off x="728712" y="1403349"/>
            <a:ext cx="10813255" cy="4854576"/>
          </a:xfrm>
        </p:spPr>
        <p:txBody>
          <a:bodyPr lIns="91440" tIns="45720" rIns="91440" bIns="45720" anchor="t"/>
          <a:lstStyle/>
          <a:p>
            <a:r>
              <a:rPr lang="en-US" sz="2400" b="1">
                <a:latin typeface="+mn-lt"/>
                <a:ea typeface="Calibri"/>
                <a:cs typeface="Calibri"/>
              </a:rPr>
              <a:t>Concise</a:t>
            </a:r>
            <a:endParaRPr lang="en-US" sz="2400">
              <a:latin typeface="+mn-lt"/>
              <a:ea typeface="Calibri"/>
              <a:cs typeface="Calibri"/>
            </a:endParaRPr>
          </a:p>
          <a:p>
            <a:pPr marL="285750" indent="-285750">
              <a:buFont typeface="Arial"/>
              <a:buChar char="•"/>
            </a:pPr>
            <a:r>
              <a:rPr lang="en-US" sz="2000">
                <a:latin typeface="+mn-lt"/>
                <a:ea typeface="Calibri"/>
                <a:cs typeface="Calibri"/>
              </a:rPr>
              <a:t>Meta title: 50–60 chars | Meta desc: 140–155 chars | Sentences: ≤30 words </a:t>
            </a:r>
          </a:p>
          <a:p>
            <a:r>
              <a:rPr lang="en-US" sz="2400" b="1">
                <a:latin typeface="+mn-lt"/>
                <a:ea typeface="Calibri"/>
                <a:cs typeface="Calibri"/>
              </a:rPr>
              <a:t>Scannable</a:t>
            </a:r>
            <a:endParaRPr lang="en-US" sz="2400">
              <a:latin typeface="+mn-lt"/>
              <a:ea typeface="Calibri"/>
              <a:cs typeface="Calibri"/>
            </a:endParaRPr>
          </a:p>
          <a:p>
            <a:pPr marL="285750" indent="-285750">
              <a:buFont typeface="Arial"/>
              <a:buChar char="•"/>
            </a:pPr>
            <a:r>
              <a:rPr lang="en-US" sz="2000">
                <a:latin typeface="+mn-lt"/>
                <a:ea typeface="Calibri"/>
                <a:cs typeface="Calibri"/>
              </a:rPr>
              <a:t>H1s: 1 per page, unique, 20–60 chars; Use correct hierarchy (H1, H2, H3); subheads ≤60 chars</a:t>
            </a:r>
            <a:endParaRPr lang="en-US" sz="2000">
              <a:latin typeface="+mn-lt"/>
              <a:cs typeface="Calibri"/>
            </a:endParaRPr>
          </a:p>
          <a:p>
            <a:r>
              <a:rPr lang="en-US" sz="2400" b="1">
                <a:latin typeface="+mn-lt"/>
                <a:ea typeface="Calibri"/>
                <a:cs typeface="Calibri"/>
              </a:rPr>
              <a:t>Target Audience</a:t>
            </a:r>
          </a:p>
          <a:p>
            <a:pPr marL="285750" indent="-285750">
              <a:buFont typeface="Arial"/>
              <a:buChar char="•"/>
            </a:pPr>
            <a:r>
              <a:rPr lang="en-US" sz="2000">
                <a:latin typeface="+mn-lt"/>
                <a:ea typeface="Calibri"/>
                <a:cs typeface="Calibri"/>
              </a:rPr>
              <a:t>Important content above the fold (top 30%)</a:t>
            </a:r>
            <a:endParaRPr lang="en-US" sz="2000">
              <a:latin typeface="+mn-lt"/>
              <a:ea typeface="Calibri"/>
            </a:endParaRPr>
          </a:p>
          <a:p>
            <a:pPr marL="285750" indent="-285750">
              <a:buFont typeface="Arial"/>
              <a:buChar char="•"/>
            </a:pPr>
            <a:r>
              <a:rPr lang="en-US" sz="2000">
                <a:latin typeface="+mn-lt"/>
                <a:ea typeface="Calibri"/>
                <a:cs typeface="Calibri"/>
              </a:rPr>
              <a:t>Place key actions early &amp; after final scroll</a:t>
            </a:r>
            <a:endParaRPr lang="en-US" sz="2000">
              <a:latin typeface="+mn-lt"/>
              <a:ea typeface="Calibri"/>
            </a:endParaRPr>
          </a:p>
          <a:p>
            <a:r>
              <a:rPr lang="en-US" sz="2400" b="1">
                <a:latin typeface="+mn-lt"/>
                <a:ea typeface="Calibri"/>
                <a:cs typeface="Calibri"/>
              </a:rPr>
              <a:t>Current</a:t>
            </a:r>
            <a:endParaRPr lang="en-US" sz="2400">
              <a:latin typeface="+mn-lt"/>
              <a:ea typeface="Calibri"/>
              <a:cs typeface="Calibri"/>
            </a:endParaRPr>
          </a:p>
          <a:p>
            <a:pPr marL="285750" indent="-285750">
              <a:buFont typeface="Arial"/>
              <a:buChar char="•"/>
            </a:pPr>
            <a:r>
              <a:rPr lang="en-US" sz="2000">
                <a:latin typeface="+mn-lt"/>
                <a:ea typeface="Calibri"/>
                <a:cs typeface="Calibri"/>
              </a:rPr>
              <a:t>Review &amp; Update content every semester; Outdated pages = +40% bounce rate</a:t>
            </a:r>
          </a:p>
          <a:p>
            <a:r>
              <a:rPr lang="en-US" sz="2400" b="1">
                <a:latin typeface="+mn-lt"/>
                <a:ea typeface="Calibri"/>
                <a:cs typeface="Calibri"/>
              </a:rPr>
              <a:t>Accessible</a:t>
            </a:r>
            <a:endParaRPr lang="en-US" sz="2400">
              <a:latin typeface="+mn-lt"/>
              <a:ea typeface="Calibri"/>
              <a:cs typeface="Calibri"/>
            </a:endParaRPr>
          </a:p>
          <a:p>
            <a:pPr marL="285750" indent="-285750">
              <a:buFont typeface="Arial"/>
              <a:buChar char="•"/>
            </a:pPr>
            <a:r>
              <a:rPr lang="en-US" sz="2000">
                <a:latin typeface="+mn-lt"/>
                <a:ea typeface="Calibri"/>
                <a:cs typeface="Calibri"/>
              </a:rPr>
              <a:t>Always use alt text; Descriptive hyperlinks (do not use “click here”)</a:t>
            </a:r>
          </a:p>
          <a:p>
            <a:endParaRPr lang="en-US" sz="2000">
              <a:latin typeface="+mn-lt"/>
              <a:ea typeface="Calibri"/>
              <a:cs typeface="Calibri"/>
            </a:endParaRPr>
          </a:p>
          <a:p>
            <a:pPr marL="285750" indent="-285750">
              <a:buFont typeface="Arial"/>
              <a:buChar char="•"/>
            </a:pPr>
            <a:endParaRPr lang="en-US" sz="2000">
              <a:latin typeface="+mn-lt"/>
              <a:ea typeface="Calibri"/>
              <a:cs typeface="Calibri"/>
            </a:endParaRPr>
          </a:p>
          <a:p>
            <a:pPr marL="285750" indent="-285750">
              <a:buFont typeface="Arial"/>
              <a:buChar char="•"/>
            </a:pPr>
            <a:endParaRPr lang="en-US" sz="2000">
              <a:latin typeface="+mn-lt"/>
              <a:cs typeface="Calibri"/>
            </a:endParaRPr>
          </a:p>
          <a:p>
            <a:pPr marL="285750" indent="-285750">
              <a:buFont typeface="Arial"/>
              <a:buChar char="•"/>
            </a:pPr>
            <a:endParaRPr lang="en-US" sz="2000">
              <a:latin typeface="+mn-lt"/>
              <a:cs typeface="Calibri"/>
            </a:endParaRPr>
          </a:p>
          <a:p>
            <a:endParaRPr lang="en-US" sz="2000">
              <a:ea typeface="+mn-lt"/>
              <a:cs typeface="Calibri" panose="020F0502020204030204"/>
            </a:endParaRPr>
          </a:p>
        </p:txBody>
      </p:sp>
    </p:spTree>
    <p:extLst>
      <p:ext uri="{BB962C8B-B14F-4D97-AF65-F5344CB8AC3E}">
        <p14:creationId xmlns:p14="http://schemas.microsoft.com/office/powerpoint/2010/main" val="531314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EDC4B317F3B64F96FDC4BBAE61329E" ma:contentTypeVersion="22" ma:contentTypeDescription="Create a new document." ma:contentTypeScope="" ma:versionID="af0d8dbf87e275c4fb95ff75cdf03a8b">
  <xsd:schema xmlns:xsd="http://www.w3.org/2001/XMLSchema" xmlns:xs="http://www.w3.org/2001/XMLSchema" xmlns:p="http://schemas.microsoft.com/office/2006/metadata/properties" xmlns:ns2="9b735678-f36a-42fa-b270-4fb12748f95a" xmlns:ns3="b0b4332b-c7cb-4f27-a3a8-ac520b74e29d" targetNamespace="http://schemas.microsoft.com/office/2006/metadata/properties" ma:root="true" ma:fieldsID="b37e13be6d2a02a59b59fe2549b92570" ns2:_="" ns3:_="">
    <xsd:import namespace="9b735678-f36a-42fa-b270-4fb12748f95a"/>
    <xsd:import namespace="b0b4332b-c7cb-4f27-a3a8-ac520b74e29d"/>
    <xsd:element name="properties">
      <xsd:complexType>
        <xsd:sequence>
          <xsd:element name="documentManagement">
            <xsd:complexType>
              <xsd:all>
                <xsd:element ref="ns2:MediaServiceMetadata" minOccurs="0"/>
                <xsd:element ref="ns2:MediaServiceFastMetadata" minOccurs="0"/>
                <xsd:element ref="ns2:GovernanceSharedWordDocument"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35678-f36a-42fa-b270-4fb12748f9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GovernanceSharedWordDocument" ma:index="10" nillable="true" ma:displayName="Governance Shared Word Document" ma:description="Work in Progress; when complete content for the page will be delivered to Tony&#10;" ma:format="Hyperlink" ma:internalName="GovernanceSharedWordDocument">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16867a8-d3dd-450c-8722-94d742a2adf8"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b4332b-c7cb-4f27-a3a8-ac520b74e29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8f43ef6-064d-40f5-a439-5f6042825582}" ma:internalName="TaxCatchAll" ma:showField="CatchAllData" ma:web="b0b4332b-c7cb-4f27-a3a8-ac520b74e2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735678-f36a-42fa-b270-4fb12748f95a">
      <Terms xmlns="http://schemas.microsoft.com/office/infopath/2007/PartnerControls"/>
    </lcf76f155ced4ddcb4097134ff3c332f>
    <GovernanceSharedWordDocument xmlns="9b735678-f36a-42fa-b270-4fb12748f95a">
      <Url xsi:nil="true"/>
      <Description xsi:nil="true"/>
    </GovernanceSharedWordDocument>
    <TaxCatchAll xmlns="b0b4332b-c7cb-4f27-a3a8-ac520b74e29d" xsi:nil="true"/>
  </documentManagement>
</p:properties>
</file>

<file path=customXml/itemProps1.xml><?xml version="1.0" encoding="utf-8"?>
<ds:datastoreItem xmlns:ds="http://schemas.openxmlformats.org/officeDocument/2006/customXml" ds:itemID="{A3839F98-39BA-43AC-BD4B-E93D330B30EE}">
  <ds:schemaRefs>
    <ds:schemaRef ds:uri="9b735678-f36a-42fa-b270-4fb12748f95a"/>
    <ds:schemaRef ds:uri="b0b4332b-c7cb-4f27-a3a8-ac520b74e2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38B77B-7D03-446D-BE0C-10EC1CF47CCA}">
  <ds:schemaRefs>
    <ds:schemaRef ds:uri="http://schemas.microsoft.com/sharepoint/v3/contenttype/forms"/>
  </ds:schemaRefs>
</ds:datastoreItem>
</file>

<file path=customXml/itemProps3.xml><?xml version="1.0" encoding="utf-8"?>
<ds:datastoreItem xmlns:ds="http://schemas.openxmlformats.org/officeDocument/2006/customXml" ds:itemID="{A637D91B-6A61-4829-9891-095FEF37D214}">
  <ds:schemaRefs>
    <ds:schemaRef ds:uri="9b735678-f36a-42fa-b270-4fb12748f95a"/>
    <ds:schemaRef ds:uri="b0b4332b-c7cb-4f27-a3a8-ac520b74e2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45f26ee5-f134-439e-bc93-e6c7e33d61c2}" enabled="0" method="" siteId="{45f26ee5-f134-439e-bc93-e6c7e33d61c2}"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24</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Lindy Taylor</dc:creator>
  <cp:revision>1</cp:revision>
  <dcterms:created xsi:type="dcterms:W3CDTF">2019-08-07T15:31:06Z</dcterms:created>
  <dcterms:modified xsi:type="dcterms:W3CDTF">2025-10-09T14:04:55Z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0x01010077EDC4B317F3B64F96FDC4BBAE61329E</vt:lpwstr>
  </property>
  <property fmtid="{D5CDD505-2E9C-101B-9397-08002B2CF9AE}" pid="3" name="MediaServiceImageTags">
    <vt:lpwstr/>
  </property>
</Properties>
</file>