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</p:sldMasterIdLst>
  <p:notesMasterIdLst>
    <p:notesMasterId r:id="rId42"/>
  </p:notesMasterIdLst>
  <p:sldIdLst>
    <p:sldId id="256" r:id="rId6"/>
    <p:sldId id="282" r:id="rId7"/>
    <p:sldId id="312" r:id="rId8"/>
    <p:sldId id="277" r:id="rId9"/>
    <p:sldId id="295" r:id="rId10"/>
    <p:sldId id="313" r:id="rId11"/>
    <p:sldId id="314" r:id="rId12"/>
    <p:sldId id="315" r:id="rId13"/>
    <p:sldId id="308" r:id="rId14"/>
    <p:sldId id="335" r:id="rId15"/>
    <p:sldId id="336" r:id="rId16"/>
    <p:sldId id="338" r:id="rId17"/>
    <p:sldId id="303" r:id="rId18"/>
    <p:sldId id="316" r:id="rId19"/>
    <p:sldId id="304" r:id="rId20"/>
    <p:sldId id="327" r:id="rId21"/>
    <p:sldId id="325" r:id="rId22"/>
    <p:sldId id="305" r:id="rId23"/>
    <p:sldId id="307" r:id="rId24"/>
    <p:sldId id="322" r:id="rId25"/>
    <p:sldId id="323" r:id="rId26"/>
    <p:sldId id="333" r:id="rId27"/>
    <p:sldId id="273" r:id="rId28"/>
    <p:sldId id="275" r:id="rId29"/>
    <p:sldId id="309" r:id="rId30"/>
    <p:sldId id="331" r:id="rId31"/>
    <p:sldId id="283" r:id="rId32"/>
    <p:sldId id="318" r:id="rId33"/>
    <p:sldId id="321" r:id="rId34"/>
    <p:sldId id="320" r:id="rId35"/>
    <p:sldId id="311" r:id="rId36"/>
    <p:sldId id="329" r:id="rId37"/>
    <p:sldId id="328" r:id="rId38"/>
    <p:sldId id="293" r:id="rId39"/>
    <p:sldId id="337" r:id="rId40"/>
    <p:sldId id="33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E78C56-9103-12F6-A66B-887883286B5B}" name="Anthony Matusko" initials="AM" userId="S::amatusko@kennesaw.edu::999c5933-135b-45b3-9cdb-c8ce9194088a" providerId="AD"/>
  <p188:author id="{08224C62-A4C8-532D-2DD2-B720402A4564}" name="Sharon McAleer" initials="SM" userId="S::smcalee2@kennesaw.edu::45232735-1cb9-4c8c-a1f0-88d29301e7d0" providerId="AD"/>
  <p188:author id="{17ACCABD-7010-58C6-6E83-FE4CD0B65FF6}" name="Joseph Lacy" initials="" userId="S::jlacy14@kennesaw.edu::e2afe781-9ea1-4161-ab31-47ff9ffb9dc2" providerId="AD"/>
  <p188:author id="{9EE6B7D1-535A-8851-6FBB-8618BE4A0AF7}" name="Elizabeth Ball" initials="EB" userId="S::eball8@kennesaw.edu::f057db7c-1e73-4759-b984-7ec4d6dc10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508018-B537-3D38-1F14-24F3D0F18730}" v="657" dt="2025-11-20T19:53:19.609"/>
    <p1510:client id="{3898CF46-EA86-43B7-8A65-904CBDC35876}" v="371" dt="2025-11-21T14:53:50.920"/>
    <p1510:client id="{85F24CFC-5A3D-6BD0-8E49-1584CA03124F}" v="16" dt="2025-11-21T14:00:01.466"/>
    <p1510:client id="{C4F05C6D-D2BC-745F-5142-F6046E1D51EF}" v="11" dt="2025-11-20T20:08:54.233"/>
    <p1510:client id="{DE32A08B-25EB-0DD6-ABED-090B01BE5CAC}" v="655" dt="2025-11-21T17:42:36.571"/>
    <p1510:client id="{F3D2059A-9209-76FD-8553-2E14DE891A5C}" v="400" dt="2025-11-20T15:59:00.9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9"/>
    <p:restoredTop sz="24631"/>
  </p:normalViewPr>
  <p:slideViewPr>
    <p:cSldViewPr snapToGrid="0">
      <p:cViewPr varScale="1">
        <p:scale>
          <a:sx n="42" d="100"/>
          <a:sy n="42" d="100"/>
        </p:scale>
        <p:origin x="5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kennesawedu.sharepoint.com/sites/Team-Website/Shared%20Documents/05_Operations/Audits/H1%20Audit/x_h1_all%2011%205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[x_h1_all 11 5 2025.xlsx]Pivot Table!PivotTable4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Total URLs w</a:t>
            </a:r>
            <a:r>
              <a:rPr lang="en-US" sz="2400" baseline="0"/>
              <a:t> H1 Revisions</a:t>
            </a:r>
            <a:endParaRPr lang="en-US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'Pivot Table'!$B$3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'Pivot Table'!$A$4:$A$96</c:f>
              <c:strCache>
                <c:ptCount val="92"/>
                <c:pt idx="0">
                  <c:v>news</c:v>
                </c:pt>
                <c:pt idx="1">
                  <c:v>radow</c:v>
                </c:pt>
                <c:pt idx="2">
                  <c:v>degrees-programs</c:v>
                </c:pt>
                <c:pt idx="3">
                  <c:v>coles</c:v>
                </c:pt>
                <c:pt idx="4">
                  <c:v>arts</c:v>
                </c:pt>
                <c:pt idx="5">
                  <c:v>research</c:v>
                </c:pt>
                <c:pt idx="6">
                  <c:v>Root</c:v>
                </c:pt>
                <c:pt idx="7">
                  <c:v>offices-services</c:v>
                </c:pt>
                <c:pt idx="8">
                  <c:v>cacm</c:v>
                </c:pt>
                <c:pt idx="9">
                  <c:v>marb</c:v>
                </c:pt>
                <c:pt idx="10">
                  <c:v>ccse</c:v>
                </c:pt>
                <c:pt idx="11">
                  <c:v>spceet</c:v>
                </c:pt>
                <c:pt idx="12">
                  <c:v>student-affairs</c:v>
                </c:pt>
                <c:pt idx="13">
                  <c:v>bagwell</c:v>
                </c:pt>
                <c:pt idx="14">
                  <c:v>wellstar</c:v>
                </c:pt>
                <c:pt idx="15">
                  <c:v>fiscal-services</c:v>
                </c:pt>
                <c:pt idx="16">
                  <c:v>cetl</c:v>
                </c:pt>
                <c:pt idx="17">
                  <c:v>academic-affairs</c:v>
                </c:pt>
                <c:pt idx="18">
                  <c:v>global-education</c:v>
                </c:pt>
                <c:pt idx="19">
                  <c:v>double-owl</c:v>
                </c:pt>
                <c:pt idx="20">
                  <c:v>human-resources</c:v>
                </c:pt>
                <c:pt idx="21">
                  <c:v>current-students</c:v>
                </c:pt>
                <c:pt idx="22">
                  <c:v>csm</c:v>
                </c:pt>
                <c:pt idx="23">
                  <c:v>registrar</c:v>
                </c:pt>
                <c:pt idx="24">
                  <c:v>graduate</c:v>
                </c:pt>
                <c:pt idx="25">
                  <c:v>giving</c:v>
                </c:pt>
                <c:pt idx="26">
                  <c:v>academic-advising</c:v>
                </c:pt>
                <c:pt idx="27">
                  <c:v>admissions</c:v>
                </c:pt>
                <c:pt idx="28">
                  <c:v>library</c:v>
                </c:pt>
                <c:pt idx="29">
                  <c:v>planning-construction</c:v>
                </c:pt>
                <c:pt idx="30">
                  <c:v>honors</c:v>
                </c:pt>
                <c:pt idx="31">
                  <c:v>conferences</c:v>
                </c:pt>
                <c:pt idx="32">
                  <c:v>faculty-staff</c:v>
                </c:pt>
                <c:pt idx="33">
                  <c:v>external-affairs</c:v>
                </c:pt>
                <c:pt idx="34">
                  <c:v>policies-governance</c:v>
                </c:pt>
                <c:pt idx="35">
                  <c:v>event-venue-management</c:v>
                </c:pt>
                <c:pt idx="36">
                  <c:v>sustainability</c:v>
                </c:pt>
                <c:pt idx="37">
                  <c:v>go</c:v>
                </c:pt>
                <c:pt idx="38">
                  <c:v>kennesaw-tower</c:v>
                </c:pt>
                <c:pt idx="39">
                  <c:v>irml</c:v>
                </c:pt>
                <c:pt idx="40">
                  <c:v>housing</c:v>
                </c:pt>
                <c:pt idx="41">
                  <c:v>campus-operations</c:v>
                </c:pt>
                <c:pt idx="42">
                  <c:v>printing-services</c:v>
                </c:pt>
                <c:pt idx="43">
                  <c:v>alumni</c:v>
                </c:pt>
                <c:pt idx="44">
                  <c:v>~rvenabl2</c:v>
                </c:pt>
                <c:pt idx="45">
                  <c:v>mebus</c:v>
                </c:pt>
                <c:pt idx="46">
                  <c:v>summer</c:v>
                </c:pt>
                <c:pt idx="47">
                  <c:v>retirees</c:v>
                </c:pt>
                <c:pt idx="48">
                  <c:v>trademark-licensing</c:v>
                </c:pt>
                <c:pt idx="49">
                  <c:v>orientation</c:v>
                </c:pt>
                <c:pt idx="50">
                  <c:v>dining</c:v>
                </c:pt>
                <c:pt idx="51">
                  <c:v>styleguide</c:v>
                </c:pt>
                <c:pt idx="52">
                  <c:v>foundation</c:v>
                </c:pt>
                <c:pt idx="53">
                  <c:v>centers</c:v>
                </c:pt>
                <c:pt idx="54">
                  <c:v>testing-center</c:v>
                </c:pt>
                <c:pt idx="55">
                  <c:v>student-health</c:v>
                </c:pt>
                <c:pt idx="56">
                  <c:v>massive-open-online-courses</c:v>
                </c:pt>
                <c:pt idx="57">
                  <c:v>parking</c:v>
                </c:pt>
                <c:pt idx="58">
                  <c:v>campus-services</c:v>
                </c:pt>
                <c:pt idx="59">
                  <c:v>marching-owls</c:v>
                </c:pt>
                <c:pt idx="60">
                  <c:v>ksu-online</c:v>
                </c:pt>
                <c:pt idx="61">
                  <c:v>credit-prior-learning</c:v>
                </c:pt>
                <c:pt idx="62">
                  <c:v>president</c:v>
                </c:pt>
                <c:pt idx="63">
                  <c:v>adult-learner</c:v>
                </c:pt>
                <c:pt idx="64">
                  <c:v>bioinnovation-lab</c:v>
                </c:pt>
                <c:pt idx="65">
                  <c:v>tuition-classification</c:v>
                </c:pt>
                <c:pt idx="66">
                  <c:v>athletics</c:v>
                </c:pt>
                <c:pt idx="67">
                  <c:v>ecore</c:v>
                </c:pt>
                <c:pt idx="68">
                  <c:v>eula</c:v>
                </c:pt>
                <c:pt idx="69">
                  <c:v>commencement</c:v>
                </c:pt>
                <c:pt idx="70">
                  <c:v>campus-resources</c:v>
                </c:pt>
                <c:pt idx="71">
                  <c:v>faculty-support</c:v>
                </c:pt>
                <c:pt idx="72">
                  <c:v>online-students</c:v>
                </c:pt>
                <c:pt idx="73">
                  <c:v>georgia-undergraduate-research-psychology-conference</c:v>
                </c:pt>
                <c:pt idx="74">
                  <c:v>devlban</c:v>
                </c:pt>
                <c:pt idx="75">
                  <c:v>talon-one</c:v>
                </c:pt>
                <c:pt idx="76">
                  <c:v>georgia-immigration-research-network</c:v>
                </c:pt>
                <c:pt idx="77">
                  <c:v>door-access</c:v>
                </c:pt>
                <c:pt idx="78">
                  <c:v>postal-services</c:v>
                </c:pt>
                <c:pt idx="79">
                  <c:v>atlanta-student-movement</c:v>
                </c:pt>
                <c:pt idx="80">
                  <c:v>alumni-friends</c:v>
                </c:pt>
                <c:pt idx="81">
                  <c:v>ferpa</c:v>
                </c:pt>
                <c:pt idx="83">
                  <c:v>site</c:v>
                </c:pt>
                <c:pt idx="84">
                  <c:v>testban</c:v>
                </c:pt>
                <c:pt idx="85">
                  <c:v>dual-enrollment</c:v>
                </c:pt>
                <c:pt idx="86">
                  <c:v>administration-division</c:v>
                </c:pt>
                <c:pt idx="87">
                  <c:v>foodforest</c:v>
                </c:pt>
                <c:pt idx="88">
                  <c:v>visit</c:v>
                </c:pt>
                <c:pt idx="89">
                  <c:v>campus</c:v>
                </c:pt>
                <c:pt idx="90">
                  <c:v>maya-heritage-community-project</c:v>
                </c:pt>
                <c:pt idx="91">
                  <c:v>patchban</c:v>
                </c:pt>
              </c:strCache>
            </c:strRef>
          </c:cat>
          <c:val>
            <c:numRef>
              <c:f>'Pivot Table'!$B$4:$B$96</c:f>
              <c:numCache>
                <c:formatCode>General</c:formatCode>
                <c:ptCount val="92"/>
                <c:pt idx="0">
                  <c:v>988</c:v>
                </c:pt>
                <c:pt idx="1">
                  <c:v>539</c:v>
                </c:pt>
                <c:pt idx="2">
                  <c:v>447</c:v>
                </c:pt>
                <c:pt idx="3">
                  <c:v>335</c:v>
                </c:pt>
                <c:pt idx="4">
                  <c:v>280</c:v>
                </c:pt>
                <c:pt idx="5">
                  <c:v>152</c:v>
                </c:pt>
                <c:pt idx="6">
                  <c:v>122</c:v>
                </c:pt>
                <c:pt idx="7">
                  <c:v>102</c:v>
                </c:pt>
                <c:pt idx="8">
                  <c:v>98</c:v>
                </c:pt>
                <c:pt idx="9">
                  <c:v>89</c:v>
                </c:pt>
                <c:pt idx="10">
                  <c:v>88</c:v>
                </c:pt>
                <c:pt idx="11">
                  <c:v>81</c:v>
                </c:pt>
                <c:pt idx="12">
                  <c:v>79</c:v>
                </c:pt>
                <c:pt idx="13">
                  <c:v>74</c:v>
                </c:pt>
                <c:pt idx="14">
                  <c:v>67</c:v>
                </c:pt>
                <c:pt idx="15">
                  <c:v>44</c:v>
                </c:pt>
                <c:pt idx="16">
                  <c:v>42</c:v>
                </c:pt>
                <c:pt idx="17">
                  <c:v>41</c:v>
                </c:pt>
                <c:pt idx="18">
                  <c:v>41</c:v>
                </c:pt>
                <c:pt idx="19">
                  <c:v>39</c:v>
                </c:pt>
                <c:pt idx="20">
                  <c:v>25</c:v>
                </c:pt>
                <c:pt idx="21">
                  <c:v>22</c:v>
                </c:pt>
                <c:pt idx="22">
                  <c:v>20</c:v>
                </c:pt>
                <c:pt idx="23">
                  <c:v>20</c:v>
                </c:pt>
                <c:pt idx="24">
                  <c:v>20</c:v>
                </c:pt>
                <c:pt idx="25">
                  <c:v>18</c:v>
                </c:pt>
                <c:pt idx="26">
                  <c:v>17</c:v>
                </c:pt>
                <c:pt idx="27">
                  <c:v>17</c:v>
                </c:pt>
                <c:pt idx="28">
                  <c:v>13</c:v>
                </c:pt>
                <c:pt idx="29">
                  <c:v>11</c:v>
                </c:pt>
                <c:pt idx="30">
                  <c:v>11</c:v>
                </c:pt>
                <c:pt idx="31">
                  <c:v>9</c:v>
                </c:pt>
                <c:pt idx="32">
                  <c:v>9</c:v>
                </c:pt>
                <c:pt idx="33">
                  <c:v>9</c:v>
                </c:pt>
                <c:pt idx="34">
                  <c:v>9</c:v>
                </c:pt>
                <c:pt idx="35">
                  <c:v>8</c:v>
                </c:pt>
                <c:pt idx="36">
                  <c:v>7</c:v>
                </c:pt>
                <c:pt idx="37">
                  <c:v>6</c:v>
                </c:pt>
                <c:pt idx="38">
                  <c:v>6</c:v>
                </c:pt>
                <c:pt idx="39">
                  <c:v>6</c:v>
                </c:pt>
                <c:pt idx="40">
                  <c:v>6</c:v>
                </c:pt>
                <c:pt idx="41">
                  <c:v>6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99-456B-886D-14426B4454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5814352"/>
        <c:axId val="1985810512"/>
      </c:barChart>
      <c:catAx>
        <c:axId val="198581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5810512"/>
        <c:crosses val="autoZero"/>
        <c:auto val="1"/>
        <c:lblAlgn val="ctr"/>
        <c:lblOffset val="100"/>
        <c:noMultiLvlLbl val="0"/>
      </c:catAx>
      <c:valAx>
        <c:axId val="198581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581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D78D4-8830-4043-9064-E6BE46C06313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FDDA2-D307-7D41-8A9B-9D02DEE4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10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D1BA9-B6BB-6D73-CE04-D96FBDEEC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5665A5-CD4E-8AC8-0E8B-5E4A22B75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A85171-E916-E39A-7861-C613B78A9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BF82A-F6A5-7034-B28E-A5DBC7B58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84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65874-DFB9-86A1-514F-E34FC805E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6DF2A0-E1E9-7C5C-E8BC-D08A7B7F9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BAE064-635E-BF06-E9DD-92C33FD2F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DA827-D86C-924B-F8FD-290F8CFFC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23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C1DBE-E953-A52C-D0AE-8E5FC3E61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EF9F49-9004-FE49-2D0E-CD8F03DF0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416A24-0C6A-A053-7564-D3DA7CC8B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EAF19-6232-93E8-7787-6BB42154C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07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53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1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29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DB03F-43C2-96C6-6C82-B2FE8154D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5BE58C-CC2F-AEE5-AB73-8405C1431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89CA6F-92BF-257E-67B7-C75CC4556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72C73-4DBF-E913-55F3-F694AA155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06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86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60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52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71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10588-C843-E706-00D8-997954F60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E0B3B3-B52E-7EB6-3035-E81771050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9BEAFD-9096-CA85-5B81-40549324B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93F74-7210-13A8-CA55-53B02947C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84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442BC-2AD6-7B37-8A2C-981214670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55D530-2130-FAF8-791A-B76E2F01E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BCC2D6-DB1C-8A94-66D8-F08EE58A9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F4020-297B-CFB9-4A9C-2F533CBBD3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26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41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03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48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92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74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34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07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17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734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7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33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2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05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25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0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9F9D3-1631-574E-B794-15810466C68F}"/>
              </a:ext>
            </a:extLst>
          </p:cNvPr>
          <p:cNvSpPr/>
          <p:nvPr/>
        </p:nvSpPr>
        <p:spPr>
          <a:xfrm>
            <a:off x="6039679" y="0"/>
            <a:ext cx="52652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5C32C3-0E38-EF40-8753-699E473F0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356227-D7D4-F943-AFB2-F20F8B42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817" y="1983144"/>
            <a:ext cx="2853911" cy="28917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0DF3D-F69D-9941-B6AB-0FDADE794E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3549" y="2964400"/>
            <a:ext cx="4660900" cy="512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1DA1688-B217-4843-B0D0-29E1D20281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3549" y="3477162"/>
            <a:ext cx="4660900" cy="512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1909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2D5093F-A64D-6A42-8920-D62D4FA40C4E}"/>
              </a:ext>
            </a:extLst>
          </p:cNvPr>
          <p:cNvGrpSpPr/>
          <p:nvPr userDrawn="1"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42E0DC-41C4-5D4E-9365-D4101A18F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272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FC13913-2F32-2343-B64C-251CB51EA2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6811" y="1497477"/>
              <a:ext cx="8538377" cy="0"/>
            </a:xfrm>
            <a:prstGeom prst="line">
              <a:avLst/>
            </a:prstGeom>
            <a:ln w="28575">
              <a:solidFill>
                <a:srgbClr val="FFC6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DDACB2-B58B-F64A-B55E-70FEB45037B1}"/>
                </a:ext>
              </a:extLst>
            </p:cNvPr>
            <p:cNvSpPr/>
            <p:nvPr/>
          </p:nvSpPr>
          <p:spPr>
            <a:xfrm>
              <a:off x="5589104" y="990581"/>
              <a:ext cx="1013791" cy="10137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6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4A6396A-6CC8-EE41-8B23-9407CDA8FD3F}"/>
                </a:ext>
              </a:extLst>
            </p:cNvPr>
            <p:cNvCxnSpPr>
              <a:cxnSpLocks/>
            </p:cNvCxnSpPr>
            <p:nvPr/>
          </p:nvCxnSpPr>
          <p:spPr>
            <a:xfrm>
              <a:off x="1826811" y="5360525"/>
              <a:ext cx="8538377" cy="0"/>
            </a:xfrm>
            <a:prstGeom prst="line">
              <a:avLst/>
            </a:prstGeom>
            <a:ln w="28575">
              <a:solidFill>
                <a:srgbClr val="FFC6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4DCAAE-06D4-1C42-A8CE-0E38F73143D0}"/>
                </a:ext>
              </a:extLst>
            </p:cNvPr>
            <p:cNvSpPr/>
            <p:nvPr/>
          </p:nvSpPr>
          <p:spPr>
            <a:xfrm>
              <a:off x="5589104" y="4853629"/>
              <a:ext cx="1013791" cy="10137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6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F89AB1-B31C-E448-B85A-7845F94BB1BB}"/>
                </a:ext>
              </a:extLst>
            </p:cNvPr>
            <p:cNvSpPr/>
            <p:nvPr/>
          </p:nvSpPr>
          <p:spPr>
            <a:xfrm>
              <a:off x="-1" y="2494755"/>
              <a:ext cx="12192001" cy="1866622"/>
            </a:xfrm>
            <a:prstGeom prst="rect">
              <a:avLst/>
            </a:prstGeom>
            <a:solidFill>
              <a:srgbClr val="FFC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F5AD75-B71E-D94B-A05C-66D485089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0916" y="1320514"/>
              <a:ext cx="650162" cy="43344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CDAB06-B996-2747-B5EA-CA07085E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70916" y="5143800"/>
              <a:ext cx="650162" cy="433441"/>
            </a:xfrm>
            <a:prstGeom prst="rect">
              <a:avLst/>
            </a:prstGeom>
          </p:spPr>
        </p:pic>
      </p:grp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663CB2-1E13-F842-839B-5A8CD0A85A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571" y="2937860"/>
            <a:ext cx="10414849" cy="9804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We don’t yet know what our best self can be…together, we all need to find it.</a:t>
            </a:r>
          </a:p>
        </p:txBody>
      </p:sp>
    </p:spTree>
    <p:extLst>
      <p:ext uri="{BB962C8B-B14F-4D97-AF65-F5344CB8AC3E}">
        <p14:creationId xmlns:p14="http://schemas.microsoft.com/office/powerpoint/2010/main" val="456981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33246C5-2D29-F946-B2F7-3B9C84905703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CE2E98-8D1A-CD4B-B1A9-88632EBA6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BB83C3-3C45-0841-A413-09852839C40C}"/>
                </a:ext>
              </a:extLst>
            </p:cNvPr>
            <p:cNvCxnSpPr>
              <a:cxnSpLocks/>
            </p:cNvCxnSpPr>
            <p:nvPr/>
          </p:nvCxnSpPr>
          <p:spPr>
            <a:xfrm>
              <a:off x="1826811" y="1497477"/>
              <a:ext cx="85383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FDDB52-74F4-BD45-9465-8A1053479EC4}"/>
                </a:ext>
              </a:extLst>
            </p:cNvPr>
            <p:cNvSpPr/>
            <p:nvPr/>
          </p:nvSpPr>
          <p:spPr>
            <a:xfrm>
              <a:off x="5589104" y="990581"/>
              <a:ext cx="1013791" cy="10137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FCEBF5-ADAA-7B46-9038-529B9CAD1C0A}"/>
                </a:ext>
              </a:extLst>
            </p:cNvPr>
            <p:cNvCxnSpPr>
              <a:cxnSpLocks/>
            </p:cNvCxnSpPr>
            <p:nvPr/>
          </p:nvCxnSpPr>
          <p:spPr>
            <a:xfrm>
              <a:off x="1826811" y="5360525"/>
              <a:ext cx="85383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C772748-8129-DF4A-8381-C7C56673891E}"/>
                </a:ext>
              </a:extLst>
            </p:cNvPr>
            <p:cNvSpPr/>
            <p:nvPr/>
          </p:nvSpPr>
          <p:spPr>
            <a:xfrm>
              <a:off x="5589104" y="4853629"/>
              <a:ext cx="1013791" cy="10137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7E82D3-A127-8949-B1E6-B259F329C874}"/>
                </a:ext>
              </a:extLst>
            </p:cNvPr>
            <p:cNvSpPr/>
            <p:nvPr/>
          </p:nvSpPr>
          <p:spPr>
            <a:xfrm>
              <a:off x="-1" y="2494755"/>
              <a:ext cx="12192001" cy="1866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B4B2D7-120C-C34A-B84F-EA07D8F4A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0855" y="1305854"/>
              <a:ext cx="690281" cy="46018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279F7D-5F09-5A4A-BBE3-A178B7A30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50855" y="5128560"/>
              <a:ext cx="690281" cy="460187"/>
            </a:xfrm>
            <a:prstGeom prst="rect">
              <a:avLst/>
            </a:prstGeom>
          </p:spPr>
        </p:pic>
      </p:grp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4F3A9B5-49EA-D54B-89B9-093CE6BD8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571" y="2937860"/>
            <a:ext cx="10414849" cy="9804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We don’t yet know what our best self can be…together, we all need to find it.</a:t>
            </a:r>
          </a:p>
        </p:txBody>
      </p:sp>
    </p:spTree>
    <p:extLst>
      <p:ext uri="{BB962C8B-B14F-4D97-AF65-F5344CB8AC3E}">
        <p14:creationId xmlns:p14="http://schemas.microsoft.com/office/powerpoint/2010/main" val="218187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5A00D-820B-394B-BB34-47EBF2ABE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71227B-224F-8845-985A-7D474CAE570C}"/>
              </a:ext>
            </a:extLst>
          </p:cNvPr>
          <p:cNvSpPr/>
          <p:nvPr/>
        </p:nvSpPr>
        <p:spPr>
          <a:xfrm>
            <a:off x="-1" y="2958419"/>
            <a:ext cx="12192001" cy="9411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FC234-CE84-CE4A-AEC5-3D8F75B4E49C}"/>
              </a:ext>
            </a:extLst>
          </p:cNvPr>
          <p:cNvSpPr txBox="1"/>
          <p:nvPr/>
        </p:nvSpPr>
        <p:spPr>
          <a:xfrm>
            <a:off x="1822703" y="3210350"/>
            <a:ext cx="85465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34758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42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6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22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2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1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20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9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7E3552-DEBB-C944-A554-82AFCB8419BA}"/>
              </a:ext>
            </a:extLst>
          </p:cNvPr>
          <p:cNvSpPr/>
          <p:nvPr/>
        </p:nvSpPr>
        <p:spPr>
          <a:xfrm>
            <a:off x="0" y="4872178"/>
            <a:ext cx="12192000" cy="121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982E9-2715-D941-B379-71A97DB17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r="1168" b="21932"/>
          <a:stretch/>
        </p:blipFill>
        <p:spPr>
          <a:xfrm>
            <a:off x="-1" y="4933072"/>
            <a:ext cx="12192001" cy="192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8D1FCC-C828-5245-A412-370879858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335" y="963303"/>
            <a:ext cx="2887330" cy="2925572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754ED87-0658-414E-9715-03B9642412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5550" y="5448601"/>
            <a:ext cx="4660900" cy="512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EA2028A-6C2D-9540-910F-711B608C5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5550" y="5961363"/>
            <a:ext cx="4660900" cy="350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31324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11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91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9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1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9982E9-2715-D941-B379-71A97DB17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902" r="1168" b="21932"/>
          <a:stretch/>
        </p:blipFill>
        <p:spPr>
          <a:xfrm>
            <a:off x="-1" y="6311590"/>
            <a:ext cx="12192001" cy="56563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C39C82-22A6-0A45-B0AE-051068866D21}"/>
              </a:ext>
            </a:extLst>
          </p:cNvPr>
          <p:cNvCxnSpPr>
            <a:cxnSpLocks/>
          </p:cNvCxnSpPr>
          <p:nvPr userDrawn="1"/>
        </p:nvCxnSpPr>
        <p:spPr>
          <a:xfrm>
            <a:off x="-1" y="6311590"/>
            <a:ext cx="121920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FA6151DA-0E50-3747-B88F-29F646B31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096" y="3546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8378D0F-E7EF-4A4B-83B1-DE98788093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3425" y="2217738"/>
            <a:ext cx="10355263" cy="3752850"/>
          </a:xfrm>
          <a:prstGeom prst="rect">
            <a:avLst/>
          </a:prstGeom>
        </p:spPr>
        <p:txBody>
          <a:bodyPr/>
          <a:lstStyle>
            <a:lvl1pPr>
              <a:buClr>
                <a:srgbClr val="F7BF32"/>
              </a:buClr>
              <a:defRPr b="0" i="0">
                <a:latin typeface="Avenir Medium" panose="02000503020000020003" pitchFamily="2" charset="0"/>
              </a:defRPr>
            </a:lvl1pPr>
            <a:lvl2pPr>
              <a:buClr>
                <a:srgbClr val="F7BF32"/>
              </a:buClr>
              <a:defRPr b="0" i="0">
                <a:latin typeface="Avenir" panose="02000503020000020003" pitchFamily="2" charset="0"/>
              </a:defRPr>
            </a:lvl2pPr>
            <a:lvl3pPr>
              <a:buClr>
                <a:srgbClr val="F7BF32"/>
              </a:buClr>
              <a:defRPr b="0" i="0">
                <a:latin typeface="Avenir" panose="02000503020000020003" pitchFamily="2" charset="0"/>
              </a:defRPr>
            </a:lvl3pPr>
            <a:lvl4pPr>
              <a:buClr>
                <a:srgbClr val="F7BF32"/>
              </a:buClr>
              <a:defRPr b="0" i="0">
                <a:latin typeface="Avenir" panose="02000503020000020003" pitchFamily="2" charset="0"/>
              </a:defRPr>
            </a:lvl4pPr>
            <a:lvl5pPr>
              <a:buClr>
                <a:srgbClr val="F7BF32"/>
              </a:buClr>
              <a:defRPr b="0" i="0">
                <a:latin typeface="Avenir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9113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475F388-1957-4E42-8C71-14A16B93040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0DCAAC-46AE-3343-8F9A-CD4DDA203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27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FE7ACE-CBBD-CE4F-9899-20F39A6A454D}"/>
                </a:ext>
              </a:extLst>
            </p:cNvPr>
            <p:cNvCxnSpPr/>
            <p:nvPr/>
          </p:nvCxnSpPr>
          <p:spPr>
            <a:xfrm>
              <a:off x="3169919" y="3857735"/>
              <a:ext cx="5852160" cy="0"/>
            </a:xfrm>
            <a:prstGeom prst="line">
              <a:avLst/>
            </a:prstGeom>
            <a:ln w="28575">
              <a:solidFill>
                <a:srgbClr val="FFC6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210CA93-A5F0-FC40-A24C-216D908FFE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8325" y="3247982"/>
            <a:ext cx="6575347" cy="553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3077006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6B76FD-EBC2-924F-90F9-5FBB8B224E6C}"/>
              </a:ext>
            </a:extLst>
          </p:cNvPr>
          <p:cNvSpPr/>
          <p:nvPr/>
        </p:nvSpPr>
        <p:spPr>
          <a:xfrm>
            <a:off x="-1" y="6224584"/>
            <a:ext cx="12192001" cy="2607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04431-1C59-AA44-82EC-D02845A98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24" r="1434" b="242"/>
          <a:stretch/>
        </p:blipFill>
        <p:spPr>
          <a:xfrm>
            <a:off x="0" y="6279639"/>
            <a:ext cx="12192000" cy="57836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6176D2-EEF6-1043-9E18-99A5E6FB1DED}"/>
              </a:ext>
            </a:extLst>
          </p:cNvPr>
          <p:cNvCxnSpPr>
            <a:cxnSpLocks/>
          </p:cNvCxnSpPr>
          <p:nvPr/>
        </p:nvCxnSpPr>
        <p:spPr>
          <a:xfrm>
            <a:off x="-13856" y="1260574"/>
            <a:ext cx="6096001" cy="0"/>
          </a:xfrm>
          <a:prstGeom prst="line">
            <a:avLst/>
          </a:prstGeom>
          <a:ln w="28575">
            <a:solidFill>
              <a:srgbClr val="FFC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B75B1AC-CF2D-704D-8913-3B88C08C39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083" y="600075"/>
            <a:ext cx="5680075" cy="66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8360B5A-D265-7849-A437-ACE53640BB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083" y="1752600"/>
            <a:ext cx="4257675" cy="3352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C629"/>
              </a:buClr>
              <a:buFont typeface="Arial" panose="020B0604020202020204" pitchFamily="34" charset="0"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r>
              <a:rPr lang="en-US" sz="1500" b="1">
                <a:latin typeface="Avenir Black" panose="02000503020000020003" pitchFamily="2" charset="0"/>
              </a:rPr>
              <a:t>Points:</a:t>
            </a:r>
          </a:p>
          <a:p>
            <a:endParaRPr lang="en-US" sz="1500">
              <a:latin typeface="Avenir Medium" panose="02000503020000020003" pitchFamily="2" charset="0"/>
            </a:endParaRPr>
          </a:p>
          <a:p>
            <a:pPr marL="285750" indent="-285750"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00503020000020003" pitchFamily="2" charset="0"/>
              </a:rPr>
              <a:t>Point 1</a:t>
            </a:r>
          </a:p>
          <a:p>
            <a:pPr marL="285750" indent="-285750"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00503020000020003" pitchFamily="2" charset="0"/>
              </a:rPr>
              <a:t>Point 2</a:t>
            </a:r>
          </a:p>
          <a:p>
            <a:pPr marL="285750" indent="-285750"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00503020000020003" pitchFamily="2" charset="0"/>
              </a:rPr>
              <a:t>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>
              <a:latin typeface="Avenir Medium" panose="02000503020000020003" pitchFamily="2" charset="0"/>
            </a:endParaRPr>
          </a:p>
          <a:p>
            <a:r>
              <a:rPr lang="en-US" sz="1500">
                <a:latin typeface="Avenir Medium" panose="02000503020000020003" pitchFamily="2" charset="0"/>
              </a:rPr>
              <a:t>Reinforce main points/message here with copy to explain to the consumer.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F874033-E928-1743-85FB-DC29CB426C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9667" y="1593184"/>
            <a:ext cx="4794250" cy="3892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9982E9-2715-D941-B379-71A97DB17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902" r="1168" b="21932"/>
          <a:stretch/>
        </p:blipFill>
        <p:spPr>
          <a:xfrm>
            <a:off x="-1" y="6311590"/>
            <a:ext cx="12192001" cy="56563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C39C82-22A6-0A45-B0AE-051068866D21}"/>
              </a:ext>
            </a:extLst>
          </p:cNvPr>
          <p:cNvCxnSpPr>
            <a:cxnSpLocks/>
          </p:cNvCxnSpPr>
          <p:nvPr userDrawn="1"/>
        </p:nvCxnSpPr>
        <p:spPr>
          <a:xfrm>
            <a:off x="-1" y="6311590"/>
            <a:ext cx="121920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FA6151DA-0E50-3747-B88F-29F646B31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096" y="3546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8378D0F-E7EF-4A4B-83B1-DE98788093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3425" y="2217738"/>
            <a:ext cx="10355263" cy="3752850"/>
          </a:xfrm>
          <a:prstGeom prst="rect">
            <a:avLst/>
          </a:prstGeom>
        </p:spPr>
        <p:txBody>
          <a:bodyPr/>
          <a:lstStyle>
            <a:lvl1pPr>
              <a:buClr>
                <a:srgbClr val="F7BF32"/>
              </a:buClr>
              <a:defRPr b="0" i="0">
                <a:latin typeface="Avenir Medium" panose="02000503020000020003" pitchFamily="2" charset="0"/>
              </a:defRPr>
            </a:lvl1pPr>
            <a:lvl2pPr>
              <a:buClr>
                <a:srgbClr val="F7BF32"/>
              </a:buClr>
              <a:defRPr b="0" i="0">
                <a:latin typeface="Avenir" panose="02000503020000020003" pitchFamily="2" charset="0"/>
              </a:defRPr>
            </a:lvl2pPr>
            <a:lvl3pPr>
              <a:buClr>
                <a:srgbClr val="F7BF32"/>
              </a:buClr>
              <a:defRPr b="0" i="0">
                <a:latin typeface="Avenir" panose="02000503020000020003" pitchFamily="2" charset="0"/>
              </a:defRPr>
            </a:lvl3pPr>
            <a:lvl4pPr>
              <a:buClr>
                <a:srgbClr val="F7BF32"/>
              </a:buClr>
              <a:defRPr b="0" i="0">
                <a:latin typeface="Avenir" panose="02000503020000020003" pitchFamily="2" charset="0"/>
              </a:defRPr>
            </a:lvl4pPr>
            <a:lvl5pPr>
              <a:buClr>
                <a:srgbClr val="F7BF32"/>
              </a:buClr>
              <a:defRPr b="0" i="0">
                <a:latin typeface="Avenir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00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9982E9-2715-D941-B379-71A97DB17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902" r="1168" b="21932"/>
          <a:stretch/>
        </p:blipFill>
        <p:spPr>
          <a:xfrm>
            <a:off x="-1" y="6311590"/>
            <a:ext cx="12192001" cy="56563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C39C82-22A6-0A45-B0AE-051068866D21}"/>
              </a:ext>
            </a:extLst>
          </p:cNvPr>
          <p:cNvCxnSpPr>
            <a:cxnSpLocks/>
          </p:cNvCxnSpPr>
          <p:nvPr userDrawn="1"/>
        </p:nvCxnSpPr>
        <p:spPr>
          <a:xfrm>
            <a:off x="-1" y="6311590"/>
            <a:ext cx="121920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19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7E3552-DEBB-C944-A554-82AFCB8419BA}"/>
              </a:ext>
            </a:extLst>
          </p:cNvPr>
          <p:cNvSpPr/>
          <p:nvPr/>
        </p:nvSpPr>
        <p:spPr>
          <a:xfrm>
            <a:off x="0" y="4872178"/>
            <a:ext cx="12192000" cy="121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982E9-2715-D941-B379-71A97DB17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r="1168" b="21932"/>
          <a:stretch/>
        </p:blipFill>
        <p:spPr>
          <a:xfrm>
            <a:off x="-1" y="4933072"/>
            <a:ext cx="12192001" cy="19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D4AF910-3B45-C642-BA40-7F26C292CBB7}"/>
              </a:ext>
            </a:extLst>
          </p:cNvPr>
          <p:cNvGrpSpPr/>
          <p:nvPr userDrawn="1"/>
        </p:nvGrpSpPr>
        <p:grpSpPr>
          <a:xfrm>
            <a:off x="0" y="0"/>
            <a:ext cx="6143872" cy="6858000"/>
            <a:chOff x="0" y="0"/>
            <a:chExt cx="614387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89D864-D3E3-854A-9727-A7FA3A3C3175}"/>
                </a:ext>
              </a:extLst>
            </p:cNvPr>
            <p:cNvSpPr/>
            <p:nvPr/>
          </p:nvSpPr>
          <p:spPr>
            <a:xfrm>
              <a:off x="5617345" y="0"/>
              <a:ext cx="526527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8ED27C-6546-2A4D-8DF8-81E2F1D5C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0000"/>
            <a:stretch/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1061A9F-A15E-C64A-9549-79374FACE1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833" y="3229691"/>
            <a:ext cx="4702175" cy="3986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What We’ll Cover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FA52A49-6633-E54F-9E51-57323147E9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1833" y="1128199"/>
            <a:ext cx="4704334" cy="4564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200000"/>
              </a:lnSpc>
              <a:buClr>
                <a:srgbClr val="FFC629"/>
              </a:buClr>
              <a:buFont typeface="Arial" panose="020B0604020202020204" pitchFamily="34" charset="0"/>
              <a:buChar char="•"/>
              <a:defRPr sz="1800" b="0" i="0"/>
            </a:lvl2pPr>
          </a:lstStyle>
          <a:p>
            <a:pPr>
              <a:lnSpc>
                <a:spcPct val="200000"/>
              </a:lnSpc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>
              <a:lnSpc>
                <a:spcPct val="200000"/>
              </a:lnSpc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 marL="742950" lvl="1" indent="-285750">
              <a:lnSpc>
                <a:spcPct val="200000"/>
              </a:lnSpc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 marL="742950" lvl="1" indent="-285750">
              <a:lnSpc>
                <a:spcPct val="200000"/>
              </a:lnSpc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 marL="742950" lvl="1" indent="-285750">
              <a:lnSpc>
                <a:spcPct val="200000"/>
              </a:lnSpc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>
              <a:lnSpc>
                <a:spcPct val="200000"/>
              </a:lnSpc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>
              <a:lnSpc>
                <a:spcPct val="200000"/>
              </a:lnSpc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86207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6B76FD-EBC2-924F-90F9-5FBB8B224E6C}"/>
              </a:ext>
            </a:extLst>
          </p:cNvPr>
          <p:cNvSpPr/>
          <p:nvPr/>
        </p:nvSpPr>
        <p:spPr>
          <a:xfrm>
            <a:off x="-1" y="6224584"/>
            <a:ext cx="12192001" cy="2607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04431-1C59-AA44-82EC-D02845A98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24" r="1434" b="242"/>
          <a:stretch/>
        </p:blipFill>
        <p:spPr>
          <a:xfrm>
            <a:off x="0" y="6279639"/>
            <a:ext cx="12192000" cy="57836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6176D2-EEF6-1043-9E18-99A5E6FB1DED}"/>
              </a:ext>
            </a:extLst>
          </p:cNvPr>
          <p:cNvCxnSpPr>
            <a:cxnSpLocks/>
          </p:cNvCxnSpPr>
          <p:nvPr/>
        </p:nvCxnSpPr>
        <p:spPr>
          <a:xfrm>
            <a:off x="-13856" y="1260574"/>
            <a:ext cx="6096001" cy="0"/>
          </a:xfrm>
          <a:prstGeom prst="line">
            <a:avLst/>
          </a:prstGeom>
          <a:ln w="28575">
            <a:solidFill>
              <a:srgbClr val="FFC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B75B1AC-CF2D-704D-8913-3B88C08C39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083" y="600075"/>
            <a:ext cx="5680075" cy="66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8360B5A-D265-7849-A437-ACE53640BB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083" y="1752600"/>
            <a:ext cx="4257675" cy="3352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C629"/>
              </a:buClr>
              <a:buFont typeface="Arial" panose="020B0604020202020204" pitchFamily="34" charset="0"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r>
              <a:rPr lang="en-US" sz="1500" b="1">
                <a:latin typeface="Avenir Black" panose="02000503020000020003" pitchFamily="2" charset="0"/>
              </a:rPr>
              <a:t>Points:</a:t>
            </a:r>
          </a:p>
          <a:p>
            <a:endParaRPr lang="en-US" sz="1500">
              <a:latin typeface="Avenir Medium" panose="02000503020000020003" pitchFamily="2" charset="0"/>
            </a:endParaRPr>
          </a:p>
          <a:p>
            <a:pPr marL="285750" indent="-285750"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00503020000020003" pitchFamily="2" charset="0"/>
              </a:rPr>
              <a:t>Point 1</a:t>
            </a:r>
          </a:p>
          <a:p>
            <a:pPr marL="285750" indent="-285750"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00503020000020003" pitchFamily="2" charset="0"/>
              </a:rPr>
              <a:t>Point 2</a:t>
            </a:r>
          </a:p>
          <a:p>
            <a:pPr marL="285750" indent="-285750"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00503020000020003" pitchFamily="2" charset="0"/>
              </a:rPr>
              <a:t>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>
              <a:latin typeface="Avenir Medium" panose="02000503020000020003" pitchFamily="2" charset="0"/>
            </a:endParaRPr>
          </a:p>
          <a:p>
            <a:r>
              <a:rPr lang="en-US" sz="1500">
                <a:latin typeface="Avenir Medium" panose="02000503020000020003" pitchFamily="2" charset="0"/>
              </a:rPr>
              <a:t>Reinforce main points/message here with copy to explain to the consumer.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F874033-E928-1743-85FB-DC29CB426C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9667" y="1593184"/>
            <a:ext cx="4794250" cy="3892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0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475F388-1957-4E42-8C71-14A16B93040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0DCAAC-46AE-3343-8F9A-CD4DDA203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27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FE7ACE-CBBD-CE4F-9899-20F39A6A454D}"/>
                </a:ext>
              </a:extLst>
            </p:cNvPr>
            <p:cNvCxnSpPr/>
            <p:nvPr/>
          </p:nvCxnSpPr>
          <p:spPr>
            <a:xfrm>
              <a:off x="3169919" y="3857735"/>
              <a:ext cx="5852160" cy="0"/>
            </a:xfrm>
            <a:prstGeom prst="line">
              <a:avLst/>
            </a:prstGeom>
            <a:ln w="28575">
              <a:solidFill>
                <a:srgbClr val="FFC6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210CA93-A5F0-FC40-A24C-216D908FFE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8325" y="3247982"/>
            <a:ext cx="6575347" cy="553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230174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2C8967C-5DE1-8542-B6F8-DE583745C775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F91AB2-125E-C949-8DAC-F09226535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</a:blip>
            <a:srcRect t="19272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F6F952A-A865-544A-B2DA-A32AF5762272}"/>
                </a:ext>
              </a:extLst>
            </p:cNvPr>
            <p:cNvCxnSpPr/>
            <p:nvPr/>
          </p:nvCxnSpPr>
          <p:spPr>
            <a:xfrm>
              <a:off x="3672840" y="3857735"/>
              <a:ext cx="4846320" cy="0"/>
            </a:xfrm>
            <a:prstGeom prst="line">
              <a:avLst/>
            </a:prstGeom>
            <a:ln w="28575">
              <a:solidFill>
                <a:srgbClr val="FFC6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DF5D72F-CC3C-2B4E-B192-FF761F67C8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8325" y="3247982"/>
            <a:ext cx="6575347" cy="553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308901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5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7" r:id="rId3"/>
    <p:sldLayoutId id="2147483668" r:id="rId4"/>
    <p:sldLayoutId id="2147483669" r:id="rId5"/>
    <p:sldLayoutId id="2147483658" r:id="rId6"/>
    <p:sldLayoutId id="2147483665" r:id="rId7"/>
    <p:sldLayoutId id="2147483660" r:id="rId8"/>
    <p:sldLayoutId id="2147483661" r:id="rId9"/>
    <p:sldLayoutId id="2147483663" r:id="rId10"/>
    <p:sldLayoutId id="2147483664" r:id="rId11"/>
    <p:sldLayoutId id="214748366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3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kennesaw.edu/offices-services/stratcomm/web-team/docs/ga4-most-useful-reports-guide.csv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pply.commonapp.org/login?ma=1227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www.kennesaw.edu/admissions/undergraduate/apply.ph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kennesaw.edu/admissions/index.php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kennesaw.edu/offices-services/stratcomm/web-team/data-analytics.php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support.google.com/analytics?sjid=4136486342932427513-NA#topic=14090456" TargetMode="External"/><Relationship Id="rId5" Type="http://schemas.openxmlformats.org/officeDocument/2006/relationships/hyperlink" Target="https://support.google.com/analytics/topic/14089317?hl=en&amp;ref_topic=14090456,3544742,2986333,&amp;sjid=11254901277714934417-NA" TargetMode="External"/><Relationship Id="rId4" Type="http://schemas.openxmlformats.org/officeDocument/2006/relationships/hyperlink" Target="https://support.google.com/analytics/topic/14089939?hl=en&amp;ref_topic=14090456,3544742,2986333,&amp;sjid=11254901277714934417-N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kennesawedu.sharepoint.com/:x:/s/Team-webpocs/EZPioexQO21Kh1Xv9B99c6gBuAsYZreMoooTGHi_egYcZg?e=LrLtKv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kennesaw.edu/offices-services/stratcomm/website-status-tracking.php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kennesaw.edu/offices-services/stratcomm/website-status-tracking.php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ennesawedu.sharepoint.com/:b:/r/sites/Team-Website/Shared%20Documents/04_Training%20%26%20Support/Community%20of%20Practice/COP%20Data%20Analytics%20and%20SEO%20112125/KSU%20GA4%20Glossary%20of%20Terms.pdf?csf=1&amp;web=1&amp;e=BY3U3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ampus.kennesaw.edu/offices-services/stratcomm/web-team/docs/ksu-glossay-of-terms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7171B0-B649-7145-AD15-573647914E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13549" y="1444752"/>
            <a:ext cx="4660900" cy="2032410"/>
          </a:xfrm>
        </p:spPr>
        <p:txBody>
          <a:bodyPr/>
          <a:lstStyle/>
          <a:p>
            <a:r>
              <a:rPr lang="en-US" sz="3200"/>
              <a:t>Web Community of Practice </a:t>
            </a:r>
          </a:p>
          <a:p>
            <a:r>
              <a:rPr lang="en-US" sz="3200">
                <a:cs typeface="Calibri"/>
              </a:rPr>
              <a:t>Google Analytics GA4</a:t>
            </a:r>
          </a:p>
          <a:p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0C477-1C02-2D4A-8EE3-754FD6D05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November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68BDC-2312-9E14-0ED5-145AD30782BB}"/>
              </a:ext>
            </a:extLst>
          </p:cNvPr>
          <p:cNvSpPr txBox="1"/>
          <p:nvPr/>
        </p:nvSpPr>
        <p:spPr>
          <a:xfrm>
            <a:off x="7740581" y="6347996"/>
            <a:ext cx="446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Created by: Sharon McAleer &amp; Tony Matusko </a:t>
            </a:r>
          </a:p>
        </p:txBody>
      </p:sp>
    </p:spTree>
    <p:extLst>
      <p:ext uri="{BB962C8B-B14F-4D97-AF65-F5344CB8AC3E}">
        <p14:creationId xmlns:p14="http://schemas.microsoft.com/office/powerpoint/2010/main" val="409507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F9A43-E92C-32CE-4B69-E4825E37C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92EE6-0671-6539-7DCC-AC343779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00" y="-169971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Arial"/>
                <a:cs typeface="Arial"/>
              </a:rPr>
              <a:t>KSU Metrics Overview - Year to Date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A7363E-CE36-B71A-F527-458A88864FBE}"/>
              </a:ext>
            </a:extLst>
          </p:cNvPr>
          <p:cNvSpPr txBox="1">
            <a:spLocks/>
          </p:cNvSpPr>
          <p:nvPr/>
        </p:nvSpPr>
        <p:spPr>
          <a:xfrm>
            <a:off x="194666" y="920591"/>
            <a:ext cx="5564089" cy="27839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Calibri"/>
                <a:ea typeface="Calibri"/>
                <a:cs typeface="Calibri"/>
              </a:rPr>
              <a:t>User engagement remains steady, with regular peaks showing active interaction over time.</a:t>
            </a:r>
          </a:p>
          <a:p>
            <a:r>
              <a:rPr lang="en-US" sz="2200">
                <a:latin typeface="Calibri"/>
                <a:ea typeface="Calibri"/>
                <a:cs typeface="Calibri"/>
              </a:rPr>
              <a:t>User retention is gradually declining, which is normal as time passes from a user’s first visit.</a:t>
            </a:r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1800" b="1">
              <a:cs typeface="Calibri"/>
            </a:endParaRPr>
          </a:p>
          <a:p>
            <a:endParaRPr lang="en-US" sz="1800">
              <a:latin typeface="+mn-lt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000">
              <a:latin typeface="+mn-lt"/>
              <a:ea typeface="Calibri"/>
              <a:cs typeface="Calibri"/>
            </a:endParaRPr>
          </a:p>
          <a:p>
            <a:endParaRPr lang="en-US" sz="2000">
              <a:latin typeface="+mn-lt"/>
              <a:ea typeface="Calibri"/>
              <a:cs typeface="Arial"/>
            </a:endParaRPr>
          </a:p>
          <a:p>
            <a:endParaRPr lang="en-US" sz="2000">
              <a:latin typeface="+mn-lt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+mn-lt"/>
              <a:ea typeface="Calibri"/>
              <a:cs typeface="Calibri"/>
            </a:endParaRPr>
          </a:p>
        </p:txBody>
      </p:sp>
      <p:pic>
        <p:nvPicPr>
          <p:cNvPr id="6" name="Content Placeholder 5" descr="A screenshot of a graph&#10;&#10;AI-generated content may be incorrect.">
            <a:extLst>
              <a:ext uri="{FF2B5EF4-FFF2-40B4-BE49-F238E27FC236}">
                <a16:creationId xmlns:a16="http://schemas.microsoft.com/office/drawing/2014/main" id="{4597CC2F-9712-5AFB-0132-052C528551B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78636" y="3715084"/>
            <a:ext cx="11879263" cy="2449263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44A61B-0F1C-F720-5C66-3B12C8B81C8C}"/>
              </a:ext>
            </a:extLst>
          </p:cNvPr>
          <p:cNvSpPr txBox="1">
            <a:spLocks/>
          </p:cNvSpPr>
          <p:nvPr/>
        </p:nvSpPr>
        <p:spPr>
          <a:xfrm>
            <a:off x="6096824" y="920590"/>
            <a:ext cx="5951773" cy="278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Calibri"/>
                <a:ea typeface="Calibri"/>
                <a:cs typeface="Calibri"/>
              </a:rPr>
              <a:t>Returning users consistently outnumber new users, showing strong repeat engagement.</a:t>
            </a:r>
          </a:p>
          <a:p>
            <a:r>
              <a:rPr lang="en-US" sz="2200">
                <a:latin typeface="Calibri"/>
                <a:ea typeface="Calibri"/>
                <a:cs typeface="Calibri"/>
              </a:rPr>
              <a:t>Google organic search is the top traffic source, followed by direct visits and Google ads (CPC).</a:t>
            </a:r>
            <a:endParaRPr lang="en-US" sz="2400">
              <a:latin typeface="Calibri"/>
              <a:ea typeface="Calibri"/>
              <a:cs typeface="Calibri"/>
            </a:endParaRPr>
          </a:p>
          <a:p>
            <a:endParaRPr lang="en-US" sz="1800">
              <a:latin typeface="+mn-lt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000">
              <a:latin typeface="+mn-lt"/>
              <a:ea typeface="Calibri"/>
              <a:cs typeface="Calibri"/>
            </a:endParaRPr>
          </a:p>
          <a:p>
            <a:endParaRPr lang="en-US" sz="2000">
              <a:latin typeface="+mn-lt"/>
              <a:ea typeface="Calibri"/>
              <a:cs typeface="Arial"/>
            </a:endParaRPr>
          </a:p>
          <a:p>
            <a:endParaRPr lang="en-US" sz="2000">
              <a:latin typeface="+mn-lt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+mn-lt"/>
              <a:ea typeface="Calibri"/>
              <a:cs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E72544-4766-69DA-E7AA-902FD4D35C10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F218AD8-B2FF-F8CB-10D3-0672ECDA1311}"/>
              </a:ext>
            </a:extLst>
          </p:cNvPr>
          <p:cNvSpPr txBox="1"/>
          <p:nvPr/>
        </p:nvSpPr>
        <p:spPr>
          <a:xfrm>
            <a:off x="6944894" y="6395786"/>
            <a:ext cx="517207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ea typeface="Calibri"/>
                <a:cs typeface="Calibri"/>
              </a:rPr>
              <a:t>January 1, 2025 - Nov 20,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8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7758A-86D4-93F5-6EF4-02E6B924B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C1469-8CCA-A380-60B9-79064BC2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00" y="-169971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Arial"/>
                <a:cs typeface="Arial"/>
              </a:rPr>
              <a:t>KSU Metrics Overview - Year to Date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78669D-3BCB-9569-FFDD-F41B63345F81}"/>
              </a:ext>
            </a:extLst>
          </p:cNvPr>
          <p:cNvSpPr txBox="1">
            <a:spLocks/>
          </p:cNvSpPr>
          <p:nvPr/>
        </p:nvSpPr>
        <p:spPr>
          <a:xfrm>
            <a:off x="301613" y="1174591"/>
            <a:ext cx="5904984" cy="2463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Calibri"/>
                <a:ea typeface="Calibri"/>
                <a:cs typeface="Calibri"/>
              </a:rPr>
              <a:t>The US leads with over 1.1M active users</a:t>
            </a:r>
            <a:endParaRPr lang="en-US"/>
          </a:p>
          <a:p>
            <a:r>
              <a:rPr lang="en-US" sz="2000">
                <a:latin typeface="Calibri"/>
                <a:ea typeface="Calibri"/>
                <a:cs typeface="Calibri"/>
              </a:rPr>
              <a:t>Atlanta, Marietta are among the top cities sending active users to the site.</a:t>
            </a:r>
          </a:p>
          <a:p>
            <a:r>
              <a:rPr lang="en-US" sz="2000">
                <a:latin typeface="Calibri"/>
                <a:ea typeface="Calibri"/>
                <a:cs typeface="Calibri"/>
              </a:rPr>
              <a:t>The most common interactions are page views, session starts, and clicks.</a:t>
            </a:r>
          </a:p>
          <a:p>
            <a:endParaRPr lang="en-US" sz="2000">
              <a:latin typeface="+mn-lt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000">
              <a:latin typeface="+mn-lt"/>
              <a:ea typeface="Calibri"/>
              <a:cs typeface="Calibri"/>
            </a:endParaRPr>
          </a:p>
          <a:p>
            <a:endParaRPr lang="en-US" sz="2000">
              <a:latin typeface="+mn-lt"/>
              <a:ea typeface="Calibri"/>
              <a:cs typeface="Arial"/>
            </a:endParaRPr>
          </a:p>
          <a:p>
            <a:endParaRPr lang="en-US" sz="2000">
              <a:latin typeface="+mn-lt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+mn-lt"/>
              <a:ea typeface="Calibri"/>
              <a:cs typeface="Calibri"/>
            </a:endParaRPr>
          </a:p>
        </p:txBody>
      </p:sp>
      <p:pic>
        <p:nvPicPr>
          <p:cNvPr id="6" name="Picture 5" descr="A screenshot of a social media account&#10;&#10;AI-generated content may be incorrect.">
            <a:extLst>
              <a:ext uri="{FF2B5EF4-FFF2-40B4-BE49-F238E27FC236}">
                <a16:creationId xmlns:a16="http://schemas.microsoft.com/office/drawing/2014/main" id="{139E7BAB-7970-5FE0-2093-40971B2E6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5" y="3710273"/>
            <a:ext cx="12018211" cy="2452034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8E7776-B87A-A78F-1FC6-7646B48C88FC}"/>
              </a:ext>
            </a:extLst>
          </p:cNvPr>
          <p:cNvSpPr txBox="1">
            <a:spLocks/>
          </p:cNvSpPr>
          <p:nvPr/>
        </p:nvSpPr>
        <p:spPr>
          <a:xfrm>
            <a:off x="6210455" y="1154538"/>
            <a:ext cx="5891616" cy="25567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Calibri"/>
                <a:ea typeface="Calibri"/>
                <a:cs typeface="Calibri"/>
              </a:rPr>
              <a:t>Organic Search brings in the highest number of new users</a:t>
            </a:r>
          </a:p>
          <a:p>
            <a:r>
              <a:rPr lang="en-US" sz="2000">
                <a:latin typeface="Calibri"/>
                <a:ea typeface="Calibri"/>
                <a:cs typeface="Calibri"/>
              </a:rPr>
              <a:t>Most sessions overall come from Organic Search</a:t>
            </a:r>
          </a:p>
          <a:p>
            <a:r>
              <a:rPr lang="en-US" sz="2000">
                <a:latin typeface="Calibri"/>
                <a:ea typeface="Calibri"/>
                <a:cs typeface="Calibri"/>
              </a:rPr>
              <a:t>Google organic continues to be the top driver of sessions, reinforcing the importance of SEO.</a:t>
            </a:r>
            <a:endParaRPr lang="en-US">
              <a:latin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+mn-lt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000">
              <a:latin typeface="+mn-lt"/>
              <a:ea typeface="Calibri"/>
              <a:cs typeface="Arial"/>
            </a:endParaRPr>
          </a:p>
          <a:p>
            <a:endParaRPr lang="en-US" sz="2000">
              <a:latin typeface="+mn-lt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+mn-lt"/>
              <a:ea typeface="Calibri"/>
              <a:cs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248901-21F3-B19D-A4D0-15CCB989FE00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E0B5CE8-E3A8-0DA3-F485-F823095520B8}"/>
              </a:ext>
            </a:extLst>
          </p:cNvPr>
          <p:cNvSpPr txBox="1"/>
          <p:nvPr/>
        </p:nvSpPr>
        <p:spPr>
          <a:xfrm>
            <a:off x="6944894" y="6395786"/>
            <a:ext cx="517207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ea typeface="Calibri"/>
                <a:cs typeface="Calibri"/>
              </a:rPr>
              <a:t>January 1, 2025 - Nov 20,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59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598D1-92FB-7563-585B-7233085C4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E771C-FF78-4134-3B97-FCD701D7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00" y="-169971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Calibri"/>
                <a:ea typeface="Calibri"/>
                <a:cs typeface="Arial"/>
              </a:rPr>
              <a:t>KSU Metrics Overview - Year to Date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08DD55-1AF2-7EC1-E14D-5AF647147182}"/>
              </a:ext>
            </a:extLst>
          </p:cNvPr>
          <p:cNvSpPr txBox="1">
            <a:spLocks/>
          </p:cNvSpPr>
          <p:nvPr/>
        </p:nvSpPr>
        <p:spPr>
          <a:xfrm>
            <a:off x="301613" y="1174591"/>
            <a:ext cx="5904984" cy="2463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Calibri"/>
                <a:ea typeface="Calibri"/>
                <a:cs typeface="Calibri"/>
              </a:rPr>
              <a:t>Mobile leads slightly over with 51% of users on mobile and 47% on desktop.</a:t>
            </a:r>
            <a:br>
              <a:rPr lang="en-US" sz="2200">
                <a:latin typeface="Calibri"/>
                <a:ea typeface="Calibri"/>
                <a:cs typeface="Calibri"/>
              </a:rPr>
            </a:br>
            <a:endParaRPr lang="en-US" sz="2200">
              <a:latin typeface="Calibri"/>
              <a:ea typeface="Calibri"/>
              <a:cs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</a:rPr>
              <a:t>Female users make up a slight majority, at about 55% of active users.</a:t>
            </a: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+mn-lt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000">
              <a:latin typeface="+mn-lt"/>
              <a:ea typeface="Calibri"/>
              <a:cs typeface="Arial"/>
            </a:endParaRPr>
          </a:p>
          <a:p>
            <a:endParaRPr lang="en-US" sz="2000">
              <a:latin typeface="+mn-lt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+mn-lt"/>
              <a:ea typeface="Calibri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467EF3-6A1E-A124-11FA-3C68B880F0ED}"/>
              </a:ext>
            </a:extLst>
          </p:cNvPr>
          <p:cNvSpPr txBox="1">
            <a:spLocks/>
          </p:cNvSpPr>
          <p:nvPr/>
        </p:nvSpPr>
        <p:spPr>
          <a:xfrm>
            <a:off x="6210455" y="1154538"/>
            <a:ext cx="5891616" cy="25567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Calibri"/>
                <a:ea typeface="Calibri"/>
                <a:cs typeface="Calibri"/>
              </a:rPr>
              <a:t>User activity is steady over time, with around 523K users active in the last 30 days.</a:t>
            </a:r>
            <a:br>
              <a:rPr lang="en-US" sz="2200">
                <a:latin typeface="Calibri"/>
                <a:ea typeface="Calibri"/>
                <a:cs typeface="Calibri"/>
              </a:rPr>
            </a:br>
            <a:endParaRPr lang="en-US" sz="2200">
              <a:latin typeface="Calibri"/>
              <a:ea typeface="Calibri"/>
              <a:cs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</a:rPr>
              <a:t>18–24 is the largest age group, followed by 25–34 and 35–44.</a:t>
            </a:r>
            <a:endParaRPr lang="en-US" sz="2200">
              <a:latin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+mn-lt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Arial"/>
            </a:endParaRPr>
          </a:p>
          <a:p>
            <a:pPr>
              <a:buFont typeface="Arial"/>
              <a:buChar char="•"/>
            </a:pPr>
            <a:endParaRPr lang="en-US" sz="2000">
              <a:latin typeface="+mn-lt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+mn-lt"/>
              <a:ea typeface="Calibri"/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9D9C95-2C62-41DA-9654-3950C4B993CC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C57EBF6-CAAB-39F9-B729-7C9A0A50AB3C}"/>
              </a:ext>
            </a:extLst>
          </p:cNvPr>
          <p:cNvSpPr txBox="1"/>
          <p:nvPr/>
        </p:nvSpPr>
        <p:spPr>
          <a:xfrm>
            <a:off x="6944894" y="6395786"/>
            <a:ext cx="517207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ea typeface="Calibri"/>
                <a:cs typeface="Calibri"/>
              </a:rPr>
              <a:t>January 1, 2025 - Nov 20, 2025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596D18-4777-FD0C-435F-0DB1A9414A1D}"/>
              </a:ext>
            </a:extLst>
          </p:cNvPr>
          <p:cNvGrpSpPr/>
          <p:nvPr/>
        </p:nvGrpSpPr>
        <p:grpSpPr>
          <a:xfrm>
            <a:off x="535976" y="3635363"/>
            <a:ext cx="11341242" cy="2471288"/>
            <a:chOff x="698357" y="3709427"/>
            <a:chExt cx="11341242" cy="2471288"/>
          </a:xfrm>
        </p:grpSpPr>
        <p:pic>
          <p:nvPicPr>
            <p:cNvPr id="3" name="Picture 2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7B13A015-83A7-F598-CFB0-2A015AB0A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903"/>
            <a:stretch>
              <a:fillRect/>
            </a:stretch>
          </p:blipFill>
          <p:spPr>
            <a:xfrm>
              <a:off x="2993812" y="3715761"/>
              <a:ext cx="9045787" cy="2464954"/>
            </a:xfrm>
            <a:prstGeom prst="rect">
              <a:avLst/>
            </a:prstGeom>
            <a:ln w="127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3EAE24-630F-6472-A1CA-6AF363D3E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357" y="3709427"/>
              <a:ext cx="2293526" cy="2464954"/>
            </a:xfrm>
            <a:prstGeom prst="rect">
              <a:avLst/>
            </a:prstGeom>
            <a:ln w="12700">
              <a:solidFill>
                <a:srgbClr val="FFC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11939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E449A-17C5-2B8B-2A9C-5596F718C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10C2-34A7-4B14-3F78-E89B1D087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18" y="100616"/>
            <a:ext cx="11083757" cy="790030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Calibri"/>
                <a:ea typeface="Calibri"/>
                <a:cs typeface="Calibri"/>
              </a:rPr>
              <a:t>GA4 Tool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B49D7-C93A-5418-E893-37F3EADC495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1675" y="1016446"/>
            <a:ext cx="5558763" cy="50610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sz="2400" b="1">
                <a:latin typeface="Calibri"/>
                <a:ea typeface="Calibri"/>
                <a:cs typeface="Calibri"/>
              </a:rPr>
              <a:t>Main Sections</a:t>
            </a:r>
            <a:endParaRPr lang="en-US" sz="2400" b="1"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  <a:p>
            <a:pPr lvl="1" fontAlgn="base"/>
            <a:r>
              <a:rPr lang="en-US" sz="2400" b="1">
                <a:latin typeface="Calibri"/>
                <a:ea typeface="Calibri"/>
                <a:cs typeface="Calibri"/>
              </a:rPr>
              <a:t>Reports: </a:t>
            </a:r>
            <a:r>
              <a:rPr lang="en-US" sz="2400">
                <a:latin typeface="Calibri"/>
                <a:ea typeface="Calibri"/>
                <a:cs typeface="Calibri"/>
              </a:rPr>
              <a:t>Predefined dashboards &amp; summaries, quick insights into user behavior and performance</a:t>
            </a:r>
          </a:p>
          <a:p>
            <a:pPr lvl="1" fontAlgn="base"/>
            <a:r>
              <a:rPr lang="en-US" sz="2400" b="1">
                <a:latin typeface="Calibri"/>
                <a:ea typeface="Calibri"/>
                <a:cs typeface="Calibri"/>
              </a:rPr>
              <a:t>Explore:</a:t>
            </a:r>
            <a:r>
              <a:rPr lang="en-US" sz="2400">
                <a:latin typeface="Calibri"/>
                <a:ea typeface="Calibri"/>
                <a:cs typeface="Calibri"/>
              </a:rPr>
              <a:t> Build custom reports</a:t>
            </a:r>
          </a:p>
          <a:p>
            <a:pPr lvl="1" fontAlgn="base"/>
            <a:r>
              <a:rPr lang="en-US" sz="2400" b="1">
                <a:latin typeface="Calibri"/>
                <a:ea typeface="Calibri"/>
                <a:cs typeface="Calibri"/>
              </a:rPr>
              <a:t>Advertising:</a:t>
            </a:r>
            <a:r>
              <a:rPr lang="en-US" sz="2400">
                <a:latin typeface="Calibri"/>
                <a:ea typeface="Calibri"/>
                <a:cs typeface="Calibri"/>
              </a:rPr>
              <a:t> Linked to Google Ads</a:t>
            </a:r>
          </a:p>
          <a:p>
            <a:pPr lvl="1" fontAlgn="base"/>
            <a:r>
              <a:rPr lang="en-US" sz="2400" b="1">
                <a:latin typeface="Calibri"/>
                <a:ea typeface="Calibri"/>
                <a:cs typeface="Calibri"/>
              </a:rPr>
              <a:t>Admin: </a:t>
            </a:r>
            <a:r>
              <a:rPr lang="en-US" sz="2400">
                <a:latin typeface="Calibri"/>
                <a:ea typeface="Calibri"/>
                <a:cs typeface="Calibri"/>
              </a:rPr>
              <a:t>Configuration and governance settings</a:t>
            </a:r>
          </a:p>
          <a:p>
            <a:pPr fontAlgn="base"/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27317-F768-78CF-065A-66C961B23E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4060"/>
          <a:stretch>
            <a:fillRect/>
          </a:stretch>
        </p:blipFill>
        <p:spPr>
          <a:xfrm>
            <a:off x="6098017" y="1022585"/>
            <a:ext cx="5845226" cy="5166548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6633F3-3B33-2439-9943-4A421E1CAFF9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155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55B29-F9AE-129E-F68A-117E8DFB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75" y="-119"/>
            <a:ext cx="10999787" cy="873126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Calibri"/>
                <a:ea typeface="Calibri"/>
                <a:cs typeface="Arial"/>
              </a:rPr>
              <a:t>GA4 Reports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FB4A6-CA8D-E9C1-3643-0DB8D722F8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1350" y="1101607"/>
            <a:ext cx="8327705" cy="47634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sz="2400" b="1">
                <a:latin typeface="+mn-lt"/>
              </a:rPr>
              <a:t>Realtime</a:t>
            </a:r>
            <a:r>
              <a:rPr lang="en-US" sz="2400">
                <a:latin typeface="+mn-lt"/>
              </a:rPr>
              <a:t>: </a:t>
            </a:r>
            <a:r>
              <a:rPr lang="en-US" sz="2400">
                <a:latin typeface="Calibri"/>
                <a:ea typeface="Calibri"/>
                <a:cs typeface="Calibri"/>
              </a:rPr>
              <a:t>activity happening </a:t>
            </a:r>
            <a:r>
              <a:rPr lang="en-US" sz="2400" i="1">
                <a:latin typeface="Calibri"/>
                <a:ea typeface="Calibri"/>
                <a:cs typeface="Calibri"/>
              </a:rPr>
              <a:t>right now </a:t>
            </a:r>
            <a:r>
              <a:rPr lang="en-US" sz="2400">
                <a:latin typeface="+mn-lt"/>
              </a:rPr>
              <a:t>- </a:t>
            </a:r>
            <a:r>
              <a:rPr lang="en-US" sz="2400">
                <a:latin typeface="Calibri"/>
                <a:ea typeface="Calibri"/>
                <a:cs typeface="Calibri"/>
              </a:rPr>
              <a:t>pages viewed, locations, traffic sources</a:t>
            </a:r>
            <a:br>
              <a:rPr lang="en-US" sz="2400">
                <a:latin typeface="Calibri"/>
                <a:ea typeface="Calibri"/>
                <a:cs typeface="Calibri"/>
              </a:rPr>
            </a:br>
            <a:endParaRPr lang="en-US" sz="2400">
              <a:latin typeface="Calibri"/>
              <a:ea typeface="Calibri"/>
              <a:cs typeface="Calibri"/>
            </a:endParaRPr>
          </a:p>
          <a:p>
            <a:pPr fontAlgn="base"/>
            <a:r>
              <a:rPr lang="en-US" sz="2400" b="1">
                <a:latin typeface="+mn-lt"/>
              </a:rPr>
              <a:t>Business Objectives</a:t>
            </a:r>
            <a:r>
              <a:rPr lang="en-US" sz="2400">
                <a:latin typeface="+mn-lt"/>
              </a:rPr>
              <a:t>: Your goals, what matters most to KSU</a:t>
            </a:r>
            <a:br>
              <a:rPr lang="en-US" sz="2400">
                <a:latin typeface="+mn-lt"/>
              </a:rPr>
            </a:br>
            <a:endParaRPr lang="en-US" sz="2400">
              <a:latin typeface="+mn-lt"/>
              <a:ea typeface="Calibri"/>
              <a:cs typeface="Calibri"/>
            </a:endParaRPr>
          </a:p>
          <a:p>
            <a:pPr fontAlgn="base"/>
            <a:r>
              <a:rPr lang="en-US" sz="2400" b="1">
                <a:latin typeface="+mn-lt"/>
              </a:rPr>
              <a:t>Life Cycle</a:t>
            </a:r>
            <a:r>
              <a:rPr lang="en-US" sz="2400">
                <a:latin typeface="+mn-lt"/>
              </a:rPr>
              <a:t>: shows the journey of your visitors</a:t>
            </a:r>
            <a:br>
              <a:rPr lang="en-US" sz="2400">
                <a:latin typeface="+mn-lt"/>
              </a:rPr>
            </a:br>
            <a:endParaRPr lang="en-US" sz="2400">
              <a:latin typeface="+mn-lt"/>
              <a:ea typeface="Calibri"/>
              <a:cs typeface="Calibri"/>
            </a:endParaRPr>
          </a:p>
          <a:p>
            <a:pPr fontAlgn="base"/>
            <a:r>
              <a:rPr lang="en-US" sz="2400" b="1">
                <a:latin typeface="+mn-lt"/>
              </a:rPr>
              <a:t>Search Console</a:t>
            </a:r>
            <a:r>
              <a:rPr lang="en-US" sz="2400">
                <a:latin typeface="+mn-lt"/>
              </a:rPr>
              <a:t>: b</a:t>
            </a:r>
            <a:r>
              <a:rPr lang="en-US" sz="2400">
                <a:latin typeface="Calibri"/>
                <a:ea typeface="Calibri"/>
                <a:cs typeface="Calibri"/>
              </a:rPr>
              <a:t>ridge between </a:t>
            </a:r>
            <a:r>
              <a:rPr lang="en-US" sz="2400" b="1">
                <a:latin typeface="Calibri"/>
                <a:ea typeface="Calibri"/>
                <a:cs typeface="Calibri"/>
              </a:rPr>
              <a:t>Google Search</a:t>
            </a:r>
            <a:r>
              <a:rPr lang="en-US" sz="2400">
                <a:latin typeface="Calibri"/>
                <a:ea typeface="Calibri"/>
                <a:cs typeface="Calibri"/>
              </a:rPr>
              <a:t> and your website</a:t>
            </a:r>
            <a:br>
              <a:rPr lang="en-US" sz="2400">
                <a:latin typeface="Calibri"/>
                <a:ea typeface="Calibri"/>
                <a:cs typeface="Calibri"/>
              </a:rPr>
            </a:br>
            <a:endParaRPr lang="en-US" sz="2400">
              <a:latin typeface="Calibri"/>
              <a:ea typeface="Calibri"/>
              <a:cs typeface="Calibri"/>
            </a:endParaRPr>
          </a:p>
          <a:p>
            <a:pPr fontAlgn="base"/>
            <a:r>
              <a:rPr lang="en-US" sz="2400" b="1">
                <a:latin typeface="+mn-lt"/>
              </a:rPr>
              <a:t>User</a:t>
            </a:r>
            <a:r>
              <a:rPr lang="en-US" sz="2400">
                <a:latin typeface="+mn-lt"/>
              </a:rPr>
              <a:t>: Learn about demographics, geography, and tech</a:t>
            </a:r>
            <a:endParaRPr lang="en-US" sz="2400">
              <a:latin typeface="+mn-lt"/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FE737-4194-7A78-FBA5-70F37D863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665" y="83966"/>
            <a:ext cx="2292296" cy="6156180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2DA669-0EA3-6AF9-E24B-A0CA3566EC17}"/>
              </a:ext>
            </a:extLst>
          </p:cNvPr>
          <p:cNvCxnSpPr/>
          <p:nvPr/>
        </p:nvCxnSpPr>
        <p:spPr>
          <a:xfrm flipV="1">
            <a:off x="0" y="809625"/>
            <a:ext cx="8429625" cy="9525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334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31895-FE66-4AA4-B238-695644EF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07" y="4531"/>
            <a:ext cx="11070389" cy="789395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Calibri"/>
                <a:ea typeface="Calibri"/>
                <a:cs typeface="Arial"/>
              </a:rPr>
              <a:t>10 Most Useful GA4 Reports</a:t>
            </a:r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9FC5F-8C3D-E6A6-DB50-BB387DC2C9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-2167" y="933675"/>
            <a:ext cx="10792913" cy="53527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914400" lvl="1" indent="-514350">
              <a:spcBef>
                <a:spcPts val="1400"/>
              </a:spcBef>
              <a:buAutoNum type="arabicPeriod"/>
            </a:pPr>
            <a:r>
              <a:rPr lang="en-US" sz="2000">
                <a:latin typeface="Calibri"/>
                <a:ea typeface="Calibri"/>
                <a:cs typeface="Calibri"/>
              </a:rPr>
              <a:t>Realtime report - Shows who’s on your site right now.</a:t>
            </a:r>
          </a:p>
          <a:p>
            <a:pPr marL="914400" lvl="1" indent="-514350">
              <a:spcBef>
                <a:spcPts val="1400"/>
              </a:spcBef>
              <a:buAutoNum type="arabicPeriod"/>
            </a:pPr>
            <a:r>
              <a:rPr lang="en-US" sz="2000">
                <a:latin typeface="Calibri"/>
                <a:ea typeface="Calibri"/>
                <a:cs typeface="Calibri"/>
              </a:rPr>
              <a:t>Report Snapshots - A quick overview of users, engagement, conversions, and top pages.</a:t>
            </a:r>
          </a:p>
          <a:p>
            <a:pPr marL="914400" lvl="1" indent="-514350">
              <a:spcBef>
                <a:spcPts val="1400"/>
              </a:spcBef>
              <a:buAutoNum type="arabicPeriod"/>
            </a:pPr>
            <a:r>
              <a:rPr lang="en-US" sz="2000">
                <a:latin typeface="Calibri"/>
                <a:ea typeface="Calibri"/>
                <a:cs typeface="Calibri"/>
              </a:rPr>
              <a:t>Traffic Acquisition - Shows how visitors found your site.</a:t>
            </a:r>
          </a:p>
          <a:p>
            <a:pPr marL="914400" lvl="1" indent="-514350">
              <a:spcBef>
                <a:spcPts val="1400"/>
              </a:spcBef>
              <a:buAutoNum type="arabicPeriod"/>
            </a:pPr>
            <a:r>
              <a:rPr lang="en-US" sz="2000">
                <a:latin typeface="Calibri"/>
                <a:ea typeface="Calibri"/>
                <a:cs typeface="Calibri"/>
              </a:rPr>
              <a:t>Pages and Screens  - Lists top pages, average engagement time, and key interactions.</a:t>
            </a:r>
          </a:p>
          <a:p>
            <a:pPr marL="914400" lvl="1" indent="-514350">
              <a:spcBef>
                <a:spcPts val="1400"/>
              </a:spcBef>
              <a:buAutoNum type="arabicPeriod"/>
            </a:pPr>
            <a:r>
              <a:rPr lang="en-US" sz="2000">
                <a:latin typeface="Calibri"/>
                <a:ea typeface="Calibri"/>
                <a:cs typeface="Calibri"/>
              </a:rPr>
              <a:t>Events - Displays all tracked actions like page views, clicks, downloads, etc.</a:t>
            </a:r>
          </a:p>
          <a:p>
            <a:pPr marL="914400" lvl="1" indent="-514350">
              <a:spcBef>
                <a:spcPts val="1400"/>
              </a:spcBef>
              <a:buAutoNum type="arabicPeriod"/>
            </a:pPr>
            <a:r>
              <a:rPr lang="en-US" sz="2000">
                <a:latin typeface="Calibri"/>
                <a:ea typeface="Calibri"/>
                <a:cs typeface="Calibri"/>
              </a:rPr>
              <a:t>Conversions - Shows key goal completions such as form submissions or downloads.</a:t>
            </a:r>
          </a:p>
          <a:p>
            <a:pPr marL="914400" lvl="1" indent="-514350">
              <a:spcBef>
                <a:spcPts val="1400"/>
              </a:spcBef>
              <a:buAutoNum type="arabicPeriod"/>
            </a:pPr>
            <a:r>
              <a:rPr lang="en-US" sz="2000">
                <a:latin typeface="Calibri"/>
                <a:ea typeface="Calibri"/>
                <a:cs typeface="Calibri"/>
              </a:rPr>
              <a:t>Landing Page - Identifies the first pages users land on.</a:t>
            </a:r>
          </a:p>
          <a:p>
            <a:pPr marL="914400" lvl="1" indent="-514350">
              <a:spcBef>
                <a:spcPts val="1400"/>
              </a:spcBef>
              <a:buAutoNum type="arabicPeriod"/>
            </a:pPr>
            <a:r>
              <a:rPr lang="en-US" sz="2000">
                <a:latin typeface="Calibri"/>
                <a:ea typeface="Calibri"/>
                <a:cs typeface="Calibri"/>
              </a:rPr>
              <a:t>Demographics - Provides visitor location, region, city, and language information.</a:t>
            </a:r>
          </a:p>
          <a:p>
            <a:pPr marL="914400" lvl="1" indent="-514350">
              <a:spcBef>
                <a:spcPts val="1400"/>
              </a:spcBef>
              <a:buAutoNum type="arabicPeriod"/>
            </a:pPr>
            <a:r>
              <a:rPr lang="en-US" sz="2000">
                <a:latin typeface="Calibri"/>
                <a:ea typeface="Calibri"/>
                <a:cs typeface="Calibri"/>
              </a:rPr>
              <a:t>Tech - Shows devices, browsers, and operating systems used by visitors.</a:t>
            </a:r>
          </a:p>
          <a:p>
            <a:pPr marL="914400" lvl="1" indent="-514350">
              <a:spcBef>
                <a:spcPts val="1400"/>
              </a:spcBef>
              <a:buAutoNum type="arabicPeriod"/>
            </a:pPr>
            <a:r>
              <a:rPr lang="en-US" sz="2000">
                <a:latin typeface="Calibri"/>
                <a:ea typeface="Calibri"/>
                <a:cs typeface="Calibri"/>
              </a:rPr>
              <a:t>Search Console - Displays search terms users typed in Google to reach your site.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6D88CD4F-FFBC-C0F6-57FF-60C9B123393A}"/>
              </a:ext>
            </a:extLst>
          </p:cNvPr>
          <p:cNvSpPr/>
          <p:nvPr/>
        </p:nvSpPr>
        <p:spPr>
          <a:xfrm>
            <a:off x="11542640" y="149942"/>
            <a:ext cx="454064" cy="416206"/>
          </a:xfrm>
          <a:prstGeom prst="star5">
            <a:avLst/>
          </a:prstGeom>
          <a:solidFill>
            <a:srgbClr val="FFC000"/>
          </a:solidFill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1B72E2-6E64-29D4-5E68-139A7AF6466E}"/>
              </a:ext>
            </a:extLst>
          </p:cNvPr>
          <p:cNvSpPr/>
          <p:nvPr/>
        </p:nvSpPr>
        <p:spPr>
          <a:xfrm>
            <a:off x="7797800" y="6400800"/>
            <a:ext cx="4076032" cy="39971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26D9B-65AD-4B87-D127-0D47EE8E2025}"/>
              </a:ext>
            </a:extLst>
          </p:cNvPr>
          <p:cNvSpPr txBox="1"/>
          <p:nvPr/>
        </p:nvSpPr>
        <p:spPr>
          <a:xfrm>
            <a:off x="8001417" y="6413917"/>
            <a:ext cx="38693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GA4_Most_Useful_Reports_Guide.xlsx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395487-9ED2-812B-CF8E-22BBF2912BD8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91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0D885-DF5F-8279-D2A3-4EAD68DC9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9795A-21A6-9A18-CA63-A350A31F6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7" y="-837"/>
            <a:ext cx="10946921" cy="967207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Calibri"/>
                <a:ea typeface="Calibri"/>
                <a:cs typeface="Arial"/>
              </a:rPr>
              <a:t>GA4</a:t>
            </a:r>
            <a:r>
              <a:rPr lang="en-US" sz="3200" b="0">
                <a:latin typeface="Calibri"/>
                <a:ea typeface="Calibri"/>
                <a:cs typeface="Arial"/>
              </a:rPr>
              <a:t> </a:t>
            </a:r>
            <a:r>
              <a:rPr lang="en-US" sz="3200">
                <a:latin typeface="Calibri"/>
                <a:ea typeface="Calibri"/>
                <a:cs typeface="Arial"/>
              </a:rPr>
              <a:t>Explorations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E2A8F-DF21-176B-5388-D15CCD864E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3481" y="1141867"/>
            <a:ext cx="11279982" cy="13111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sz="2400">
                <a:latin typeface="+mn-lt"/>
              </a:rPr>
              <a:t>Explorations are GA4’s advanced, customizable analysis tools</a:t>
            </a:r>
            <a:br>
              <a:rPr lang="en-US" sz="2400">
                <a:latin typeface="+mn-lt"/>
              </a:rPr>
            </a:br>
            <a:endParaRPr lang="en-US" sz="2400">
              <a:latin typeface="+mn-lt"/>
              <a:ea typeface="Calibri"/>
              <a:cs typeface="Calibri"/>
            </a:endParaRPr>
          </a:p>
          <a:p>
            <a:pPr fontAlgn="base"/>
            <a:r>
              <a:rPr lang="en-US" sz="2400">
                <a:latin typeface="+mn-lt"/>
              </a:rPr>
              <a:t>They let you dig deeper than standard reports</a:t>
            </a:r>
            <a:endParaRPr lang="en-US" sz="2400">
              <a:latin typeface="+mn-lt"/>
              <a:ea typeface="Calibri"/>
              <a:cs typeface="Calibri"/>
            </a:endParaRPr>
          </a:p>
          <a:p>
            <a:pPr marL="0" indent="0" fontAlgn="base">
              <a:buNone/>
            </a:pPr>
            <a:endParaRPr lang="en-US" sz="2800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0C0F87-571F-F952-6F77-263C87E09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998211"/>
              </p:ext>
            </p:extLst>
          </p:nvPr>
        </p:nvGraphicFramePr>
        <p:xfrm>
          <a:off x="361950" y="2657475"/>
          <a:ext cx="11625412" cy="351544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01295">
                  <a:extLst>
                    <a:ext uri="{9D8B030D-6E8A-4147-A177-3AD203B41FA5}">
                      <a16:colId xmlns:a16="http://schemas.microsoft.com/office/drawing/2014/main" val="1334906368"/>
                    </a:ext>
                  </a:extLst>
                </a:gridCol>
                <a:gridCol w="9624117">
                  <a:extLst>
                    <a:ext uri="{9D8B030D-6E8A-4147-A177-3AD203B41FA5}">
                      <a16:colId xmlns:a16="http://schemas.microsoft.com/office/drawing/2014/main" val="692374040"/>
                    </a:ext>
                  </a:extLst>
                </a:gridCol>
              </a:tblGrid>
              <a:tr h="456425">
                <a:tc>
                  <a:txBody>
                    <a:bodyPr/>
                    <a:lstStyle/>
                    <a:p>
                      <a:r>
                        <a:rPr lang="en-US" sz="2000"/>
                        <a:t>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Best for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20997"/>
                  </a:ext>
                </a:extLst>
              </a:tr>
              <a:tr h="437003">
                <a:tc>
                  <a:txBody>
                    <a:bodyPr/>
                    <a:lstStyle/>
                    <a:p>
                      <a:r>
                        <a:rPr lang="en-US" sz="2000" b="1"/>
                        <a:t>Free-form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Quickly analyze customized data tables for deeper insights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478057"/>
                  </a:ext>
                </a:extLst>
              </a:tr>
              <a:tr h="43700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/>
                        <a:t>Funnel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Identify where users drop off during multi-step journeys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719930"/>
                  </a:ext>
                </a:extLst>
              </a:tr>
              <a:tr h="437003">
                <a:tc>
                  <a:txBody>
                    <a:bodyPr/>
                    <a:lstStyle/>
                    <a:p>
                      <a:r>
                        <a:rPr lang="en-US" sz="2000" b="1"/>
                        <a:t>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Understand what users do before or after key 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569687"/>
                  </a:ext>
                </a:extLst>
              </a:tr>
              <a:tr h="437003">
                <a:tc>
                  <a:txBody>
                    <a:bodyPr/>
                    <a:lstStyle/>
                    <a:p>
                      <a:r>
                        <a:rPr lang="en-US" sz="2000" b="1"/>
                        <a:t>Segment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Compare user groups to reveal meaningful behavioral differences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192026"/>
                  </a:ext>
                </a:extLst>
              </a:tr>
              <a:tr h="437003">
                <a:tc>
                  <a:txBody>
                    <a:bodyPr/>
                    <a:lstStyle/>
                    <a:p>
                      <a:r>
                        <a:rPr lang="en-US" sz="2000" b="1"/>
                        <a:t>Cohort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Measure retention and behavior of groups over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843612"/>
                  </a:ext>
                </a:extLst>
              </a:tr>
              <a:tr h="43700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/>
                        <a:t>User 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Evaluate long-term user engagement and value trends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387081"/>
                  </a:ext>
                </a:extLst>
              </a:tr>
              <a:tr h="43700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/>
                        <a:t>User Explorer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View anonymized user journeys to diagnose interaction patterns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394576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F623A8-4350-E704-6970-8914204C9F5A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E15D076-8ABE-1FC2-C592-2BA94C19FFDE}"/>
              </a:ext>
            </a:extLst>
          </p:cNvPr>
          <p:cNvSpPr/>
          <p:nvPr/>
        </p:nvSpPr>
        <p:spPr>
          <a:xfrm>
            <a:off x="361950" y="2657475"/>
            <a:ext cx="11630025" cy="351472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34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54984-EAD7-A84B-47D7-E6D3051D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96" y="45374"/>
            <a:ext cx="11858604" cy="844682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Calibri"/>
                <a:ea typeface="Calibri"/>
                <a:cs typeface="Arial"/>
              </a:rPr>
              <a:t>Explorations: Admissions Path – Last 90 days</a:t>
            </a:r>
            <a:r>
              <a:rPr lang="en-US">
                <a:latin typeface="Arial"/>
                <a:cs typeface="Arial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BDE40-91FC-1054-ABC6-6E2C1877E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86" y="1663569"/>
            <a:ext cx="2785462" cy="46389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B06596-8FD5-7B3A-374E-E6FA1FACE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969" y="1611159"/>
            <a:ext cx="2938672" cy="4655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6AEBD7-CA7E-901C-EC07-45ACEDF96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134" y="1928983"/>
            <a:ext cx="2822081" cy="43489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FB8401-D7D7-63E2-743A-033CA958AC91}"/>
              </a:ext>
            </a:extLst>
          </p:cNvPr>
          <p:cNvSpPr txBox="1"/>
          <p:nvPr/>
        </p:nvSpPr>
        <p:spPr>
          <a:xfrm>
            <a:off x="574525" y="892346"/>
            <a:ext cx="3267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1</a:t>
            </a:r>
            <a:r>
              <a:rPr lang="en-US"/>
              <a:t> </a:t>
            </a:r>
            <a:r>
              <a:rPr lang="en-US">
                <a:hlinkClick r:id="rId6"/>
              </a:rPr>
              <a:t>Admissions Page</a:t>
            </a:r>
            <a:r>
              <a:rPr lang="en-US"/>
              <a:t> &gt; </a:t>
            </a:r>
            <a:br>
              <a:rPr lang="en-US"/>
            </a:br>
            <a:r>
              <a:rPr lang="en-US"/>
              <a:t>1.1 million active users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2ABE5D-8082-D3F3-26C3-C7FD7CDAED77}"/>
              </a:ext>
            </a:extLst>
          </p:cNvPr>
          <p:cNvSpPr txBox="1"/>
          <p:nvPr/>
        </p:nvSpPr>
        <p:spPr>
          <a:xfrm>
            <a:off x="3991264" y="867372"/>
            <a:ext cx="35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2: </a:t>
            </a:r>
            <a:r>
              <a:rPr lang="en-US">
                <a:hlinkClick r:id="rId7"/>
              </a:rPr>
              <a:t>Undergraduate Admissions</a:t>
            </a:r>
            <a:r>
              <a:rPr lang="en-US"/>
              <a:t> 2.8% or 32,220K users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006B60-97F7-23EB-EBEC-9A8AFCB7AA7B}"/>
              </a:ext>
            </a:extLst>
          </p:cNvPr>
          <p:cNvSpPr txBox="1"/>
          <p:nvPr/>
        </p:nvSpPr>
        <p:spPr>
          <a:xfrm>
            <a:off x="7804462" y="867372"/>
            <a:ext cx="4213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3</a:t>
            </a:r>
            <a:r>
              <a:rPr lang="en-US"/>
              <a:t>: </a:t>
            </a:r>
            <a:r>
              <a:rPr lang="en-US">
                <a:hlinkClick r:id="rId8"/>
              </a:rPr>
              <a:t>Commons App Login</a:t>
            </a:r>
            <a:r>
              <a:rPr lang="en-US"/>
              <a:t> </a:t>
            </a:r>
            <a:br>
              <a:rPr lang="en-US"/>
            </a:br>
            <a:r>
              <a:rPr lang="en-US"/>
              <a:t>26k clicked the apply button to the Common App </a:t>
            </a:r>
            <a:br>
              <a:rPr lang="en-US"/>
            </a:b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3FC4F3-81B6-7FA2-04CA-344D621ED6B9}"/>
              </a:ext>
            </a:extLst>
          </p:cNvPr>
          <p:cNvSpPr txBox="1"/>
          <p:nvPr/>
        </p:nvSpPr>
        <p:spPr>
          <a:xfrm>
            <a:off x="3703022" y="2906858"/>
            <a:ext cx="3802566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Step 2</a:t>
            </a:r>
            <a:br>
              <a:rPr lang="en-US"/>
            </a:br>
            <a:r>
              <a:rPr lang="en-US"/>
              <a:t>Roughly 3 out of every 100 people clicked how to apply.  Decent click through rate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C5738C-8FB0-B92B-F564-CE6F13B501A8}"/>
              </a:ext>
            </a:extLst>
          </p:cNvPr>
          <p:cNvSpPr txBox="1"/>
          <p:nvPr/>
        </p:nvSpPr>
        <p:spPr>
          <a:xfrm>
            <a:off x="7705492" y="3015653"/>
            <a:ext cx="3557239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Step 3 </a:t>
            </a:r>
            <a:br>
              <a:rPr lang="en-US"/>
            </a:br>
            <a:r>
              <a:rPr lang="en-US"/>
              <a:t>80% - Excellent conversion behavior </a:t>
            </a:r>
          </a:p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DC34B7-F739-6839-4E80-5FACE0594346}"/>
              </a:ext>
            </a:extLst>
          </p:cNvPr>
          <p:cNvSpPr txBox="1"/>
          <p:nvPr/>
        </p:nvSpPr>
        <p:spPr>
          <a:xfrm>
            <a:off x="9755956" y="6443294"/>
            <a:ext cx="243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Aug 15 – Nov 12, 2025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F3398A6-5C40-8FA9-9751-615E1F7DE0B1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8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791B1-2EDF-6444-ED47-4DB094CDE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80" y="84608"/>
            <a:ext cx="11087591" cy="778402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Calibri"/>
                <a:ea typeface="Calibri"/>
                <a:cs typeface="Arial"/>
              </a:rPr>
              <a:t>Interpreting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F5BA1-E400-932E-B23D-0EA067DFC1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9123" y="1066454"/>
            <a:ext cx="10851449" cy="47250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fontAlgn="base">
              <a:lnSpc>
                <a:spcPct val="150000"/>
              </a:lnSpc>
            </a:pPr>
            <a:r>
              <a:rPr lang="en-US" sz="2400">
                <a:latin typeface="Calibri"/>
                <a:ea typeface="Calibri"/>
                <a:cs typeface="Calibri"/>
              </a:rPr>
              <a:t>Distinct H1s </a:t>
            </a:r>
          </a:p>
          <a:p>
            <a:pPr fontAlgn="base">
              <a:lnSpc>
                <a:spcPct val="150000"/>
              </a:lnSpc>
            </a:pPr>
            <a:r>
              <a:rPr lang="en-US" sz="2400">
                <a:latin typeface="Calibri"/>
                <a:ea typeface="Calibri"/>
                <a:cs typeface="Calibri"/>
              </a:rPr>
              <a:t>Focus on trends over time not just numbers</a:t>
            </a:r>
          </a:p>
          <a:p>
            <a:pPr fontAlgn="base">
              <a:lnSpc>
                <a:spcPct val="150000"/>
              </a:lnSpc>
            </a:pPr>
            <a:r>
              <a:rPr lang="en-US" sz="2400">
                <a:latin typeface="Calibri"/>
                <a:ea typeface="Calibri"/>
                <a:cs typeface="Calibri"/>
              </a:rPr>
              <a:t>Compare engaged sessions vs total sessions.</a:t>
            </a:r>
          </a:p>
          <a:p>
            <a:pPr fontAlgn="base">
              <a:lnSpc>
                <a:spcPct val="150000"/>
              </a:lnSpc>
            </a:pPr>
            <a:r>
              <a:rPr lang="en-US" sz="2400">
                <a:latin typeface="Calibri"/>
                <a:ea typeface="Calibri"/>
                <a:cs typeface="Calibri"/>
              </a:rPr>
              <a:t>Engagement replaces bounce rate</a:t>
            </a:r>
          </a:p>
          <a:p>
            <a:pPr fontAlgn="base">
              <a:lnSpc>
                <a:spcPct val="150000"/>
              </a:lnSpc>
            </a:pPr>
            <a:r>
              <a:rPr lang="en-US" sz="2400">
                <a:latin typeface="Calibri"/>
                <a:ea typeface="Calibri"/>
                <a:cs typeface="Calibri"/>
              </a:rPr>
              <a:t>Spot which sources drive the best engagement</a:t>
            </a:r>
          </a:p>
          <a:p>
            <a:pPr fontAlgn="base">
              <a:lnSpc>
                <a:spcPct val="150000"/>
              </a:lnSpc>
            </a:pPr>
            <a:r>
              <a:rPr lang="en-US" altLang="en-US" sz="2400">
                <a:latin typeface="Calibri"/>
                <a:ea typeface="Calibri"/>
                <a:cs typeface="Calibri"/>
              </a:rPr>
              <a:t>GA4 shows </a:t>
            </a:r>
            <a:r>
              <a:rPr lang="en-US" altLang="en-US" sz="2400" i="1">
                <a:latin typeface="Calibri"/>
                <a:ea typeface="Calibri"/>
                <a:cs typeface="Calibri"/>
              </a:rPr>
              <a:t>what happened</a:t>
            </a:r>
            <a:r>
              <a:rPr lang="en-US" altLang="en-US" sz="2400">
                <a:latin typeface="Calibri"/>
                <a:ea typeface="Calibri"/>
                <a:cs typeface="Calibri"/>
              </a:rPr>
              <a:t>, not </a:t>
            </a:r>
            <a:r>
              <a:rPr lang="en-US" altLang="en-US" sz="2400" i="1">
                <a:latin typeface="Calibri"/>
                <a:ea typeface="Calibri"/>
                <a:cs typeface="Calibri"/>
              </a:rPr>
              <a:t>why</a:t>
            </a:r>
          </a:p>
          <a:p>
            <a:pPr fontAlgn="base">
              <a:lnSpc>
                <a:spcPct val="150000"/>
              </a:lnSpc>
            </a:pPr>
            <a:r>
              <a:rPr lang="en-US" altLang="en-US" sz="2400">
                <a:latin typeface="Calibri"/>
                <a:ea typeface="Calibri"/>
                <a:cs typeface="Calibri"/>
              </a:rPr>
              <a:t>Combine analytics with qualitative insights (UX testing, surveys </a:t>
            </a:r>
            <a:r>
              <a:rPr lang="en-US" altLang="en-US" sz="2400" err="1">
                <a:latin typeface="Calibri"/>
                <a:ea typeface="Calibri"/>
                <a:cs typeface="Calibri"/>
              </a:rPr>
              <a:t>etc</a:t>
            </a:r>
            <a:r>
              <a:rPr lang="en-US" altLang="en-US" sz="2400">
                <a:latin typeface="Calibri"/>
                <a:ea typeface="Calibri"/>
                <a:cs typeface="Calibri"/>
              </a:rPr>
              <a:t>…) before making conclusions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fontAlgn="base"/>
            <a:endParaRPr lang="en-US"/>
          </a:p>
          <a:p>
            <a:pPr fontAlgn="base"/>
            <a:endParaRPr lang="en-US"/>
          </a:p>
          <a:p>
            <a:pPr fontAlgn="base"/>
            <a:endParaRPr lang="en-US"/>
          </a:p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86FEA0-E95A-7767-195A-138DFB6D3EBC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5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D6212-A8E6-3088-E7E4-F2E2DFEE5E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7861" y="904531"/>
            <a:ext cx="10116263" cy="7859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latin typeface="+mn-lt"/>
                <a:cs typeface="Arial"/>
              </a:rPr>
              <a:t>In 2026, </a:t>
            </a:r>
            <a:r>
              <a:rPr lang="en-US" sz="2400" err="1">
                <a:latin typeface="+mn-lt"/>
                <a:cs typeface="Arial"/>
              </a:rPr>
              <a:t>StratComm</a:t>
            </a:r>
            <a:r>
              <a:rPr lang="en-US" sz="2400">
                <a:latin typeface="+mn-lt"/>
                <a:cs typeface="Arial"/>
              </a:rPr>
              <a:t> will provide analytics dashboards to colleges and units</a:t>
            </a:r>
          </a:p>
          <a:p>
            <a:endParaRPr lang="en-US" sz="2400">
              <a:latin typeface="+mn-lt"/>
            </a:endParaRPr>
          </a:p>
        </p:txBody>
      </p:sp>
      <p:pic>
        <p:nvPicPr>
          <p:cNvPr id="2052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6CBFF21-20C4-A143-2922-68BF04D97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29" y="1535619"/>
            <a:ext cx="6953693" cy="4428644"/>
          </a:xfrm>
          <a:prstGeom prst="rect">
            <a:avLst/>
          </a:prstGeom>
          <a:noFill/>
          <a:ln w="127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79E513-0344-DD84-7241-2CAC2AD7218E}"/>
              </a:ext>
            </a:extLst>
          </p:cNvPr>
          <p:cNvSpPr txBox="1">
            <a:spLocks/>
          </p:cNvSpPr>
          <p:nvPr/>
        </p:nvSpPr>
        <p:spPr>
          <a:xfrm>
            <a:off x="242016" y="1533685"/>
            <a:ext cx="4736554" cy="47983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+mn-lt"/>
                <a:cs typeface="Arial"/>
              </a:rPr>
              <a:t>Designed to give an overview into your website's performance</a:t>
            </a:r>
            <a:endParaRPr lang="en-US" sz="2000">
              <a:latin typeface="+mn-lt"/>
              <a:ea typeface="Calibri"/>
              <a:cs typeface="Arial"/>
            </a:endParaRPr>
          </a:p>
          <a:p>
            <a:r>
              <a:rPr lang="en-US" sz="2000">
                <a:latin typeface="+mn-lt"/>
                <a:cs typeface="Arial"/>
              </a:rPr>
              <a:t>An at-a-glance summary to help guide decisions and identify opportunities for improvement</a:t>
            </a:r>
            <a:endParaRPr lang="en-US" sz="2000">
              <a:latin typeface="+mn-lt"/>
              <a:ea typeface="Calibri"/>
              <a:cs typeface="Arial"/>
            </a:endParaRPr>
          </a:p>
          <a:p>
            <a:r>
              <a:rPr lang="en-US" sz="2000">
                <a:latin typeface="+mn-lt"/>
                <a:cs typeface="Arial"/>
              </a:rPr>
              <a:t>Page 1 highlights</a:t>
            </a:r>
            <a:endParaRPr lang="en-US" sz="2000">
              <a:latin typeface="+mn-lt"/>
              <a:ea typeface="Calibri"/>
              <a:cs typeface="Arial"/>
            </a:endParaRPr>
          </a:p>
          <a:p>
            <a:pPr lvl="1"/>
            <a:r>
              <a:rPr lang="en-US" sz="2000">
                <a:latin typeface="+mn-lt"/>
                <a:cs typeface="Arial"/>
              </a:rPr>
              <a:t>Users</a:t>
            </a:r>
            <a:endParaRPr lang="en-US" sz="2000">
              <a:latin typeface="+mn-lt"/>
              <a:ea typeface="Calibri"/>
              <a:cs typeface="Arial"/>
            </a:endParaRPr>
          </a:p>
          <a:p>
            <a:pPr lvl="1"/>
            <a:r>
              <a:rPr lang="en-US" sz="2000">
                <a:latin typeface="+mn-lt"/>
                <a:cs typeface="Arial"/>
              </a:rPr>
              <a:t>Sessions</a:t>
            </a:r>
            <a:endParaRPr lang="en-US" sz="2000">
              <a:latin typeface="+mn-lt"/>
              <a:ea typeface="Calibri"/>
              <a:cs typeface="Arial"/>
            </a:endParaRPr>
          </a:p>
          <a:p>
            <a:pPr lvl="1"/>
            <a:r>
              <a:rPr lang="en-US" sz="2000">
                <a:latin typeface="+mn-lt"/>
                <a:cs typeface="Arial"/>
              </a:rPr>
              <a:t>Engagement</a:t>
            </a:r>
            <a:endParaRPr lang="en-US" sz="2000">
              <a:latin typeface="+mn-lt"/>
              <a:ea typeface="Calibri"/>
              <a:cs typeface="Arial"/>
            </a:endParaRPr>
          </a:p>
          <a:p>
            <a:pPr lvl="1"/>
            <a:r>
              <a:rPr lang="en-US" sz="2000">
                <a:latin typeface="+mn-lt"/>
                <a:cs typeface="Arial"/>
              </a:rPr>
              <a:t>Trends</a:t>
            </a:r>
            <a:endParaRPr lang="en-US" sz="2000">
              <a:latin typeface="+mn-lt"/>
              <a:ea typeface="Calibri"/>
              <a:cs typeface="Arial"/>
            </a:endParaRPr>
          </a:p>
          <a:p>
            <a:pPr lvl="1"/>
            <a:r>
              <a:rPr lang="en-US" sz="2000">
                <a:latin typeface="+mn-lt"/>
                <a:cs typeface="Arial"/>
              </a:rPr>
              <a:t>and more</a:t>
            </a:r>
            <a:endParaRPr lang="en-US" sz="2000">
              <a:latin typeface="+mn-lt"/>
              <a:ea typeface="Calibri"/>
              <a:cs typeface="Arial"/>
            </a:endParaRPr>
          </a:p>
          <a:p>
            <a:endParaRPr lang="en-US" sz="2400">
              <a:latin typeface="+mn-lt"/>
            </a:endParaRPr>
          </a:p>
          <a:p>
            <a:pPr marL="0" indent="0">
              <a:buFont typeface="Arial"/>
              <a:buNone/>
            </a:pPr>
            <a:endParaRPr lang="en-US"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30CE53-7A02-E741-75EB-33913DE1A080}"/>
              </a:ext>
            </a:extLst>
          </p:cNvPr>
          <p:cNvSpPr txBox="1">
            <a:spLocks/>
          </p:cNvSpPr>
          <p:nvPr/>
        </p:nvSpPr>
        <p:spPr>
          <a:xfrm>
            <a:off x="237861" y="122153"/>
            <a:ext cx="11829773" cy="79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>
                <a:latin typeface="Calibri"/>
                <a:ea typeface="Calibri"/>
                <a:cs typeface="Arial"/>
              </a:rPr>
              <a:t>Dashboards – Key Performance Indicators Overview</a:t>
            </a:r>
            <a:endParaRPr lang="en-US" sz="3200">
              <a:highlight>
                <a:srgbClr val="FFFF00"/>
              </a:highlight>
              <a:latin typeface="Calibri"/>
              <a:ea typeface="Calibri"/>
              <a:cs typeface="Arial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161CE18-A2F5-DD61-78DC-905286698CCD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ABE657C-F328-0859-B723-DDF3BCAF0814}"/>
              </a:ext>
            </a:extLst>
          </p:cNvPr>
          <p:cNvSpPr/>
          <p:nvPr/>
        </p:nvSpPr>
        <p:spPr>
          <a:xfrm>
            <a:off x="5227320" y="2994660"/>
            <a:ext cx="4572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F2ED4E-1C86-64A7-D944-7E24106AD8A4}"/>
              </a:ext>
            </a:extLst>
          </p:cNvPr>
          <p:cNvSpPr/>
          <p:nvPr/>
        </p:nvSpPr>
        <p:spPr>
          <a:xfrm>
            <a:off x="5867399" y="2994660"/>
            <a:ext cx="4572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F9FD9-AC69-C6F2-721A-60B51157A347}"/>
              </a:ext>
            </a:extLst>
          </p:cNvPr>
          <p:cNvSpPr/>
          <p:nvPr/>
        </p:nvSpPr>
        <p:spPr>
          <a:xfrm>
            <a:off x="6553199" y="2994659"/>
            <a:ext cx="4572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941E53-A53C-86A4-67D6-DCD54C0F80CD}"/>
              </a:ext>
            </a:extLst>
          </p:cNvPr>
          <p:cNvSpPr/>
          <p:nvPr/>
        </p:nvSpPr>
        <p:spPr>
          <a:xfrm>
            <a:off x="7444739" y="2994659"/>
            <a:ext cx="4572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AA228-0085-B0B3-5634-B97201296E39}"/>
              </a:ext>
            </a:extLst>
          </p:cNvPr>
          <p:cNvSpPr/>
          <p:nvPr/>
        </p:nvSpPr>
        <p:spPr>
          <a:xfrm>
            <a:off x="8458199" y="2994659"/>
            <a:ext cx="4572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176230-41F5-43FF-0364-A9D81A63D0BD}"/>
              </a:ext>
            </a:extLst>
          </p:cNvPr>
          <p:cNvSpPr/>
          <p:nvPr/>
        </p:nvSpPr>
        <p:spPr>
          <a:xfrm>
            <a:off x="9334499" y="2994660"/>
            <a:ext cx="4572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FEFE2A-E5D8-5D57-0E03-DB7DE5D1701D}"/>
              </a:ext>
            </a:extLst>
          </p:cNvPr>
          <p:cNvSpPr/>
          <p:nvPr/>
        </p:nvSpPr>
        <p:spPr>
          <a:xfrm>
            <a:off x="10355579" y="2994659"/>
            <a:ext cx="4572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7DA564-03D2-AD76-30F8-6401C8966DEC}"/>
              </a:ext>
            </a:extLst>
          </p:cNvPr>
          <p:cNvSpPr/>
          <p:nvPr/>
        </p:nvSpPr>
        <p:spPr>
          <a:xfrm>
            <a:off x="11186159" y="2994660"/>
            <a:ext cx="4572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1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4F143C-82E9-70C9-4B39-4594814D9A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0254" y="2922240"/>
            <a:ext cx="2741892" cy="398616"/>
          </a:xfrm>
        </p:spPr>
        <p:txBody>
          <a:bodyPr lIns="91440" tIns="45720" rIns="91440" bIns="45720" anchor="t"/>
          <a:lstStyle/>
          <a:p>
            <a:pPr algn="l"/>
            <a:r>
              <a:rPr lang="en-US" sz="4000">
                <a:latin typeface="+mn-lt"/>
                <a:ea typeface="Calibri"/>
                <a:cs typeface="Arial"/>
              </a:rPr>
              <a:t>Agenda</a:t>
            </a:r>
            <a:endParaRPr lang="en-US" sz="400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40E9B-71E9-6557-63C4-4076993DC3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33221" y="1445131"/>
            <a:ext cx="5004716" cy="4912281"/>
          </a:xfrm>
        </p:spPr>
        <p:txBody>
          <a:bodyPr lIns="91440" tIns="45720" rIns="91440" bIns="45720" anchor="t"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2800" b="1">
                <a:latin typeface="+mn-lt"/>
                <a:cs typeface="Calibri"/>
              </a:rPr>
              <a:t>Welcome</a:t>
            </a:r>
            <a:endParaRPr lang="en-US" sz="2800">
              <a:latin typeface="+mn-lt"/>
              <a:cs typeface="Calibri"/>
            </a:endParaRP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2800" b="1">
                <a:latin typeface="+mn-lt"/>
                <a:cs typeface="Calibri"/>
              </a:rPr>
              <a:t>Google Analytics GA4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2800" b="1">
                <a:latin typeface="+mn-lt"/>
                <a:cs typeface="Calibri"/>
              </a:rPr>
              <a:t>KSU Web Metrics Overview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2800" b="1">
                <a:latin typeface="+mn-lt"/>
                <a:cs typeface="Calibri"/>
              </a:rPr>
              <a:t>Update Web POC list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2800" b="1">
                <a:latin typeface="+mn-lt"/>
                <a:cs typeface="Calibri"/>
              </a:rPr>
              <a:t>Ports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2800" b="1">
                <a:latin typeface="+mn-lt"/>
                <a:cs typeface="Calibri"/>
              </a:rPr>
              <a:t>H1 Audit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2800" b="1">
                <a:latin typeface="+mn-lt"/>
                <a:cs typeface="Calibri"/>
              </a:rPr>
              <a:t>Content Review Checklist 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en-US" sz="2800" b="1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107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52BDD-E52E-65FD-70D2-4EE6F39B2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268E-3114-A207-B020-C0FBF05D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61" y="122153"/>
            <a:ext cx="11829773" cy="795477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Arial"/>
                <a:cs typeface="Arial"/>
              </a:rPr>
              <a:t>Dashboards – Acquisition &amp; Traffic Sources</a:t>
            </a:r>
            <a:endParaRPr lang="en-US" sz="3200"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5B8F-65FF-3064-FEEB-F2FDB7BBCF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7861" y="1171918"/>
            <a:ext cx="4406782" cy="41541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latin typeface="+mn-lt"/>
                <a:cs typeface="Arial"/>
              </a:rPr>
              <a:t>Page 2 - highlights how visitors are finding &amp; accessing your website</a:t>
            </a:r>
            <a:br>
              <a:rPr lang="en-US"/>
            </a:br>
            <a:endParaRPr lang="en-US" sz="2000">
              <a:latin typeface="+mn-lt"/>
              <a:ea typeface="Calibri"/>
              <a:cs typeface="Arial"/>
            </a:endParaRPr>
          </a:p>
          <a:p>
            <a:r>
              <a:rPr lang="en-US" sz="2000">
                <a:latin typeface="+mn-lt"/>
                <a:cs typeface="Arial"/>
              </a:rPr>
              <a:t>Shows how sessions are generated and where users come from: search, direct, bookmarks…. </a:t>
            </a:r>
            <a:br>
              <a:rPr lang="en-US"/>
            </a:br>
            <a:endParaRPr lang="en-US" sz="2000">
              <a:latin typeface="+mn-lt"/>
              <a:ea typeface="Calibri"/>
              <a:cs typeface="Arial"/>
            </a:endParaRPr>
          </a:p>
          <a:p>
            <a:r>
              <a:rPr lang="en-US" sz="2000">
                <a:latin typeface="+mn-lt"/>
                <a:cs typeface="Arial"/>
              </a:rPr>
              <a:t>Focuses on devices: mobile/desktop, and session trends to show how users engage with KSU sites</a:t>
            </a:r>
            <a:endParaRPr lang="en-US" sz="2000">
              <a:latin typeface="+mn-lt"/>
              <a:ea typeface="Calibri"/>
              <a:cs typeface="Arial"/>
            </a:endParaRPr>
          </a:p>
          <a:p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FEAA109-60A8-259B-8487-25FBB80A8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080" y="1171918"/>
            <a:ext cx="7430554" cy="4756253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6BE7BD-B6A2-EA5A-FDA0-E949C0770F53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441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146D4-A807-35F0-F4F9-A8530BBDE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65424-F235-CB80-7B57-5D344043B9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4771" y="1090202"/>
            <a:ext cx="3979933" cy="47278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latin typeface="+mn-lt"/>
                <a:cs typeface="Arial"/>
              </a:rPr>
              <a:t>Page 3 - Highlights the most-visited and engaged pages on your site</a:t>
            </a:r>
          </a:p>
          <a:p>
            <a:r>
              <a:rPr lang="en-US" sz="2000">
                <a:latin typeface="+mn-lt"/>
                <a:cs typeface="Arial"/>
              </a:rPr>
              <a:t>Quick insight into how your web pages are performing </a:t>
            </a:r>
          </a:p>
          <a:p>
            <a:r>
              <a:rPr lang="en-US" sz="2000">
                <a:latin typeface="+mn-lt"/>
                <a:cs typeface="Arial"/>
              </a:rPr>
              <a:t>Shows which pages attract the most total views, active users, new visitors, and engaged sessions</a:t>
            </a:r>
          </a:p>
          <a:p>
            <a:r>
              <a:rPr lang="en-US" sz="2000">
                <a:latin typeface="+mn-lt"/>
                <a:cs typeface="Arial"/>
              </a:rPr>
              <a:t>These metrics help your team identify which content is working well and where there may be opportunities to improve or update pages</a:t>
            </a:r>
          </a:p>
          <a:p>
            <a:endParaRPr lang="en-US" sz="2000">
              <a:latin typeface="+mn-lt"/>
            </a:endParaRPr>
          </a:p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393D0EF-708F-BD65-A2D5-6FEEE8B6D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815" y="1093092"/>
            <a:ext cx="7583001" cy="498475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6294DE2-195B-B119-95B7-75E100C618BD}"/>
              </a:ext>
            </a:extLst>
          </p:cNvPr>
          <p:cNvSpPr txBox="1">
            <a:spLocks/>
          </p:cNvSpPr>
          <p:nvPr/>
        </p:nvSpPr>
        <p:spPr>
          <a:xfrm>
            <a:off x="237861" y="122153"/>
            <a:ext cx="11829773" cy="79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>
                <a:latin typeface="Arial"/>
                <a:cs typeface="Arial"/>
              </a:rPr>
              <a:t>Dashboards – Top Page Performance</a:t>
            </a:r>
            <a:endParaRPr lang="en-US" sz="3200">
              <a:highlight>
                <a:srgbClr val="FFFF00"/>
              </a:highlight>
              <a:latin typeface="Arial"/>
              <a:cs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10299D-5377-B327-445C-A1CFECE2F8D7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417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1823-86B8-0ABA-A707-8CD50395B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17" y="80562"/>
            <a:ext cx="11063705" cy="897773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Calibri"/>
                <a:ea typeface="Calibri"/>
                <a:cs typeface="Calibri"/>
              </a:rPr>
              <a:t>Google Analytics - Resources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AB752-5620-6A22-39D3-1C395A1FE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2425" y="2424947"/>
            <a:ext cx="5308686" cy="37261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/>
            </a:pPr>
            <a:endParaRPr lang="en-US" sz="150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latin typeface="Calibri"/>
                <a:ea typeface="Calibri"/>
                <a:cs typeface="Calibri"/>
                <a:hlinkClick r:id="rId3"/>
              </a:rPr>
              <a:t>Overview of Key Web Metrics at KSU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endParaRPr lang="en-US" sz="2000">
              <a:latin typeface="Calibri"/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latin typeface="Calibri"/>
                <a:ea typeface="Calibri"/>
                <a:cs typeface="Arial"/>
                <a:hlinkClick r:id="rId4"/>
              </a:rPr>
              <a:t>Getting Started with Analytics: </a:t>
            </a:r>
            <a:br>
              <a:rPr lang="en-US" sz="2000">
                <a:latin typeface="Calibri"/>
                <a:ea typeface="Calibri"/>
                <a:cs typeface="Arial"/>
                <a:hlinkClick r:id="rId4"/>
              </a:rPr>
            </a:br>
            <a:r>
              <a:rPr lang="en-US" sz="2000">
                <a:latin typeface="Calibri"/>
                <a:ea typeface="Calibri"/>
                <a:cs typeface="Arial"/>
                <a:hlinkClick r:id="rId4"/>
              </a:rPr>
              <a:t>Introduction to Analytics</a:t>
            </a:r>
            <a:endParaRPr lang="en-US" sz="2000">
              <a:latin typeface="Calibri"/>
              <a:ea typeface="Calibri"/>
              <a:cs typeface="Arial"/>
            </a:endParaRPr>
          </a:p>
          <a:p>
            <a:pPr marL="285750" indent="-285750">
              <a:buFont typeface="Arial,Sans-Serif"/>
            </a:pPr>
            <a:r>
              <a:rPr lang="en-US" sz="2000">
                <a:latin typeface="Calibri"/>
                <a:ea typeface="Calibri"/>
                <a:cs typeface="Arial"/>
                <a:hlinkClick r:id="rId5"/>
              </a:rPr>
              <a:t>Guides and Videos</a:t>
            </a:r>
            <a:endParaRPr lang="en-US" sz="2000">
              <a:latin typeface="Calibri"/>
              <a:ea typeface="Calibri"/>
              <a:cs typeface="Arial"/>
            </a:endParaRPr>
          </a:p>
          <a:p>
            <a:pPr marL="285750" indent="-285750">
              <a:buFont typeface="Arial,Sans-Serif"/>
            </a:pPr>
            <a:r>
              <a:rPr lang="en-US" sz="2000">
                <a:latin typeface="Calibri"/>
                <a:ea typeface="Calibri"/>
                <a:cs typeface="Arial"/>
                <a:hlinkClick r:id="rId6"/>
              </a:rPr>
              <a:t>Analytics Help Resources</a:t>
            </a:r>
            <a:endParaRPr lang="en-US" sz="2000">
              <a:latin typeface="Calibri"/>
              <a:ea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A2F5D-3CC3-32A0-3F0C-2D8D03D645B6}"/>
              </a:ext>
            </a:extLst>
          </p:cNvPr>
          <p:cNvSpPr txBox="1"/>
          <p:nvPr/>
        </p:nvSpPr>
        <p:spPr>
          <a:xfrm>
            <a:off x="354419" y="1087660"/>
            <a:ext cx="530493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We have several helpful Google Analytics resources available to support you as you learn GA4. </a:t>
            </a:r>
            <a:endParaRPr lang="en-US" sz="2400">
              <a:ea typeface="Calibri"/>
              <a:cs typeface="Calibri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B4DBF6-B8D1-5D3E-804E-CD8242986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066" y="1089525"/>
            <a:ext cx="5982292" cy="5059949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E4A01B-6780-CE56-EA28-0B8AF8FF5F0F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970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C0BCFD-07B2-13AC-92A1-E4B5219CA3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3600">
                <a:latin typeface="Calibri"/>
                <a:ea typeface="Calibri"/>
                <a:cs typeface="Arial"/>
              </a:rPr>
              <a:t>Questions</a:t>
            </a:r>
            <a:endParaRPr lang="en-US" sz="3600">
              <a:latin typeface="Calibri"/>
              <a:ea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AE2CF-5D9F-6033-D4E5-CA7254B6BD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3" y="1752600"/>
            <a:ext cx="8213408" cy="3352800"/>
          </a:xfrm>
        </p:spPr>
        <p:txBody>
          <a:bodyPr lIns="91440" tIns="45720" rIns="91440" bIns="45720" anchor="t"/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endParaRPr lang="en-US" sz="2400"/>
          </a:p>
          <a:p>
            <a:endParaRPr lang="en-US"/>
          </a:p>
        </p:txBody>
      </p:sp>
      <p:pic>
        <p:nvPicPr>
          <p:cNvPr id="7" name="Picture Placeholder 4" descr="A group of cubes with letters on them&#10;&#10;AI-generated content may be incorrect.">
            <a:extLst>
              <a:ext uri="{FF2B5EF4-FFF2-40B4-BE49-F238E27FC236}">
                <a16:creationId xmlns:a16="http://schemas.microsoft.com/office/drawing/2014/main" id="{22A2DADB-FDD3-2E50-E7D2-9ECD94A428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700" t="12190" r="2700" b="15395"/>
          <a:stretch>
            <a:fillRect/>
          </a:stretch>
        </p:blipFill>
        <p:spPr>
          <a:xfrm>
            <a:off x="980740" y="1937042"/>
            <a:ext cx="9279466" cy="33509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DB6DC4-5742-CE92-2F95-5295E47ED751}"/>
              </a:ext>
            </a:extLst>
          </p:cNvPr>
          <p:cNvSpPr txBox="1"/>
          <p:nvPr/>
        </p:nvSpPr>
        <p:spPr>
          <a:xfrm>
            <a:off x="867053" y="1571545"/>
            <a:ext cx="95078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Please </a:t>
            </a:r>
            <a:r>
              <a:rPr lang="en-US" b="1">
                <a:ea typeface="Calibri"/>
                <a:cs typeface="Calibri"/>
              </a:rPr>
              <a:t>enter into the chat, raise your hand or come off mute to ask your question</a:t>
            </a:r>
            <a:r>
              <a:rPr lang="en-US">
                <a:ea typeface="Calibri"/>
                <a:cs typeface="Calibri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2187832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142D3-BA23-815E-9DD6-B48387C9D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B7E226-A54F-5FF7-5680-29C0699CFB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/>
              <a:t>Website POCs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423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A7AA7-A841-1AF4-200E-3B833563F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74" y="-2866"/>
            <a:ext cx="10496550" cy="963613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Calibri"/>
                <a:ea typeface="Calibri"/>
                <a:cs typeface="Arial"/>
              </a:rPr>
              <a:t>Review and Update Website POCs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D0BA4-26A9-831A-542E-9C34762B37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376" y="1053983"/>
            <a:ext cx="6150240" cy="42514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+mn-lt"/>
              </a:rPr>
              <a:t>Please review the Website POC list</a:t>
            </a:r>
            <a:endParaRPr lang="en-US" sz="2400" dirty="0">
              <a:latin typeface="+mn-lt"/>
              <a:ea typeface="Calibri"/>
              <a:cs typeface="Calibri"/>
            </a:endParaRPr>
          </a:p>
          <a:p>
            <a:r>
              <a:rPr lang="en-US" sz="2400" dirty="0">
                <a:latin typeface="+mn-lt"/>
              </a:rPr>
              <a:t>Provide updates for anything that is no longer accurate</a:t>
            </a:r>
            <a:endParaRPr lang="en-US" sz="2400" dirty="0">
              <a:latin typeface="+mn-lt"/>
              <a:ea typeface="Calibri"/>
              <a:cs typeface="Calibri"/>
            </a:endParaRPr>
          </a:p>
          <a:p>
            <a:r>
              <a:rPr lang="en-US" sz="2400" dirty="0">
                <a:latin typeface="+mn-lt"/>
              </a:rPr>
              <a:t>Please add a primary person for any group email box e.g.: enrollment services</a:t>
            </a:r>
            <a:endParaRPr lang="en-US" sz="2400" dirty="0">
              <a:latin typeface="+mn-lt"/>
              <a:ea typeface="Calibri"/>
              <a:cs typeface="Calibri"/>
            </a:endParaRPr>
          </a:p>
          <a:p>
            <a:r>
              <a:rPr lang="en-US" sz="2400" dirty="0">
                <a:latin typeface="+mn-lt"/>
                <a:hlinkClick r:id="rId3"/>
              </a:rPr>
              <a:t>Website Points of Contact List</a:t>
            </a:r>
            <a:endParaRPr lang="en-US" sz="2400" dirty="0">
              <a:latin typeface="+mn-lt"/>
              <a:ea typeface="Calibri"/>
              <a:cs typeface="Calibri"/>
              <a:hlinkClick r:id="" action="ppaction://noaction"/>
            </a:endParaRPr>
          </a:p>
          <a:p>
            <a:r>
              <a:rPr lang="en-US" sz="2400" b="1" dirty="0">
                <a:latin typeface="+mn-lt"/>
              </a:rPr>
              <a:t>Deadline 12/5 </a:t>
            </a:r>
            <a:endParaRPr lang="en-US" sz="2400" b="1" dirty="0">
              <a:latin typeface="+mn-lt"/>
              <a:ea typeface="Calibri"/>
              <a:cs typeface="Calibri"/>
            </a:endParaRPr>
          </a:p>
          <a:p>
            <a:endParaRPr lang="en-US" dirty="0">
              <a:latin typeface="+mn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31E9CA-19B8-36CE-0EDB-F792AE52C703}"/>
              </a:ext>
            </a:extLst>
          </p:cNvPr>
          <p:cNvCxnSpPr/>
          <p:nvPr/>
        </p:nvCxnSpPr>
        <p:spPr>
          <a:xfrm>
            <a:off x="0" y="904875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968917-9E8C-EB1D-5229-BCE6C776B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269" y="1143000"/>
            <a:ext cx="5285988" cy="4953000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776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DC674-4A2B-305C-C514-34EA0752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0FC707-DE3C-4166-6C6F-01A6EEC841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Ports</a:t>
            </a:r>
          </a:p>
        </p:txBody>
      </p:sp>
    </p:spTree>
    <p:extLst>
      <p:ext uri="{BB962C8B-B14F-4D97-AF65-F5344CB8AC3E}">
        <p14:creationId xmlns:p14="http://schemas.microsoft.com/office/powerpoint/2010/main" val="2894257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485DE8-710C-BF3F-C3C7-B9E614DBE2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Port Update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428DFFA-7A05-938A-5BE2-BA553929AEAA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739775" y="1477875"/>
            <a:ext cx="1035989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During the port process,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all sites remain available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— no downtime or offline pages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kumimoji="0" lang="en-US" altLang="en-US" sz="2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StratComm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&amp; UITS have successfully completed porting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Groups 1</a:t>
            </a:r>
            <a:r>
              <a:rPr lang="en-US" altLang="en-US" sz="2400" b="1">
                <a:latin typeface="+mn-lt"/>
              </a:rPr>
              <a:t> and 2.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We will be sending quick fix/improvement recommendations over the next week or two for ports already completed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Group 3.1 s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tarted on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11/17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altLang="en-US" sz="2400">
                <a:latin typeface="+mn-lt"/>
                <a:hlinkClick r:id="rId3"/>
              </a:rPr>
              <a:t>Website Status Tracking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9326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271D0-BF4D-F515-7880-6997778EA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F04A76-C78B-6E30-9FDF-0363AE8319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sz="3200"/>
              <a:t>Post Port QA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6995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10401-4A3E-A91B-EA16-73CBF5EAF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8899E-08C9-620A-2802-4ED731080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97" y="46037"/>
            <a:ext cx="10515600" cy="1325563"/>
          </a:xfrm>
        </p:spPr>
        <p:txBody>
          <a:bodyPr/>
          <a:lstStyle/>
          <a:p>
            <a:pPr algn="l"/>
            <a:r>
              <a:rPr lang="en-US"/>
              <a:t>Post Port QA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40C99-07A4-32CB-A35C-2064B3486B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3096" y="1120878"/>
            <a:ext cx="11458904" cy="4837471"/>
          </a:xfrm>
        </p:spPr>
        <p:txBody>
          <a:bodyPr>
            <a:noAutofit/>
          </a:bodyPr>
          <a:lstStyle/>
          <a:p>
            <a:r>
              <a:rPr lang="en-US" sz="2000">
                <a:latin typeface="+mn-lt"/>
              </a:rPr>
              <a:t>During the Ports the Web Team conducts a quick QA</a:t>
            </a:r>
          </a:p>
          <a:p>
            <a:pPr lvl="1" fontAlgn="base"/>
            <a:r>
              <a:rPr lang="en-US" sz="2000">
                <a:latin typeface="+mn-lt"/>
              </a:rPr>
              <a:t>Headings, Fixing or removing broken links, Updating left-navigation links, and more</a:t>
            </a:r>
          </a:p>
          <a:p>
            <a:r>
              <a:rPr lang="en-US" sz="2000">
                <a:latin typeface="+mn-lt"/>
              </a:rPr>
              <a:t>QA emails have been sent to port POCs </a:t>
            </a:r>
          </a:p>
          <a:p>
            <a:r>
              <a:rPr lang="en-US" sz="2000">
                <a:latin typeface="+mn-lt"/>
              </a:rPr>
              <a:t>Please review and </a:t>
            </a:r>
            <a:r>
              <a:rPr lang="en-US" sz="2000" b="1">
                <a:latin typeface="+mn-lt"/>
              </a:rPr>
              <a:t>follow up by December 5</a:t>
            </a:r>
          </a:p>
          <a:p>
            <a:r>
              <a:rPr lang="en-US" sz="2000">
                <a:latin typeface="+mn-lt"/>
              </a:rPr>
              <a:t>If you have questions reach out</a:t>
            </a:r>
          </a:p>
          <a:p>
            <a:endParaRPr lang="en-US" sz="2400">
              <a:latin typeface="+mn-lt"/>
            </a:endParaRPr>
          </a:p>
          <a:p>
            <a:r>
              <a:rPr lang="en-US" sz="2000" b="1" i="1">
                <a:latin typeface="+mn-lt"/>
              </a:rPr>
              <a:t>Reminder:</a:t>
            </a:r>
            <a:r>
              <a:rPr lang="en-US" sz="2000" i="1">
                <a:latin typeface="+mn-lt"/>
              </a:rPr>
              <a:t> future </a:t>
            </a:r>
            <a:r>
              <a:rPr lang="en-US" sz="2000">
                <a:latin typeface="+mn-lt"/>
              </a:rPr>
              <a:t>ports </a:t>
            </a:r>
            <a:r>
              <a:rPr lang="en-US" sz="2000" b="1">
                <a:latin typeface="+mn-lt"/>
              </a:rPr>
              <a:t>MUST</a:t>
            </a:r>
            <a:r>
              <a:rPr lang="en-US" sz="2000">
                <a:latin typeface="+mn-lt"/>
              </a:rPr>
              <a:t> publish all content updates or revert to the last published version before your site port date</a:t>
            </a:r>
          </a:p>
          <a:p>
            <a:r>
              <a:rPr lang="en-US" sz="2000">
                <a:latin typeface="+mn-lt"/>
              </a:rPr>
              <a:t>Current </a:t>
            </a:r>
            <a:r>
              <a:rPr lang="en-US" sz="2000">
                <a:latin typeface="+mn-lt"/>
                <a:hlinkClick r:id="rId3"/>
              </a:rPr>
              <a:t>Port Schedule</a:t>
            </a:r>
            <a:endParaRPr lang="en-US" sz="2000">
              <a:latin typeface="+mn-lt"/>
            </a:endParaRP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0738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garment standing in front of a sign&#10;&#10;AI-generated content may be incorrect.">
            <a:extLst>
              <a:ext uri="{FF2B5EF4-FFF2-40B4-BE49-F238E27FC236}">
                <a16:creationId xmlns:a16="http://schemas.microsoft.com/office/drawing/2014/main" id="{ACC24063-22FA-03F4-77B6-E78E87DB1D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</a:blip>
          <a:srcRect b="2765"/>
          <a:stretch>
            <a:fillRect/>
          </a:stretch>
        </p:blipFill>
        <p:spPr>
          <a:xfrm>
            <a:off x="0" y="456"/>
            <a:ext cx="12192000" cy="626332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275F9D-EC04-65DF-1843-00E4FBA2B0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083" y="600075"/>
            <a:ext cx="9180399" cy="660400"/>
          </a:xfrm>
        </p:spPr>
        <p:txBody>
          <a:bodyPr/>
          <a:lstStyle/>
          <a:p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 of the Web Community of Practice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8338D-1636-2F28-0E02-DA36EB2DA8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116" y="1372266"/>
            <a:ext cx="11026330" cy="45060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Web Community of Practice brings together KSU web editors to collaborate, share knowledge, and strengthen the university’s online presence. In alignment with KSU’s strategic plan, the community aims to:</a:t>
            </a:r>
            <a:b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285750">
              <a:lnSpc>
                <a:spcPct val="100000"/>
              </a:lnSpc>
              <a:buClr>
                <a:srgbClr val="FFC000"/>
              </a:buClr>
            </a:pPr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 student success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971550" lvl="1" indent="-285750">
              <a:lnSpc>
                <a:spcPct val="100000"/>
              </a:lnSpc>
              <a:buClr>
                <a:srgbClr val="FFC000"/>
              </a:buClr>
            </a:pPr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Elevate KSU’s brand and reputation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285750">
              <a:lnSpc>
                <a:spcPct val="100000"/>
              </a:lnSpc>
              <a:buClr>
                <a:srgbClr val="FFC000"/>
              </a:buClr>
            </a:pPr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Foster collaboration and efficiency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285750">
              <a:lnSpc>
                <a:spcPct val="100000"/>
              </a:lnSpc>
              <a:buClr>
                <a:srgbClr val="FFC000"/>
              </a:buClr>
            </a:pPr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 professional development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Together, this community will help position KSU as a nationally recognized, student-focused university through a cohesive and engaging digital presence.</a:t>
            </a:r>
          </a:p>
          <a:p>
            <a:pPr>
              <a:lnSpc>
                <a:spcPct val="150000"/>
              </a:lnSpc>
            </a:pP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 every 6 weeks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Meetings are Oct. 3, Nov. 21, </a:t>
            </a:r>
          </a:p>
          <a:p>
            <a:pPr>
              <a:lnSpc>
                <a:spcPct val="150000"/>
              </a:lnSpc>
            </a:pP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58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B53E7-DCF9-F62A-F722-DA0BFB820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C97356-6CB0-2D31-43BB-895B080C52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sz="3200"/>
              <a:t>H1 Audit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7148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0698-6C1A-7660-A0FC-7B34A3419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104636"/>
            <a:ext cx="10515600" cy="928176"/>
          </a:xfrm>
        </p:spPr>
        <p:txBody>
          <a:bodyPr>
            <a:normAutofit/>
          </a:bodyPr>
          <a:lstStyle/>
          <a:p>
            <a:pPr algn="l"/>
            <a:r>
              <a:rPr lang="en-US">
                <a:latin typeface="Arial"/>
                <a:cs typeface="Arial"/>
              </a:rPr>
              <a:t>H1 Audit: Aug through Oct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30A7F-EBE7-DCD8-66BF-CC3F9C9471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3425" y="1092017"/>
            <a:ext cx="10982736" cy="48785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latin typeface="+mn-lt"/>
              </a:rPr>
              <a:t>The Web Team has conducted an H1 audit (9000+URLS)</a:t>
            </a:r>
          </a:p>
          <a:p>
            <a:r>
              <a:rPr lang="en-US" sz="2800">
                <a:latin typeface="+mn-lt"/>
              </a:rPr>
              <a:t>Best practices:</a:t>
            </a:r>
            <a:endParaRPr lang="en-US" sz="2800">
              <a:latin typeface="+mn-lt"/>
              <a:ea typeface="Calibri"/>
              <a:cs typeface="Calibri"/>
            </a:endParaRPr>
          </a:p>
          <a:p>
            <a:pPr lvl="1"/>
            <a:r>
              <a:rPr lang="en-US" sz="2400">
                <a:latin typeface="+mn-lt"/>
              </a:rPr>
              <a:t>Distinct H1s, GA4 analytics accuracy, ADA, SEO (no duplication)</a:t>
            </a:r>
            <a:endParaRPr lang="en-US" sz="2400">
              <a:latin typeface="+mn-lt"/>
              <a:ea typeface="Calibri"/>
              <a:cs typeface="Calibri"/>
            </a:endParaRPr>
          </a:p>
          <a:p>
            <a:pPr lvl="1"/>
            <a:r>
              <a:rPr lang="en-US" sz="2400">
                <a:latin typeface="+mn-lt"/>
              </a:rPr>
              <a:t>Max 60 characters for SEO best practice </a:t>
            </a:r>
            <a:endParaRPr lang="en-US" sz="2400">
              <a:latin typeface="+mn-lt"/>
              <a:ea typeface="Calibri"/>
              <a:cs typeface="Calibri"/>
            </a:endParaRPr>
          </a:p>
          <a:p>
            <a:r>
              <a:rPr lang="en-US" sz="2800">
                <a:latin typeface="+mn-lt"/>
              </a:rPr>
              <a:t>The Web team will send emails to POCs on </a:t>
            </a:r>
            <a:r>
              <a:rPr lang="en-US" sz="2800" u="sng">
                <a:latin typeface="+mn-lt"/>
              </a:rPr>
              <a:t>December 1</a:t>
            </a:r>
            <a:r>
              <a:rPr lang="en-US" sz="2800" u="sng" baseline="30000">
                <a:latin typeface="+mn-lt"/>
              </a:rPr>
              <a:t>st</a:t>
            </a:r>
            <a:endParaRPr lang="en-US" sz="2800" u="sng" baseline="30000">
              <a:latin typeface="+mn-lt"/>
              <a:ea typeface="Calibri"/>
              <a:cs typeface="Calibri"/>
            </a:endParaRPr>
          </a:p>
          <a:p>
            <a:r>
              <a:rPr lang="en-US" sz="2800">
                <a:latin typeface="+mn-lt"/>
              </a:rPr>
              <a:t>It will include a spreadsheet with the recommended changes</a:t>
            </a:r>
            <a:endParaRPr lang="en-US" sz="2800">
              <a:latin typeface="+mn-lt"/>
              <a:ea typeface="Calibri"/>
              <a:cs typeface="Calibri"/>
            </a:endParaRPr>
          </a:p>
          <a:p>
            <a:r>
              <a:rPr lang="en-US" sz="2800">
                <a:latin typeface="+mn-lt"/>
              </a:rPr>
              <a:t>Once received, please</a:t>
            </a:r>
            <a:r>
              <a:rPr lang="en-US" sz="2800" b="1">
                <a:latin typeface="+mn-lt"/>
              </a:rPr>
              <a:t> </a:t>
            </a:r>
            <a:r>
              <a:rPr lang="en-US" sz="2800" b="1" u="sng">
                <a:latin typeface="+mn-lt"/>
              </a:rPr>
              <a:t>complete the review by Jan 30 </a:t>
            </a:r>
            <a:r>
              <a:rPr lang="en-US" sz="2800">
                <a:latin typeface="+mn-lt"/>
              </a:rPr>
              <a:t>or sooner</a:t>
            </a:r>
            <a:endParaRPr lang="en-US" sz="2800">
              <a:latin typeface="+mn-lt"/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 i="1">
              <a:latin typeface="+mn-lt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 i="1">
                <a:latin typeface="+mn-lt"/>
                <a:ea typeface="Calibri"/>
                <a:cs typeface="Calibri"/>
              </a:rPr>
              <a:t>If you have updated a H1 since the audit your welcome to consider the recommended alternative.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44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96B2-325B-67EF-D2AE-7ACC0902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25" y="77672"/>
            <a:ext cx="10515600" cy="1325563"/>
          </a:xfrm>
        </p:spPr>
        <p:txBody>
          <a:bodyPr/>
          <a:lstStyle/>
          <a:p>
            <a:pPr algn="l"/>
            <a:r>
              <a:rPr lang="en-US"/>
              <a:t>Sample H1 Audit Spreadsheet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E5914-D937-E091-ABA3-C1618027C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4" y="1403235"/>
            <a:ext cx="11722274" cy="411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49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F815-033F-79EB-29F7-C80D23C2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04" y="224630"/>
            <a:ext cx="11050865" cy="1104214"/>
          </a:xfrm>
        </p:spPr>
        <p:txBody>
          <a:bodyPr>
            <a:normAutofit/>
          </a:bodyPr>
          <a:lstStyle/>
          <a:p>
            <a:pPr algn="l"/>
            <a:r>
              <a:rPr lang="en-US">
                <a:latin typeface="Arial"/>
                <a:cs typeface="Arial"/>
              </a:rPr>
              <a:t>Sites with H1s to Review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A6316A3-AF26-570C-2BC1-8C9A591A3C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77171"/>
              </p:ext>
            </p:extLst>
          </p:nvPr>
        </p:nvGraphicFramePr>
        <p:xfrm>
          <a:off x="566999" y="1103073"/>
          <a:ext cx="11056020" cy="5033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8932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F0AAB-FE88-DB8D-DDB4-2C2323CBB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6A5916-BFE2-B138-3AC5-5BE4CAF1BE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Checklist</a:t>
            </a:r>
          </a:p>
        </p:txBody>
      </p:sp>
    </p:spTree>
    <p:extLst>
      <p:ext uri="{BB962C8B-B14F-4D97-AF65-F5344CB8AC3E}">
        <p14:creationId xmlns:p14="http://schemas.microsoft.com/office/powerpoint/2010/main" val="4208621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36047-8DB9-5A59-FFB3-8C4AD233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Semester Web Content Review  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CE62F-54AC-6AA6-1431-6F825B25AF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3264" y="1328737"/>
            <a:ext cx="9693869" cy="4801129"/>
          </a:xfrm>
        </p:spPr>
        <p:txBody>
          <a:bodyPr/>
          <a:lstStyle/>
          <a:p>
            <a:pPr marL="0" indent="0">
              <a:buNone/>
            </a:pPr>
            <a:r>
              <a:rPr lang="en-US" sz="2400">
                <a:latin typeface="+mn-lt"/>
              </a:rPr>
              <a:t>Content:</a:t>
            </a:r>
          </a:p>
          <a:p>
            <a:pPr lvl="1"/>
            <a:r>
              <a:rPr lang="en-US" sz="2000">
                <a:latin typeface="+mn-lt"/>
              </a:rPr>
              <a:t>Required 3x per year – every December, March, and July before each semester starts</a:t>
            </a:r>
          </a:p>
          <a:p>
            <a:pPr lvl="1"/>
            <a:r>
              <a:rPr lang="en-US" sz="2000">
                <a:latin typeface="+mn-lt"/>
              </a:rPr>
              <a:t>Each college/department web POC reviews their pages and either updates directly in Omni CMS or submits a ServiceNow ticket to be completed</a:t>
            </a:r>
            <a:br>
              <a:rPr lang="en-US" sz="2000">
                <a:latin typeface="+mn-lt"/>
              </a:rPr>
            </a:br>
            <a:endParaRPr lang="en-US" sz="2000">
              <a:latin typeface="+mn-lt"/>
            </a:endParaRPr>
          </a:p>
          <a:p>
            <a:pPr marL="0" indent="0">
              <a:buNone/>
            </a:pPr>
            <a:r>
              <a:rPr lang="en-US" sz="2400">
                <a:latin typeface="+mn-lt"/>
              </a:rPr>
              <a:t>What to Check:</a:t>
            </a:r>
          </a:p>
          <a:p>
            <a:pPr lvl="1"/>
            <a:r>
              <a:rPr lang="en-US" sz="2000">
                <a:latin typeface="+mn-lt"/>
              </a:rPr>
              <a:t>Accuracy &amp; freshness (people, dates, announcements)</a:t>
            </a:r>
          </a:p>
          <a:p>
            <a:pPr lvl="1"/>
            <a:r>
              <a:rPr lang="en-US" sz="2000">
                <a:latin typeface="+mn-lt"/>
              </a:rPr>
              <a:t>Links &amp; files (no broken links, correct/accessible downloads)</a:t>
            </a:r>
          </a:p>
          <a:p>
            <a:pPr lvl="1"/>
            <a:r>
              <a:rPr lang="en-US" sz="2000">
                <a:latin typeface="+mn-lt"/>
              </a:rPr>
              <a:t>Accessibility &amp; style (headings, ALT text, clear CTAs, readable copy)</a:t>
            </a:r>
          </a:p>
          <a:p>
            <a:pPr lvl="1"/>
            <a:r>
              <a:rPr lang="en-US" sz="2000">
                <a:latin typeface="+mn-lt"/>
              </a:rPr>
              <a:t>SEO basics (unique page title, good meta description, one H1)</a:t>
            </a:r>
            <a:br>
              <a:rPr lang="en-US" sz="2000">
                <a:latin typeface="+mn-lt"/>
              </a:rPr>
            </a:br>
            <a:endParaRPr lang="en-US" sz="2000">
              <a:latin typeface="+mn-lt"/>
            </a:endParaRPr>
          </a:p>
          <a:p>
            <a:pPr marL="0" indent="0">
              <a:buNone/>
            </a:pPr>
            <a:r>
              <a:rPr lang="en-US" sz="2400">
                <a:latin typeface="+mn-lt"/>
              </a:rPr>
              <a:t>Track Completion:</a:t>
            </a:r>
          </a:p>
          <a:p>
            <a:pPr lvl="1"/>
            <a:r>
              <a:rPr lang="en-US" sz="2000">
                <a:latin typeface="+mn-lt"/>
              </a:rPr>
              <a:t>POCs mark pages as </a:t>
            </a:r>
            <a:r>
              <a:rPr lang="en-US" sz="2000" i="1">
                <a:latin typeface="+mn-lt"/>
              </a:rPr>
              <a:t>Reviewed / Needs Updates / Archived </a:t>
            </a:r>
            <a:r>
              <a:rPr lang="en-US" sz="2000">
                <a:latin typeface="+mn-lt"/>
              </a:rPr>
              <a:t>and submit conformation</a:t>
            </a: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830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on a ladder on a yellow sign&#10;&#10;AI-generated content may be incorrect.">
            <a:extLst>
              <a:ext uri="{FF2B5EF4-FFF2-40B4-BE49-F238E27FC236}">
                <a16:creationId xmlns:a16="http://schemas.microsoft.com/office/drawing/2014/main" id="{E6CD4590-8942-BE48-1A35-C26FE87036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</a:blip>
          <a:srcRect l="3989" t="18327" r="1915" b="9004"/>
          <a:stretch>
            <a:fillRect/>
          </a:stretch>
        </p:blipFill>
        <p:spPr>
          <a:xfrm>
            <a:off x="-62345" y="-55418"/>
            <a:ext cx="12265544" cy="632268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7775B-E565-937E-049D-9071B8300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Our Team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F427C-93FD-33E9-4F07-D09267D09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42" y="1905000"/>
            <a:ext cx="5934075" cy="3352800"/>
          </a:xfrm>
        </p:spPr>
        <p:txBody>
          <a:bodyPr lIns="91440" tIns="45720" rIns="91440" bIns="45720" anchor="t"/>
          <a:lstStyle/>
          <a:p>
            <a:r>
              <a:rPr lang="en-US" sz="1800" b="1">
                <a:latin typeface="+mn-lt"/>
                <a:cs typeface="Arial"/>
              </a:rPr>
              <a:t>Webmasters:</a:t>
            </a:r>
            <a:endParaRPr lang="en-US" sz="1800" b="1">
              <a:latin typeface="+mn-lt"/>
            </a:endParaRPr>
          </a:p>
          <a:p>
            <a:r>
              <a:rPr lang="en-US" sz="1800">
                <a:latin typeface="+mn-lt"/>
                <a:cs typeface="Arial"/>
              </a:rPr>
              <a:t>Jonathan Gilliam – Senior Webmaster and SEO Specialist</a:t>
            </a:r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Anthony Matusko - Senior Webmaster and SEO Specialist</a:t>
            </a:r>
          </a:p>
          <a:p>
            <a:r>
              <a:rPr lang="en-US" sz="1800">
                <a:latin typeface="+mn-lt"/>
                <a:cs typeface="Arial"/>
              </a:rPr>
              <a:t>Elizabeth Ball - Webmaster and SEO Specialist</a:t>
            </a:r>
          </a:p>
          <a:p>
            <a:r>
              <a:rPr lang="en-US" sz="1800">
                <a:latin typeface="+mn-lt"/>
                <a:cs typeface="Arial"/>
              </a:rPr>
              <a:t>Sean Bresnan - Webmaster and SEO Specialist</a:t>
            </a:r>
          </a:p>
          <a:p>
            <a:r>
              <a:rPr lang="en-US" sz="1800">
                <a:latin typeface="+mn-lt"/>
                <a:cs typeface="Arial"/>
              </a:rPr>
              <a:t>Matthew Gordon - Webmaster and SEO Specialist</a:t>
            </a:r>
          </a:p>
          <a:p>
            <a:r>
              <a:rPr lang="en-US" sz="1800">
                <a:latin typeface="+mn-lt"/>
                <a:cs typeface="Arial"/>
              </a:rPr>
              <a:t>Tara Rose - Webmaster and SEO Specialist</a:t>
            </a: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  <a:cs typeface="Arial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D5A9F8-90B3-5BE6-3181-F2D4F615CBD2}"/>
              </a:ext>
            </a:extLst>
          </p:cNvPr>
          <p:cNvSpPr txBox="1">
            <a:spLocks/>
          </p:cNvSpPr>
          <p:nvPr/>
        </p:nvSpPr>
        <p:spPr>
          <a:xfrm>
            <a:off x="750483" y="1905000"/>
            <a:ext cx="5054311" cy="33528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629"/>
              </a:buClr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+mn-lt"/>
                <a:cs typeface="Arial"/>
              </a:rPr>
              <a:t>Leadership:</a:t>
            </a:r>
            <a:endParaRPr lang="en-US" sz="1800" b="1">
              <a:latin typeface="+mn-lt"/>
            </a:endParaRPr>
          </a:p>
          <a:p>
            <a:r>
              <a:rPr lang="en-US" sz="1800">
                <a:latin typeface="+mn-lt"/>
                <a:cs typeface="Arial"/>
              </a:rPr>
              <a:t>Joe Lacy - Director, SEO and Website Strategy</a:t>
            </a:r>
            <a:endParaRPr lang="en-US" sz="1800">
              <a:latin typeface="+mn-lt"/>
            </a:endParaRPr>
          </a:p>
          <a:p>
            <a:r>
              <a:rPr lang="en-US" sz="1800">
                <a:latin typeface="+mn-lt"/>
                <a:cs typeface="Arial"/>
              </a:rPr>
              <a:t>Sharon McAleer - Web Team Manager</a:t>
            </a:r>
          </a:p>
          <a:p>
            <a:endParaRPr lang="en-US" sz="1800">
              <a:latin typeface="+mn-lt"/>
              <a:cs typeface="Arial"/>
            </a:endParaRPr>
          </a:p>
          <a:p>
            <a:r>
              <a:rPr lang="en-US" sz="1800" b="1">
                <a:latin typeface="+mn-lt"/>
                <a:cs typeface="Arial"/>
              </a:rPr>
              <a:t>Writers:</a:t>
            </a:r>
            <a:endParaRPr lang="en-US" sz="1800" b="1">
              <a:latin typeface="+mn-lt"/>
            </a:endParaRPr>
          </a:p>
          <a:p>
            <a:r>
              <a:rPr lang="en-US" sz="1800">
                <a:latin typeface="+mn-lt"/>
                <a:cs typeface="Arial"/>
              </a:rPr>
              <a:t>Josie Carter - Lead Marketing and SEO Copywriter</a:t>
            </a:r>
          </a:p>
          <a:p>
            <a:r>
              <a:rPr lang="en-US" sz="1800">
                <a:latin typeface="+mn-lt"/>
                <a:cs typeface="Arial"/>
              </a:rPr>
              <a:t>Malik Jones - Marketing and SEO Copywriter</a:t>
            </a:r>
          </a:p>
        </p:txBody>
      </p:sp>
    </p:spTree>
    <p:extLst>
      <p:ext uri="{BB962C8B-B14F-4D97-AF65-F5344CB8AC3E}">
        <p14:creationId xmlns:p14="http://schemas.microsoft.com/office/powerpoint/2010/main" val="2415596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4ABE5D-B256-BE03-3465-D4BFD7BE6F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Meeting Schedule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697D761-1272-2307-0C29-2E6A26FF6749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559541" y="1418670"/>
            <a:ext cx="505261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Meeting cadence: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 Every 5 weeks</a:t>
            </a:r>
            <a:br>
              <a:rPr lang="en-US" altLang="en-US" sz="2000">
                <a:latin typeface="+mn-lt"/>
                <a:cs typeface="Arial"/>
              </a:rPr>
            </a:br>
            <a:endParaRPr lang="en-US" sz="2000">
              <a:latin typeface="+mn-lt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Upcoming dates: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Jan 23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, Feb 27, Apr 23</a:t>
            </a:r>
            <a:br>
              <a:rPr lang="en-US" altLang="en-US" sz="2000">
                <a:latin typeface="+mn-lt"/>
                <a:cs typeface="Arial"/>
              </a:rPr>
            </a:b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+mn-lt"/>
              <a:ea typeface="Calibri"/>
              <a:cs typeface="Arial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Topics: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 UX, ADA/508 compliance,</a:t>
            </a:r>
            <a:r>
              <a:rPr lang="en-US" altLang="en-US" sz="2000">
                <a:latin typeface="+mn-lt"/>
                <a:cs typeface="Arial"/>
              </a:rPr>
              <a:t>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data analytics &amp; SEO, writing for digital,</a:t>
            </a:r>
            <a:r>
              <a:rPr lang="en-US" altLang="en-US" sz="2000">
                <a:latin typeface="+mn-lt"/>
                <a:cs typeface="Arial"/>
              </a:rPr>
              <a:t> 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and more</a:t>
            </a:r>
            <a:br>
              <a:rPr lang="en-US" altLang="en-US" sz="2000">
                <a:latin typeface="+mn-lt"/>
                <a:cs typeface="Arial"/>
              </a:rPr>
            </a:b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+mn-lt"/>
              <a:ea typeface="Calibri"/>
              <a:cs typeface="Arial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Led by: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+mn-lt"/>
                <a:cs typeface="Arial"/>
              </a:rPr>
              <a:t> Strategic Communications Web Team</a:t>
            </a:r>
            <a:br>
              <a:rPr lang="en-US" altLang="en-US" sz="2000">
                <a:latin typeface="+mn-lt"/>
                <a:cs typeface="Arial"/>
              </a:rPr>
            </a:b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+mn-lt"/>
              <a:ea typeface="Calibri"/>
              <a:cs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b="1">
                <a:latin typeface="+mn-lt"/>
                <a:ea typeface="Calibri"/>
                <a:cs typeface="Arial"/>
              </a:rPr>
              <a:t>Meeting is Recorded (Please Mute)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+mn-lt"/>
              <a:ea typeface="Calibri"/>
              <a:cs typeface="Arial"/>
            </a:endParaRPr>
          </a:p>
        </p:txBody>
      </p:sp>
      <p:pic>
        <p:nvPicPr>
          <p:cNvPr id="7" name="Picture 6" descr="A sign with a spider and web on it&#10;&#10;AI-generated content may be incorrect.">
            <a:extLst>
              <a:ext uri="{FF2B5EF4-FFF2-40B4-BE49-F238E27FC236}">
                <a16:creationId xmlns:a16="http://schemas.microsoft.com/office/drawing/2014/main" id="{80FE2821-C9B7-0D14-5840-C184362479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72" r="135" b="16566"/>
          <a:stretch>
            <a:fillRect/>
          </a:stretch>
        </p:blipFill>
        <p:spPr>
          <a:xfrm>
            <a:off x="6579847" y="734291"/>
            <a:ext cx="5135243" cy="5230097"/>
          </a:xfrm>
          <a:prstGeom prst="rect">
            <a:avLst/>
          </a:prstGeom>
        </p:spPr>
      </p:pic>
      <p:pic>
        <p:nvPicPr>
          <p:cNvPr id="3074" name="Picture 2" descr="THE WEBS OF PEACE ">
            <a:extLst>
              <a:ext uri="{FF2B5EF4-FFF2-40B4-BE49-F238E27FC236}">
                <a16:creationId xmlns:a16="http://schemas.microsoft.com/office/drawing/2014/main" id="{50F07801-9DB7-1774-1113-7896F3F76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37" y="725923"/>
            <a:ext cx="5253341" cy="523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5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04A8-BAE0-D86C-F2AC-14AC57EC2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09" y="93931"/>
            <a:ext cx="11001513" cy="770483"/>
          </a:xfrm>
        </p:spPr>
        <p:txBody>
          <a:bodyPr lIns="91440" tIns="45720" rIns="91440" bIns="45720" anchor="t"/>
          <a:lstStyle/>
          <a:p>
            <a:r>
              <a:rPr lang="en-US" sz="3600">
                <a:latin typeface="Arial"/>
                <a:cs typeface="Arial"/>
              </a:rPr>
              <a:t>Google Analytics – GA4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A68F0-B016-2BDB-C567-2069BDC438A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1373" y="1130261"/>
            <a:ext cx="4355697" cy="4816391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+mn-lt"/>
              </a:rPr>
              <a:t>GA4 helps you understand how people use your web site</a:t>
            </a:r>
            <a:endParaRPr lang="en-US" sz="2400">
              <a:latin typeface="+mn-lt"/>
              <a:ea typeface="Calibri"/>
              <a:cs typeface="Calibri"/>
            </a:endParaRPr>
          </a:p>
          <a:p>
            <a:pPr lvl="1"/>
            <a:r>
              <a:rPr lang="en-US">
                <a:latin typeface="+mn-lt"/>
              </a:rPr>
              <a:t>what they do</a:t>
            </a:r>
            <a:endParaRPr lang="en-US">
              <a:latin typeface="+mn-lt"/>
              <a:ea typeface="Calibri"/>
              <a:cs typeface="Calibri"/>
            </a:endParaRPr>
          </a:p>
          <a:p>
            <a:pPr lvl="1"/>
            <a:r>
              <a:rPr lang="en-US">
                <a:latin typeface="+mn-lt"/>
              </a:rPr>
              <a:t>where they go next</a:t>
            </a:r>
            <a:br>
              <a:rPr lang="en-US">
                <a:latin typeface="+mn-lt"/>
              </a:rPr>
            </a:br>
            <a:endParaRPr lang="en-US">
              <a:latin typeface="+mn-lt"/>
              <a:ea typeface="Calibri"/>
              <a:cs typeface="Calibri"/>
            </a:endParaRPr>
          </a:p>
          <a:p>
            <a:r>
              <a:rPr lang="en-US" sz="2400">
                <a:latin typeface="+mn-lt"/>
              </a:rPr>
              <a:t>A picture of the </a:t>
            </a:r>
            <a:r>
              <a:rPr lang="en-US" sz="2400" b="1">
                <a:latin typeface="+mn-lt"/>
              </a:rPr>
              <a:t>entire user journey</a:t>
            </a:r>
            <a:r>
              <a:rPr lang="en-US" sz="2400">
                <a:latin typeface="+mn-lt"/>
              </a:rPr>
              <a:t> </a:t>
            </a:r>
            <a:br>
              <a:rPr lang="en-US" sz="2400">
                <a:latin typeface="+mn-lt"/>
              </a:rPr>
            </a:br>
            <a:endParaRPr lang="en-US" sz="2400">
              <a:latin typeface="+mn-lt"/>
            </a:endParaRPr>
          </a:p>
          <a:p>
            <a:r>
              <a:rPr lang="en-US" sz="2400">
                <a:latin typeface="Calibri" panose="020F0502020204030204"/>
                <a:ea typeface="Calibri"/>
                <a:cs typeface="Calibri"/>
              </a:rPr>
              <a:t>Google Analytics (including GA4) does </a:t>
            </a:r>
            <a:r>
              <a:rPr lang="en-US" sz="2400" i="1">
                <a:latin typeface="Calibri"/>
                <a:ea typeface="Calibri"/>
                <a:cs typeface="Calibri"/>
              </a:rPr>
              <a:t>not</a:t>
            </a:r>
            <a:r>
              <a:rPr lang="en-US" sz="2400">
                <a:latin typeface="Calibri"/>
                <a:ea typeface="Calibri"/>
                <a:cs typeface="Calibri"/>
              </a:rPr>
              <a:t> track users in private/incognito mode.</a:t>
            </a:r>
          </a:p>
        </p:txBody>
      </p:sp>
      <p:pic>
        <p:nvPicPr>
          <p:cNvPr id="4" name="Picture 3" descr="A graph on a screen&#10;&#10;AI-generated content may be incorrect.">
            <a:extLst>
              <a:ext uri="{FF2B5EF4-FFF2-40B4-BE49-F238E27FC236}">
                <a16:creationId xmlns:a16="http://schemas.microsoft.com/office/drawing/2014/main" id="{134AF71F-55E7-3CF7-A003-69F26C13F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611" y="1128713"/>
            <a:ext cx="7545352" cy="4811081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E4CBD6E-3563-DCD2-BB95-DD5D537AA045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6F9790B-D8F6-3597-B892-6CAD97CD2472}"/>
              </a:ext>
            </a:extLst>
          </p:cNvPr>
          <p:cNvSpPr txBox="1"/>
          <p:nvPr/>
        </p:nvSpPr>
        <p:spPr>
          <a:xfrm>
            <a:off x="-1" y="6395012"/>
            <a:ext cx="121919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ea typeface="+mn-lt"/>
                <a:cs typeface="+mn-lt"/>
              </a:rPr>
              <a:t>GA4 is not about data it about the user's journey!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494128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45DAC-6272-6325-9763-C0DE81A6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2" y="80295"/>
            <a:ext cx="10880034" cy="1358693"/>
          </a:xfrm>
        </p:spPr>
        <p:txBody>
          <a:bodyPr lIns="91440" tIns="45720" rIns="91440" bIns="45720" anchor="t"/>
          <a:lstStyle/>
          <a:p>
            <a:r>
              <a:rPr lang="en-US" sz="3200">
                <a:latin typeface="Calibri"/>
                <a:ea typeface="Calibri"/>
                <a:cs typeface="Arial"/>
              </a:rPr>
              <a:t>Google Analytics (GA4) History</a:t>
            </a:r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EB566-7B73-3EC2-85DF-787BF4AC53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6302" y="1316292"/>
            <a:ext cx="5728285" cy="5142122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latin typeface="Calibri"/>
                <a:ea typeface="Calibri"/>
                <a:cs typeface="Arial"/>
              </a:rPr>
              <a:t>GA4 released - October 2020</a:t>
            </a:r>
          </a:p>
          <a:p>
            <a:pPr>
              <a:lnSpc>
                <a:spcPct val="100000"/>
              </a:lnSpc>
            </a:pPr>
            <a:r>
              <a:rPr lang="en-US" sz="2400">
                <a:latin typeface="Calibri"/>
                <a:ea typeface="Calibri"/>
                <a:cs typeface="Arial"/>
              </a:rPr>
              <a:t>Sunset Universal Analytics – July 2023 </a:t>
            </a:r>
          </a:p>
          <a:p>
            <a:pPr>
              <a:lnSpc>
                <a:spcPct val="100000"/>
              </a:lnSpc>
            </a:pPr>
            <a:r>
              <a:rPr lang="en-US" sz="2400" b="1">
                <a:latin typeface="Calibri"/>
                <a:ea typeface="Calibri"/>
                <a:cs typeface="Arial"/>
              </a:rPr>
              <a:t>Core difference: </a:t>
            </a:r>
          </a:p>
          <a:p>
            <a:pPr lvl="1">
              <a:lnSpc>
                <a:spcPct val="100000"/>
              </a:lnSpc>
            </a:pPr>
            <a:r>
              <a:rPr lang="en-US">
                <a:latin typeface="Calibri"/>
                <a:ea typeface="Calibri"/>
                <a:cs typeface="Arial"/>
              </a:rPr>
              <a:t>GA4 tracks everything as events – page views, clicks, downloads </a:t>
            </a:r>
            <a:r>
              <a:rPr lang="en-US" err="1">
                <a:latin typeface="Calibri"/>
                <a:ea typeface="Calibri"/>
                <a:cs typeface="Arial"/>
              </a:rPr>
              <a:t>etc</a:t>
            </a:r>
            <a:r>
              <a:rPr lang="en-US">
                <a:latin typeface="Calibri"/>
                <a:ea typeface="Calibri"/>
                <a:cs typeface="Arial"/>
              </a:rPr>
              <a:t>…</a:t>
            </a:r>
          </a:p>
          <a:p>
            <a:pPr lvl="1">
              <a:lnSpc>
                <a:spcPct val="100000"/>
              </a:lnSpc>
            </a:pPr>
            <a:r>
              <a:rPr lang="en-US">
                <a:latin typeface="Calibri"/>
                <a:ea typeface="Calibri"/>
                <a:cs typeface="Arial"/>
              </a:rPr>
              <a:t>Universal Analytics used sessions and hit types</a:t>
            </a:r>
          </a:p>
          <a:p>
            <a:pPr>
              <a:lnSpc>
                <a:spcPct val="100000"/>
              </a:lnSpc>
            </a:pPr>
            <a:r>
              <a:rPr lang="en-US" sz="2400">
                <a:latin typeface="Calibri"/>
                <a:ea typeface="Calibri"/>
                <a:cs typeface="Arial"/>
              </a:rPr>
              <a:t>GA4 supports KSU’s data-driven digital governance and accessibility compliance goals</a:t>
            </a:r>
          </a:p>
          <a:p>
            <a:pPr lvl="1"/>
            <a:endParaRPr lang="en-US"/>
          </a:p>
        </p:txBody>
      </p:sp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F4F1C74A-3E03-98F1-7143-29C7E48C2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775" y="1319213"/>
            <a:ext cx="5248275" cy="4657725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60A1AB-014D-2BA8-A96E-D7E772B8E47A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297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9C932-1D8D-90D3-8C9D-AB12FB074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B6AD-6E7C-4E00-47C0-C294B2A84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56" y="161575"/>
            <a:ext cx="11638736" cy="827723"/>
          </a:xfrm>
        </p:spPr>
        <p:txBody>
          <a:bodyPr lIns="91440" tIns="45720" rIns="91440" bIns="45720" anchor="t"/>
          <a:lstStyle/>
          <a:p>
            <a:r>
              <a:rPr lang="en-US" sz="3200">
                <a:latin typeface="Calibri"/>
                <a:ea typeface="Calibri"/>
                <a:cs typeface="Arial"/>
              </a:rPr>
              <a:t>GA4 Advancements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E537C-932C-9A28-2A6F-6774069D8D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1021" y="1278204"/>
            <a:ext cx="10405605" cy="373406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>
                <a:latin typeface="Calibri"/>
                <a:ea typeface="Calibri"/>
                <a:cs typeface="Arial"/>
              </a:rPr>
              <a:t>Unified tracking across web + app</a:t>
            </a:r>
          </a:p>
          <a:p>
            <a:pPr>
              <a:lnSpc>
                <a:spcPct val="100000"/>
              </a:lnSpc>
            </a:pPr>
            <a:r>
              <a:rPr lang="en-US">
                <a:latin typeface="Calibri"/>
                <a:ea typeface="Calibri"/>
                <a:cs typeface="Arial"/>
              </a:rPr>
              <a:t>Event-based model (no more hit categories)</a:t>
            </a:r>
          </a:p>
          <a:p>
            <a:pPr>
              <a:lnSpc>
                <a:spcPct val="100000"/>
              </a:lnSpc>
            </a:pPr>
            <a:r>
              <a:rPr lang="en-US">
                <a:latin typeface="Calibri"/>
                <a:ea typeface="Calibri"/>
                <a:cs typeface="Arial"/>
              </a:rPr>
              <a:t>Privacy-first, less reliance on cookies </a:t>
            </a:r>
          </a:p>
          <a:p>
            <a:pPr>
              <a:lnSpc>
                <a:spcPct val="100000"/>
              </a:lnSpc>
            </a:pPr>
            <a:r>
              <a:rPr lang="en-US">
                <a:latin typeface="Calibri"/>
                <a:ea typeface="Calibri"/>
                <a:cs typeface="Arial"/>
              </a:rPr>
              <a:t>Deeper, customizable reporting via Explorations</a:t>
            </a:r>
          </a:p>
          <a:p>
            <a:pPr>
              <a:lnSpc>
                <a:spcPct val="100000"/>
              </a:lnSpc>
            </a:pPr>
            <a:r>
              <a:rPr lang="en-US">
                <a:latin typeface="Calibri"/>
                <a:ea typeface="Calibri"/>
                <a:cs typeface="Arial"/>
              </a:rPr>
              <a:t>Better user journey and funnel visualization</a:t>
            </a:r>
          </a:p>
          <a:p>
            <a:pPr>
              <a:lnSpc>
                <a:spcPct val="100000"/>
              </a:lnSpc>
            </a:pPr>
            <a:r>
              <a:rPr lang="en-US">
                <a:latin typeface="Calibri"/>
                <a:ea typeface="Calibri"/>
                <a:cs typeface="Arial"/>
              </a:rPr>
              <a:t>And more…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36B3D2C-5E22-EDFE-1FDC-0F9FDAC07ACA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671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ECEC4-B06C-AC13-F576-CD181CCEE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9A36F-C8A1-85AC-4466-72560846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6" y="131270"/>
            <a:ext cx="11620182" cy="1358693"/>
          </a:xfrm>
        </p:spPr>
        <p:txBody>
          <a:bodyPr lIns="91440" tIns="45720" rIns="91440" bIns="45720" anchor="t"/>
          <a:lstStyle/>
          <a:p>
            <a:r>
              <a:rPr lang="en-US" sz="3200">
                <a:latin typeface="Calibri"/>
                <a:ea typeface="Calibri"/>
                <a:cs typeface="Arial"/>
              </a:rPr>
              <a:t>GA4 Key Terminology</a:t>
            </a:r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62F75-081F-7935-A12B-CEB2692E1C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5096" y="1017396"/>
            <a:ext cx="10863263" cy="4893456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t"/>
          <a:lstStyle/>
          <a:p>
            <a:pPr fontAlgn="base"/>
            <a:r>
              <a:rPr lang="en-US" sz="2200" b="1">
                <a:latin typeface="+mn-lt"/>
              </a:rPr>
              <a:t>Events</a:t>
            </a:r>
            <a:r>
              <a:rPr lang="en-US" sz="2200">
                <a:latin typeface="+mn-lt"/>
              </a:rPr>
              <a:t> – any action, for example link click, pageview, scroll, file download…</a:t>
            </a:r>
            <a:endParaRPr lang="en-US" sz="2200">
              <a:latin typeface="+mn-lt"/>
              <a:ea typeface="Calibri"/>
              <a:cs typeface="Calibri"/>
            </a:endParaRPr>
          </a:p>
          <a:p>
            <a:pPr lvl="1" fontAlgn="base"/>
            <a:r>
              <a:rPr lang="en-US" sz="2200" b="1">
                <a:latin typeface="+mn-lt"/>
              </a:rPr>
              <a:t>Custom Event </a:t>
            </a:r>
            <a:r>
              <a:rPr lang="en-US" sz="2200">
                <a:latin typeface="+mn-lt"/>
              </a:rPr>
              <a:t>– you create to track something not captured automatically </a:t>
            </a:r>
            <a:endParaRPr lang="en-US" sz="2200">
              <a:latin typeface="+mn-lt"/>
              <a:ea typeface="Calibri"/>
              <a:cs typeface="Calibri"/>
            </a:endParaRPr>
          </a:p>
          <a:p>
            <a:pPr fontAlgn="base"/>
            <a:r>
              <a:rPr lang="en-US" sz="2200" b="1">
                <a:latin typeface="+mn-lt"/>
              </a:rPr>
              <a:t>Parameter</a:t>
            </a:r>
            <a:r>
              <a:rPr lang="en-US" sz="2200">
                <a:latin typeface="+mn-lt"/>
              </a:rPr>
              <a:t> – additional info attached to an events, such as link </a:t>
            </a:r>
            <a:r>
              <a:rPr lang="en-US" sz="2200" err="1">
                <a:latin typeface="+mn-lt"/>
              </a:rPr>
              <a:t>url</a:t>
            </a:r>
            <a:r>
              <a:rPr lang="en-US" sz="2200">
                <a:latin typeface="+mn-lt"/>
              </a:rPr>
              <a:t> or file name</a:t>
            </a:r>
            <a:endParaRPr lang="en-US" sz="2200">
              <a:latin typeface="+mn-lt"/>
              <a:ea typeface="Calibri"/>
              <a:cs typeface="Calibri"/>
            </a:endParaRPr>
          </a:p>
          <a:p>
            <a:pPr fontAlgn="base"/>
            <a:r>
              <a:rPr lang="en-US" sz="2200" b="1">
                <a:latin typeface="+mn-lt"/>
              </a:rPr>
              <a:t>Conversion</a:t>
            </a:r>
            <a:r>
              <a:rPr lang="en-US" sz="2200">
                <a:latin typeface="+mn-lt"/>
              </a:rPr>
              <a:t> – a key event that represents a meaningful action or goal such as form completion</a:t>
            </a:r>
            <a:endParaRPr lang="en-US" sz="2200">
              <a:latin typeface="+mn-lt"/>
              <a:ea typeface="Calibri"/>
              <a:cs typeface="Calibri"/>
            </a:endParaRPr>
          </a:p>
          <a:p>
            <a:pPr fontAlgn="base"/>
            <a:r>
              <a:rPr lang="en-US" sz="2200" b="1">
                <a:latin typeface="+mn-lt"/>
              </a:rPr>
              <a:t>User</a:t>
            </a:r>
            <a:r>
              <a:rPr lang="en-US" sz="2200">
                <a:latin typeface="+mn-lt"/>
              </a:rPr>
              <a:t> – a unique visitor</a:t>
            </a:r>
            <a:endParaRPr lang="en-US" sz="2200">
              <a:latin typeface="+mn-lt"/>
              <a:ea typeface="Calibri"/>
              <a:cs typeface="Calibri"/>
            </a:endParaRPr>
          </a:p>
          <a:p>
            <a:pPr lvl="1" fontAlgn="base"/>
            <a:r>
              <a:rPr lang="en-US" sz="2200" b="1">
                <a:latin typeface="+mn-lt"/>
              </a:rPr>
              <a:t>Dimension </a:t>
            </a:r>
            <a:r>
              <a:rPr lang="en-US" sz="2200">
                <a:latin typeface="+mn-lt"/>
              </a:rPr>
              <a:t>– label or description, such as page title, event name, page path</a:t>
            </a:r>
            <a:endParaRPr lang="en-US" sz="2200">
              <a:latin typeface="+mn-lt"/>
              <a:ea typeface="Calibri"/>
              <a:cs typeface="Calibri"/>
            </a:endParaRPr>
          </a:p>
          <a:p>
            <a:pPr lvl="1" fontAlgn="base"/>
            <a:r>
              <a:rPr lang="en-US" sz="2200" b="1">
                <a:latin typeface="+mn-lt"/>
              </a:rPr>
              <a:t>Metric – </a:t>
            </a:r>
            <a:r>
              <a:rPr lang="en-US" sz="2200">
                <a:latin typeface="+mn-lt"/>
              </a:rPr>
              <a:t>number or value, such as event count, users, views, sessions</a:t>
            </a:r>
            <a:endParaRPr lang="en-US" sz="2200">
              <a:latin typeface="+mn-lt"/>
              <a:ea typeface="Calibri"/>
              <a:cs typeface="Calibri"/>
            </a:endParaRPr>
          </a:p>
          <a:p>
            <a:pPr lvl="1" fontAlgn="base"/>
            <a:r>
              <a:rPr lang="en-US" sz="2200" b="1">
                <a:latin typeface="+mn-lt"/>
              </a:rPr>
              <a:t>Data Stream </a:t>
            </a:r>
            <a:r>
              <a:rPr lang="en-US" sz="2200">
                <a:latin typeface="+mn-lt"/>
              </a:rPr>
              <a:t>– data source, such as websites, iOS or android apps </a:t>
            </a:r>
            <a:endParaRPr lang="en-US" sz="2200">
              <a:latin typeface="+mn-lt"/>
              <a:ea typeface="Calibri"/>
              <a:cs typeface="Calibri"/>
            </a:endParaRPr>
          </a:p>
          <a:p>
            <a:pPr fontAlgn="base"/>
            <a:r>
              <a:rPr lang="en-US" sz="2200" b="1">
                <a:latin typeface="+mn-lt"/>
              </a:rPr>
              <a:t>Session </a:t>
            </a:r>
            <a:r>
              <a:rPr lang="en-US" sz="2200">
                <a:latin typeface="+mn-lt"/>
              </a:rPr>
              <a:t>– a period of continuous user activity</a:t>
            </a:r>
            <a:endParaRPr lang="en-US" sz="2200">
              <a:latin typeface="+mn-lt"/>
              <a:ea typeface="Calibri"/>
              <a:cs typeface="Calibri"/>
            </a:endParaRPr>
          </a:p>
          <a:p>
            <a:pPr lvl="1" fontAlgn="base"/>
            <a:r>
              <a:rPr lang="en-US" sz="2200" b="1">
                <a:latin typeface="+mn-lt"/>
              </a:rPr>
              <a:t>Engaged Session </a:t>
            </a:r>
            <a:r>
              <a:rPr lang="en-US" sz="2200">
                <a:latin typeface="+mn-lt"/>
              </a:rPr>
              <a:t>– A session lasting 10+ seconds, or with 2+ page views, or at least one conversion. Used instead of “</a:t>
            </a:r>
            <a:r>
              <a:rPr lang="en-US" sz="2200" b="1">
                <a:latin typeface="+mn-lt"/>
              </a:rPr>
              <a:t>bounce rate</a:t>
            </a:r>
            <a:r>
              <a:rPr lang="en-US" sz="2200">
                <a:latin typeface="+mn-lt"/>
              </a:rPr>
              <a:t>”</a:t>
            </a:r>
            <a:endParaRPr lang="en-US" sz="2200">
              <a:latin typeface="+mn-lt"/>
              <a:ea typeface="Calibri"/>
              <a:cs typeface="Calibri"/>
            </a:endParaRPr>
          </a:p>
          <a:p>
            <a:pPr lvl="1" fontAlgn="base"/>
            <a:r>
              <a:rPr lang="en-US" sz="2200" b="1">
                <a:latin typeface="+mn-lt"/>
              </a:rPr>
              <a:t>Engagement Rate </a:t>
            </a:r>
            <a:r>
              <a:rPr lang="en-US" sz="2200">
                <a:latin typeface="+mn-lt"/>
              </a:rPr>
              <a:t>– the percentage of sessions that qualify as engaged</a:t>
            </a:r>
            <a:endParaRPr lang="en-US" sz="2200">
              <a:latin typeface="+mn-lt"/>
              <a:ea typeface="Calibri"/>
              <a:cs typeface="Calibri"/>
              <a:hlinkClick r:id="rId3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F0CF0CBE-2604-B416-409F-238D656CC3A3}"/>
              </a:ext>
            </a:extLst>
          </p:cNvPr>
          <p:cNvSpPr/>
          <p:nvPr/>
        </p:nvSpPr>
        <p:spPr>
          <a:xfrm>
            <a:off x="11489166" y="129889"/>
            <a:ext cx="454064" cy="416206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651021-B124-3509-3F02-73BEBDB9F49E}"/>
              </a:ext>
            </a:extLst>
          </p:cNvPr>
          <p:cNvSpPr/>
          <p:nvPr/>
        </p:nvSpPr>
        <p:spPr>
          <a:xfrm>
            <a:off x="7907711" y="6382839"/>
            <a:ext cx="3794888" cy="38478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C482C-742C-05D5-DE3A-BEEF5B9F1E6F}"/>
              </a:ext>
            </a:extLst>
          </p:cNvPr>
          <p:cNvSpPr txBox="1"/>
          <p:nvPr/>
        </p:nvSpPr>
        <p:spPr>
          <a:xfrm>
            <a:off x="8007685" y="6383420"/>
            <a:ext cx="3596524" cy="382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KSU GA4 Glossary of Terms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842589-3B62-86B5-8CA5-E1CCA39B2B2C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244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3FF5-ADF2-E84D-B76F-B79D862D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00" y="-169971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Arial"/>
                <a:cs typeface="Arial"/>
              </a:rPr>
              <a:t>KSU Metrics Overview - Year to Date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C3B11A-B70F-A3CE-5178-BD57465399FF}"/>
              </a:ext>
            </a:extLst>
          </p:cNvPr>
          <p:cNvSpPr txBox="1">
            <a:spLocks/>
          </p:cNvSpPr>
          <p:nvPr/>
        </p:nvSpPr>
        <p:spPr>
          <a:xfrm>
            <a:off x="281561" y="1248117"/>
            <a:ext cx="5671036" cy="3218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Calibri"/>
                <a:ea typeface="Calibri"/>
                <a:cs typeface="Calibri"/>
              </a:rPr>
              <a:t>Engagement rate is 49.7%, meaning nearly half of all sessions include meaningful interaction.</a:t>
            </a:r>
            <a:br>
              <a:rPr lang="en-US" sz="2200">
                <a:latin typeface="Calibri"/>
                <a:ea typeface="Calibri"/>
                <a:cs typeface="Calibri"/>
              </a:rPr>
            </a:br>
            <a:endParaRPr lang="en-US" sz="2200">
              <a:latin typeface="Calibri"/>
              <a:ea typeface="Calibri"/>
              <a:cs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</a:rPr>
              <a:t>3.9 million active users visited the site between Jan 1 and Nov 20, 2025.</a:t>
            </a:r>
            <a:br>
              <a:rPr lang="en-US" sz="2200">
                <a:latin typeface="Calibri"/>
                <a:ea typeface="Calibri"/>
                <a:cs typeface="Calibri"/>
              </a:rPr>
            </a:br>
            <a:endParaRPr lang="en-US" sz="2200">
              <a:latin typeface="Calibri"/>
              <a:ea typeface="Calibri"/>
              <a:cs typeface="Arial"/>
            </a:endParaRPr>
          </a:p>
          <a:p>
            <a:endParaRPr lang="en-US" sz="2200">
              <a:latin typeface="Calibri"/>
              <a:ea typeface="Calibri"/>
              <a:cs typeface="Calibri"/>
            </a:endParaRPr>
          </a:p>
          <a:p>
            <a:endParaRPr lang="en-US" sz="2400">
              <a:latin typeface="+mn-lt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+mn-lt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83609-8DAF-EC47-5614-66590C8D2C04}"/>
              </a:ext>
            </a:extLst>
          </p:cNvPr>
          <p:cNvSpPr txBox="1">
            <a:spLocks/>
          </p:cNvSpPr>
          <p:nvPr/>
        </p:nvSpPr>
        <p:spPr>
          <a:xfrm>
            <a:off x="5956457" y="1248117"/>
            <a:ext cx="5811405" cy="28909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7BF32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Calibri"/>
                <a:ea typeface="Calibri"/>
                <a:cs typeface="Calibri"/>
              </a:rPr>
              <a:t>3.8 million new users discovered the site for the first time during this period.</a:t>
            </a:r>
            <a:br>
              <a:rPr lang="en-US" sz="2200">
                <a:latin typeface="Calibri"/>
                <a:ea typeface="Calibri"/>
                <a:cs typeface="Calibri"/>
              </a:rPr>
            </a:br>
            <a:endParaRPr lang="en-US" sz="2200">
              <a:latin typeface="Calibri"/>
              <a:ea typeface="Calibri"/>
              <a:cs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</a:rPr>
              <a:t>14 million total sessions show strong recurring activity and high overall usage.</a:t>
            </a:r>
            <a:endParaRPr lang="en-US" sz="2200">
              <a:latin typeface="Calibri"/>
            </a:endParaRPr>
          </a:p>
          <a:p>
            <a:endParaRPr lang="en-US" sz="2400">
              <a:latin typeface="Calibri"/>
              <a:ea typeface="Calibri"/>
              <a:cs typeface="Calibri"/>
            </a:endParaRPr>
          </a:p>
          <a:p>
            <a:endParaRPr lang="en-US" sz="22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000">
              <a:latin typeface="+mn-lt"/>
              <a:ea typeface="Calibri"/>
              <a:cs typeface="Calibri"/>
            </a:endParaRPr>
          </a:p>
          <a:p>
            <a:endParaRPr lang="en-US" sz="2000">
              <a:latin typeface="+mn-lt"/>
              <a:ea typeface="Calibri"/>
              <a:cs typeface="Arial"/>
            </a:endParaRPr>
          </a:p>
          <a:p>
            <a:endParaRPr lang="en-US" sz="2000">
              <a:latin typeface="+mn-lt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+mn-lt"/>
              <a:ea typeface="Calibri"/>
              <a:cs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ACC1DDC-864C-84DD-436B-88C268E00594}"/>
              </a:ext>
            </a:extLst>
          </p:cNvPr>
          <p:cNvCxnSpPr/>
          <p:nvPr/>
        </p:nvCxnSpPr>
        <p:spPr>
          <a:xfrm>
            <a:off x="0" y="819150"/>
            <a:ext cx="10696575" cy="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screenshot of a phone&#10;&#10;AI-generated content may be incorrect.">
            <a:extLst>
              <a:ext uri="{FF2B5EF4-FFF2-40B4-BE49-F238E27FC236}">
                <a16:creationId xmlns:a16="http://schemas.microsoft.com/office/drawing/2014/main" id="{E351B397-5916-ABCD-5F89-744849461E4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71951" y="4463226"/>
            <a:ext cx="11832473" cy="1608031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1E45AF-0B2D-0FFA-F634-F442286149D4}"/>
              </a:ext>
            </a:extLst>
          </p:cNvPr>
          <p:cNvSpPr txBox="1"/>
          <p:nvPr/>
        </p:nvSpPr>
        <p:spPr>
          <a:xfrm>
            <a:off x="6944894" y="6395786"/>
            <a:ext cx="517207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ea typeface="Calibri"/>
                <a:cs typeface="Calibri"/>
              </a:rPr>
              <a:t>January 1, 2025 - Nov 20,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04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EDC4B317F3B64F96FDC4BBAE61329E" ma:contentTypeVersion="22" ma:contentTypeDescription="Create a new document." ma:contentTypeScope="" ma:versionID="7769c6b8f654edbb19270281043329c7">
  <xsd:schema xmlns:xsd="http://www.w3.org/2001/XMLSchema" xmlns:xs="http://www.w3.org/2001/XMLSchema" xmlns:p="http://schemas.microsoft.com/office/2006/metadata/properties" xmlns:ns2="9b735678-f36a-42fa-b270-4fb12748f95a" xmlns:ns3="b0b4332b-c7cb-4f27-a3a8-ac520b74e29d" targetNamespace="http://schemas.microsoft.com/office/2006/metadata/properties" ma:root="true" ma:fieldsID="810e7fe42c9d84fb0bdfe2a160134369" ns2:_="" ns3:_="">
    <xsd:import namespace="9b735678-f36a-42fa-b270-4fb12748f95a"/>
    <xsd:import namespace="b0b4332b-c7cb-4f27-a3a8-ac520b74e2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GovernanceSharedWordDocument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35678-f36a-42fa-b270-4fb12748f9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GovernanceSharedWordDocument" ma:index="10" nillable="true" ma:displayName="Governance Shared Word Document" ma:description="Work in Progress; when complete content for the page will be delivered to Tony&#10;" ma:format="Hyperlink" ma:internalName="GovernanceSharedWordDocu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16867a8-d3dd-450c-8722-94d742a2a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b4332b-c7cb-4f27-a3a8-ac520b74e29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8f43ef6-064d-40f5-a439-5f6042825582}" ma:internalName="TaxCatchAll" ma:showField="CatchAllData" ma:web="b0b4332b-c7cb-4f27-a3a8-ac520b74e2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35678-f36a-42fa-b270-4fb12748f95a">
      <Terms xmlns="http://schemas.microsoft.com/office/infopath/2007/PartnerControls"/>
    </lcf76f155ced4ddcb4097134ff3c332f>
    <GovernanceSharedWordDocument xmlns="9b735678-f36a-42fa-b270-4fb12748f95a">
      <Url xsi:nil="true"/>
      <Description xsi:nil="true"/>
    </GovernanceSharedWordDocument>
    <TaxCatchAll xmlns="b0b4332b-c7cb-4f27-a3a8-ac520b74e29d" xsi:nil="true"/>
  </documentManagement>
</p:properties>
</file>

<file path=customXml/itemProps1.xml><?xml version="1.0" encoding="utf-8"?>
<ds:datastoreItem xmlns:ds="http://schemas.openxmlformats.org/officeDocument/2006/customXml" ds:itemID="{B402F071-A178-404A-BD6B-83B440EF3D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291A5E-50DC-454B-89B7-8A450833FDFC}">
  <ds:schemaRefs>
    <ds:schemaRef ds:uri="9b735678-f36a-42fa-b270-4fb12748f95a"/>
    <ds:schemaRef ds:uri="b0b4332b-c7cb-4f27-a3a8-ac520b74e2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6A11DE0-B060-4C10-BC06-31A1ACBDEE5B}">
  <ds:schemaRefs>
    <ds:schemaRef ds:uri="9b735678-f36a-42fa-b270-4fb12748f95a"/>
    <ds:schemaRef ds:uri="b0b4332b-c7cb-4f27-a3a8-ac520b74e29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2050</Words>
  <Application>Microsoft Macintosh PowerPoint</Application>
  <PresentationFormat>Widescreen</PresentationFormat>
  <Paragraphs>319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Arial,Sans-Serif</vt:lpstr>
      <vt:lpstr>Avenir</vt:lpstr>
      <vt:lpstr>Avenir Black</vt:lpstr>
      <vt:lpstr>Avenir Medium</vt:lpstr>
      <vt:lpstr>Calibri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Google Analytics – GA4</vt:lpstr>
      <vt:lpstr>Google Analytics (GA4) History </vt:lpstr>
      <vt:lpstr>GA4 Advancements</vt:lpstr>
      <vt:lpstr>GA4 Key Terminology </vt:lpstr>
      <vt:lpstr>KSU Metrics Overview - Year to Date</vt:lpstr>
      <vt:lpstr>KSU Metrics Overview - Year to Date</vt:lpstr>
      <vt:lpstr>KSU Metrics Overview - Year to Date</vt:lpstr>
      <vt:lpstr>KSU Metrics Overview - Year to Date</vt:lpstr>
      <vt:lpstr>GA4 Tool Overview</vt:lpstr>
      <vt:lpstr>GA4 Reports Overview</vt:lpstr>
      <vt:lpstr>10 Most Useful GA4 Reports </vt:lpstr>
      <vt:lpstr>GA4 Explorations </vt:lpstr>
      <vt:lpstr>Explorations: Admissions Path – Last 90 days </vt:lpstr>
      <vt:lpstr>Interpreting Data</vt:lpstr>
      <vt:lpstr>PowerPoint Presentation</vt:lpstr>
      <vt:lpstr>Dashboards – Acquisition &amp; Traffic Sources</vt:lpstr>
      <vt:lpstr>PowerPoint Presentation</vt:lpstr>
      <vt:lpstr>Google Analytics - Resources</vt:lpstr>
      <vt:lpstr>PowerPoint Presentation</vt:lpstr>
      <vt:lpstr>PowerPoint Presentation</vt:lpstr>
      <vt:lpstr>Review and Update Website POCs</vt:lpstr>
      <vt:lpstr>PowerPoint Presentation</vt:lpstr>
      <vt:lpstr>PowerPoint Presentation</vt:lpstr>
      <vt:lpstr>PowerPoint Presentation</vt:lpstr>
      <vt:lpstr>Post Port QA</vt:lpstr>
      <vt:lpstr>PowerPoint Presentation</vt:lpstr>
      <vt:lpstr>H1 Audit: Aug through Oct</vt:lpstr>
      <vt:lpstr>Sample H1 Audit Spreadsheet </vt:lpstr>
      <vt:lpstr>Sites with H1s to Review</vt:lpstr>
      <vt:lpstr>PowerPoint Presentation</vt:lpstr>
      <vt:lpstr>Semester Web Content Review  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Lindy Taylor</dc:creator>
  <cp:lastModifiedBy>Anthony Matusko</cp:lastModifiedBy>
  <cp:revision>8</cp:revision>
  <dcterms:created xsi:type="dcterms:W3CDTF">2019-08-07T15:31:06Z</dcterms:created>
  <dcterms:modified xsi:type="dcterms:W3CDTF">2025-11-21T18:30:51Z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0x01010077EDC4B317F3B64F96FDC4BBAE61329E</vt:lpwstr>
  </property>
  <property fmtid="{D5CDD505-2E9C-101B-9397-08002B2CF9AE}" pid="3" name="MediaServiceImageTags">
    <vt:lpwstr/>
  </property>
</Properties>
</file>