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E62_303E892F.xml" ContentType="application/vnd.ms-powerpoint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E55_6357946C.xml" ContentType="application/vnd.ms-powerpoint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4" r:id="rId5"/>
    <p:sldId id="3647" r:id="rId6"/>
    <p:sldId id="272" r:id="rId7"/>
    <p:sldId id="3648" r:id="rId8"/>
    <p:sldId id="3655" r:id="rId9"/>
    <p:sldId id="3660" r:id="rId10"/>
    <p:sldId id="3664" r:id="rId11"/>
    <p:sldId id="3665" r:id="rId12"/>
    <p:sldId id="3667" r:id="rId13"/>
    <p:sldId id="3683" r:id="rId14"/>
    <p:sldId id="3662" r:id="rId15"/>
    <p:sldId id="3682" r:id="rId16"/>
    <p:sldId id="3672" r:id="rId17"/>
    <p:sldId id="3669" r:id="rId18"/>
    <p:sldId id="3674" r:id="rId19"/>
    <p:sldId id="3673" r:id="rId20"/>
    <p:sldId id="3671" r:id="rId21"/>
    <p:sldId id="3675" r:id="rId22"/>
    <p:sldId id="3676" r:id="rId23"/>
    <p:sldId id="3677" r:id="rId24"/>
    <p:sldId id="3678" r:id="rId25"/>
    <p:sldId id="3681" r:id="rId26"/>
    <p:sldId id="3680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C54C1E-CA9B-AEA8-AB3B-DA76B33BD228}" name="Josie Carter" initials="JC" userId="S::jcart104@kennesaw.edu::4ffaf03d-6199-4011-930d-ab19bfb68832" providerId="AD"/>
  <p188:author id="{CAE1B455-C8C6-F10D-CC7F-3E34D24F4DC3}" name="Caroline Yost" initials="CY" userId="S::cyost1@kennesaw.edu::f45cbb8a-e654-4512-ae86-a5a9aaf3a127" providerId="AD"/>
  <p188:author id="{08224C62-A4C8-532D-2DD2-B720402A4564}" name="Sharon McAleer" initials="SM" userId="S::smcalee2@kennesaw.edu::45232735-1cb9-4c8c-a1f0-88d29301e7d0" providerId="AD"/>
  <p188:author id="{C5919D6C-A0E1-2182-B6E9-4060CBA99791}" name="Matthew Gordon" initials="MG" userId="S::mgordo38@kennesaw.edu::2b935fd6-3915-4716-a764-c88d883b1628" providerId="AD"/>
  <p188:author id="{46B8A58D-A9B7-F2F3-AE90-7AFBC02BD8E3}" name="Shevonne Sikes-Ramadan" initials="" userId="S::ssikesra@kennesaw.edu::9f3c7ae8-a724-4e64-a429-7bc29a658432" providerId="AD"/>
  <p188:author id="{B3AEA0B1-3F02-A9AF-6C21-77E8AC03155D}" name="Marsha White" initials="" userId="S::mwhit205@kennesaw.edu::468255b5-0c18-469f-ae07-bc7e6f0d1379" providerId="AD"/>
  <p188:author id="{1763CABC-EC6F-92EF-5663-472D18D9A5F2}" name="Karissa Jackson" initials="KJ" userId="S::kjack252@kennesaw.edu::b3bad4e7-bd9e-4d95-9da2-74f4093614b3" providerId="AD"/>
  <p188:author id="{17ACCABD-7010-58C6-6E83-FE4CD0B65FF6}" name="Joseph Lacy" initials="JL" userId="S::jlacy14@kennesaw.edu::e2afe781-9ea1-4161-ab31-47ff9ffb9dc2" providerId="AD"/>
  <p188:author id="{3C0A02C1-77A3-4F74-F62B-99528A95B64E}" name="Patrick Harbin" initials="" userId="S::pharbin3@kennesaw.edu::5906f10a-8f9f-45dc-8eba-7a79e71e7b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B30"/>
    <a:srgbClr val="FFFFFF"/>
    <a:srgbClr val="2C2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70" autoAdjust="0"/>
    <p:restoredTop sz="58432" autoAdjust="0"/>
  </p:normalViewPr>
  <p:slideViewPr>
    <p:cSldViewPr snapToGrid="0">
      <p:cViewPr varScale="1">
        <p:scale>
          <a:sx n="93" d="100"/>
          <a:sy n="93" d="100"/>
        </p:scale>
        <p:origin x="34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omments/modernComment_E55_635794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036170B-AFBE-47CE-94FF-E4F6ED595119}" authorId="{08224C62-A4C8-532D-2DD2-B720402A4564}" created="2026-02-26T16:02:02.05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66684012" sldId="3669"/>
      <ac:spMk id="2" creationId="{3606B11E-F505-46AF-2322-CF556425B6A3}"/>
    </ac:deMkLst>
    <p188:txBody>
      <a:bodyPr/>
      <a:lstStyle/>
      <a:p>
        <a:r>
          <a:rPr lang="en-US"/>
          <a:t>[@Joseph Lacy] [@Jonathan Gilliam] We’ll need to discuss options to help folks get this info. Thx</a:t>
        </a:r>
      </a:p>
    </p188:txBody>
  </p188:cm>
</p188:cmLst>
</file>

<file path=ppt/comments/modernComment_E62_303E89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06CD5E7-6FF1-4D8D-97D1-7F8660132D5D}" authorId="{08224C62-A4C8-532D-2DD2-B720402A4564}" created="2026-02-26T19:07:18.36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09404719" sldId="3682"/>
      <ac:spMk id="3" creationId="{46A777E2-44D6-AA4C-1263-5CBF2D7CBC77}"/>
    </ac:deMkLst>
    <p188:replyLst>
      <p188:reply id="{A6143647-1C2F-41AA-B9B7-CF1A0FCB1805}" authorId="{08224C62-A4C8-532D-2DD2-B720402A4564}" created="2026-02-26T19:14:22.488">
        <p188:txBody>
          <a:bodyPr/>
          <a:lstStyle/>
          <a:p>
            <a:r>
              <a:rPr lang="en-US"/>
              <a:t>Hi Joe, We’ll need a web ticket to post this document and ensure it’s accessible, currently it’s on your personal drive:
https://kennesawedu-my.sharepoint.com/:w:/g/personal/jlacy14_kennesaw_edu/IQDRKtzeTshHTYVbgoTjW2UqAV2lK_kCyNQMiPAe4tMovak?wdOrigin=TEAMS-MAGLEV.null_ns.rwc&amp;wdExp=TEAMS-TREATMENT&amp;wdhostclicktime=1769009063062&amp;web=1</a:t>
            </a:r>
          </a:p>
        </p188:txBody>
      </p188:reply>
    </p188:replyLst>
    <p188:txBody>
      <a:bodyPr/>
      <a:lstStyle/>
      <a:p>
        <a:r>
          <a:rPr lang="en-US"/>
          <a:t>[@Joseph Lacy] Added this link in case helpful to pull language:
https://campus.kennesaw.edu/offices-services/stratcomm/web-team/content-review.php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55805D-A939-86C0-A505-95425D4F48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E53FF-305B-C954-C5FE-0623AD3F89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DEEAC-E180-8844-B95A-28EE80A9DB77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BC882-031E-A585-EABE-5932C682C0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643BD-8AF3-A127-3AE4-FD25B0EF10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11F62-24FF-CA4E-9F6E-E8E1E81CA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02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BB070-73EC-1C48-9058-409A00D03DD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5DB02-04A3-0B46-8E1B-634408C4D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7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1C79A-057D-2681-3621-C620EA8C6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D0B352-4771-0B6A-EFF5-638E8CB20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F893C-3BF5-0AB4-D830-D238374E8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9C1FD-5281-6BFC-F558-3B20E0E0F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88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ECA0A-71E7-4C57-3B47-8DBB400AB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977D33-F027-2A10-A124-4947BC8D1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3479A0-7B46-0ED8-4D78-9744B512A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EA399-15C9-6942-1E54-7FA463746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08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1A638-B33C-AD31-0DD2-4C445F067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2D2FE-0D2F-5DC2-D274-075391D16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9F218-C343-91C7-DC8B-973DE0D61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4E086-B05C-2A23-FABC-AFD1CA56C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11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4AEA2-CC5D-E40D-CA70-689E1B260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1181FF-3C5E-0021-2CF6-8DAE9A4732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83367-F851-8F05-CBB7-31AE1BEB1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C0D05-42CC-6A68-4D75-095A6F005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5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DC207-416A-F042-33A0-BC4243967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E66048-751F-848B-0F9E-0F74BF27D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DEDDB-BFC5-0188-E89F-8490C3D32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73660-34FD-3988-4E8C-2159F5EF1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51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4582A-CE9E-9283-3AFF-F47714C84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78CC3-4287-99EE-CACC-729821B63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68B394-7AAF-F38C-5FD8-5024F87AC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time through will take a little more time, and it will get easier as you repeat in the future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9D56A-7F21-FAFC-238E-413D1E757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38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0BCA5-9376-DC99-DD26-D5D35467E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D8A3F-D4FF-09D4-35AF-2E9929651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24FE45-2729-8D7D-7233-FE376934B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 is the default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e.g.: PDF summary page https://www.cdc.gov/tb/communication-resources/tuberculosis-fact-sheet.html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29399-54FF-2CF1-D60B-D485C1E28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7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600A8-BCEA-70A7-C5F3-F8E3CF582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3DE9F-6B47-F74F-B36E-709744873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AB4DB1-495A-7F78-74A3-9EB7A914E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AD666-230B-C8C6-EFE1-5EA5EDEA31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D5158-8915-2B0E-5982-24BA1CC56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F8F00-BF02-B42A-1345-20F04B1A7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5AF39-7FD8-C2F7-4111-1E0441F4A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21E62-C05E-C92D-6298-C06B41D32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7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9C40C-46FD-E0F2-B295-A717A9DE6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B8F032-AC67-7589-14A3-98C10D022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1C8CE1-6700-9E31-C123-45D95B658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B5B77-346F-99F1-2FA6-08F010748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7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F1706-707F-DEDB-A1A2-86BB924E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B7F40-4C27-2E08-9F27-DDC484853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A06F2F-8B26-0FB3-8980-24383F399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4D8CB-E1F5-D625-BE37-2DDA3BDB8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23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F94FD-B127-BDAD-0254-E4494FF83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09A782-1380-67F9-66E5-A315DACD7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7D2CC9-E01D-1CBA-0E82-6EB341616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inventory I completed for a site with over 5000+ URLs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StratComm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site section once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ready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400D1-3253-F96F-7B66-D2F56985B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74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66305-DDDF-3546-D54D-0F05F6289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1C5EAC-AAEE-3583-5471-C432CB7D8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C2959D-023C-77F7-1A87-998A963B2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D5637-2624-2BA8-D5F9-EC6FA53FA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95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2E606-E567-C0C6-A8AC-79487FD7E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145746-7268-7540-1A2D-EFEEE3C12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1D3A9D-7BAF-7C28-72F5-7111F0A0C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FA20F-CE25-644E-DA9F-EFFF6C641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17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85691-8999-AC0B-C6C7-B2494734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054FEE-C730-D205-5937-D50A04736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F2755A-2378-DC94-AFAD-F26984153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A140D-CF7E-A7FE-D199-EE4FFE2C2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4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F1036-DCE4-CC6E-3D3F-0581031E7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34AA2-B9E6-DBDF-1534-4D5B52311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5FD819-9E23-CE13-96DA-02C5D19AE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2BA9-C0EF-9BFC-CF14-CDB14325A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4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360BC-CF6A-ED81-073A-B80B2BA99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9BD559-DC56-7412-1F51-0A4A0A7D3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66D0E-4DE3-5D1B-40A8-53C8ACA62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7848A-64F6-F895-5FBF-3AAF5465A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755D2-DC9A-EEA6-7718-BAED9B330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48492E-545D-0C74-B742-7474A8019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37F39-1A27-AAA3-792F-A2117CFB4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8BFF1-941C-FB7A-1452-AECE45869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3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6084E-2984-E4DC-8845-A82BDD15C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1661F-51AA-F3D1-B477-16BFEE621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9BA25-BD96-8182-F8FC-D67915BCC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065B6-54E3-7407-16BF-47EEAC130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1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CAC30-5A2F-649E-591D-C8DDFB3C2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D27BA-D69B-5391-A486-AE77AEE91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A6CF07-4F2B-1386-44D3-F563BD381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CCD94-E549-8D21-95EF-A1EEFF058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7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41209-B887-EBA8-477B-338D2C223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F3549-9312-BAB7-E813-16EDB57645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303390-9AFE-B3FC-CB3A-1B20D299F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to show form: https://forms.office.com/Pages/DesignPageV2.aspx?subpage=design&amp;id=5W7yRTTxnkO8k-bH4z1hwjUnI0W5HIxMofCI0pMB59BUMDBMRjlVTjRINU9JNk1PTEo1OVM2QVJNQi4u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2B2F4-BF2A-2E16-A349-B486538BD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4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CEA1A-36F3-8FB9-FDB9-8EBA911D5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0DFCD4-21A7-E4DB-7A82-C68960E41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C2945-1D36-5BC2-7B92-9D5BF5B04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C2DBA-D1FB-8021-AA0C-B2644C6972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5DB02-04A3-0B46-8E1B-634408C4D0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1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0915-D41C-5C01-FDD9-DB5EFE9A3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BB6B7-5946-E15D-D91C-16D1151FD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9E0B9-9071-A29A-4E92-F4303D18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D40F-768B-024B-B0E9-60C7C0CB7E5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95319-2BB7-8AC2-36C9-B457D0A7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513FF-4016-89F9-7EFF-CA42A4E9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098-E1CE-D742-A611-873EA82C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7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8FBD-6FD1-74BE-11EC-2B0ECF90B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7F3A8-2321-5ED4-910E-5ED24B017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010A1-FD56-D658-75B8-1EABD5B1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D40F-768B-024B-B0E9-60C7C0CB7E5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1F3F8-BE9F-E1DA-8526-D4D8D25C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D1C53-9DC1-F5E1-4767-176ED8C1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098-E1CE-D742-A611-873EA82C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9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1567D-68E2-1353-4F2A-E7FB7CECD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AA822-0E0B-B1DB-EBA9-420B1B5FC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748AE-F4F1-286C-33E3-F15C654A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D40F-768B-024B-B0E9-60C7C0CB7E5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1AEBC-EAB0-F320-A695-210B3EA2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0F621-52DB-6E9B-B6C8-0BD3AEEE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098-E1CE-D742-A611-873EA82C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38FC-CEF3-83AD-814C-5DF8705C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EBE30-561E-8F35-785D-E5FFB9195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3C9CE-27F4-5C00-AB8C-64C4AA19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D40F-768B-024B-B0E9-60C7C0CB7E5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8C456-C480-CF36-0277-EFD29E15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427A9-FFEB-45A9-BABD-7A671009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098-E1CE-D742-A611-873EA82C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20B19-E9CB-0607-9C02-9C8E7B0C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E2E20-444A-BEE5-0EAD-EE41A6A4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F4DEC-C1E2-E169-6896-DCACA4042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D40F-768B-024B-B0E9-60C7C0CB7E5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3E4E-9259-EF64-4B4F-4E45CA77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0CA74-B6D0-28C3-176F-BCC64A46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098-E1CE-D742-A611-873EA82C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6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88EF-86F6-9480-AD00-E37F0700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6B06-D812-16F1-0D64-585C4E839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2EA09-250F-9410-428F-2C994AE61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5FEDF3-5596-F91F-A875-051B839F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D40F-768B-024B-B0E9-60C7C0CB7E5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0D164-07AB-D56D-F1BD-9B37D9A3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5B7B8-396C-2E8C-6BE8-D7D40D3C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098-E1CE-D742-A611-873EA82C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5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BA18-E867-9D50-0E24-4741CFEF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18694-52FD-F2B9-B7D5-0E891EC3B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31495-47B6-EDE5-1416-38BEB1317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43CF9-E578-05A9-BBFE-6DC4499C8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53FC5-3980-43C0-72E0-B99A2C548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0AC080-ACF6-5B44-5036-0D64EFB5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D40F-768B-024B-B0E9-60C7C0CB7E5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1D3BE-DDBC-EBE6-E3AB-67B0E983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DCCDD-BBB4-F1DC-CAB6-9150E6B3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098-E1CE-D742-A611-873EA82C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7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D7E6-D690-865E-8FB0-DEC79C82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7B58F-5A28-6CF5-9FC2-56F78347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D40F-768B-024B-B0E9-60C7C0CB7E5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56C133-0FC4-61CE-22E7-EB5AFC6D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02A3E-3849-5723-A74A-EB0C2CA1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098-E1CE-D742-A611-873EA82C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7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67FC8-5498-9087-7A72-212D88E3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D40F-768B-024B-B0E9-60C7C0CB7E5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06909-200E-8F7A-9500-0C31BB95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521F7-5318-E1BD-00AE-E45E6F73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098-E1CE-D742-A611-873EA82C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A22A-F253-E3EB-FE92-86C080493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CD240-A202-E2EB-8342-890533C73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DA02B-8CC0-8A76-573C-C3182AA5E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4EA13-D86E-53CA-B115-266D61AB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D40F-768B-024B-B0E9-60C7C0CB7E5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8ABBD-FC24-B859-3EB3-148F225F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632F9-2F59-F62D-7BFD-C466FCC6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098-E1CE-D742-A611-873EA82C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FD4A-B20C-27E6-A5DA-A8F0D195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C4EE5-95CD-C17F-2153-65EDCDB14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5CF04-9CB5-6217-17B3-A8ADD350D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1405F-0E7E-95B0-A1D0-CED30604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D40F-768B-024B-B0E9-60C7C0CB7E5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3AD81-FCAD-AF29-3A57-AB28A2BF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14EF6-43BA-32DD-662E-0D8B258F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0098-E1CE-D742-A611-873EA82C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C9ABD-D6BF-80A3-33B4-C6BF99A1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6F11A-35AA-0B08-4831-CA426DF85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5B4B4-95E0-02D3-A2B1-190628076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E2D40F-768B-024B-B0E9-60C7C0CB7E5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B9E4B-FE01-2501-6E94-701FEB5D0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C0966-B16F-A526-94FE-89D57891B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40098-E1CE-D742-A611-873EA82C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E62_303E892F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mpus.kennesaw.edu/offices-services/stratcomm/web-team/content-review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E55_6357946C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rvice@kennesaw.ed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kennesaw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5W7yRTTxnkO8k-bH4z1hwtZfkysVORZHp2TIjYg7FihURUFMM1Y5SkJSQzRUTlhTOU8wTzRNOFpLMy4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wsu.edu/web-training/resources/website-maintenance/content-inventory-audit-management/" TargetMode="External"/><Relationship Id="rId3" Type="http://schemas.openxmlformats.org/officeDocument/2006/relationships/hyperlink" Target="https://campus.kennesaw.edu/offices-services/stratcomm/web-team/index.php" TargetMode="External"/><Relationship Id="rId7" Type="http://schemas.openxmlformats.org/officeDocument/2006/relationships/hyperlink" Target="https://medium.com/@vpmyers/conducting-a-content-audit-and-inventory-as-if-you-are-organizing-a-pantry-7f818da52d6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ngroup.com/articles/content-audits/" TargetMode="External"/><Relationship Id="rId5" Type="http://schemas.openxmlformats.org/officeDocument/2006/relationships/hyperlink" Target="https://campus.kennesaw.edu/offices-services/stratcomm/web-team/content-review.php" TargetMode="External"/><Relationship Id="rId4" Type="http://schemas.openxmlformats.org/officeDocument/2006/relationships/hyperlink" Target="https://campus.kennesaw.edu/offices-services/stratcomm/web-team/web-governance.php" TargetMode="External"/><Relationship Id="rId9" Type="http://schemas.openxmlformats.org/officeDocument/2006/relationships/hyperlink" Target="https://www.youtube.com/watch?v=Ni5jAX6IGV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kennesaw.edu/offices-services/stratcomm/website-status-tracking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www.kennesaw.edu%2F&amp;data=05%7C02%7Csmcalee2%40kennesaw.edu%7C463e942ddcd441129fea08de6a6c6459%7C45f26ee5f134439ebc93e6c7e33d61c2%7C1%7C0%7C639065210934191052%7CUnknown%7CTWFpbGZsb3d8eyJFbXB0eU1hcGkiOnRydWUsIlYiOiIwLjAuMDAwMCIsIlAiOiJXaW4zMiIsIkFOIjoiTWFpbCIsIldUIjoyfQ%3D%3D%7C0%7C%7C%7C&amp;sdata=zwqFQ5xjv7eSLtPk3c6UqpzYxTClYjlDQG0JyMJlel8%3D&amp;reserved=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nam04.safelinks.protection.outlook.com/?url=https%3A%2F%2Fcampus.kennesaw.edu%2F&amp;data=05%7C02%7Csmcalee2%40kennesaw.edu%7C463e942ddcd441129fea08de6a6c6459%7C45f26ee5f134439ebc93e6c7e33d61c2%7C1%7C0%7C639065210934254067%7CUnknown%7CTWFpbGZsb3d8eyJFbXB0eU1hcGkiOnRydWUsIlYiOiIwLjAuMDAwMCIsIlAiOiJXaW4zMiIsIkFOIjoiTWFpbCIsIldUIjoyfQ%3D%3D%7C0%7C%7C%7C&amp;sdata=qeyBXHbPVyZk68Z4f%2BIZTjCsVTIutn0LUdjed3wnDAg%3D&amp;reserved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1D1C9-E32B-A24F-6FCB-734469F95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D98602-8CB9-B320-DE4A-9469E4C669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175" y="2484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80074-B8BB-A6C5-577D-E001723C1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0621A98C-B04D-EDE3-E7EE-2C727B7C81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36253" y="-205579"/>
            <a:ext cx="8486808" cy="7182377"/>
          </a:xfrm>
          <a:custGeom>
            <a:avLst/>
            <a:gdLst>
              <a:gd name="connsiteX0" fmla="*/ 0 w 8486808"/>
              <a:gd name="connsiteY0" fmla="*/ 0 h 7182377"/>
              <a:gd name="connsiteX1" fmla="*/ 7136231 w 8486808"/>
              <a:gd name="connsiteY1" fmla="*/ 0 h 7182377"/>
              <a:gd name="connsiteX2" fmla="*/ 7162047 w 8486808"/>
              <a:gd name="connsiteY2" fmla="*/ 27078 h 7182377"/>
              <a:gd name="connsiteX3" fmla="*/ 8486808 w 8486808"/>
              <a:gd name="connsiteY3" fmla="*/ 3455876 h 7182377"/>
              <a:gd name="connsiteX4" fmla="*/ 6993195 w 8486808"/>
              <a:gd name="connsiteY4" fmla="*/ 7061777 h 7182377"/>
              <a:gd name="connsiteX5" fmla="*/ 6866702 w 8486808"/>
              <a:gd name="connsiteY5" fmla="*/ 7182377 h 7182377"/>
              <a:gd name="connsiteX6" fmla="*/ 0 w 8486808"/>
              <a:gd name="connsiteY6" fmla="*/ 7182377 h 718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6808" h="7182377">
                <a:moveTo>
                  <a:pt x="0" y="0"/>
                </a:moveTo>
                <a:lnTo>
                  <a:pt x="7136231" y="0"/>
                </a:lnTo>
                <a:lnTo>
                  <a:pt x="7162047" y="27078"/>
                </a:lnTo>
                <a:cubicBezTo>
                  <a:pt x="7985144" y="932686"/>
                  <a:pt x="8486808" y="2135696"/>
                  <a:pt x="8486808" y="3455876"/>
                </a:cubicBezTo>
                <a:cubicBezTo>
                  <a:pt x="8486808" y="4864068"/>
                  <a:pt x="7916026" y="6138947"/>
                  <a:pt x="6993195" y="7061777"/>
                </a:cubicBezTo>
                <a:lnTo>
                  <a:pt x="6866702" y="7182377"/>
                </a:lnTo>
                <a:lnTo>
                  <a:pt x="0" y="7182377"/>
                </a:lnTo>
                <a:close/>
              </a:path>
            </a:pathLst>
          </a:custGeom>
          <a:solidFill>
            <a:srgbClr val="2C2A25"/>
          </a:solidFill>
          <a:ln w="73025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1736AF84-FB03-FCEC-B26B-7B7007ED63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68336" y="-166888"/>
            <a:ext cx="7935215" cy="7159728"/>
          </a:xfrm>
          <a:custGeom>
            <a:avLst/>
            <a:gdLst>
              <a:gd name="connsiteX0" fmla="*/ 206406 w 7935215"/>
              <a:gd name="connsiteY0" fmla="*/ 0 h 7159728"/>
              <a:gd name="connsiteX1" fmla="*/ 6418066 w 7935215"/>
              <a:gd name="connsiteY1" fmla="*/ 0 h 7159728"/>
              <a:gd name="connsiteX2" fmla="*/ 6581176 w 7935215"/>
              <a:gd name="connsiteY2" fmla="*/ 148244 h 7159728"/>
              <a:gd name="connsiteX3" fmla="*/ 7935215 w 7935215"/>
              <a:gd name="connsiteY3" fmla="*/ 3417184 h 7159728"/>
              <a:gd name="connsiteX4" fmla="*/ 6078238 w 7935215"/>
              <a:gd name="connsiteY4" fmla="*/ 7121741 h 7159728"/>
              <a:gd name="connsiteX5" fmla="*/ 6024819 w 7935215"/>
              <a:gd name="connsiteY5" fmla="*/ 7159728 h 7159728"/>
              <a:gd name="connsiteX6" fmla="*/ 599653 w 7935215"/>
              <a:gd name="connsiteY6" fmla="*/ 7159728 h 7159728"/>
              <a:gd name="connsiteX7" fmla="*/ 546234 w 7935215"/>
              <a:gd name="connsiteY7" fmla="*/ 7121741 h 7159728"/>
              <a:gd name="connsiteX8" fmla="*/ 43296 w 7935215"/>
              <a:gd name="connsiteY8" fmla="*/ 6686124 h 7159728"/>
              <a:gd name="connsiteX9" fmla="*/ 0 w 7935215"/>
              <a:gd name="connsiteY9" fmla="*/ 6638486 h 7159728"/>
              <a:gd name="connsiteX10" fmla="*/ 0 w 7935215"/>
              <a:gd name="connsiteY10" fmla="*/ 195882 h 7159728"/>
              <a:gd name="connsiteX11" fmla="*/ 43296 w 7935215"/>
              <a:gd name="connsiteY11" fmla="*/ 148244 h 715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35215" h="7159728">
                <a:moveTo>
                  <a:pt x="206406" y="0"/>
                </a:moveTo>
                <a:lnTo>
                  <a:pt x="6418066" y="0"/>
                </a:lnTo>
                <a:lnTo>
                  <a:pt x="6581176" y="148244"/>
                </a:lnTo>
                <a:cubicBezTo>
                  <a:pt x="7417771" y="984839"/>
                  <a:pt x="7935215" y="2140584"/>
                  <a:pt x="7935215" y="3417184"/>
                </a:cubicBezTo>
                <a:cubicBezTo>
                  <a:pt x="7935215" y="4933147"/>
                  <a:pt x="7205538" y="6278685"/>
                  <a:pt x="6078238" y="7121741"/>
                </a:cubicBezTo>
                <a:lnTo>
                  <a:pt x="6024819" y="7159728"/>
                </a:lnTo>
                <a:lnTo>
                  <a:pt x="599653" y="7159728"/>
                </a:lnTo>
                <a:lnTo>
                  <a:pt x="546234" y="7121741"/>
                </a:lnTo>
                <a:cubicBezTo>
                  <a:pt x="368239" y="6988627"/>
                  <a:pt x="200158" y="6842986"/>
                  <a:pt x="43296" y="6686124"/>
                </a:cubicBezTo>
                <a:lnTo>
                  <a:pt x="0" y="6638486"/>
                </a:lnTo>
                <a:lnTo>
                  <a:pt x="0" y="195882"/>
                </a:lnTo>
                <a:lnTo>
                  <a:pt x="43296" y="148244"/>
                </a:lnTo>
                <a:close/>
              </a:path>
            </a:pathLst>
          </a:custGeom>
          <a:solidFill>
            <a:srgbClr val="2C2A25"/>
          </a:solidFill>
          <a:ln w="6350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34692F-683F-3F9D-5937-FC8B5C701B1B}"/>
              </a:ext>
            </a:extLst>
          </p:cNvPr>
          <p:cNvSpPr txBox="1"/>
          <p:nvPr/>
        </p:nvSpPr>
        <p:spPr>
          <a:xfrm>
            <a:off x="236079" y="2451690"/>
            <a:ext cx="62814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4BB30"/>
                </a:solidFill>
                <a:latin typeface="Montserrat" pitchFamily="2" charset="77"/>
              </a:rPr>
              <a:t>Web Community of Practice</a:t>
            </a:r>
          </a:p>
          <a:p>
            <a:pPr algn="ctr"/>
            <a:r>
              <a:rPr lang="en-US" sz="2000" b="1" spc="600">
                <a:solidFill>
                  <a:srgbClr val="FFFFFF"/>
                </a:solidFill>
                <a:latin typeface="Montserrat" pitchFamily="2" charset="77"/>
              </a:rPr>
              <a:t>How to Conduct a Web Content Inventory &amp; Review </a:t>
            </a:r>
          </a:p>
          <a:p>
            <a:pPr algn="ctr"/>
            <a:endParaRPr lang="en-US" sz="3600" b="1">
              <a:solidFill>
                <a:srgbClr val="F4BB30"/>
              </a:solidFill>
              <a:latin typeface="Montserrat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60AB75-FD6C-FB27-629B-71945117592E}"/>
              </a:ext>
            </a:extLst>
          </p:cNvPr>
          <p:cNvCxnSpPr>
            <a:cxnSpLocks/>
          </p:cNvCxnSpPr>
          <p:nvPr/>
        </p:nvCxnSpPr>
        <p:spPr>
          <a:xfrm flipH="1">
            <a:off x="7122321" y="6159794"/>
            <a:ext cx="5094759" cy="0"/>
          </a:xfrm>
          <a:prstGeom prst="line">
            <a:avLst/>
          </a:prstGeom>
          <a:ln w="57150">
            <a:solidFill>
              <a:srgbClr val="F4BB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09AFA8A-BAE4-0AC9-21BE-2E28A5195B56}"/>
              </a:ext>
            </a:extLst>
          </p:cNvPr>
          <p:cNvSpPr txBox="1"/>
          <p:nvPr/>
        </p:nvSpPr>
        <p:spPr>
          <a:xfrm>
            <a:off x="532232" y="4905958"/>
            <a:ext cx="445251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spc="600">
                <a:solidFill>
                  <a:schemeClr val="bg1"/>
                </a:solidFill>
                <a:latin typeface="Montserrat"/>
              </a:rPr>
              <a:t>February.27.</a:t>
            </a:r>
            <a:r>
              <a:rPr lang="en-US" sz="2000" spc="600">
                <a:solidFill>
                  <a:srgbClr val="FFFFFF"/>
                </a:solidFill>
                <a:latin typeface="Montserrat"/>
              </a:rPr>
              <a:t>2026</a:t>
            </a:r>
          </a:p>
          <a:p>
            <a:pPr algn="ctr"/>
            <a:endParaRPr lang="en-US" sz="2000" b="1">
              <a:solidFill>
                <a:srgbClr val="F4BB30"/>
              </a:solidFill>
              <a:latin typeface="Montserrat"/>
            </a:endParaRPr>
          </a:p>
        </p:txBody>
      </p:sp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B2EB54E-0472-364A-DF0D-66D8CC210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638" y="5114297"/>
            <a:ext cx="3462497" cy="7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9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068F-5B51-2C4D-4132-70B9B116D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E1E94E4-E79D-4345-CFB8-C0878533117C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E90EF6-183F-A993-5D84-D3680B04EE28}"/>
              </a:ext>
            </a:extLst>
          </p:cNvPr>
          <p:cNvSpPr txBox="1"/>
          <p:nvPr/>
        </p:nvSpPr>
        <p:spPr>
          <a:xfrm>
            <a:off x="0" y="581441"/>
            <a:ext cx="67688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Accessibility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EF675-E89E-E29A-E872-7D98EED82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967" y="1825625"/>
            <a:ext cx="865831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Improve Accessibility Fixes on our Top 200 Pages are Complete 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StratComm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 working with UITS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Accessibility Enhancements 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Banner Video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descriptions for videos that require them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Aria hidden for decorative videos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Tables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for more complex tables</a:t>
            </a:r>
          </a:p>
          <a:p>
            <a:pPr lvl="3">
              <a:buFont typeface="Courier New" panose="020B0604020202020204" pitchFamily="34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 of “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rowspan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lvl="2">
              <a:buFont typeface="Courier New" panose="020B0604020202020204" pitchFamily="34" charset="0"/>
              <a:buChar char="o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Template Changes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 enhancements </a:t>
            </a:r>
          </a:p>
          <a:p>
            <a:pPr marL="457200" lvl="1" indent="0">
              <a:buNone/>
            </a:pPr>
            <a:endParaRPr lang="en-US" sz="1800" dirty="0">
              <a:latin typeface="Calibri"/>
              <a:ea typeface="Calibri"/>
              <a:cs typeface="Calibri"/>
            </a:endParaRPr>
          </a:p>
        </p:txBody>
      </p:sp>
      <p:pic>
        <p:nvPicPr>
          <p:cNvPr id="9" name="Picture 8" descr="A screenshot of a device&#10;&#10;AI-generated content may be incorrect.">
            <a:extLst>
              <a:ext uri="{FF2B5EF4-FFF2-40B4-BE49-F238E27FC236}">
                <a16:creationId xmlns:a16="http://schemas.microsoft.com/office/drawing/2014/main" id="{E4387230-22F3-8CAD-DDCF-6605AA9E9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800" y="4448885"/>
            <a:ext cx="1771650" cy="1685925"/>
          </a:xfrm>
          <a:prstGeom prst="rect">
            <a:avLst/>
          </a:prstGeom>
        </p:spPr>
      </p:pic>
      <p:pic>
        <p:nvPicPr>
          <p:cNvPr id="10" name="Picture 9" descr="A screen shot of a device&#10;&#10;AI-generated content may be incorrect.">
            <a:extLst>
              <a:ext uri="{FF2B5EF4-FFF2-40B4-BE49-F238E27FC236}">
                <a16:creationId xmlns:a16="http://schemas.microsoft.com/office/drawing/2014/main" id="{822B8D27-950E-C155-C3CA-E5E52C00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703" y="4421017"/>
            <a:ext cx="1676400" cy="1628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569B97-2BC0-BDA1-8239-C61F34C259EC}"/>
              </a:ext>
            </a:extLst>
          </p:cNvPr>
          <p:cNvSpPr txBox="1"/>
          <p:nvPr/>
        </p:nvSpPr>
        <p:spPr>
          <a:xfrm>
            <a:off x="7708240" y="4026884"/>
            <a:ext cx="1763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Kennesaw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A67295-FA57-3857-E6D7-0C39FE42B5CD}"/>
              </a:ext>
            </a:extLst>
          </p:cNvPr>
          <p:cNvSpPr txBox="1"/>
          <p:nvPr/>
        </p:nvSpPr>
        <p:spPr>
          <a:xfrm>
            <a:off x="9899291" y="4007736"/>
            <a:ext cx="1763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Campus</a:t>
            </a:r>
          </a:p>
        </p:txBody>
      </p:sp>
    </p:spTree>
    <p:extLst>
      <p:ext uri="{BB962C8B-B14F-4D97-AF65-F5344CB8AC3E}">
        <p14:creationId xmlns:p14="http://schemas.microsoft.com/office/powerpoint/2010/main" val="156277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B4845-BB8D-30CC-1069-0561EEEEB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DC1A79-C844-6AAC-D1F9-0D28D4514BCC}"/>
              </a:ext>
            </a:extLst>
          </p:cNvPr>
          <p:cNvSpPr/>
          <p:nvPr/>
        </p:nvSpPr>
        <p:spPr>
          <a:xfrm>
            <a:off x="-87085" y="-76200"/>
            <a:ext cx="10286250" cy="7032172"/>
          </a:xfrm>
          <a:custGeom>
            <a:avLst/>
            <a:gdLst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9774621 w 9774621"/>
              <a:gd name="connsiteY2" fmla="*/ 6858000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10195415"/>
              <a:gd name="connsiteY0" fmla="*/ 0 h 6858000"/>
              <a:gd name="connsiteX1" fmla="*/ 10195415 w 10195415"/>
              <a:gd name="connsiteY1" fmla="*/ 0 h 6858000"/>
              <a:gd name="connsiteX2" fmla="*/ 6987879 w 10195415"/>
              <a:gd name="connsiteY2" fmla="*/ 6847115 h 6858000"/>
              <a:gd name="connsiteX3" fmla="*/ 0 w 10195415"/>
              <a:gd name="connsiteY3" fmla="*/ 6858000 h 6858000"/>
              <a:gd name="connsiteX4" fmla="*/ 0 w 10195415"/>
              <a:gd name="connsiteY4" fmla="*/ 0 h 6858000"/>
              <a:gd name="connsiteX0" fmla="*/ 0 w 10195415"/>
              <a:gd name="connsiteY0" fmla="*/ 0 h 6858000"/>
              <a:gd name="connsiteX1" fmla="*/ 10195415 w 10195415"/>
              <a:gd name="connsiteY1" fmla="*/ 0 h 6858000"/>
              <a:gd name="connsiteX2" fmla="*/ 7300777 w 10195415"/>
              <a:gd name="connsiteY2" fmla="*/ 6857732 h 6858000"/>
              <a:gd name="connsiteX3" fmla="*/ 0 w 10195415"/>
              <a:gd name="connsiteY3" fmla="*/ 6858000 h 6858000"/>
              <a:gd name="connsiteX4" fmla="*/ 0 w 1019541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5415" h="6858000">
                <a:moveTo>
                  <a:pt x="0" y="0"/>
                </a:moveTo>
                <a:lnTo>
                  <a:pt x="10195415" y="0"/>
                </a:lnTo>
                <a:cubicBezTo>
                  <a:pt x="7389137" y="2243446"/>
                  <a:pt x="7249977" y="4314103"/>
                  <a:pt x="7300777" y="685773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1948EE1F-76B1-F546-17FE-38C6A7AFEE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066"/>
          <a:stretch>
            <a:fillRect/>
          </a:stretch>
        </p:blipFill>
        <p:spPr>
          <a:xfrm>
            <a:off x="4685706" y="-48986"/>
            <a:ext cx="7506294" cy="6955972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6E8B61A3-956A-BC88-DE29-71A8AD67DF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085" y="-76200"/>
            <a:ext cx="10286250" cy="7032172"/>
          </a:xfrm>
          <a:custGeom>
            <a:avLst/>
            <a:gdLst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9774621 w 9774621"/>
              <a:gd name="connsiteY2" fmla="*/ 6858000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10195415"/>
              <a:gd name="connsiteY0" fmla="*/ 0 h 6858000"/>
              <a:gd name="connsiteX1" fmla="*/ 10195415 w 10195415"/>
              <a:gd name="connsiteY1" fmla="*/ 0 h 6858000"/>
              <a:gd name="connsiteX2" fmla="*/ 6987879 w 10195415"/>
              <a:gd name="connsiteY2" fmla="*/ 6847115 h 6858000"/>
              <a:gd name="connsiteX3" fmla="*/ 0 w 10195415"/>
              <a:gd name="connsiteY3" fmla="*/ 6858000 h 6858000"/>
              <a:gd name="connsiteX4" fmla="*/ 0 w 10195415"/>
              <a:gd name="connsiteY4" fmla="*/ 0 h 6858000"/>
              <a:gd name="connsiteX0" fmla="*/ 0 w 10195415"/>
              <a:gd name="connsiteY0" fmla="*/ 0 h 6858000"/>
              <a:gd name="connsiteX1" fmla="*/ 10195415 w 10195415"/>
              <a:gd name="connsiteY1" fmla="*/ 0 h 6858000"/>
              <a:gd name="connsiteX2" fmla="*/ 7300777 w 10195415"/>
              <a:gd name="connsiteY2" fmla="*/ 6857732 h 6858000"/>
              <a:gd name="connsiteX3" fmla="*/ 0 w 10195415"/>
              <a:gd name="connsiteY3" fmla="*/ 6858000 h 6858000"/>
              <a:gd name="connsiteX4" fmla="*/ 0 w 1019541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5415" h="6858000">
                <a:moveTo>
                  <a:pt x="0" y="0"/>
                </a:moveTo>
                <a:lnTo>
                  <a:pt x="10195415" y="0"/>
                </a:lnTo>
                <a:cubicBezTo>
                  <a:pt x="7389137" y="2243446"/>
                  <a:pt x="7249977" y="4314103"/>
                  <a:pt x="7300777" y="685773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47591-7A56-BD8C-7096-510BD44E0597}"/>
              </a:ext>
            </a:extLst>
          </p:cNvPr>
          <p:cNvSpPr txBox="1"/>
          <p:nvPr/>
        </p:nvSpPr>
        <p:spPr>
          <a:xfrm>
            <a:off x="479934" y="341522"/>
            <a:ext cx="8215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4BB3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Conduct a Web Content Inventory &amp; Review</a:t>
            </a:r>
            <a:endParaRPr lang="en-US" sz="2800" b="1">
              <a:solidFill>
                <a:srgbClr val="F4BB30"/>
              </a:solidFill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0A398-9D1E-679C-ACC5-8D570B252A73}"/>
              </a:ext>
            </a:extLst>
          </p:cNvPr>
          <p:cNvSpPr txBox="1"/>
          <p:nvPr/>
        </p:nvSpPr>
        <p:spPr>
          <a:xfrm>
            <a:off x="598757" y="1380286"/>
            <a:ext cx="6606167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  <a:ea typeface="Source Serif Pro"/>
              </a:rPr>
              <a:t>Web Content Governance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  <a:ea typeface="Source Serif Pro"/>
              </a:rPr>
              <a:t>How to Conduct a Web Content Inventory &amp; Review</a:t>
            </a:r>
            <a:endParaRPr lang="en-US" sz="1700" dirty="0">
              <a:solidFill>
                <a:schemeClr val="bg1"/>
              </a:solidFill>
              <a:ea typeface="Source Serif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ea typeface="Source Serif Pro" panose="02040603050405020204" pitchFamily="18" charset="0"/>
            </a:endParaRPr>
          </a:p>
        </p:txBody>
      </p:sp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52FF2FB-6533-EADB-40F6-2167F9744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54" y="5885657"/>
            <a:ext cx="2811809" cy="6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61B35-BC9D-E980-E0DD-A2641D99D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34DF485-1A6B-4937-1BB5-1F1924529C60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68DB61-B676-1103-80F2-06D370040E3B}"/>
              </a:ext>
            </a:extLst>
          </p:cNvPr>
          <p:cNvSpPr txBox="1"/>
          <p:nvPr/>
        </p:nvSpPr>
        <p:spPr>
          <a:xfrm>
            <a:off x="57150" y="612219"/>
            <a:ext cx="676880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+mj-lt"/>
              </a:rPr>
              <a:t>Content Review Governance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A777E2-44D6-AA4C-1263-5CBF2D7CBC77}"/>
              </a:ext>
            </a:extLst>
          </p:cNvPr>
          <p:cNvSpPr txBox="1"/>
          <p:nvPr/>
        </p:nvSpPr>
        <p:spPr>
          <a:xfrm>
            <a:off x="845343" y="1803135"/>
            <a:ext cx="10348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assigned web pages must be reviewed 3 times per year – before each semester begins (Spring / Summer / Fall) 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Web Content Review Process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3BAF6-BCD6-C5E9-B45C-A6BEDA66E673}"/>
              </a:ext>
            </a:extLst>
          </p:cNvPr>
          <p:cNvSpPr txBox="1"/>
          <p:nvPr/>
        </p:nvSpPr>
        <p:spPr>
          <a:xfrm>
            <a:off x="845342" y="2547277"/>
            <a:ext cx="55703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"Reviewed" Means: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7A1BA-8C45-42E6-3ADA-E785C79D2624}"/>
              </a:ext>
            </a:extLst>
          </p:cNvPr>
          <p:cNvSpPr txBox="1"/>
          <p:nvPr/>
        </p:nvSpPr>
        <p:spPr>
          <a:xfrm>
            <a:off x="845342" y="2856837"/>
            <a:ext cx="87401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is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current, accurate, accessible,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functional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time of the review.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82B05-A56D-9A1D-7FE5-CABE56388DE6}"/>
              </a:ext>
            </a:extLst>
          </p:cNvPr>
          <p:cNvSpPr txBox="1"/>
          <p:nvPr/>
        </p:nvSpPr>
        <p:spPr>
          <a:xfrm>
            <a:off x="845342" y="3261650"/>
            <a:ext cx="55703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Requirements: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E10416-C23B-A592-3F0D-B03811310DE6}"/>
              </a:ext>
            </a:extLst>
          </p:cNvPr>
          <p:cNvSpPr txBox="1"/>
          <p:nvPr/>
        </p:nvSpPr>
        <p:spPr>
          <a:xfrm>
            <a:off x="851295" y="3624789"/>
            <a:ext cx="1099508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Accuracy: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dates, deadlines, fees, requirements, contact info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Accessibility (ADA):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headings, link text, ALT text, contrast, captions/transcripts, documents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Searchable: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clear titles / headings, scannable formatting, required metadata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Functionality: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links, forms, media and downloads work properly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Compliance: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not duplicate authoritative sources (catalog, calendar, tuition) - link to source of truth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13397-2914-30EE-0ADF-BC3D149A09FE}"/>
              </a:ext>
            </a:extLst>
          </p:cNvPr>
          <p:cNvSpPr txBox="1"/>
          <p:nvPr/>
        </p:nvSpPr>
        <p:spPr>
          <a:xfrm>
            <a:off x="845342" y="5136884"/>
            <a:ext cx="55703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Outdated Content: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BDF22-5F5E-E913-DCF9-95EA59BA03CA}"/>
              </a:ext>
            </a:extLst>
          </p:cNvPr>
          <p:cNvSpPr txBox="1"/>
          <p:nvPr/>
        </p:nvSpPr>
        <p:spPr>
          <a:xfrm>
            <a:off x="845342" y="5488119"/>
            <a:ext cx="101502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must be updated, consolidated, relocated or archived/removed - No "public archive" pages.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CC597-DB83-4E5C-7CD8-83F8A287193D}"/>
              </a:ext>
            </a:extLst>
          </p:cNvPr>
          <p:cNvSpPr txBox="1"/>
          <p:nvPr/>
        </p:nvSpPr>
        <p:spPr>
          <a:xfrm>
            <a:off x="851295" y="5946509"/>
            <a:ext cx="55703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Expectations: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758B9-33C5-1A11-FB57-2A3CB7219345}"/>
              </a:ext>
            </a:extLst>
          </p:cNvPr>
          <p:cNvSpPr txBox="1"/>
          <p:nvPr/>
        </p:nvSpPr>
        <p:spPr>
          <a:xfrm>
            <a:off x="851295" y="6285837"/>
            <a:ext cx="110009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 updates and complete the reviews by the posted deadlines. Request </a:t>
            </a:r>
            <a:r>
              <a:rPr lang="en-US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StratComm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help when needed.</a:t>
            </a:r>
          </a:p>
        </p:txBody>
      </p:sp>
    </p:spTree>
    <p:extLst>
      <p:ext uri="{BB962C8B-B14F-4D97-AF65-F5344CB8AC3E}">
        <p14:creationId xmlns:p14="http://schemas.microsoft.com/office/powerpoint/2010/main" val="8094047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D166-FB51-6E8A-E4D5-0AC4F810D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55EEB5DD-1859-4B63-BD3C-9047658D0A4B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33F8C0-A558-0F78-F958-E9E2103FA409}"/>
              </a:ext>
            </a:extLst>
          </p:cNvPr>
          <p:cNvSpPr txBox="1"/>
          <p:nvPr/>
        </p:nvSpPr>
        <p:spPr>
          <a:xfrm>
            <a:off x="44450" y="612219"/>
            <a:ext cx="676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+mj-lt"/>
              </a:rPr>
              <a:t>Content Inventory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6A1A5A-111F-F6E1-0ECF-0E582E78FE23}"/>
              </a:ext>
            </a:extLst>
          </p:cNvPr>
          <p:cNvSpPr txBox="1"/>
          <p:nvPr/>
        </p:nvSpPr>
        <p:spPr>
          <a:xfrm>
            <a:off x="227949" y="1783021"/>
            <a:ext cx="609030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content inventory?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inventory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 structured review of all pages and files on your website to ensure content is:</a:t>
            </a:r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</a:t>
            </a:r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</a:t>
            </a:r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Accessible</a:t>
            </a:r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Aligned with university goals and policies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A1F5B-04CD-B208-A7CF-20D9C254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899" y="4172082"/>
            <a:ext cx="7867874" cy="2498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C71683-D8E9-D1A7-89DC-46BBF94D740E}"/>
              </a:ext>
            </a:extLst>
          </p:cNvPr>
          <p:cNvSpPr txBox="1"/>
          <p:nvPr/>
        </p:nvSpPr>
        <p:spPr>
          <a:xfrm>
            <a:off x="6716037" y="2460129"/>
            <a:ext cx="4485363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sz="2000" dirty="0">
                <a:latin typeface="Calibri"/>
                <a:ea typeface="Calibri"/>
                <a:cs typeface="Calibri"/>
              </a:rPr>
              <a:t>It helps us identify what should be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Kept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Updated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Archived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Removed (redirected)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3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3FA40-0A35-561B-758A-EA3080DF2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E621C449-DCFC-E4C6-89DE-99C036952918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DD7F01-8331-A0FB-6C30-13D257C79505}"/>
              </a:ext>
            </a:extLst>
          </p:cNvPr>
          <p:cNvSpPr txBox="1"/>
          <p:nvPr/>
        </p:nvSpPr>
        <p:spPr>
          <a:xfrm>
            <a:off x="103840" y="610058"/>
            <a:ext cx="6768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+mj-lt"/>
              </a:rPr>
              <a:t>Step 1: Get Your URL &amp; File Inventory</a:t>
            </a:r>
          </a:p>
          <a:p>
            <a:endParaRPr lang="en-US" sz="32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6B11E-F505-46AF-2322-CF556425B6A3}"/>
              </a:ext>
            </a:extLst>
          </p:cNvPr>
          <p:cNvSpPr txBox="1"/>
          <p:nvPr/>
        </p:nvSpPr>
        <p:spPr>
          <a:xfrm>
            <a:off x="545449" y="1894484"/>
            <a:ext cx="8725366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Calibri"/>
                <a:ea typeface="Calibri"/>
                <a:cs typeface="Calibri"/>
              </a:rPr>
              <a:t>Submit a service ticket to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StratComm</a:t>
            </a:r>
            <a:r>
              <a:rPr lang="en-US" sz="2000" dirty="0">
                <a:latin typeface="Calibri"/>
                <a:ea typeface="Calibri"/>
                <a:cs typeface="Calibri"/>
              </a:rPr>
              <a:t> (</a:t>
            </a:r>
            <a:r>
              <a:rPr lang="en-US" sz="2000" dirty="0">
                <a:latin typeface="Calibri"/>
                <a:ea typeface="Calibri"/>
                <a:cs typeface="Calibri"/>
                <a:hlinkClick r:id="rId4"/>
              </a:rPr>
              <a:t>service@kennesaw.edu</a:t>
            </a:r>
            <a:r>
              <a:rPr lang="en-US" sz="2000" dirty="0">
                <a:latin typeface="Calibri"/>
                <a:ea typeface="Calibri"/>
                <a:cs typeface="Calibri"/>
              </a:rPr>
              <a:t>) requesting a site section spreadsheet that 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&amp; File URLs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 titles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Type (PDFs, Word docs, images,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Metadata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 Status – No index/no follow</a:t>
            </a:r>
          </a:p>
          <a:p>
            <a:pPr lvl="1" fontAlgn="ctr"/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URL in the list must be evaluated.</a:t>
            </a:r>
          </a:p>
          <a:p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/>
                <a:ea typeface="Calibri"/>
                <a:cs typeface="Calibri"/>
              </a:rPr>
              <a:t>Tip:</a:t>
            </a:r>
            <a:r>
              <a:rPr lang="en-US" sz="2000" dirty="0">
                <a:latin typeface="Calibri"/>
                <a:ea typeface="Calibri"/>
                <a:cs typeface="Calibri"/>
              </a:rPr>
              <a:t> Files matter just as much as pages; PDFs are often the biggest accessibility risk. A Goggle Analytics events report can show PDF usage over a 6- or 12-month period, this will help you determine next steps.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8D209F0-B948-8399-8C52-567AF9AF3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0F6CBD"/>
                </a:solidFill>
                <a:effectLst/>
                <a:latin typeface="inherit"/>
              </a:rPr>
              <a:t>IT Service Desk&lt;service@kennesaw.edu&gt;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840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0D86E-F291-C11A-0B67-5A0AB64E5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3B5332C3-EDB6-9F0D-8F30-FA4F9B92D319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BF011D-169F-D624-B3EF-90A33B6B9394}"/>
              </a:ext>
            </a:extLst>
          </p:cNvPr>
          <p:cNvSpPr txBox="1"/>
          <p:nvPr/>
        </p:nvSpPr>
        <p:spPr>
          <a:xfrm>
            <a:off x="0" y="581441"/>
            <a:ext cx="67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Step 2: Add Review Columns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AD41F86-E802-725C-3899-014953FF2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416609"/>
              </p:ext>
            </p:extLst>
          </p:nvPr>
        </p:nvGraphicFramePr>
        <p:xfrm>
          <a:off x="1536552" y="1859280"/>
          <a:ext cx="6642247" cy="239521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00791">
                  <a:extLst>
                    <a:ext uri="{9D8B030D-6E8A-4147-A177-3AD203B41FA5}">
                      <a16:colId xmlns:a16="http://schemas.microsoft.com/office/drawing/2014/main" val="2904969835"/>
                    </a:ext>
                  </a:extLst>
                </a:gridCol>
                <a:gridCol w="4041456">
                  <a:extLst>
                    <a:ext uri="{9D8B030D-6E8A-4147-A177-3AD203B41FA5}">
                      <a16:colId xmlns:a16="http://schemas.microsoft.com/office/drawing/2014/main" val="1174131552"/>
                    </a:ext>
                  </a:extLst>
                </a:gridCol>
              </a:tblGrid>
              <a:tr h="399203">
                <a:tc>
                  <a:txBody>
                    <a:bodyPr/>
                    <a:lstStyle/>
                    <a:p>
                      <a:r>
                        <a:rPr lang="en-US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420356"/>
                  </a:ext>
                </a:extLst>
              </a:tr>
              <a:tr h="399203">
                <a:tc>
                  <a:txBody>
                    <a:bodyPr/>
                    <a:lstStyle/>
                    <a:p>
                      <a:r>
                        <a:rPr lang="en-US" b="1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Required decision for each URL/File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607307"/>
                  </a:ext>
                </a:extLst>
              </a:tr>
              <a:tr h="399203">
                <a:tc>
                  <a:txBody>
                    <a:bodyPr/>
                    <a:lstStyle/>
                    <a:p>
                      <a:r>
                        <a:rPr lang="en-US" b="1"/>
                        <a:t>Notes/Action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What needs to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11271"/>
                  </a:ext>
                </a:extLst>
              </a:tr>
              <a:tr h="399203">
                <a:tc>
                  <a:txBody>
                    <a:bodyPr/>
                    <a:lstStyle/>
                    <a:p>
                      <a:r>
                        <a:rPr lang="en-US" b="1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Who is responsible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090630"/>
                  </a:ext>
                </a:extLst>
              </a:tr>
              <a:tr h="399203">
                <a:tc>
                  <a:txBody>
                    <a:bodyPr/>
                    <a:lstStyle/>
                    <a:p>
                      <a:r>
                        <a:rPr lang="en-US" b="1"/>
                        <a:t>Last Reviewed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Accountability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065627"/>
                  </a:ext>
                </a:extLst>
              </a:tr>
              <a:tr h="399203">
                <a:tc>
                  <a:txBody>
                    <a:bodyPr/>
                    <a:lstStyle/>
                    <a:p>
                      <a:r>
                        <a:rPr lang="en-US" b="1"/>
                        <a:t>Accessibility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PDFs, tables, images, video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4676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4CDD2B2-7676-0C3D-5C41-6EC4794E7EF5}"/>
              </a:ext>
            </a:extLst>
          </p:cNvPr>
          <p:cNvSpPr txBox="1"/>
          <p:nvPr/>
        </p:nvSpPr>
        <p:spPr>
          <a:xfrm>
            <a:off x="1466849" y="4578350"/>
            <a:ext cx="7438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 options (keep these consistent):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Reviewed – No Change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Updated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Remove / Redirect Needed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Consistency here makes reporting and follow-up much easier.</a:t>
            </a:r>
          </a:p>
          <a:p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43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6FFB9-0A09-1ED5-2AA6-765EF0A2C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F576D71C-55AC-D7EB-4A3F-18D4B958A71D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6AC2E0-78A7-8434-33F3-A828F3C5765D}"/>
              </a:ext>
            </a:extLst>
          </p:cNvPr>
          <p:cNvSpPr txBox="1"/>
          <p:nvPr/>
        </p:nvSpPr>
        <p:spPr>
          <a:xfrm>
            <a:off x="152400" y="571142"/>
            <a:ext cx="6768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3: Review Each Page Using These 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0C1C6A-BC87-DCC6-21A0-B602582ADF3E}"/>
              </a:ext>
            </a:extLst>
          </p:cNvPr>
          <p:cNvSpPr txBox="1"/>
          <p:nvPr/>
        </p:nvSpPr>
        <p:spPr>
          <a:xfrm>
            <a:off x="304149" y="1726848"/>
            <a:ext cx="7087251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Accuracy &amp; Relevance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is current and correct, Contacts, titles, dates, and policies are up to date, Duplicate or outdated content is removed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Audience &amp; Purpose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Intended audience is clear, Page supports a specific user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Timeliness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Date-specific information is still valid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Accessibility &amp; Usability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Headings follow a logical order, Images include meaningful alt text, Links use descriptive text, PDFs are necessary (otherwise use a web page)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Links &amp; Files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Links work and point to the correct destination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Style, SEO &amp; Governance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Spelling, grammar, and punctuation are correct, Clear headings, chunked content, short paragraphs, and actionable CTAs, One H1, unique page title, clear meta 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46F93-7F38-A83E-B484-4A60D8A8B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99" y="1854200"/>
            <a:ext cx="4393151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91513-E2A9-16AB-6E6B-84F6F64D8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E45A45FC-AC0C-A6DD-8D83-49CFDE023FBF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2C18E2-ABC8-3756-0038-D68E30E7C4D9}"/>
              </a:ext>
            </a:extLst>
          </p:cNvPr>
          <p:cNvSpPr txBox="1"/>
          <p:nvPr/>
        </p:nvSpPr>
        <p:spPr>
          <a:xfrm>
            <a:off x="0" y="533042"/>
            <a:ext cx="676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4: Apply Best Practice Decisions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15C396-6AA9-A970-78D0-3955C04ED1EC}"/>
              </a:ext>
            </a:extLst>
          </p:cNvPr>
          <p:cNvSpPr txBox="1"/>
          <p:nvPr/>
        </p:nvSpPr>
        <p:spPr>
          <a:xfrm>
            <a:off x="304149" y="1669698"/>
            <a:ext cx="9189101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these rules of thumb: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✅ Keep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is accurate, relevant, accessible, and actively used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✏️ Update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is valuable but needs:</a:t>
            </a:r>
          </a:p>
          <a:p>
            <a:pPr marL="1200150" lvl="2" indent="-285750" fontAlgn="ctr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dates</a:t>
            </a:r>
          </a:p>
          <a:p>
            <a:pPr marL="1200150" lvl="2" indent="-285750" fontAlgn="ctr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Updated language</a:t>
            </a:r>
          </a:p>
          <a:p>
            <a:pPr marL="1200150" lvl="2" indent="-285750" fontAlgn="ctr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Accessibility fixes</a:t>
            </a:r>
          </a:p>
          <a:p>
            <a:pPr marL="1200150" lvl="2" indent="-285750" fontAlgn="ctr">
              <a:buFont typeface="Wingdings" panose="05000000000000000000" pitchFamily="2" charset="2"/>
              <a:buChar char="ü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Clearer structure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🗑️ Remove / Redirect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Outdated, duplicate, or no longer relevant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Pages tied to programs or events that no longer exist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 PDFs replaced by updated web content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practice: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Always recommend a redirect when removing a page to avoid broken links.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2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06C5C-4FCA-1C70-AEC2-9EB841F91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9808CB85-1EB4-A31D-A47F-F492871C2A45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5C4C4B-4F3B-4B91-4926-A2DD2531E347}"/>
              </a:ext>
            </a:extLst>
          </p:cNvPr>
          <p:cNvSpPr txBox="1"/>
          <p:nvPr/>
        </p:nvSpPr>
        <p:spPr>
          <a:xfrm>
            <a:off x="0" y="533042"/>
            <a:ext cx="676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5: Make Updates or Request Help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C2922-A4EF-EC0E-E5EB-B47CDC3A4D10}"/>
              </a:ext>
            </a:extLst>
          </p:cNvPr>
          <p:cNvSpPr txBox="1"/>
          <p:nvPr/>
        </p:nvSpPr>
        <p:spPr>
          <a:xfrm>
            <a:off x="583549" y="1968148"/>
            <a:ext cx="918910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updates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Make directly in the CMS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 updates or removals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Submit a ServiceNow request to the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StratComm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Web Team 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service@kennesaw.edu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Replace PDFs where possible; otherwise ensure they meet accessibility standards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79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526F-4553-7EEC-6603-F5E8B6357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BD98F35C-F11D-ADE2-B5B0-1B3C607F871B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66F3E3-EE4A-00D0-70C0-BC7DC20E4F6E}"/>
              </a:ext>
            </a:extLst>
          </p:cNvPr>
          <p:cNvSpPr txBox="1"/>
          <p:nvPr/>
        </p:nvSpPr>
        <p:spPr>
          <a:xfrm>
            <a:off x="0" y="581441"/>
            <a:ext cx="676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6: Confirm Completion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FA8BA-4BAB-7751-EBE0-B336F14E61B4}"/>
              </a:ext>
            </a:extLst>
          </p:cNvPr>
          <p:cNvSpPr txBox="1"/>
          <p:nvPr/>
        </p:nvSpPr>
        <p:spPr>
          <a:xfrm>
            <a:off x="583549" y="1968148"/>
            <a:ext cx="1080938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your review is finished: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every URL has a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 the required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Content Review Completion Form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the spreadsheet for your records</a:t>
            </a: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font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Completion indicates each URL has been reviewed and tagged with a status, not that final actions are complete. Submit once statuses are assigned.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Web Team will follow up only if a submission is missing or incomplete. We do not need to see your inventory.</a:t>
            </a:r>
          </a:p>
        </p:txBody>
      </p:sp>
    </p:spTree>
    <p:extLst>
      <p:ext uri="{BB962C8B-B14F-4D97-AF65-F5344CB8AC3E}">
        <p14:creationId xmlns:p14="http://schemas.microsoft.com/office/powerpoint/2010/main" val="286244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B4845-BB8D-30CC-1069-0561EEEEB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DC1A79-C844-6AAC-D1F9-0D28D4514BCC}"/>
              </a:ext>
            </a:extLst>
          </p:cNvPr>
          <p:cNvSpPr/>
          <p:nvPr/>
        </p:nvSpPr>
        <p:spPr>
          <a:xfrm>
            <a:off x="-87085" y="-76200"/>
            <a:ext cx="10286250" cy="7032172"/>
          </a:xfrm>
          <a:custGeom>
            <a:avLst/>
            <a:gdLst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9774621 w 9774621"/>
              <a:gd name="connsiteY2" fmla="*/ 6858000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10195415"/>
              <a:gd name="connsiteY0" fmla="*/ 0 h 6858000"/>
              <a:gd name="connsiteX1" fmla="*/ 10195415 w 10195415"/>
              <a:gd name="connsiteY1" fmla="*/ 0 h 6858000"/>
              <a:gd name="connsiteX2" fmla="*/ 6987879 w 10195415"/>
              <a:gd name="connsiteY2" fmla="*/ 6847115 h 6858000"/>
              <a:gd name="connsiteX3" fmla="*/ 0 w 10195415"/>
              <a:gd name="connsiteY3" fmla="*/ 6858000 h 6858000"/>
              <a:gd name="connsiteX4" fmla="*/ 0 w 10195415"/>
              <a:gd name="connsiteY4" fmla="*/ 0 h 6858000"/>
              <a:gd name="connsiteX0" fmla="*/ 0 w 10195415"/>
              <a:gd name="connsiteY0" fmla="*/ 0 h 6858000"/>
              <a:gd name="connsiteX1" fmla="*/ 10195415 w 10195415"/>
              <a:gd name="connsiteY1" fmla="*/ 0 h 6858000"/>
              <a:gd name="connsiteX2" fmla="*/ 7300777 w 10195415"/>
              <a:gd name="connsiteY2" fmla="*/ 6857732 h 6858000"/>
              <a:gd name="connsiteX3" fmla="*/ 0 w 10195415"/>
              <a:gd name="connsiteY3" fmla="*/ 6858000 h 6858000"/>
              <a:gd name="connsiteX4" fmla="*/ 0 w 1019541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5415" h="6858000">
                <a:moveTo>
                  <a:pt x="0" y="0"/>
                </a:moveTo>
                <a:lnTo>
                  <a:pt x="10195415" y="0"/>
                </a:lnTo>
                <a:cubicBezTo>
                  <a:pt x="7389137" y="2243446"/>
                  <a:pt x="7249977" y="4314103"/>
                  <a:pt x="7300777" y="685773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1948EE1F-76B1-F546-17FE-38C6A7AFEE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066"/>
          <a:stretch>
            <a:fillRect/>
          </a:stretch>
        </p:blipFill>
        <p:spPr>
          <a:xfrm>
            <a:off x="4685706" y="-48986"/>
            <a:ext cx="7506294" cy="6955972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6E8B61A3-956A-BC88-DE29-71A8AD67DF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085" y="-76200"/>
            <a:ext cx="10286250" cy="7032172"/>
          </a:xfrm>
          <a:custGeom>
            <a:avLst/>
            <a:gdLst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9774621 w 9774621"/>
              <a:gd name="connsiteY2" fmla="*/ 6858000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9774621"/>
              <a:gd name="connsiteY0" fmla="*/ 0 h 6858000"/>
              <a:gd name="connsiteX1" fmla="*/ 9774621 w 9774621"/>
              <a:gd name="connsiteY1" fmla="*/ 0 h 6858000"/>
              <a:gd name="connsiteX2" fmla="*/ 6987879 w 9774621"/>
              <a:gd name="connsiteY2" fmla="*/ 6847115 h 6858000"/>
              <a:gd name="connsiteX3" fmla="*/ 0 w 9774621"/>
              <a:gd name="connsiteY3" fmla="*/ 6858000 h 6858000"/>
              <a:gd name="connsiteX4" fmla="*/ 0 w 9774621"/>
              <a:gd name="connsiteY4" fmla="*/ 0 h 6858000"/>
              <a:gd name="connsiteX0" fmla="*/ 0 w 10195415"/>
              <a:gd name="connsiteY0" fmla="*/ 0 h 6858000"/>
              <a:gd name="connsiteX1" fmla="*/ 10195415 w 10195415"/>
              <a:gd name="connsiteY1" fmla="*/ 0 h 6858000"/>
              <a:gd name="connsiteX2" fmla="*/ 6987879 w 10195415"/>
              <a:gd name="connsiteY2" fmla="*/ 6847115 h 6858000"/>
              <a:gd name="connsiteX3" fmla="*/ 0 w 10195415"/>
              <a:gd name="connsiteY3" fmla="*/ 6858000 h 6858000"/>
              <a:gd name="connsiteX4" fmla="*/ 0 w 10195415"/>
              <a:gd name="connsiteY4" fmla="*/ 0 h 6858000"/>
              <a:gd name="connsiteX0" fmla="*/ 0 w 10195415"/>
              <a:gd name="connsiteY0" fmla="*/ 0 h 6858000"/>
              <a:gd name="connsiteX1" fmla="*/ 10195415 w 10195415"/>
              <a:gd name="connsiteY1" fmla="*/ 0 h 6858000"/>
              <a:gd name="connsiteX2" fmla="*/ 7300777 w 10195415"/>
              <a:gd name="connsiteY2" fmla="*/ 6857732 h 6858000"/>
              <a:gd name="connsiteX3" fmla="*/ 0 w 10195415"/>
              <a:gd name="connsiteY3" fmla="*/ 6858000 h 6858000"/>
              <a:gd name="connsiteX4" fmla="*/ 0 w 1019541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5415" h="6858000">
                <a:moveTo>
                  <a:pt x="0" y="0"/>
                </a:moveTo>
                <a:lnTo>
                  <a:pt x="10195415" y="0"/>
                </a:lnTo>
                <a:cubicBezTo>
                  <a:pt x="7389137" y="2243446"/>
                  <a:pt x="7249977" y="4314103"/>
                  <a:pt x="7300777" y="6857732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47591-7A56-BD8C-7096-510BD44E0597}"/>
              </a:ext>
            </a:extLst>
          </p:cNvPr>
          <p:cNvSpPr txBox="1"/>
          <p:nvPr/>
        </p:nvSpPr>
        <p:spPr>
          <a:xfrm>
            <a:off x="479934" y="341522"/>
            <a:ext cx="8215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4BB30"/>
                </a:solidFill>
                <a:latin typeface="Montserrat" pitchFamily="2" charset="77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0A398-9D1E-679C-ACC5-8D570B252A73}"/>
              </a:ext>
            </a:extLst>
          </p:cNvPr>
          <p:cNvSpPr txBox="1"/>
          <p:nvPr/>
        </p:nvSpPr>
        <p:spPr>
          <a:xfrm>
            <a:off x="598757" y="1380286"/>
            <a:ext cx="6606167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StratComm</a:t>
            </a:r>
            <a:r>
              <a:rPr lang="en-US" sz="24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Updates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Cludo</a:t>
            </a:r>
            <a:r>
              <a:rPr lang="en-US" sz="24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Input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 Link Icon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Accessibility Waiver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 Steps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Conduct a Web Content Inventory &amp; Review</a:t>
            </a:r>
            <a:br>
              <a:rPr lang="en-US" sz="24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i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by: Sharon McAleer, Jonathan Gilliam, Josie Carter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52FF2FB-6533-EADB-40F6-2167F9744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54" y="5885657"/>
            <a:ext cx="2811809" cy="6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43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6B9CF-4287-175B-2555-41F893EE0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3E24CBC3-16D1-A674-F6C5-7C64D8E129BB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B436BF-C476-F0E7-2274-8A1684160D78}"/>
              </a:ext>
            </a:extLst>
          </p:cNvPr>
          <p:cNvSpPr txBox="1"/>
          <p:nvPr/>
        </p:nvSpPr>
        <p:spPr>
          <a:xfrm>
            <a:off x="44450" y="526692"/>
            <a:ext cx="676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Inventory Best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474E3-C316-7BD5-72B9-473A8BCBC38E}"/>
              </a:ext>
            </a:extLst>
          </p:cNvPr>
          <p:cNvSpPr txBox="1"/>
          <p:nvPr/>
        </p:nvSpPr>
        <p:spPr>
          <a:xfrm>
            <a:off x="583549" y="1968148"/>
            <a:ext cx="918910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content regularly (3x per year ahead of each semester)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Fewer pages = better UX and lower risk (Less is more)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in doubt, simplify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Accessibility is not optional—it’s part of quality content and the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Ownership matters: every page should have an accountable owner</a:t>
            </a:r>
          </a:p>
        </p:txBody>
      </p:sp>
    </p:spTree>
    <p:extLst>
      <p:ext uri="{BB962C8B-B14F-4D97-AF65-F5344CB8AC3E}">
        <p14:creationId xmlns:p14="http://schemas.microsoft.com/office/powerpoint/2010/main" val="252491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5F1DE-429F-3867-5FA5-D59621AA6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84B58AD-4EF8-720C-0269-84B9296B9528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9D4254-C339-4C02-8965-15315384EF96}"/>
              </a:ext>
            </a:extLst>
          </p:cNvPr>
          <p:cNvSpPr txBox="1"/>
          <p:nvPr/>
        </p:nvSpPr>
        <p:spPr>
          <a:xfrm>
            <a:off x="0" y="581441"/>
            <a:ext cx="67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Sample Content Inventory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775C4-04F6-2C47-EAF9-43C64D197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65" y="2017082"/>
            <a:ext cx="12192000" cy="44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8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00D80-BA0E-548D-1AB4-9539A0226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F323F6AD-69E3-E891-8ABC-E4A733FE4C2D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68BB51-0D29-22D0-264E-53B2B891DDA0}"/>
              </a:ext>
            </a:extLst>
          </p:cNvPr>
          <p:cNvSpPr txBox="1"/>
          <p:nvPr/>
        </p:nvSpPr>
        <p:spPr>
          <a:xfrm>
            <a:off x="0" y="581441"/>
            <a:ext cx="67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</a:rPr>
              <a:t>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D8B86-0871-F6E9-1D0B-26B451978BEB}"/>
              </a:ext>
            </a:extLst>
          </p:cNvPr>
          <p:cNvSpPr txBox="1"/>
          <p:nvPr/>
        </p:nvSpPr>
        <p:spPr>
          <a:xfrm>
            <a:off x="926449" y="2016547"/>
            <a:ext cx="9189101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Strategic Communications &amp; Marketing Web Team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r>
              <a:rPr lang="en-US" dirty="0"/>
              <a:t>Website Updates: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Governance</a:t>
            </a:r>
            <a:r>
              <a:rPr lang="en-US" sz="2400" dirty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Content Review</a:t>
            </a:r>
            <a:r>
              <a:rPr lang="en-US" sz="2400" dirty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6"/>
              </a:rPr>
              <a:t>Content Inventory and Auditing 101</a:t>
            </a:r>
            <a:r>
              <a:rPr lang="en-US" sz="2400" dirty="0"/>
              <a:t> –NN/g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7"/>
              </a:rPr>
              <a:t>Conducting a Content Audit and Inventory as if you are Organizing a Pantry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8"/>
              </a:rPr>
              <a:t>Content Inventory, Audit, &amp; Management</a:t>
            </a:r>
            <a:r>
              <a:rPr lang="en-US" sz="2400" dirty="0"/>
              <a:t> – Washington State University 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9"/>
              </a:rPr>
              <a:t>How To: Content Inventory and Audit NN/g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71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37099-F043-B8B2-C965-18A583EA1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20F021C3-45E3-D2FE-EE54-709F9F7A2372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DB41D5-E1C4-0EE3-B11F-E2F3F4EE0D74}"/>
              </a:ext>
            </a:extLst>
          </p:cNvPr>
          <p:cNvSpPr txBox="1"/>
          <p:nvPr/>
        </p:nvSpPr>
        <p:spPr>
          <a:xfrm>
            <a:off x="0" y="581441"/>
            <a:ext cx="67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</a:rPr>
              <a:t>Questions?</a:t>
            </a:r>
          </a:p>
        </p:txBody>
      </p:sp>
      <p:pic>
        <p:nvPicPr>
          <p:cNvPr id="2" name="Picture 1" descr="Three cubes displaying &quot;Q&quot;, &quot;&amp;&quot;, and &quot;A&quot; representing a question and answer session">
            <a:extLst>
              <a:ext uri="{FF2B5EF4-FFF2-40B4-BE49-F238E27FC236}">
                <a16:creationId xmlns:a16="http://schemas.microsoft.com/office/drawing/2014/main" id="{AF953EA9-F999-09D2-83CF-DFED0711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42" y="2082816"/>
            <a:ext cx="92773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63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DF75C-AAAF-7392-4E7C-399D1BC77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23CB-F5B7-C5B3-D2CB-3AF969B3B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0FA02-1DA6-E6E5-1E2B-D18F82398FA4}"/>
              </a:ext>
            </a:extLst>
          </p:cNvPr>
          <p:cNvSpPr/>
          <p:nvPr/>
        </p:nvSpPr>
        <p:spPr>
          <a:xfrm>
            <a:off x="-114795" y="3382292"/>
            <a:ext cx="12421590" cy="3669861"/>
          </a:xfrm>
          <a:custGeom>
            <a:avLst/>
            <a:gdLst>
              <a:gd name="connsiteX0" fmla="*/ 0 w 12192000"/>
              <a:gd name="connsiteY0" fmla="*/ 0 h 3746665"/>
              <a:gd name="connsiteX1" fmla="*/ 12192000 w 12192000"/>
              <a:gd name="connsiteY1" fmla="*/ 0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80124 w 12192000"/>
              <a:gd name="connsiteY1" fmla="*/ 2458192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80124 w 12192000"/>
              <a:gd name="connsiteY1" fmla="*/ 2458192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80124 w 12192000"/>
              <a:gd name="connsiteY1" fmla="*/ 2458192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80124 w 12192000"/>
              <a:gd name="connsiteY1" fmla="*/ 2563061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80124 w 12192000"/>
              <a:gd name="connsiteY1" fmla="*/ 2563061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80124 w 12192000"/>
              <a:gd name="connsiteY1" fmla="*/ 2563061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80124 w 12192000"/>
              <a:gd name="connsiteY1" fmla="*/ 2563061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80124 w 12192000"/>
              <a:gd name="connsiteY1" fmla="*/ 2563061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80124 w 12192000"/>
              <a:gd name="connsiteY1" fmla="*/ 2563061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80124 w 12192000"/>
              <a:gd name="connsiteY1" fmla="*/ 2563061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80124 w 12192000"/>
              <a:gd name="connsiteY1" fmla="*/ 2563061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80124 w 12192000"/>
              <a:gd name="connsiteY1" fmla="*/ 2563061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68468 w 12192000"/>
              <a:gd name="connsiteY1" fmla="*/ 2420058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45157 w 12192000"/>
              <a:gd name="connsiteY1" fmla="*/ 1609710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45157 w 12192000"/>
              <a:gd name="connsiteY1" fmla="*/ 1609710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  <a:gd name="connsiteX0" fmla="*/ 0 w 12192000"/>
              <a:gd name="connsiteY0" fmla="*/ 0 h 3746665"/>
              <a:gd name="connsiteX1" fmla="*/ 12145157 w 12192000"/>
              <a:gd name="connsiteY1" fmla="*/ 1609710 h 3746665"/>
              <a:gd name="connsiteX2" fmla="*/ 12192000 w 12192000"/>
              <a:gd name="connsiteY2" fmla="*/ 3746665 h 3746665"/>
              <a:gd name="connsiteX3" fmla="*/ 0 w 12192000"/>
              <a:gd name="connsiteY3" fmla="*/ 3746665 h 3746665"/>
              <a:gd name="connsiteX4" fmla="*/ 0 w 12192000"/>
              <a:gd name="connsiteY4" fmla="*/ 0 h 374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746665">
                <a:moveTo>
                  <a:pt x="0" y="0"/>
                </a:moveTo>
                <a:cubicBezTo>
                  <a:pt x="1682253" y="838464"/>
                  <a:pt x="4080743" y="2516390"/>
                  <a:pt x="12145157" y="1609710"/>
                </a:cubicBezTo>
                <a:lnTo>
                  <a:pt x="12192000" y="3746665"/>
                </a:lnTo>
                <a:lnTo>
                  <a:pt x="0" y="3746665"/>
                </a:lnTo>
                <a:lnTo>
                  <a:pt x="0" y="0"/>
                </a:lnTo>
                <a:close/>
              </a:path>
            </a:pathLst>
          </a:cu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75F63-EE22-CFA6-238E-80E05ADA91C0}"/>
              </a:ext>
            </a:extLst>
          </p:cNvPr>
          <p:cNvSpPr txBox="1"/>
          <p:nvPr/>
        </p:nvSpPr>
        <p:spPr>
          <a:xfrm>
            <a:off x="147874" y="111848"/>
            <a:ext cx="1176463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>
                <a:latin typeface="Montserrat"/>
              </a:rPr>
              <a:t>Meet the Team</a:t>
            </a:r>
          </a:p>
        </p:txBody>
      </p:sp>
      <p:pic>
        <p:nvPicPr>
          <p:cNvPr id="4" name="Picture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32C6288-1115-B035-592C-36959FF06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295" y="5854301"/>
            <a:ext cx="2811809" cy="68088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B929A4-88C7-17B9-BF84-025DFB292BBD}"/>
              </a:ext>
            </a:extLst>
          </p:cNvPr>
          <p:cNvSpPr txBox="1">
            <a:spLocks/>
          </p:cNvSpPr>
          <p:nvPr/>
        </p:nvSpPr>
        <p:spPr>
          <a:xfrm>
            <a:off x="804804" y="1140469"/>
            <a:ext cx="5054311" cy="3352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629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latin typeface="+mn-lt"/>
                <a:cs typeface="Arial"/>
              </a:rPr>
              <a:t>Leadership:</a:t>
            </a:r>
            <a:endParaRPr lang="en-US" sz="1800" b="1">
              <a:latin typeface="+mn-lt"/>
            </a:endParaRPr>
          </a:p>
          <a:p>
            <a:r>
              <a:rPr lang="en-US" sz="1800">
                <a:latin typeface="+mn-lt"/>
                <a:cs typeface="Arial"/>
              </a:rPr>
              <a:t>Joe Lacy - Director, SEO and Website Strategy</a:t>
            </a:r>
            <a:endParaRPr lang="en-US" sz="1800">
              <a:latin typeface="+mn-lt"/>
            </a:endParaRPr>
          </a:p>
          <a:p>
            <a:r>
              <a:rPr lang="en-US" sz="1800">
                <a:latin typeface="+mn-lt"/>
                <a:cs typeface="Arial"/>
              </a:rPr>
              <a:t>Sharon McAleer - Web Team Manager</a:t>
            </a:r>
            <a:br>
              <a:rPr lang="en-US" sz="1800">
                <a:latin typeface="+mn-lt"/>
                <a:cs typeface="Arial"/>
              </a:rPr>
            </a:br>
            <a:endParaRPr lang="en-US" sz="1800">
              <a:latin typeface="+mn-lt"/>
              <a:cs typeface="Arial"/>
            </a:endParaRPr>
          </a:p>
          <a:p>
            <a:r>
              <a:rPr lang="en-US" sz="1800" b="1">
                <a:latin typeface="+mn-lt"/>
                <a:cs typeface="Arial"/>
              </a:rPr>
              <a:t>Writers:</a:t>
            </a:r>
            <a:endParaRPr lang="en-US" sz="1800" b="1">
              <a:latin typeface="+mn-lt"/>
            </a:endParaRPr>
          </a:p>
          <a:p>
            <a:r>
              <a:rPr lang="en-US" sz="1800">
                <a:latin typeface="+mn-lt"/>
                <a:cs typeface="Arial"/>
              </a:rPr>
              <a:t>Josie Carter - Lead Marketing and SEO Copywriter</a:t>
            </a:r>
          </a:p>
          <a:p>
            <a:r>
              <a:rPr lang="en-US" sz="1800">
                <a:latin typeface="+mn-lt"/>
                <a:cs typeface="Arial"/>
              </a:rPr>
              <a:t>Malik Jones - Marketing and SEO Copywriter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EF3A84-3D12-7B58-2425-C586AA75E47D}"/>
              </a:ext>
            </a:extLst>
          </p:cNvPr>
          <p:cNvSpPr txBox="1">
            <a:spLocks/>
          </p:cNvSpPr>
          <p:nvPr/>
        </p:nvSpPr>
        <p:spPr>
          <a:xfrm>
            <a:off x="6149289" y="1026810"/>
            <a:ext cx="5934075" cy="3352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cs typeface="Arial"/>
              </a:rPr>
              <a:t>Webmasters:</a:t>
            </a:r>
            <a:endParaRPr lang="en-US" sz="1800" b="1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cs typeface="Arial"/>
              </a:rPr>
              <a:t>Jonathan Gilliam – Senior Webmaster and SEO Specialist</a:t>
            </a:r>
            <a:endParaRPr lang="en-US" sz="18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Anthony Matusko - Senior Webmaster and SEO Specialist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cs typeface="Arial"/>
              </a:rPr>
              <a:t>Tara Rose - Webmaster and SEO Specialist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cs typeface="Arial"/>
              </a:rPr>
              <a:t>Elizabeth Ball - Webmaster and SEO Specialist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cs typeface="Arial"/>
              </a:rPr>
              <a:t>Sean Bresnan - Webmaster and SEO Specialist</a:t>
            </a:r>
          </a:p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cs typeface="Arial"/>
              </a:rPr>
              <a:t>Matthew Gordon - Webmaster and SEO Specialist</a:t>
            </a:r>
          </a:p>
          <a:p>
            <a:pPr algn="l">
              <a:lnSpc>
                <a:spcPct val="15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n-US" sz="18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23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4A150-3A7E-A375-BF95-0048430A2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F686CA5C-F62D-4A0A-5332-16E90CD9378C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7BB60-612A-3B5A-08B6-3A561BC4AC26}"/>
              </a:ext>
            </a:extLst>
          </p:cNvPr>
          <p:cNvSpPr txBox="1"/>
          <p:nvPr/>
        </p:nvSpPr>
        <p:spPr>
          <a:xfrm>
            <a:off x="355418" y="667454"/>
            <a:ext cx="821566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>
                <a:solidFill>
                  <a:srgbClr val="F4BB30"/>
                </a:solidFill>
                <a:latin typeface="+mj-lt"/>
              </a:rPr>
              <a:t>Goals of the Web Community of Practice</a:t>
            </a:r>
          </a:p>
          <a:p>
            <a:endParaRPr lang="en-US" sz="2800" b="1">
              <a:solidFill>
                <a:srgbClr val="F4BB30"/>
              </a:solidFill>
              <a:latin typeface="+mj-lt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6D1165E1-775F-9429-8A00-EE3E4A7C2200}"/>
              </a:ext>
            </a:extLst>
          </p:cNvPr>
          <p:cNvSpPr txBox="1"/>
          <p:nvPr/>
        </p:nvSpPr>
        <p:spPr>
          <a:xfrm>
            <a:off x="459765" y="1995091"/>
            <a:ext cx="9776435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Web Community of Practice brings together KSU web editors to collaborate, share knowledge, and strengthen the university’s online presence. In alignment with KSU’s strategic plan, the community aims to:</a:t>
            </a:r>
            <a:b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>
              <a:lnSpc>
                <a:spcPct val="1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 student success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28700" lvl="1" indent="-342900">
              <a:lnSpc>
                <a:spcPct val="1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Elevate KSU’s brand and reputation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>
              <a:lnSpc>
                <a:spcPct val="1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Foster collaboration and efficiency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>
              <a:lnSpc>
                <a:spcPct val="1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professional development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Together, this community will help position KSU as a nationally recognized, student-focused university through a cohesive and engaging digital presence.</a:t>
            </a:r>
          </a:p>
        </p:txBody>
      </p:sp>
    </p:spTree>
    <p:extLst>
      <p:ext uri="{BB962C8B-B14F-4D97-AF65-F5344CB8AC3E}">
        <p14:creationId xmlns:p14="http://schemas.microsoft.com/office/powerpoint/2010/main" val="388734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7FE82-E368-0562-5A5E-BCABE9A9E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CBDED2A1-1AA3-AFD4-EFBD-8D07002E3DD0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6CEF2-56A0-9B4F-77B6-C9F2AB095C1D}"/>
              </a:ext>
            </a:extLst>
          </p:cNvPr>
          <p:cNvSpPr txBox="1"/>
          <p:nvPr/>
        </p:nvSpPr>
        <p:spPr>
          <a:xfrm>
            <a:off x="355418" y="667454"/>
            <a:ext cx="8215661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>
                <a:solidFill>
                  <a:srgbClr val="F4BB30"/>
                </a:solidFill>
                <a:latin typeface="+mj-lt"/>
              </a:rPr>
              <a:t>Meeting Schedule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81C0A-E59E-03F0-0C79-640C98DBA95A}"/>
              </a:ext>
            </a:extLst>
          </p:cNvPr>
          <p:cNvSpPr txBox="1"/>
          <p:nvPr/>
        </p:nvSpPr>
        <p:spPr>
          <a:xfrm>
            <a:off x="135394" y="1840478"/>
            <a:ext cx="653812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eaLnBrk="0" fontAlgn="base" hangingPunc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 cadence: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Every 5 weeks</a:t>
            </a:r>
            <a:b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dates: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 19 (All CoPs),  </a:t>
            </a:r>
            <a:r>
              <a:rPr lang="en-US" alt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 3</a:t>
            </a:r>
            <a:b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Topics: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UX, ADA/508 compliance, data analytics &amp; SEO, writing for digital, content reviews and more</a:t>
            </a:r>
            <a:b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Led by: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Strategic Communications Web Team</a:t>
            </a:r>
            <a:b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buFont typeface="Arial" panose="020B0604020202020204" pitchFamily="34" charset="0"/>
              <a:buChar char="•"/>
            </a:pPr>
            <a:r>
              <a:rPr lang="en-US" alt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 is Recorded (Please Mute)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Welcome to our web. A sign with a spider and web on it">
            <a:extLst>
              <a:ext uri="{FF2B5EF4-FFF2-40B4-BE49-F238E27FC236}">
                <a16:creationId xmlns:a16="http://schemas.microsoft.com/office/drawing/2014/main" id="{D464B44B-EC6D-F43E-FA1C-2F4A8A86C8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72" r="135" b="16566"/>
          <a:stretch>
            <a:fillRect/>
          </a:stretch>
        </p:blipFill>
        <p:spPr>
          <a:xfrm>
            <a:off x="7407465" y="1671074"/>
            <a:ext cx="4317176" cy="43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2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3897A-B63D-2988-A550-169F2CA28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FBD8F00C-2546-368B-AFA4-507AEFC9CA7A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F67A3-4350-C191-BA09-FB024F89B9B9}"/>
              </a:ext>
            </a:extLst>
          </p:cNvPr>
          <p:cNvSpPr txBox="1"/>
          <p:nvPr/>
        </p:nvSpPr>
        <p:spPr>
          <a:xfrm>
            <a:off x="336368" y="668053"/>
            <a:ext cx="821566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>
                <a:solidFill>
                  <a:srgbClr val="F4BB30"/>
                </a:solidFill>
                <a:latin typeface="+mj-lt"/>
              </a:rPr>
              <a:t>Port Update</a:t>
            </a:r>
          </a:p>
          <a:p>
            <a:endParaRPr lang="en-US" sz="2800" b="1">
              <a:solidFill>
                <a:srgbClr val="F4BB30"/>
              </a:solidFill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F8B28-5F16-5E7A-0B29-C1D9A475B9AD}"/>
              </a:ext>
            </a:extLst>
          </p:cNvPr>
          <p:cNvSpPr txBox="1"/>
          <p:nvPr/>
        </p:nvSpPr>
        <p:spPr>
          <a:xfrm>
            <a:off x="277617" y="1808917"/>
            <a:ext cx="666493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endParaRPr lang="en-US" sz="2000"/>
          </a:p>
          <a:p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58979-D3E1-2DD2-430A-0F60A94EF02A}"/>
              </a:ext>
            </a:extLst>
          </p:cNvPr>
          <p:cNvSpPr txBox="1"/>
          <p:nvPr/>
        </p:nvSpPr>
        <p:spPr>
          <a:xfrm>
            <a:off x="271503" y="1808917"/>
            <a:ext cx="7589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3.5 started on 02/16: Arts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the port process, </a:t>
            </a: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sites remain available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— no downtime or offline pages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send quick fixes and improvement recommendations after your port is completed.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2/16 - 4/13 the web team are busy completing the last three ports</a:t>
            </a:r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Reminder: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please publish all content updates or revert to the last published version before your site port date to avoid drafts going live</a:t>
            </a:r>
            <a:b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Website Status Tracking</a:t>
            </a:r>
            <a:endParaRPr lang="en-US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busy shipping port at sunset showing numerous colorful shipping containers stacked in rows alongside large yellow cranes used for loading and unloading cargo ships. ">
            <a:extLst>
              <a:ext uri="{FF2B5EF4-FFF2-40B4-BE49-F238E27FC236}">
                <a16:creationId xmlns:a16="http://schemas.microsoft.com/office/drawing/2014/main" id="{4D6CDF63-0152-A63D-D6FE-C6972DC50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814" y="1976286"/>
            <a:ext cx="3802524" cy="24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1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FEC62-0C5C-C183-3179-2FC20D66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5D701778-11C9-000C-05F8-BB833037A55A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0E5674-9D4C-F2D6-A076-02A4E1090D89}"/>
              </a:ext>
            </a:extLst>
          </p:cNvPr>
          <p:cNvSpPr txBox="1"/>
          <p:nvPr/>
        </p:nvSpPr>
        <p:spPr>
          <a:xfrm>
            <a:off x="0" y="581441"/>
            <a:ext cx="676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FFC000"/>
                </a:solidFill>
                <a:latin typeface="+mj-lt"/>
              </a:rPr>
              <a:t>Cludo</a:t>
            </a:r>
            <a:r>
              <a:rPr lang="en-US" sz="3200" b="1">
                <a:solidFill>
                  <a:srgbClr val="FFC000"/>
                </a:solidFill>
                <a:latin typeface="+mj-lt"/>
              </a:rPr>
              <a:t> Search Governance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690C8-7A1B-9536-44E2-5E6D77F3BC56}"/>
              </a:ext>
            </a:extLst>
          </p:cNvPr>
          <p:cNvSpPr txBox="1"/>
          <p:nvPr/>
        </p:nvSpPr>
        <p:spPr>
          <a:xfrm>
            <a:off x="135394" y="1840478"/>
            <a:ext cx="5432649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eaLnBrk="0" fontAlgn="base" hangingPunct="0"/>
            <a:r>
              <a:rPr lang="en-US" b="1">
                <a:ea typeface="+mn-lt"/>
                <a:cs typeface="+mn-lt"/>
              </a:rPr>
              <a:t>Search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</a:t>
            </a:r>
            <a:r>
              <a:rPr lang="en-US" b="1">
                <a:ea typeface="+mn-lt"/>
                <a:cs typeface="+mn-lt"/>
              </a:rPr>
              <a:t> Overview</a:t>
            </a:r>
            <a:endParaRPr lang="en-US">
              <a:latin typeface="Aptos"/>
              <a:ea typeface="Calibri"/>
              <a:cs typeface="Calibri"/>
            </a:endParaRPr>
          </a:p>
          <a:p>
            <a:endParaRPr lang="en-US" b="1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ea typeface="+mn-lt"/>
                <a:cs typeface="+mn-lt"/>
              </a:rPr>
              <a:t>Quarterly Email:</a:t>
            </a:r>
            <a:r>
              <a:rPr lang="en-US">
                <a:ea typeface="+mn-lt"/>
                <a:cs typeface="+mn-lt"/>
              </a:rPr>
              <a:t> Share search insights, curated results, and tool reminders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ea typeface="+mn-lt"/>
                <a:cs typeface="+mn-lt"/>
              </a:rPr>
              <a:t>POC Requests Only:</a:t>
            </a:r>
            <a:r>
              <a:rPr lang="en-US">
                <a:ea typeface="+mn-lt"/>
                <a:cs typeface="+mn-lt"/>
              </a:rPr>
              <a:t> Departments submit search updates via service tickets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ea typeface="+mn-lt"/>
                <a:cs typeface="+mn-lt"/>
              </a:rPr>
              <a:t>Supported Changes:</a:t>
            </a:r>
            <a:r>
              <a:rPr lang="en-US">
                <a:ea typeface="+mn-lt"/>
                <a:cs typeface="+mn-lt"/>
              </a:rPr>
              <a:t> Term boosts, page promotions/removals, banners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ea typeface="+mn-lt"/>
                <a:cs typeface="+mn-lt"/>
              </a:rPr>
              <a:t>Tracking:</a:t>
            </a:r>
            <a:r>
              <a:rPr lang="en-US">
                <a:ea typeface="+mn-lt"/>
                <a:cs typeface="+mn-lt"/>
              </a:rPr>
              <a:t> All ticketed updates logged and reviewed annually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ea typeface="+mn-lt"/>
                <a:cs typeface="+mn-lt"/>
              </a:rPr>
              <a:t>Post-CoP Follow-Up:</a:t>
            </a:r>
            <a:r>
              <a:rPr lang="en-US">
                <a:ea typeface="+mn-lt"/>
                <a:cs typeface="+mn-lt"/>
              </a:rPr>
              <a:t> Web editors receive process details via email</a:t>
            </a:r>
            <a:endParaRPr lang="en-US"/>
          </a:p>
          <a:p>
            <a:endParaRPr lang="en-US" altLang="en-US" b="1">
              <a:latin typeface="Calibri"/>
              <a:ea typeface="Calibri"/>
              <a:cs typeface="Calibri"/>
            </a:endParaRPr>
          </a:p>
        </p:txBody>
      </p:sp>
      <p:pic>
        <p:nvPicPr>
          <p:cNvPr id="8" name="Picture 7" descr="A screenshot of a graph&#10;&#10;AI-generated content may be incorrect.">
            <a:extLst>
              <a:ext uri="{FF2B5EF4-FFF2-40B4-BE49-F238E27FC236}">
                <a16:creationId xmlns:a16="http://schemas.microsoft.com/office/drawing/2014/main" id="{30F0733D-7B31-DA6E-D565-BAE2A997E2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805" t="16089" r="6364" b="16047"/>
          <a:stretch>
            <a:fillRect/>
          </a:stretch>
        </p:blipFill>
        <p:spPr>
          <a:xfrm>
            <a:off x="7146175" y="67069"/>
            <a:ext cx="4674297" cy="2026327"/>
          </a:xfrm>
          <a:prstGeom prst="rect">
            <a:avLst/>
          </a:prstGeom>
        </p:spPr>
      </p:pic>
      <p:pic>
        <p:nvPicPr>
          <p:cNvPr id="2" name="Picture 1" descr="A screenshot of a search bar&#10;&#10;AI-generated content may be incorrect.">
            <a:extLst>
              <a:ext uri="{FF2B5EF4-FFF2-40B4-BE49-F238E27FC236}">
                <a16:creationId xmlns:a16="http://schemas.microsoft.com/office/drawing/2014/main" id="{28B184FC-56EF-EB82-7357-4FB9207F4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481" y="1716232"/>
            <a:ext cx="5920221" cy="2552700"/>
          </a:xfrm>
          <a:prstGeom prst="rect">
            <a:avLst/>
          </a:prstGeom>
        </p:spPr>
      </p:pic>
      <p:pic>
        <p:nvPicPr>
          <p:cNvPr id="4" name="Picture 3" descr="A screenshot of a search bar&#10;&#10;AI-generated content may be incorrect.">
            <a:extLst>
              <a:ext uri="{FF2B5EF4-FFF2-40B4-BE49-F238E27FC236}">
                <a16:creationId xmlns:a16="http://schemas.microsoft.com/office/drawing/2014/main" id="{C286985D-FC0E-8538-7270-C7FAE4E41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481" y="4378902"/>
            <a:ext cx="5920221" cy="228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313E2-392B-789D-4298-FCCA2D490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935F03DC-1334-56FC-63B5-3FA85EA71F12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FF051-1995-9F40-2FD6-044B462C8CF5}"/>
              </a:ext>
            </a:extLst>
          </p:cNvPr>
          <p:cNvSpPr txBox="1"/>
          <p:nvPr/>
        </p:nvSpPr>
        <p:spPr>
          <a:xfrm>
            <a:off x="368153" y="1718382"/>
            <a:ext cx="7956698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Applies to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/>
                <a:ea typeface="Calibri"/>
                <a:cs typeface="Calibri"/>
                <a:hlinkClick r:id="rId3" tooltip="https://nam04.safelinks.protection.outlook.com/?url=https%3a%2f%2fwww.kennesaw.edu%2f&amp;data=05%7c02%7csmcalee2%40kennesaw.edu%7c463e942ddcd441129fea08de6a6c6459%7c45f26ee5f134439ebc93e6c7e33d61c2%7c1%7c0%7c639065210934191052%7cunknown%7ctwfpbgzsb3d8eyjfbxb0eu1hcgkionrydwusilyioiiwljaumdawmcisilaioijxaw4zmiisikfoijoitwfpbcisilduijoyfq%3d%3d%7c0%7c%7c%7c&amp;sdata=zwqfq5xjv7esltpk3c6uqpzyxtclyjldqg0jymjlel8%3d&amp;reserved=0"/>
              </a:rPr>
              <a:t>kennesaw.edu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/>
                <a:ea typeface="Calibri"/>
                <a:cs typeface="Calibri"/>
                <a:hlinkClick r:id="rId4" tooltip="https://nam04.safelinks.protection.outlook.com/?url=https%3a%2f%2fcampus.kennesaw.edu%2f&amp;data=05%7c02%7csmcalee2%40kennesaw.edu%7c463e942ddcd441129fea08de6a6c6459%7c45f26ee5f134439ebc93e6c7e33d61c2%7c1%7c0%7c639065210934254067%7cunknown%7ctwfpbgzsb3d8eyjfbxb0eu1hcgkionrydwusilyioiiwljaumdawmcisilaioijxaw4zmiisikfoijoitwfpbcisilduijoyfq%3d%3d%7c0%7c%7c%7c&amp;sdata=qeybxhbpvyzk68z4f%2biztjcsvtiutn0ludjed3wndag%3d&amp;reserved=0"/>
              </a:rPr>
              <a:t>campus.kennesaw.edu</a:t>
            </a:r>
            <a:r>
              <a:rPr lang="en-US" sz="1600" b="1" dirty="0">
                <a:latin typeface="Calibri"/>
                <a:ea typeface="Calibri"/>
                <a:cs typeface="Calibri"/>
              </a:rPr>
              <a:t> 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/>
                <a:ea typeface="Calibri"/>
                <a:cs typeface="Calibri"/>
              </a:rPr>
              <a:t>Automatically displays on</a:t>
            </a:r>
            <a:r>
              <a:rPr lang="en-US" sz="1600" dirty="0">
                <a:latin typeface="Calibri"/>
                <a:ea typeface="Calibri"/>
                <a:cs typeface="Calibri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link that points outside the kennesaw.edu or campus.kennesaw.edu domains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Any link that opens in a new tab or window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this matters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Indicates when a link leads users away from KSU websites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Alerts users when a link opens in a new tab or window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Helps users understand what will happen before they click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 guidance for Web POCs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open KSU URLs or resources in new tabs or windows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may create false positives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update the page in Modern Campus by removing the “open in a new window” setting and republishing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</a:rPr>
              <a:t>Please reserve new-tab/window behavior for cases where it is truly necessary.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EAD37D-C402-AA61-76EA-04C9288F0192}"/>
              </a:ext>
            </a:extLst>
          </p:cNvPr>
          <p:cNvSpPr txBox="1"/>
          <p:nvPr/>
        </p:nvSpPr>
        <p:spPr>
          <a:xfrm>
            <a:off x="0" y="537623"/>
            <a:ext cx="7154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+mj-lt"/>
              </a:rPr>
              <a:t>External Link Icon – Implemented 2.16</a:t>
            </a:r>
          </a:p>
          <a:p>
            <a:endParaRPr lang="en-US" sz="3200" b="1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5C928-995B-30E8-3287-9E7D7751064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331" t="20411"/>
          <a:stretch>
            <a:fillRect/>
          </a:stretch>
        </p:blipFill>
        <p:spPr>
          <a:xfrm>
            <a:off x="8222009" y="1511300"/>
            <a:ext cx="3658841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9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34C21-BDE6-55F1-0712-2B21EDF0E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5F31DA23-8033-0893-712C-0C8A1EED22A7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DE6E8-BF30-62FB-8243-AFC6473F8AD3}"/>
              </a:ext>
            </a:extLst>
          </p:cNvPr>
          <p:cNvSpPr txBox="1"/>
          <p:nvPr/>
        </p:nvSpPr>
        <p:spPr>
          <a:xfrm>
            <a:off x="277617" y="1808917"/>
            <a:ext cx="634543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Used only when accessibility requirements cannot be met immediately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Requires a documented remediation plan and 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Intended to be rare, temporary, and actively managed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Does not override ADA Title II or WCAG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Approved waivers have a fixed remediation deadline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Products that do not remediate will be removed from the site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071DFD-61F7-A7AB-6AF8-35561112F612}"/>
              </a:ext>
            </a:extLst>
          </p:cNvPr>
          <p:cNvSpPr txBox="1"/>
          <p:nvPr/>
        </p:nvSpPr>
        <p:spPr>
          <a:xfrm>
            <a:off x="0" y="581441"/>
            <a:ext cx="676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C000"/>
                </a:solidFill>
                <a:latin typeface="+mj-lt"/>
              </a:rPr>
              <a:t>Digital Accessibility Waiver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C88BD-E2B1-6493-1B28-DF4DBB246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189" y="1682531"/>
            <a:ext cx="4589794" cy="2637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713A88-73EC-1965-F70A-5E1DF5CAE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845" y="3429000"/>
            <a:ext cx="3967678" cy="32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C668-5A38-EB29-3B13-E4BC12281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F9739B1D-CE3F-72F0-EC98-90079B4717E9}"/>
              </a:ext>
            </a:extLst>
          </p:cNvPr>
          <p:cNvSpPr/>
          <p:nvPr/>
        </p:nvSpPr>
        <p:spPr>
          <a:xfrm rot="5400000">
            <a:off x="2770691" y="-2672436"/>
            <a:ext cx="1435106" cy="7154086"/>
          </a:xfrm>
          <a:prstGeom prst="round2SameRect">
            <a:avLst/>
          </a:prstGeom>
          <a:solidFill>
            <a:srgbClr val="2C2A25"/>
          </a:solidFill>
          <a:ln w="57150">
            <a:solidFill>
              <a:srgbClr val="F4BB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7D8E8-A563-7C4B-4A54-E38F98200EE5}"/>
              </a:ext>
            </a:extLst>
          </p:cNvPr>
          <p:cNvSpPr txBox="1"/>
          <p:nvPr/>
        </p:nvSpPr>
        <p:spPr>
          <a:xfrm>
            <a:off x="277617" y="1808917"/>
            <a:ext cx="6664935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endParaRPr lang="en-US" sz="20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</a:rPr>
              <a:t>Request a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SiteImprove</a:t>
            </a:r>
            <a:r>
              <a:rPr lang="en-US" sz="2000" dirty="0">
                <a:latin typeface="Calibri"/>
                <a:ea typeface="Calibri"/>
                <a:cs typeface="Calibri"/>
              </a:rPr>
              <a:t> Audit from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StratComm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Page Title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URL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Page Report (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SiteImprove</a:t>
            </a:r>
            <a:r>
              <a:rPr lang="en-US" sz="2000" dirty="0">
                <a:latin typeface="Calibri"/>
                <a:ea typeface="Calibri"/>
                <a:cs typeface="Calibri"/>
              </a:rPr>
              <a:t> Details)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CMS (Modern Campus Editor Link)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</a:rPr>
              <a:t>Click on the Page Report to View the Issues</a:t>
            </a:r>
          </a:p>
          <a:p>
            <a:pPr marL="342900" indent="-342900">
              <a:buFontTx/>
              <a:buAutoNum type="arabicPeriod"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</a:rPr>
              <a:t>Click on the CMS link to Edit the Page</a:t>
            </a:r>
          </a:p>
          <a:p>
            <a:pPr marL="342900" indent="-342900">
              <a:buFontTx/>
              <a:buAutoNum type="arabicPeriod"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 marL="342900" indent="-342900" fontAlgn="ctr">
              <a:buFont typeface="+mj-lt"/>
              <a:buAutoNum type="arabicPeriod"/>
            </a:pPr>
            <a:r>
              <a:rPr lang="en-US" sz="2000" dirty="0">
                <a:latin typeface="Calibri"/>
                <a:ea typeface="Calibri"/>
                <a:cs typeface="Calibri"/>
              </a:rPr>
              <a:t>Run a PDFs Events Report in GA4</a:t>
            </a:r>
          </a:p>
          <a:p>
            <a:pPr marL="800100" lvl="1" indent="-342900" fontAlgn="ctr">
              <a:buFont typeface="Arial" panose="02110004020202020204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Consider deletion of PDFs with </a:t>
            </a:r>
            <a:br>
              <a:rPr lang="en-US" sz="2000" dirty="0">
                <a:latin typeface="Calibri"/>
                <a:ea typeface="Calibri"/>
                <a:cs typeface="Calibri"/>
              </a:rPr>
            </a:br>
            <a:r>
              <a:rPr lang="en-US" sz="2000" dirty="0">
                <a:latin typeface="Calibri"/>
                <a:ea typeface="Calibri"/>
                <a:cs typeface="Calibri"/>
              </a:rPr>
              <a:t>no traffic in 12 months</a:t>
            </a:r>
          </a:p>
          <a:p>
            <a:pPr marL="342900" indent="-342900" fontAlgn="ctr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50210F-36C6-0F87-3FB2-84003D060683}"/>
              </a:ext>
            </a:extLst>
          </p:cNvPr>
          <p:cNvSpPr txBox="1"/>
          <p:nvPr/>
        </p:nvSpPr>
        <p:spPr>
          <a:xfrm>
            <a:off x="0" y="581441"/>
            <a:ext cx="676880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Accessibility Audit Steps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EAA229-76E7-6842-B8C5-764DE82B4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520" y="2004483"/>
            <a:ext cx="6143625" cy="2552700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4943A2B-7E3D-35B6-CE83-D5AD74955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041" y="4935537"/>
            <a:ext cx="30384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90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DC4B317F3B64F96FDC4BBAE61329E" ma:contentTypeVersion="23" ma:contentTypeDescription="Create a new document." ma:contentTypeScope="" ma:versionID="948e280697b72b5cde3256cca1aaf163">
  <xsd:schema xmlns:xsd="http://www.w3.org/2001/XMLSchema" xmlns:xs="http://www.w3.org/2001/XMLSchema" xmlns:p="http://schemas.microsoft.com/office/2006/metadata/properties" xmlns:ns2="9b735678-f36a-42fa-b270-4fb12748f95a" xmlns:ns3="b0b4332b-c7cb-4f27-a3a8-ac520b74e29d" targetNamespace="http://schemas.microsoft.com/office/2006/metadata/properties" ma:root="true" ma:fieldsID="3f454e82a6ed0edeb6ffe47f647882f4" ns2:_="" ns3:_="">
    <xsd:import namespace="9b735678-f36a-42fa-b270-4fb12748f95a"/>
    <xsd:import namespace="b0b4332b-c7cb-4f27-a3a8-ac520b74e2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GovernanceSharedWordDocument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35678-f36a-42fa-b270-4fb12748f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GovernanceSharedWordDocument" ma:index="10" nillable="true" ma:displayName="Governance Shared Word Document" ma:description="Work in Progress; when complete content for the page will be delivered to Tony&#10;" ma:format="Hyperlink" ma:internalName="GovernanceSharedWord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16867a8-d3dd-450c-8722-94d742a2a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4332b-c7cb-4f27-a3a8-ac520b74e2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8f43ef6-064d-40f5-a439-5f6042825582}" ma:internalName="TaxCatchAll" ma:showField="CatchAllData" ma:web="b0b4332b-c7cb-4f27-a3a8-ac520b74e2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735678-f36a-42fa-b270-4fb12748f95a">
      <Terms xmlns="http://schemas.microsoft.com/office/infopath/2007/PartnerControls"/>
    </lcf76f155ced4ddcb4097134ff3c332f>
    <GovernanceSharedWordDocument xmlns="9b735678-f36a-42fa-b270-4fb12748f95a">
      <Url xsi:nil="true"/>
      <Description xsi:nil="true"/>
    </GovernanceSharedWordDocument>
    <TaxCatchAll xmlns="b0b4332b-c7cb-4f27-a3a8-ac520b74e29d" xsi:nil="true"/>
  </documentManagement>
</p:properties>
</file>

<file path=customXml/itemProps1.xml><?xml version="1.0" encoding="utf-8"?>
<ds:datastoreItem xmlns:ds="http://schemas.openxmlformats.org/officeDocument/2006/customXml" ds:itemID="{F1AFA242-C332-4CEA-95F5-F7BDE5BDEF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64898B-5577-4F7D-BC47-BCBA5F40950A}">
  <ds:schemaRefs>
    <ds:schemaRef ds:uri="9b735678-f36a-42fa-b270-4fb12748f95a"/>
    <ds:schemaRef ds:uri="b0b4332b-c7cb-4f27-a3a8-ac520b74e2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44D496C-8E1D-4B3F-ADBB-D91AAC19249A}">
  <ds:schemaRefs>
    <ds:schemaRef ds:uri="b0b4332b-c7cb-4f27-a3a8-ac520b74e29d"/>
    <ds:schemaRef ds:uri="http://schemas.openxmlformats.org/package/2006/metadata/core-properties"/>
    <ds:schemaRef ds:uri="http://purl.org/dc/elements/1.1/"/>
    <ds:schemaRef ds:uri="9b735678-f36a-42fa-b270-4fb12748f95a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1758</Words>
  <Application>Microsoft Office PowerPoint</Application>
  <PresentationFormat>Widescreen</PresentationFormat>
  <Paragraphs>269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Ebony Scherbarth</dc:creator>
  <cp:lastModifiedBy>Sharon McAleer</cp:lastModifiedBy>
  <cp:revision>4</cp:revision>
  <dcterms:created xsi:type="dcterms:W3CDTF">2025-02-17T19:41:51Z</dcterms:created>
  <dcterms:modified xsi:type="dcterms:W3CDTF">2026-03-04T13:24:34Z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0x01010077EDC4B317F3B64F96FDC4BBAE61329E</vt:lpwstr>
  </property>
  <property fmtid="{D5CDD505-2E9C-101B-9397-08002B2CF9AE}" pid="3" name="MediaServiceImageTags">
    <vt:lpwstr/>
  </property>
</Properties>
</file>