
<file path=[Content_Types].xml><?xml version="1.0" encoding="utf-8"?>
<Types xmlns="http://schemas.openxmlformats.org/package/2006/content-types">
  <Default Extension="xml" ContentType="application/vnd.openxmlformats-package.core-properties+xml"/>
  <Default Extension="jpeg" ContentType="image/jpeg"/>
  <Default Extension="emf" ContentType="image/x-emf"/>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9.xml" ContentType="application/vnd.openxmlformats-officedocument.presentationml.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theme/theme1.xml" ContentType="application/vnd.openxmlformats-officedocument.them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s/slide14.xml" ContentType="application/vnd.openxmlformats-officedocument.presentationml.slide+xml"/>
  <Override PartName="/ppt/notesSlides/notesSlide13.xml" ContentType="application/vnd.openxmlformats-officedocument.presentationml.notesSlide+xml"/>
  <Override PartName="/ppt/slides/slide22.xml" ContentType="application/vnd.openxmlformats-officedocument.presentationml.slide+xml"/>
  <Override PartName="/ppt/notesSlides/notesSlide18.xml" ContentType="application/vnd.openxmlformats-officedocument.presentationml.notesSlide+xml"/>
  <Override PartName="/ppt/slides/slide35.xml" ContentType="application/vnd.openxmlformats-officedocument.presentationml.slide+xml"/>
  <Override PartName="/ppt/notesSlides/notesSlide23.xml" ContentType="application/vnd.openxmlformats-officedocument.presentationml.notesSlide+xml"/>
  <Override PartName="/ppt/slides/slide17.xml" ContentType="application/vnd.openxmlformats-officedocument.presentationml.slide+xml"/>
  <Override PartName="/ppt/slides/slide30.xml" ContentType="application/vnd.openxmlformats-officedocument.presentationml.slide+xml"/>
  <Override PartName="/ppt/notesSlides/notesSlide22.xml" ContentType="application/vnd.openxmlformats-officedocument.presentationml.notesSlide+xml"/>
  <Override PartName="/ppt/slides/slide38.xml" ContentType="application/vnd.openxmlformats-officedocument.presentationml.slide+xml"/>
  <Override PartName="/ppt/comments/modernComment_11F_1D8D88EA.xml" ContentType="application/vnd.ms-powerpoint.comments+xml"/>
  <Override PartName="/ppt/slides/slide43.xml" ContentType="application/vnd.openxmlformats-officedocument.presentationml.slide+xml"/>
  <Override PartName="/ppt/slides/slide46.xml" ContentType="application/vnd.openxmlformats-officedocument.presentationml.slide+xml"/>
  <Override PartName="/ppt/notesSlides/notesSlide27.xml" ContentType="application/vnd.openxmlformats-officedocument.presentationml.notesSlide+xml"/>
  <Override PartName="/ppt/tableStyles.xml" ContentType="application/vnd.openxmlformats-officedocument.presentationml.tableStyles+xml"/>
  <Override PartName="/ppt/slides/slide3.xml" ContentType="application/vnd.openxmlformats-officedocument.presentationml.slide+xml"/>
  <Override PartName="/ppt/notesSlides/notesSlide3.xml" ContentType="application/vnd.openxmlformats-officedocument.presentationml.notesSlide+xml"/>
  <Override PartName="/customXml/item2.xml" ContentType="application/xml"/>
  <Override PartName="/customXml/itemProps2.xml" ContentType="application/vnd.openxmlformats-officedocument.customXmlProperties+xml"/>
  <Override PartName="/ppt/slides/slide12.xml" ContentType="application/vnd.openxmlformats-officedocument.presentationml.slide+xml"/>
  <Override PartName="/ppt/notesSlides/notesSlide12.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20.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viewProps.xml" ContentType="application/vnd.openxmlformats-officedocument.presentationml.viewProps+xml"/>
  <Override PartName="/ppt/slides/slide1.xml" ContentType="application/vnd.openxmlformats-officedocument.presentationml.slide+xml"/>
  <Override PartName="/ppt/notesSlides/notesSlide1.xml" ContentType="application/vnd.openxmlformats-officedocument.presentationml.notesSlide+xml"/>
  <Override PartName="/ppt/slides/slide15.xml" ContentType="application/vnd.openxmlformats-officedocument.presentationml.slide+xml"/>
  <Override PartName="/ppt/notesSlides/notesSlide1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8.xml" ContentType="application/vnd.openxmlformats-officedocument.presentationml.slide+xml"/>
  <Override PartName="/ppt/slides/slide23.xml" ContentType="application/vnd.openxmlformats-officedocument.presentationml.slide+xml"/>
  <Override PartName="/ppt/comments/modernComment_108_D898EAEC.xml" ContentType="application/vnd.ms-powerpoint.comments+xml"/>
  <Override PartName="/ppt/slides/slide26.xml" ContentType="application/vnd.openxmlformats-officedocument.presentationml.slide+xml"/>
  <Override PartName="/ppt/notesSlides/notesSlide20.xml" ContentType="application/vnd.openxmlformats-officedocument.presentationml.notesSlide+xml"/>
  <Override PartName="/ppt/slides/slide31.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revisionInfo.xml" ContentType="application/vnd.ms-powerpoint.revisioninfo+xml"/>
  <Override PartName="/ppt/slides/slide4.xml" ContentType="application/vnd.openxmlformats-officedocument.presentationml.slide+xml"/>
  <Override PartName="/ppt/notesSlides/notesSlide4.xml" ContentType="application/vnd.openxmlformats-officedocument.presentationml.notesSlide+xml"/>
  <Override PartName="/customXml/item3.xml" ContentType="application/xml"/>
  <Override PartName="/customXml/itemProps3.xml" ContentType="application/vnd.openxmlformats-officedocument.customXmlProperties+xml"/>
  <Override PartName="/ppt/slides/slide8.xml" ContentType="application/vnd.openxmlformats-officedocument.presentationml.slide+xml"/>
  <Override PartName="/ppt/notesSlides/notesSlide8.xml" ContentType="application/vnd.openxmlformats-officedocument.presentationml.notesSlide+xml"/>
  <Override PartName="/ppt/slides/slide13.xml" ContentType="application/vnd.openxmlformats-officedocument.presentationml.slide+xml"/>
  <Override PartName="/ppt/slides/slide21.xml" ContentType="application/vnd.openxmlformats-officedocument.presentationml.slide+xml"/>
  <Override PartName="/ppt/comments/modernComment_106_8745433.xml" ContentType="application/vnd.ms-powerpoint.comments+xml"/>
  <Override PartName="/ppt/notesSlides/notesSlide17.xml" ContentType="application/vnd.openxmlformats-officedocument.presentationml.notesSlide+xml"/>
  <Override PartName="/ppt/slides/slide29.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notesSlides/notesSlide26.xml" ContentType="application/vnd.openxmlformats-officedocument.presentationml.notesSlide+xml"/>
  <Override PartName="/ppt/slides/slide16.xml" ContentType="application/vnd.openxmlformats-officedocument.presentationml.slide+xml"/>
  <Override PartName="/ppt/notesSlides/notesSlide15.xml" ContentType="application/vnd.openxmlformats-officedocument.presentationml.notesSlide+xml"/>
  <Override PartName="/ppt/slides/slide37.xml" ContentType="application/vnd.openxmlformats-officedocument.presentationml.slide+xml"/>
  <Override PartName="/customXml/item1.xml" ContentType="application/xml"/>
  <Override PartName="/customXml/itemProps1.xml" ContentType="application/vnd.openxmlformats-officedocument.customXmlProperties+xml"/>
  <Override PartName="/ppt/slides/slide2.xml" ContentType="application/vnd.openxmlformats-officedocument.presentationml.slide+xml"/>
  <Override PartName="/ppt/notesSlides/notesSlide2.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9.xml" ContentType="application/vnd.openxmlformats-officedocument.presentationml.slide+xml"/>
  <Override PartName="/ppt/comments/modernComment_104_660D070C.xml" ContentType="application/vnd.ms-powerpoint.comments+xml"/>
  <Override PartName="/ppt/notesSlides/notesSlide16.xml" ContentType="application/vnd.openxmlformats-officedocument.presentationml.notesSlide+xml"/>
  <Override PartName="/ppt/slides/slide24.xml" ContentType="application/vnd.openxmlformats-officedocument.presentationml.slide+xml"/>
  <Override PartName="/ppt/comments/modernComment_120_F1BEAFE9.xml" ContentType="application/vnd.ms-powerpoint.comments+xml"/>
  <Override PartName="/ppt/slides/slide32.xml" ContentType="application/vnd.openxmlformats-officedocument.presentationml.slide+xml"/>
  <Override PartName="/ppt/slides/slide45.xml" ContentType="application/vnd.openxmlformats-officedocument.presentationml.slide+xml"/>
  <Override PartName="/ppt/authors.xml" ContentType="application/vnd.ms-powerpoint.authors+xml"/>
  <Override PartName="/ppt/slides/slide6.xml" ContentType="application/vnd.openxmlformats-officedocument.presentationml.slide+xml"/>
  <Override PartName="/ppt/notesSlides/notesSlide6.xml" ContentType="application/vnd.openxmlformats-officedocument.presentationml.notesSlide+xml"/>
  <Override PartName="/ppt/slides/slide27.xml" ContentType="application/vnd.openxmlformats-officedocument.presentationml.slide+xml"/>
  <Override PartName="/ppt/notesSlides/notesSlide21.xml" ContentType="application/vnd.openxmlformats-officedocument.presentationml.notesSlide+xml"/>
  <Override PartName="/ppt/slides/slide40.xml" ContentType="application/vnd.openxmlformats-officedocument.presentationml.slide+xml"/>
  <Override PartName="/ppt/notesSlides/notesSlide24.xml" ContentType="application/vnd.openxmlformats-officedocument.presentationml.notesSlide+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304" r:id="rId5"/>
    <p:sldId id="282" r:id="rId6"/>
    <p:sldId id="314" r:id="rId7"/>
    <p:sldId id="313" r:id="rId8"/>
    <p:sldId id="315" r:id="rId9"/>
    <p:sldId id="308" r:id="rId10"/>
    <p:sldId id="311" r:id="rId11"/>
    <p:sldId id="337" r:id="rId12"/>
    <p:sldId id="256" r:id="rId13"/>
    <p:sldId id="257" r:id="rId14"/>
    <p:sldId id="279" r:id="rId15"/>
    <p:sldId id="286" r:id="rId16"/>
    <p:sldId id="280" r:id="rId17"/>
    <p:sldId id="281" r:id="rId18"/>
    <p:sldId id="285" r:id="rId19"/>
    <p:sldId id="293" r:id="rId20"/>
    <p:sldId id="283" r:id="rId21"/>
    <p:sldId id="258" r:id="rId22"/>
    <p:sldId id="260" r:id="rId23"/>
    <p:sldId id="261" r:id="rId24"/>
    <p:sldId id="262" r:id="rId25"/>
    <p:sldId id="263" r:id="rId26"/>
    <p:sldId id="264" r:id="rId27"/>
    <p:sldId id="288" r:id="rId28"/>
    <p:sldId id="290" r:id="rId29"/>
    <p:sldId id="265" r:id="rId30"/>
    <p:sldId id="294" r:id="rId31"/>
    <p:sldId id="266" r:id="rId32"/>
    <p:sldId id="267" r:id="rId33"/>
    <p:sldId id="268" r:id="rId34"/>
    <p:sldId id="269" r:id="rId35"/>
    <p:sldId id="270" r:id="rId36"/>
    <p:sldId id="271" r:id="rId37"/>
    <p:sldId id="297" r:id="rId38"/>
    <p:sldId id="298" r:id="rId39"/>
    <p:sldId id="273" r:id="rId40"/>
    <p:sldId id="272" r:id="rId41"/>
    <p:sldId id="287" r:id="rId42"/>
    <p:sldId id="289" r:id="rId43"/>
    <p:sldId id="274" r:id="rId44"/>
    <p:sldId id="275" r:id="rId45"/>
    <p:sldId id="295" r:id="rId46"/>
    <p:sldId id="299" r:id="rId47"/>
    <p:sldId id="296" r:id="rId48"/>
    <p:sldId id="276" r:id="rId49"/>
    <p:sldId id="27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25C5394B-934F-3F9C-E536-1D3EA031B5D5}" name="Jonathan Gilliam" initials="" userId="S::jgilli11@kennesaw.edu::40e178ac-ca07-4606-97ce-92fabf1ca1fb" providerId="AD"/>
  <p188:author id="{08224C62-A4C8-532D-2DD2-B720402A4564}" name="Sharon McAleer" initials="SM" userId="S::smcalee2@kennesaw.edu::45232735-1cb9-4c8c-a1f0-88d29301e7d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1E51F-2789-4C78-A94C-28BCD9EA9023}" v="44" dt="2026-02-23T18:01:50.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9.xml" Id="rId13" /><Relationship Type="http://schemas.openxmlformats.org/officeDocument/2006/relationships/slide" Target="/ppt/slides/slide14.xml" Id="rId18" /><Relationship Type="http://schemas.openxmlformats.org/officeDocument/2006/relationships/slide" Target="/ppt/slides/slide22.xml" Id="rId26" /><Relationship Type="http://schemas.openxmlformats.org/officeDocument/2006/relationships/slide" Target="/ppt/slides/slide35.xml" Id="rId39" /><Relationship Type="http://schemas.openxmlformats.org/officeDocument/2006/relationships/slide" Target="/ppt/slides/slide17.xml" Id="rId21" /><Relationship Type="http://schemas.openxmlformats.org/officeDocument/2006/relationships/slide" Target="/ppt/slides/slide30.xml" Id="rId34" /><Relationship Type="http://schemas.openxmlformats.org/officeDocument/2006/relationships/slide" Target="/ppt/slides/slide38.xml" Id="rId42" /><Relationship Type="http://schemas.openxmlformats.org/officeDocument/2006/relationships/slide" Target="/ppt/slides/slide43.xml" Id="rId47" /><Relationship Type="http://schemas.openxmlformats.org/officeDocument/2006/relationships/slide" Target="/ppt/slides/slide46.xml" Id="rId50" /><Relationship Type="http://schemas.openxmlformats.org/officeDocument/2006/relationships/tableStyles" Target="/ppt/tableStyles.xml" Id="rId55" /><Relationship Type="http://schemas.openxmlformats.org/officeDocument/2006/relationships/slide" Target="/ppt/slides/slide3.xml" Id="rId7" /><Relationship Type="http://schemas.openxmlformats.org/officeDocument/2006/relationships/customXml" Target="/customXml/item2.xml" Id="rId2" /><Relationship Type="http://schemas.openxmlformats.org/officeDocument/2006/relationships/slide" Target="/ppt/slides/slide12.xml" Id="rId16" /><Relationship Type="http://schemas.openxmlformats.org/officeDocument/2006/relationships/slide" Target="/ppt/slides/slide25.xml" Id="rId29" /><Relationship Type="http://schemas.openxmlformats.org/officeDocument/2006/relationships/slide" Target="/ppt/slides/slide7.xml" Id="rId11" /><Relationship Type="http://schemas.openxmlformats.org/officeDocument/2006/relationships/slide" Target="/ppt/slides/slide20.xml" Id="rId24" /><Relationship Type="http://schemas.openxmlformats.org/officeDocument/2006/relationships/slide" Target="/ppt/slides/slide28.xml" Id="rId32" /><Relationship Type="http://schemas.openxmlformats.org/officeDocument/2006/relationships/slide" Target="/ppt/slides/slide33.xml" Id="rId37" /><Relationship Type="http://schemas.openxmlformats.org/officeDocument/2006/relationships/slide" Target="/ppt/slides/slide36.xml" Id="rId40" /><Relationship Type="http://schemas.openxmlformats.org/officeDocument/2006/relationships/slide" Target="/ppt/slides/slide41.xml" Id="rId45" /><Relationship Type="http://schemas.openxmlformats.org/officeDocument/2006/relationships/viewProps" Target="/ppt/viewProps.xml" Id="rId53" /><Relationship Type="http://schemas.openxmlformats.org/officeDocument/2006/relationships/slide" Target="/ppt/slides/slide1.xml" Id="rId5" /><Relationship Type="http://schemas.openxmlformats.org/officeDocument/2006/relationships/slide" Target="/ppt/slides/slide15.xml" Id="rId19" /><Relationship Type="http://schemas.openxmlformats.org/officeDocument/2006/relationships/slideMaster" Target="/ppt/slideMasters/slideMaster1.xml" Id="rId4" /><Relationship Type="http://schemas.openxmlformats.org/officeDocument/2006/relationships/slide" Target="/ppt/slides/slide5.xml" Id="rId9" /><Relationship Type="http://schemas.openxmlformats.org/officeDocument/2006/relationships/slide" Target="/ppt/slides/slide10.xml" Id="rId14" /><Relationship Type="http://schemas.openxmlformats.org/officeDocument/2006/relationships/slide" Target="/ppt/slides/slide18.xml" Id="rId22" /><Relationship Type="http://schemas.openxmlformats.org/officeDocument/2006/relationships/slide" Target="/ppt/slides/slide23.xml" Id="rId27" /><Relationship Type="http://schemas.openxmlformats.org/officeDocument/2006/relationships/slide" Target="/ppt/slides/slide26.xml" Id="rId30" /><Relationship Type="http://schemas.openxmlformats.org/officeDocument/2006/relationships/slide" Target="/ppt/slides/slide31.xml" Id="rId35" /><Relationship Type="http://schemas.openxmlformats.org/officeDocument/2006/relationships/slide" Target="/ppt/slides/slide39.xml" Id="rId43" /><Relationship Type="http://schemas.openxmlformats.org/officeDocument/2006/relationships/slide" Target="/ppt/slides/slide44.xml" Id="rId48" /><Relationship Type="http://schemas.microsoft.com/office/2015/10/relationships/revisionInfo" Target="/ppt/revisionInfo.xml" Id="rId56" /><Relationship Type="http://schemas.openxmlformats.org/officeDocument/2006/relationships/slide" Target="/ppt/slides/slide4.xml" Id="rId8" /><Relationship Type="http://schemas.openxmlformats.org/officeDocument/2006/relationships/notesMaster" Target="/ppt/notesMasters/notesMaster1.xml" Id="rId51" /><Relationship Type="http://schemas.openxmlformats.org/officeDocument/2006/relationships/customXml" Target="/customXml/item3.xml" Id="rId3" /><Relationship Type="http://schemas.openxmlformats.org/officeDocument/2006/relationships/slide" Target="/ppt/slides/slide8.xml" Id="rId12" /><Relationship Type="http://schemas.openxmlformats.org/officeDocument/2006/relationships/slide" Target="/ppt/slides/slide13.xml" Id="rId17" /><Relationship Type="http://schemas.openxmlformats.org/officeDocument/2006/relationships/slide" Target="/ppt/slides/slide21.xml" Id="rId25" /><Relationship Type="http://schemas.openxmlformats.org/officeDocument/2006/relationships/slide" Target="/ppt/slides/slide29.xml" Id="rId33" /><Relationship Type="http://schemas.openxmlformats.org/officeDocument/2006/relationships/slide" Target="/ppt/slides/slide34.xml" Id="rId38" /><Relationship Type="http://schemas.openxmlformats.org/officeDocument/2006/relationships/slide" Target="/ppt/slides/slide42.xml" Id="rId46" /><Relationship Type="http://schemas.openxmlformats.org/officeDocument/2006/relationships/slide" Target="/ppt/slides/slide16.xml" Id="rId20" /><Relationship Type="http://schemas.openxmlformats.org/officeDocument/2006/relationships/slide" Target="/ppt/slides/slide37.xml" Id="rId41" /><Relationship Type="http://schemas.openxmlformats.org/officeDocument/2006/relationships/theme" Target="/ppt/theme/theme1.xml" Id="rId54" /><Relationship Type="http://schemas.openxmlformats.org/officeDocument/2006/relationships/customXml" Target="/customXml/item1.xml" Id="rId1" /><Relationship Type="http://schemas.openxmlformats.org/officeDocument/2006/relationships/slide" Target="/ppt/slides/slide2.xml" Id="rId6" /><Relationship Type="http://schemas.openxmlformats.org/officeDocument/2006/relationships/slide" Target="/ppt/slides/slide11.xml" Id="rId15" /><Relationship Type="http://schemas.openxmlformats.org/officeDocument/2006/relationships/slide" Target="/ppt/slides/slide19.xml" Id="rId23" /><Relationship Type="http://schemas.openxmlformats.org/officeDocument/2006/relationships/slide" Target="/ppt/slides/slide24.xml" Id="rId28" /><Relationship Type="http://schemas.openxmlformats.org/officeDocument/2006/relationships/slide" Target="/ppt/slides/slide32.xml" Id="rId36" /><Relationship Type="http://schemas.openxmlformats.org/officeDocument/2006/relationships/slide" Target="/ppt/slides/slide45.xml" Id="rId49" /><Relationship Type="http://schemas.microsoft.com/office/2018/10/relationships/authors" Target="/ppt/authors.xml" Id="rId57" /><Relationship Type="http://schemas.openxmlformats.org/officeDocument/2006/relationships/slide" Target="/ppt/slides/slide6.xml" Id="rId10" /><Relationship Type="http://schemas.openxmlformats.org/officeDocument/2006/relationships/slide" Target="/ppt/slides/slide27.xml" Id="rId31" /><Relationship Type="http://schemas.openxmlformats.org/officeDocument/2006/relationships/slide" Target="/ppt/slides/slide40.xml" Id="rId44" /><Relationship Type="http://schemas.openxmlformats.org/officeDocument/2006/relationships/presProps" Target="/ppt/presProps.xml" Id="rId52" /></Relationships>
</file>

<file path=ppt/comments/modernComment_104_660D070C.xml><?xml version="1.0" encoding="utf-8"?>
<p188:cmLst xmlns:a="http://schemas.openxmlformats.org/drawingml/2006/main" xmlns:r="http://schemas.openxmlformats.org/officeDocument/2006/relationships" xmlns:p188="http://schemas.microsoft.com/office/powerpoint/2018/8/main">
  <p188:cm id="{0DE62347-9B23-499E-BDD7-4C32A897F930}" authorId="{08224C62-A4C8-532D-2DD2-B720402A4564}" status="resolved" created="2025-11-17T16:41:23.384" complete="100000">
    <ac:deMkLst xmlns:ac="http://schemas.microsoft.com/office/drawing/2013/main/command">
      <pc:docMk xmlns:pc="http://schemas.microsoft.com/office/powerpoint/2013/main/command"/>
      <pc:sldMk xmlns:pc="http://schemas.microsoft.com/office/powerpoint/2013/main/command" cId="1712129804" sldId="260"/>
      <ac:spMk id="3" creationId="{0A087DE2-20E1-1268-3EFD-35EFC42E50D7}"/>
    </ac:deMkLst>
    <p188:replyLst>
      <p188:reply id="{FE91FEF4-7C22-4633-A862-EDDF4F2C78AB}" authorId="{25C5394B-934F-3F9C-E536-1D3EA031B5D5}" created="2025-11-18T15:21:27.425">
        <p188:txBody>
          <a:bodyPr/>
          <a:lstStyle/>
          <a:p>
            <a:r>
              <a:rPr lang="en-US"/>
              <a:t>colors are pre-set. So if you pick a dark background you will have white text. We cannot select text color as an option. </a:t>
            </a:r>
          </a:p>
        </p188:txBody>
      </p188:reply>
    </p188:replyLst>
    <p188:txBody>
      <a:bodyPr/>
      <a:lstStyle/>
      <a:p>
        <a:r>
          <a:rPr lang="en-US"/>
          <a:t>[@Jonathan Gilliam] I think color combos are in their control, or is that all controlled in MC for ADA BEST Practices?</a:t>
        </a:r>
      </a:p>
    </p188:txBody>
  </p188:cm>
</p188:cmLst>
</file>

<file path=ppt/comments/modernComment_106_8745433.xml><?xml version="1.0" encoding="utf-8"?>
<p188:cmLst xmlns:a="http://schemas.openxmlformats.org/drawingml/2006/main" xmlns:r="http://schemas.openxmlformats.org/officeDocument/2006/relationships" xmlns:p188="http://schemas.microsoft.com/office/powerpoint/2018/8/main">
  <p188:cm id="{968275C0-8E34-423A-9F9D-62F143A84791}" authorId="{08224C62-A4C8-532D-2DD2-B720402A4564}" status="resolved" created="2025-11-17T16:43:17.170" complete="100000">
    <ac:deMkLst xmlns:ac="http://schemas.microsoft.com/office/drawing/2013/main/command">
      <pc:docMk xmlns:pc="http://schemas.microsoft.com/office/powerpoint/2013/main/command"/>
      <pc:sldMk xmlns:pc="http://schemas.microsoft.com/office/powerpoint/2013/main/command" cId="141841459" sldId="262"/>
      <ac:spMk id="3" creationId="{B7EF73B3-E5E4-1624-EDA0-784721245349}"/>
    </ac:deMkLst>
    <p188:txBody>
      <a:bodyPr/>
      <a:lstStyle/>
      <a:p>
        <a:r>
          <a:rPr lang="en-US"/>
          <a:t>[@Jonathan Gilliam] I added this submit bullet</a:t>
        </a:r>
      </a:p>
    </p188:txBody>
  </p188:cm>
  <p188:cm id="{269E7EE9-C324-48BF-8BF7-0A90EB1A6E9F}" authorId="{08224C62-A4C8-532D-2DD2-B720402A4564}" created="2025-11-17T17:09:45.517">
    <ac:deMkLst xmlns:ac="http://schemas.microsoft.com/office/drawing/2013/main/command">
      <pc:docMk xmlns:pc="http://schemas.microsoft.com/office/powerpoint/2013/main/command"/>
      <pc:sldMk xmlns:pc="http://schemas.microsoft.com/office/powerpoint/2013/main/command" cId="141841459" sldId="262"/>
      <ac:spMk id="2" creationId="{FC3B7A7E-6851-3A07-CA1B-40B99147B498}"/>
    </ac:deMkLst>
    <p188:replyLst>
      <p188:reply id="{512B8B2C-3527-421A-86C9-6BD4F417267D}" authorId="{08224C62-A4C8-532D-2DD2-B720402A4564}" created="2025-11-18T19:14:10.228">
        <p188:txBody>
          <a:bodyPr/>
          <a:lstStyle/>
          <a:p>
            <a:r>
              <a:rPr lang="en-US"/>
              <a:t>Correct headings before posting to the web.</a:t>
            </a:r>
          </a:p>
        </p188:txBody>
      </p188:reply>
    </p188:replyLst>
    <p188:txBody>
      <a:bodyPr/>
      <a:lstStyle/>
      <a:p>
        <a:r>
          <a:rPr lang="en-US"/>
          <a:t>[@Jonathan Gilliam] Is the PPT accessible if the headings are the same? </a:t>
        </a:r>
      </a:p>
    </p188:txBody>
  </p188:cm>
  <p188:cm id="{D614F82C-C535-44C4-A85D-1CA06D2944A9}" authorId="{08224C62-A4C8-532D-2DD2-B720402A4564}" created="2025-11-17T19:55:29.014">
    <ac:deMkLst xmlns:ac="http://schemas.microsoft.com/office/drawing/2013/main/command">
      <pc:docMk xmlns:pc="http://schemas.microsoft.com/office/powerpoint/2013/main/command"/>
      <pc:sldMk xmlns:pc="http://schemas.microsoft.com/office/powerpoint/2013/main/command" cId="141841459" sldId="262"/>
      <ac:picMk id="19" creationId="{BA80994E-8E81-C9F8-FB33-86E8AC4792B7}"/>
    </ac:deMkLst>
    <p188:txBody>
      <a:bodyPr/>
      <a:lstStyle/>
      <a:p>
        <a:r>
          <a:rPr lang="en-US"/>
          <a:t>[@Jonathan Gilliam] I found this video on heading structure, if you would like to consider it: https://www.youtube.com/watch?v=-CuSHeInjPM </a:t>
        </a:r>
      </a:p>
    </p188:txBody>
  </p188:cm>
</p188:cmLst>
</file>

<file path=ppt/comments/modernComment_108_D898EAEC.xml><?xml version="1.0" encoding="utf-8"?>
<p188:cmLst xmlns:a="http://schemas.openxmlformats.org/drawingml/2006/main" xmlns:r="http://schemas.openxmlformats.org/officeDocument/2006/relationships" xmlns:p188="http://schemas.microsoft.com/office/powerpoint/2018/8/main">
  <p188:cm id="{F7CBC391-BE4F-4535-B3CD-AEA24859B609}" authorId="{08224C62-A4C8-532D-2DD2-B720402A4564}" created="2025-11-14T21:41:05.397">
    <ac:deMkLst xmlns:ac="http://schemas.microsoft.com/office/drawing/2013/main/command">
      <pc:docMk xmlns:pc="http://schemas.microsoft.com/office/powerpoint/2013/main/command"/>
      <pc:sldMk xmlns:pc="http://schemas.microsoft.com/office/powerpoint/2013/main/command" cId="3633900268" sldId="264"/>
      <ac:spMk id="3" creationId="{1E15B708-BDDA-FFC7-283D-C1B6981D7D0A}"/>
    </ac:deMkLst>
    <p188:replyLst>
      <p188:reply id="{B3C3972D-ED80-4176-9985-609FE6FA02BE}" authorId="{08224C62-A4C8-532D-2DD2-B720402A4564}" created="2025-11-18T19:16:33.050">
        <p188:txBody>
          <a:bodyPr/>
          <a:lstStyle/>
          <a:p>
            <a:r>
              <a:rPr lang="en-US"/>
              <a:t>Adding slide
</a:t>
            </a:r>
          </a:p>
        </p188:txBody>
      </p188:reply>
    </p188:replyLst>
    <p188:txBody>
      <a:bodyPr/>
      <a:lstStyle/>
      <a:p>
        <a:r>
          <a:rPr lang="en-US"/>
          <a:t>[@Jonathan Gilliam] Let’s add something about opening windows. And linking to PDFs or non html files. I’d like to encourage folks to indicate if their link is going to a PDF, .doc. Ppt etc...</a:t>
        </a:r>
      </a:p>
    </p188:txBody>
  </p188:cm>
</p188:cmLst>
</file>

<file path=ppt/comments/modernComment_11F_1D8D88EA.xml><?xml version="1.0" encoding="utf-8"?>
<p188:cmLst xmlns:a="http://schemas.openxmlformats.org/drawingml/2006/main" xmlns:r="http://schemas.openxmlformats.org/officeDocument/2006/relationships" xmlns:p188="http://schemas.microsoft.com/office/powerpoint/2018/8/main">
  <p188:cm id="{75638109-FE33-47BE-BD4C-DBE4BAE9CA01}" authorId="{08224C62-A4C8-532D-2DD2-B720402A4564}" created="2025-11-17T16:40:12.252" startDate="2025-11-17T16:40:12.252" dueDate="2025-11-17T16:40:12.252" assignedTo="{25C5394B-934F-3F9C-E536-1D3EA031B5D5}" title="@Jonathan Gilliam I think we need to address this, and tell them to read more on the brand center. https://campus.kennesaw.edu/offices-services/stratcomm/branding/logo-color-guidelines/color-guidelines.php ">
    <ac:deMkLst xmlns:ac="http://schemas.microsoft.com/office/drawing/2013/main/command">
      <pc:docMk xmlns:pc="http://schemas.microsoft.com/office/powerpoint/2013/main/command"/>
      <pc:sldMk xmlns:pc="http://schemas.microsoft.com/office/powerpoint/2013/main/command" cId="495814890" sldId="287"/>
      <ac:picMk id="6" creationId="{AAF7F272-8B82-14BB-DEDD-D05E53E026B6}"/>
    </ac:deMkLst>
    <p188:txBody>
      <a:bodyPr/>
      <a:lstStyle/>
      <a:p>
        <a:r>
          <a:rPr lang="en-US"/>
          <a:t>[@Jonathan Gilliam] I think we need to address this, and tell them to read more on the brand center. https://campus.kennesaw.edu/offices-services/stratcomm/branding/logo-color-guidelines/color-guidelines.php </a:t>
        </a:r>
      </a:p>
    </p188:txBody>
    <p188:extLst>
      <p:ext xmlns:p="http://schemas.openxmlformats.org/presentationml/2006/main" uri="{5BB2D875-25FF-4072-B9AC-8F64D62656EB}">
        <p228:taskDetails xmlns:p228="http://schemas.microsoft.com/office/powerpoint/2022/08/main">
          <p228:history>
            <p228:event time="2025-11-17T16:40:12.252" id="{B3ADDFC1-1016-4CE8-B86B-8E88BAD64EE5}">
              <p228:atrbtn authorId="{08224C62-A4C8-532D-2DD2-B720402A4564}"/>
              <p228:anchr>
                <p228:comment id="{75638109-FE33-47BE-BD4C-DBE4BAE9CA01}"/>
              </p228:anchr>
              <p228:add/>
            </p228:event>
            <p228:event time="2025-11-17T16:40:12.252" id="{0E965E35-0D55-4C91-8698-6AB5D3F80B5A}">
              <p228:atrbtn authorId="{08224C62-A4C8-532D-2DD2-B720402A4564}"/>
              <p228:anchr>
                <p228:comment id="{75638109-FE33-47BE-BD4C-DBE4BAE9CA01}"/>
              </p228:anchr>
              <p228:asgn authorId="{25C5394B-934F-3F9C-E536-1D3EA031B5D5}"/>
            </p228:event>
            <p228:event time="2025-11-17T16:40:12.252" id="{E380328D-03B5-4D24-AF4B-CAA5FEAA5387}">
              <p228:atrbtn authorId="{08224C62-A4C8-532D-2DD2-B720402A4564}"/>
              <p228:anchr>
                <p228:comment id="{75638109-FE33-47BE-BD4C-DBE4BAE9CA01}"/>
              </p228:anchr>
              <p228:title val="@Jonathan Gilliam I think we need to address this, and tell them to read more on the brand center. https://campus.kennesaw.edu/offices-services/stratcomm/branding/logo-color-guidelines/color-guidelines.php "/>
            </p228:event>
            <p228:event time="2025-11-17T16:40:12.252" id="{3102AFB2-1E57-4483-992B-576E143CEA0A}">
              <p228:atrbtn authorId="{08224C62-A4C8-532D-2DD2-B720402A4564}"/>
              <p228:anchr>
                <p228:comment id="{75638109-FE33-47BE-BD4C-DBE4BAE9CA01}"/>
              </p228:anchr>
              <p228:date stDt="2025-11-17T16:40:12.252" endDt="2025-11-17T16:40:12.252"/>
            </p228:event>
          </p228:history>
        </p228:taskDetails>
      </p:ext>
    </p188:extLst>
  </p188:cm>
</p188:cmLst>
</file>

<file path=ppt/comments/modernComment_120_F1BEAFE9.xml><?xml version="1.0" encoding="utf-8"?>
<p188:cmLst xmlns:a="http://schemas.openxmlformats.org/drawingml/2006/main" xmlns:r="http://schemas.openxmlformats.org/officeDocument/2006/relationships" xmlns:p188="http://schemas.microsoft.com/office/powerpoint/2018/8/main">
  <p188:cm id="{6320487C-CF29-4CE4-A40D-1C35BD6F69FD}" authorId="{08224C62-A4C8-532D-2DD2-B720402A4564}" created="2025-11-14T21:41:05.397">
    <ac:deMkLst xmlns:ac="http://schemas.microsoft.com/office/drawing/2013/main/command">
      <pc:docMk xmlns:pc="http://schemas.microsoft.com/office/powerpoint/2013/main/command"/>
      <pc:sldMk xmlns:pc="http://schemas.microsoft.com/office/powerpoint/2013/main/command" cId="3633900268" sldId="264"/>
      <ac:spMk id="3" creationId="{1E15B708-BDDA-FFC7-283D-C1B6981D7D0A}"/>
    </ac:deMkLst>
    <p188:replyLst>
      <p188:reply id="{B3C3972D-ED80-4176-9985-609FE6FA02BE}" authorId="{08224C62-A4C8-532D-2DD2-B720402A4564}" created="2025-11-18T19:16:33.050">
        <p188:txBody>
          <a:bodyPr/>
          <a:lstStyle/>
          <a:p>
            <a:r>
              <a:rPr lang="en-US"/>
              <a:t>Adding slide
</a:t>
            </a:r>
          </a:p>
        </p188:txBody>
      </p188:reply>
    </p188:replyLst>
    <p188:txBody>
      <a:bodyPr/>
      <a:lstStyle/>
      <a:p>
        <a:r>
          <a:rPr lang="en-US"/>
          <a:t>[@Jonathan Gilliam] Let’s add something about opening windows. And linking to PDFs or non html files. I’d like to encourage folks to indicate if their link is going to a PDF, .doc. Ppt etc...</a:t>
        </a:r>
      </a:p>
    </p188:txBody>
  </p188:cm>
</p188:cmLst>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D78D4-8830-4043-9064-E6BE46C06313}"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FDDA2-D307-7D41-8A9B-9D02DEE488BF}" type="slidenum">
              <a:rPr lang="en-US" smtClean="0"/>
              <a:t>‹#›</a:t>
            </a:fld>
            <a:endParaRPr lang="en-US"/>
          </a:p>
        </p:txBody>
      </p:sp>
    </p:spTree>
    <p:extLst>
      <p:ext uri="{BB962C8B-B14F-4D97-AF65-F5344CB8AC3E}">
        <p14:creationId xmlns:p14="http://schemas.microsoft.com/office/powerpoint/2010/main" val="113408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1.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0.xml" Id="rId2" /><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slide" Target="/ppt/slides/slide14.xml" Id="rId2" /><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slide" Target="/ppt/slides/slide15.xml" Id="rId2" /><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xml" Id="rId1" /></Relationships>
</file>

<file path=ppt/notesSlides/_rels/notesSlide16.xml.rels>&#65279;<?xml version="1.0" encoding="utf-8"?><Relationships xmlns="http://schemas.openxmlformats.org/package/2006/relationships"><Relationship Type="http://schemas.openxmlformats.org/officeDocument/2006/relationships/slide" Target="/ppt/slides/slide19.xml" Id="rId2" /><Relationship Type="http://schemas.openxmlformats.org/officeDocument/2006/relationships/notesMaster" Target="/ppt/notesMasters/notesMaster1.xml" Id="rId1" /></Relationships>
</file>

<file path=ppt/notesSlides/_rels/notesSlide17.xml.rels>&#65279;<?xml version="1.0" encoding="utf-8"?><Relationships xmlns="http://schemas.openxmlformats.org/package/2006/relationships"><Relationship Type="http://schemas.openxmlformats.org/officeDocument/2006/relationships/slide" Target="/ppt/slides/slide21.xml" Id="rId2" /><Relationship Type="http://schemas.openxmlformats.org/officeDocument/2006/relationships/notesMaster" Target="/ppt/notesMasters/notesMaster1.xml" Id="rId1" /></Relationships>
</file>

<file path=ppt/notesSlides/_rels/notesSlide18.xml.rels>&#65279;<?xml version="1.0" encoding="utf-8"?><Relationships xmlns="http://schemas.openxmlformats.org/package/2006/relationships"><Relationship Type="http://schemas.openxmlformats.org/officeDocument/2006/relationships/slide" Target="/ppt/slides/slide22.xml" Id="rId2" /><Relationship Type="http://schemas.openxmlformats.org/officeDocument/2006/relationships/notesMaster" Target="/ppt/notesMasters/notesMaster1.xml" Id="rId1" /></Relationships>
</file>

<file path=ppt/notesSlides/_rels/notesSlide19.xml.rels>&#65279;<?xml version="1.0" encoding="utf-8"?><Relationships xmlns="http://schemas.openxmlformats.org/package/2006/relationships"><Relationship Type="http://schemas.openxmlformats.org/officeDocument/2006/relationships/slide" Target="/ppt/slides/slide25.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20.xml.rels>&#65279;<?xml version="1.0" encoding="utf-8"?><Relationships xmlns="http://schemas.openxmlformats.org/package/2006/relationships"><Relationship Type="http://schemas.openxmlformats.org/officeDocument/2006/relationships/slide" Target="/ppt/slides/slide26.xml" Id="rId2" /><Relationship Type="http://schemas.openxmlformats.org/officeDocument/2006/relationships/notesMaster" Target="/ppt/notesMasters/notesMaster1.xml" Id="rId1" /></Relationships>
</file>

<file path=ppt/notesSlides/_rels/notesSlide21.xml.rels>&#65279;<?xml version="1.0" encoding="utf-8"?><Relationships xmlns="http://schemas.openxmlformats.org/package/2006/relationships"><Relationship Type="http://schemas.openxmlformats.org/officeDocument/2006/relationships/slide" Target="/ppt/slides/slide27.xml" Id="rId2" /><Relationship Type="http://schemas.openxmlformats.org/officeDocument/2006/relationships/notesMaster" Target="/ppt/notesMasters/notesMaster1.xml" Id="rId1" /></Relationships>
</file>

<file path=ppt/notesSlides/_rels/notesSlide22.xml.rels>&#65279;<?xml version="1.0" encoding="utf-8"?><Relationships xmlns="http://schemas.openxmlformats.org/package/2006/relationships"><Relationship Type="http://schemas.openxmlformats.org/officeDocument/2006/relationships/slide" Target="/ppt/slides/slide30.xml" Id="rId2" /><Relationship Type="http://schemas.openxmlformats.org/officeDocument/2006/relationships/notesMaster" Target="/ppt/notesMasters/notesMaster1.xml" Id="rId1" /></Relationships>
</file>

<file path=ppt/notesSlides/_rels/notesSlide23.xml.rels>&#65279;<?xml version="1.0" encoding="utf-8"?><Relationships xmlns="http://schemas.openxmlformats.org/package/2006/relationships"><Relationship Type="http://schemas.openxmlformats.org/officeDocument/2006/relationships/slide" Target="/ppt/slides/slide35.xml" Id="rId2" /><Relationship Type="http://schemas.openxmlformats.org/officeDocument/2006/relationships/notesMaster" Target="/ppt/notesMasters/notesMaster1.xml" Id="rId1" /></Relationships>
</file>

<file path=ppt/notesSlides/_rels/notesSlide24.xml.rels>&#65279;<?xml version="1.0" encoding="utf-8"?><Relationships xmlns="http://schemas.openxmlformats.org/package/2006/relationships"><Relationship Type="http://schemas.openxmlformats.org/officeDocument/2006/relationships/slide" Target="/ppt/slides/slide40.xml" Id="rId2" /><Relationship Type="http://schemas.openxmlformats.org/officeDocument/2006/relationships/notesMaster" Target="/ppt/notesMasters/notesMaster1.xml" Id="rId1" /></Relationships>
</file>

<file path=ppt/notesSlides/_rels/notesSlide25.xml.rels>&#65279;<?xml version="1.0" encoding="utf-8"?><Relationships xmlns="http://schemas.openxmlformats.org/package/2006/relationships"><Relationship Type="http://schemas.openxmlformats.org/officeDocument/2006/relationships/slide" Target="/ppt/slides/slide41.xml" Id="rId2" /><Relationship Type="http://schemas.openxmlformats.org/officeDocument/2006/relationships/notesMaster" Target="/ppt/notesMasters/notesMaster1.xml" Id="rId1" /></Relationships>
</file>

<file path=ppt/notesSlides/_rels/notesSlide26.xml.rels>&#65279;<?xml version="1.0" encoding="utf-8"?><Relationships xmlns="http://schemas.openxmlformats.org/package/2006/relationships"><Relationship Type="http://schemas.openxmlformats.org/officeDocument/2006/relationships/slide" Target="/ppt/slides/slide42.xml" Id="rId2" /><Relationship Type="http://schemas.openxmlformats.org/officeDocument/2006/relationships/notesMaster" Target="/ppt/notesMasters/notesMaster1.xml" Id="rId1" /></Relationships>
</file>

<file path=ppt/notesSlides/_rels/notesSlide27.xml.rels>&#65279;<?xml version="1.0" encoding="utf-8"?><Relationships xmlns="http://schemas.openxmlformats.org/package/2006/relationships"><Relationship Type="http://schemas.openxmlformats.org/officeDocument/2006/relationships/slide" Target="/ppt/slides/slide46.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1</a:t>
            </a:fld>
            <a:endParaRPr lang="en-US"/>
          </a:p>
        </p:txBody>
      </p:sp>
    </p:spTree>
    <p:extLst>
      <p:ext uri="{BB962C8B-B14F-4D97-AF65-F5344CB8AC3E}">
        <p14:creationId xmlns:p14="http://schemas.microsoft.com/office/powerpoint/2010/main" val="654210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Our session description:</a:t>
            </a:r>
            <a:br>
              <a:rPr lang="en-US"/>
            </a:br>
            <a:r>
              <a:rPr lang="en-US" sz="1200" b="1" i="0" kern="1200">
                <a:solidFill>
                  <a:schemeClr val="tx1"/>
                </a:solidFill>
                <a:effectLst/>
                <a:latin typeface="+mn-lt"/>
                <a:ea typeface="+mn-ea"/>
                <a:cs typeface="+mn-cs"/>
              </a:rPr>
              <a:t>Website Accessibility in Modern Campus CMS</a:t>
            </a:r>
            <a:endParaRPr lang="en-US" sz="1200" b="0" i="0" kern="1200">
              <a:solidFill>
                <a:schemeClr val="tx1"/>
              </a:solidFill>
              <a:effectLst/>
              <a:latin typeface="+mn-lt"/>
              <a:ea typeface="+mn-ea"/>
              <a:cs typeface="+mn-cs"/>
            </a:endParaRPr>
          </a:p>
          <a:p>
            <a:pPr fontAlgn="base"/>
            <a:r>
              <a:rPr lang="en-US" sz="1200" b="1" i="0" kern="1200">
                <a:solidFill>
                  <a:schemeClr val="tx1"/>
                </a:solidFill>
                <a:effectLst/>
                <a:latin typeface="+mn-lt"/>
                <a:ea typeface="+mn-ea"/>
                <a:cs typeface="+mn-cs"/>
              </a:rPr>
              <a:t>Description:</a:t>
            </a:r>
            <a:endParaRPr lang="en-US" sz="1200" b="0" i="0" kern="1200">
              <a:solidFill>
                <a:schemeClr val="tx1"/>
              </a:solidFill>
              <a:effectLst/>
              <a:latin typeface="+mn-lt"/>
              <a:ea typeface="+mn-ea"/>
              <a:cs typeface="+mn-cs"/>
            </a:endParaRPr>
          </a:p>
          <a:p>
            <a:pPr fontAlgn="base"/>
            <a:r>
              <a:rPr lang="en-US" sz="1200" b="0" i="0" kern="1200">
                <a:solidFill>
                  <a:schemeClr val="tx1"/>
                </a:solidFill>
                <a:effectLst/>
                <a:latin typeface="+mn-lt"/>
                <a:ea typeface="+mn-ea"/>
                <a:cs typeface="+mn-cs"/>
              </a:rPr>
              <a:t>Join the KSU Web Team from Strategic Communications &amp; Marketing for a one-hour session focused on creating accessible, inclusive, and compliant web content within the </a:t>
            </a:r>
            <a:r>
              <a:rPr lang="en-US" sz="1200" b="1" i="0" kern="1200">
                <a:solidFill>
                  <a:schemeClr val="tx1"/>
                </a:solidFill>
                <a:effectLst/>
                <a:latin typeface="+mn-lt"/>
                <a:ea typeface="+mn-ea"/>
                <a:cs typeface="+mn-cs"/>
              </a:rPr>
              <a:t>Modern Campus CMS</a:t>
            </a:r>
            <a:r>
              <a:rPr lang="en-US" sz="1200" b="0" i="0" kern="1200">
                <a:solidFill>
                  <a:schemeClr val="tx1"/>
                </a:solidFill>
                <a:effectLst/>
                <a:latin typeface="+mn-lt"/>
                <a:ea typeface="+mn-ea"/>
                <a:cs typeface="+mn-cs"/>
              </a:rPr>
              <a:t>. This presentation will walk editors and site managers through best practices for meeting </a:t>
            </a:r>
            <a:r>
              <a:rPr lang="en-US" sz="1200" b="1" i="0" kern="1200">
                <a:solidFill>
                  <a:schemeClr val="tx1"/>
                </a:solidFill>
                <a:effectLst/>
                <a:latin typeface="+mn-lt"/>
                <a:ea typeface="+mn-ea"/>
                <a:cs typeface="+mn-cs"/>
              </a:rPr>
              <a:t>ADA and Section 508 requirements</a:t>
            </a:r>
            <a:r>
              <a:rPr lang="en-US" sz="1200" b="0" i="0" kern="1200">
                <a:solidFill>
                  <a:schemeClr val="tx1"/>
                </a:solidFill>
                <a:effectLst/>
                <a:latin typeface="+mn-lt"/>
                <a:ea typeface="+mn-ea"/>
                <a:cs typeface="+mn-cs"/>
              </a:rPr>
              <a:t>, using real examples from KSU sites.</a:t>
            </a:r>
          </a:p>
          <a:p>
            <a:pPr fontAlgn="base"/>
            <a:r>
              <a:rPr lang="en-US" sz="1200" b="0" i="0" kern="1200">
                <a:solidFill>
                  <a:schemeClr val="tx1"/>
                </a:solidFill>
                <a:effectLst/>
                <a:latin typeface="+mn-lt"/>
                <a:ea typeface="+mn-ea"/>
                <a:cs typeface="+mn-cs"/>
              </a:rPr>
              <a:t>Participants will learn:</a:t>
            </a:r>
          </a:p>
          <a:p>
            <a:r>
              <a:rPr lang="en-US" sz="1200" b="0" i="0" kern="1200">
                <a:solidFill>
                  <a:schemeClr val="tx1"/>
                </a:solidFill>
                <a:effectLst/>
                <a:latin typeface="+mn-lt"/>
                <a:ea typeface="+mn-ea"/>
                <a:cs typeface="+mn-cs"/>
              </a:rPr>
              <a:t>How accessibility applies to content built in Modern Campus templates</a:t>
            </a:r>
          </a:p>
          <a:p>
            <a:r>
              <a:rPr lang="en-US" sz="1200" b="0" i="0" kern="1200">
                <a:solidFill>
                  <a:schemeClr val="tx1"/>
                </a:solidFill>
                <a:effectLst/>
                <a:latin typeface="+mn-lt"/>
                <a:ea typeface="+mn-ea"/>
                <a:cs typeface="+mn-cs"/>
              </a:rPr>
              <a:t>Common accessibility pitfalls (e.g., color contrast, alt text, headings, and links) and how to avoid them</a:t>
            </a:r>
          </a:p>
          <a:p>
            <a:pPr fontAlgn="base"/>
            <a:r>
              <a:rPr lang="en-US" sz="1200" b="0" i="0" kern="1200">
                <a:solidFill>
                  <a:schemeClr val="tx1"/>
                </a:solidFill>
                <a:effectLst/>
                <a:latin typeface="+mn-lt"/>
                <a:ea typeface="+mn-ea"/>
                <a:cs typeface="+mn-cs"/>
              </a:rPr>
              <a:t>Best practices when using Snippets and other built-in Modern Campus tools to meet accessibility requirements</a:t>
            </a:r>
          </a:p>
          <a:p>
            <a:r>
              <a:rPr lang="en-US" sz="1200" b="0" i="0" kern="1200">
                <a:solidFill>
                  <a:schemeClr val="tx1"/>
                </a:solidFill>
                <a:effectLst/>
                <a:latin typeface="+mn-lt"/>
                <a:ea typeface="+mn-ea"/>
                <a:cs typeface="+mn-cs"/>
              </a:rPr>
              <a:t>KSU’s expectations, resources, and upcoming accessibility initiatives</a:t>
            </a:r>
          </a:p>
          <a:p>
            <a:pPr fontAlgn="base"/>
            <a:r>
              <a:rPr lang="en-US" sz="1200" b="0" i="0" kern="1200">
                <a:solidFill>
                  <a:schemeClr val="tx1"/>
                </a:solidFill>
                <a:effectLst/>
                <a:latin typeface="+mn-lt"/>
                <a:ea typeface="+mn-ea"/>
                <a:cs typeface="+mn-cs"/>
              </a:rPr>
              <a:t>The session will include live demos, quick tips you can apply immediately, and time for Q&amp;A. Whether you edit pages occasionally or manage a full site, this session will help ensure your content is usable by everyone and fully compliant with KSU standards.</a:t>
            </a:r>
          </a:p>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10</a:t>
            </a:fld>
            <a:endParaRPr lang="en-US"/>
          </a:p>
        </p:txBody>
      </p:sp>
    </p:spTree>
    <p:extLst>
      <p:ext uri="{BB962C8B-B14F-4D97-AF65-F5344CB8AC3E}">
        <p14:creationId xmlns:p14="http://schemas.microsoft.com/office/powerpoint/2010/main" val="498010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WCAG 2.2 Adds 9 New Success Criteria</a:t>
            </a:r>
          </a:p>
          <a:p>
            <a:r>
              <a:rPr lang="en-US"/>
              <a:t>In 2.2</a:t>
            </a:r>
            <a:br>
              <a:rPr lang="en-US"/>
            </a:br>
            <a:r>
              <a:rPr lang="en-US" b="1"/>
              <a:t>3.3.8 Accessible Authentication (Minimum)</a:t>
            </a:r>
            <a:r>
              <a:rPr lang="en-US"/>
              <a:t> – login must not rely on memory tests (like CAPTCHAs or “enter the same pattern”)</a:t>
            </a:r>
          </a:p>
          <a:p>
            <a:r>
              <a:rPr lang="en-US"/>
              <a:t>Focus not obscured</a:t>
            </a:r>
          </a:p>
          <a:p>
            <a:r>
              <a:rPr lang="en-US"/>
              <a:t>24x24 touch targets or have enough spacing </a:t>
            </a:r>
          </a:p>
        </p:txBody>
      </p:sp>
      <p:sp>
        <p:nvSpPr>
          <p:cNvPr id="4" name="Slide Number Placeholder 3"/>
          <p:cNvSpPr>
            <a:spLocks noGrp="1"/>
          </p:cNvSpPr>
          <p:nvPr>
            <p:ph type="sldNum" sz="quarter" idx="5"/>
          </p:nvPr>
        </p:nvSpPr>
        <p:spPr/>
        <p:txBody>
          <a:bodyPr/>
          <a:lstStyle/>
          <a:p>
            <a:fld id="{562FDDA2-D307-7D41-8A9B-9D02DEE488BF}" type="slidenum">
              <a:rPr lang="en-US" smtClean="0"/>
              <a:t>11</a:t>
            </a:fld>
            <a:endParaRPr lang="en-US"/>
          </a:p>
        </p:txBody>
      </p:sp>
    </p:spTree>
    <p:extLst>
      <p:ext uri="{BB962C8B-B14F-4D97-AF65-F5344CB8AC3E}">
        <p14:creationId xmlns:p14="http://schemas.microsoft.com/office/powerpoint/2010/main" val="356893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1998, 26 years after section 508 in 2024 title 2 of the ADA required state, local governments and universities…. </a:t>
            </a:r>
            <a:br>
              <a:rPr lang="en-US"/>
            </a:br>
            <a:r>
              <a:rPr lang="en-US"/>
              <a:t>No internet in 1990… late 90’s the internet hit.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FDDA2-D307-7D41-8A9B-9D02DEE48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195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a:t>
            </a:r>
            <a:br>
              <a:rPr lang="en-US"/>
            </a:br>
            <a:r>
              <a:rPr lang="en-US"/>
              <a:t>In 2006, The National Federation of the Blind v. Target Corp. — The NFB sued Target over inaccessible website content for blind screen‐reader users.</a:t>
            </a:r>
            <a:br>
              <a:rPr lang="en-US"/>
            </a:br>
            <a:r>
              <a:rPr lang="en-US" sz="1200" b="0" i="0" kern="1200">
                <a:solidFill>
                  <a:schemeClr val="tx1"/>
                </a:solidFill>
                <a:effectLst/>
                <a:latin typeface="+mn-lt"/>
                <a:ea typeface="+mn-ea"/>
                <a:cs typeface="+mn-cs"/>
              </a:rPr>
              <a:t>monetary damages in the amount of six million</a:t>
            </a:r>
            <a:br>
              <a:rPr lang="en-US" sz="1200" b="0" i="0" kern="1200">
                <a:solidFill>
                  <a:schemeClr val="tx1"/>
                </a:solidFill>
                <a:effectLst/>
                <a:latin typeface="+mn-lt"/>
                <a:ea typeface="+mn-ea"/>
                <a:cs typeface="+mn-cs"/>
              </a:rPr>
            </a:br>
            <a:br>
              <a:rPr lang="en-US" sz="1200" b="0" i="0"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14</a:t>
            </a:fld>
            <a:endParaRPr lang="en-US"/>
          </a:p>
        </p:txBody>
      </p:sp>
    </p:spTree>
    <p:extLst>
      <p:ext uri="{BB962C8B-B14F-4D97-AF65-F5344CB8AC3E}">
        <p14:creationId xmlns:p14="http://schemas.microsoft.com/office/powerpoint/2010/main" val="111819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FDDA2-D307-7D41-8A9B-9D02DEE48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664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B36F5-FBB8-CCB3-6CA2-E532E6589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86C59-55C2-4162-7598-3940EE8FF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E17C1-477F-2512-32A8-9DCCC26779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a:solidFill>
                  <a:schemeClr val="tx1"/>
                </a:solidFill>
                <a:effectLst/>
                <a:latin typeface="+mn-lt"/>
                <a:ea typeface="+mn-ea"/>
                <a:cs typeface="+mn-cs"/>
              </a:rPr>
            </a:br>
            <a:r>
              <a:rPr lang="en-US" b="1"/>
              <a:t>Plan for accessibility from day one — for web pages, apps, documents, video, and all digital products.</a:t>
            </a:r>
            <a:endParaRPr lang="en-US"/>
          </a:p>
          <a:p>
            <a:br>
              <a:rPr lang="en-US" sz="1200" b="0" i="0" kern="1200">
                <a:solidFill>
                  <a:schemeClr val="tx1"/>
                </a:solidFill>
                <a:effectLst/>
                <a:latin typeface="+mn-lt"/>
                <a:ea typeface="+mn-ea"/>
                <a:cs typeface="+mn-cs"/>
              </a:rPr>
            </a:br>
            <a:r>
              <a:rPr lang="en-US"/>
              <a:t>Accessibility works best when it’s planned at the beginning of a project — not added at the end.</a:t>
            </a:r>
          </a:p>
          <a:p>
            <a:r>
              <a:rPr lang="en-US"/>
              <a:t>When we treat accessibility as a final checklist item, we often discover that the design, structure, or technology doesn’t support it — which leads to rework, delays, and frustration.</a:t>
            </a:r>
          </a:p>
          <a:p>
            <a:r>
              <a:rPr lang="en-US"/>
              <a:t>When accessibility is built in from the start — in content structure, design choices, technology selection, and vendor requirements — it becomes part of normal quality, not an extra burden.</a:t>
            </a:r>
          </a:p>
          <a:p>
            <a:r>
              <a:rPr lang="en-US"/>
              <a:t>This applies to </a:t>
            </a:r>
            <a:r>
              <a:rPr lang="en-US" b="1"/>
              <a:t>everything digital</a:t>
            </a:r>
            <a:r>
              <a:rPr lang="en-US"/>
              <a:t>: websites, mobile apps, PDFs, videos, forms, dashboards, and third-party platforms.</a:t>
            </a:r>
          </a:p>
          <a:p>
            <a:r>
              <a:rPr lang="en-US"/>
              <a:t>Planning for accessibility early saves time, reduces risk, lowers cost, and most importantly ensures that everyone can use what we create.</a:t>
            </a:r>
          </a:p>
          <a:p>
            <a:endParaRPr lang="en-US"/>
          </a:p>
          <a:p>
            <a:r>
              <a:rPr lang="en-US" b="1"/>
              <a:t>If accessibility is optional at the start, it becomes expensive at the end.</a:t>
            </a:r>
          </a:p>
          <a:p>
            <a:endParaRPr lang="en-US"/>
          </a:p>
        </p:txBody>
      </p:sp>
      <p:sp>
        <p:nvSpPr>
          <p:cNvPr id="4" name="Slide Number Placeholder 3">
            <a:extLst>
              <a:ext uri="{FF2B5EF4-FFF2-40B4-BE49-F238E27FC236}">
                <a16:creationId xmlns:a16="http://schemas.microsoft.com/office/drawing/2014/main" id="{1E343900-EB3E-8371-A502-9560133714AC}"/>
              </a:ext>
            </a:extLst>
          </p:cNvPr>
          <p:cNvSpPr>
            <a:spLocks noGrp="1"/>
          </p:cNvSpPr>
          <p:nvPr>
            <p:ph type="sldNum" sz="quarter" idx="5"/>
          </p:nvPr>
        </p:nvSpPr>
        <p:spPr/>
        <p:txBody>
          <a:bodyPr/>
          <a:lstStyle/>
          <a:p>
            <a:fld id="{562FDDA2-D307-7D41-8A9B-9D02DEE488BF}" type="slidenum">
              <a:rPr lang="en-US" smtClean="0"/>
              <a:t>16</a:t>
            </a:fld>
            <a:endParaRPr lang="en-US"/>
          </a:p>
        </p:txBody>
      </p:sp>
    </p:spTree>
    <p:extLst>
      <p:ext uri="{BB962C8B-B14F-4D97-AF65-F5344CB8AC3E}">
        <p14:creationId xmlns:p14="http://schemas.microsoft.com/office/powerpoint/2010/main" val="4178446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working to document ADA improvements at the template level – </a:t>
            </a:r>
            <a:br>
              <a:rPr lang="en-US"/>
            </a:br>
            <a:r>
              <a:rPr lang="en-US"/>
              <a:t>We’ll share a ON page to place items they notice and think might not comply </a:t>
            </a:r>
          </a:p>
        </p:txBody>
      </p:sp>
      <p:sp>
        <p:nvSpPr>
          <p:cNvPr id="4" name="Slide Number Placeholder 3"/>
          <p:cNvSpPr>
            <a:spLocks noGrp="1"/>
          </p:cNvSpPr>
          <p:nvPr>
            <p:ph type="sldNum" sz="quarter" idx="5"/>
          </p:nvPr>
        </p:nvSpPr>
        <p:spPr/>
        <p:txBody>
          <a:bodyPr/>
          <a:lstStyle/>
          <a:p>
            <a:fld id="{562FDDA2-D307-7D41-8A9B-9D02DEE488BF}" type="slidenum">
              <a:rPr lang="en-US" smtClean="0"/>
              <a:t>19</a:t>
            </a:fld>
            <a:endParaRPr lang="en-US"/>
          </a:p>
        </p:txBody>
      </p:sp>
    </p:spTree>
    <p:extLst>
      <p:ext uri="{BB962C8B-B14F-4D97-AF65-F5344CB8AC3E}">
        <p14:creationId xmlns:p14="http://schemas.microsoft.com/office/powerpoint/2010/main" val="177714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21</a:t>
            </a:fld>
            <a:endParaRPr lang="en-US"/>
          </a:p>
        </p:txBody>
      </p:sp>
    </p:spTree>
    <p:extLst>
      <p:ext uri="{BB962C8B-B14F-4D97-AF65-F5344CB8AC3E}">
        <p14:creationId xmlns:p14="http://schemas.microsoft.com/office/powerpoint/2010/main" val="245674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22</a:t>
            </a:fld>
            <a:endParaRPr lang="en-US"/>
          </a:p>
        </p:txBody>
      </p:sp>
    </p:spTree>
    <p:extLst>
      <p:ext uri="{BB962C8B-B14F-4D97-AF65-F5344CB8AC3E}">
        <p14:creationId xmlns:p14="http://schemas.microsoft.com/office/powerpoint/2010/main" val="108731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25</a:t>
            </a:fld>
            <a:endParaRPr lang="en-US"/>
          </a:p>
        </p:txBody>
      </p:sp>
    </p:spTree>
    <p:extLst>
      <p:ext uri="{BB962C8B-B14F-4D97-AF65-F5344CB8AC3E}">
        <p14:creationId xmlns:p14="http://schemas.microsoft.com/office/powerpoint/2010/main" val="281823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2</a:t>
            </a:fld>
            <a:endParaRPr lang="en-US"/>
          </a:p>
        </p:txBody>
      </p:sp>
    </p:spTree>
    <p:extLst>
      <p:ext uri="{BB962C8B-B14F-4D97-AF65-F5344CB8AC3E}">
        <p14:creationId xmlns:p14="http://schemas.microsoft.com/office/powerpoint/2010/main" val="2509871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26</a:t>
            </a:fld>
            <a:endParaRPr lang="en-US"/>
          </a:p>
        </p:txBody>
      </p:sp>
    </p:spTree>
    <p:extLst>
      <p:ext uri="{BB962C8B-B14F-4D97-AF65-F5344CB8AC3E}">
        <p14:creationId xmlns:p14="http://schemas.microsoft.com/office/powerpoint/2010/main" val="2806227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AD639-9287-310C-3BF9-3F1D9996B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C1F2A-7F39-5D0A-2A26-64C051F43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B6BBE-F0B6-C32F-5BB7-F9684D110A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65EEAF-4D03-187A-3122-466C9F9F3639}"/>
              </a:ext>
            </a:extLst>
          </p:cNvPr>
          <p:cNvSpPr>
            <a:spLocks noGrp="1"/>
          </p:cNvSpPr>
          <p:nvPr>
            <p:ph type="sldNum" sz="quarter" idx="5"/>
          </p:nvPr>
        </p:nvSpPr>
        <p:spPr/>
        <p:txBody>
          <a:bodyPr/>
          <a:lstStyle/>
          <a:p>
            <a:fld id="{562FDDA2-D307-7D41-8A9B-9D02DEE488BF}" type="slidenum">
              <a:rPr lang="en-US" smtClean="0"/>
              <a:t>27</a:t>
            </a:fld>
            <a:endParaRPr lang="en-US"/>
          </a:p>
        </p:txBody>
      </p:sp>
    </p:spTree>
    <p:extLst>
      <p:ext uri="{BB962C8B-B14F-4D97-AF65-F5344CB8AC3E}">
        <p14:creationId xmlns:p14="http://schemas.microsoft.com/office/powerpoint/2010/main" val="555800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 doing an audit of videos, please ensure your videos have CC and AD where applicable</a:t>
            </a:r>
          </a:p>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30</a:t>
            </a:fld>
            <a:endParaRPr lang="en-US"/>
          </a:p>
        </p:txBody>
      </p:sp>
    </p:spTree>
    <p:extLst>
      <p:ext uri="{BB962C8B-B14F-4D97-AF65-F5344CB8AC3E}">
        <p14:creationId xmlns:p14="http://schemas.microsoft.com/office/powerpoint/2010/main" val="2791795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Working w UITS &amp; MC to ensure tables are ADA compliant w Row span and Col span attributes, this ensures every time that screen readers read the column header and row header before the cell data.</a:t>
            </a:r>
          </a:p>
        </p:txBody>
      </p:sp>
      <p:sp>
        <p:nvSpPr>
          <p:cNvPr id="4" name="Slide Number Placeholder 3"/>
          <p:cNvSpPr>
            <a:spLocks noGrp="1"/>
          </p:cNvSpPr>
          <p:nvPr>
            <p:ph type="sldNum" sz="quarter" idx="5"/>
          </p:nvPr>
        </p:nvSpPr>
        <p:spPr/>
        <p:txBody>
          <a:bodyPr/>
          <a:lstStyle/>
          <a:p>
            <a:fld id="{562FDDA2-D307-7D41-8A9B-9D02DEE488BF}" type="slidenum">
              <a:rPr lang="en-US" smtClean="0"/>
              <a:t>35</a:t>
            </a:fld>
            <a:endParaRPr lang="en-US"/>
          </a:p>
        </p:txBody>
      </p:sp>
    </p:spTree>
    <p:extLst>
      <p:ext uri="{BB962C8B-B14F-4D97-AF65-F5344CB8AC3E}">
        <p14:creationId xmlns:p14="http://schemas.microsoft.com/office/powerpoint/2010/main" val="3418422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https://accessibility.huit.harvard.edu/audio-description </a:t>
            </a:r>
            <a:br>
              <a:rPr lang="en-US"/>
            </a:br>
            <a:r>
              <a:rPr lang="en-US"/>
              <a:t>https://www.jmu.edu/accessibility/digital-accessibility/fundamentals/guides/audio-descriptions.shtml</a:t>
            </a:r>
          </a:p>
        </p:txBody>
      </p:sp>
      <p:sp>
        <p:nvSpPr>
          <p:cNvPr id="4" name="Slide Number Placeholder 3"/>
          <p:cNvSpPr>
            <a:spLocks noGrp="1"/>
          </p:cNvSpPr>
          <p:nvPr>
            <p:ph type="sldNum" sz="quarter" idx="5"/>
          </p:nvPr>
        </p:nvSpPr>
        <p:spPr/>
        <p:txBody>
          <a:bodyPr/>
          <a:lstStyle/>
          <a:p>
            <a:fld id="{562FDDA2-D307-7D41-8A9B-9D02DEE488BF}" type="slidenum">
              <a:rPr lang="en-US" smtClean="0"/>
              <a:t>40</a:t>
            </a:fld>
            <a:endParaRPr lang="en-US"/>
          </a:p>
        </p:txBody>
      </p:sp>
    </p:spTree>
    <p:extLst>
      <p:ext uri="{BB962C8B-B14F-4D97-AF65-F5344CB8AC3E}">
        <p14:creationId xmlns:p14="http://schemas.microsoft.com/office/powerpoint/2010/main" val="3037312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41</a:t>
            </a:fld>
            <a:endParaRPr lang="en-US"/>
          </a:p>
        </p:txBody>
      </p:sp>
    </p:spTree>
    <p:extLst>
      <p:ext uri="{BB962C8B-B14F-4D97-AF65-F5344CB8AC3E}">
        <p14:creationId xmlns:p14="http://schemas.microsoft.com/office/powerpoint/2010/main" val="256237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92EE7-A511-9D79-1C8B-83046B558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BECD3-644F-43EF-3CF6-9D4754ABD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C4F71-5C4D-E971-DCE4-3B69A7875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34CC88-5DBB-C0A1-AFD7-B125C9021B52}"/>
              </a:ext>
            </a:extLst>
          </p:cNvPr>
          <p:cNvSpPr>
            <a:spLocks noGrp="1"/>
          </p:cNvSpPr>
          <p:nvPr>
            <p:ph type="sldNum" sz="quarter" idx="5"/>
          </p:nvPr>
        </p:nvSpPr>
        <p:spPr/>
        <p:txBody>
          <a:bodyPr/>
          <a:lstStyle/>
          <a:p>
            <a:fld id="{562FDDA2-D307-7D41-8A9B-9D02DEE488BF}" type="slidenum">
              <a:rPr lang="en-US" smtClean="0"/>
              <a:t>42</a:t>
            </a:fld>
            <a:endParaRPr lang="en-US"/>
          </a:p>
        </p:txBody>
      </p:sp>
    </p:spTree>
    <p:extLst>
      <p:ext uri="{BB962C8B-B14F-4D97-AF65-F5344CB8AC3E}">
        <p14:creationId xmlns:p14="http://schemas.microsoft.com/office/powerpoint/2010/main" val="4012384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Something to consider</a:t>
            </a:r>
          </a:p>
        </p:txBody>
      </p:sp>
      <p:sp>
        <p:nvSpPr>
          <p:cNvPr id="4" name="Slide Number Placeholder 3"/>
          <p:cNvSpPr>
            <a:spLocks noGrp="1"/>
          </p:cNvSpPr>
          <p:nvPr>
            <p:ph type="sldNum" sz="quarter" idx="5"/>
          </p:nvPr>
        </p:nvSpPr>
        <p:spPr/>
        <p:txBody>
          <a:bodyPr/>
          <a:lstStyle/>
          <a:p>
            <a:fld id="{562FDDA2-D307-7D41-8A9B-9D02DEE488BF}" type="slidenum">
              <a:rPr lang="en-US" smtClean="0"/>
              <a:t>46</a:t>
            </a:fld>
            <a:endParaRPr lang="en-US"/>
          </a:p>
        </p:txBody>
      </p:sp>
    </p:spTree>
    <p:extLst>
      <p:ext uri="{BB962C8B-B14F-4D97-AF65-F5344CB8AC3E}">
        <p14:creationId xmlns:p14="http://schemas.microsoft.com/office/powerpoint/2010/main" val="68648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3</a:t>
            </a:fld>
            <a:endParaRPr lang="en-US"/>
          </a:p>
        </p:txBody>
      </p:sp>
    </p:spTree>
    <p:extLst>
      <p:ext uri="{BB962C8B-B14F-4D97-AF65-F5344CB8AC3E}">
        <p14:creationId xmlns:p14="http://schemas.microsoft.com/office/powerpoint/2010/main" val="404947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4</a:t>
            </a:fld>
            <a:endParaRPr lang="en-US"/>
          </a:p>
        </p:txBody>
      </p:sp>
    </p:spTree>
    <p:extLst>
      <p:ext uri="{BB962C8B-B14F-4D97-AF65-F5344CB8AC3E}">
        <p14:creationId xmlns:p14="http://schemas.microsoft.com/office/powerpoint/2010/main" val="221903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5</a:t>
            </a:fld>
            <a:endParaRPr lang="en-US"/>
          </a:p>
        </p:txBody>
      </p:sp>
    </p:spTree>
    <p:extLst>
      <p:ext uri="{BB962C8B-B14F-4D97-AF65-F5344CB8AC3E}">
        <p14:creationId xmlns:p14="http://schemas.microsoft.com/office/powerpoint/2010/main" val="188429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 Comm have recently started managing the new search tool </a:t>
            </a:r>
            <a:r>
              <a:rPr lang="en-US" err="1"/>
              <a:t>Cludo</a:t>
            </a:r>
            <a:endParaRPr lang="en-US"/>
          </a:p>
          <a:p>
            <a:r>
              <a:rPr lang="en-US"/>
              <a:t>We are asking for a POCs within each unit that we can work with as we go forward and establish management for this tool.</a:t>
            </a:r>
          </a:p>
          <a:p>
            <a:r>
              <a:rPr lang="en-US"/>
              <a:t>Please email Josie Carter if you will be the POC for your unit </a:t>
            </a:r>
          </a:p>
          <a:p>
            <a:r>
              <a:rPr lang="en-US"/>
              <a:t>We will host a future meeting to discuss this in more detail once we have the POC names </a:t>
            </a:r>
            <a:br>
              <a:rPr lang="en-US"/>
            </a:br>
            <a:br>
              <a:rPr lang="en-US"/>
            </a:br>
            <a:r>
              <a:rPr lang="en-US"/>
              <a:t>Joe - This does not cover the work that we will do behind the scenes as the mangers of this tool.</a:t>
            </a:r>
          </a:p>
        </p:txBody>
      </p:sp>
      <p:sp>
        <p:nvSpPr>
          <p:cNvPr id="4" name="Slide Number Placeholder 3"/>
          <p:cNvSpPr>
            <a:spLocks noGrp="1"/>
          </p:cNvSpPr>
          <p:nvPr>
            <p:ph type="sldNum" sz="quarter" idx="5"/>
          </p:nvPr>
        </p:nvSpPr>
        <p:spPr/>
        <p:txBody>
          <a:bodyPr/>
          <a:lstStyle/>
          <a:p>
            <a:fld id="{562FDDA2-D307-7D41-8A9B-9D02DEE488BF}" type="slidenum">
              <a:rPr lang="en-US" smtClean="0"/>
              <a:t>6</a:t>
            </a:fld>
            <a:endParaRPr lang="en-US"/>
          </a:p>
        </p:txBody>
      </p:sp>
    </p:spTree>
    <p:extLst>
      <p:ext uri="{BB962C8B-B14F-4D97-AF65-F5344CB8AC3E}">
        <p14:creationId xmlns:p14="http://schemas.microsoft.com/office/powerpoint/2010/main" val="34195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Sent after the post port QA first week of December</a:t>
            </a:r>
          </a:p>
          <a:p>
            <a:endParaRPr lang="en-US"/>
          </a:p>
          <a:p>
            <a:r>
              <a:rPr lang="en-US" b="1">
                <a:effectLst/>
              </a:rPr>
              <a:t>Timeline: is flexible as some college s have more URLs fixes than others but we would like to have it all completed by the start of Feb </a:t>
            </a:r>
          </a:p>
          <a:p>
            <a:r>
              <a:rPr lang="en-US" b="1">
                <a:effectLst/>
              </a:rPr>
              <a:t>Note things may have changed since Aug, it took 2+ month to complete as 9000 URLS </a:t>
            </a:r>
          </a:p>
          <a:p>
            <a:endParaRPr lang="en-US" b="1">
              <a:effectLst/>
            </a:endParaRPr>
          </a:p>
          <a:p>
            <a:r>
              <a:rPr lang="en-US" sz="1200" kern="1200">
                <a:solidFill>
                  <a:schemeClr val="tx1"/>
                </a:solidFill>
                <a:effectLst/>
                <a:latin typeface="+mn-lt"/>
                <a:ea typeface="+mn-ea"/>
                <a:cs typeface="+mn-cs"/>
              </a:rPr>
              <a:t>Next, I want to walk through the H1 audit we completed this fall. This audit covered more than nine thousand URLs across kennesaw.edu and campus.kennesaw.edu, making it one of the largest cleanup efforts we’ve completed.</a:t>
            </a:r>
          </a:p>
          <a:p>
            <a:r>
              <a:rPr lang="en-US" sz="1200" kern="1200">
                <a:solidFill>
                  <a:schemeClr val="tx1"/>
                </a:solidFill>
                <a:effectLst/>
                <a:latin typeface="+mn-lt"/>
                <a:ea typeface="+mn-ea"/>
                <a:cs typeface="+mn-cs"/>
              </a:rPr>
              <a:t>One of the biggest issues we identified across multiple departments and colleges was duplicated H1 headings. When pages share the same H1, it creates several problems. It weakens clarity for users, it confuses search engines about which page is most relevant, and it ultimately lowers your visibility in search results. It also creates accessibility issues—screen readers use the H1 to understand the purpose of the page, so duplication becomes a barrier for users who rely on assistive technology. </a:t>
            </a:r>
          </a:p>
          <a:p>
            <a:r>
              <a:rPr lang="en-US" sz="1200" kern="1200">
                <a:solidFill>
                  <a:schemeClr val="tx1"/>
                </a:solidFill>
                <a:effectLst/>
                <a:latin typeface="+mn-lt"/>
                <a:ea typeface="+mn-ea"/>
                <a:cs typeface="+mn-cs"/>
              </a:rPr>
              <a:t>All of this also impacts GA4 accuracy, since analytics rely on unique identifiers.</a:t>
            </a:r>
          </a:p>
          <a:p>
            <a:r>
              <a:rPr lang="en-US" sz="1200" kern="1200">
                <a:solidFill>
                  <a:schemeClr val="tx1"/>
                </a:solidFill>
                <a:effectLst/>
                <a:latin typeface="+mn-lt"/>
                <a:ea typeface="+mn-ea"/>
                <a:cs typeface="+mn-cs"/>
              </a:rPr>
              <a:t>To support each unit, created a spreadsheet that outlines every duplicated H1 we found for your department and those that are longer than 60 Char. </a:t>
            </a:r>
          </a:p>
          <a:p>
            <a:r>
              <a:rPr lang="en-US" sz="1200" kern="1200">
                <a:solidFill>
                  <a:schemeClr val="tx1"/>
                </a:solidFill>
                <a:effectLst/>
                <a:latin typeface="+mn-lt"/>
                <a:ea typeface="+mn-ea"/>
                <a:cs typeface="+mn-cs"/>
              </a:rPr>
              <a:t>You’ll see our recommended revisions, which follow best practices for SEO, accessibility, and consistent naming across the web.</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Updating a page’s H1 requires Level 5 Omni access, so if no one in your area has that level, all you need to do is select ‘</a:t>
            </a:r>
            <a:r>
              <a:rPr lang="en-US" sz="1200" b="1" kern="1200" err="1">
                <a:solidFill>
                  <a:schemeClr val="tx1"/>
                </a:solidFill>
                <a:effectLst/>
                <a:latin typeface="+mn-lt"/>
                <a:ea typeface="+mn-ea"/>
                <a:cs typeface="+mn-cs"/>
              </a:rPr>
              <a:t>StratComm</a:t>
            </a:r>
            <a:r>
              <a:rPr lang="en-US" sz="1200" b="1" kern="1200">
                <a:solidFill>
                  <a:schemeClr val="tx1"/>
                </a:solidFill>
                <a:effectLst/>
                <a:latin typeface="+mn-lt"/>
                <a:ea typeface="+mn-ea"/>
                <a:cs typeface="+mn-cs"/>
              </a:rPr>
              <a:t> Web Team.’</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Once your spreadsheet is returned to us, approved updates will be completed within one week—either by your team or by ours.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These changes will strengthen your pages, prevent search truncation, support accessibility, and help ensure your site aligns with best practices.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I’ll briefly show you what we evaluated in the audit.”</a:t>
            </a:r>
          </a:p>
          <a:p>
            <a:endParaRPr lang="en-US" b="1">
              <a:effectLst/>
            </a:endParaRPr>
          </a:p>
          <a:p>
            <a:endParaRPr lang="en-US" b="1">
              <a:effectLst/>
            </a:endParaRPr>
          </a:p>
          <a:p>
            <a:endParaRPr lang="en-US" b="1"/>
          </a:p>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7</a:t>
            </a:fld>
            <a:endParaRPr lang="en-US"/>
          </a:p>
        </p:txBody>
      </p:sp>
    </p:spTree>
    <p:extLst>
      <p:ext uri="{BB962C8B-B14F-4D97-AF65-F5344CB8AC3E}">
        <p14:creationId xmlns:p14="http://schemas.microsoft.com/office/powerpoint/2010/main" val="229450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8</a:t>
            </a:fld>
            <a:endParaRPr lang="en-US"/>
          </a:p>
        </p:txBody>
      </p:sp>
    </p:spTree>
    <p:extLst>
      <p:ext uri="{BB962C8B-B14F-4D97-AF65-F5344CB8AC3E}">
        <p14:creationId xmlns:p14="http://schemas.microsoft.com/office/powerpoint/2010/main" val="179020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9</a:t>
            </a:fld>
            <a:endParaRPr lang="en-US"/>
          </a:p>
        </p:txBody>
      </p:sp>
    </p:spTree>
    <p:extLst>
      <p:ext uri="{BB962C8B-B14F-4D97-AF65-F5344CB8AC3E}">
        <p14:creationId xmlns:p14="http://schemas.microsoft.com/office/powerpoint/2010/main" val="654210012"/>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image" Target="/ppt/media/image2.emf" Id="rId3" /><Relationship Type="http://schemas.openxmlformats.org/officeDocument/2006/relationships/image" Target="/ppt/media/image1.emf" Id="rId2" /><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image" Target="/ppt/media/image1.emf" Id="rId2" /><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image" Target="/ppt/media/image1.emf" Id="rId2" /><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image" Target="/ppt/media/image1.emf" Id="rId2" /><Relationship Type="http://schemas.openxmlformats.org/officeDocument/2006/relationships/slideMaster" Target="/pp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image" Target="/ppt/media/image3.emf" Id="rId2" /><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9F9D3-1631-574E-B794-15810466C68F}"/>
              </a:ext>
            </a:extLst>
          </p:cNvPr>
          <p:cNvSpPr/>
          <p:nvPr/>
        </p:nvSpPr>
        <p:spPr>
          <a:xfrm>
            <a:off x="6039679"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
        <p:nvSpPr>
          <p:cNvPr id="3" name="Text Placeholder 2">
            <a:extLst>
              <a:ext uri="{FF2B5EF4-FFF2-40B4-BE49-F238E27FC236}">
                <a16:creationId xmlns:a16="http://schemas.microsoft.com/office/drawing/2014/main" id="{21C0DF3D-F69D-9941-B6AB-0FDADE794EF9}"/>
              </a:ext>
            </a:extLst>
          </p:cNvPr>
          <p:cNvSpPr>
            <a:spLocks noGrp="1"/>
          </p:cNvSpPr>
          <p:nvPr>
            <p:ph type="body" sz="quarter" idx="12" hasCustomPrompt="1"/>
          </p:nvPr>
        </p:nvSpPr>
        <p:spPr>
          <a:xfrm>
            <a:off x="6813549" y="2964400"/>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477162"/>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a:t>Date</a:t>
            </a:r>
          </a:p>
        </p:txBody>
      </p:sp>
    </p:spTree>
    <p:extLst>
      <p:ext uri="{BB962C8B-B14F-4D97-AF65-F5344CB8AC3E}">
        <p14:creationId xmlns:p14="http://schemas.microsoft.com/office/powerpoint/2010/main" val="281909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a:t>Title</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Medium" panose="02000503020000020003" pitchFamily="2" charset="0"/>
              </a:defRPr>
            </a:lvl1pPr>
            <a:lvl2pPr>
              <a:buClr>
                <a:srgbClr val="F7BF32"/>
              </a:buClr>
              <a:defRPr b="0" i="0">
                <a:latin typeface="Avenir Roman" panose="02000503020000020003" pitchFamily="2" charset="0"/>
              </a:defRPr>
            </a:lvl2pPr>
            <a:lvl3pPr>
              <a:buClr>
                <a:srgbClr val="F7BF32"/>
              </a:buClr>
              <a:defRPr b="0" i="0">
                <a:latin typeface="Avenir Roman" panose="02000503020000020003" pitchFamily="2" charset="0"/>
              </a:defRPr>
            </a:lvl3pPr>
            <a:lvl4pPr>
              <a:buClr>
                <a:srgbClr val="F7BF32"/>
              </a:buClr>
              <a:defRPr b="0" i="0">
                <a:latin typeface="Avenir Roman" panose="02000503020000020003" pitchFamily="2" charset="0"/>
              </a:defRPr>
            </a:lvl4pPr>
            <a:lvl5pPr>
              <a:buClr>
                <a:srgbClr val="F7BF32"/>
              </a:buClr>
              <a:defRPr b="0" i="0">
                <a:latin typeface="Avenir Roman"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a:latin typeface="Avenir Medium" panose="02000503020000020003" pitchFamily="2" charset="0"/>
              </a:rPr>
              <a:t>Content</a:t>
            </a:r>
          </a:p>
          <a:p>
            <a:pPr>
              <a:lnSpc>
                <a:spcPct val="200000"/>
              </a:lnSpc>
            </a:pPr>
            <a:r>
              <a:rPr lang="en-US">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a:latin typeface="Avenir Medium" panose="02000503020000020003" pitchFamily="2" charset="0"/>
              </a:rPr>
              <a:t>Content</a:t>
            </a:r>
          </a:p>
          <a:p>
            <a:pPr>
              <a:lnSpc>
                <a:spcPct val="200000"/>
              </a:lnSpc>
            </a:pPr>
            <a:r>
              <a:rPr lang="en-US">
                <a:latin typeface="Avenir Medium" panose="02000503020000020003" pitchFamily="2" charset="0"/>
              </a:rPr>
              <a:t>Content</a:t>
            </a:r>
          </a:p>
          <a:p>
            <a:pPr>
              <a:lnSpc>
                <a:spcPct val="200000"/>
              </a:lnSpc>
            </a:pPr>
            <a:r>
              <a:rPr lang="en-US">
                <a:latin typeface="Avenir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a:t>Title</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a:latin typeface="Avenir Black" panose="02000503020000020003" pitchFamily="2" charset="0"/>
              </a:rPr>
              <a:t>Points:</a:t>
            </a:r>
          </a:p>
          <a:p>
            <a:endParaRPr lang="en-US" sz="1500">
              <a:latin typeface="Avenir Medium" panose="02000503020000020003" pitchFamily="2" charset="0"/>
            </a:endParaRPr>
          </a:p>
          <a:p>
            <a:pPr marL="285750" indent="-285750">
              <a:buClr>
                <a:srgbClr val="FFC629"/>
              </a:buClr>
              <a:buFont typeface="Arial" panose="020B0604020202020204" pitchFamily="34" charset="0"/>
              <a:buChar char="•"/>
            </a:pPr>
            <a:r>
              <a:rPr lang="en-US" sz="1500">
                <a:latin typeface="Avenir Medium" panose="02000503020000020003" pitchFamily="2" charset="0"/>
              </a:rPr>
              <a:t>Point 1</a:t>
            </a:r>
          </a:p>
          <a:p>
            <a:pPr marL="285750" indent="-285750">
              <a:buClr>
                <a:srgbClr val="FFC629"/>
              </a:buClr>
              <a:buFont typeface="Arial" panose="020B0604020202020204" pitchFamily="34" charset="0"/>
              <a:buChar char="•"/>
            </a:pPr>
            <a:r>
              <a:rPr lang="en-US" sz="1500">
                <a:latin typeface="Avenir Medium" panose="02000503020000020003" pitchFamily="2" charset="0"/>
              </a:rPr>
              <a:t>Point 2</a:t>
            </a:r>
          </a:p>
          <a:p>
            <a:pPr marL="285750" indent="-285750">
              <a:buClr>
                <a:srgbClr val="FFC629"/>
              </a:buClr>
              <a:buFont typeface="Arial" panose="020B0604020202020204" pitchFamily="34" charset="0"/>
              <a:buChar char="•"/>
            </a:pPr>
            <a:r>
              <a:rPr lang="en-US" sz="1500">
                <a:latin typeface="Avenir Medium" panose="02000503020000020003" pitchFamily="2" charset="0"/>
              </a:rPr>
              <a:t>Point 3</a:t>
            </a:r>
          </a:p>
          <a:p>
            <a:pPr marL="285750" indent="-285750">
              <a:buFont typeface="Arial" panose="020B0604020202020204" pitchFamily="34" charset="0"/>
              <a:buChar char="•"/>
            </a:pPr>
            <a:endParaRPr lang="en-US" sz="1500">
              <a:latin typeface="Avenir Medium" panose="02000503020000020003" pitchFamily="2" charset="0"/>
            </a:endParaRPr>
          </a:p>
          <a:p>
            <a:r>
              <a:rPr lang="en-US" sz="1500">
                <a:latin typeface="Avenir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9851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a:t>Divider Title</a:t>
            </a:r>
          </a:p>
        </p:txBody>
      </p:sp>
    </p:spTree>
    <p:extLst>
      <p:ext uri="{BB962C8B-B14F-4D97-AF65-F5344CB8AC3E}">
        <p14:creationId xmlns:p14="http://schemas.microsoft.com/office/powerpoint/2010/main" val="2301743217"/>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8.xml" Id="rId8" /><Relationship Type="http://schemas.openxmlformats.org/officeDocument/2006/relationships/theme" Target="/ppt/theme/theme1.xml" Id="rId13" /><Relationship Type="http://schemas.openxmlformats.org/officeDocument/2006/relationships/slideLayout" Target="/ppt/slideLayouts/slideLayout3.xml" Id="rId3" /><Relationship Type="http://schemas.openxmlformats.org/officeDocument/2006/relationships/slideLayout" Target="/ppt/slideLayouts/slideLayout7.xml" Id="rId7" /><Relationship Type="http://schemas.openxmlformats.org/officeDocument/2006/relationships/slideLayout" Target="/ppt/slideLayouts/slideLayout1.xml" Id="rId1" /><Relationship Type="http://schemas.openxmlformats.org/officeDocument/2006/relationships/slideLayout" Target="/ppt/slideLayouts/slideLayout6.xml" Id="rId6" /></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67" r:id="rId3"/>
    <p:sldLayoutId id="2147483658" r:id="rId6"/>
    <p:sldLayoutId id="2147483665" r:id="rId7"/>
    <p:sldLayoutId id="2147483660"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notesSlide" Target="/ppt/notesSlides/notesSlide1.xml" Id="rId2" /><Relationship Type="http://schemas.openxmlformats.org/officeDocument/2006/relationships/slideLayout" Target="/ppt/slideLayouts/slideLayout1.xml" Id="rId1" /></Relationships>
</file>

<file path=ppt/slides/_rels/slide10.xml.rels>&#65279;<?xml version="1.0" encoding="utf-8"?><Relationships xmlns="http://schemas.openxmlformats.org/package/2006/relationships"><Relationship Type="http://schemas.openxmlformats.org/officeDocument/2006/relationships/notesSlide" Target="/ppt/notesSlides/notesSlide10.xml" Id="rId2" /><Relationship Type="http://schemas.openxmlformats.org/officeDocument/2006/relationships/slideLayout" Target="/ppt/slideLayouts/slideLayout6.xml" Id="rId1" /></Relationships>
</file>

<file path=ppt/slides/_rels/slide11.xml.rels>&#65279;<?xml version="1.0" encoding="utf-8"?><Relationships xmlns="http://schemas.openxmlformats.org/package/2006/relationships"><Relationship Type="http://schemas.openxmlformats.org/officeDocument/2006/relationships/notesSlide" Target="/ppt/notesSlides/notesSlide11.xml" Id="rId2" /><Relationship Type="http://schemas.openxmlformats.org/officeDocument/2006/relationships/slideLayout" Target="/ppt/slideLayouts/slideLayout7.xml" Id="rId1" /><Relationship Type="http://schemas.openxmlformats.org/officeDocument/2006/relationships/hyperlink" Target="https://www.w3.org/TR/WCAG21/" TargetMode="External" Id="rId3" /></Relationships>
</file>

<file path=ppt/slides/_rels/slide12.xml.rels>&#65279;<?xml version="1.0" encoding="utf-8"?><Relationships xmlns="http://schemas.openxmlformats.org/package/2006/relationships"><Relationship Type="http://schemas.openxmlformats.org/officeDocument/2006/relationships/notesSlide" Target="/ppt/notesSlides/notesSlide12.xml" Id="rId2" /><Relationship Type="http://schemas.openxmlformats.org/officeDocument/2006/relationships/slideLayout" Target="/ppt/slideLayouts/slideLayout7.xml" Id="rId1" /><Relationship Type="http://schemas.openxmlformats.org/officeDocument/2006/relationships/hyperlink" Target="https://www.census.gov/newsroom/facts-for-features/2023/disabilities-act.html" TargetMode="External" Id="rId3" /></Relationships>
</file>

<file path=ppt/slides/_rels/slide13.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14.xml.rels>&#65279;<?xml version="1.0" encoding="utf-8"?><Relationships xmlns="http://schemas.openxmlformats.org/package/2006/relationships"><Relationship Type="http://schemas.openxmlformats.org/officeDocument/2006/relationships/image" Target="/ppt/media/image11.png" Id="rId3" /><Relationship Type="http://schemas.openxmlformats.org/officeDocument/2006/relationships/notesSlide" Target="/ppt/notesSlides/notesSlide13.xml" Id="rId2" /><Relationship Type="http://schemas.openxmlformats.org/officeDocument/2006/relationships/slideLayout" Target="/ppt/slideLayouts/slideLayout7.xml" Id="rId1" /></Relationships>
</file>

<file path=ppt/slides/_rels/slide15.xml.rels>&#65279;<?xml version="1.0" encoding="utf-8"?><Relationships xmlns="http://schemas.openxmlformats.org/package/2006/relationships"><Relationship Type="http://schemas.openxmlformats.org/officeDocument/2006/relationships/notesSlide" Target="/ppt/notesSlides/notesSlide14.xml" Id="rId3" /><Relationship Type="http://schemas.openxmlformats.org/officeDocument/2006/relationships/slideLayout" Target="/ppt/slideLayouts/slideLayout7.xml" Id="rId2" /><Relationship Type="http://schemas.openxmlformats.org/officeDocument/2006/relationships/image" Target="/ppt/media/image12.jpeg" Id="rId4" /><Relationship Type="http://schemas.openxmlformats.org/officeDocument/2006/relationships/video" Target="https://www.youtube.com/embed/a2hqmqZzegg?feature=oembed" TargetMode="External" Id="rId1" /><Relationship Type="http://schemas.openxmlformats.org/officeDocument/2006/relationships/hyperlink" Target="https://www.youtube.com/watch?app=desktop&amp;v=a2hqmqZzegg" TargetMode="External" Id="rId5" /></Relationships>
</file>

<file path=ppt/slides/_rels/slide16.xml.rels>&#65279;<?xml version="1.0" encoding="utf-8"?><Relationships xmlns="http://schemas.openxmlformats.org/package/2006/relationships"><Relationship Type="http://schemas.openxmlformats.org/officeDocument/2006/relationships/image" Target="/ppt/media/image13.png" Id="rId3" /><Relationship Type="http://schemas.openxmlformats.org/officeDocument/2006/relationships/notesSlide" Target="/ppt/notesSlides/notesSlide15.xml" Id="rId2" /><Relationship Type="http://schemas.openxmlformats.org/officeDocument/2006/relationships/slideLayout" Target="/ppt/slideLayouts/slideLayout7.xml" Id="rId1" /><Relationship Type="http://schemas.openxmlformats.org/officeDocument/2006/relationships/image" Target="/ppt/media/image11.png" Id="rId4" /></Relationships>
</file>

<file path=ppt/slides/_rels/slide17.xml.rels>&#65279;<?xml version="1.0" encoding="utf-8"?><Relationships xmlns="http://schemas.openxmlformats.org/package/2006/relationships"><Relationship Type="http://schemas.openxmlformats.org/officeDocument/2006/relationships/slideLayout" Target="/ppt/slideLayouts/slideLayout8.xml" Id="rId1" /></Relationships>
</file>

<file path=ppt/slides/_rels/slide18.xml.rels>&#65279;<?xml version="1.0" encoding="utf-8"?><Relationships xmlns="http://schemas.openxmlformats.org/package/2006/relationships"><Relationship Type="http://schemas.openxmlformats.org/officeDocument/2006/relationships/image" Target="/ppt/media/image15.png" Id="rId3" /><Relationship Type="http://schemas.openxmlformats.org/officeDocument/2006/relationships/image" Target="/ppt/media/image14.png" Id="rId2" /><Relationship Type="http://schemas.openxmlformats.org/officeDocument/2006/relationships/slideLayout" Target="/ppt/slideLayouts/slideLayout7.xml" Id="rId1" /></Relationships>
</file>

<file path=ppt/slides/_rels/slide19.xml.rels>&#65279;<?xml version="1.0" encoding="utf-8"?><Relationships xmlns="http://schemas.openxmlformats.org/package/2006/relationships"><Relationship Type="http://schemas.microsoft.com/office/2018/10/relationships/comments" Target="/ppt/comments/modernComment_104_660D070C.xml" Id="rId3" /><Relationship Type="http://schemas.openxmlformats.org/officeDocument/2006/relationships/notesSlide" Target="/ppt/notesSlides/notesSlide16.xml" Id="rId2" /><Relationship Type="http://schemas.openxmlformats.org/officeDocument/2006/relationships/slideLayout" Target="/ppt/slideLayouts/slideLayout7.xml" Id="rId1" /><Relationship Type="http://schemas.openxmlformats.org/officeDocument/2006/relationships/image" Target="/ppt/media/image17.png" Id="rId5" /><Relationship Type="http://schemas.openxmlformats.org/officeDocument/2006/relationships/image" Target="/ppt/media/image16.png" Id="rId4" /></Relationships>
</file>

<file path=ppt/slides/_rels/slide2.xml.rels>&#65279;<?xml version="1.0" encoding="utf-8"?><Relationships xmlns="http://schemas.openxmlformats.org/package/2006/relationships"><Relationship Type="http://schemas.openxmlformats.org/officeDocument/2006/relationships/notesSlide" Target="/ppt/notesSlides/notesSlide2.xml" Id="rId2" /><Relationship Type="http://schemas.openxmlformats.org/officeDocument/2006/relationships/slideLayout" Target="/ppt/slideLayouts/slideLayout6.xml" Id="rId1" /></Relationships>
</file>

<file path=ppt/slides/_rels/slide20.xml.rels>&#65279;<?xml version="1.0" encoding="utf-8"?><Relationships xmlns="http://schemas.openxmlformats.org/package/2006/relationships"><Relationship Type="http://schemas.openxmlformats.org/officeDocument/2006/relationships/image" Target="/ppt/media/image18.png" Id="rId2" /><Relationship Type="http://schemas.openxmlformats.org/officeDocument/2006/relationships/slideLayout" Target="/ppt/slideLayouts/slideLayout7.xml" Id="rId1" /></Relationships>
</file>

<file path=ppt/slides/_rels/slide21.xml.rels>&#65279;<?xml version="1.0" encoding="utf-8"?><Relationships xmlns="http://schemas.openxmlformats.org/package/2006/relationships"><Relationship Type="http://schemas.microsoft.com/office/2018/10/relationships/comments" Target="/ppt/comments/modernComment_106_8745433.xml" Id="rId3" /><Relationship Type="http://schemas.openxmlformats.org/officeDocument/2006/relationships/image" Target="/ppt/media/image22.png" Id="rId7" /><Relationship Type="http://schemas.openxmlformats.org/officeDocument/2006/relationships/notesSlide" Target="/ppt/notesSlides/notesSlide17.xml" Id="rId2" /><Relationship Type="http://schemas.openxmlformats.org/officeDocument/2006/relationships/slideLayout" Target="/ppt/slideLayouts/slideLayout7.xml" Id="rId1" /><Relationship Type="http://schemas.openxmlformats.org/officeDocument/2006/relationships/image" Target="/ppt/media/image21.png" Id="rId6" /><Relationship Type="http://schemas.openxmlformats.org/officeDocument/2006/relationships/image" Target="/ppt/media/image20.png" Id="rId5" /><Relationship Type="http://schemas.openxmlformats.org/officeDocument/2006/relationships/image" Target="/ppt/media/image19.png" Id="rId4" /></Relationships>
</file>

<file path=ppt/slides/_rels/slide22.xml.rels>&#65279;<?xml version="1.0" encoding="utf-8"?><Relationships xmlns="http://schemas.openxmlformats.org/package/2006/relationships"><Relationship Type="http://schemas.openxmlformats.org/officeDocument/2006/relationships/image" Target="/ppt/media/image23.png" Id="rId3" /><Relationship Type="http://schemas.openxmlformats.org/officeDocument/2006/relationships/notesSlide" Target="/ppt/notesSlides/notesSlide18.xml" Id="rId2" /><Relationship Type="http://schemas.openxmlformats.org/officeDocument/2006/relationships/slideLayout" Target="/ppt/slideLayouts/slideLayout7.xml" Id="rId1" /><Relationship Type="http://schemas.openxmlformats.org/officeDocument/2006/relationships/image" Target="/ppt/media/image24.png" Id="rId4" /></Relationships>
</file>

<file path=ppt/slides/_rels/slide23.xml.rels>&#65279;<?xml version="1.0" encoding="utf-8"?><Relationships xmlns="http://schemas.openxmlformats.org/package/2006/relationships"><Relationship Type="http://schemas.openxmlformats.org/officeDocument/2006/relationships/image" Target="/ppt/media/image25.png" Id="rId3" /><Relationship Type="http://schemas.microsoft.com/office/2018/10/relationships/comments" Target="/ppt/comments/modernComment_108_D898EAEC.xml" Id="rId2" /><Relationship Type="http://schemas.openxmlformats.org/officeDocument/2006/relationships/slideLayout" Target="/ppt/slideLayouts/slideLayout7.xml" Id="rId1" /><Relationship Type="http://schemas.openxmlformats.org/officeDocument/2006/relationships/image" Target="/ppt/media/image27.png" Id="rId5" /><Relationship Type="http://schemas.openxmlformats.org/officeDocument/2006/relationships/image" Target="/ppt/media/image26.png" Id="rId4" /></Relationships>
</file>

<file path=ppt/slides/_rels/slide24.xml.rels>&#65279;<?xml version="1.0" encoding="utf-8"?><Relationships xmlns="http://schemas.openxmlformats.org/package/2006/relationships"><Relationship Type="http://schemas.openxmlformats.org/officeDocument/2006/relationships/image" Target="/ppt/media/image28.png" Id="rId3" /><Relationship Type="http://schemas.microsoft.com/office/2018/10/relationships/comments" Target="/ppt/comments/modernComment_120_F1BEAFE9.xml" Id="rId2" /><Relationship Type="http://schemas.openxmlformats.org/officeDocument/2006/relationships/slideLayout" Target="/ppt/slideLayouts/slideLayout7.xml" Id="rId1" /></Relationships>
</file>

<file path=ppt/slides/_rels/slide25.xml.rels>&#65279;<?xml version="1.0" encoding="utf-8"?><Relationships xmlns="http://schemas.openxmlformats.org/package/2006/relationships"><Relationship Type="http://schemas.openxmlformats.org/officeDocument/2006/relationships/notesSlide" Target="/ppt/notesSlides/notesSlide19.xml" Id="rId2" /><Relationship Type="http://schemas.openxmlformats.org/officeDocument/2006/relationships/slideLayout" Target="/ppt/slideLayouts/slideLayout7.xml" Id="rId1" /><Relationship Type="http://schemas.openxmlformats.org/officeDocument/2006/relationships/image" Target="/ppt/media/image29.png" Id="rId4" /><Relationship Type="http://schemas.openxmlformats.org/officeDocument/2006/relationships/hyperlink" Target="https://designsystem.digital.gov/components/link/" TargetMode="External" Id="rId3" /></Relationships>
</file>

<file path=ppt/slides/_rels/slide26.xml.rels>&#65279;<?xml version="1.0" encoding="utf-8"?><Relationships xmlns="http://schemas.openxmlformats.org/package/2006/relationships"><Relationship Type="http://schemas.openxmlformats.org/officeDocument/2006/relationships/image" Target="/ppt/media/image30.jpeg" Id="rId3" /><Relationship Type="http://schemas.openxmlformats.org/officeDocument/2006/relationships/notesSlide" Target="/ppt/notesSlides/notesSlide20.xml" Id="rId2" /><Relationship Type="http://schemas.openxmlformats.org/officeDocument/2006/relationships/slideLayout" Target="/ppt/slideLayouts/slideLayout7.xml" Id="rId1" /><Relationship Type="http://schemas.openxmlformats.org/officeDocument/2006/relationships/hyperlink" Target="https://www.youtube.com/watch?v=-6PxJxD08RI" TargetMode="External" Id="rId4" /></Relationships>
</file>

<file path=ppt/slides/_rels/slide27.xml.rels>&#65279;<?xml version="1.0" encoding="utf-8"?><Relationships xmlns="http://schemas.openxmlformats.org/package/2006/relationships"><Relationship Type="http://schemas.openxmlformats.org/officeDocument/2006/relationships/notesSlide" Target="/ppt/notesSlides/notesSlide21.xml" Id="rId2" /><Relationship Type="http://schemas.openxmlformats.org/officeDocument/2006/relationships/slideLayout" Target="/ppt/slideLayouts/slideLayout7.xml" Id="rId1" /><Relationship Type="http://schemas.openxmlformats.org/officeDocument/2006/relationships/image" Target="/ppt/media/image33.jpeg" Id="rId6" /><Relationship Type="http://schemas.openxmlformats.org/officeDocument/2006/relationships/image" Target="/ppt/media/image32.png" Id="rId5" /><Relationship Type="http://schemas.openxmlformats.org/officeDocument/2006/relationships/image" Target="/ppt/media/image31.png" Id="rId4" /><Relationship Type="http://schemas.openxmlformats.org/officeDocument/2006/relationships/hyperlink" Target="https://www.youtube.com/watch?v=-6PxJxD08RI" TargetMode="External" Id="rId3" /></Relationships>
</file>

<file path=ppt/slides/_rels/slide28.xml.rels>&#65279;<?xml version="1.0" encoding="utf-8"?><Relationships xmlns="http://schemas.openxmlformats.org/package/2006/relationships"><Relationship Type="http://schemas.openxmlformats.org/officeDocument/2006/relationships/image" Target="/ppt/media/image34.jpeg" Id="rId2" /><Relationship Type="http://schemas.openxmlformats.org/officeDocument/2006/relationships/slideLayout" Target="/ppt/slideLayouts/slideLayout7.xml" Id="rId1" /></Relationships>
</file>

<file path=ppt/slides/_rels/slide29.xml.rels>&#65279;<?xml version="1.0" encoding="utf-8"?><Relationships xmlns="http://schemas.openxmlformats.org/package/2006/relationships"><Relationship Type="http://schemas.openxmlformats.org/officeDocument/2006/relationships/image" Target="/ppt/media/image34.jpeg" Id="rId2" /><Relationship Type="http://schemas.openxmlformats.org/officeDocument/2006/relationships/slideLayout" Target="/ppt/slideLayouts/slideLayout7.xml" Id="rId1" /></Relationships>
</file>

<file path=ppt/slides/_rels/slide3.xml.rels>&#65279;<?xml version="1.0" encoding="utf-8"?><Relationships xmlns="http://schemas.openxmlformats.org/package/2006/relationships"><Relationship Type="http://schemas.openxmlformats.org/officeDocument/2006/relationships/image" Target="/ppt/media/image7.jpeg" Id="rId3" /><Relationship Type="http://schemas.openxmlformats.org/officeDocument/2006/relationships/notesSlide" Target="/ppt/notesSlides/notesSlide3.xml" Id="rId2" /><Relationship Type="http://schemas.openxmlformats.org/officeDocument/2006/relationships/slideLayout" Target="/ppt/slideLayouts/slideLayout7.xml" Id="rId1" /></Relationships>
</file>

<file path=ppt/slides/_rels/slide30.xml.rels>&#65279;<?xml version="1.0" encoding="utf-8"?><Relationships xmlns="http://schemas.openxmlformats.org/package/2006/relationships"><Relationship Type="http://schemas.openxmlformats.org/officeDocument/2006/relationships/notesSlide" Target="/ppt/notesSlides/notesSlide22.xml" Id="rId2" /><Relationship Type="http://schemas.openxmlformats.org/officeDocument/2006/relationships/slideLayout" Target="/ppt/slideLayouts/slideLayout7.xml" Id="rId1" /><Relationship Type="http://schemas.openxmlformats.org/officeDocument/2006/relationships/image" Target="/ppt/media/image35.jpeg" Id="rId4" /><Relationship Type="http://schemas.openxmlformats.org/officeDocument/2006/relationships/hyperlink" Target="http://go.kennesaw.edu/video" TargetMode="External" Id="rId3" /></Relationships>
</file>

<file path=ppt/slides/_rels/slide31.xml.rels>&#65279;<?xml version="1.0" encoding="utf-8"?><Relationships xmlns="http://schemas.openxmlformats.org/package/2006/relationships"><Relationship Type="http://schemas.openxmlformats.org/officeDocument/2006/relationships/image" Target="/ppt/media/image37.png" Id="rId3" /><Relationship Type="http://schemas.openxmlformats.org/officeDocument/2006/relationships/image" Target="/ppt/media/image36.png" Id="rId2" /><Relationship Type="http://schemas.openxmlformats.org/officeDocument/2006/relationships/slideLayout" Target="/ppt/slideLayouts/slideLayout7.xml" Id="rId1" /><Relationship Type="http://schemas.openxmlformats.org/officeDocument/2006/relationships/image" Target="/ppt/media/image39.png" Id="rId5" /><Relationship Type="http://schemas.openxmlformats.org/officeDocument/2006/relationships/image" Target="/ppt/media/image38.png" Id="rId4" /></Relationships>
</file>

<file path=ppt/slides/_rels/slide32.xml.rels>&#65279;<?xml version="1.0" encoding="utf-8"?><Relationships xmlns="http://schemas.openxmlformats.org/package/2006/relationships"><Relationship Type="http://schemas.openxmlformats.org/officeDocument/2006/relationships/image" Target="/ppt/media/image41.png" Id="rId3" /><Relationship Type="http://schemas.openxmlformats.org/officeDocument/2006/relationships/image" Target="/ppt/media/image40.png" Id="rId2" /><Relationship Type="http://schemas.openxmlformats.org/officeDocument/2006/relationships/slideLayout" Target="/ppt/slideLayouts/slideLayout7.xml" Id="rId1" /></Relationships>
</file>

<file path=ppt/slides/_rels/slide33.xml.rels>&#65279;<?xml version="1.0" encoding="utf-8"?><Relationships xmlns="http://schemas.openxmlformats.org/package/2006/relationships"><Relationship Type="http://schemas.openxmlformats.org/officeDocument/2006/relationships/image" Target="/ppt/media/image43.png" Id="rId3" /><Relationship Type="http://schemas.openxmlformats.org/officeDocument/2006/relationships/image" Target="/ppt/media/image42.png" Id="rId2" /><Relationship Type="http://schemas.openxmlformats.org/officeDocument/2006/relationships/slideLayout" Target="/ppt/slideLayouts/slideLayout7.xml" Id="rId1" /></Relationships>
</file>

<file path=ppt/slides/_rels/slide34.xml.rels>&#65279;<?xml version="1.0" encoding="utf-8"?><Relationships xmlns="http://schemas.openxmlformats.org/package/2006/relationships"><Relationship Type="http://schemas.openxmlformats.org/officeDocument/2006/relationships/image" Target="/ppt/media/image45.png" Id="rId3" /><Relationship Type="http://schemas.openxmlformats.org/officeDocument/2006/relationships/image" Target="/ppt/media/image44.png" Id="rId2" /><Relationship Type="http://schemas.openxmlformats.org/officeDocument/2006/relationships/slideLayout" Target="/ppt/slideLayouts/slideLayout7.xml" Id="rId1" /></Relationships>
</file>

<file path=ppt/slides/_rels/slide35.xml.rels>&#65279;<?xml version="1.0" encoding="utf-8"?><Relationships xmlns="http://schemas.openxmlformats.org/package/2006/relationships"><Relationship Type="http://schemas.openxmlformats.org/officeDocument/2006/relationships/image" Target="/ppt/media/image46.png" Id="rId3" /><Relationship Type="http://schemas.openxmlformats.org/officeDocument/2006/relationships/notesSlide" Target="/ppt/notesSlides/notesSlide23.xml" Id="rId2" /><Relationship Type="http://schemas.openxmlformats.org/officeDocument/2006/relationships/slideLayout" Target="/ppt/slideLayouts/slideLayout7.xml" Id="rId1" /><Relationship Type="http://schemas.openxmlformats.org/officeDocument/2006/relationships/image" Target="/ppt/media/image47.png" Id="rId4" /></Relationships>
</file>

<file path=ppt/slides/_rels/slide36.xml.rels>&#65279;<?xml version="1.0" encoding="utf-8"?><Relationships xmlns="http://schemas.openxmlformats.org/package/2006/relationships"><Relationship Type="http://schemas.openxmlformats.org/officeDocument/2006/relationships/image" Target="/ppt/media/image49.png" Id="rId3" /><Relationship Type="http://schemas.openxmlformats.org/officeDocument/2006/relationships/image" Target="/ppt/media/image48.png" Id="rId2" /><Relationship Type="http://schemas.openxmlformats.org/officeDocument/2006/relationships/slideLayout" Target="/ppt/slideLayouts/slideLayout7.xml" Id="rId1" /></Relationships>
</file>

<file path=ppt/slides/_rels/slide37.xml.rels>&#65279;<?xml version="1.0" encoding="utf-8"?><Relationships xmlns="http://schemas.openxmlformats.org/package/2006/relationships"><Relationship Type="http://schemas.openxmlformats.org/officeDocument/2006/relationships/image" Target="/ppt/media/image50.png" Id="rId3" /><Relationship Type="http://schemas.openxmlformats.org/officeDocument/2006/relationships/slideLayout" Target="/ppt/slideLayouts/slideLayout7.xml" Id="rId1" /><Relationship Type="http://schemas.openxmlformats.org/officeDocument/2006/relationships/image" Target="/ppt/media/image52.png" Id="rId5" /><Relationship Type="http://schemas.openxmlformats.org/officeDocument/2006/relationships/image" Target="/ppt/media/image51.png" Id="rId4" /><Relationship Type="http://schemas.openxmlformats.org/officeDocument/2006/relationships/hyperlink" Target="https://campus.kennesaw.edu/offices-services/omnicms/snippets/" TargetMode="External" Id="rId2" /></Relationships>
</file>

<file path=ppt/slides/_rels/slide38.xml.rels>&#65279;<?xml version="1.0" encoding="utf-8"?><Relationships xmlns="http://schemas.openxmlformats.org/package/2006/relationships"><Relationship Type="http://schemas.openxmlformats.org/officeDocument/2006/relationships/image" Target="/ppt/media/image53.png" Id="rId3" /><Relationship Type="http://schemas.microsoft.com/office/2018/10/relationships/comments" Target="/ppt/comments/modernComment_11F_1D8D88EA.xml" Id="rId2" /><Relationship Type="http://schemas.openxmlformats.org/officeDocument/2006/relationships/slideLayout" Target="/ppt/slideLayouts/slideLayout7.xml" Id="rId1" /><Relationship Type="http://schemas.openxmlformats.org/officeDocument/2006/relationships/hyperlink" Target="https://campus.kennesaw.edu/offices-services/stratcomm/branding/logo-color-guidelines/color-guidelines.php" TargetMode="External" Id="rId4" /></Relationships>
</file>

<file path=ppt/slides/_rels/slide39.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hyperlink" Target="https://www.cdc.gov/sti/php/communication-resources/syphilis-prenatal-screening-protect-your-baby.html" TargetMode="External" Id="rId3" /><Relationship Type="http://schemas.openxmlformats.org/officeDocument/2006/relationships/hyperlink" Target="https://www.cdc.gov/tb/communication-resources/tuberculosis-fact-sheet.html" TargetMode="External" Id="rId2" /></Relationships>
</file>

<file path=ppt/slides/_rels/slide4.xml.rels>&#65279;<?xml version="1.0" encoding="utf-8"?><Relationships xmlns="http://schemas.openxmlformats.org/package/2006/relationships"><Relationship Type="http://schemas.openxmlformats.org/officeDocument/2006/relationships/image" Target="/ppt/media/image8.jpeg" Id="rId3" /><Relationship Type="http://schemas.openxmlformats.org/officeDocument/2006/relationships/notesSlide" Target="/ppt/notesSlides/notesSlide4.xml" Id="rId2" /><Relationship Type="http://schemas.openxmlformats.org/officeDocument/2006/relationships/slideLayout" Target="/ppt/slideLayouts/slideLayout7.xml" Id="rId1" /></Relationships>
</file>

<file path=ppt/slides/_rels/slide40.xml.rels>&#65279;<?xml version="1.0" encoding="utf-8"?><Relationships xmlns="http://schemas.openxmlformats.org/package/2006/relationships"><Relationship Type="http://schemas.openxmlformats.org/officeDocument/2006/relationships/image" Target="/ppt/media/image54.jpeg" Id="rId3" /><Relationship Type="http://schemas.openxmlformats.org/officeDocument/2006/relationships/notesSlide" Target="/ppt/notesSlides/notesSlide24.xml" Id="rId2" /><Relationship Type="http://schemas.openxmlformats.org/officeDocument/2006/relationships/slideLayout" Target="/ppt/slideLayouts/slideLayout7.xml" Id="rId1" /></Relationships>
</file>

<file path=ppt/slides/_rels/slide41.xml.rels>&#65279;<?xml version="1.0" encoding="utf-8"?><Relationships xmlns="http://schemas.openxmlformats.org/package/2006/relationships"><Relationship Type="http://schemas.openxmlformats.org/officeDocument/2006/relationships/notesSlide" Target="/ppt/notesSlides/notesSlide25.xml" Id="rId2" /><Relationship Type="http://schemas.openxmlformats.org/officeDocument/2006/relationships/slideLayout" Target="/ppt/slideLayouts/slideLayout7.xml" Id="rId1" /><Relationship Type="http://schemas.openxmlformats.org/officeDocument/2006/relationships/hyperlink" Target="https://webaim.org/resources/contrastchecker/" TargetMode="External" Id="rId8" /><Relationship Type="http://schemas.openxmlformats.org/officeDocument/2006/relationships/hyperlink" Target="https://www.section508.gov/" TargetMode="External" Id="rId3" /><Relationship Type="http://schemas.openxmlformats.org/officeDocument/2006/relationships/hyperlink" Target="https://campus.kennesaw.edu/faculty-staff/academic-affairs/curriculum-instruction-assessment/digital-learning-innovations/academic-web-accessibility/index.php" TargetMode="External" Id="rId7" /><Relationship Type="http://schemas.openxmlformats.org/officeDocument/2006/relationships/hyperlink" Target="https://campus.kennesaw.edu/policies-governance/institutional-policies/docs/policies/web-accessibility-policy-statement.pdf" TargetMode="External" Id="rId12" /><Relationship Type="http://schemas.openxmlformats.org/officeDocument/2006/relationships/hyperlink" Target="https://campus.kennesaw.edu/current-students/student-affairs/dean-of-students/student-disability-services/" TargetMode="External" Id="rId6" /><Relationship Type="http://schemas.openxmlformats.org/officeDocument/2006/relationships/hyperlink" Target="https://help.blackboard.com/Ally/Ally_for_LMS/Administrator/Institution_Report/Accessibility_Checklist" TargetMode="External" Id="rId11" /><Relationship Type="http://schemas.openxmlformats.org/officeDocument/2006/relationships/hyperlink" Target="https://www.w3.org/TR/WCAG21/" TargetMode="External" Id="rId5" /><Relationship Type="http://schemas.openxmlformats.org/officeDocument/2006/relationships/hyperlink" Target="https://www.kennesaw.edu/academic-affairs/curriculum-instruction-assessment/digital-learning-innovations/academic-web-accessibility/basic-accessibility-solutions/creating-accessible-content/ally.php" TargetMode="External" Id="rId10" /><Relationship Type="http://schemas.openxmlformats.org/officeDocument/2006/relationships/hyperlink" Target="https://www.ada.gov/" TargetMode="External" Id="rId4" /><Relationship Type="http://schemas.openxmlformats.org/officeDocument/2006/relationships/hyperlink" Target="https://www.ssa.gov/accessibility/andi/help/install.html" TargetMode="External" Id="rId9" /></Relationships>
</file>

<file path=ppt/slides/_rels/slide42.xml.rels>&#65279;<?xml version="1.0" encoding="utf-8"?><Relationships xmlns="http://schemas.openxmlformats.org/package/2006/relationships"><Relationship Type="http://schemas.openxmlformats.org/officeDocument/2006/relationships/image" Target="/ppt/media/image55.png" Id="rId3" /><Relationship Type="http://schemas.openxmlformats.org/officeDocument/2006/relationships/notesSlide" Target="/ppt/notesSlides/notesSlide26.xml" Id="rId2" /><Relationship Type="http://schemas.openxmlformats.org/officeDocument/2006/relationships/slideLayout" Target="/ppt/slideLayouts/slideLayout7.xml" Id="rId1" /><Relationship Type="http://schemas.openxmlformats.org/officeDocument/2006/relationships/image" Target="/ppt/media/image56.png" Id="rId4" /></Relationships>
</file>

<file path=ppt/slides/_rels/slide43.xml.rels>&#65279;<?xml version="1.0" encoding="utf-8"?><Relationships xmlns="http://schemas.openxmlformats.org/package/2006/relationships"><Relationship Type="http://schemas.openxmlformats.org/officeDocument/2006/relationships/image" Target="/ppt/media/image58.png" Id="rId3" /><Relationship Type="http://schemas.openxmlformats.org/officeDocument/2006/relationships/image" Target="/ppt/media/image57.png" Id="rId2" /><Relationship Type="http://schemas.openxmlformats.org/officeDocument/2006/relationships/slideLayout" Target="/ppt/slideLayouts/slideLayout7.xml" Id="rId1" /></Relationships>
</file>

<file path=ppt/slides/_rels/slide44.xml.rels>&#65279;<?xml version="1.0" encoding="utf-8"?><Relationships xmlns="http://schemas.openxmlformats.org/package/2006/relationships"><Relationship Type="http://schemas.openxmlformats.org/officeDocument/2006/relationships/image" Target="/ppt/media/image59.png" Id="rId2" /><Relationship Type="http://schemas.openxmlformats.org/officeDocument/2006/relationships/slideLayout" Target="/ppt/slideLayouts/slideLayout7.xml" Id="rId1" /></Relationships>
</file>

<file path=ppt/slides/_rels/slide45.xml.rels>&#65279;<?xml version="1.0" encoding="utf-8"?><Relationships xmlns="http://schemas.openxmlformats.org/package/2006/relationships"><Relationship Type="http://schemas.openxmlformats.org/officeDocument/2006/relationships/image" Target="/ppt/media/image60.png" Id="rId2" /><Relationship Type="http://schemas.openxmlformats.org/officeDocument/2006/relationships/slideLayout" Target="/ppt/slideLayouts/slideLayout7.xml" Id="rId1" /></Relationships>
</file>

<file path=ppt/slides/_rels/slide46.xml.rels>&#65279;<?xml version="1.0" encoding="utf-8"?><Relationships xmlns="http://schemas.openxmlformats.org/package/2006/relationships"><Relationship Type="http://schemas.openxmlformats.org/officeDocument/2006/relationships/image" Target="/ppt/media/image61.jpeg" Id="rId3" /><Relationship Type="http://schemas.openxmlformats.org/officeDocument/2006/relationships/notesSlide" Target="/ppt/notesSlides/notesSlide27.xml" Id="rId2" /><Relationship Type="http://schemas.openxmlformats.org/officeDocument/2006/relationships/slideLayout" Target="/ppt/slideLayouts/slideLayout7.xml" Id="rId1" /></Relationships>
</file>

<file path=ppt/slides/_rels/slide5.xml.rels>&#65279;<?xml version="1.0" encoding="utf-8"?><Relationships xmlns="http://schemas.openxmlformats.org/package/2006/relationships"><Relationship Type="http://schemas.openxmlformats.org/officeDocument/2006/relationships/notesSlide" Target="/ppt/notesSlides/notesSlide5.xml" Id="rId2" /><Relationship Type="http://schemas.openxmlformats.org/officeDocument/2006/relationships/slideLayout" Target="/ppt/slideLayouts/slideLayout7.xml" Id="rId1" /><Relationship Type="http://schemas.openxmlformats.org/officeDocument/2006/relationships/hyperlink" Target="https://campus.kennesaw.edu/offices-services/stratcomm/website-status-tracking.php" TargetMode="External" Id="rId3" /></Relationships>
</file>

<file path=ppt/slides/_rels/slide6.xml.rels>&#65279;<?xml version="1.0" encoding="utf-8"?><Relationships xmlns="http://schemas.openxmlformats.org/package/2006/relationships"><Relationship Type="http://schemas.openxmlformats.org/officeDocument/2006/relationships/notesSlide" Target="/ppt/notesSlides/notesSlide6.xml" Id="rId2" /><Relationship Type="http://schemas.openxmlformats.org/officeDocument/2006/relationships/slideLayout" Target="/ppt/slideLayouts/slideLayout3.xml" Id="rId1" /><Relationship Type="http://schemas.openxmlformats.org/officeDocument/2006/relationships/image" Target="/ppt/media/image10.png" Id="rId5" /><Relationship Type="http://schemas.openxmlformats.org/officeDocument/2006/relationships/image" Target="/ppt/media/image9.png" Id="rId4" /><Relationship Type="http://schemas.openxmlformats.org/officeDocument/2006/relationships/hyperlink" Target="mailto:jcart104@kennesaw.edu" TargetMode="External" Id="rId3" /></Relationships>
</file>

<file path=ppt/slides/_rels/slide7.xml.rels>&#65279;<?xml version="1.0" encoding="utf-8"?><Relationships xmlns="http://schemas.openxmlformats.org/package/2006/relationships"><Relationship Type="http://schemas.openxmlformats.org/officeDocument/2006/relationships/notesSlide" Target="/ppt/notesSlides/notesSlide7.xml" Id="rId2" /><Relationship Type="http://schemas.openxmlformats.org/officeDocument/2006/relationships/slideLayout" Target="/ppt/slideLayouts/slideLayout3.xml" Id="rId1" /></Relationships>
</file>

<file path=ppt/slides/_rels/slide8.xml.rels>&#65279;<?xml version="1.0" encoding="utf-8"?><Relationships xmlns="http://schemas.openxmlformats.org/package/2006/relationships"><Relationship Type="http://schemas.openxmlformats.org/officeDocument/2006/relationships/notesSlide" Target="/ppt/notesSlides/notesSlide8.xml" Id="rId2" /><Relationship Type="http://schemas.openxmlformats.org/officeDocument/2006/relationships/slideLayout" Target="/ppt/slideLayouts/slideLayout3.xml" Id="rId1" /><Relationship Type="http://schemas.openxmlformats.org/officeDocument/2006/relationships/hyperlink" Target="https://campus.kennesaw.edu/offices-services/stratcomm/web-team/index.php" TargetMode="External" Id="rId3" /><Relationship Type="http://schemas.openxmlformats.org/officeDocument/2006/relationships/hyperlink" Target="https://campus.kennesaw.edu/offices-services/stratcomm/web-team/content-review.php" TargetMode="External" Id="rId5" /><Relationship Type="http://schemas.openxmlformats.org/officeDocument/2006/relationships/hyperlink" Target="https://campus.kennesaw.edu/offices-services/stratcomm/web-team/web-governance.php" TargetMode="External" Id="rId4" /></Relationships>
</file>

<file path=ppt/slides/_rels/slide9.xml.rels>&#65279;<?xml version="1.0" encoding="utf-8"?><Relationships xmlns="http://schemas.openxmlformats.org/package/2006/relationships"><Relationship Type="http://schemas.openxmlformats.org/officeDocument/2006/relationships/notesSlide" Target="/ppt/notesSlides/notesSlide9.xml" Id="rId2" /><Relationship Type="http://schemas.openxmlformats.org/officeDocument/2006/relationships/slideLayout" Target="/ppt/slideLayouts/slideLayout1.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171B0-B649-7145-AD15-573647914E46}"/>
              </a:ext>
            </a:extLst>
          </p:cNvPr>
          <p:cNvSpPr>
            <a:spLocks noGrp="1"/>
          </p:cNvSpPr>
          <p:nvPr>
            <p:ph type="body" sz="quarter" idx="12"/>
          </p:nvPr>
        </p:nvSpPr>
        <p:spPr>
          <a:xfrm>
            <a:off x="6813549" y="1444752"/>
            <a:ext cx="4660900" cy="2032410"/>
          </a:xfrm>
        </p:spPr>
        <p:txBody>
          <a:bodyPr/>
          <a:lstStyle/>
          <a:p>
            <a:r>
              <a:rPr lang="en-US" sz="3200"/>
              <a:t>Web Community of Practice </a:t>
            </a:r>
          </a:p>
        </p:txBody>
      </p:sp>
      <p:sp>
        <p:nvSpPr>
          <p:cNvPr id="3" name="Text Placeholder 2">
            <a:extLst>
              <a:ext uri="{FF2B5EF4-FFF2-40B4-BE49-F238E27FC236}">
                <a16:creationId xmlns:a16="http://schemas.microsoft.com/office/drawing/2014/main" id="{C620C477-1C02-2D4A-8EE3-754FD6D05478}"/>
              </a:ext>
            </a:extLst>
          </p:cNvPr>
          <p:cNvSpPr>
            <a:spLocks noGrp="1"/>
          </p:cNvSpPr>
          <p:nvPr>
            <p:ph type="body" sz="quarter" idx="13"/>
          </p:nvPr>
        </p:nvSpPr>
        <p:spPr/>
        <p:txBody>
          <a:bodyPr lIns="91440" tIns="45720" rIns="91440" bIns="45720" anchor="t"/>
          <a:lstStyle/>
          <a:p>
            <a:r>
              <a:rPr lang="en-US">
                <a:latin typeface="Arial"/>
                <a:cs typeface="Arial"/>
              </a:rPr>
              <a:t>January 23, 2026</a:t>
            </a:r>
            <a:endParaRPr lang="en-US"/>
          </a:p>
        </p:txBody>
      </p:sp>
      <p:sp>
        <p:nvSpPr>
          <p:cNvPr id="4" name="TextBox 3">
            <a:extLst>
              <a:ext uri="{FF2B5EF4-FFF2-40B4-BE49-F238E27FC236}">
                <a16:creationId xmlns:a16="http://schemas.microsoft.com/office/drawing/2014/main" id="{01468BDC-2312-9E14-0ED5-145AD30782BB}"/>
              </a:ext>
            </a:extLst>
          </p:cNvPr>
          <p:cNvSpPr txBox="1"/>
          <p:nvPr/>
        </p:nvSpPr>
        <p:spPr>
          <a:xfrm>
            <a:off x="7531100" y="6299352"/>
            <a:ext cx="4660899" cy="369332"/>
          </a:xfrm>
          <a:prstGeom prst="rect">
            <a:avLst/>
          </a:prstGeom>
          <a:noFill/>
        </p:spPr>
        <p:txBody>
          <a:bodyPr wrap="square" rtlCol="0">
            <a:spAutoFit/>
          </a:bodyPr>
          <a:lstStyle/>
          <a:p>
            <a:r>
              <a:rPr lang="en-US" i="1"/>
              <a:t>Created by: Jonathan Gilliam &amp; Sharon McAleer</a:t>
            </a:r>
          </a:p>
        </p:txBody>
      </p:sp>
    </p:spTree>
    <p:extLst>
      <p:ext uri="{BB962C8B-B14F-4D97-AF65-F5344CB8AC3E}">
        <p14:creationId xmlns:p14="http://schemas.microsoft.com/office/powerpoint/2010/main" val="3221618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F143C-82E9-70C9-4B39-4594814D9A5B}"/>
              </a:ext>
            </a:extLst>
          </p:cNvPr>
          <p:cNvSpPr>
            <a:spLocks noGrp="1"/>
          </p:cNvSpPr>
          <p:nvPr>
            <p:ph type="body" sz="quarter" idx="10"/>
          </p:nvPr>
        </p:nvSpPr>
        <p:spPr/>
        <p:txBody>
          <a:bodyPr/>
          <a:lstStyle/>
          <a:p>
            <a:r>
              <a:rPr lang="en-US">
                <a:latin typeface="+mn-lt"/>
              </a:rPr>
              <a:t>In this session:</a:t>
            </a:r>
          </a:p>
        </p:txBody>
      </p:sp>
      <p:sp>
        <p:nvSpPr>
          <p:cNvPr id="3" name="Text Placeholder 2">
            <a:extLst>
              <a:ext uri="{FF2B5EF4-FFF2-40B4-BE49-F238E27FC236}">
                <a16:creationId xmlns:a16="http://schemas.microsoft.com/office/drawing/2014/main" id="{91540E9B-71E9-6557-63C4-4076993DC3BB}"/>
              </a:ext>
            </a:extLst>
          </p:cNvPr>
          <p:cNvSpPr>
            <a:spLocks noGrp="1"/>
          </p:cNvSpPr>
          <p:nvPr>
            <p:ph type="body" sz="quarter" idx="12"/>
          </p:nvPr>
        </p:nvSpPr>
        <p:spPr>
          <a:xfrm>
            <a:off x="6701522" y="540951"/>
            <a:ext cx="4704334" cy="5284115"/>
          </a:xfrm>
        </p:spPr>
        <p:txBody>
          <a:bodyPr/>
          <a:lstStyle/>
          <a:p>
            <a:pPr marL="342900" indent="-342900">
              <a:lnSpc>
                <a:spcPct val="150000"/>
              </a:lnSpc>
              <a:buFont typeface="Arial" panose="020B0604020202020204" pitchFamily="34" charset="0"/>
              <a:buChar char="•"/>
            </a:pPr>
            <a:r>
              <a:rPr lang="en-US" sz="2400" b="1"/>
              <a:t>ADA Act &amp; DOJ</a:t>
            </a:r>
          </a:p>
          <a:p>
            <a:pPr marL="342900" indent="-342900">
              <a:lnSpc>
                <a:spcPct val="150000"/>
              </a:lnSpc>
              <a:buFont typeface="Arial" panose="020B0604020202020204" pitchFamily="34" charset="0"/>
              <a:buChar char="•"/>
            </a:pPr>
            <a:r>
              <a:rPr lang="en-US" sz="2400" b="1"/>
              <a:t>Elements Outside of Your Control</a:t>
            </a:r>
          </a:p>
          <a:p>
            <a:pPr marL="342900" indent="-342900">
              <a:lnSpc>
                <a:spcPct val="150000"/>
              </a:lnSpc>
              <a:buFont typeface="Arial" panose="020B0604020202020204" pitchFamily="34" charset="0"/>
              <a:buChar char="•"/>
            </a:pPr>
            <a:r>
              <a:rPr lang="en-US" sz="2400" b="1"/>
              <a:t>What Can You Do in Modern Campus</a:t>
            </a:r>
          </a:p>
          <a:p>
            <a:pPr marL="342900" indent="-342900">
              <a:lnSpc>
                <a:spcPct val="150000"/>
              </a:lnSpc>
              <a:buFont typeface="Arial" panose="020B0604020202020204" pitchFamily="34" charset="0"/>
              <a:buChar char="•"/>
            </a:pPr>
            <a:r>
              <a:rPr lang="en-US" sz="2400" b="1"/>
              <a:t>Accessible Page Content</a:t>
            </a:r>
          </a:p>
          <a:p>
            <a:pPr marL="342900" indent="-342900">
              <a:lnSpc>
                <a:spcPct val="150000"/>
              </a:lnSpc>
              <a:buFont typeface="Arial" panose="020B0604020202020204" pitchFamily="34" charset="0"/>
              <a:buChar char="•"/>
            </a:pPr>
            <a:r>
              <a:rPr lang="en-US" sz="2400" b="1"/>
              <a:t>Snippet Usage</a:t>
            </a:r>
          </a:p>
          <a:p>
            <a:pPr marL="342900" indent="-342900">
              <a:lnSpc>
                <a:spcPct val="150000"/>
              </a:lnSpc>
              <a:buFont typeface="Arial" panose="020B0604020202020204" pitchFamily="34" charset="0"/>
              <a:buChar char="•"/>
            </a:pPr>
            <a:r>
              <a:rPr lang="en-US" sz="2400" b="1"/>
              <a:t>ADA Checklist</a:t>
            </a:r>
          </a:p>
          <a:p>
            <a:pPr marL="342900" indent="-342900">
              <a:lnSpc>
                <a:spcPct val="150000"/>
              </a:lnSpc>
              <a:buFont typeface="Arial" panose="020B0604020202020204" pitchFamily="34" charset="0"/>
              <a:buChar char="•"/>
            </a:pPr>
            <a:r>
              <a:rPr lang="en-US" sz="2400" b="1"/>
              <a:t>ADA Resources</a:t>
            </a:r>
          </a:p>
          <a:p>
            <a:pPr>
              <a:lnSpc>
                <a:spcPct val="150000"/>
              </a:lnSpc>
            </a:pPr>
            <a:endParaRPr lang="en-US" sz="2400" b="1"/>
          </a:p>
          <a:p>
            <a:pPr>
              <a:lnSpc>
                <a:spcPct val="150000"/>
              </a:lnSpc>
            </a:pPr>
            <a:endParaRPr lang="en-US" sz="2400" b="1"/>
          </a:p>
        </p:txBody>
      </p:sp>
    </p:spTree>
    <p:extLst>
      <p:ext uri="{BB962C8B-B14F-4D97-AF65-F5344CB8AC3E}">
        <p14:creationId xmlns:p14="http://schemas.microsoft.com/office/powerpoint/2010/main" val="281908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F1753-9BED-1BE5-DB3E-ABC0322726BF}"/>
              </a:ext>
            </a:extLst>
          </p:cNvPr>
          <p:cNvSpPr>
            <a:spLocks noGrp="1"/>
          </p:cNvSpPr>
          <p:nvPr>
            <p:ph type="body" sz="quarter" idx="10"/>
          </p:nvPr>
        </p:nvSpPr>
        <p:spPr>
          <a:xfrm>
            <a:off x="598083" y="600075"/>
            <a:ext cx="10200981" cy="660400"/>
          </a:xfrm>
        </p:spPr>
        <p:txBody>
          <a:bodyPr/>
          <a:lstStyle/>
          <a:p>
            <a:r>
              <a:rPr lang="en-US"/>
              <a:t>Americans with Disabilities Act (ADA)</a:t>
            </a:r>
          </a:p>
        </p:txBody>
      </p:sp>
      <p:sp>
        <p:nvSpPr>
          <p:cNvPr id="3" name="Text Placeholder 2">
            <a:extLst>
              <a:ext uri="{FF2B5EF4-FFF2-40B4-BE49-F238E27FC236}">
                <a16:creationId xmlns:a16="http://schemas.microsoft.com/office/drawing/2014/main" id="{58EFBC25-603E-982B-8B67-BC309C37F1E8}"/>
              </a:ext>
            </a:extLst>
          </p:cNvPr>
          <p:cNvSpPr>
            <a:spLocks noGrp="1"/>
          </p:cNvSpPr>
          <p:nvPr>
            <p:ph type="body" sz="quarter" idx="11"/>
          </p:nvPr>
        </p:nvSpPr>
        <p:spPr>
          <a:xfrm>
            <a:off x="552026" y="1633728"/>
            <a:ext cx="9675708" cy="4282440"/>
          </a:xfrm>
        </p:spPr>
        <p:txBody>
          <a:bodyPr/>
          <a:lstStyle/>
          <a:p>
            <a:pPr marL="285750" indent="-285750">
              <a:buFont typeface="Arial" panose="020B0604020202020204" pitchFamily="34" charset="0"/>
              <a:buChar char="•"/>
            </a:pPr>
            <a:r>
              <a:rPr lang="en-US" sz="2400" b="1">
                <a:latin typeface="+mn-lt"/>
              </a:rPr>
              <a:t>Title II</a:t>
            </a:r>
            <a:r>
              <a:rPr lang="en-US" sz="2400">
                <a:latin typeface="+mn-lt"/>
              </a:rPr>
              <a:t> of the ADA applies to all state and local government entities, including public colleges and universities</a:t>
            </a:r>
          </a:p>
          <a:p>
            <a:pPr marL="285750" indent="-285750">
              <a:buFont typeface="Arial" panose="020B0604020202020204" pitchFamily="34" charset="0"/>
              <a:buChar char="•"/>
            </a:pPr>
            <a:r>
              <a:rPr lang="en-US" sz="2400">
                <a:latin typeface="+mn-lt"/>
              </a:rPr>
              <a:t>Public universities must ensure that </a:t>
            </a:r>
            <a:r>
              <a:rPr lang="en-US" sz="2400" b="1">
                <a:latin typeface="+mn-lt"/>
              </a:rPr>
              <a:t>all digital content</a:t>
            </a:r>
            <a:r>
              <a:rPr lang="en-US" sz="2400">
                <a:latin typeface="+mn-lt"/>
              </a:rPr>
              <a:t> is accessible</a:t>
            </a:r>
          </a:p>
          <a:p>
            <a:pPr marL="971550" lvl="1" indent="-285750"/>
            <a:r>
              <a:rPr lang="en-US" sz="2400">
                <a:latin typeface="+mn-lt"/>
              </a:rPr>
              <a:t>This includes websites, web apps, learning systems, digital documents, mobile apps, student portals, and online services. </a:t>
            </a:r>
          </a:p>
          <a:p>
            <a:pPr marL="285750" indent="-285750">
              <a:buFont typeface="Arial" panose="020B0604020202020204" pitchFamily="34" charset="0"/>
              <a:buChar char="•"/>
            </a:pPr>
            <a:r>
              <a:rPr lang="en-US" sz="2400" b="1">
                <a:latin typeface="+mn-lt"/>
              </a:rPr>
              <a:t>The legal standard:</a:t>
            </a:r>
            <a:endParaRPr lang="en-US" sz="2400">
              <a:latin typeface="+mn-lt"/>
            </a:endParaRPr>
          </a:p>
          <a:p>
            <a:pPr marL="971550" lvl="1" indent="-285750"/>
            <a:r>
              <a:rPr lang="en-US" sz="2400" b="1">
                <a:hlinkClick r:id="rId3"/>
              </a:rPr>
              <a:t>Web Content Accessibility Guidelines (WCAG) 2.1 AA</a:t>
            </a:r>
            <a:r>
              <a:rPr lang="en-US" sz="2400">
                <a:hlinkClick r:id="rId3"/>
              </a:rPr>
              <a:t> </a:t>
            </a:r>
            <a:endParaRPr lang="en-US" sz="2400"/>
          </a:p>
          <a:p>
            <a:pPr marL="971550" lvl="1" indent="-285750"/>
            <a:r>
              <a:rPr lang="en-US" sz="2400"/>
              <a:t>Deadline </a:t>
            </a:r>
            <a:r>
              <a:rPr lang="en-US" sz="2400" b="1"/>
              <a:t>April 24, 2026</a:t>
            </a:r>
          </a:p>
          <a:p>
            <a:pPr marL="971550" lvl="1" indent="-285750"/>
            <a:r>
              <a:rPr lang="en-US" sz="2400" b="1"/>
              <a:t>WCAG 2.2 AA </a:t>
            </a:r>
            <a:r>
              <a:rPr lang="en-US" sz="2400"/>
              <a:t>became official October 2023</a:t>
            </a:r>
          </a:p>
          <a:p>
            <a:pPr marL="285750" indent="-285750"/>
            <a:endParaRPr lang="en-US" sz="2400">
              <a:latin typeface="+mn-lt"/>
            </a:endParaRPr>
          </a:p>
          <a:p>
            <a:pPr marL="285750" indent="-285750">
              <a:buFont typeface="Arial" panose="020B0604020202020204" pitchFamily="34" charset="0"/>
              <a:buChar char="•"/>
            </a:pPr>
            <a:endParaRPr lang="en-US" sz="2400">
              <a:latin typeface="+mn-lt"/>
            </a:endParaRPr>
          </a:p>
        </p:txBody>
      </p:sp>
    </p:spTree>
    <p:extLst>
      <p:ext uri="{BB962C8B-B14F-4D97-AF65-F5344CB8AC3E}">
        <p14:creationId xmlns:p14="http://schemas.microsoft.com/office/powerpoint/2010/main" val="3595322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2E2547-09CC-BF4E-1FCB-60AB9CE19B3E}"/>
              </a:ext>
            </a:extLst>
          </p:cNvPr>
          <p:cNvSpPr>
            <a:spLocks noGrp="1"/>
          </p:cNvSpPr>
          <p:nvPr>
            <p:ph type="body" sz="quarter" idx="11"/>
          </p:nvPr>
        </p:nvSpPr>
        <p:spPr>
          <a:xfrm>
            <a:off x="598083" y="1359783"/>
            <a:ext cx="12801828" cy="4817533"/>
          </a:xfrm>
        </p:spPr>
        <p:txBody>
          <a:bodyPr numCol="2"/>
          <a:lstStyle/>
          <a:p>
            <a:pPr marL="285750" indent="-285750">
              <a:buFont typeface="Arial" panose="020B0604020202020204" pitchFamily="34" charset="0"/>
              <a:buChar char="•"/>
            </a:pPr>
            <a:r>
              <a:rPr lang="en-US" sz="2400">
                <a:latin typeface="+mn-lt"/>
              </a:rPr>
              <a:t>Section 508 of the Rehabilitation Act of 1973 </a:t>
            </a:r>
          </a:p>
          <a:p>
            <a:pPr marL="285750" indent="-285750">
              <a:buFont typeface="Arial" panose="020B0604020202020204" pitchFamily="34" charset="0"/>
              <a:buChar char="•"/>
            </a:pPr>
            <a:r>
              <a:rPr lang="en-US" sz="2400">
                <a:latin typeface="+mn-lt"/>
              </a:rPr>
              <a:t>Americans with Disabilities Act of 1990</a:t>
            </a:r>
            <a:br>
              <a:rPr lang="en-US" sz="2400">
                <a:latin typeface="+mn-lt"/>
              </a:rPr>
            </a:br>
            <a:endParaRPr lang="en-US" sz="2400">
              <a:latin typeface="+mn-lt"/>
            </a:endParaRPr>
          </a:p>
          <a:p>
            <a:r>
              <a:rPr lang="en-US" sz="2400" b="1">
                <a:latin typeface="+mn-lt"/>
              </a:rPr>
              <a:t>Features of Compliance</a:t>
            </a:r>
          </a:p>
          <a:p>
            <a:pPr marL="285750" indent="-285750">
              <a:buFont typeface="Arial" panose="020B0604020202020204" pitchFamily="34" charset="0"/>
              <a:buChar char="•"/>
            </a:pPr>
            <a:r>
              <a:rPr lang="en-US" sz="2400">
                <a:latin typeface="+mn-lt"/>
              </a:rPr>
              <a:t>Proper alternative (alt) text for images</a:t>
            </a:r>
          </a:p>
          <a:p>
            <a:pPr marL="285750" indent="-285750">
              <a:buFont typeface="Arial" panose="020B0604020202020204" pitchFamily="34" charset="0"/>
              <a:buChar char="•"/>
            </a:pPr>
            <a:r>
              <a:rPr lang="en-US" sz="2400">
                <a:latin typeface="+mn-lt"/>
              </a:rPr>
              <a:t>Keyboard accessibility</a:t>
            </a:r>
          </a:p>
          <a:p>
            <a:pPr marL="285750" indent="-285750">
              <a:buFont typeface="Arial" panose="020B0604020202020204" pitchFamily="34" charset="0"/>
              <a:buChar char="•"/>
            </a:pPr>
            <a:r>
              <a:rPr lang="en-US" sz="2400">
                <a:latin typeface="+mn-lt"/>
              </a:rPr>
              <a:t>Color contrast compliance</a:t>
            </a:r>
          </a:p>
          <a:p>
            <a:pPr marL="285750" indent="-285750">
              <a:buFont typeface="Arial" panose="020B0604020202020204" pitchFamily="34" charset="0"/>
              <a:buChar char="•"/>
            </a:pPr>
            <a:r>
              <a:rPr lang="en-US" sz="2400">
                <a:latin typeface="+mn-lt"/>
              </a:rPr>
              <a:t>Clear headings and structure</a:t>
            </a:r>
          </a:p>
          <a:p>
            <a:pPr marL="285750" indent="-285750">
              <a:buFont typeface="Arial" panose="020B0604020202020204" pitchFamily="34" charset="0"/>
              <a:buChar char="•"/>
            </a:pPr>
            <a:r>
              <a:rPr lang="en-US" sz="2400">
                <a:latin typeface="+mn-lt"/>
              </a:rPr>
              <a:t>Accessible documents (PDFs, PPT)</a:t>
            </a:r>
          </a:p>
          <a:p>
            <a:pPr marL="285750" indent="-285750">
              <a:buFont typeface="Arial" panose="020B0604020202020204" pitchFamily="34" charset="0"/>
              <a:buChar char="•"/>
            </a:pPr>
            <a:r>
              <a:rPr lang="en-US" sz="2400">
                <a:latin typeface="+mn-lt"/>
              </a:rPr>
              <a:t>Captions and description for video/audio</a:t>
            </a:r>
          </a:p>
          <a:p>
            <a:pPr marL="285750" indent="-285750">
              <a:buFont typeface="Arial" panose="020B0604020202020204" pitchFamily="34" charset="0"/>
              <a:buChar char="•"/>
            </a:pPr>
            <a:endParaRPr lang="en-US" sz="2400">
              <a:latin typeface="+mn-lt"/>
            </a:endParaRPr>
          </a:p>
          <a:p>
            <a:pPr marL="285750" indent="-285750">
              <a:buFont typeface="Arial" panose="020B0604020202020204" pitchFamily="34" charset="0"/>
              <a:buChar char="•"/>
            </a:pPr>
            <a:endParaRPr lang="en-US" sz="2400">
              <a:latin typeface="+mn-lt"/>
            </a:endParaRPr>
          </a:p>
          <a:p>
            <a:pPr marL="285750" indent="-285750">
              <a:buFont typeface="Arial" panose="020B0604020202020204" pitchFamily="34" charset="0"/>
              <a:buChar char="•"/>
            </a:pPr>
            <a:endParaRPr lang="en-US" sz="2400">
              <a:latin typeface="+mn-lt"/>
            </a:endParaRPr>
          </a:p>
        </p:txBody>
      </p:sp>
      <p:sp>
        <p:nvSpPr>
          <p:cNvPr id="2" name="Text Placeholder 1">
            <a:extLst>
              <a:ext uri="{FF2B5EF4-FFF2-40B4-BE49-F238E27FC236}">
                <a16:creationId xmlns:a16="http://schemas.microsoft.com/office/drawing/2014/main" id="{82A94B43-BC79-3553-0037-BBF5FAB41E89}"/>
              </a:ext>
            </a:extLst>
          </p:cNvPr>
          <p:cNvSpPr>
            <a:spLocks noGrp="1"/>
          </p:cNvSpPr>
          <p:nvPr>
            <p:ph type="body" sz="quarter" idx="10"/>
          </p:nvPr>
        </p:nvSpPr>
        <p:spPr/>
        <p:txBody>
          <a:bodyPr/>
          <a:lstStyle/>
          <a:p>
            <a:r>
              <a:rPr lang="en-US" sz="3200"/>
              <a:t>It’s the Law</a:t>
            </a:r>
          </a:p>
        </p:txBody>
      </p:sp>
      <p:sp>
        <p:nvSpPr>
          <p:cNvPr id="9" name="TextBox 8">
            <a:extLst>
              <a:ext uri="{FF2B5EF4-FFF2-40B4-BE49-F238E27FC236}">
                <a16:creationId xmlns:a16="http://schemas.microsoft.com/office/drawing/2014/main" id="{87032256-C38C-7013-312F-C9F19075E6DA}"/>
              </a:ext>
            </a:extLst>
          </p:cNvPr>
          <p:cNvSpPr txBox="1"/>
          <p:nvPr/>
        </p:nvSpPr>
        <p:spPr>
          <a:xfrm>
            <a:off x="7044653" y="2147356"/>
            <a:ext cx="4549263" cy="1631216"/>
          </a:xfrm>
          <a:prstGeom prst="rect">
            <a:avLst/>
          </a:prstGeom>
          <a:no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a:ln>
                  <a:noFill/>
                </a:ln>
                <a:solidFill>
                  <a:prstClr val="black"/>
                </a:solidFill>
                <a:effectLst/>
                <a:uLnTx/>
                <a:uFillTx/>
                <a:latin typeface="Calibri" panose="020F0502020204030204"/>
                <a:ea typeface="+mn-ea"/>
                <a:cs typeface="+mn-cs"/>
              </a:rPr>
              <a:t>In 1998, the US Congress amended the Rehabilitation Act to require Federal agencies to make their electronic and information technology accessible to people with disabilities.</a:t>
            </a:r>
          </a:p>
        </p:txBody>
      </p:sp>
      <p:sp>
        <p:nvSpPr>
          <p:cNvPr id="11" name="TextBox 10">
            <a:extLst>
              <a:ext uri="{FF2B5EF4-FFF2-40B4-BE49-F238E27FC236}">
                <a16:creationId xmlns:a16="http://schemas.microsoft.com/office/drawing/2014/main" id="{AC73CD42-EC9A-E849-D140-02E10AB1D273}"/>
              </a:ext>
            </a:extLst>
          </p:cNvPr>
          <p:cNvSpPr txBox="1"/>
          <p:nvPr/>
        </p:nvSpPr>
        <p:spPr>
          <a:xfrm>
            <a:off x="6563042" y="4362146"/>
            <a:ext cx="5030874" cy="1015663"/>
          </a:xfrm>
          <a:prstGeom prst="rect">
            <a:avLst/>
          </a:prstGeom>
          <a:no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In 2021, 42.5 million people in the US civilian noninstitutionalized population had a disability,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hlinkClick r:id="rId3"/>
              </a:rPr>
              <a:t>according to the Census.gov</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8827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CE9AD0-4D7D-35E1-60B4-BA123B74B04C}"/>
              </a:ext>
            </a:extLst>
          </p:cNvPr>
          <p:cNvSpPr>
            <a:spLocks noGrp="1"/>
          </p:cNvSpPr>
          <p:nvPr>
            <p:ph type="body" sz="quarter" idx="10"/>
          </p:nvPr>
        </p:nvSpPr>
        <p:spPr>
          <a:xfrm>
            <a:off x="598083" y="600075"/>
            <a:ext cx="10127829" cy="660400"/>
          </a:xfrm>
        </p:spPr>
        <p:txBody>
          <a:bodyPr/>
          <a:lstStyle/>
          <a:p>
            <a:r>
              <a:rPr lang="en-US"/>
              <a:t>Proactive Monitoring &amp; Remediation </a:t>
            </a:r>
          </a:p>
        </p:txBody>
      </p:sp>
      <p:sp>
        <p:nvSpPr>
          <p:cNvPr id="3" name="Text Placeholder 2">
            <a:extLst>
              <a:ext uri="{FF2B5EF4-FFF2-40B4-BE49-F238E27FC236}">
                <a16:creationId xmlns:a16="http://schemas.microsoft.com/office/drawing/2014/main" id="{F3C20BDE-7413-D6FE-5E0F-4D819D0971C1}"/>
              </a:ext>
            </a:extLst>
          </p:cNvPr>
          <p:cNvSpPr>
            <a:spLocks noGrp="1"/>
          </p:cNvSpPr>
          <p:nvPr>
            <p:ph type="body" sz="quarter" idx="11"/>
          </p:nvPr>
        </p:nvSpPr>
        <p:spPr>
          <a:xfrm>
            <a:off x="598083" y="1752600"/>
            <a:ext cx="8500197" cy="3352800"/>
          </a:xfrm>
        </p:spPr>
        <p:txBody>
          <a:bodyPr/>
          <a:lstStyle/>
          <a:p>
            <a:r>
              <a:rPr lang="en-US" sz="2400">
                <a:latin typeface="+mn-lt"/>
              </a:rPr>
              <a:t>The Department of Justice (DOJ) expects universities to:</a:t>
            </a:r>
          </a:p>
          <a:p>
            <a:pPr marL="285750" indent="-285750">
              <a:buFont typeface="Arial" panose="020B0604020202020204" pitchFamily="34" charset="0"/>
              <a:buChar char="•"/>
            </a:pPr>
            <a:r>
              <a:rPr lang="en-US" sz="2400">
                <a:latin typeface="+mn-lt"/>
              </a:rPr>
              <a:t>Conduct </a:t>
            </a:r>
            <a:r>
              <a:rPr lang="en-US" sz="2400" b="1">
                <a:latin typeface="+mn-lt"/>
              </a:rPr>
              <a:t>regular accessibility audits</a:t>
            </a:r>
            <a:endParaRPr lang="en-US" sz="2400">
              <a:latin typeface="+mn-lt"/>
            </a:endParaRPr>
          </a:p>
          <a:p>
            <a:pPr marL="285750" indent="-285750">
              <a:buFont typeface="Arial" panose="020B0604020202020204" pitchFamily="34" charset="0"/>
              <a:buChar char="•"/>
            </a:pPr>
            <a:r>
              <a:rPr lang="en-US" sz="2400">
                <a:latin typeface="+mn-lt"/>
              </a:rPr>
              <a:t>Fix issues quickly (remediation)</a:t>
            </a:r>
          </a:p>
          <a:p>
            <a:pPr marL="285750" indent="-285750">
              <a:buFont typeface="Arial" panose="020B0604020202020204" pitchFamily="34" charset="0"/>
              <a:buChar char="•"/>
            </a:pPr>
            <a:r>
              <a:rPr lang="en-US" sz="2400">
                <a:latin typeface="+mn-lt"/>
              </a:rPr>
              <a:t>Maintain an internal </a:t>
            </a:r>
            <a:r>
              <a:rPr lang="en-US" sz="2400" b="1">
                <a:latin typeface="+mn-lt"/>
              </a:rPr>
              <a:t>governance framework</a:t>
            </a:r>
            <a:endParaRPr lang="en-US" sz="2400">
              <a:latin typeface="+mn-lt"/>
            </a:endParaRPr>
          </a:p>
          <a:p>
            <a:pPr marL="285750" indent="-285750">
              <a:buFont typeface="Arial" panose="020B0604020202020204" pitchFamily="34" charset="0"/>
              <a:buChar char="•"/>
            </a:pPr>
            <a:r>
              <a:rPr lang="en-US" sz="2400">
                <a:latin typeface="+mn-lt"/>
              </a:rPr>
              <a:t>Ensure vendors meet accessibility standards</a:t>
            </a:r>
          </a:p>
          <a:p>
            <a:pPr marL="285750" indent="-285750">
              <a:buFont typeface="Arial" panose="020B0604020202020204" pitchFamily="34" charset="0"/>
              <a:buChar char="•"/>
            </a:pPr>
            <a:r>
              <a:rPr lang="en-US" sz="2400">
                <a:latin typeface="+mn-lt"/>
              </a:rPr>
              <a:t>Track issues across colleges, departments and units</a:t>
            </a:r>
          </a:p>
          <a:p>
            <a:pPr marL="285750" indent="-285750">
              <a:buFont typeface="Arial" panose="020B0604020202020204" pitchFamily="34" charset="0"/>
              <a:buChar char="•"/>
            </a:pPr>
            <a:r>
              <a:rPr lang="en-US" sz="2400">
                <a:latin typeface="+mn-lt"/>
              </a:rPr>
              <a:t>Implement ongoing </a:t>
            </a:r>
            <a:r>
              <a:rPr lang="en-US" sz="2400" b="1">
                <a:latin typeface="+mn-lt"/>
              </a:rPr>
              <a:t>campus-wide training</a:t>
            </a:r>
            <a:endParaRPr lang="en-US" sz="2400">
              <a:latin typeface="+mn-lt"/>
            </a:endParaRPr>
          </a:p>
          <a:p>
            <a:endParaRPr lang="en-US" sz="2400"/>
          </a:p>
        </p:txBody>
      </p:sp>
    </p:spTree>
    <p:extLst>
      <p:ext uri="{BB962C8B-B14F-4D97-AF65-F5344CB8AC3E}">
        <p14:creationId xmlns:p14="http://schemas.microsoft.com/office/powerpoint/2010/main" val="4014676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13CBA-BD61-FDCC-85DF-264631CE58C4}"/>
              </a:ext>
            </a:extLst>
          </p:cNvPr>
          <p:cNvSpPr>
            <a:spLocks noGrp="1"/>
          </p:cNvSpPr>
          <p:nvPr>
            <p:ph type="body" sz="quarter" idx="10"/>
          </p:nvPr>
        </p:nvSpPr>
        <p:spPr/>
        <p:txBody>
          <a:bodyPr/>
          <a:lstStyle/>
          <a:p>
            <a:r>
              <a:rPr lang="en-US"/>
              <a:t>Non-compliance </a:t>
            </a:r>
          </a:p>
        </p:txBody>
      </p:sp>
      <p:sp>
        <p:nvSpPr>
          <p:cNvPr id="3" name="Text Placeholder 2">
            <a:extLst>
              <a:ext uri="{FF2B5EF4-FFF2-40B4-BE49-F238E27FC236}">
                <a16:creationId xmlns:a16="http://schemas.microsoft.com/office/drawing/2014/main" id="{3A51D016-3351-883B-7108-0A104D961651}"/>
              </a:ext>
            </a:extLst>
          </p:cNvPr>
          <p:cNvSpPr>
            <a:spLocks noGrp="1"/>
          </p:cNvSpPr>
          <p:nvPr>
            <p:ph type="body" sz="quarter" idx="11"/>
          </p:nvPr>
        </p:nvSpPr>
        <p:spPr>
          <a:xfrm>
            <a:off x="598083" y="1752600"/>
            <a:ext cx="10630749" cy="3352800"/>
          </a:xfrm>
        </p:spPr>
        <p:txBody>
          <a:bodyPr/>
          <a:lstStyle/>
          <a:p>
            <a:r>
              <a:rPr lang="en-US" sz="2800">
                <a:latin typeface="+mn-lt"/>
              </a:rPr>
              <a:t>Results in:</a:t>
            </a:r>
          </a:p>
          <a:p>
            <a:pPr lvl="1">
              <a:buClr>
                <a:srgbClr val="FFC000"/>
              </a:buClr>
            </a:pPr>
            <a:r>
              <a:rPr lang="en-US" sz="2800">
                <a:cs typeface="Arial" panose="020B0604020202020204" pitchFamily="34" charset="0"/>
              </a:rPr>
              <a:t>Mandatory corrective action plans</a:t>
            </a:r>
          </a:p>
          <a:p>
            <a:pPr lvl="1">
              <a:buClr>
                <a:srgbClr val="FFC000"/>
              </a:buClr>
            </a:pPr>
            <a:r>
              <a:rPr lang="en-US" sz="2800">
                <a:cs typeface="Arial" panose="020B0604020202020204" pitchFamily="34" charset="0"/>
              </a:rPr>
              <a:t>Multi-year audits</a:t>
            </a:r>
          </a:p>
          <a:p>
            <a:pPr lvl="1">
              <a:buClr>
                <a:srgbClr val="FFC000"/>
              </a:buClr>
            </a:pPr>
            <a:r>
              <a:rPr lang="en-US" sz="2800">
                <a:cs typeface="Arial" panose="020B0604020202020204" pitchFamily="34" charset="0"/>
              </a:rPr>
              <a:t>Public settlement agreements</a:t>
            </a:r>
          </a:p>
          <a:p>
            <a:pPr lvl="1">
              <a:buClr>
                <a:srgbClr val="FFC000"/>
              </a:buClr>
            </a:pPr>
            <a:r>
              <a:rPr lang="en-US" sz="2800">
                <a:cs typeface="Arial" panose="020B0604020202020204" pitchFamily="34" charset="0"/>
              </a:rPr>
              <a:t>Reputational damage</a:t>
            </a:r>
          </a:p>
          <a:p>
            <a:pPr lvl="1">
              <a:buClr>
                <a:srgbClr val="FFC000"/>
              </a:buClr>
            </a:pPr>
            <a:r>
              <a:rPr lang="en-US" sz="2800">
                <a:cs typeface="Arial" panose="020B0604020202020204" pitchFamily="34" charset="0"/>
              </a:rPr>
              <a:t>Significant staff time and cost</a:t>
            </a:r>
          </a:p>
          <a:p>
            <a:pPr lvl="1">
              <a:buClr>
                <a:srgbClr val="FFC000"/>
              </a:buClr>
            </a:pPr>
            <a:endParaRPr lang="en-US" sz="2800">
              <a:cs typeface="Arial" panose="020B0604020202020204" pitchFamily="34" charset="0"/>
            </a:endParaRPr>
          </a:p>
          <a:p>
            <a:pPr lvl="1">
              <a:buClr>
                <a:srgbClr val="FFC000"/>
              </a:buClr>
            </a:pPr>
            <a:endParaRPr lang="en-US" sz="2800">
              <a:cs typeface="Arial" panose="020B0604020202020204" pitchFamily="34" charset="0"/>
            </a:endParaRPr>
          </a:p>
          <a:p>
            <a:pPr marL="457200" lvl="1" indent="0">
              <a:buClr>
                <a:srgbClr val="FFC000"/>
              </a:buClr>
              <a:buNone/>
            </a:pPr>
            <a:r>
              <a:rPr lang="en-US" sz="2800" b="1">
                <a:cs typeface="Arial" panose="020B0604020202020204" pitchFamily="34" charset="0"/>
              </a:rPr>
              <a:t>Best to be proactive ahead of the April 24, 2026 deadline</a:t>
            </a:r>
          </a:p>
          <a:p>
            <a:endParaRPr lang="en-US" sz="2800">
              <a:latin typeface="+mn-lt"/>
            </a:endParaRPr>
          </a:p>
        </p:txBody>
      </p:sp>
      <p:pic>
        <p:nvPicPr>
          <p:cNvPr id="5" name="Picture 4">
            <a:extLst>
              <a:ext uri="{FF2B5EF4-FFF2-40B4-BE49-F238E27FC236}">
                <a16:creationId xmlns:a16="http://schemas.microsoft.com/office/drawing/2014/main" id="{E7D396BA-99BC-3E3A-81D7-38B2690E3BAE}"/>
              </a:ext>
            </a:extLst>
          </p:cNvPr>
          <p:cNvPicPr>
            <a:picLocks noChangeAspect="1"/>
          </p:cNvPicPr>
          <p:nvPr/>
        </p:nvPicPr>
        <p:blipFill>
          <a:blip r:embed="rId3"/>
          <a:stretch>
            <a:fillRect/>
          </a:stretch>
        </p:blipFill>
        <p:spPr>
          <a:xfrm>
            <a:off x="455779" y="5267325"/>
            <a:ext cx="666610" cy="570279"/>
          </a:xfrm>
          <a:prstGeom prst="rect">
            <a:avLst/>
          </a:prstGeom>
        </p:spPr>
      </p:pic>
    </p:spTree>
    <p:extLst>
      <p:ext uri="{BB962C8B-B14F-4D97-AF65-F5344CB8AC3E}">
        <p14:creationId xmlns:p14="http://schemas.microsoft.com/office/powerpoint/2010/main" val="255587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8DC1C-386C-6407-576B-C91B7057C1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4CE8EE7-72D1-8F72-8A2A-CAD44FE23E34}"/>
              </a:ext>
            </a:extLst>
          </p:cNvPr>
          <p:cNvSpPr>
            <a:spLocks noGrp="1"/>
          </p:cNvSpPr>
          <p:nvPr>
            <p:ph type="body" sz="quarter" idx="10"/>
          </p:nvPr>
        </p:nvSpPr>
        <p:spPr/>
        <p:txBody>
          <a:bodyPr/>
          <a:lstStyle/>
          <a:p>
            <a:r>
              <a:rPr lang="en-US"/>
              <a:t>Why It’s Important </a:t>
            </a:r>
          </a:p>
        </p:txBody>
      </p:sp>
      <p:pic>
        <p:nvPicPr>
          <p:cNvPr id="4" name="Online Media 3" title="accessiBe - Blind User Review &amp; Web Accessibility Perspective">
            <a:hlinkClick r:id="" action="ppaction://media"/>
            <a:extLst>
              <a:ext uri="{FF2B5EF4-FFF2-40B4-BE49-F238E27FC236}">
                <a16:creationId xmlns:a16="http://schemas.microsoft.com/office/drawing/2014/main" id="{4E8E259F-2F38-E664-1F33-EB21FD184FA7}"/>
              </a:ext>
            </a:extLst>
          </p:cNvPr>
          <p:cNvPicPr>
            <a:picLocks noRot="1" noChangeAspect="1"/>
          </p:cNvPicPr>
          <p:nvPr>
            <a:videoFile r:link="rId1"/>
          </p:nvPr>
        </p:nvPicPr>
        <p:blipFill>
          <a:blip r:embed="rId4"/>
          <a:stretch>
            <a:fillRect/>
          </a:stretch>
        </p:blipFill>
        <p:spPr>
          <a:xfrm>
            <a:off x="2139852" y="1351992"/>
            <a:ext cx="7608308" cy="4348457"/>
          </a:xfrm>
          <a:prstGeom prst="rect">
            <a:avLst/>
          </a:prstGeom>
        </p:spPr>
      </p:pic>
      <p:sp>
        <p:nvSpPr>
          <p:cNvPr id="7" name="TextBox 6">
            <a:extLst>
              <a:ext uri="{FF2B5EF4-FFF2-40B4-BE49-F238E27FC236}">
                <a16:creationId xmlns:a16="http://schemas.microsoft.com/office/drawing/2014/main" id="{C62EADD2-57BB-70EE-A431-ABDB9A40261E}"/>
              </a:ext>
            </a:extLst>
          </p:cNvPr>
          <p:cNvSpPr txBox="1"/>
          <p:nvPr/>
        </p:nvSpPr>
        <p:spPr>
          <a:xfrm>
            <a:off x="1395848" y="5697666"/>
            <a:ext cx="9400073"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https://www.youtube.com/watch?app=desktop&amp;v=a2hqmqZzegg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328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73140-4632-81D7-3643-366FE161B9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69D11AA-985B-FC4A-2A21-E4E71744700E}"/>
              </a:ext>
            </a:extLst>
          </p:cNvPr>
          <p:cNvSpPr>
            <a:spLocks noGrp="1"/>
          </p:cNvSpPr>
          <p:nvPr>
            <p:ph type="body" sz="quarter" idx="10"/>
          </p:nvPr>
        </p:nvSpPr>
        <p:spPr>
          <a:xfrm>
            <a:off x="139770" y="526372"/>
            <a:ext cx="10630749" cy="660400"/>
          </a:xfrm>
        </p:spPr>
        <p:txBody>
          <a:bodyPr/>
          <a:lstStyle/>
          <a:p>
            <a:r>
              <a:rPr lang="en-US"/>
              <a:t>Accessibility is Not the Final Step – it’s a Starting Point  </a:t>
            </a:r>
          </a:p>
        </p:txBody>
      </p:sp>
      <p:sp>
        <p:nvSpPr>
          <p:cNvPr id="3" name="Text Placeholder 2">
            <a:extLst>
              <a:ext uri="{FF2B5EF4-FFF2-40B4-BE49-F238E27FC236}">
                <a16:creationId xmlns:a16="http://schemas.microsoft.com/office/drawing/2014/main" id="{92B6930E-A424-D8B0-6997-7A67EA32D240}"/>
              </a:ext>
            </a:extLst>
          </p:cNvPr>
          <p:cNvSpPr>
            <a:spLocks noGrp="1"/>
          </p:cNvSpPr>
          <p:nvPr>
            <p:ph type="body" sz="quarter" idx="11"/>
          </p:nvPr>
        </p:nvSpPr>
        <p:spPr>
          <a:xfrm>
            <a:off x="220712" y="1491343"/>
            <a:ext cx="5773687" cy="3352800"/>
          </a:xfrm>
        </p:spPr>
        <p:txBody>
          <a:bodyPr/>
          <a:lstStyle/>
          <a:p>
            <a:r>
              <a:rPr lang="en-US" sz="2400" b="1">
                <a:latin typeface="+mn-lt"/>
              </a:rPr>
              <a:t>Accessibility at the end:</a:t>
            </a:r>
          </a:p>
          <a:p>
            <a:pPr lvl="1">
              <a:buClr>
                <a:srgbClr val="FFC000"/>
              </a:buClr>
            </a:pPr>
            <a:r>
              <a:rPr lang="en-US" sz="2400">
                <a:cs typeface="Arial" panose="020B0604020202020204" pitchFamily="34" charset="0"/>
              </a:rPr>
              <a:t>Retrofits are expensive &amp; time consuming</a:t>
            </a:r>
          </a:p>
          <a:p>
            <a:pPr lvl="1">
              <a:buClr>
                <a:srgbClr val="FFC000"/>
              </a:buClr>
            </a:pPr>
            <a:r>
              <a:rPr lang="en-US" sz="2400">
                <a:cs typeface="Arial" panose="020B0604020202020204" pitchFamily="34" charset="0"/>
              </a:rPr>
              <a:t>Often require redesign or rework</a:t>
            </a:r>
          </a:p>
          <a:p>
            <a:pPr lvl="1">
              <a:buClr>
                <a:srgbClr val="FFC000"/>
              </a:buClr>
            </a:pPr>
            <a:r>
              <a:rPr lang="en-US" sz="2400">
                <a:cs typeface="Arial" panose="020B0604020202020204" pitchFamily="34" charset="0"/>
              </a:rPr>
              <a:t>Deadlines slip and quality suffers</a:t>
            </a:r>
          </a:p>
          <a:p>
            <a:pPr lvl="1">
              <a:buClr>
                <a:srgbClr val="FFC000"/>
              </a:buClr>
            </a:pPr>
            <a:r>
              <a:rPr lang="en-US" sz="2400">
                <a:cs typeface="Arial" panose="020B0604020202020204" pitchFamily="34" charset="0"/>
              </a:rPr>
              <a:t>Higher legal and compliance risk</a:t>
            </a:r>
          </a:p>
          <a:p>
            <a:pPr lvl="1">
              <a:buClr>
                <a:srgbClr val="FFC000"/>
              </a:buClr>
            </a:pPr>
            <a:r>
              <a:rPr lang="en-US" sz="2400">
                <a:cs typeface="Arial" panose="020B0604020202020204" pitchFamily="34" charset="0"/>
              </a:rPr>
              <a:t>Creates stress for the team and users </a:t>
            </a:r>
            <a:br>
              <a:rPr lang="en-US" sz="2400">
                <a:cs typeface="Arial" panose="020B0604020202020204" pitchFamily="34" charset="0"/>
              </a:rPr>
            </a:br>
            <a:endParaRPr lang="en-US" sz="2400">
              <a:cs typeface="Arial" panose="020B0604020202020204" pitchFamily="34" charset="0"/>
            </a:endParaRPr>
          </a:p>
          <a:p>
            <a:pPr marL="457200" lvl="1" indent="0">
              <a:buClr>
                <a:srgbClr val="FFC000"/>
              </a:buClr>
              <a:buNone/>
            </a:pPr>
            <a:r>
              <a:rPr lang="en-US" sz="2400" b="1" i="1">
                <a:cs typeface="Arial" panose="020B0604020202020204" pitchFamily="34" charset="0"/>
              </a:rPr>
              <a:t>Fixing accessibility later usually means fixing everything </a:t>
            </a:r>
          </a:p>
          <a:p>
            <a:pPr lvl="1">
              <a:buClr>
                <a:srgbClr val="FFC000"/>
              </a:buClr>
            </a:pPr>
            <a:endParaRPr lang="en-US" sz="2400">
              <a:cs typeface="Arial" panose="020B0604020202020204" pitchFamily="34" charset="0"/>
            </a:endParaRPr>
          </a:p>
          <a:p>
            <a:endParaRPr lang="en-US" sz="2400">
              <a:latin typeface="+mn-lt"/>
            </a:endParaRPr>
          </a:p>
        </p:txBody>
      </p:sp>
      <p:sp>
        <p:nvSpPr>
          <p:cNvPr id="4" name="Text Placeholder 2">
            <a:extLst>
              <a:ext uri="{FF2B5EF4-FFF2-40B4-BE49-F238E27FC236}">
                <a16:creationId xmlns:a16="http://schemas.microsoft.com/office/drawing/2014/main" id="{D384B3FC-9A05-D7BE-BFB1-318A8C3AB609}"/>
              </a:ext>
            </a:extLst>
          </p:cNvPr>
          <p:cNvSpPr txBox="1">
            <a:spLocks/>
          </p:cNvSpPr>
          <p:nvPr/>
        </p:nvSpPr>
        <p:spPr>
          <a:xfrm>
            <a:off x="6197603" y="1452546"/>
            <a:ext cx="5773685" cy="3352800"/>
          </a:xfrm>
          <a:prstGeom prst="rect">
            <a:avLst/>
          </a:prstGeom>
        </p:spPr>
        <p:txBody>
          <a:bodyPr/>
          <a:lstStyle>
            <a:lvl1pPr marL="0" indent="0" algn="l" defTabSz="914400" rtl="0" eaLnBrk="1" latinLnBrk="0" hangingPunct="1">
              <a:lnSpc>
                <a:spcPct val="90000"/>
              </a:lnSpc>
              <a:spcBef>
                <a:spcPts val="1000"/>
              </a:spcBef>
              <a:buClr>
                <a:srgbClr val="FFC629"/>
              </a:buClr>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latin typeface="+mn-lt"/>
              </a:rPr>
              <a:t>Accessibility at the start:</a:t>
            </a:r>
          </a:p>
          <a:p>
            <a:pPr lvl="1">
              <a:buClr>
                <a:srgbClr val="FFC000"/>
              </a:buClr>
            </a:pPr>
            <a:r>
              <a:rPr lang="en-US" sz="2400">
                <a:cs typeface="Arial" panose="020B0604020202020204" pitchFamily="34" charset="0"/>
              </a:rPr>
              <a:t>Builds accessibility into design, content, and code</a:t>
            </a:r>
          </a:p>
          <a:p>
            <a:pPr lvl="1">
              <a:buClr>
                <a:srgbClr val="FFC000"/>
              </a:buClr>
            </a:pPr>
            <a:r>
              <a:rPr lang="en-US" sz="2400">
                <a:cs typeface="Arial" panose="020B0604020202020204" pitchFamily="34" charset="0"/>
              </a:rPr>
              <a:t>Faster delivery with fewer surprises</a:t>
            </a:r>
          </a:p>
          <a:p>
            <a:pPr lvl="1">
              <a:buClr>
                <a:srgbClr val="FFC000"/>
              </a:buClr>
            </a:pPr>
            <a:r>
              <a:rPr lang="en-US" sz="2400">
                <a:cs typeface="Arial" panose="020B0604020202020204" pitchFamily="34" charset="0"/>
              </a:rPr>
              <a:t>Lower cost and less rework</a:t>
            </a:r>
          </a:p>
          <a:p>
            <a:pPr lvl="1">
              <a:buClr>
                <a:srgbClr val="FFC000"/>
              </a:buClr>
            </a:pPr>
            <a:r>
              <a:rPr lang="en-US" sz="2400">
                <a:cs typeface="Arial" panose="020B0604020202020204" pitchFamily="34" charset="0"/>
              </a:rPr>
              <a:t>Better experience for all users</a:t>
            </a:r>
          </a:p>
          <a:p>
            <a:pPr lvl="1">
              <a:buClr>
                <a:srgbClr val="FFC000"/>
              </a:buClr>
            </a:pPr>
            <a:r>
              <a:rPr lang="en-US" sz="2400">
                <a:cs typeface="Arial" panose="020B0604020202020204" pitchFamily="34" charset="0"/>
              </a:rPr>
              <a:t>Stronger compliance and reduced risk</a:t>
            </a:r>
            <a:br>
              <a:rPr lang="en-US" sz="2400">
                <a:cs typeface="Arial" panose="020B0604020202020204" pitchFamily="34" charset="0"/>
              </a:rPr>
            </a:br>
            <a:endParaRPr lang="en-US" sz="2400">
              <a:cs typeface="Arial" panose="020B0604020202020204" pitchFamily="34" charset="0"/>
            </a:endParaRPr>
          </a:p>
          <a:p>
            <a:pPr marL="457200" lvl="1" indent="0">
              <a:buClr>
                <a:srgbClr val="FFC000"/>
              </a:buClr>
              <a:buNone/>
            </a:pPr>
            <a:r>
              <a:rPr lang="en-US" sz="2400" b="1" i="1">
                <a:cs typeface="Arial" panose="020B0604020202020204" pitchFamily="34" charset="0"/>
              </a:rPr>
              <a:t>When accessibility is built in, nothing has to be fixed later </a:t>
            </a:r>
          </a:p>
          <a:p>
            <a:endParaRPr lang="en-US" sz="2400">
              <a:latin typeface="+mn-lt"/>
            </a:endParaRPr>
          </a:p>
        </p:txBody>
      </p:sp>
      <p:pic>
        <p:nvPicPr>
          <p:cNvPr id="6" name="Picture 5">
            <a:extLst>
              <a:ext uri="{FF2B5EF4-FFF2-40B4-BE49-F238E27FC236}">
                <a16:creationId xmlns:a16="http://schemas.microsoft.com/office/drawing/2014/main" id="{A20EFE16-121A-85FD-DDD9-D7ABA72F5F5D}"/>
              </a:ext>
            </a:extLst>
          </p:cNvPr>
          <p:cNvPicPr>
            <a:picLocks noChangeAspect="1"/>
          </p:cNvPicPr>
          <p:nvPr/>
        </p:nvPicPr>
        <p:blipFill>
          <a:blip r:embed="rId3"/>
          <a:stretch>
            <a:fillRect/>
          </a:stretch>
        </p:blipFill>
        <p:spPr>
          <a:xfrm>
            <a:off x="114297" y="4538094"/>
            <a:ext cx="558384" cy="413204"/>
          </a:xfrm>
          <a:prstGeom prst="rect">
            <a:avLst/>
          </a:prstGeom>
        </p:spPr>
      </p:pic>
      <p:pic>
        <p:nvPicPr>
          <p:cNvPr id="8" name="Picture 7">
            <a:extLst>
              <a:ext uri="{FF2B5EF4-FFF2-40B4-BE49-F238E27FC236}">
                <a16:creationId xmlns:a16="http://schemas.microsoft.com/office/drawing/2014/main" id="{52E5C4B4-7260-2331-128D-31F0BA4041CC}"/>
              </a:ext>
            </a:extLst>
          </p:cNvPr>
          <p:cNvPicPr>
            <a:picLocks noChangeAspect="1"/>
          </p:cNvPicPr>
          <p:nvPr/>
        </p:nvPicPr>
        <p:blipFill>
          <a:blip r:embed="rId4"/>
          <a:stretch>
            <a:fillRect/>
          </a:stretch>
        </p:blipFill>
        <p:spPr>
          <a:xfrm>
            <a:off x="5994398" y="4481058"/>
            <a:ext cx="771954" cy="660400"/>
          </a:xfrm>
          <a:prstGeom prst="rect">
            <a:avLst/>
          </a:prstGeom>
        </p:spPr>
      </p:pic>
    </p:spTree>
    <p:extLst>
      <p:ext uri="{BB962C8B-B14F-4D97-AF65-F5344CB8AC3E}">
        <p14:creationId xmlns:p14="http://schemas.microsoft.com/office/powerpoint/2010/main" val="291746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142D3-BA23-815E-9DD6-B48387C9DD6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B7E226-A54F-5FF7-5680-29C0699CFBB6}"/>
              </a:ext>
            </a:extLst>
          </p:cNvPr>
          <p:cNvSpPr>
            <a:spLocks noGrp="1"/>
          </p:cNvSpPr>
          <p:nvPr>
            <p:ph type="body" sz="quarter" idx="11"/>
          </p:nvPr>
        </p:nvSpPr>
        <p:spPr>
          <a:xfrm>
            <a:off x="2853482" y="2875002"/>
            <a:ext cx="6575347" cy="553998"/>
          </a:xfrm>
        </p:spPr>
        <p:txBody>
          <a:bodyPr/>
          <a:lstStyle/>
          <a:p>
            <a:r>
              <a:rPr lang="en-US" sz="3200"/>
              <a:t>Accessibility in Modern Campus (Omni)</a:t>
            </a:r>
            <a:endParaRPr lang="en-US">
              <a:latin typeface="+mn-lt"/>
            </a:endParaRPr>
          </a:p>
        </p:txBody>
      </p:sp>
    </p:spTree>
    <p:extLst>
      <p:ext uri="{BB962C8B-B14F-4D97-AF65-F5344CB8AC3E}">
        <p14:creationId xmlns:p14="http://schemas.microsoft.com/office/powerpoint/2010/main" val="39042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A94B43-BC79-3553-0037-BBF5FAB41E89}"/>
              </a:ext>
            </a:extLst>
          </p:cNvPr>
          <p:cNvSpPr>
            <a:spLocks noGrp="1"/>
          </p:cNvSpPr>
          <p:nvPr>
            <p:ph type="body" sz="quarter" idx="10"/>
          </p:nvPr>
        </p:nvSpPr>
        <p:spPr/>
        <p:txBody>
          <a:bodyPr/>
          <a:lstStyle/>
          <a:p>
            <a:r>
              <a:rPr lang="en-US">
                <a:latin typeface="+mn-lt"/>
              </a:rPr>
              <a:t>What is outside of your control?</a:t>
            </a:r>
          </a:p>
        </p:txBody>
      </p:sp>
      <p:sp>
        <p:nvSpPr>
          <p:cNvPr id="3" name="Text Placeholder 2">
            <a:extLst>
              <a:ext uri="{FF2B5EF4-FFF2-40B4-BE49-F238E27FC236}">
                <a16:creationId xmlns:a16="http://schemas.microsoft.com/office/drawing/2014/main" id="{F92E2547-09CC-BF4E-1FCB-60AB9CE19B3E}"/>
              </a:ext>
            </a:extLst>
          </p:cNvPr>
          <p:cNvSpPr>
            <a:spLocks noGrp="1"/>
          </p:cNvSpPr>
          <p:nvPr>
            <p:ph type="body" sz="quarter" idx="11"/>
          </p:nvPr>
        </p:nvSpPr>
        <p:spPr>
          <a:xfrm>
            <a:off x="598082" y="1752600"/>
            <a:ext cx="9861533" cy="3892550"/>
          </a:xfrm>
        </p:spPr>
        <p:txBody>
          <a:bodyPr numCol="2"/>
          <a:lstStyle/>
          <a:p>
            <a:pPr marL="285750" indent="-285750">
              <a:buFont typeface="Arial" panose="020B0604020202020204" pitchFamily="34" charset="0"/>
              <a:buChar char="•"/>
            </a:pPr>
            <a:r>
              <a:rPr lang="en-US" sz="2000">
                <a:latin typeface="+mn-lt"/>
              </a:rPr>
              <a:t>Header Content</a:t>
            </a:r>
          </a:p>
          <a:p>
            <a:pPr marL="285750" indent="-285750">
              <a:buFont typeface="Arial" panose="020B0604020202020204" pitchFamily="34" charset="0"/>
              <a:buChar char="•"/>
            </a:pPr>
            <a:endParaRPr lang="en-US" sz="2000">
              <a:latin typeface="+mn-lt"/>
            </a:endParaRPr>
          </a:p>
          <a:p>
            <a:pPr marL="285750" indent="-285750">
              <a:buFont typeface="Arial" panose="020B0604020202020204" pitchFamily="34" charset="0"/>
              <a:buChar char="•"/>
            </a:pPr>
            <a:endParaRPr lang="en-US" sz="2000">
              <a:latin typeface="+mn-lt"/>
            </a:endParaRPr>
          </a:p>
          <a:p>
            <a:pPr marL="285750" indent="-285750">
              <a:buFont typeface="Arial" panose="020B0604020202020204" pitchFamily="34" charset="0"/>
              <a:buChar char="•"/>
            </a:pPr>
            <a:r>
              <a:rPr lang="en-US" sz="2000">
                <a:latin typeface="+mn-lt"/>
              </a:rPr>
              <a:t>Footer Content</a:t>
            </a:r>
          </a:p>
          <a:p>
            <a:pPr marL="285750" indent="-285750">
              <a:buFont typeface="Arial" panose="020B0604020202020204" pitchFamily="34" charset="0"/>
              <a:buChar char="•"/>
            </a:pPr>
            <a:endParaRPr lang="en-US" sz="2000">
              <a:latin typeface="+mn-lt"/>
            </a:endParaRPr>
          </a:p>
          <a:p>
            <a:pPr marL="285750" indent="-285750">
              <a:buFont typeface="Arial" panose="020B0604020202020204" pitchFamily="34" charset="0"/>
              <a:buChar char="•"/>
            </a:pPr>
            <a:endParaRPr lang="en-US" sz="2000">
              <a:latin typeface="+mn-lt"/>
            </a:endParaRPr>
          </a:p>
          <a:p>
            <a:endParaRPr lang="en-US" sz="2000">
              <a:latin typeface="+mn-lt"/>
            </a:endParaRPr>
          </a:p>
          <a:p>
            <a:endParaRPr lang="en-US" sz="2000">
              <a:latin typeface="+mn-lt"/>
            </a:endParaRPr>
          </a:p>
          <a:p>
            <a:pPr marL="285750" indent="-285750">
              <a:buFont typeface="Arial" panose="020B0604020202020204" pitchFamily="34" charset="0"/>
              <a:buChar char="•"/>
            </a:pPr>
            <a:endParaRPr lang="en-US" sz="2000">
              <a:latin typeface="+mn-lt"/>
            </a:endParaRPr>
          </a:p>
        </p:txBody>
      </p:sp>
      <p:pic>
        <p:nvPicPr>
          <p:cNvPr id="10" name="Picture 9">
            <a:extLst>
              <a:ext uri="{FF2B5EF4-FFF2-40B4-BE49-F238E27FC236}">
                <a16:creationId xmlns:a16="http://schemas.microsoft.com/office/drawing/2014/main" id="{EE57233C-9649-E96C-2121-98DE07BD53F3}"/>
              </a:ext>
            </a:extLst>
          </p:cNvPr>
          <p:cNvPicPr>
            <a:picLocks noChangeAspect="1"/>
          </p:cNvPicPr>
          <p:nvPr/>
        </p:nvPicPr>
        <p:blipFill>
          <a:blip r:embed="rId2"/>
          <a:stretch>
            <a:fillRect/>
          </a:stretch>
        </p:blipFill>
        <p:spPr>
          <a:xfrm>
            <a:off x="998877" y="2219461"/>
            <a:ext cx="4529971" cy="492988"/>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54B184C2-7457-1B60-E110-FD74C5412F70}"/>
              </a:ext>
            </a:extLst>
          </p:cNvPr>
          <p:cNvPicPr>
            <a:picLocks noChangeAspect="1"/>
          </p:cNvPicPr>
          <p:nvPr/>
        </p:nvPicPr>
        <p:blipFill>
          <a:blip r:embed="rId3"/>
          <a:stretch>
            <a:fillRect/>
          </a:stretch>
        </p:blipFill>
        <p:spPr>
          <a:xfrm>
            <a:off x="998877" y="3426006"/>
            <a:ext cx="4486972" cy="1629766"/>
          </a:xfrm>
          <a:prstGeom prst="rect">
            <a:avLst/>
          </a:prstGeom>
          <a:ln>
            <a:noFill/>
          </a:ln>
          <a:effectLst>
            <a:outerShdw blurRad="190500" algn="tl" rotWithShape="0">
              <a:srgbClr val="000000">
                <a:alpha val="70000"/>
              </a:srgbClr>
            </a:outerShdw>
          </a:effectLst>
        </p:spPr>
      </p:pic>
      <p:sp>
        <p:nvSpPr>
          <p:cNvPr id="23" name="TextBox 22">
            <a:extLst>
              <a:ext uri="{FF2B5EF4-FFF2-40B4-BE49-F238E27FC236}">
                <a16:creationId xmlns:a16="http://schemas.microsoft.com/office/drawing/2014/main" id="{41641DD7-B7C2-4F0C-2EEE-249D69636F8D}"/>
              </a:ext>
            </a:extLst>
          </p:cNvPr>
          <p:cNvSpPr txBox="1"/>
          <p:nvPr/>
        </p:nvSpPr>
        <p:spPr>
          <a:xfrm>
            <a:off x="7979081" y="1996866"/>
            <a:ext cx="3311611" cy="2677656"/>
          </a:xfrm>
          <a:prstGeom prst="rect">
            <a:avLst/>
          </a:prstGeom>
          <a:noFill/>
        </p:spPr>
        <p:txBody>
          <a:bodyPr wrap="square" rtlCol="0">
            <a:spAutoFit/>
          </a:bodyPr>
          <a:lstStyle/>
          <a:p>
            <a:r>
              <a:rPr lang="en-US" sz="2400"/>
              <a:t>The header and footer are maintained by </a:t>
            </a:r>
            <a:r>
              <a:rPr lang="en-US" sz="2400" err="1"/>
              <a:t>StratComm</a:t>
            </a:r>
            <a:r>
              <a:rPr lang="en-US" sz="2400"/>
              <a:t> and UITS. If you see any issues or would like to request a change, please send us a service request. </a:t>
            </a:r>
          </a:p>
        </p:txBody>
      </p:sp>
    </p:spTree>
    <p:extLst>
      <p:ext uri="{BB962C8B-B14F-4D97-AF65-F5344CB8AC3E}">
        <p14:creationId xmlns:p14="http://schemas.microsoft.com/office/powerpoint/2010/main" val="106490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CE124-5A07-82B9-5F1A-DA98BBA586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9EBC5A3-524D-A6FE-E3B3-151FFF142A9A}"/>
              </a:ext>
            </a:extLst>
          </p:cNvPr>
          <p:cNvSpPr>
            <a:spLocks noGrp="1"/>
          </p:cNvSpPr>
          <p:nvPr>
            <p:ph type="body" sz="quarter" idx="10"/>
          </p:nvPr>
        </p:nvSpPr>
        <p:spPr/>
        <p:txBody>
          <a:bodyPr/>
          <a:lstStyle/>
          <a:p>
            <a:r>
              <a:rPr lang="en-US">
                <a:latin typeface="+mn-lt"/>
              </a:rPr>
              <a:t>What is outside of your control?</a:t>
            </a:r>
          </a:p>
        </p:txBody>
      </p:sp>
      <p:sp>
        <p:nvSpPr>
          <p:cNvPr id="3" name="Text Placeholder 2">
            <a:extLst>
              <a:ext uri="{FF2B5EF4-FFF2-40B4-BE49-F238E27FC236}">
                <a16:creationId xmlns:a16="http://schemas.microsoft.com/office/drawing/2014/main" id="{0A087DE2-20E1-1268-3EFD-35EFC42E50D7}"/>
              </a:ext>
            </a:extLst>
          </p:cNvPr>
          <p:cNvSpPr>
            <a:spLocks noGrp="1"/>
          </p:cNvSpPr>
          <p:nvPr>
            <p:ph type="body" sz="quarter" idx="11"/>
          </p:nvPr>
        </p:nvSpPr>
        <p:spPr>
          <a:xfrm>
            <a:off x="598082" y="1752600"/>
            <a:ext cx="9861533" cy="3892550"/>
          </a:xfrm>
        </p:spPr>
        <p:txBody>
          <a:bodyPr numCol="2"/>
          <a:lstStyle/>
          <a:p>
            <a:pPr marL="285750" indent="-285750">
              <a:buFont typeface="Arial" panose="020B0604020202020204" pitchFamily="34" charset="0"/>
              <a:buChar char="•"/>
            </a:pPr>
            <a:r>
              <a:rPr lang="en-US" sz="1800">
                <a:latin typeface="+mn-lt"/>
              </a:rPr>
              <a:t>CSS (Font, Color, Styles)</a:t>
            </a:r>
          </a:p>
          <a:p>
            <a:pPr marL="285750" indent="-285750">
              <a:buFont typeface="Arial" panose="020B0604020202020204" pitchFamily="34" charset="0"/>
              <a:buChar char="•"/>
            </a:pPr>
            <a:endParaRPr lang="en-US" sz="1800">
              <a:latin typeface="+mn-lt"/>
            </a:endParaRPr>
          </a:p>
          <a:p>
            <a:pPr marL="285750" indent="-285750">
              <a:buFont typeface="Arial" panose="020B0604020202020204" pitchFamily="34" charset="0"/>
              <a:buChar char="•"/>
            </a:pPr>
            <a:endParaRPr lang="en-US" sz="1800">
              <a:latin typeface="+mn-lt"/>
            </a:endParaRPr>
          </a:p>
          <a:p>
            <a:pPr marL="285750" indent="-285750">
              <a:buFont typeface="Arial" panose="020B0604020202020204" pitchFamily="34" charset="0"/>
              <a:buChar char="•"/>
            </a:pPr>
            <a:endParaRPr lang="en-US" sz="1800">
              <a:latin typeface="+mn-lt"/>
            </a:endParaRPr>
          </a:p>
          <a:p>
            <a:pPr marL="285750" indent="-285750">
              <a:buFont typeface="Arial" panose="020B0604020202020204" pitchFamily="34" charset="0"/>
              <a:buChar char="•"/>
            </a:pPr>
            <a:endParaRPr lang="en-US" sz="1800">
              <a:latin typeface="+mn-lt"/>
            </a:endParaRPr>
          </a:p>
          <a:p>
            <a:pPr marL="285750" indent="-285750">
              <a:buFont typeface="Arial" panose="020B0604020202020204" pitchFamily="34" charset="0"/>
              <a:buChar char="•"/>
            </a:pPr>
            <a:r>
              <a:rPr lang="en-US" sz="1800">
                <a:latin typeface="+mn-lt"/>
              </a:rPr>
              <a:t>Toolbar Options</a:t>
            </a:r>
          </a:p>
        </p:txBody>
      </p:sp>
      <p:pic>
        <p:nvPicPr>
          <p:cNvPr id="22" name="Picture 21">
            <a:extLst>
              <a:ext uri="{FF2B5EF4-FFF2-40B4-BE49-F238E27FC236}">
                <a16:creationId xmlns:a16="http://schemas.microsoft.com/office/drawing/2014/main" id="{53A32639-C2B0-5A6C-F11D-C950F5D0805C}"/>
              </a:ext>
            </a:extLst>
          </p:cNvPr>
          <p:cNvPicPr>
            <a:picLocks noChangeAspect="1"/>
          </p:cNvPicPr>
          <p:nvPr/>
        </p:nvPicPr>
        <p:blipFill>
          <a:blip r:embed="rId4"/>
          <a:stretch>
            <a:fillRect/>
          </a:stretch>
        </p:blipFill>
        <p:spPr>
          <a:xfrm>
            <a:off x="867080" y="2197980"/>
            <a:ext cx="5142080" cy="1170675"/>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C205553D-724C-14EA-59CD-A9588BD2174F}"/>
              </a:ext>
            </a:extLst>
          </p:cNvPr>
          <p:cNvPicPr>
            <a:picLocks noChangeAspect="1"/>
          </p:cNvPicPr>
          <p:nvPr/>
        </p:nvPicPr>
        <p:blipFill>
          <a:blip r:embed="rId5"/>
          <a:stretch>
            <a:fillRect/>
          </a:stretch>
        </p:blipFill>
        <p:spPr>
          <a:xfrm>
            <a:off x="598083" y="3993578"/>
            <a:ext cx="9612066" cy="819264"/>
          </a:xfrm>
          <a:prstGeom prst="rect">
            <a:avLst/>
          </a:prstGeom>
        </p:spPr>
      </p:pic>
      <p:sp>
        <p:nvSpPr>
          <p:cNvPr id="5" name="TextBox 4">
            <a:extLst>
              <a:ext uri="{FF2B5EF4-FFF2-40B4-BE49-F238E27FC236}">
                <a16:creationId xmlns:a16="http://schemas.microsoft.com/office/drawing/2014/main" id="{C079DBE2-AE36-816E-620D-2FA040AE7A06}"/>
              </a:ext>
            </a:extLst>
          </p:cNvPr>
          <p:cNvSpPr txBox="1"/>
          <p:nvPr/>
        </p:nvSpPr>
        <p:spPr>
          <a:xfrm>
            <a:off x="598085" y="4892013"/>
            <a:ext cx="9612064" cy="1384995"/>
          </a:xfrm>
          <a:prstGeom prst="rect">
            <a:avLst/>
          </a:prstGeom>
          <a:noFill/>
        </p:spPr>
        <p:txBody>
          <a:bodyPr wrap="square" numCol="3" rtlCol="0">
            <a:spAutoFit/>
          </a:bodyPr>
          <a:lstStyle/>
          <a:p>
            <a:r>
              <a:rPr lang="en-US" sz="1400"/>
              <a:t>What’s Not on the Toolbar:</a:t>
            </a:r>
          </a:p>
          <a:p>
            <a:endParaRPr lang="en-US" sz="1400"/>
          </a:p>
          <a:p>
            <a:pPr marL="285750" indent="-285750">
              <a:buFont typeface="Arial" panose="020B0604020202020204" pitchFamily="34" charset="0"/>
              <a:buChar char="•"/>
            </a:pPr>
            <a:r>
              <a:rPr lang="en-US" sz="1400"/>
              <a:t>Underline Text</a:t>
            </a:r>
          </a:p>
          <a:p>
            <a:pPr marL="285750" indent="-285750">
              <a:buFont typeface="Arial" panose="020B0604020202020204" pitchFamily="34" charset="0"/>
              <a:buChar char="•"/>
            </a:pPr>
            <a:r>
              <a:rPr lang="en-US" sz="1400"/>
              <a:t>Strikethrough Text</a:t>
            </a:r>
          </a:p>
          <a:p>
            <a:pPr marL="285750" indent="-285750">
              <a:buFont typeface="Arial" panose="020B0604020202020204" pitchFamily="34" charset="0"/>
              <a:buChar char="•"/>
            </a:pPr>
            <a:r>
              <a:rPr lang="en-US" sz="1400"/>
              <a:t>Justify Alignment</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Fonts</a:t>
            </a:r>
          </a:p>
          <a:p>
            <a:pPr marL="285750" indent="-285750">
              <a:buFont typeface="Arial" panose="020B0604020202020204" pitchFamily="34" charset="0"/>
              <a:buChar char="•"/>
            </a:pPr>
            <a:r>
              <a:rPr lang="en-US" sz="1400"/>
              <a:t>Font Sizes</a:t>
            </a:r>
          </a:p>
          <a:p>
            <a:pPr marL="285750" indent="-285750">
              <a:buFont typeface="Arial" panose="020B0604020202020204" pitchFamily="34" charset="0"/>
              <a:buChar char="•"/>
            </a:pPr>
            <a:r>
              <a:rPr lang="en-US" sz="1400"/>
              <a:t>Text Color</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Background Color</a:t>
            </a:r>
          </a:p>
          <a:p>
            <a:pPr marL="285750" indent="-285750">
              <a:buFont typeface="Arial" panose="020B0604020202020204" pitchFamily="34" charset="0"/>
              <a:buChar char="•"/>
            </a:pPr>
            <a:r>
              <a:rPr lang="en-US" sz="1400"/>
              <a:t>Table*</a:t>
            </a:r>
            <a:br>
              <a:rPr lang="en-US" sz="1400"/>
            </a:br>
            <a:r>
              <a:rPr lang="en-US" sz="1400"/>
              <a:t>(*snippet available)</a:t>
            </a:r>
          </a:p>
          <a:p>
            <a:endParaRPr lang="en-US" sz="1400"/>
          </a:p>
        </p:txBody>
      </p:sp>
    </p:spTree>
    <p:extLst>
      <p:ext uri="{BB962C8B-B14F-4D97-AF65-F5344CB8AC3E}">
        <p14:creationId xmlns:p14="http://schemas.microsoft.com/office/powerpoint/2010/main" val="171212980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F143C-82E9-70C9-4B39-4594814D9A5B}"/>
              </a:ext>
            </a:extLst>
          </p:cNvPr>
          <p:cNvSpPr>
            <a:spLocks noGrp="1"/>
          </p:cNvSpPr>
          <p:nvPr>
            <p:ph type="body" sz="quarter" idx="10"/>
          </p:nvPr>
        </p:nvSpPr>
        <p:spPr/>
        <p:txBody>
          <a:bodyPr lIns="91440" tIns="45720" rIns="91440" bIns="45720" anchor="t"/>
          <a:lstStyle/>
          <a:p>
            <a:r>
              <a:rPr lang="en-US">
                <a:latin typeface="+mn-lt"/>
                <a:ea typeface="Calibri"/>
                <a:cs typeface="Arial"/>
              </a:rPr>
              <a:t>Today's Agenda</a:t>
            </a:r>
            <a:endParaRPr lang="en-US"/>
          </a:p>
        </p:txBody>
      </p:sp>
      <p:sp>
        <p:nvSpPr>
          <p:cNvPr id="3" name="Text Placeholder 2">
            <a:extLst>
              <a:ext uri="{FF2B5EF4-FFF2-40B4-BE49-F238E27FC236}">
                <a16:creationId xmlns:a16="http://schemas.microsoft.com/office/drawing/2014/main" id="{91540E9B-71E9-6557-63C4-4076993DC3BB}"/>
              </a:ext>
            </a:extLst>
          </p:cNvPr>
          <p:cNvSpPr>
            <a:spLocks noGrp="1"/>
          </p:cNvSpPr>
          <p:nvPr>
            <p:ph type="body" sz="quarter" idx="12"/>
          </p:nvPr>
        </p:nvSpPr>
        <p:spPr>
          <a:xfrm>
            <a:off x="6569043" y="773550"/>
            <a:ext cx="4704334" cy="4912281"/>
          </a:xfrm>
        </p:spPr>
        <p:txBody>
          <a:bodyPr lIns="91440" tIns="45720" rIns="91440" bIns="45720" anchor="t"/>
          <a:lstStyle/>
          <a:p>
            <a:pPr marL="342900" indent="-342900">
              <a:lnSpc>
                <a:spcPct val="100000"/>
              </a:lnSpc>
              <a:spcAft>
                <a:spcPts val="300"/>
              </a:spcAft>
              <a:buClr>
                <a:srgbClr val="FFC000"/>
              </a:buClr>
              <a:buFont typeface="Wingdings" panose="05000000000000000000" pitchFamily="2" charset="2"/>
              <a:buChar char="ü"/>
            </a:pPr>
            <a:r>
              <a:rPr lang="en-US" sz="2800" b="1">
                <a:latin typeface="+mn-lt"/>
                <a:cs typeface="Calibri"/>
              </a:rPr>
              <a:t>Welcome</a:t>
            </a:r>
          </a:p>
          <a:p>
            <a:pPr marL="342900" indent="-342900">
              <a:buClr>
                <a:srgbClr val="FFC000"/>
              </a:buClr>
              <a:buFont typeface="Wingdings" panose="05000000000000000000" pitchFamily="2" charset="2"/>
              <a:buChar char="ü"/>
            </a:pPr>
            <a:r>
              <a:rPr lang="en-US" sz="2800" b="1" err="1">
                <a:latin typeface="+mn-lt"/>
              </a:rPr>
              <a:t>StratComm</a:t>
            </a:r>
            <a:r>
              <a:rPr lang="en-US" sz="2800" b="1">
                <a:latin typeface="+mn-lt"/>
              </a:rPr>
              <a:t> Updates</a:t>
            </a:r>
          </a:p>
          <a:p>
            <a:pPr marL="1085850" lvl="1" indent="-342900">
              <a:lnSpc>
                <a:spcPct val="100000"/>
              </a:lnSpc>
              <a:buClr>
                <a:srgbClr val="FFC000"/>
              </a:buClr>
              <a:buFont typeface="Wingdings" panose="05000000000000000000" pitchFamily="2" charset="2"/>
              <a:buChar char="ü"/>
            </a:pPr>
            <a:r>
              <a:rPr lang="en-US" sz="2800" b="1">
                <a:latin typeface="+mn-lt"/>
              </a:rPr>
              <a:t>Ports</a:t>
            </a:r>
          </a:p>
          <a:p>
            <a:pPr marL="1085850" lvl="1" indent="-342900">
              <a:lnSpc>
                <a:spcPct val="100000"/>
              </a:lnSpc>
              <a:buClr>
                <a:srgbClr val="FFC000"/>
              </a:buClr>
              <a:buFont typeface="Wingdings" panose="05000000000000000000" pitchFamily="2" charset="2"/>
              <a:buChar char="ü"/>
            </a:pPr>
            <a:r>
              <a:rPr lang="en-US" sz="2800" b="1">
                <a:latin typeface="+mn-lt"/>
              </a:rPr>
              <a:t>KSU Search Tool </a:t>
            </a:r>
            <a:r>
              <a:rPr lang="en-US" sz="2800" b="1" err="1">
                <a:latin typeface="+mn-lt"/>
              </a:rPr>
              <a:t>Cludo</a:t>
            </a:r>
            <a:endParaRPr lang="en-US" sz="2800" b="1">
              <a:latin typeface="+mn-lt"/>
            </a:endParaRPr>
          </a:p>
          <a:p>
            <a:pPr marL="1085850" lvl="1" indent="-342900">
              <a:lnSpc>
                <a:spcPct val="100000"/>
              </a:lnSpc>
              <a:buClr>
                <a:srgbClr val="FFC000"/>
              </a:buClr>
              <a:buFont typeface="Wingdings" panose="05000000000000000000" pitchFamily="2" charset="2"/>
              <a:buChar char="ü"/>
            </a:pPr>
            <a:r>
              <a:rPr lang="en-US" sz="2800" b="1">
                <a:latin typeface="+mn-lt"/>
              </a:rPr>
              <a:t>H1 Audit </a:t>
            </a:r>
          </a:p>
          <a:p>
            <a:pPr marL="1085850" lvl="1" indent="-342900">
              <a:lnSpc>
                <a:spcPct val="100000"/>
              </a:lnSpc>
              <a:buClr>
                <a:srgbClr val="FFC000"/>
              </a:buClr>
              <a:buFont typeface="Wingdings" panose="05000000000000000000" pitchFamily="2" charset="2"/>
              <a:buChar char="ü"/>
            </a:pPr>
            <a:r>
              <a:rPr lang="en-US" sz="2800" b="1">
                <a:latin typeface="+mn-lt"/>
              </a:rPr>
              <a:t>Website updates</a:t>
            </a:r>
          </a:p>
          <a:p>
            <a:pPr marL="342900" indent="-342900">
              <a:buClr>
                <a:srgbClr val="FFC000"/>
              </a:buClr>
              <a:buFont typeface="Wingdings" panose="05000000000000000000" pitchFamily="2" charset="2"/>
              <a:buChar char="ü"/>
            </a:pPr>
            <a:r>
              <a:rPr lang="en-US" sz="2800" b="1">
                <a:latin typeface="+mn-lt"/>
              </a:rPr>
              <a:t>ADA Best Practices</a:t>
            </a:r>
          </a:p>
        </p:txBody>
      </p:sp>
    </p:spTree>
    <p:extLst>
      <p:ext uri="{BB962C8B-B14F-4D97-AF65-F5344CB8AC3E}">
        <p14:creationId xmlns:p14="http://schemas.microsoft.com/office/powerpoint/2010/main" val="1682107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45750-1407-E7E8-4291-38C3B442FC4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10C1618-C431-11FD-5F1A-DF8294FBA4A0}"/>
              </a:ext>
            </a:extLst>
          </p:cNvPr>
          <p:cNvSpPr>
            <a:spLocks noGrp="1"/>
          </p:cNvSpPr>
          <p:nvPr>
            <p:ph type="body" sz="quarter" idx="10"/>
          </p:nvPr>
        </p:nvSpPr>
        <p:spPr/>
        <p:txBody>
          <a:bodyPr/>
          <a:lstStyle/>
          <a:p>
            <a:r>
              <a:rPr lang="en-US">
                <a:latin typeface="+mn-lt"/>
              </a:rPr>
              <a:t>What can you control?</a:t>
            </a:r>
          </a:p>
        </p:txBody>
      </p:sp>
      <p:sp>
        <p:nvSpPr>
          <p:cNvPr id="3" name="Text Placeholder 2">
            <a:extLst>
              <a:ext uri="{FF2B5EF4-FFF2-40B4-BE49-F238E27FC236}">
                <a16:creationId xmlns:a16="http://schemas.microsoft.com/office/drawing/2014/main" id="{F11802A4-CA1E-0F91-C9AD-5A86F116086F}"/>
              </a:ext>
            </a:extLst>
          </p:cNvPr>
          <p:cNvSpPr>
            <a:spLocks noGrp="1"/>
          </p:cNvSpPr>
          <p:nvPr>
            <p:ph type="body" sz="quarter" idx="11"/>
          </p:nvPr>
        </p:nvSpPr>
        <p:spPr>
          <a:xfrm>
            <a:off x="598082" y="1752600"/>
            <a:ext cx="9861533" cy="3892550"/>
          </a:xfrm>
        </p:spPr>
        <p:txBody>
          <a:bodyPr numCol="2"/>
          <a:lstStyle/>
          <a:p>
            <a:pPr marL="285750" indent="-285750">
              <a:buFont typeface="Arial" panose="020B0604020202020204" pitchFamily="34" charset="0"/>
              <a:buChar char="•"/>
            </a:pPr>
            <a:r>
              <a:rPr lang="en-US" sz="2400">
                <a:latin typeface="+mn-lt"/>
              </a:rPr>
              <a:t>Page Content</a:t>
            </a:r>
          </a:p>
          <a:p>
            <a:pPr marL="285750" indent="-285750">
              <a:buFont typeface="Arial" panose="020B0604020202020204" pitchFamily="34" charset="0"/>
              <a:buChar char="•"/>
            </a:pPr>
            <a:r>
              <a:rPr lang="en-US" sz="2400">
                <a:latin typeface="+mn-lt"/>
              </a:rPr>
              <a:t>Text</a:t>
            </a:r>
          </a:p>
          <a:p>
            <a:pPr marL="285750" indent="-285750">
              <a:buFont typeface="Arial" panose="020B0604020202020204" pitchFamily="34" charset="0"/>
              <a:buChar char="•"/>
            </a:pPr>
            <a:r>
              <a:rPr lang="en-US" sz="2400">
                <a:latin typeface="+mn-lt"/>
              </a:rPr>
              <a:t>Headings</a:t>
            </a:r>
          </a:p>
          <a:p>
            <a:pPr marL="285750" indent="-285750">
              <a:buFont typeface="Arial" panose="020B0604020202020204" pitchFamily="34" charset="0"/>
              <a:buChar char="•"/>
            </a:pPr>
            <a:r>
              <a:rPr lang="en-US" sz="2400">
                <a:latin typeface="+mn-lt"/>
              </a:rPr>
              <a:t>Links</a:t>
            </a:r>
          </a:p>
          <a:p>
            <a:pPr marL="285750" indent="-285750">
              <a:buFont typeface="Arial" panose="020B0604020202020204" pitchFamily="34" charset="0"/>
              <a:buChar char="•"/>
            </a:pPr>
            <a:r>
              <a:rPr lang="en-US" sz="2400">
                <a:latin typeface="+mn-lt"/>
              </a:rPr>
              <a:t>Images</a:t>
            </a:r>
          </a:p>
          <a:p>
            <a:pPr marL="285750" indent="-285750">
              <a:buFont typeface="Arial" panose="020B0604020202020204" pitchFamily="34" charset="0"/>
              <a:buChar char="•"/>
            </a:pPr>
            <a:r>
              <a:rPr lang="en-US" sz="2400">
                <a:latin typeface="+mn-lt"/>
              </a:rPr>
              <a:t>Video</a:t>
            </a:r>
          </a:p>
          <a:p>
            <a:pPr marL="285750" indent="-285750">
              <a:buFont typeface="Arial" panose="020B0604020202020204" pitchFamily="34" charset="0"/>
              <a:buChar char="•"/>
            </a:pPr>
            <a:r>
              <a:rPr lang="en-US" sz="2400">
                <a:latin typeface="+mn-lt"/>
              </a:rPr>
              <a:t>Snippet Usage</a:t>
            </a:r>
          </a:p>
        </p:txBody>
      </p:sp>
      <p:pic>
        <p:nvPicPr>
          <p:cNvPr id="7" name="Picture 6">
            <a:extLst>
              <a:ext uri="{FF2B5EF4-FFF2-40B4-BE49-F238E27FC236}">
                <a16:creationId xmlns:a16="http://schemas.microsoft.com/office/drawing/2014/main" id="{7BB97D65-EBFB-A3C9-0695-3DECF51242D0}"/>
              </a:ext>
            </a:extLst>
          </p:cNvPr>
          <p:cNvPicPr>
            <a:picLocks noChangeAspect="1"/>
          </p:cNvPicPr>
          <p:nvPr/>
        </p:nvPicPr>
        <p:blipFill>
          <a:blip r:embed="rId2"/>
          <a:stretch>
            <a:fillRect/>
          </a:stretch>
        </p:blipFill>
        <p:spPr>
          <a:xfrm>
            <a:off x="3869015" y="1470454"/>
            <a:ext cx="3729446" cy="46254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0738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06FB-3E42-C910-E643-4C0482EAD8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3B7A7E-6851-3A07-CA1B-40B99147B498}"/>
              </a:ext>
            </a:extLst>
          </p:cNvPr>
          <p:cNvSpPr>
            <a:spLocks noGrp="1"/>
          </p:cNvSpPr>
          <p:nvPr>
            <p:ph type="body" sz="quarter" idx="10"/>
          </p:nvPr>
        </p:nvSpPr>
        <p:spPr/>
        <p:txBody>
          <a:bodyPr lIns="91440" tIns="45720" rIns="91440" bIns="45720" anchor="t"/>
          <a:lstStyle/>
          <a:p>
            <a:r>
              <a:rPr lang="en-US">
                <a:latin typeface="+mn-lt"/>
                <a:cs typeface="Arial"/>
              </a:rPr>
              <a:t>Text and Headings</a:t>
            </a:r>
            <a:endParaRPr lang="en-US">
              <a:latin typeface="+mn-lt"/>
            </a:endParaRPr>
          </a:p>
          <a:p>
            <a:endParaRPr lang="en-US">
              <a:latin typeface="+mn-lt"/>
            </a:endParaRPr>
          </a:p>
        </p:txBody>
      </p:sp>
      <p:sp>
        <p:nvSpPr>
          <p:cNvPr id="3" name="Text Placeholder 2">
            <a:extLst>
              <a:ext uri="{FF2B5EF4-FFF2-40B4-BE49-F238E27FC236}">
                <a16:creationId xmlns:a16="http://schemas.microsoft.com/office/drawing/2014/main" id="{B7EF73B3-E5E4-1624-EDA0-784721245349}"/>
              </a:ext>
            </a:extLst>
          </p:cNvPr>
          <p:cNvSpPr>
            <a:spLocks noGrp="1"/>
          </p:cNvSpPr>
          <p:nvPr>
            <p:ph type="body" sz="quarter" idx="11"/>
          </p:nvPr>
        </p:nvSpPr>
        <p:spPr>
          <a:xfrm>
            <a:off x="525359" y="1452727"/>
            <a:ext cx="8307660" cy="3892550"/>
          </a:xfrm>
        </p:spPr>
        <p:txBody>
          <a:bodyPr lIns="91440" tIns="45720" rIns="91440" bIns="45720" numCol="2" anchor="t"/>
          <a:lstStyle/>
          <a:p>
            <a:pPr marL="285750" indent="-285750">
              <a:buFont typeface="Arial" panose="020B0604020202020204" pitchFamily="34" charset="0"/>
              <a:buChar char="•"/>
            </a:pPr>
            <a:r>
              <a:rPr lang="en-US" sz="2400">
                <a:latin typeface="+mn-lt"/>
              </a:rPr>
              <a:t>Break Up Long Paragraphs</a:t>
            </a:r>
          </a:p>
          <a:p>
            <a:pPr marL="971550" lvl="1" indent="-285750"/>
            <a:r>
              <a:rPr lang="en-US" sz="2000">
                <a:latin typeface="+mn-lt"/>
              </a:rPr>
              <a:t>Chunk content</a:t>
            </a:r>
          </a:p>
          <a:p>
            <a:pPr marL="285750" indent="-285750">
              <a:buFont typeface="Arial" panose="020B0604020202020204" pitchFamily="34" charset="0"/>
              <a:buChar char="•"/>
            </a:pPr>
            <a:r>
              <a:rPr lang="en-US" sz="2400">
                <a:latin typeface="+mn-lt"/>
              </a:rPr>
              <a:t>Use Headings</a:t>
            </a:r>
          </a:p>
          <a:p>
            <a:pPr marL="971550" lvl="1" indent="-285750"/>
            <a:r>
              <a:rPr lang="en-US" sz="2000">
                <a:latin typeface="+mn-lt"/>
              </a:rPr>
              <a:t>Only </a:t>
            </a:r>
            <a:r>
              <a:rPr lang="en-US" sz="2000"/>
              <a:t>Use</a:t>
            </a:r>
            <a:r>
              <a:rPr lang="en-US" sz="2000">
                <a:latin typeface="+mn-lt"/>
              </a:rPr>
              <a:t> </a:t>
            </a:r>
            <a:r>
              <a:rPr lang="en-US" sz="2000"/>
              <a:t>One</a:t>
            </a:r>
            <a:r>
              <a:rPr lang="en-US" sz="2000">
                <a:latin typeface="+mn-lt"/>
              </a:rPr>
              <a:t> H1</a:t>
            </a:r>
            <a:r>
              <a:rPr lang="en-US" sz="2000"/>
              <a:t>;</a:t>
            </a:r>
            <a:r>
              <a:rPr lang="en-US" sz="2000">
                <a:latin typeface="+mn-lt"/>
              </a:rPr>
              <a:t> </a:t>
            </a:r>
            <a:br>
              <a:rPr lang="en-US" sz="2000"/>
            </a:br>
            <a:r>
              <a:rPr lang="en-US" sz="2000"/>
              <a:t>Should</a:t>
            </a:r>
            <a:r>
              <a:rPr lang="en-US" sz="2000">
                <a:latin typeface="+mn-lt"/>
              </a:rPr>
              <a:t> be </a:t>
            </a:r>
            <a:r>
              <a:rPr lang="en-US" sz="2000"/>
              <a:t>Unique</a:t>
            </a:r>
            <a:endParaRPr lang="en-US" sz="2000">
              <a:latin typeface="+mn-lt"/>
              <a:ea typeface="Calibri"/>
              <a:cs typeface="Calibri"/>
            </a:endParaRPr>
          </a:p>
          <a:p>
            <a:pPr marL="971550" lvl="1" indent="-285750"/>
            <a:r>
              <a:rPr lang="en-US" sz="2000">
                <a:latin typeface="+mn-lt"/>
              </a:rPr>
              <a:t>Follow a Hierarchy</a:t>
            </a:r>
          </a:p>
          <a:p>
            <a:pPr marL="971550" lvl="1" indent="-285750"/>
            <a:r>
              <a:rPr lang="en-US" sz="2000"/>
              <a:t>Don’t skip levels</a:t>
            </a:r>
          </a:p>
          <a:p>
            <a:pPr lvl="1" indent="0">
              <a:buNone/>
            </a:pPr>
            <a:endParaRPr lang="en-US" sz="2400">
              <a:latin typeface="+mn-lt"/>
            </a:endParaRPr>
          </a:p>
        </p:txBody>
      </p:sp>
      <p:pic>
        <p:nvPicPr>
          <p:cNvPr id="5" name="Picture 4">
            <a:extLst>
              <a:ext uri="{FF2B5EF4-FFF2-40B4-BE49-F238E27FC236}">
                <a16:creationId xmlns:a16="http://schemas.microsoft.com/office/drawing/2014/main" id="{765BBE8E-96B8-ABCE-B244-4FB838433554}"/>
              </a:ext>
            </a:extLst>
          </p:cNvPr>
          <p:cNvPicPr>
            <a:picLocks noChangeAspect="1"/>
          </p:cNvPicPr>
          <p:nvPr/>
        </p:nvPicPr>
        <p:blipFill>
          <a:blip r:embed="rId4"/>
          <a:stretch>
            <a:fillRect/>
          </a:stretch>
        </p:blipFill>
        <p:spPr>
          <a:xfrm>
            <a:off x="4717568" y="1391114"/>
            <a:ext cx="2929466" cy="1542493"/>
          </a:xfrm>
          <a:prstGeom prst="rect">
            <a:avLst/>
          </a:prstGeom>
        </p:spPr>
      </p:pic>
      <p:pic>
        <p:nvPicPr>
          <p:cNvPr id="8" name="Picture 7">
            <a:extLst>
              <a:ext uri="{FF2B5EF4-FFF2-40B4-BE49-F238E27FC236}">
                <a16:creationId xmlns:a16="http://schemas.microsoft.com/office/drawing/2014/main" id="{8785ACCA-C76B-38AF-E28D-611DD2BDC4DE}"/>
              </a:ext>
            </a:extLst>
          </p:cNvPr>
          <p:cNvPicPr>
            <a:picLocks noChangeAspect="1"/>
          </p:cNvPicPr>
          <p:nvPr/>
        </p:nvPicPr>
        <p:blipFill>
          <a:blip r:embed="rId5"/>
          <a:stretch>
            <a:fillRect/>
          </a:stretch>
        </p:blipFill>
        <p:spPr>
          <a:xfrm>
            <a:off x="7855327" y="2352605"/>
            <a:ext cx="2929466" cy="2087483"/>
          </a:xfrm>
          <a:prstGeom prst="rect">
            <a:avLst/>
          </a:prstGeom>
        </p:spPr>
      </p:pic>
      <p:pic>
        <p:nvPicPr>
          <p:cNvPr id="10" name="Picture 9">
            <a:extLst>
              <a:ext uri="{FF2B5EF4-FFF2-40B4-BE49-F238E27FC236}">
                <a16:creationId xmlns:a16="http://schemas.microsoft.com/office/drawing/2014/main" id="{8D922FBD-675C-B653-6CF4-2BDB6633A2C0}"/>
              </a:ext>
            </a:extLst>
          </p:cNvPr>
          <p:cNvPicPr>
            <a:picLocks noChangeAspect="1"/>
          </p:cNvPicPr>
          <p:nvPr/>
        </p:nvPicPr>
        <p:blipFill>
          <a:blip r:embed="rId6"/>
          <a:stretch>
            <a:fillRect/>
          </a:stretch>
        </p:blipFill>
        <p:spPr>
          <a:xfrm>
            <a:off x="4787519" y="3334850"/>
            <a:ext cx="2893182" cy="2786724"/>
          </a:xfrm>
          <a:prstGeom prst="rect">
            <a:avLst/>
          </a:prstGeom>
        </p:spPr>
      </p:pic>
      <p:cxnSp>
        <p:nvCxnSpPr>
          <p:cNvPr id="15" name="Connector: Elbow 14">
            <a:extLst>
              <a:ext uri="{FF2B5EF4-FFF2-40B4-BE49-F238E27FC236}">
                <a16:creationId xmlns:a16="http://schemas.microsoft.com/office/drawing/2014/main" id="{57A658C9-6910-5611-8D3D-E14CF01E75AB}"/>
              </a:ext>
            </a:extLst>
          </p:cNvPr>
          <p:cNvCxnSpPr>
            <a:cxnSpLocks/>
          </p:cNvCxnSpPr>
          <p:nvPr/>
        </p:nvCxnSpPr>
        <p:spPr>
          <a:xfrm>
            <a:off x="7750496" y="1642056"/>
            <a:ext cx="882203" cy="4185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139DD891-A2F6-EC9F-5747-599049C51F7C}"/>
              </a:ext>
            </a:extLst>
          </p:cNvPr>
          <p:cNvCxnSpPr>
            <a:cxnSpLocks/>
          </p:cNvCxnSpPr>
          <p:nvPr/>
        </p:nvCxnSpPr>
        <p:spPr>
          <a:xfrm rot="10800000" flipV="1">
            <a:off x="7855328" y="4436772"/>
            <a:ext cx="850791" cy="6375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A80994E-8E81-C9F8-FB33-86E8AC4792B7}"/>
              </a:ext>
            </a:extLst>
          </p:cNvPr>
          <p:cNvPicPr>
            <a:picLocks noChangeAspect="1"/>
          </p:cNvPicPr>
          <p:nvPr/>
        </p:nvPicPr>
        <p:blipFill>
          <a:blip r:embed="rId7"/>
          <a:stretch>
            <a:fillRect/>
          </a:stretch>
        </p:blipFill>
        <p:spPr>
          <a:xfrm>
            <a:off x="1927839" y="4098322"/>
            <a:ext cx="1779488" cy="18590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841459"/>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A5CB8-7AD1-C23A-6E0B-584A3E41EB1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A099BD-6330-C64B-FB75-18357E20DA84}"/>
              </a:ext>
            </a:extLst>
          </p:cNvPr>
          <p:cNvSpPr>
            <a:spLocks noGrp="1"/>
          </p:cNvSpPr>
          <p:nvPr>
            <p:ph type="body" sz="quarter" idx="10"/>
          </p:nvPr>
        </p:nvSpPr>
        <p:spPr/>
        <p:txBody>
          <a:bodyPr lIns="91440" tIns="45720" rIns="91440" bIns="45720" anchor="t"/>
          <a:lstStyle/>
          <a:p>
            <a:r>
              <a:rPr lang="en-US">
                <a:latin typeface="+mn-lt"/>
                <a:cs typeface="Arial"/>
              </a:rPr>
              <a:t>Section Headings</a:t>
            </a:r>
            <a:endParaRPr lang="en-US"/>
          </a:p>
          <a:p>
            <a:endParaRPr lang="en-US">
              <a:latin typeface="+mn-lt"/>
            </a:endParaRPr>
          </a:p>
        </p:txBody>
      </p:sp>
      <p:sp>
        <p:nvSpPr>
          <p:cNvPr id="3" name="Text Placeholder 2">
            <a:extLst>
              <a:ext uri="{FF2B5EF4-FFF2-40B4-BE49-F238E27FC236}">
                <a16:creationId xmlns:a16="http://schemas.microsoft.com/office/drawing/2014/main" id="{BE6A7FA2-E2B9-D650-9662-94F71F32A6DE}"/>
              </a:ext>
            </a:extLst>
          </p:cNvPr>
          <p:cNvSpPr>
            <a:spLocks noGrp="1"/>
          </p:cNvSpPr>
          <p:nvPr>
            <p:ph type="body" sz="quarter" idx="11"/>
          </p:nvPr>
        </p:nvSpPr>
        <p:spPr>
          <a:xfrm>
            <a:off x="598081" y="1752600"/>
            <a:ext cx="8307660" cy="3892550"/>
          </a:xfrm>
        </p:spPr>
        <p:txBody>
          <a:bodyPr numCol="2"/>
          <a:lstStyle/>
          <a:p>
            <a:pPr marL="285750" indent="-285750">
              <a:buFont typeface="Arial" panose="020B0604020202020204" pitchFamily="34" charset="0"/>
              <a:buChar char="•"/>
            </a:pPr>
            <a:r>
              <a:rPr lang="en-US" sz="2400">
                <a:latin typeface="+mn-lt"/>
              </a:rPr>
              <a:t>Use a Section Heading</a:t>
            </a:r>
          </a:p>
        </p:txBody>
      </p:sp>
      <p:pic>
        <p:nvPicPr>
          <p:cNvPr id="6" name="Picture 5">
            <a:extLst>
              <a:ext uri="{FF2B5EF4-FFF2-40B4-BE49-F238E27FC236}">
                <a16:creationId xmlns:a16="http://schemas.microsoft.com/office/drawing/2014/main" id="{15E1697E-617C-9369-0C72-0EF41DB9AF87}"/>
              </a:ext>
            </a:extLst>
          </p:cNvPr>
          <p:cNvPicPr>
            <a:picLocks noChangeAspect="1"/>
          </p:cNvPicPr>
          <p:nvPr/>
        </p:nvPicPr>
        <p:blipFill>
          <a:blip r:embed="rId3"/>
          <a:stretch>
            <a:fillRect/>
          </a:stretch>
        </p:blipFill>
        <p:spPr>
          <a:xfrm>
            <a:off x="598081" y="2241536"/>
            <a:ext cx="4965592" cy="244426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BD9661A3-6AF3-6139-A1D9-26049C43D99A}"/>
              </a:ext>
            </a:extLst>
          </p:cNvPr>
          <p:cNvPicPr>
            <a:picLocks noChangeAspect="1"/>
          </p:cNvPicPr>
          <p:nvPr/>
        </p:nvPicPr>
        <p:blipFill>
          <a:blip r:embed="rId4"/>
          <a:stretch>
            <a:fillRect/>
          </a:stretch>
        </p:blipFill>
        <p:spPr>
          <a:xfrm>
            <a:off x="6111741" y="1752600"/>
            <a:ext cx="5588000" cy="1778001"/>
          </a:xfrm>
          <a:prstGeom prst="rect">
            <a:avLst/>
          </a:prstGeom>
        </p:spPr>
      </p:pic>
      <p:sp>
        <p:nvSpPr>
          <p:cNvPr id="11" name="TextBox 10">
            <a:extLst>
              <a:ext uri="{FF2B5EF4-FFF2-40B4-BE49-F238E27FC236}">
                <a16:creationId xmlns:a16="http://schemas.microsoft.com/office/drawing/2014/main" id="{F51B3EE1-2A96-98B4-6272-A1AA3BBB5DA8}"/>
              </a:ext>
            </a:extLst>
          </p:cNvPr>
          <p:cNvSpPr txBox="1"/>
          <p:nvPr/>
        </p:nvSpPr>
        <p:spPr>
          <a:xfrm>
            <a:off x="598083" y="4960304"/>
            <a:ext cx="4601054" cy="923330"/>
          </a:xfrm>
          <a:prstGeom prst="rect">
            <a:avLst/>
          </a:prstGeom>
          <a:noFill/>
        </p:spPr>
        <p:txBody>
          <a:bodyPr wrap="square" lIns="91440" tIns="45720" rIns="91440" bIns="45720" rtlCol="0" anchor="t">
            <a:spAutoFit/>
          </a:bodyPr>
          <a:lstStyle/>
          <a:p>
            <a:r>
              <a:rPr lang="en-US"/>
              <a:t>Note: Be sure to use the heading format for this text. It will default to something that looks like an H3 but will use a class tag.</a:t>
            </a:r>
          </a:p>
        </p:txBody>
      </p:sp>
      <p:sp>
        <p:nvSpPr>
          <p:cNvPr id="12" name="TextBox 11">
            <a:extLst>
              <a:ext uri="{FF2B5EF4-FFF2-40B4-BE49-F238E27FC236}">
                <a16:creationId xmlns:a16="http://schemas.microsoft.com/office/drawing/2014/main" id="{16CDAEC4-31C9-0459-BE71-DBE3C4EB54B1}"/>
              </a:ext>
            </a:extLst>
          </p:cNvPr>
          <p:cNvSpPr txBox="1"/>
          <p:nvPr/>
        </p:nvSpPr>
        <p:spPr>
          <a:xfrm>
            <a:off x="6117852" y="3698875"/>
            <a:ext cx="5581889" cy="2062103"/>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sz="1600" u="sng"/>
              <a:t>Section Heading formatted as Heading (good example)</a:t>
            </a:r>
          </a:p>
          <a:p>
            <a:endParaRPr lang="en-US" sz="1600"/>
          </a:p>
          <a:p>
            <a:r>
              <a:rPr lang="en-US" sz="1600"/>
              <a:t>&lt;h3 class="heading is_ </a:t>
            </a:r>
            <a:r>
              <a:rPr lang="en-US" sz="1600" err="1"/>
              <a:t>is_bottom</a:t>
            </a:r>
            <a:r>
              <a:rPr lang="en-US" sz="1600"/>
              <a:t> </a:t>
            </a:r>
            <a:r>
              <a:rPr lang="en-US" sz="1600" err="1"/>
              <a:t>is_left</a:t>
            </a:r>
            <a:r>
              <a:rPr lang="en-US" sz="1600"/>
              <a:t>"&gt;Creative Services&lt;/h3&gt;</a:t>
            </a:r>
          </a:p>
          <a:p>
            <a:endParaRPr lang="en-US" sz="1600"/>
          </a:p>
          <a:p>
            <a:r>
              <a:rPr lang="en-US" sz="1600" u="sng"/>
              <a:t>Section Heading </a:t>
            </a:r>
            <a:r>
              <a:rPr lang="en-US" sz="1600" u="sng" err="1"/>
              <a:t>defaut</a:t>
            </a:r>
            <a:r>
              <a:rPr lang="en-US" sz="1600" u="sng"/>
              <a:t> (bad example)</a:t>
            </a:r>
          </a:p>
          <a:p>
            <a:endParaRPr lang="en-US" sz="1600"/>
          </a:p>
          <a:p>
            <a:r>
              <a:rPr lang="en-US" sz="1600"/>
              <a:t>&lt;p id="" class="is_text_3 heading is_ </a:t>
            </a:r>
            <a:r>
              <a:rPr lang="en-US" sz="1600" err="1"/>
              <a:t>is_bottom</a:t>
            </a:r>
            <a:r>
              <a:rPr lang="en-US" sz="1600"/>
              <a:t> </a:t>
            </a:r>
            <a:r>
              <a:rPr lang="en-US" sz="1600" err="1"/>
              <a:t>is_left</a:t>
            </a:r>
            <a:r>
              <a:rPr lang="en-US" sz="1600"/>
              <a:t>"&gt;Creative Services&lt;/p&gt;</a:t>
            </a:r>
          </a:p>
        </p:txBody>
      </p:sp>
    </p:spTree>
    <p:extLst>
      <p:ext uri="{BB962C8B-B14F-4D97-AF65-F5344CB8AC3E}">
        <p14:creationId xmlns:p14="http://schemas.microsoft.com/office/powerpoint/2010/main" val="3057654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E0FD-FF99-C173-BA6D-C091AA8FD8C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A85CED-ECA3-BCF4-ED1C-FBEC84D96DCD}"/>
              </a:ext>
            </a:extLst>
          </p:cNvPr>
          <p:cNvSpPr>
            <a:spLocks noGrp="1"/>
          </p:cNvSpPr>
          <p:nvPr>
            <p:ph type="body" sz="quarter" idx="10"/>
          </p:nvPr>
        </p:nvSpPr>
        <p:spPr/>
        <p:txBody>
          <a:bodyPr lIns="91440" tIns="45720" rIns="91440" bIns="45720" anchor="t"/>
          <a:lstStyle/>
          <a:p>
            <a:r>
              <a:rPr lang="en-US">
                <a:latin typeface="+mn-lt"/>
                <a:cs typeface="Arial"/>
              </a:rPr>
              <a:t>Links</a:t>
            </a:r>
            <a:endParaRPr lang="en-US"/>
          </a:p>
          <a:p>
            <a:endParaRPr lang="en-US">
              <a:latin typeface="+mn-lt"/>
            </a:endParaRPr>
          </a:p>
        </p:txBody>
      </p:sp>
      <p:sp>
        <p:nvSpPr>
          <p:cNvPr id="3" name="Text Placeholder 2">
            <a:extLst>
              <a:ext uri="{FF2B5EF4-FFF2-40B4-BE49-F238E27FC236}">
                <a16:creationId xmlns:a16="http://schemas.microsoft.com/office/drawing/2014/main" id="{1E15B708-BDDA-FFC7-283D-C1B6981D7D0A}"/>
              </a:ext>
            </a:extLst>
          </p:cNvPr>
          <p:cNvSpPr>
            <a:spLocks noGrp="1"/>
          </p:cNvSpPr>
          <p:nvPr>
            <p:ph type="body" sz="quarter" idx="11"/>
          </p:nvPr>
        </p:nvSpPr>
        <p:spPr>
          <a:xfrm>
            <a:off x="515283" y="1512521"/>
            <a:ext cx="8307660" cy="3892550"/>
          </a:xfrm>
        </p:spPr>
        <p:txBody>
          <a:bodyPr numCol="2"/>
          <a:lstStyle/>
          <a:p>
            <a:pPr marL="285750" indent="-285750">
              <a:buFont typeface="Arial" panose="020B0604020202020204" pitchFamily="34" charset="0"/>
              <a:buChar char="•"/>
            </a:pPr>
            <a:r>
              <a:rPr lang="en-US" sz="2400" b="1">
                <a:latin typeface="+mn-lt"/>
              </a:rPr>
              <a:t>Use a Descriptive Link</a:t>
            </a:r>
          </a:p>
          <a:p>
            <a:pPr marL="971550" lvl="1" indent="-285750"/>
            <a:r>
              <a:rPr lang="en-US" sz="2400"/>
              <a:t>In a sentence</a:t>
            </a:r>
          </a:p>
          <a:p>
            <a:pPr marL="971550" lvl="1" indent="-285750"/>
            <a:r>
              <a:rPr lang="en-US" sz="2400">
                <a:latin typeface="+mn-lt"/>
              </a:rPr>
              <a:t>As a button</a:t>
            </a:r>
          </a:p>
          <a:p>
            <a:pPr marL="971550" lvl="1" indent="-285750"/>
            <a:r>
              <a:rPr lang="en-US" sz="2400">
                <a:latin typeface="+mn-lt"/>
              </a:rPr>
              <a:t>With a link list</a:t>
            </a:r>
          </a:p>
        </p:txBody>
      </p:sp>
      <p:pic>
        <p:nvPicPr>
          <p:cNvPr id="5" name="Picture 4">
            <a:extLst>
              <a:ext uri="{FF2B5EF4-FFF2-40B4-BE49-F238E27FC236}">
                <a16:creationId xmlns:a16="http://schemas.microsoft.com/office/drawing/2014/main" id="{0822F930-D139-71DF-010B-7DA94C5191A9}"/>
              </a:ext>
            </a:extLst>
          </p:cNvPr>
          <p:cNvPicPr>
            <a:picLocks noChangeAspect="1"/>
          </p:cNvPicPr>
          <p:nvPr/>
        </p:nvPicPr>
        <p:blipFill>
          <a:blip r:embed="rId3"/>
          <a:stretch>
            <a:fillRect/>
          </a:stretch>
        </p:blipFill>
        <p:spPr>
          <a:xfrm>
            <a:off x="598083" y="3218826"/>
            <a:ext cx="6493776" cy="932729"/>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1D29712F-577A-8741-BF9B-36286751B8BB}"/>
              </a:ext>
            </a:extLst>
          </p:cNvPr>
          <p:cNvPicPr>
            <a:picLocks noChangeAspect="1"/>
          </p:cNvPicPr>
          <p:nvPr/>
        </p:nvPicPr>
        <p:blipFill>
          <a:blip r:embed="rId4"/>
          <a:stretch>
            <a:fillRect/>
          </a:stretch>
        </p:blipFill>
        <p:spPr>
          <a:xfrm>
            <a:off x="405731" y="4301628"/>
            <a:ext cx="2505425" cy="647790"/>
          </a:xfrm>
          <a:prstGeom prst="rect">
            <a:avLst/>
          </a:prstGeom>
        </p:spPr>
      </p:pic>
      <p:pic>
        <p:nvPicPr>
          <p:cNvPr id="13" name="Picture 12">
            <a:extLst>
              <a:ext uri="{FF2B5EF4-FFF2-40B4-BE49-F238E27FC236}">
                <a16:creationId xmlns:a16="http://schemas.microsoft.com/office/drawing/2014/main" id="{B47F2791-5AF3-5919-95BA-ABE40CD2A126}"/>
              </a:ext>
            </a:extLst>
          </p:cNvPr>
          <p:cNvPicPr>
            <a:picLocks noChangeAspect="1"/>
          </p:cNvPicPr>
          <p:nvPr/>
        </p:nvPicPr>
        <p:blipFill>
          <a:blip r:embed="rId5"/>
          <a:stretch>
            <a:fillRect/>
          </a:stretch>
        </p:blipFill>
        <p:spPr>
          <a:xfrm>
            <a:off x="515283" y="5045300"/>
            <a:ext cx="1763493" cy="955226"/>
          </a:xfrm>
          <a:prstGeom prst="rect">
            <a:avLst/>
          </a:prstGeom>
        </p:spPr>
      </p:pic>
      <p:sp>
        <p:nvSpPr>
          <p:cNvPr id="14" name="TextBox 13">
            <a:extLst>
              <a:ext uri="{FF2B5EF4-FFF2-40B4-BE49-F238E27FC236}">
                <a16:creationId xmlns:a16="http://schemas.microsoft.com/office/drawing/2014/main" id="{8B4B2474-6307-9DE7-2347-7EDD25148BF0}"/>
              </a:ext>
            </a:extLst>
          </p:cNvPr>
          <p:cNvSpPr txBox="1"/>
          <p:nvPr/>
        </p:nvSpPr>
        <p:spPr>
          <a:xfrm>
            <a:off x="8119469" y="772002"/>
            <a:ext cx="3474448" cy="4893647"/>
          </a:xfrm>
          <a:prstGeom prst="rect">
            <a:avLst/>
          </a:prstGeom>
          <a:ln w="15875">
            <a:solidFill>
              <a:srgbClr val="C00000"/>
            </a:solidFill>
          </a:ln>
        </p:spPr>
        <p:style>
          <a:lnRef idx="2">
            <a:schemeClr val="accent2"/>
          </a:lnRef>
          <a:fillRef idx="1">
            <a:schemeClr val="lt1"/>
          </a:fillRef>
          <a:effectRef idx="0">
            <a:schemeClr val="accent2"/>
          </a:effectRef>
          <a:fontRef idx="minor">
            <a:schemeClr val="dk1"/>
          </a:fontRef>
        </p:style>
        <p:txBody>
          <a:bodyPr wrap="square" numCol="1" rtlCol="0">
            <a:spAutoFit/>
          </a:bodyPr>
          <a:lstStyle/>
          <a:p>
            <a:r>
              <a:rPr lang="en-US" sz="2400" b="1"/>
              <a:t>Don’t Use</a:t>
            </a:r>
          </a:p>
          <a:p>
            <a:pPr marL="285750" indent="-285750">
              <a:buFont typeface="Arial" panose="020B0604020202020204" pitchFamily="34" charset="0"/>
              <a:buChar char="•"/>
            </a:pPr>
            <a:r>
              <a:rPr lang="en-US" sz="2400"/>
              <a:t>Here</a:t>
            </a:r>
          </a:p>
          <a:p>
            <a:pPr marL="285750" indent="-285750">
              <a:buFont typeface="Arial" panose="020B0604020202020204" pitchFamily="34" charset="0"/>
              <a:buChar char="•"/>
            </a:pPr>
            <a:r>
              <a:rPr lang="en-US" sz="2400"/>
              <a:t>Click Here</a:t>
            </a:r>
          </a:p>
          <a:p>
            <a:pPr marL="285750" indent="-285750">
              <a:buFont typeface="Arial" panose="020B0604020202020204" pitchFamily="34" charset="0"/>
              <a:buChar char="•"/>
            </a:pPr>
            <a:r>
              <a:rPr lang="en-US" sz="2400"/>
              <a:t>Read More</a:t>
            </a:r>
          </a:p>
          <a:p>
            <a:pPr marL="285750" indent="-285750">
              <a:buFont typeface="Arial" panose="020B0604020202020204" pitchFamily="34" charset="0"/>
              <a:buChar char="•"/>
            </a:pPr>
            <a:r>
              <a:rPr lang="en-US" sz="2400"/>
              <a:t>Learn More</a:t>
            </a:r>
          </a:p>
          <a:p>
            <a:pPr marL="285750" indent="-285750">
              <a:buFont typeface="Arial" panose="020B0604020202020204" pitchFamily="34" charset="0"/>
              <a:buChar char="•"/>
            </a:pPr>
            <a:r>
              <a:rPr lang="en-US" sz="2400"/>
              <a:t>Website</a:t>
            </a:r>
          </a:p>
          <a:p>
            <a:pPr marL="285750" indent="-285750">
              <a:buFont typeface="Arial" panose="020B0604020202020204" pitchFamily="34" charset="0"/>
              <a:buChar char="•"/>
            </a:pPr>
            <a:r>
              <a:rPr lang="en-US" sz="2400"/>
              <a:t>Link</a:t>
            </a:r>
          </a:p>
          <a:p>
            <a:pPr marL="285750" indent="-285750">
              <a:buFont typeface="Arial" panose="020B0604020202020204" pitchFamily="34" charset="0"/>
              <a:buChar char="•"/>
            </a:pPr>
            <a:r>
              <a:rPr lang="en-US" sz="2400"/>
              <a:t>More</a:t>
            </a:r>
          </a:p>
          <a:p>
            <a:pPr marL="285750" indent="-285750">
              <a:buFont typeface="Arial" panose="020B0604020202020204" pitchFamily="34" charset="0"/>
              <a:buChar char="•"/>
            </a:pPr>
            <a:r>
              <a:rPr lang="en-US" sz="2400"/>
              <a:t>Document</a:t>
            </a:r>
          </a:p>
          <a:p>
            <a:pPr marL="285750" indent="-285750">
              <a:buFont typeface="Arial" panose="020B0604020202020204" pitchFamily="34" charset="0"/>
              <a:buChar char="•"/>
            </a:pPr>
            <a:r>
              <a:rPr lang="en-US" sz="2400"/>
              <a:t>This Form</a:t>
            </a:r>
          </a:p>
          <a:p>
            <a:pPr marL="285750" indent="-285750">
              <a:buFont typeface="Arial" panose="020B0604020202020204" pitchFamily="34" charset="0"/>
              <a:buChar char="•"/>
            </a:pPr>
            <a:r>
              <a:rPr lang="en-US" sz="2400"/>
              <a:t>This Page</a:t>
            </a:r>
          </a:p>
          <a:p>
            <a:pPr marL="285750" indent="-285750">
              <a:buFont typeface="Arial" panose="020B0604020202020204" pitchFamily="34" charset="0"/>
              <a:buChar char="•"/>
            </a:pPr>
            <a:r>
              <a:rPr lang="en-US" sz="2400"/>
              <a:t>Download</a:t>
            </a:r>
          </a:p>
          <a:p>
            <a:pPr marL="285750" indent="-285750">
              <a:buFont typeface="Arial" panose="020B0604020202020204" pitchFamily="34" charset="0"/>
              <a:buChar char="•"/>
            </a:pPr>
            <a:r>
              <a:rPr lang="en-US" sz="2400"/>
              <a:t>PDF</a:t>
            </a:r>
          </a:p>
        </p:txBody>
      </p:sp>
    </p:spTree>
    <p:extLst>
      <p:ext uri="{BB962C8B-B14F-4D97-AF65-F5344CB8AC3E}">
        <p14:creationId xmlns:p14="http://schemas.microsoft.com/office/powerpoint/2010/main" val="3633900268"/>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96602-A65B-C5D0-E386-06B728F0D55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A639F9-F1D1-BD85-CF78-AFF81B093849}"/>
              </a:ext>
            </a:extLst>
          </p:cNvPr>
          <p:cNvSpPr>
            <a:spLocks noGrp="1"/>
          </p:cNvSpPr>
          <p:nvPr>
            <p:ph type="body" sz="quarter" idx="10"/>
          </p:nvPr>
        </p:nvSpPr>
        <p:spPr/>
        <p:txBody>
          <a:bodyPr lIns="91440" tIns="45720" rIns="91440" bIns="45720" anchor="t"/>
          <a:lstStyle/>
          <a:p>
            <a:r>
              <a:rPr lang="en-US">
                <a:latin typeface="Calibri"/>
                <a:ea typeface="Calibri"/>
                <a:cs typeface="Arial"/>
              </a:rPr>
              <a:t>Outside Links</a:t>
            </a:r>
            <a:endParaRPr lang="en-US">
              <a:latin typeface="Calibri"/>
              <a:ea typeface="Calibri"/>
            </a:endParaRPr>
          </a:p>
          <a:p>
            <a:endParaRPr lang="en-US">
              <a:latin typeface="+mn-lt"/>
            </a:endParaRPr>
          </a:p>
        </p:txBody>
      </p:sp>
      <p:sp>
        <p:nvSpPr>
          <p:cNvPr id="3" name="Text Placeholder 2">
            <a:extLst>
              <a:ext uri="{FF2B5EF4-FFF2-40B4-BE49-F238E27FC236}">
                <a16:creationId xmlns:a16="http://schemas.microsoft.com/office/drawing/2014/main" id="{97471DAF-00E4-A26B-23D7-832423836FA6}"/>
              </a:ext>
            </a:extLst>
          </p:cNvPr>
          <p:cNvSpPr>
            <a:spLocks noGrp="1"/>
          </p:cNvSpPr>
          <p:nvPr>
            <p:ph type="body" sz="quarter" idx="11"/>
          </p:nvPr>
        </p:nvSpPr>
        <p:spPr>
          <a:xfrm>
            <a:off x="474968" y="1395110"/>
            <a:ext cx="11606380" cy="5345480"/>
          </a:xfrm>
        </p:spPr>
        <p:txBody>
          <a:bodyPr lIns="91440" tIns="45720" rIns="91440" bIns="45720" numCol="2" anchor="t"/>
          <a:lstStyle/>
          <a:p>
            <a:pPr marL="285750" indent="-285750">
              <a:buFont typeface="Arial" panose="020B0604020202020204" pitchFamily="34" charset="0"/>
              <a:buChar char="•"/>
            </a:pPr>
            <a:r>
              <a:rPr lang="en-US" sz="2400" b="1">
                <a:latin typeface="+mn-lt"/>
                <a:cs typeface="Arial"/>
              </a:rPr>
              <a:t>Open a Link in a New Tab</a:t>
            </a:r>
            <a:endParaRPr lang="en-US" sz="2400" b="1">
              <a:latin typeface="+mn-lt"/>
              <a:ea typeface="Calibri" panose="020F0502020204030204"/>
              <a:cs typeface="Arial" panose="020B0604020202020204" pitchFamily="34" charset="0"/>
            </a:endParaRPr>
          </a:p>
          <a:p>
            <a:pPr marL="971550" lvl="1" indent="-285750"/>
            <a:r>
              <a:rPr lang="en-US" sz="1800">
                <a:ea typeface="Calibri"/>
                <a:cs typeface="Calibri"/>
              </a:rPr>
              <a:t>Use for Outside Links</a:t>
            </a:r>
          </a:p>
          <a:p>
            <a:pPr marL="971550" lvl="1" indent="-285750"/>
            <a:r>
              <a:rPr lang="en-US" sz="1800">
                <a:ea typeface="Calibri"/>
                <a:cs typeface="Calibri"/>
              </a:rPr>
              <a:t>Do not use new tab for KSU links</a:t>
            </a:r>
          </a:p>
          <a:p>
            <a:pPr marL="971550" lvl="1" indent="-285750"/>
            <a:endParaRPr lang="en-US" sz="2400">
              <a:ea typeface="Calibri"/>
              <a:cs typeface="Calibri"/>
            </a:endParaRPr>
          </a:p>
          <a:p>
            <a:pPr marL="342900" indent="-342900">
              <a:buFont typeface="Arial" panose="020B0604020202020204" pitchFamily="34" charset="0"/>
              <a:buChar char="•"/>
            </a:pPr>
            <a:r>
              <a:rPr lang="en-US" sz="2400" b="1">
                <a:cs typeface="Arial"/>
              </a:rPr>
              <a:t>WCAG: </a:t>
            </a:r>
          </a:p>
          <a:p>
            <a:pPr marL="1028700" lvl="1" indent="-342900"/>
            <a:r>
              <a:rPr lang="en-US" sz="1800">
                <a:ea typeface="Calibri"/>
                <a:cs typeface="Calibri"/>
              </a:rPr>
              <a:t>A link that opens in a new window or tab SHOULD indicate that it opens in a new window or tab.</a:t>
            </a:r>
          </a:p>
          <a:p>
            <a:pPr marL="1028700" lvl="1" indent="-342900"/>
            <a:r>
              <a:rPr lang="en-US" sz="1800"/>
              <a:t>Visual + auditory cues: Use text like “(opens in a new window)” or use ARIA attributes, hidden text for screen readers, or a consistent icon (with accessible label) so that both sighted and non-sighted users are informed.</a:t>
            </a:r>
          </a:p>
          <a:p>
            <a:pPr marL="1028700" lvl="1" indent="-342900"/>
            <a:endParaRPr lang="en-US" sz="2000">
              <a:ea typeface="Calibri"/>
              <a:cs typeface="Calibri"/>
            </a:endParaRPr>
          </a:p>
          <a:p>
            <a:pPr marL="285750" indent="-285750"/>
            <a:endParaRPr lang="en-US" sz="2000">
              <a:latin typeface="+mn-lt"/>
              <a:ea typeface="Calibri"/>
              <a:cs typeface="Calibri"/>
            </a:endParaRPr>
          </a:p>
          <a:p>
            <a:pPr marL="971550" lvl="1" indent="-285750"/>
            <a:endParaRPr lang="en-US" sz="2000">
              <a:ea typeface="Calibri"/>
              <a:cs typeface="Calibri"/>
            </a:endParaRPr>
          </a:p>
          <a:p>
            <a:pPr marL="342900" indent="-342900">
              <a:buFont typeface="Arial" panose="020B0604020202020204" pitchFamily="34" charset="0"/>
              <a:buChar char="•"/>
            </a:pPr>
            <a:endParaRPr lang="en-US" sz="2000" b="1">
              <a:latin typeface="+mn-lt"/>
              <a:cs typeface="Arial"/>
            </a:endParaRPr>
          </a:p>
          <a:p>
            <a:pPr marL="285750" indent="-285750"/>
            <a:r>
              <a:rPr lang="en-US" sz="2000" b="1">
                <a:latin typeface="+mn-lt"/>
                <a:cs typeface="Arial"/>
              </a:rPr>
              <a:t> </a:t>
            </a:r>
          </a:p>
          <a:p>
            <a:pPr marL="971550" lvl="1" indent="-285750"/>
            <a:endParaRPr lang="en-US" sz="2400">
              <a:ea typeface="Calibri"/>
              <a:cs typeface="Calibri"/>
            </a:endParaRPr>
          </a:p>
        </p:txBody>
      </p:sp>
      <p:pic>
        <p:nvPicPr>
          <p:cNvPr id="1028" name="Picture 4">
            <a:extLst>
              <a:ext uri="{FF2B5EF4-FFF2-40B4-BE49-F238E27FC236}">
                <a16:creationId xmlns:a16="http://schemas.microsoft.com/office/drawing/2014/main" id="{0D688256-D87A-2A6A-DBA9-34065B6A5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704" y="1452929"/>
            <a:ext cx="4895850" cy="360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05929"/>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D24D09-0AE0-3C5D-0EC7-31C4D9841A3A}"/>
              </a:ext>
            </a:extLst>
          </p:cNvPr>
          <p:cNvSpPr>
            <a:spLocks noGrp="1"/>
          </p:cNvSpPr>
          <p:nvPr>
            <p:ph type="body" sz="quarter" idx="10"/>
          </p:nvPr>
        </p:nvSpPr>
        <p:spPr>
          <a:xfrm>
            <a:off x="598083" y="600075"/>
            <a:ext cx="11696621" cy="660400"/>
          </a:xfrm>
        </p:spPr>
        <p:txBody>
          <a:bodyPr/>
          <a:lstStyle/>
          <a:p>
            <a:r>
              <a:rPr lang="en-US"/>
              <a:t>External Link Icon (Coming soon) </a:t>
            </a:r>
          </a:p>
        </p:txBody>
      </p:sp>
      <p:sp>
        <p:nvSpPr>
          <p:cNvPr id="3" name="Text Placeholder 2">
            <a:extLst>
              <a:ext uri="{FF2B5EF4-FFF2-40B4-BE49-F238E27FC236}">
                <a16:creationId xmlns:a16="http://schemas.microsoft.com/office/drawing/2014/main" id="{FE6BDDDD-E4F0-81DF-767D-9CBF1C3F3D21}"/>
              </a:ext>
            </a:extLst>
          </p:cNvPr>
          <p:cNvSpPr>
            <a:spLocks noGrp="1"/>
          </p:cNvSpPr>
          <p:nvPr>
            <p:ph type="body" sz="quarter" idx="11"/>
          </p:nvPr>
        </p:nvSpPr>
        <p:spPr>
          <a:xfrm>
            <a:off x="678386" y="1762653"/>
            <a:ext cx="4754571" cy="1865130"/>
          </a:xfrm>
        </p:spPr>
        <p:txBody>
          <a:bodyPr/>
          <a:lstStyle/>
          <a:p>
            <a:pPr marL="342900" indent="-342900">
              <a:buFont typeface="Arial" panose="020B0604020202020204" pitchFamily="34" charset="0"/>
              <a:buChar char="•"/>
            </a:pPr>
            <a:r>
              <a:rPr lang="en-US" sz="2400" b="1">
                <a:cs typeface="Arial"/>
              </a:rPr>
              <a:t>External Link Icon </a:t>
            </a:r>
          </a:p>
          <a:p>
            <a:pPr marL="457200" lvl="1" indent="0" fontAlgn="base">
              <a:buNone/>
            </a:pPr>
            <a:r>
              <a:rPr lang="en-US" sz="1800">
                <a:cs typeface="Arial"/>
              </a:rPr>
              <a:t> “The external link icon is a good way to communicate that a link is external.”</a:t>
            </a:r>
            <a:br>
              <a:rPr lang="en-US" sz="1800">
                <a:cs typeface="Arial"/>
              </a:rPr>
            </a:br>
            <a:br>
              <a:rPr lang="en-US" sz="1800">
                <a:cs typeface="Arial"/>
              </a:rPr>
            </a:br>
            <a:r>
              <a:rPr lang="en-US" sz="1800">
                <a:cs typeface="Arial"/>
                <a:hlinkClick r:id="rId3" tooltip="https://designsystem.digital.gov/components/link/">
                  <a:extLst>
                    <a:ext uri="{A12FA001-AC4F-418D-AE19-62706E023703}">
                      <ahyp:hlinkClr xmlns:ahyp="http://schemas.microsoft.com/office/drawing/2018/hyperlinkcolor" val="tx"/>
                    </a:ext>
                  </a:extLst>
                </a:hlinkClick>
              </a:rPr>
              <a:t>https://designsystem.digital.gov/components/link/</a:t>
            </a:r>
            <a:r>
              <a:rPr lang="en-US" sz="1800">
                <a:cs typeface="Arial"/>
              </a:rPr>
              <a:t> </a:t>
            </a:r>
          </a:p>
          <a:p>
            <a:br>
              <a:rPr lang="en-US" sz="1600"/>
            </a:br>
            <a:endParaRPr lang="en-US" sz="2400">
              <a:cs typeface="Arial"/>
            </a:endParaRPr>
          </a:p>
          <a:p>
            <a:endParaRPr lang="en-US"/>
          </a:p>
        </p:txBody>
      </p:sp>
      <p:sp>
        <p:nvSpPr>
          <p:cNvPr id="4" name="Picture Placeholder 3">
            <a:extLst>
              <a:ext uri="{FF2B5EF4-FFF2-40B4-BE49-F238E27FC236}">
                <a16:creationId xmlns:a16="http://schemas.microsoft.com/office/drawing/2014/main" id="{FB61802F-2FF6-3A9B-FE5B-2D348E8C2548}"/>
              </a:ext>
            </a:extLst>
          </p:cNvPr>
          <p:cNvSpPr>
            <a:spLocks noGrp="1"/>
          </p:cNvSpPr>
          <p:nvPr>
            <p:ph type="pic" sz="quarter" idx="12"/>
          </p:nvPr>
        </p:nvSpPr>
        <p:spPr/>
        <p:txBody>
          <a:bodyPr/>
          <a:lstStyle/>
          <a:p>
            <a:endParaRPr lang="en-US"/>
          </a:p>
        </p:txBody>
      </p:sp>
      <p:sp>
        <p:nvSpPr>
          <p:cNvPr id="5" name="Text Placeholder 2">
            <a:extLst>
              <a:ext uri="{FF2B5EF4-FFF2-40B4-BE49-F238E27FC236}">
                <a16:creationId xmlns:a16="http://schemas.microsoft.com/office/drawing/2014/main" id="{4FFED4B6-24B4-8313-16AA-4292E707FD6A}"/>
              </a:ext>
            </a:extLst>
          </p:cNvPr>
          <p:cNvSpPr txBox="1">
            <a:spLocks/>
          </p:cNvSpPr>
          <p:nvPr/>
        </p:nvSpPr>
        <p:spPr>
          <a:xfrm>
            <a:off x="3587239" y="2725095"/>
            <a:ext cx="9373388" cy="3892550"/>
          </a:xfrm>
          <a:prstGeom prst="rect">
            <a:avLst/>
          </a:prstGeom>
        </p:spPr>
        <p:txBody>
          <a:bodyPr lIns="91440" tIns="45720" rIns="91440" bIns="45720" numCol="2" anchor="t"/>
          <a:lstStyle>
            <a:lvl1pPr marL="0" indent="0" algn="l" defTabSz="914400" rtl="0" eaLnBrk="1" latinLnBrk="0" hangingPunct="1">
              <a:lnSpc>
                <a:spcPct val="90000"/>
              </a:lnSpc>
              <a:spcBef>
                <a:spcPts val="1000"/>
              </a:spcBef>
              <a:buClr>
                <a:srgbClr val="FFC629"/>
              </a:buClr>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None/>
            </a:pPr>
            <a:endParaRPr lang="en-US" sz="2400">
              <a:ea typeface="Calibri"/>
              <a:cs typeface="Calibri"/>
            </a:endParaRPr>
          </a:p>
          <a:p>
            <a:pPr lvl="1" indent="0">
              <a:buNone/>
            </a:pPr>
            <a:endParaRPr lang="en-US" sz="2400">
              <a:ea typeface="Calibri"/>
              <a:cs typeface="Calibri"/>
            </a:endParaRPr>
          </a:p>
          <a:p>
            <a:pPr lvl="1" indent="0">
              <a:buNone/>
            </a:pPr>
            <a:endParaRPr lang="en-US" sz="2400">
              <a:ea typeface="Calibri"/>
              <a:cs typeface="Calibri"/>
            </a:endParaRPr>
          </a:p>
          <a:p>
            <a:pPr lvl="1" indent="0">
              <a:buNone/>
            </a:pPr>
            <a:endParaRPr lang="en-US" sz="2400">
              <a:ea typeface="Calibri"/>
              <a:cs typeface="Calibri"/>
            </a:endParaRPr>
          </a:p>
          <a:p>
            <a:pPr lvl="1" indent="0">
              <a:buNone/>
            </a:pPr>
            <a:endParaRPr lang="en-US" sz="2400">
              <a:ea typeface="Calibri"/>
              <a:cs typeface="Calibri"/>
            </a:endParaRPr>
          </a:p>
          <a:p>
            <a:pPr marL="342900" indent="-342900">
              <a:buFont typeface="Arial" panose="020B0604020202020204" pitchFamily="34" charset="0"/>
              <a:buChar char="•"/>
            </a:pPr>
            <a:endParaRPr lang="en-US" sz="1800" b="1">
              <a:latin typeface="+mn-lt"/>
              <a:cs typeface="Arial"/>
            </a:endParaRPr>
          </a:p>
          <a:p>
            <a:pPr marL="285750" indent="-285750"/>
            <a:r>
              <a:rPr lang="en-US" sz="1800" b="1">
                <a:latin typeface="+mn-lt"/>
                <a:cs typeface="Arial"/>
              </a:rPr>
              <a:t> </a:t>
            </a:r>
          </a:p>
          <a:p>
            <a:pPr marL="971550" lvl="1" indent="-285750"/>
            <a:endParaRPr lang="en-US" sz="2400">
              <a:ea typeface="Calibri"/>
              <a:cs typeface="Calibri"/>
            </a:endParaRPr>
          </a:p>
        </p:txBody>
      </p:sp>
      <p:pic>
        <p:nvPicPr>
          <p:cNvPr id="6" name="Picture 2">
            <a:extLst>
              <a:ext uri="{FF2B5EF4-FFF2-40B4-BE49-F238E27FC236}">
                <a16:creationId xmlns:a16="http://schemas.microsoft.com/office/drawing/2014/main" id="{C3793EA0-119F-37BD-1AC9-E1FB88EF86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358"/>
          <a:stretch>
            <a:fillRect/>
          </a:stretch>
        </p:blipFill>
        <p:spPr bwMode="auto">
          <a:xfrm>
            <a:off x="5612296" y="2095362"/>
            <a:ext cx="6090563" cy="389255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FEB9C620-D90A-0663-8CAB-4F910A2EF7C2}"/>
              </a:ext>
            </a:extLst>
          </p:cNvPr>
          <p:cNvCxnSpPr/>
          <p:nvPr/>
        </p:nvCxnSpPr>
        <p:spPr>
          <a:xfrm flipH="1">
            <a:off x="6440556" y="1618284"/>
            <a:ext cx="755374" cy="47707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81341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C20F0-007C-765F-0443-EF3827ECECC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F6270F-E472-FB37-BAE5-755640BFB5E7}"/>
              </a:ext>
            </a:extLst>
          </p:cNvPr>
          <p:cNvSpPr>
            <a:spLocks noGrp="1"/>
          </p:cNvSpPr>
          <p:nvPr>
            <p:ph type="body" sz="quarter" idx="10"/>
          </p:nvPr>
        </p:nvSpPr>
        <p:spPr/>
        <p:txBody>
          <a:bodyPr lIns="91440" tIns="45720" rIns="91440" bIns="45720" anchor="t"/>
          <a:lstStyle/>
          <a:p>
            <a:r>
              <a:rPr lang="en-US">
                <a:latin typeface="+mn-lt"/>
                <a:cs typeface="Arial"/>
              </a:rPr>
              <a:t>Images</a:t>
            </a:r>
            <a:endParaRPr lang="en-US">
              <a:cs typeface="Arial"/>
            </a:endParaRPr>
          </a:p>
          <a:p>
            <a:endParaRPr lang="en-US">
              <a:latin typeface="+mn-lt"/>
            </a:endParaRPr>
          </a:p>
        </p:txBody>
      </p:sp>
      <p:sp>
        <p:nvSpPr>
          <p:cNvPr id="3" name="Text Placeholder 2">
            <a:extLst>
              <a:ext uri="{FF2B5EF4-FFF2-40B4-BE49-F238E27FC236}">
                <a16:creationId xmlns:a16="http://schemas.microsoft.com/office/drawing/2014/main" id="{488F7B47-A9BF-2462-1B58-071BBEEACFD5}"/>
              </a:ext>
            </a:extLst>
          </p:cNvPr>
          <p:cNvSpPr>
            <a:spLocks noGrp="1"/>
          </p:cNvSpPr>
          <p:nvPr>
            <p:ph type="body" sz="quarter" idx="11"/>
          </p:nvPr>
        </p:nvSpPr>
        <p:spPr>
          <a:xfrm>
            <a:off x="496480" y="1422399"/>
            <a:ext cx="10577919" cy="4673600"/>
          </a:xfrm>
        </p:spPr>
        <p:txBody>
          <a:bodyPr lIns="91440" tIns="45720" rIns="91440" bIns="45720" numCol="2" anchor="t"/>
          <a:lstStyle/>
          <a:p>
            <a:pPr marL="285750" indent="-285750">
              <a:buFont typeface="Arial" panose="020B0604020202020204" pitchFamily="34" charset="0"/>
              <a:buChar char="•"/>
            </a:pPr>
            <a:r>
              <a:rPr lang="en-US" sz="2000" b="1">
                <a:latin typeface="+mn-lt"/>
              </a:rPr>
              <a:t>Use Images</a:t>
            </a:r>
          </a:p>
          <a:p>
            <a:pPr marL="971550" lvl="1" indent="-285750"/>
            <a:r>
              <a:rPr lang="en-US" sz="2000"/>
              <a:t>Relevant to the Page Content</a:t>
            </a:r>
          </a:p>
          <a:p>
            <a:pPr marL="971550" lvl="1" indent="-285750"/>
            <a:r>
              <a:rPr lang="en-US" sz="2000">
                <a:latin typeface="+mn-lt"/>
              </a:rPr>
              <a:t>Avoid Text Images</a:t>
            </a:r>
          </a:p>
          <a:p>
            <a:pPr marL="285750" indent="-285750">
              <a:buFont typeface="Arial" panose="020B0604020202020204" pitchFamily="34" charset="0"/>
              <a:buChar char="•"/>
            </a:pPr>
            <a:endParaRPr lang="en-US" sz="2000">
              <a:latin typeface="+mn-lt"/>
            </a:endParaRPr>
          </a:p>
          <a:p>
            <a:pPr marL="285750" indent="-285750">
              <a:buFont typeface="Arial" panose="020B0604020202020204" pitchFamily="34" charset="0"/>
              <a:buChar char="•"/>
            </a:pPr>
            <a:r>
              <a:rPr lang="en-US" sz="2000" b="1">
                <a:latin typeface="+mn-lt"/>
              </a:rPr>
              <a:t>Write an Image Description</a:t>
            </a:r>
          </a:p>
          <a:p>
            <a:pPr marL="971550" lvl="1" indent="-285750"/>
            <a:r>
              <a:rPr lang="en-US" sz="2000"/>
              <a:t>Briefly Describe the Image</a:t>
            </a:r>
          </a:p>
          <a:p>
            <a:pPr marL="971550" lvl="1" indent="-285750"/>
            <a:r>
              <a:rPr lang="en-US" sz="2000"/>
              <a:t>Demographic Information is Not Usually Needed </a:t>
            </a:r>
            <a:r>
              <a:rPr lang="en-US" sz="1600"/>
              <a:t>(unless it is </a:t>
            </a:r>
            <a:r>
              <a:rPr lang="en-US" sz="1600" i="1"/>
              <a:t>essential</a:t>
            </a:r>
            <a:r>
              <a:rPr lang="en-US" sz="1600"/>
              <a:t> to understanding the image)</a:t>
            </a:r>
          </a:p>
          <a:p>
            <a:pPr marL="971550" lvl="1" indent="-285750"/>
            <a:r>
              <a:rPr lang="en-US" sz="2000"/>
              <a:t>Include Emotion, if Possible</a:t>
            </a:r>
          </a:p>
          <a:p>
            <a:pPr marL="971550" lvl="1" indent="-285750"/>
            <a:r>
              <a:rPr lang="en-US" sz="2000"/>
              <a:t>Do Not Say “image of…”</a:t>
            </a:r>
          </a:p>
          <a:p>
            <a:pPr marL="971550" lvl="1" indent="-285750"/>
            <a:r>
              <a:rPr lang="en-US" sz="2000"/>
              <a:t>Long Description (for Complex Images, Info-graphics)</a:t>
            </a:r>
          </a:p>
        </p:txBody>
      </p:sp>
      <p:pic>
        <p:nvPicPr>
          <p:cNvPr id="6" name="Picture 5" descr="A group of people sitting around a table with papers&#10;&#10;AI-generated content may be incorrect.">
            <a:extLst>
              <a:ext uri="{FF2B5EF4-FFF2-40B4-BE49-F238E27FC236}">
                <a16:creationId xmlns:a16="http://schemas.microsoft.com/office/drawing/2014/main" id="{AFBD7B23-590A-7BFB-2A7E-6D636B11E4B2}"/>
              </a:ext>
            </a:extLst>
          </p:cNvPr>
          <p:cNvPicPr>
            <a:picLocks noChangeAspect="1"/>
          </p:cNvPicPr>
          <p:nvPr/>
        </p:nvPicPr>
        <p:blipFill>
          <a:blip r:embed="rId3"/>
          <a:stretch>
            <a:fillRect/>
          </a:stretch>
        </p:blipFill>
        <p:spPr>
          <a:xfrm>
            <a:off x="6514582" y="1606839"/>
            <a:ext cx="3971721" cy="2650524"/>
          </a:xfrm>
          <a:prstGeom prst="rect">
            <a:avLst/>
          </a:prstGeom>
        </p:spPr>
      </p:pic>
      <p:sp>
        <p:nvSpPr>
          <p:cNvPr id="7" name="TextBox 6">
            <a:extLst>
              <a:ext uri="{FF2B5EF4-FFF2-40B4-BE49-F238E27FC236}">
                <a16:creationId xmlns:a16="http://schemas.microsoft.com/office/drawing/2014/main" id="{3F7ECB35-7EA8-2E93-5FCB-59A2CD4B5180}"/>
              </a:ext>
            </a:extLst>
          </p:cNvPr>
          <p:cNvSpPr txBox="1"/>
          <p:nvPr/>
        </p:nvSpPr>
        <p:spPr>
          <a:xfrm>
            <a:off x="6483256" y="4385358"/>
            <a:ext cx="4034371" cy="1200329"/>
          </a:xfrm>
          <a:prstGeom prst="rect">
            <a:avLst/>
          </a:prstGeom>
          <a:noFill/>
        </p:spPr>
        <p:txBody>
          <a:bodyPr wrap="square" lIns="91440" tIns="45720" rIns="91440" bIns="45720" rtlCol="0" anchor="t">
            <a:spAutoFit/>
          </a:bodyPr>
          <a:lstStyle/>
          <a:p>
            <a:r>
              <a:rPr lang="en-US" i="1"/>
              <a:t>A group of people collaborates around a table filled with colorful papers, sticky notes, and design drafts, conveying teamwork and creativity.</a:t>
            </a:r>
          </a:p>
        </p:txBody>
      </p:sp>
      <p:sp>
        <p:nvSpPr>
          <p:cNvPr id="4" name="TextBox 3">
            <a:extLst>
              <a:ext uri="{FF2B5EF4-FFF2-40B4-BE49-F238E27FC236}">
                <a16:creationId xmlns:a16="http://schemas.microsoft.com/office/drawing/2014/main" id="{09EDC7D8-330F-6B14-393B-92D77BD55E65}"/>
              </a:ext>
            </a:extLst>
          </p:cNvPr>
          <p:cNvSpPr txBox="1"/>
          <p:nvPr/>
        </p:nvSpPr>
        <p:spPr>
          <a:xfrm>
            <a:off x="279161" y="6375160"/>
            <a:ext cx="10474978" cy="369332"/>
          </a:xfrm>
          <a:prstGeom prst="rect">
            <a:avLst/>
          </a:prstGeom>
          <a:noFill/>
        </p:spPr>
        <p:txBody>
          <a:bodyPr wrap="square" rtlCol="0">
            <a:spAutoFit/>
          </a:bodyPr>
          <a:lstStyle/>
          <a:p>
            <a:r>
              <a:rPr lang="en-US">
                <a:hlinkClick r:id="rId4" tooltip="https://www.youtube.com/watch?v=-6pxjxd08ri"/>
              </a:rPr>
              <a:t>How to write good alt text - Making images accessible with alternative text</a:t>
            </a:r>
            <a:endParaRPr lang="en-US"/>
          </a:p>
        </p:txBody>
      </p:sp>
    </p:spTree>
    <p:extLst>
      <p:ext uri="{BB962C8B-B14F-4D97-AF65-F5344CB8AC3E}">
        <p14:creationId xmlns:p14="http://schemas.microsoft.com/office/powerpoint/2010/main" val="1380111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A990D-7B1B-C0A2-8082-CC42FED578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2DE193-325D-A381-2632-B9B9BCB57338}"/>
              </a:ext>
            </a:extLst>
          </p:cNvPr>
          <p:cNvSpPr>
            <a:spLocks noGrp="1"/>
          </p:cNvSpPr>
          <p:nvPr>
            <p:ph type="body" sz="quarter" idx="10"/>
          </p:nvPr>
        </p:nvSpPr>
        <p:spPr/>
        <p:txBody>
          <a:bodyPr lIns="91440" tIns="45720" rIns="91440" bIns="45720" anchor="t"/>
          <a:lstStyle/>
          <a:p>
            <a:r>
              <a:rPr lang="en-US">
                <a:latin typeface="+mn-lt"/>
                <a:cs typeface="Arial"/>
              </a:rPr>
              <a:t>Music and Math Images</a:t>
            </a:r>
            <a:endParaRPr lang="en-US">
              <a:cs typeface="Arial"/>
            </a:endParaRPr>
          </a:p>
          <a:p>
            <a:endParaRPr lang="en-US">
              <a:latin typeface="+mn-lt"/>
            </a:endParaRPr>
          </a:p>
        </p:txBody>
      </p:sp>
      <p:sp>
        <p:nvSpPr>
          <p:cNvPr id="4" name="TextBox 3">
            <a:extLst>
              <a:ext uri="{FF2B5EF4-FFF2-40B4-BE49-F238E27FC236}">
                <a16:creationId xmlns:a16="http://schemas.microsoft.com/office/drawing/2014/main" id="{0270056B-9D30-7678-9869-DF710D3EF5CA}"/>
              </a:ext>
            </a:extLst>
          </p:cNvPr>
          <p:cNvSpPr txBox="1"/>
          <p:nvPr/>
        </p:nvSpPr>
        <p:spPr>
          <a:xfrm>
            <a:off x="279161" y="6375160"/>
            <a:ext cx="10474978" cy="369332"/>
          </a:xfrm>
          <a:prstGeom prst="rect">
            <a:avLst/>
          </a:prstGeom>
          <a:noFill/>
        </p:spPr>
        <p:txBody>
          <a:bodyPr wrap="square" rtlCol="0">
            <a:spAutoFit/>
          </a:bodyPr>
          <a:lstStyle/>
          <a:p>
            <a:r>
              <a:rPr lang="en-US">
                <a:hlinkClick r:id="rId3" tooltip="https://www.youtube.com/watch?v=-6pxjxd08ri"/>
              </a:rPr>
              <a:t>How to write good alt text - Making images accessible with alternative text</a:t>
            </a:r>
            <a:endParaRPr lang="en-US"/>
          </a:p>
        </p:txBody>
      </p:sp>
      <p:pic>
        <p:nvPicPr>
          <p:cNvPr id="8" name="Picture 7" descr="A sheet of music with notes&#10;&#10;AI-generated content may be incorrect.">
            <a:extLst>
              <a:ext uri="{FF2B5EF4-FFF2-40B4-BE49-F238E27FC236}">
                <a16:creationId xmlns:a16="http://schemas.microsoft.com/office/drawing/2014/main" id="{7C35A509-377D-FAA5-1075-324718BB15CD}"/>
              </a:ext>
            </a:extLst>
          </p:cNvPr>
          <p:cNvPicPr>
            <a:picLocks noChangeAspect="1"/>
          </p:cNvPicPr>
          <p:nvPr/>
        </p:nvPicPr>
        <p:blipFill>
          <a:blip r:embed="rId4"/>
          <a:srcRect r="293" b="5364"/>
          <a:stretch>
            <a:fillRect/>
          </a:stretch>
        </p:blipFill>
        <p:spPr>
          <a:xfrm>
            <a:off x="1134839" y="1423357"/>
            <a:ext cx="2396052" cy="3180703"/>
          </a:xfrm>
          <a:prstGeom prst="rect">
            <a:avLst/>
          </a:prstGeom>
        </p:spPr>
      </p:pic>
      <p:sp>
        <p:nvSpPr>
          <p:cNvPr id="7" name="TextBox 6">
            <a:extLst>
              <a:ext uri="{FF2B5EF4-FFF2-40B4-BE49-F238E27FC236}">
                <a16:creationId xmlns:a16="http://schemas.microsoft.com/office/drawing/2014/main" id="{B55C06F1-BA79-D9F9-4D0F-3DBBB5F77311}"/>
              </a:ext>
            </a:extLst>
          </p:cNvPr>
          <p:cNvSpPr txBox="1"/>
          <p:nvPr/>
        </p:nvSpPr>
        <p:spPr>
          <a:xfrm>
            <a:off x="497749" y="4608340"/>
            <a:ext cx="4034371" cy="1477328"/>
          </a:xfrm>
          <a:prstGeom prst="rect">
            <a:avLst/>
          </a:prstGeom>
          <a:noFill/>
        </p:spPr>
        <p:txBody>
          <a:bodyPr wrap="square" lIns="91440" tIns="45720" rIns="91440" bIns="45720" rtlCol="0" anchor="t">
            <a:spAutoFit/>
          </a:bodyPr>
          <a:lstStyle/>
          <a:p>
            <a:r>
              <a:rPr lang="en-US">
                <a:ea typeface="+mn-lt"/>
                <a:cs typeface="+mn-lt"/>
              </a:rPr>
              <a:t>Sheet music for "Ode to Joy (Piano for kids)" by Beethoven, in the key of C major. The piece is in 4/4 time, marked "Moderato," contains 16 bars and has simple note patterns.</a:t>
            </a:r>
          </a:p>
        </p:txBody>
      </p:sp>
      <p:pic>
        <p:nvPicPr>
          <p:cNvPr id="9" name="Picture 8" descr="A person writing on a transparent board&#10;&#10;AI-generated content may be incorrect.">
            <a:extLst>
              <a:ext uri="{FF2B5EF4-FFF2-40B4-BE49-F238E27FC236}">
                <a16:creationId xmlns:a16="http://schemas.microsoft.com/office/drawing/2014/main" id="{6A9D6F17-24B4-CE70-48D4-6E2F2F8D8834}"/>
              </a:ext>
            </a:extLst>
          </p:cNvPr>
          <p:cNvPicPr>
            <a:picLocks noChangeAspect="1"/>
          </p:cNvPicPr>
          <p:nvPr/>
        </p:nvPicPr>
        <p:blipFill>
          <a:blip r:embed="rId5"/>
          <a:stretch>
            <a:fillRect/>
          </a:stretch>
        </p:blipFill>
        <p:spPr>
          <a:xfrm>
            <a:off x="5665611" y="1486526"/>
            <a:ext cx="4325056" cy="1344948"/>
          </a:xfrm>
          <a:prstGeom prst="rect">
            <a:avLst/>
          </a:prstGeom>
        </p:spPr>
      </p:pic>
      <p:pic>
        <p:nvPicPr>
          <p:cNvPr id="10" name="Picture 9">
            <a:extLst>
              <a:ext uri="{FF2B5EF4-FFF2-40B4-BE49-F238E27FC236}">
                <a16:creationId xmlns:a16="http://schemas.microsoft.com/office/drawing/2014/main" id="{BAE03D29-20F2-838D-24AD-FFB1CEA208CF}"/>
              </a:ext>
            </a:extLst>
          </p:cNvPr>
          <p:cNvPicPr>
            <a:picLocks noChangeAspect="1"/>
          </p:cNvPicPr>
          <p:nvPr/>
        </p:nvPicPr>
        <p:blipFill>
          <a:blip r:embed="rId6"/>
          <a:stretch>
            <a:fillRect/>
          </a:stretch>
        </p:blipFill>
        <p:spPr>
          <a:xfrm>
            <a:off x="4819649" y="4068056"/>
            <a:ext cx="3533423" cy="1854553"/>
          </a:xfrm>
          <a:prstGeom prst="rect">
            <a:avLst/>
          </a:prstGeom>
        </p:spPr>
      </p:pic>
      <p:sp>
        <p:nvSpPr>
          <p:cNvPr id="11" name="TextBox 10">
            <a:extLst>
              <a:ext uri="{FF2B5EF4-FFF2-40B4-BE49-F238E27FC236}">
                <a16:creationId xmlns:a16="http://schemas.microsoft.com/office/drawing/2014/main" id="{4F78DB55-326C-0A8F-F854-83E5F43BFFB7}"/>
              </a:ext>
            </a:extLst>
          </p:cNvPr>
          <p:cNvSpPr txBox="1"/>
          <p:nvPr/>
        </p:nvSpPr>
        <p:spPr>
          <a:xfrm>
            <a:off x="4822806" y="2830340"/>
            <a:ext cx="6207481" cy="923330"/>
          </a:xfrm>
          <a:prstGeom prst="rect">
            <a:avLst/>
          </a:prstGeom>
          <a:noFill/>
        </p:spPr>
        <p:txBody>
          <a:bodyPr wrap="square" lIns="91440" tIns="45720" rIns="91440" bIns="45720" rtlCol="0" anchor="t">
            <a:spAutoFit/>
          </a:bodyPr>
          <a:lstStyle/>
          <a:p>
            <a:r>
              <a:rPr lang="en-US">
                <a:ea typeface="+mn-lt"/>
                <a:cs typeface="+mn-lt"/>
              </a:rPr>
              <a:t>Close-up of a hand writing math equations on a transparent glass board with a white marker. The scene conveys focus and problem-solving.</a:t>
            </a:r>
          </a:p>
        </p:txBody>
      </p:sp>
      <p:sp>
        <p:nvSpPr>
          <p:cNvPr id="12" name="TextBox 11">
            <a:extLst>
              <a:ext uri="{FF2B5EF4-FFF2-40B4-BE49-F238E27FC236}">
                <a16:creationId xmlns:a16="http://schemas.microsoft.com/office/drawing/2014/main" id="{5A0F7907-69CA-57B3-680E-91A4AEC74A8A}"/>
              </a:ext>
            </a:extLst>
          </p:cNvPr>
          <p:cNvSpPr txBox="1"/>
          <p:nvPr/>
        </p:nvSpPr>
        <p:spPr>
          <a:xfrm>
            <a:off x="8470527" y="3973340"/>
            <a:ext cx="2425705" cy="2031325"/>
          </a:xfrm>
          <a:prstGeom prst="rect">
            <a:avLst/>
          </a:prstGeom>
          <a:noFill/>
        </p:spPr>
        <p:txBody>
          <a:bodyPr wrap="square" lIns="91440" tIns="45720" rIns="91440" bIns="45720" rtlCol="0" anchor="t">
            <a:spAutoFit/>
          </a:bodyPr>
          <a:lstStyle/>
          <a:p>
            <a:r>
              <a:rPr lang="en-US">
                <a:ea typeface="+mn-lt"/>
                <a:cs typeface="+mn-lt"/>
              </a:rPr>
              <a:t>text 'quadratic formula' in blue above the mathematical formula: x equals negative b plus or minus the square root of b squared minus 4ac, divided by 2a.</a:t>
            </a:r>
          </a:p>
        </p:txBody>
      </p:sp>
    </p:spTree>
    <p:extLst>
      <p:ext uri="{BB962C8B-B14F-4D97-AF65-F5344CB8AC3E}">
        <p14:creationId xmlns:p14="http://schemas.microsoft.com/office/powerpoint/2010/main" val="3045743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5F9C3-E997-5E81-3567-3ADF2C48AF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95A74B-8522-C9A7-A077-05F8CC368447}"/>
              </a:ext>
            </a:extLst>
          </p:cNvPr>
          <p:cNvSpPr>
            <a:spLocks noGrp="1"/>
          </p:cNvSpPr>
          <p:nvPr>
            <p:ph type="body" sz="quarter" idx="10"/>
          </p:nvPr>
        </p:nvSpPr>
        <p:spPr/>
        <p:txBody>
          <a:bodyPr/>
          <a:lstStyle/>
          <a:p>
            <a:r>
              <a:rPr lang="en-US">
                <a:latin typeface="+mn-lt"/>
              </a:rPr>
              <a:t>Practice!</a:t>
            </a:r>
          </a:p>
          <a:p>
            <a:endParaRPr lang="en-US">
              <a:latin typeface="+mn-lt"/>
            </a:endParaRPr>
          </a:p>
        </p:txBody>
      </p:sp>
      <p:sp>
        <p:nvSpPr>
          <p:cNvPr id="3" name="Text Placeholder 2">
            <a:extLst>
              <a:ext uri="{FF2B5EF4-FFF2-40B4-BE49-F238E27FC236}">
                <a16:creationId xmlns:a16="http://schemas.microsoft.com/office/drawing/2014/main" id="{6D26441B-2A68-2275-830F-7D8DCC7F6A2A}"/>
              </a:ext>
            </a:extLst>
          </p:cNvPr>
          <p:cNvSpPr>
            <a:spLocks noGrp="1"/>
          </p:cNvSpPr>
          <p:nvPr>
            <p:ph type="body" sz="quarter" idx="11"/>
          </p:nvPr>
        </p:nvSpPr>
        <p:spPr>
          <a:xfrm>
            <a:off x="598081" y="1752600"/>
            <a:ext cx="8307660" cy="3892550"/>
          </a:xfrm>
        </p:spPr>
        <p:txBody>
          <a:bodyPr numCol="2"/>
          <a:lstStyle/>
          <a:p>
            <a:pPr marL="285750" indent="-285750">
              <a:buFont typeface="Arial" panose="020B0604020202020204" pitchFamily="34" charset="0"/>
              <a:buChar char="•"/>
            </a:pPr>
            <a:r>
              <a:rPr lang="en-US" sz="2400">
                <a:latin typeface="+mn-lt"/>
              </a:rPr>
              <a:t>Write an Image Description…</a:t>
            </a:r>
          </a:p>
        </p:txBody>
      </p:sp>
      <p:pic>
        <p:nvPicPr>
          <p:cNvPr id="11" name="Picture 10" descr="A person in a yellow and black garment sitting on a couch&#10;&#10;AI-generated content may be incorrect.">
            <a:extLst>
              <a:ext uri="{FF2B5EF4-FFF2-40B4-BE49-F238E27FC236}">
                <a16:creationId xmlns:a16="http://schemas.microsoft.com/office/drawing/2014/main" id="{2E58AA7A-3CCF-75E0-5FFA-7BA37C9855B3}"/>
              </a:ext>
            </a:extLst>
          </p:cNvPr>
          <p:cNvPicPr>
            <a:picLocks noChangeAspect="1"/>
          </p:cNvPicPr>
          <p:nvPr/>
        </p:nvPicPr>
        <p:blipFill>
          <a:blip r:embed="rId2"/>
          <a:stretch>
            <a:fillRect/>
          </a:stretch>
        </p:blipFill>
        <p:spPr>
          <a:xfrm>
            <a:off x="5170398" y="1594373"/>
            <a:ext cx="5519123" cy="3546037"/>
          </a:xfrm>
          <a:prstGeom prst="rect">
            <a:avLst/>
          </a:prstGeom>
        </p:spPr>
      </p:pic>
    </p:spTree>
    <p:extLst>
      <p:ext uri="{BB962C8B-B14F-4D97-AF65-F5344CB8AC3E}">
        <p14:creationId xmlns:p14="http://schemas.microsoft.com/office/powerpoint/2010/main" val="546452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C832A-A244-A507-E280-1D93B26D5AF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ED23008-C4B0-D19B-3AE4-0A376B3D5C14}"/>
              </a:ext>
            </a:extLst>
          </p:cNvPr>
          <p:cNvSpPr>
            <a:spLocks noGrp="1"/>
          </p:cNvSpPr>
          <p:nvPr>
            <p:ph type="body" sz="quarter" idx="10"/>
          </p:nvPr>
        </p:nvSpPr>
        <p:spPr/>
        <p:txBody>
          <a:bodyPr lIns="91440" tIns="45720" rIns="91440" bIns="45720" anchor="t"/>
          <a:lstStyle/>
          <a:p>
            <a:r>
              <a:rPr lang="en-US">
                <a:latin typeface="+mn-lt"/>
                <a:cs typeface="Arial"/>
              </a:rPr>
              <a:t>Practice!</a:t>
            </a:r>
            <a:endParaRPr lang="en-US"/>
          </a:p>
          <a:p>
            <a:endParaRPr lang="en-US">
              <a:latin typeface="+mn-lt"/>
            </a:endParaRPr>
          </a:p>
        </p:txBody>
      </p:sp>
      <p:sp>
        <p:nvSpPr>
          <p:cNvPr id="3" name="Text Placeholder 2">
            <a:extLst>
              <a:ext uri="{FF2B5EF4-FFF2-40B4-BE49-F238E27FC236}">
                <a16:creationId xmlns:a16="http://schemas.microsoft.com/office/drawing/2014/main" id="{A8CFE617-8AA4-6C02-6ADB-A9F4EB96A26D}"/>
              </a:ext>
            </a:extLst>
          </p:cNvPr>
          <p:cNvSpPr>
            <a:spLocks noGrp="1"/>
          </p:cNvSpPr>
          <p:nvPr>
            <p:ph type="body" sz="quarter" idx="11"/>
          </p:nvPr>
        </p:nvSpPr>
        <p:spPr>
          <a:xfrm>
            <a:off x="598080" y="1594373"/>
            <a:ext cx="9099075" cy="4546783"/>
          </a:xfrm>
        </p:spPr>
        <p:txBody>
          <a:bodyPr lIns="91440" tIns="45720" rIns="91440" bIns="45720" numCol="2" anchor="t"/>
          <a:lstStyle/>
          <a:p>
            <a:pPr marL="285750" indent="-285750">
              <a:buFont typeface="Arial" panose="020B0604020202020204" pitchFamily="34" charset="0"/>
              <a:buChar char="•"/>
            </a:pPr>
            <a:r>
              <a:rPr lang="en-US" sz="2400" b="1">
                <a:latin typeface="+mn-lt"/>
                <a:cs typeface="Arial"/>
              </a:rPr>
              <a:t>Write an Image Description…</a:t>
            </a:r>
            <a:br>
              <a:rPr lang="en-US" sz="2400">
                <a:latin typeface="+mn-lt"/>
              </a:rPr>
            </a:br>
            <a:endParaRPr lang="en-US" sz="2400">
              <a:latin typeface="+mn-lt"/>
              <a:ea typeface="Calibri"/>
            </a:endParaRPr>
          </a:p>
          <a:p>
            <a:pPr marL="285750" indent="-285750">
              <a:buFont typeface="Arial" panose="020B0604020202020204" pitchFamily="34" charset="0"/>
              <a:buChar char="•"/>
            </a:pPr>
            <a:r>
              <a:rPr lang="en-US" sz="2000">
                <a:latin typeface="+mn-lt"/>
                <a:cs typeface="Arial"/>
              </a:rPr>
              <a:t>AI might give you…</a:t>
            </a:r>
            <a:br>
              <a:rPr lang="en-US" sz="2000">
                <a:latin typeface="+mn-lt"/>
              </a:rPr>
            </a:br>
            <a:br>
              <a:rPr lang="en-US" sz="2000">
                <a:latin typeface="+mn-lt"/>
              </a:rPr>
            </a:br>
            <a:r>
              <a:rPr lang="en-US" sz="2000" i="1">
                <a:latin typeface="+mn-lt"/>
                <a:cs typeface="Arial"/>
              </a:rPr>
              <a:t>A mascot, resembling an owl, relaxes on a blue couch wearing a bright yellow jersey. The scene is cheerful, with a sunlit courtyard visible outside.</a:t>
            </a:r>
            <a:endParaRPr lang="en-US" sz="2000" i="1">
              <a:latin typeface="+mn-lt"/>
              <a:ea typeface="Calibri"/>
              <a:cs typeface="Arial"/>
            </a:endParaRPr>
          </a:p>
          <a:p>
            <a:pPr marL="285750" indent="-285750">
              <a:buFont typeface="Arial" panose="020B0604020202020204" pitchFamily="34" charset="0"/>
              <a:buChar char="•"/>
            </a:pPr>
            <a:r>
              <a:rPr lang="en-US" sz="2000">
                <a:latin typeface="+mn-lt"/>
                <a:cs typeface="Arial"/>
              </a:rPr>
              <a:t>Adjust it as needed…</a:t>
            </a:r>
            <a:br>
              <a:rPr lang="en-US" sz="2000">
                <a:latin typeface="+mn-lt"/>
              </a:rPr>
            </a:br>
            <a:br>
              <a:rPr lang="en-US" sz="2000">
                <a:latin typeface="+mn-lt"/>
              </a:rPr>
            </a:br>
            <a:r>
              <a:rPr lang="en-US" sz="2000" i="1">
                <a:latin typeface="+mn-lt"/>
                <a:cs typeface="Arial"/>
              </a:rPr>
              <a:t>A scrappy mascot, resembling an owl, relaxes on a blue couch wearing a bright yellow KSU jersey. The scene is cheerful, with a sunlit courtyard visible outside.</a:t>
            </a:r>
            <a:endParaRPr lang="en-US" sz="2000" i="1">
              <a:latin typeface="+mn-lt"/>
              <a:ea typeface="Calibri"/>
              <a:cs typeface="Arial"/>
            </a:endParaRPr>
          </a:p>
          <a:p>
            <a:pPr marL="285750" indent="-285750">
              <a:buFont typeface="Arial" panose="020B0604020202020204" pitchFamily="34" charset="0"/>
              <a:buChar char="•"/>
            </a:pPr>
            <a:endParaRPr lang="en-US" sz="2000">
              <a:latin typeface="+mn-lt"/>
            </a:endParaRPr>
          </a:p>
        </p:txBody>
      </p:sp>
      <p:pic>
        <p:nvPicPr>
          <p:cNvPr id="11" name="Picture 10" descr="A person in a yellow and black garment sitting on a couch&#10;&#10;AI-generated content may be incorrect.">
            <a:extLst>
              <a:ext uri="{FF2B5EF4-FFF2-40B4-BE49-F238E27FC236}">
                <a16:creationId xmlns:a16="http://schemas.microsoft.com/office/drawing/2014/main" id="{47C0FB58-3A55-C280-138C-8C59268D9DBF}"/>
              </a:ext>
            </a:extLst>
          </p:cNvPr>
          <p:cNvPicPr>
            <a:picLocks noChangeAspect="1"/>
          </p:cNvPicPr>
          <p:nvPr/>
        </p:nvPicPr>
        <p:blipFill>
          <a:blip r:embed="rId2"/>
          <a:stretch>
            <a:fillRect/>
          </a:stretch>
        </p:blipFill>
        <p:spPr>
          <a:xfrm>
            <a:off x="6074797" y="1594373"/>
            <a:ext cx="5519123" cy="3546037"/>
          </a:xfrm>
          <a:prstGeom prst="rect">
            <a:avLst/>
          </a:prstGeom>
        </p:spPr>
      </p:pic>
    </p:spTree>
    <p:extLst>
      <p:ext uri="{BB962C8B-B14F-4D97-AF65-F5344CB8AC3E}">
        <p14:creationId xmlns:p14="http://schemas.microsoft.com/office/powerpoint/2010/main" val="255185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garment standing in front of a sign&#10;&#10;AI-generated content may be incorrect.">
            <a:extLst>
              <a:ext uri="{FF2B5EF4-FFF2-40B4-BE49-F238E27FC236}">
                <a16:creationId xmlns:a16="http://schemas.microsoft.com/office/drawing/2014/main" id="{ACC24063-22FA-03F4-77B6-E78E87DB1D38}"/>
              </a:ext>
            </a:extLst>
          </p:cNvPr>
          <p:cNvPicPr>
            <a:picLocks noChangeAspect="1"/>
          </p:cNvPicPr>
          <p:nvPr/>
        </p:nvPicPr>
        <p:blipFill>
          <a:blip r:embed="rId3">
            <a:alphaModFix amt="8000"/>
          </a:blip>
          <a:srcRect b="2765"/>
          <a:stretch>
            <a:fillRect/>
          </a:stretch>
        </p:blipFill>
        <p:spPr>
          <a:xfrm>
            <a:off x="0" y="456"/>
            <a:ext cx="12192000" cy="6263320"/>
          </a:xfrm>
          <a:prstGeom prst="rect">
            <a:avLst/>
          </a:prstGeom>
        </p:spPr>
      </p:pic>
      <p:sp>
        <p:nvSpPr>
          <p:cNvPr id="2" name="Text Placeholder 1">
            <a:extLst>
              <a:ext uri="{FF2B5EF4-FFF2-40B4-BE49-F238E27FC236}">
                <a16:creationId xmlns:a16="http://schemas.microsoft.com/office/drawing/2014/main" id="{6C275F9D-EC04-65DF-1843-00E4FBA2B088}"/>
              </a:ext>
            </a:extLst>
          </p:cNvPr>
          <p:cNvSpPr>
            <a:spLocks noGrp="1"/>
          </p:cNvSpPr>
          <p:nvPr>
            <p:ph type="body" sz="quarter" idx="10"/>
          </p:nvPr>
        </p:nvSpPr>
        <p:spPr>
          <a:xfrm>
            <a:off x="598083" y="600075"/>
            <a:ext cx="9180399" cy="660400"/>
          </a:xfrm>
        </p:spPr>
        <p:txBody>
          <a:bodyPr/>
          <a:lstStyle/>
          <a:p>
            <a:r>
              <a:rPr lang="en-US" sz="3200">
                <a:latin typeface="Calibri" panose="020F0502020204030204" pitchFamily="34" charset="0"/>
                <a:ea typeface="Calibri" panose="020F0502020204030204" pitchFamily="34" charset="0"/>
                <a:cs typeface="Calibri" panose="020F0502020204030204" pitchFamily="34" charset="0"/>
              </a:rPr>
              <a:t>Goal of the Web Community of Practice</a:t>
            </a:r>
            <a:endParaRPr lang="en-US"/>
          </a:p>
        </p:txBody>
      </p:sp>
      <p:sp>
        <p:nvSpPr>
          <p:cNvPr id="3" name="Text Placeholder 2">
            <a:extLst>
              <a:ext uri="{FF2B5EF4-FFF2-40B4-BE49-F238E27FC236}">
                <a16:creationId xmlns:a16="http://schemas.microsoft.com/office/drawing/2014/main" id="{9038338D-1636-2F28-0E02-DA36EB2DA805}"/>
              </a:ext>
            </a:extLst>
          </p:cNvPr>
          <p:cNvSpPr>
            <a:spLocks noGrp="1"/>
          </p:cNvSpPr>
          <p:nvPr>
            <p:ph type="body" sz="quarter" idx="11"/>
          </p:nvPr>
        </p:nvSpPr>
        <p:spPr>
          <a:xfrm>
            <a:off x="486116" y="1372266"/>
            <a:ext cx="11026330" cy="4506020"/>
          </a:xfrm>
        </p:spPr>
        <p:txBody>
          <a:bodyPr/>
          <a:lstStyle/>
          <a:p>
            <a:pPr>
              <a:lnSpc>
                <a:spcPct val="100000"/>
              </a:lnSpc>
            </a:pPr>
            <a:r>
              <a:rPr lang="en-US" sz="2400">
                <a:latin typeface="Calibri" panose="020F0502020204030204" pitchFamily="34" charset="0"/>
                <a:ea typeface="Calibri" panose="020F0502020204030204" pitchFamily="34" charset="0"/>
                <a:cs typeface="Calibri" panose="020F0502020204030204" pitchFamily="34" charset="0"/>
              </a:rPr>
              <a:t>The Web Community of Practice brings together KSU web editors to collaborate, share knowledge, and strengthen the university’s online presence. In alignment with KSU’s strategic plan, the community aims to:</a:t>
            </a:r>
            <a:br>
              <a:rPr lang="en-US" sz="2400">
                <a:latin typeface="Calibri" panose="020F0502020204030204" pitchFamily="34" charset="0"/>
                <a:ea typeface="Calibri" panose="020F0502020204030204" pitchFamily="34" charset="0"/>
                <a:cs typeface="Calibri" panose="020F0502020204030204" pitchFamily="34" charset="0"/>
              </a:rPr>
            </a:br>
            <a:endParaRPr lang="en-US" sz="2400">
              <a:latin typeface="Calibri" panose="020F0502020204030204" pitchFamily="34" charset="0"/>
              <a:ea typeface="Calibri" panose="020F0502020204030204" pitchFamily="34" charset="0"/>
              <a:cs typeface="Calibri" panose="020F0502020204030204" pitchFamily="34" charset="0"/>
            </a:endParaRPr>
          </a:p>
          <a:p>
            <a:pPr marL="971550" lvl="1" indent="-285750">
              <a:lnSpc>
                <a:spcPct val="100000"/>
              </a:lnSpc>
              <a:buClr>
                <a:srgbClr val="FFC000"/>
              </a:buClr>
            </a:pPr>
            <a:r>
              <a:rPr lang="en-US" sz="2400" b="1">
                <a:latin typeface="Calibri" panose="020F0502020204030204" pitchFamily="34" charset="0"/>
                <a:ea typeface="Calibri" panose="020F0502020204030204" pitchFamily="34" charset="0"/>
                <a:cs typeface="Calibri" panose="020F0502020204030204" pitchFamily="34" charset="0"/>
              </a:rPr>
              <a:t>Advance student success</a:t>
            </a:r>
            <a:r>
              <a:rPr lang="en-US" sz="2400">
                <a:latin typeface="Calibri" panose="020F0502020204030204" pitchFamily="34" charset="0"/>
                <a:ea typeface="Calibri" panose="020F0502020204030204" pitchFamily="34" charset="0"/>
                <a:cs typeface="Calibri" panose="020F0502020204030204" pitchFamily="34" charset="0"/>
              </a:rPr>
              <a:t> </a:t>
            </a:r>
          </a:p>
          <a:p>
            <a:pPr marL="971550" lvl="1" indent="-285750">
              <a:lnSpc>
                <a:spcPct val="100000"/>
              </a:lnSpc>
              <a:buClr>
                <a:srgbClr val="FFC000"/>
              </a:buClr>
            </a:pPr>
            <a:r>
              <a:rPr lang="en-US" sz="2400" b="1">
                <a:latin typeface="Calibri" panose="020F0502020204030204" pitchFamily="34" charset="0"/>
                <a:ea typeface="Calibri" panose="020F0502020204030204" pitchFamily="34" charset="0"/>
                <a:cs typeface="Calibri" panose="020F0502020204030204" pitchFamily="34" charset="0"/>
              </a:rPr>
              <a:t>Elevate KSU’s brand and reputation</a:t>
            </a:r>
            <a:endParaRPr lang="en-US" sz="2400">
              <a:latin typeface="Calibri" panose="020F0502020204030204" pitchFamily="34" charset="0"/>
              <a:ea typeface="Calibri" panose="020F0502020204030204" pitchFamily="34" charset="0"/>
              <a:cs typeface="Calibri" panose="020F0502020204030204" pitchFamily="34" charset="0"/>
            </a:endParaRPr>
          </a:p>
          <a:p>
            <a:pPr marL="971550" lvl="1" indent="-285750">
              <a:lnSpc>
                <a:spcPct val="100000"/>
              </a:lnSpc>
              <a:buClr>
                <a:srgbClr val="FFC000"/>
              </a:buClr>
            </a:pPr>
            <a:r>
              <a:rPr lang="en-US" sz="2400" b="1">
                <a:latin typeface="Calibri" panose="020F0502020204030204" pitchFamily="34" charset="0"/>
                <a:ea typeface="Calibri" panose="020F0502020204030204" pitchFamily="34" charset="0"/>
                <a:cs typeface="Calibri" panose="020F0502020204030204" pitchFamily="34" charset="0"/>
              </a:rPr>
              <a:t>Foster collaboration and efficiency</a:t>
            </a:r>
            <a:endParaRPr lang="en-US" sz="2400">
              <a:latin typeface="Calibri" panose="020F0502020204030204" pitchFamily="34" charset="0"/>
              <a:ea typeface="Calibri" panose="020F0502020204030204" pitchFamily="34" charset="0"/>
              <a:cs typeface="Calibri" panose="020F0502020204030204" pitchFamily="34" charset="0"/>
            </a:endParaRPr>
          </a:p>
          <a:p>
            <a:pPr marL="971550" lvl="1" indent="-285750">
              <a:lnSpc>
                <a:spcPct val="100000"/>
              </a:lnSpc>
              <a:buClr>
                <a:srgbClr val="FFC000"/>
              </a:buClr>
            </a:pPr>
            <a:r>
              <a:rPr lang="en-US" sz="2400" b="1">
                <a:latin typeface="Calibri" panose="020F0502020204030204" pitchFamily="34" charset="0"/>
                <a:ea typeface="Calibri" panose="020F0502020204030204" pitchFamily="34" charset="0"/>
                <a:cs typeface="Calibri" panose="020F0502020204030204" pitchFamily="34" charset="0"/>
              </a:rPr>
              <a:t>Support professional development</a:t>
            </a:r>
            <a:r>
              <a:rPr lang="en-US" sz="2400">
                <a:latin typeface="Calibri" panose="020F0502020204030204" pitchFamily="34" charset="0"/>
                <a:ea typeface="Calibri" panose="020F0502020204030204" pitchFamily="34" charset="0"/>
                <a:cs typeface="Calibri" panose="020F0502020204030204" pitchFamily="34" charset="0"/>
              </a:rPr>
              <a:t> </a:t>
            </a:r>
            <a:br>
              <a:rPr lang="en-US" sz="2400">
                <a:latin typeface="Calibri" panose="020F0502020204030204" pitchFamily="34" charset="0"/>
                <a:ea typeface="Calibri" panose="020F0502020204030204" pitchFamily="34" charset="0"/>
                <a:cs typeface="Calibri" panose="020F0502020204030204" pitchFamily="34" charset="0"/>
              </a:rPr>
            </a:br>
            <a:endParaRPr lang="en-US" sz="240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sz="2400">
                <a:latin typeface="Calibri" panose="020F0502020204030204" pitchFamily="34" charset="0"/>
                <a:ea typeface="Calibri" panose="020F0502020204030204" pitchFamily="34" charset="0"/>
                <a:cs typeface="Calibri" panose="020F0502020204030204" pitchFamily="34" charset="0"/>
              </a:rPr>
              <a:t>Together, this community will help position KSU as a nationally recognized, student-focused university through a cohesive and engaging digital presence.</a:t>
            </a:r>
          </a:p>
          <a:p>
            <a:pPr>
              <a:lnSpc>
                <a:spcPct val="150000"/>
              </a:lnSpc>
            </a:pPr>
            <a:endParaRPr lang="en-US" sz="240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en-US" sz="240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en-US" sz="240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en-US" sz="240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en-US" sz="240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400">
                <a:latin typeface="Calibri" panose="020F0502020204030204" pitchFamily="34" charset="0"/>
                <a:ea typeface="Calibri" panose="020F0502020204030204" pitchFamily="34" charset="0"/>
                <a:cs typeface="Calibri" panose="020F0502020204030204" pitchFamily="34" charset="0"/>
              </a:rPr>
              <a:t>Meet every 6 weeks</a:t>
            </a:r>
          </a:p>
          <a:p>
            <a:pPr>
              <a:lnSpc>
                <a:spcPct val="150000"/>
              </a:lnSpc>
            </a:pPr>
            <a:r>
              <a:rPr lang="en-US" sz="2400">
                <a:latin typeface="Calibri" panose="020F0502020204030204" pitchFamily="34" charset="0"/>
                <a:ea typeface="Calibri" panose="020F0502020204030204" pitchFamily="34" charset="0"/>
                <a:cs typeface="Calibri" panose="020F0502020204030204" pitchFamily="34" charset="0"/>
              </a:rPr>
              <a:t>Next Meetings are Oct. 3, Nov. 21, </a:t>
            </a:r>
          </a:p>
          <a:p>
            <a:pPr>
              <a:lnSpc>
                <a:spcPct val="150000"/>
              </a:lnSpc>
            </a:pPr>
            <a:endParaRPr lang="en-US" sz="24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688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14BC9-B62E-3128-9AD5-52087FD73C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6527452-40D5-3EBB-C8C9-90678981F985}"/>
              </a:ext>
            </a:extLst>
          </p:cNvPr>
          <p:cNvSpPr>
            <a:spLocks noGrp="1"/>
          </p:cNvSpPr>
          <p:nvPr>
            <p:ph type="body" sz="quarter" idx="10"/>
          </p:nvPr>
        </p:nvSpPr>
        <p:spPr/>
        <p:txBody>
          <a:bodyPr lIns="91440" tIns="45720" rIns="91440" bIns="45720" anchor="t"/>
          <a:lstStyle/>
          <a:p>
            <a:r>
              <a:rPr lang="en-US">
                <a:latin typeface="+mn-lt"/>
                <a:cs typeface="Arial"/>
              </a:rPr>
              <a:t>Video</a:t>
            </a:r>
            <a:endParaRPr lang="en-US"/>
          </a:p>
          <a:p>
            <a:endParaRPr lang="en-US">
              <a:latin typeface="+mn-lt"/>
            </a:endParaRPr>
          </a:p>
        </p:txBody>
      </p:sp>
      <p:sp>
        <p:nvSpPr>
          <p:cNvPr id="3" name="Text Placeholder 2">
            <a:extLst>
              <a:ext uri="{FF2B5EF4-FFF2-40B4-BE49-F238E27FC236}">
                <a16:creationId xmlns:a16="http://schemas.microsoft.com/office/drawing/2014/main" id="{D403E5DD-A8EA-3503-E596-A9237E3D091A}"/>
              </a:ext>
            </a:extLst>
          </p:cNvPr>
          <p:cNvSpPr>
            <a:spLocks noGrp="1"/>
          </p:cNvSpPr>
          <p:nvPr>
            <p:ph type="body" sz="quarter" idx="11"/>
          </p:nvPr>
        </p:nvSpPr>
        <p:spPr>
          <a:xfrm>
            <a:off x="418744" y="1341691"/>
            <a:ext cx="11083895" cy="4916234"/>
          </a:xfrm>
        </p:spPr>
        <p:txBody>
          <a:bodyPr numCol="2"/>
          <a:lstStyle/>
          <a:p>
            <a:pPr marL="285750" indent="-285750">
              <a:buFont typeface="Arial" panose="020B0604020202020204" pitchFamily="34" charset="0"/>
              <a:buChar char="•"/>
            </a:pPr>
            <a:r>
              <a:rPr lang="en-US" sz="2400" b="1">
                <a:latin typeface="+mn-lt"/>
              </a:rPr>
              <a:t>Use Video</a:t>
            </a:r>
            <a:br>
              <a:rPr lang="en-US" sz="2400">
                <a:latin typeface="+mn-lt"/>
              </a:rPr>
            </a:br>
            <a:endParaRPr lang="en-US" sz="2400">
              <a:latin typeface="+mn-lt"/>
            </a:endParaRPr>
          </a:p>
          <a:p>
            <a:pPr marL="971550" lvl="1" indent="-285750"/>
            <a:r>
              <a:rPr lang="en-US" sz="2400"/>
              <a:t>Include closed captioning </a:t>
            </a:r>
            <a:br>
              <a:rPr lang="en-US" sz="2400"/>
            </a:br>
            <a:r>
              <a:rPr lang="en-US" sz="2400"/>
              <a:t>and/or audio description​</a:t>
            </a:r>
          </a:p>
          <a:p>
            <a:pPr lvl="1" indent="0">
              <a:buNone/>
            </a:pPr>
            <a:endParaRPr lang="en-US" sz="2400"/>
          </a:p>
          <a:p>
            <a:pPr marL="971550" lvl="1" indent="-285750"/>
            <a:r>
              <a:rPr lang="en-US" sz="2400"/>
              <a:t>Use current branding​</a:t>
            </a:r>
          </a:p>
          <a:p>
            <a:pPr marL="971550" lvl="1" indent="-285750"/>
            <a:endParaRPr lang="en-US" sz="2400"/>
          </a:p>
          <a:p>
            <a:pPr marL="971550" lvl="1" indent="-285750"/>
            <a:r>
              <a:rPr lang="en-US" sz="2400"/>
              <a:t>Make sure content is </a:t>
            </a:r>
            <a:br>
              <a:rPr lang="en-US" sz="2400"/>
            </a:br>
            <a:r>
              <a:rPr lang="en-US" sz="2400"/>
              <a:t>correct and relevant​</a:t>
            </a:r>
            <a:endParaRPr lang="en-US" sz="2000">
              <a:latin typeface="+mn-lt"/>
            </a:endParaRPr>
          </a:p>
          <a:p>
            <a:endParaRPr lang="en-US" sz="2000" b="1">
              <a:latin typeface="+mn-lt"/>
            </a:endParaRPr>
          </a:p>
          <a:p>
            <a:r>
              <a:rPr lang="en-US" sz="2000" b="1">
                <a:latin typeface="+mn-lt"/>
              </a:rPr>
              <a:t>Strategic Communications Video Services: </a:t>
            </a:r>
            <a:r>
              <a:rPr lang="en-US" sz="2000" b="1">
                <a:latin typeface="+mn-lt"/>
                <a:hlinkClick r:id="rId3"/>
              </a:rPr>
              <a:t>http://go.kennesaw.edu/video</a:t>
            </a:r>
            <a:br>
              <a:rPr lang="en-US" sz="2000">
                <a:latin typeface="+mn-lt"/>
              </a:rPr>
            </a:br>
            <a:br>
              <a:rPr lang="en-US" sz="2000">
                <a:latin typeface="+mn-lt"/>
              </a:rPr>
            </a:br>
            <a:r>
              <a:rPr lang="en-US" sz="2000">
                <a:latin typeface="+mn-lt"/>
              </a:rPr>
              <a:t> </a:t>
            </a:r>
          </a:p>
        </p:txBody>
      </p:sp>
      <p:pic>
        <p:nvPicPr>
          <p:cNvPr id="1026" name="Picture 2">
            <a:extLst>
              <a:ext uri="{FF2B5EF4-FFF2-40B4-BE49-F238E27FC236}">
                <a16:creationId xmlns:a16="http://schemas.microsoft.com/office/drawing/2014/main" id="{A6AC2B9F-FA4F-E02A-1998-0CD97F2969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2576" y="1752600"/>
            <a:ext cx="5833726" cy="33117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3589BD5B-D05B-8A60-257C-049AD22BA731}"/>
              </a:ext>
            </a:extLst>
          </p:cNvPr>
          <p:cNvCxnSpPr/>
          <p:nvPr/>
        </p:nvCxnSpPr>
        <p:spPr>
          <a:xfrm flipV="1">
            <a:off x="9245943" y="5115697"/>
            <a:ext cx="302741" cy="580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3EFFD09-8363-76C9-12C4-6DB491657F37}"/>
              </a:ext>
            </a:extLst>
          </p:cNvPr>
          <p:cNvCxnSpPr/>
          <p:nvPr/>
        </p:nvCxnSpPr>
        <p:spPr>
          <a:xfrm flipH="1" flipV="1">
            <a:off x="7098957" y="4658497"/>
            <a:ext cx="1328351" cy="1254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856873-C3A7-A1AD-9A6D-83946D6B78E5}"/>
              </a:ext>
            </a:extLst>
          </p:cNvPr>
          <p:cNvCxnSpPr/>
          <p:nvPr/>
        </p:nvCxnSpPr>
        <p:spPr>
          <a:xfrm flipH="1">
            <a:off x="5579076" y="1032862"/>
            <a:ext cx="2477530" cy="722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83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1BCE3-E67A-117C-C96D-35335BDD66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DAC5B4-0DB2-09E6-4CB7-AE7EFAC3078F}"/>
              </a:ext>
            </a:extLst>
          </p:cNvPr>
          <p:cNvSpPr>
            <a:spLocks noGrp="1"/>
          </p:cNvSpPr>
          <p:nvPr>
            <p:ph type="body" sz="quarter" idx="10"/>
          </p:nvPr>
        </p:nvSpPr>
        <p:spPr/>
        <p:txBody>
          <a:bodyPr/>
          <a:lstStyle/>
          <a:p>
            <a:r>
              <a:rPr lang="en-US">
                <a:latin typeface="+mn-lt"/>
              </a:rPr>
              <a:t>How Do I..?</a:t>
            </a:r>
          </a:p>
          <a:p>
            <a:endParaRPr lang="en-US">
              <a:latin typeface="+mn-lt"/>
            </a:endParaRPr>
          </a:p>
        </p:txBody>
      </p:sp>
      <p:sp>
        <p:nvSpPr>
          <p:cNvPr id="3" name="Text Placeholder 2">
            <a:extLst>
              <a:ext uri="{FF2B5EF4-FFF2-40B4-BE49-F238E27FC236}">
                <a16:creationId xmlns:a16="http://schemas.microsoft.com/office/drawing/2014/main" id="{F0B4AB08-1304-19BD-1896-A2B208E96731}"/>
              </a:ext>
            </a:extLst>
          </p:cNvPr>
          <p:cNvSpPr>
            <a:spLocks noGrp="1"/>
          </p:cNvSpPr>
          <p:nvPr>
            <p:ph type="body" sz="quarter" idx="11"/>
          </p:nvPr>
        </p:nvSpPr>
        <p:spPr>
          <a:xfrm>
            <a:off x="598083" y="1367561"/>
            <a:ext cx="8307660" cy="3892550"/>
          </a:xfrm>
        </p:spPr>
        <p:txBody>
          <a:bodyPr lIns="91440" tIns="45720" rIns="91440" bIns="45720" numCol="1" anchor="t"/>
          <a:lstStyle/>
          <a:p>
            <a:pPr marL="285750" indent="-285750">
              <a:buFont typeface="Arial" panose="020B0604020202020204" pitchFamily="34" charset="0"/>
              <a:buChar char="•"/>
            </a:pPr>
            <a:r>
              <a:rPr lang="en-US" sz="2400">
                <a:latin typeface="+mn-lt"/>
                <a:cs typeface="Arial"/>
              </a:rPr>
              <a:t>Use the Accordion Snippet</a:t>
            </a:r>
            <a:endParaRPr lang="en-US" sz="2400">
              <a:latin typeface="+mn-lt"/>
              <a:ea typeface="Calibri"/>
              <a:cs typeface="Arial"/>
            </a:endParaRPr>
          </a:p>
          <a:p>
            <a:pPr lvl="1">
              <a:buFont typeface="Arial" panose="020B0604020202020204" pitchFamily="34" charset="0"/>
              <a:buChar char="•"/>
            </a:pPr>
            <a:r>
              <a:rPr lang="en-US" sz="2400">
                <a:ea typeface="Calibri"/>
                <a:cs typeface="Arial"/>
              </a:rPr>
              <a:t>Keep lists to 5-7 items</a:t>
            </a:r>
          </a:p>
          <a:p>
            <a:pPr lvl="1">
              <a:buFont typeface="Arial" panose="020B0604020202020204" pitchFamily="34" charset="0"/>
              <a:buChar char="•"/>
            </a:pPr>
            <a:r>
              <a:rPr lang="en-US" sz="2400">
                <a:ea typeface="Calibri"/>
                <a:cs typeface="Arial"/>
              </a:rPr>
              <a:t>Use sparingly</a:t>
            </a:r>
          </a:p>
          <a:p>
            <a:pPr lvl="1">
              <a:buChar char="•"/>
            </a:pPr>
            <a:r>
              <a:rPr lang="en-US" sz="2400">
                <a:ea typeface="Calibri"/>
                <a:cs typeface="Arial"/>
              </a:rPr>
              <a:t>Don't nest within other accordions</a:t>
            </a:r>
          </a:p>
          <a:p>
            <a:pPr lvl="1">
              <a:buChar char="•"/>
            </a:pPr>
            <a:r>
              <a:rPr lang="en-US" sz="2400">
                <a:ea typeface="Calibri"/>
                <a:cs typeface="Arial"/>
              </a:rPr>
              <a:t>Don't use images in headings </a:t>
            </a:r>
            <a:br>
              <a:rPr lang="en-US" sz="2400">
                <a:ea typeface="Calibri"/>
                <a:cs typeface="Arial"/>
              </a:rPr>
            </a:br>
            <a:endParaRPr lang="en-US" sz="2400">
              <a:latin typeface="+mn-lt"/>
              <a:ea typeface="Calibri" panose="020F0502020204030204"/>
              <a:cs typeface="Arial"/>
            </a:endParaRPr>
          </a:p>
          <a:p>
            <a:pPr marL="285750" indent="-285750"/>
            <a:endParaRPr lang="en-US" sz="2400">
              <a:latin typeface="+mn-lt"/>
              <a:ea typeface="Calibri" panose="020F0502020204030204"/>
              <a:cs typeface="Arial"/>
            </a:endParaRPr>
          </a:p>
          <a:p>
            <a:pPr marL="971550" lvl="1" indent="-285750"/>
            <a:endParaRPr lang="en-US" sz="2400">
              <a:ea typeface="Calibri" panose="020F0502020204030204"/>
              <a:cs typeface="Calibri" panose="020F0502020204030204"/>
            </a:endParaRPr>
          </a:p>
          <a:p>
            <a:pPr marL="971550" lvl="1" indent="-285750"/>
            <a:endParaRPr lang="en-US" sz="2400">
              <a:ea typeface="Calibri" panose="020F0502020204030204"/>
              <a:cs typeface="Calibri" panose="020F0502020204030204"/>
            </a:endParaRPr>
          </a:p>
          <a:p>
            <a:pPr marL="971550" lvl="1" indent="-285750"/>
            <a:endParaRPr lang="en-US" sz="2400">
              <a:ea typeface="Calibri" panose="020F0502020204030204"/>
              <a:cs typeface="Calibri" panose="020F0502020204030204"/>
            </a:endParaRPr>
          </a:p>
          <a:p>
            <a:pPr marL="971550" lvl="1" indent="-285750"/>
            <a:endParaRPr lang="en-US" sz="2400">
              <a:ea typeface="Calibri" panose="020F0502020204030204"/>
              <a:cs typeface="Calibri" panose="020F0502020204030204"/>
            </a:endParaRPr>
          </a:p>
        </p:txBody>
      </p:sp>
      <p:pic>
        <p:nvPicPr>
          <p:cNvPr id="4" name="Picture 3" descr="A white background with a black border&#10;&#10;AI-generated content may be incorrect.">
            <a:extLst>
              <a:ext uri="{FF2B5EF4-FFF2-40B4-BE49-F238E27FC236}">
                <a16:creationId xmlns:a16="http://schemas.microsoft.com/office/drawing/2014/main" id="{4E460513-9859-EE25-F26E-D6C8231C3D6B}"/>
              </a:ext>
            </a:extLst>
          </p:cNvPr>
          <p:cNvPicPr>
            <a:picLocks noChangeAspect="1"/>
          </p:cNvPicPr>
          <p:nvPr/>
        </p:nvPicPr>
        <p:blipFill>
          <a:blip r:embed="rId2"/>
          <a:stretch>
            <a:fillRect/>
          </a:stretch>
        </p:blipFill>
        <p:spPr>
          <a:xfrm>
            <a:off x="6801349" y="1690676"/>
            <a:ext cx="4276725" cy="647700"/>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BFA4787E-D043-5126-40CF-CBD1D7A0E309}"/>
              </a:ext>
            </a:extLst>
          </p:cNvPr>
          <p:cNvPicPr>
            <a:picLocks noChangeAspect="1"/>
          </p:cNvPicPr>
          <p:nvPr/>
        </p:nvPicPr>
        <p:blipFill>
          <a:blip r:embed="rId3"/>
          <a:stretch>
            <a:fillRect/>
          </a:stretch>
        </p:blipFill>
        <p:spPr>
          <a:xfrm>
            <a:off x="6787061" y="2445462"/>
            <a:ext cx="4305300" cy="3438525"/>
          </a:xfrm>
          <a:prstGeom prst="rect">
            <a:avLst/>
          </a:prstGeom>
        </p:spPr>
      </p:pic>
      <p:pic>
        <p:nvPicPr>
          <p:cNvPr id="6" name="Picture 5">
            <a:extLst>
              <a:ext uri="{FF2B5EF4-FFF2-40B4-BE49-F238E27FC236}">
                <a16:creationId xmlns:a16="http://schemas.microsoft.com/office/drawing/2014/main" id="{5CF353D2-85FE-EEF3-3C13-B80541BE3B1F}"/>
              </a:ext>
            </a:extLst>
          </p:cNvPr>
          <p:cNvPicPr>
            <a:picLocks noChangeAspect="1"/>
          </p:cNvPicPr>
          <p:nvPr/>
        </p:nvPicPr>
        <p:blipFill>
          <a:blip r:embed="rId4"/>
          <a:stretch>
            <a:fillRect/>
          </a:stretch>
        </p:blipFill>
        <p:spPr>
          <a:xfrm>
            <a:off x="4510775" y="3946450"/>
            <a:ext cx="1833892" cy="1937913"/>
          </a:xfrm>
          <a:prstGeom prst="rect">
            <a:avLst/>
          </a:prstGeom>
        </p:spPr>
      </p:pic>
      <p:cxnSp>
        <p:nvCxnSpPr>
          <p:cNvPr id="9" name="Straight Arrow Connector 8">
            <a:extLst>
              <a:ext uri="{FF2B5EF4-FFF2-40B4-BE49-F238E27FC236}">
                <a16:creationId xmlns:a16="http://schemas.microsoft.com/office/drawing/2014/main" id="{0E2CE62B-5F88-418C-CE7C-3E7D9382A9C8}"/>
              </a:ext>
            </a:extLst>
          </p:cNvPr>
          <p:cNvCxnSpPr/>
          <p:nvPr/>
        </p:nvCxnSpPr>
        <p:spPr>
          <a:xfrm flipH="1">
            <a:off x="5802197" y="2758108"/>
            <a:ext cx="974984" cy="1075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screenshot of a computer&#10;&#10;AI-generated content may be incorrect.">
            <a:extLst>
              <a:ext uri="{FF2B5EF4-FFF2-40B4-BE49-F238E27FC236}">
                <a16:creationId xmlns:a16="http://schemas.microsoft.com/office/drawing/2014/main" id="{D7DECCA0-09E8-769C-ABE6-A08F53985AB1}"/>
              </a:ext>
            </a:extLst>
          </p:cNvPr>
          <p:cNvPicPr>
            <a:picLocks noChangeAspect="1"/>
          </p:cNvPicPr>
          <p:nvPr/>
        </p:nvPicPr>
        <p:blipFill>
          <a:blip r:embed="rId5"/>
          <a:stretch>
            <a:fillRect/>
          </a:stretch>
        </p:blipFill>
        <p:spPr>
          <a:xfrm>
            <a:off x="770539" y="3616803"/>
            <a:ext cx="3109749" cy="2257097"/>
          </a:xfrm>
          <a:prstGeom prst="rect">
            <a:avLst/>
          </a:prstGeom>
        </p:spPr>
      </p:pic>
    </p:spTree>
    <p:extLst>
      <p:ext uri="{BB962C8B-B14F-4D97-AF65-F5344CB8AC3E}">
        <p14:creationId xmlns:p14="http://schemas.microsoft.com/office/powerpoint/2010/main" val="640395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6AC8F-930A-6B2E-357C-4949D35DC4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390252-6C51-9EDB-C4F2-CAC9F6FB785A}"/>
              </a:ext>
            </a:extLst>
          </p:cNvPr>
          <p:cNvSpPr>
            <a:spLocks noGrp="1"/>
          </p:cNvSpPr>
          <p:nvPr>
            <p:ph type="body" sz="quarter" idx="10"/>
          </p:nvPr>
        </p:nvSpPr>
        <p:spPr/>
        <p:txBody>
          <a:bodyPr lIns="91440" tIns="45720" rIns="91440" bIns="45720" anchor="t"/>
          <a:lstStyle/>
          <a:p>
            <a:r>
              <a:rPr lang="en-US">
                <a:latin typeface="+mn-lt"/>
                <a:cs typeface="Arial"/>
              </a:rPr>
              <a:t>Channels</a:t>
            </a:r>
            <a:endParaRPr lang="en-US"/>
          </a:p>
          <a:p>
            <a:endParaRPr lang="en-US">
              <a:latin typeface="+mn-lt"/>
            </a:endParaRPr>
          </a:p>
        </p:txBody>
      </p:sp>
      <p:sp>
        <p:nvSpPr>
          <p:cNvPr id="3" name="Text Placeholder 2">
            <a:extLst>
              <a:ext uri="{FF2B5EF4-FFF2-40B4-BE49-F238E27FC236}">
                <a16:creationId xmlns:a16="http://schemas.microsoft.com/office/drawing/2014/main" id="{FB1362CF-2957-E00D-DE83-F5B70C8E611C}"/>
              </a:ext>
            </a:extLst>
          </p:cNvPr>
          <p:cNvSpPr>
            <a:spLocks noGrp="1"/>
          </p:cNvSpPr>
          <p:nvPr>
            <p:ph type="body" sz="quarter" idx="11"/>
          </p:nvPr>
        </p:nvSpPr>
        <p:spPr>
          <a:xfrm>
            <a:off x="495532" y="1476231"/>
            <a:ext cx="4813962" cy="3921304"/>
          </a:xfrm>
        </p:spPr>
        <p:txBody>
          <a:bodyPr lIns="91440" tIns="45720" rIns="91440" bIns="45720" numCol="1" anchor="t"/>
          <a:lstStyle/>
          <a:p>
            <a:pPr marL="285750" indent="-285750">
              <a:buFont typeface="Arial" panose="020B0604020202020204" pitchFamily="34" charset="0"/>
              <a:buChar char="•"/>
            </a:pPr>
            <a:r>
              <a:rPr lang="en-US" sz="2400">
                <a:latin typeface="+mn-lt"/>
                <a:cs typeface="Arial"/>
              </a:rPr>
              <a:t>Use the Channels Snippet</a:t>
            </a:r>
            <a:endParaRPr lang="en-US" sz="2400">
              <a:latin typeface="+mn-lt"/>
              <a:ea typeface="Calibri"/>
            </a:endParaRPr>
          </a:p>
          <a:p>
            <a:pPr marL="285750" indent="-285750"/>
            <a:endParaRPr lang="en-US" sz="2400">
              <a:latin typeface="+mn-lt"/>
              <a:ea typeface="+mn-lt"/>
              <a:cs typeface="Arial"/>
            </a:endParaRPr>
          </a:p>
          <a:p>
            <a:pPr lvl="1"/>
            <a:r>
              <a:rPr lang="en-US" sz="2400">
                <a:ea typeface="+mn-lt"/>
                <a:cs typeface="Arial"/>
              </a:rPr>
              <a:t>Use for Links</a:t>
            </a:r>
            <a:endParaRPr lang="en-US" sz="2400">
              <a:ea typeface="+mn-lt"/>
              <a:cs typeface="Arial" panose="020B0604020202020204" pitchFamily="34" charset="0"/>
            </a:endParaRPr>
          </a:p>
          <a:p>
            <a:pPr lvl="1"/>
            <a:r>
              <a:rPr lang="en-US" sz="2400">
                <a:ea typeface="+mn-lt"/>
                <a:cs typeface="Arial"/>
              </a:rPr>
              <a:t>May Have Icons or Images</a:t>
            </a:r>
            <a:endParaRPr lang="en-US" sz="2400">
              <a:ea typeface="Calibri"/>
              <a:cs typeface="Arial" panose="020B0604020202020204" pitchFamily="34" charset="0"/>
            </a:endParaRPr>
          </a:p>
          <a:p>
            <a:pPr lvl="1"/>
            <a:endParaRPr lang="en-US" sz="2400">
              <a:ea typeface="Calibri"/>
              <a:cs typeface="Arial"/>
            </a:endParaRPr>
          </a:p>
          <a:p>
            <a:pPr lvl="1"/>
            <a:r>
              <a:rPr lang="en-US" sz="2400">
                <a:ea typeface="Calibri"/>
                <a:cs typeface="Arial"/>
              </a:rPr>
              <a:t>Use Font-awesome Icons</a:t>
            </a:r>
          </a:p>
          <a:p>
            <a:pPr lvl="1"/>
            <a:r>
              <a:rPr lang="en-US" sz="2400">
                <a:ea typeface="Calibri"/>
                <a:cs typeface="Arial"/>
              </a:rPr>
              <a:t>Remember Image Descriptions</a:t>
            </a:r>
            <a:br>
              <a:rPr lang="en-US" sz="2400">
                <a:ea typeface="Calibri"/>
                <a:cs typeface="Arial"/>
              </a:rPr>
            </a:br>
            <a:br>
              <a:rPr lang="en-US" sz="2400">
                <a:ea typeface="Calibri"/>
                <a:cs typeface="Arial"/>
              </a:rPr>
            </a:br>
            <a:br>
              <a:rPr lang="en-US" sz="2400">
                <a:ea typeface="Calibri"/>
                <a:cs typeface="Arial"/>
              </a:rPr>
            </a:br>
            <a:r>
              <a:rPr lang="en-US" sz="2400" i="1">
                <a:ea typeface="Calibri"/>
                <a:cs typeface="Arial"/>
              </a:rPr>
              <a:t>Tip: "college leadership" </a:t>
            </a:r>
            <a:br>
              <a:rPr lang="en-US" sz="2400" i="1">
                <a:ea typeface="Calibri"/>
                <a:cs typeface="Arial"/>
              </a:rPr>
            </a:br>
            <a:r>
              <a:rPr lang="en-US" sz="2400" i="1">
                <a:ea typeface="Calibri"/>
                <a:cs typeface="Arial"/>
              </a:rPr>
              <a:t>does not describe this image...</a:t>
            </a:r>
          </a:p>
          <a:p>
            <a:pPr lvl="1"/>
            <a:endParaRPr lang="en-US" sz="2400">
              <a:ea typeface="Calibri"/>
              <a:cs typeface="Arial"/>
            </a:endParaRPr>
          </a:p>
          <a:p>
            <a:pPr marL="971550" lvl="1" indent="-285750"/>
            <a:endParaRPr lang="en-US" sz="2400">
              <a:ea typeface="Calibri" panose="020F0502020204030204"/>
              <a:cs typeface="Calibri" panose="020F0502020204030204"/>
            </a:endParaRPr>
          </a:p>
          <a:p>
            <a:pPr marL="971550" lvl="1" indent="-285750"/>
            <a:endParaRPr lang="en-US" sz="2400">
              <a:ea typeface="Calibri" panose="020F0502020204030204"/>
              <a:cs typeface="Calibri" panose="020F0502020204030204"/>
            </a:endParaRPr>
          </a:p>
          <a:p>
            <a:pPr marL="971550" lvl="1" indent="-285750"/>
            <a:endParaRPr lang="en-US" sz="2400">
              <a:ea typeface="Calibri" panose="020F0502020204030204"/>
              <a:cs typeface="Calibri" panose="020F0502020204030204"/>
            </a:endParaRPr>
          </a:p>
          <a:p>
            <a:pPr marL="971550" lvl="1" indent="-285750"/>
            <a:endParaRPr lang="en-US" sz="2400">
              <a:ea typeface="Calibri" panose="020F0502020204030204"/>
              <a:cs typeface="Calibri" panose="020F0502020204030204"/>
            </a:endParaRPr>
          </a:p>
        </p:txBody>
      </p:sp>
      <p:pic>
        <p:nvPicPr>
          <p:cNvPr id="4" name="Picture 3" descr="A yellow circle with black and white icons&#10;&#10;AI-generated content may be incorrect.">
            <a:extLst>
              <a:ext uri="{FF2B5EF4-FFF2-40B4-BE49-F238E27FC236}">
                <a16:creationId xmlns:a16="http://schemas.microsoft.com/office/drawing/2014/main" id="{3F9520D3-28D4-4604-7660-C8B14F2D8919}"/>
              </a:ext>
            </a:extLst>
          </p:cNvPr>
          <p:cNvPicPr>
            <a:picLocks noChangeAspect="1"/>
          </p:cNvPicPr>
          <p:nvPr/>
        </p:nvPicPr>
        <p:blipFill>
          <a:blip r:embed="rId2"/>
          <a:stretch>
            <a:fillRect/>
          </a:stretch>
        </p:blipFill>
        <p:spPr>
          <a:xfrm>
            <a:off x="5103921" y="1463565"/>
            <a:ext cx="5216087" cy="1973318"/>
          </a:xfrm>
          <a:prstGeom prst="rect">
            <a:avLst/>
          </a:prstGeom>
        </p:spPr>
      </p:pic>
      <p:pic>
        <p:nvPicPr>
          <p:cNvPr id="5" name="Picture 4" descr="A group of cartoon people sitting at a table with laptops&#10;&#10;AI-generated content may be incorrect.">
            <a:extLst>
              <a:ext uri="{FF2B5EF4-FFF2-40B4-BE49-F238E27FC236}">
                <a16:creationId xmlns:a16="http://schemas.microsoft.com/office/drawing/2014/main" id="{77E49EE8-1A31-ABE5-D4EB-06F390AB1626}"/>
              </a:ext>
            </a:extLst>
          </p:cNvPr>
          <p:cNvPicPr>
            <a:picLocks noChangeAspect="1"/>
          </p:cNvPicPr>
          <p:nvPr/>
        </p:nvPicPr>
        <p:blipFill>
          <a:blip r:embed="rId3"/>
          <a:stretch>
            <a:fillRect/>
          </a:stretch>
        </p:blipFill>
        <p:spPr>
          <a:xfrm>
            <a:off x="5105235" y="3869449"/>
            <a:ext cx="5213460" cy="1956895"/>
          </a:xfrm>
          <a:prstGeom prst="rect">
            <a:avLst/>
          </a:prstGeom>
        </p:spPr>
      </p:pic>
      <p:cxnSp>
        <p:nvCxnSpPr>
          <p:cNvPr id="8" name="Straight Arrow Connector 7">
            <a:extLst>
              <a:ext uri="{FF2B5EF4-FFF2-40B4-BE49-F238E27FC236}">
                <a16:creationId xmlns:a16="http://schemas.microsoft.com/office/drawing/2014/main" id="{EAF806A4-C120-BA59-6682-1864CF50C7A1}"/>
              </a:ext>
            </a:extLst>
          </p:cNvPr>
          <p:cNvCxnSpPr/>
          <p:nvPr/>
        </p:nvCxnSpPr>
        <p:spPr>
          <a:xfrm flipV="1">
            <a:off x="4041088" y="2942485"/>
            <a:ext cx="1044531" cy="462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5D96670-D53D-34D4-2827-B407B98F25ED}"/>
              </a:ext>
            </a:extLst>
          </p:cNvPr>
          <p:cNvCxnSpPr/>
          <p:nvPr/>
        </p:nvCxnSpPr>
        <p:spPr>
          <a:xfrm>
            <a:off x="4041088" y="4407525"/>
            <a:ext cx="1213268" cy="440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267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C8430-CAB6-330C-7C2B-3E1D31A0C4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E41B8C-DDD7-B94D-D03B-BD4EF2758E03}"/>
              </a:ext>
            </a:extLst>
          </p:cNvPr>
          <p:cNvSpPr>
            <a:spLocks noGrp="1"/>
          </p:cNvSpPr>
          <p:nvPr>
            <p:ph type="body" sz="quarter" idx="10"/>
          </p:nvPr>
        </p:nvSpPr>
        <p:spPr/>
        <p:txBody>
          <a:bodyPr lIns="91440" tIns="45720" rIns="91440" bIns="45720" anchor="t"/>
          <a:lstStyle/>
          <a:p>
            <a:r>
              <a:rPr lang="en-US">
                <a:latin typeface="+mn-lt"/>
                <a:cs typeface="Arial"/>
              </a:rPr>
              <a:t>Tables</a:t>
            </a:r>
            <a:endParaRPr lang="en-US"/>
          </a:p>
          <a:p>
            <a:endParaRPr lang="en-US">
              <a:latin typeface="+mn-lt"/>
            </a:endParaRPr>
          </a:p>
        </p:txBody>
      </p:sp>
      <p:sp>
        <p:nvSpPr>
          <p:cNvPr id="3" name="Text Placeholder 2">
            <a:extLst>
              <a:ext uri="{FF2B5EF4-FFF2-40B4-BE49-F238E27FC236}">
                <a16:creationId xmlns:a16="http://schemas.microsoft.com/office/drawing/2014/main" id="{ECE18A1E-3921-C7EC-92E2-65B88CB6CE77}"/>
              </a:ext>
            </a:extLst>
          </p:cNvPr>
          <p:cNvSpPr>
            <a:spLocks noGrp="1"/>
          </p:cNvSpPr>
          <p:nvPr>
            <p:ph type="body" sz="quarter" idx="11"/>
          </p:nvPr>
        </p:nvSpPr>
        <p:spPr>
          <a:xfrm>
            <a:off x="264795" y="1482725"/>
            <a:ext cx="8307660" cy="3892550"/>
          </a:xfrm>
        </p:spPr>
        <p:txBody>
          <a:bodyPr lIns="91440" tIns="45720" rIns="91440" bIns="45720" numCol="1" anchor="t"/>
          <a:lstStyle/>
          <a:p>
            <a:pPr marL="285750" indent="-285750">
              <a:buFont typeface="Arial" panose="020B0604020202020204" pitchFamily="34" charset="0"/>
              <a:buChar char="•"/>
            </a:pPr>
            <a:r>
              <a:rPr lang="en-US" sz="2400">
                <a:latin typeface="+mn-lt"/>
                <a:cs typeface="Arial"/>
              </a:rPr>
              <a:t>Use Tables</a:t>
            </a:r>
            <a:endParaRPr lang="en-US" sz="2400">
              <a:latin typeface="+mn-lt"/>
            </a:endParaRPr>
          </a:p>
          <a:p>
            <a:pPr marL="971550" lvl="1" indent="-285750"/>
            <a:r>
              <a:rPr lang="en-US" sz="2400">
                <a:ea typeface="Calibri" panose="020F0502020204030204"/>
                <a:cs typeface="Calibri" panose="020F0502020204030204"/>
              </a:rPr>
              <a:t>Use the Columns tool for Page Layout</a:t>
            </a:r>
            <a:endParaRPr lang="en-US" sz="2400"/>
          </a:p>
          <a:p>
            <a:pPr marL="971550" lvl="1" indent="-285750"/>
            <a:r>
              <a:rPr lang="en-US" sz="2400">
                <a:ea typeface="Calibri" panose="020F0502020204030204"/>
                <a:cs typeface="Calibri" panose="020F0502020204030204"/>
              </a:rPr>
              <a:t>Use the Table Snippet for Data</a:t>
            </a:r>
          </a:p>
          <a:p>
            <a:pPr marL="971550" lvl="1" indent="-285750"/>
            <a:r>
              <a:rPr lang="en-US" sz="2400">
                <a:ea typeface="Calibri" panose="020F0502020204030204"/>
                <a:cs typeface="Calibri" panose="020F0502020204030204"/>
              </a:rPr>
              <a:t>Note: It Does Not Look Like a Table in Mobile</a:t>
            </a:r>
          </a:p>
          <a:p>
            <a:pPr marL="971550" lvl="1" indent="-285750"/>
            <a:endParaRPr lang="en-US" sz="2400">
              <a:ea typeface="Calibri" panose="020F0502020204030204"/>
              <a:cs typeface="Calibri" panose="020F0502020204030204"/>
            </a:endParaRPr>
          </a:p>
          <a:p>
            <a:pPr marL="971550" lvl="1" indent="-285750"/>
            <a:endParaRPr lang="en-US" sz="2400">
              <a:ea typeface="Calibri" panose="020F0502020204030204"/>
              <a:cs typeface="Calibri" panose="020F0502020204030204"/>
            </a:endParaRPr>
          </a:p>
        </p:txBody>
      </p:sp>
      <p:pic>
        <p:nvPicPr>
          <p:cNvPr id="4" name="Picture 3" descr="A screenshot of a white and yellow box with black text&#10;&#10;AI-generated content may be incorrect.">
            <a:extLst>
              <a:ext uri="{FF2B5EF4-FFF2-40B4-BE49-F238E27FC236}">
                <a16:creationId xmlns:a16="http://schemas.microsoft.com/office/drawing/2014/main" id="{10D01CAC-4C54-4B94-1EE4-9DE89DB872AD}"/>
              </a:ext>
            </a:extLst>
          </p:cNvPr>
          <p:cNvPicPr>
            <a:picLocks noChangeAspect="1"/>
          </p:cNvPicPr>
          <p:nvPr/>
        </p:nvPicPr>
        <p:blipFill>
          <a:blip r:embed="rId2"/>
          <a:stretch>
            <a:fillRect/>
          </a:stretch>
        </p:blipFill>
        <p:spPr>
          <a:xfrm>
            <a:off x="875151" y="3295321"/>
            <a:ext cx="5961665" cy="2835823"/>
          </a:xfrm>
          <a:prstGeom prst="rect">
            <a:avLst/>
          </a:prstGeom>
        </p:spPr>
      </p:pic>
      <p:pic>
        <p:nvPicPr>
          <p:cNvPr id="5" name="Picture 4" descr="A screenshot of a social media page&#10;&#10;AI-generated content may be incorrect.">
            <a:extLst>
              <a:ext uri="{FF2B5EF4-FFF2-40B4-BE49-F238E27FC236}">
                <a16:creationId xmlns:a16="http://schemas.microsoft.com/office/drawing/2014/main" id="{6D0E7778-EC24-9554-0357-5600D284C419}"/>
              </a:ext>
            </a:extLst>
          </p:cNvPr>
          <p:cNvPicPr>
            <a:picLocks noChangeAspect="1"/>
          </p:cNvPicPr>
          <p:nvPr/>
        </p:nvPicPr>
        <p:blipFill>
          <a:blip r:embed="rId3"/>
          <a:stretch>
            <a:fillRect/>
          </a:stretch>
        </p:blipFill>
        <p:spPr>
          <a:xfrm>
            <a:off x="7482129" y="853966"/>
            <a:ext cx="2850776" cy="5347138"/>
          </a:xfrm>
          <a:prstGeom prst="rect">
            <a:avLst/>
          </a:prstGeom>
        </p:spPr>
      </p:pic>
      <p:cxnSp>
        <p:nvCxnSpPr>
          <p:cNvPr id="6" name="Straight Arrow Connector 5">
            <a:extLst>
              <a:ext uri="{FF2B5EF4-FFF2-40B4-BE49-F238E27FC236}">
                <a16:creationId xmlns:a16="http://schemas.microsoft.com/office/drawing/2014/main" id="{0FB62F9A-DF2B-8014-92BA-F52C66BD8F40}"/>
              </a:ext>
            </a:extLst>
          </p:cNvPr>
          <p:cNvCxnSpPr/>
          <p:nvPr/>
        </p:nvCxnSpPr>
        <p:spPr>
          <a:xfrm flipV="1">
            <a:off x="6497726" y="2803506"/>
            <a:ext cx="966951" cy="359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410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F310D-27D9-0744-B2E7-FFBFEC115EC0}"/>
            </a:ext>
          </a:extLst>
        </p:cNvPr>
        <p:cNvGrpSpPr/>
        <p:nvPr/>
      </p:nvGrpSpPr>
      <p:grpSpPr>
        <a:xfrm>
          <a:off x="0" y="0"/>
          <a:ext cx="0" cy="0"/>
          <a:chOff x="0" y="0"/>
          <a:chExt cx="0" cy="0"/>
        </a:xfrm>
      </p:grpSpPr>
      <p:pic>
        <p:nvPicPr>
          <p:cNvPr id="8" name="Picture 7" descr="A screenshot of a meeting schedule&#10;&#10;AI-generated content may be incorrect.">
            <a:extLst>
              <a:ext uri="{FF2B5EF4-FFF2-40B4-BE49-F238E27FC236}">
                <a16:creationId xmlns:a16="http://schemas.microsoft.com/office/drawing/2014/main" id="{F479CD28-9ABA-554A-34E7-CCB6B23929BE}"/>
              </a:ext>
            </a:extLst>
          </p:cNvPr>
          <p:cNvPicPr>
            <a:picLocks noChangeAspect="1"/>
          </p:cNvPicPr>
          <p:nvPr/>
        </p:nvPicPr>
        <p:blipFill>
          <a:blip r:embed="rId2"/>
          <a:stretch>
            <a:fillRect/>
          </a:stretch>
        </p:blipFill>
        <p:spPr>
          <a:xfrm>
            <a:off x="7010047" y="601309"/>
            <a:ext cx="4952295" cy="4942770"/>
          </a:xfrm>
          <a:prstGeom prst="rect">
            <a:avLst/>
          </a:prstGeom>
        </p:spPr>
      </p:pic>
      <p:sp>
        <p:nvSpPr>
          <p:cNvPr id="2" name="Text Placeholder 1">
            <a:extLst>
              <a:ext uri="{FF2B5EF4-FFF2-40B4-BE49-F238E27FC236}">
                <a16:creationId xmlns:a16="http://schemas.microsoft.com/office/drawing/2014/main" id="{830F9DC6-5E61-E8CA-82BB-6BFE956F4C9E}"/>
              </a:ext>
            </a:extLst>
          </p:cNvPr>
          <p:cNvSpPr>
            <a:spLocks noGrp="1"/>
          </p:cNvSpPr>
          <p:nvPr>
            <p:ph type="body" sz="quarter" idx="10"/>
          </p:nvPr>
        </p:nvSpPr>
        <p:spPr/>
        <p:txBody>
          <a:bodyPr lIns="91440" tIns="45720" rIns="91440" bIns="45720" anchor="t"/>
          <a:lstStyle/>
          <a:p>
            <a:r>
              <a:rPr lang="en-US">
                <a:latin typeface="+mn-lt"/>
                <a:cs typeface="Arial"/>
              </a:rPr>
              <a:t>Tables for Data</a:t>
            </a:r>
            <a:endParaRPr lang="en-US"/>
          </a:p>
          <a:p>
            <a:endParaRPr lang="en-US">
              <a:latin typeface="+mn-lt"/>
            </a:endParaRPr>
          </a:p>
        </p:txBody>
      </p:sp>
      <p:sp>
        <p:nvSpPr>
          <p:cNvPr id="3" name="Text Placeholder 2">
            <a:extLst>
              <a:ext uri="{FF2B5EF4-FFF2-40B4-BE49-F238E27FC236}">
                <a16:creationId xmlns:a16="http://schemas.microsoft.com/office/drawing/2014/main" id="{2C67CBEF-720E-DF7B-02A0-6D013401D252}"/>
              </a:ext>
            </a:extLst>
          </p:cNvPr>
          <p:cNvSpPr>
            <a:spLocks noGrp="1"/>
          </p:cNvSpPr>
          <p:nvPr>
            <p:ph type="body" sz="quarter" idx="11"/>
          </p:nvPr>
        </p:nvSpPr>
        <p:spPr>
          <a:xfrm>
            <a:off x="264795" y="1482725"/>
            <a:ext cx="8307660" cy="3892550"/>
          </a:xfrm>
        </p:spPr>
        <p:txBody>
          <a:bodyPr lIns="91440" tIns="45720" rIns="91440" bIns="45720" numCol="1" anchor="t"/>
          <a:lstStyle/>
          <a:p>
            <a:pPr marL="285750" indent="-285750">
              <a:buFont typeface="Arial" panose="020B0604020202020204" pitchFamily="34" charset="0"/>
              <a:buChar char="•"/>
            </a:pPr>
            <a:r>
              <a:rPr lang="en-US" sz="2400">
                <a:latin typeface="Arial"/>
                <a:ea typeface="Calibri" panose="020F0502020204030204"/>
                <a:cs typeface="Arial"/>
              </a:rPr>
              <a:t>All Columns have Headings</a:t>
            </a:r>
            <a:endParaRPr lang="en-US" sz="2400">
              <a:ea typeface="Calibri" panose="020F0502020204030204"/>
              <a:cs typeface="Arial"/>
            </a:endParaRPr>
          </a:p>
          <a:p>
            <a:pPr marL="285750" indent="-285750">
              <a:buChar char="•"/>
            </a:pPr>
            <a:r>
              <a:rPr lang="en-US" sz="2400">
                <a:latin typeface="Arial"/>
                <a:ea typeface="Calibri" panose="020F0502020204030204"/>
                <a:cs typeface="Arial"/>
              </a:rPr>
              <a:t>Rows have one set of information</a:t>
            </a:r>
            <a:endParaRPr lang="en-US" sz="2400">
              <a:ea typeface="Calibri" panose="020F0502020204030204"/>
              <a:cs typeface="Arial"/>
            </a:endParaRPr>
          </a:p>
          <a:p>
            <a:pPr marL="285750" indent="-285750">
              <a:buChar char="•"/>
            </a:pPr>
            <a:endParaRPr lang="en-US" sz="2400">
              <a:ea typeface="Calibri" panose="020F0502020204030204"/>
              <a:cs typeface="Arial"/>
            </a:endParaRPr>
          </a:p>
          <a:p>
            <a:pPr marL="285750" indent="-285750">
              <a:buChar char="•"/>
            </a:pPr>
            <a:endParaRPr lang="en-US" sz="2400">
              <a:ea typeface="Calibri" panose="020F0502020204030204"/>
              <a:cs typeface="Arial"/>
            </a:endParaRPr>
          </a:p>
          <a:p>
            <a:pPr marL="285750" indent="-285750"/>
            <a:endParaRPr lang="en-US" sz="2400">
              <a:ea typeface="Calibri" panose="020F0502020204030204"/>
              <a:cs typeface="Arial"/>
            </a:endParaRPr>
          </a:p>
          <a:p>
            <a:pPr marL="971550" lvl="1" indent="-285750"/>
            <a:endParaRPr lang="en-US" sz="2400">
              <a:latin typeface="Calibri" panose="020F0502020204030204"/>
              <a:ea typeface="Calibri" panose="020F0502020204030204"/>
              <a:cs typeface="Calibri" panose="020F0502020204030204"/>
            </a:endParaRPr>
          </a:p>
          <a:p>
            <a:pPr marL="971550" lvl="1" indent="-285750"/>
            <a:endParaRPr lang="en-US" sz="2400">
              <a:latin typeface="Calibri" panose="020F0502020204030204"/>
              <a:ea typeface="Calibri" panose="020F0502020204030204"/>
              <a:cs typeface="Calibri" panose="020F0502020204030204"/>
            </a:endParaRPr>
          </a:p>
        </p:txBody>
      </p:sp>
      <p:pic>
        <p:nvPicPr>
          <p:cNvPr id="7" name="Picture 6" descr="A screenshot of a calendar&#10;&#10;AI-generated content may be incorrect.">
            <a:extLst>
              <a:ext uri="{FF2B5EF4-FFF2-40B4-BE49-F238E27FC236}">
                <a16:creationId xmlns:a16="http://schemas.microsoft.com/office/drawing/2014/main" id="{7CB4BA07-A30B-25FF-0500-E21BCBB010CC}"/>
              </a:ext>
            </a:extLst>
          </p:cNvPr>
          <p:cNvPicPr>
            <a:picLocks noChangeAspect="1"/>
          </p:cNvPicPr>
          <p:nvPr/>
        </p:nvPicPr>
        <p:blipFill>
          <a:blip r:embed="rId3"/>
          <a:stretch>
            <a:fillRect/>
          </a:stretch>
        </p:blipFill>
        <p:spPr>
          <a:xfrm>
            <a:off x="261939" y="2851171"/>
            <a:ext cx="6574014" cy="1748720"/>
          </a:xfrm>
          <a:prstGeom prst="rect">
            <a:avLst/>
          </a:prstGeom>
        </p:spPr>
      </p:pic>
    </p:spTree>
    <p:extLst>
      <p:ext uri="{BB962C8B-B14F-4D97-AF65-F5344CB8AC3E}">
        <p14:creationId xmlns:p14="http://schemas.microsoft.com/office/powerpoint/2010/main" val="2325977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25807-6C1D-7101-FD08-6B9D69111E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3541B5-9A5E-D33B-34A4-7B0B37BBDBE7}"/>
              </a:ext>
            </a:extLst>
          </p:cNvPr>
          <p:cNvSpPr>
            <a:spLocks noGrp="1"/>
          </p:cNvSpPr>
          <p:nvPr>
            <p:ph type="body" sz="quarter" idx="10"/>
          </p:nvPr>
        </p:nvSpPr>
        <p:spPr/>
        <p:txBody>
          <a:bodyPr lIns="91440" tIns="45720" rIns="91440" bIns="45720" anchor="t"/>
          <a:lstStyle/>
          <a:p>
            <a:r>
              <a:rPr lang="en-US">
                <a:latin typeface="Calibri"/>
                <a:ea typeface="Calibri"/>
                <a:cs typeface="Arial"/>
              </a:rPr>
              <a:t>Example Data Table</a:t>
            </a:r>
            <a:endParaRPr lang="en-US">
              <a:latin typeface="Calibri"/>
              <a:ea typeface="Calibri"/>
            </a:endParaRPr>
          </a:p>
          <a:p>
            <a:endParaRPr lang="en-US">
              <a:latin typeface="+mn-lt"/>
            </a:endParaRPr>
          </a:p>
        </p:txBody>
      </p:sp>
      <p:sp>
        <p:nvSpPr>
          <p:cNvPr id="3" name="Text Placeholder 2">
            <a:extLst>
              <a:ext uri="{FF2B5EF4-FFF2-40B4-BE49-F238E27FC236}">
                <a16:creationId xmlns:a16="http://schemas.microsoft.com/office/drawing/2014/main" id="{2670D073-E5B6-6380-9482-A506602F3847}"/>
              </a:ext>
            </a:extLst>
          </p:cNvPr>
          <p:cNvSpPr>
            <a:spLocks noGrp="1"/>
          </p:cNvSpPr>
          <p:nvPr>
            <p:ph type="body" sz="quarter" idx="11"/>
          </p:nvPr>
        </p:nvSpPr>
        <p:spPr>
          <a:xfrm>
            <a:off x="264795" y="1482725"/>
            <a:ext cx="8307660" cy="3892550"/>
          </a:xfrm>
        </p:spPr>
        <p:txBody>
          <a:bodyPr lIns="91440" tIns="45720" rIns="91440" bIns="45720" numCol="1" anchor="t"/>
          <a:lstStyle/>
          <a:p>
            <a:pPr marL="285750" indent="-285750">
              <a:buChar char="•"/>
            </a:pPr>
            <a:r>
              <a:rPr lang="en-US" sz="2400">
                <a:latin typeface="Arial"/>
                <a:ea typeface="Calibri" panose="020F0502020204030204"/>
                <a:cs typeface="Arial"/>
              </a:rPr>
              <a:t>Let's look at how to fix the Service Animal Table...</a:t>
            </a:r>
            <a:br>
              <a:rPr lang="en-US" sz="2400">
                <a:latin typeface="Arial"/>
                <a:ea typeface="Calibri" panose="020F0502020204030204"/>
                <a:cs typeface="Arial"/>
              </a:rPr>
            </a:br>
            <a:endParaRPr lang="en-US" sz="2400">
              <a:ea typeface="Calibri" panose="020F0502020204030204"/>
              <a:cs typeface="Arial"/>
            </a:endParaRPr>
          </a:p>
          <a:p>
            <a:pPr marL="285750" indent="-285750"/>
            <a:endParaRPr lang="en-US" sz="2400">
              <a:ea typeface="Calibri" panose="020F0502020204030204"/>
              <a:cs typeface="Arial"/>
            </a:endParaRPr>
          </a:p>
          <a:p>
            <a:pPr marL="971550" lvl="1" indent="-285750"/>
            <a:endParaRPr lang="en-US" sz="2400">
              <a:latin typeface="Calibri" panose="020F0502020204030204"/>
              <a:ea typeface="Calibri" panose="020F0502020204030204"/>
              <a:cs typeface="Calibri" panose="020F0502020204030204"/>
            </a:endParaRPr>
          </a:p>
          <a:p>
            <a:pPr marL="971550" lvl="1" indent="-285750"/>
            <a:endParaRPr lang="en-US" sz="2400">
              <a:ea typeface="Calibri" panose="020F0502020204030204"/>
              <a:cs typeface="Calibri" panose="020F0502020204030204"/>
            </a:endParaRPr>
          </a:p>
        </p:txBody>
      </p:sp>
      <p:pic>
        <p:nvPicPr>
          <p:cNvPr id="4" name="Picture 3" descr="A screenshot of a website&#10;&#10;AI-generated content may be incorrect.">
            <a:extLst>
              <a:ext uri="{FF2B5EF4-FFF2-40B4-BE49-F238E27FC236}">
                <a16:creationId xmlns:a16="http://schemas.microsoft.com/office/drawing/2014/main" id="{F3DA508F-C52F-246F-01B4-03DC0BF30DEC}"/>
              </a:ext>
            </a:extLst>
          </p:cNvPr>
          <p:cNvPicPr>
            <a:picLocks noChangeAspect="1"/>
          </p:cNvPicPr>
          <p:nvPr/>
        </p:nvPicPr>
        <p:blipFill>
          <a:blip r:embed="rId3"/>
          <a:stretch>
            <a:fillRect/>
          </a:stretch>
        </p:blipFill>
        <p:spPr>
          <a:xfrm>
            <a:off x="1052512" y="2124781"/>
            <a:ext cx="6615642" cy="3814939"/>
          </a:xfrm>
          <a:prstGeom prst="rect">
            <a:avLst/>
          </a:prstGeom>
        </p:spPr>
      </p:pic>
      <p:pic>
        <p:nvPicPr>
          <p:cNvPr id="5" name="Picture 4" descr="A screenshot of a phone&#10;&#10;AI-generated content may be incorrect.">
            <a:extLst>
              <a:ext uri="{FF2B5EF4-FFF2-40B4-BE49-F238E27FC236}">
                <a16:creationId xmlns:a16="http://schemas.microsoft.com/office/drawing/2014/main" id="{7664CFC9-909F-C2D7-2D62-F2BA75993939}"/>
              </a:ext>
            </a:extLst>
          </p:cNvPr>
          <p:cNvPicPr>
            <a:picLocks noChangeAspect="1"/>
          </p:cNvPicPr>
          <p:nvPr/>
        </p:nvPicPr>
        <p:blipFill>
          <a:blip r:embed="rId4"/>
          <a:stretch>
            <a:fillRect/>
          </a:stretch>
        </p:blipFill>
        <p:spPr>
          <a:xfrm>
            <a:off x="8296951" y="663221"/>
            <a:ext cx="3422709" cy="5334001"/>
          </a:xfrm>
          <a:prstGeom prst="rect">
            <a:avLst/>
          </a:prstGeom>
        </p:spPr>
      </p:pic>
      <p:sp>
        <p:nvSpPr>
          <p:cNvPr id="6" name="Arrow: Right 5">
            <a:extLst>
              <a:ext uri="{FF2B5EF4-FFF2-40B4-BE49-F238E27FC236}">
                <a16:creationId xmlns:a16="http://schemas.microsoft.com/office/drawing/2014/main" id="{3CB2333A-7932-629C-5138-B568728CC16D}"/>
              </a:ext>
            </a:extLst>
          </p:cNvPr>
          <p:cNvSpPr/>
          <p:nvPr/>
        </p:nvSpPr>
        <p:spPr>
          <a:xfrm>
            <a:off x="571499" y="2314222"/>
            <a:ext cx="550333" cy="529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91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9160-14B0-0BDA-DAD3-9540BF3D22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CC59526-1257-8531-DCC6-3CFEFE698A6E}"/>
              </a:ext>
            </a:extLst>
          </p:cNvPr>
          <p:cNvSpPr>
            <a:spLocks noGrp="1"/>
          </p:cNvSpPr>
          <p:nvPr>
            <p:ph type="body" sz="quarter" idx="10"/>
          </p:nvPr>
        </p:nvSpPr>
        <p:spPr/>
        <p:txBody>
          <a:bodyPr lIns="91440" tIns="45720" rIns="91440" bIns="45720" anchor="t"/>
          <a:lstStyle/>
          <a:p>
            <a:r>
              <a:rPr lang="en-US">
                <a:latin typeface="+mn-lt"/>
                <a:cs typeface="Arial"/>
              </a:rPr>
              <a:t>Columns</a:t>
            </a:r>
            <a:endParaRPr lang="en-US"/>
          </a:p>
          <a:p>
            <a:endParaRPr lang="en-US">
              <a:latin typeface="+mn-lt"/>
            </a:endParaRPr>
          </a:p>
        </p:txBody>
      </p:sp>
      <p:pic>
        <p:nvPicPr>
          <p:cNvPr id="9" name="Picture 8" descr="A screenshot of a computer&#10;&#10;AI-generated content may be incorrect.">
            <a:extLst>
              <a:ext uri="{FF2B5EF4-FFF2-40B4-BE49-F238E27FC236}">
                <a16:creationId xmlns:a16="http://schemas.microsoft.com/office/drawing/2014/main" id="{A5543547-0D8A-2CC7-33BD-43F6CAC9B1EE}"/>
              </a:ext>
            </a:extLst>
          </p:cNvPr>
          <p:cNvPicPr>
            <a:picLocks noChangeAspect="1"/>
          </p:cNvPicPr>
          <p:nvPr/>
        </p:nvPicPr>
        <p:blipFill>
          <a:blip r:embed="rId2"/>
          <a:stretch>
            <a:fillRect/>
          </a:stretch>
        </p:blipFill>
        <p:spPr>
          <a:xfrm>
            <a:off x="595493" y="1387414"/>
            <a:ext cx="4387431" cy="4636699"/>
          </a:xfrm>
          <a:prstGeom prst="rect">
            <a:avLst/>
          </a:prstGeom>
        </p:spPr>
      </p:pic>
      <p:pic>
        <p:nvPicPr>
          <p:cNvPr id="10" name="Picture 9" descr="A close up of a page&#10;&#10;AI-generated content may be incorrect.">
            <a:extLst>
              <a:ext uri="{FF2B5EF4-FFF2-40B4-BE49-F238E27FC236}">
                <a16:creationId xmlns:a16="http://schemas.microsoft.com/office/drawing/2014/main" id="{FB4F6442-8B47-1B10-67BD-FD5473B5149F}"/>
              </a:ext>
            </a:extLst>
          </p:cNvPr>
          <p:cNvPicPr>
            <a:picLocks noChangeAspect="1"/>
          </p:cNvPicPr>
          <p:nvPr/>
        </p:nvPicPr>
        <p:blipFill>
          <a:blip r:embed="rId3"/>
          <a:stretch>
            <a:fillRect/>
          </a:stretch>
        </p:blipFill>
        <p:spPr>
          <a:xfrm>
            <a:off x="5360508" y="2358695"/>
            <a:ext cx="6086116" cy="269413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49CCD236-8E93-07AA-37E0-344C565EAE73}"/>
              </a:ext>
            </a:extLst>
          </p:cNvPr>
          <p:cNvSpPr txBox="1"/>
          <p:nvPr/>
        </p:nvSpPr>
        <p:spPr>
          <a:xfrm>
            <a:off x="4514316" y="1486036"/>
            <a:ext cx="6789142" cy="461665"/>
          </a:xfrm>
          <a:prstGeom prst="rect">
            <a:avLst/>
          </a:prstGeom>
          <a:noFill/>
        </p:spPr>
        <p:txBody>
          <a:bodyPr wrap="square" lIns="91440" tIns="45720" rIns="91440" bIns="45720" anchor="t">
            <a:spAutoFit/>
          </a:bodyPr>
          <a:lstStyle/>
          <a:p>
            <a:pPr marL="971550" lvl="1" indent="-285750">
              <a:buClr>
                <a:srgbClr val="FFC000"/>
              </a:buClr>
              <a:buFont typeface="Arial" panose="020B0604020202020204" pitchFamily="34" charset="0"/>
              <a:buChar char="•"/>
            </a:pPr>
            <a:r>
              <a:rPr lang="en-US" sz="2400">
                <a:ea typeface="Calibri" panose="020F0502020204030204"/>
                <a:cs typeface="Calibri" panose="020F0502020204030204"/>
              </a:rPr>
              <a:t>Use the Columns Snippet for Page Layout</a:t>
            </a:r>
            <a:endParaRPr lang="en-US" sz="2400"/>
          </a:p>
        </p:txBody>
      </p:sp>
    </p:spTree>
    <p:extLst>
      <p:ext uri="{BB962C8B-B14F-4D97-AF65-F5344CB8AC3E}">
        <p14:creationId xmlns:p14="http://schemas.microsoft.com/office/powerpoint/2010/main" val="2573560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B4F60-5FF7-8260-690C-B554F0060C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B13379-E81C-3916-5B2A-02854D125473}"/>
              </a:ext>
            </a:extLst>
          </p:cNvPr>
          <p:cNvSpPr>
            <a:spLocks noGrp="1"/>
          </p:cNvSpPr>
          <p:nvPr>
            <p:ph type="body" sz="quarter" idx="10"/>
          </p:nvPr>
        </p:nvSpPr>
        <p:spPr/>
        <p:txBody>
          <a:bodyPr lIns="91440" tIns="45720" rIns="91440" bIns="45720" anchor="t"/>
          <a:lstStyle/>
          <a:p>
            <a:r>
              <a:rPr lang="en-US">
                <a:latin typeface="+mn-lt"/>
                <a:cs typeface="Arial"/>
              </a:rPr>
              <a:t>Snippet Library</a:t>
            </a:r>
            <a:endParaRPr lang="en-US"/>
          </a:p>
          <a:p>
            <a:endParaRPr lang="en-US">
              <a:latin typeface="+mn-lt"/>
            </a:endParaRPr>
          </a:p>
        </p:txBody>
      </p:sp>
      <p:sp>
        <p:nvSpPr>
          <p:cNvPr id="3" name="Text Placeholder 2">
            <a:extLst>
              <a:ext uri="{FF2B5EF4-FFF2-40B4-BE49-F238E27FC236}">
                <a16:creationId xmlns:a16="http://schemas.microsoft.com/office/drawing/2014/main" id="{D5AF53C2-AB7C-5AA2-BF48-BA8B5A8C82C0}"/>
              </a:ext>
            </a:extLst>
          </p:cNvPr>
          <p:cNvSpPr>
            <a:spLocks noGrp="1"/>
          </p:cNvSpPr>
          <p:nvPr>
            <p:ph type="body" sz="quarter" idx="11"/>
          </p:nvPr>
        </p:nvSpPr>
        <p:spPr>
          <a:xfrm>
            <a:off x="577991" y="1590230"/>
            <a:ext cx="10716551" cy="3892550"/>
          </a:xfrm>
        </p:spPr>
        <p:txBody>
          <a:bodyPr lIns="91440" tIns="45720" rIns="91440" bIns="45720" numCol="1" anchor="t"/>
          <a:lstStyle/>
          <a:p>
            <a:pPr marL="285750" indent="-285750">
              <a:buFont typeface="Arial" panose="020B0604020202020204" pitchFamily="34" charset="0"/>
              <a:buChar char="•"/>
            </a:pPr>
            <a:r>
              <a:rPr lang="en-US" sz="2400">
                <a:latin typeface="+mn-lt"/>
                <a:cs typeface="Calibri"/>
              </a:rPr>
              <a:t>See the Full</a:t>
            </a:r>
            <a:r>
              <a:rPr lang="en-US" sz="2400">
                <a:latin typeface="+mn-lt"/>
                <a:ea typeface="Calibri"/>
                <a:cs typeface="Calibri"/>
              </a:rPr>
              <a:t> Snippet Library</a:t>
            </a:r>
            <a:br>
              <a:rPr lang="en-US" sz="2400">
                <a:latin typeface="+mn-lt"/>
                <a:cs typeface="+mn-cs"/>
              </a:rPr>
            </a:br>
            <a:r>
              <a:rPr lang="en-US" sz="2400">
                <a:latin typeface="+mn-lt"/>
                <a:ea typeface="Calibri"/>
                <a:cs typeface="Calibri"/>
                <a:hlinkClick r:id="rId2"/>
              </a:rPr>
              <a:t>https://campus.kennesaw.edu/offices-services/omnicms/snippets/</a:t>
            </a:r>
            <a:r>
              <a:rPr lang="en-US" sz="2400">
                <a:latin typeface="+mn-lt"/>
                <a:ea typeface="Calibri"/>
                <a:cs typeface="Calibri"/>
              </a:rPr>
              <a:t> </a:t>
            </a:r>
          </a:p>
          <a:p>
            <a:pPr marL="971550" lvl="1" indent="-285750"/>
            <a:endParaRPr lang="en-US" sz="2400">
              <a:ea typeface="Calibri" panose="020F0502020204030204"/>
              <a:cs typeface="Calibri" panose="020F0502020204030204"/>
            </a:endParaRPr>
          </a:p>
          <a:p>
            <a:pPr marL="971550" lvl="1" indent="-285750"/>
            <a:endParaRPr lang="en-US" sz="2400">
              <a:ea typeface="Calibri" panose="020F0502020204030204"/>
              <a:cs typeface="Calibri" panose="020F0502020204030204"/>
            </a:endParaRPr>
          </a:p>
          <a:p>
            <a:pPr marL="971550" lvl="1" indent="-285750"/>
            <a:endParaRPr lang="en-US" sz="2400">
              <a:ea typeface="Calibri" panose="020F0502020204030204"/>
              <a:cs typeface="Calibri" panose="020F0502020204030204"/>
            </a:endParaRPr>
          </a:p>
          <a:p>
            <a:pPr marL="971550" lvl="1" indent="-285750"/>
            <a:endParaRPr lang="en-US" sz="2400">
              <a:ea typeface="Calibri" panose="020F0502020204030204"/>
              <a:cs typeface="Calibri" panose="020F0502020204030204"/>
            </a:endParaRPr>
          </a:p>
        </p:txBody>
      </p:sp>
      <p:pic>
        <p:nvPicPr>
          <p:cNvPr id="5" name="Picture 4" descr="A screenshot of a phone&#10;&#10;AI-generated content may be incorrect.">
            <a:extLst>
              <a:ext uri="{FF2B5EF4-FFF2-40B4-BE49-F238E27FC236}">
                <a16:creationId xmlns:a16="http://schemas.microsoft.com/office/drawing/2014/main" id="{A6257478-4C9B-4EDD-CB54-5781AD6B2C49}"/>
              </a:ext>
            </a:extLst>
          </p:cNvPr>
          <p:cNvPicPr>
            <a:picLocks noChangeAspect="1"/>
          </p:cNvPicPr>
          <p:nvPr/>
        </p:nvPicPr>
        <p:blipFill>
          <a:blip r:embed="rId3"/>
          <a:stretch>
            <a:fillRect/>
          </a:stretch>
        </p:blipFill>
        <p:spPr>
          <a:xfrm>
            <a:off x="2972646" y="2524915"/>
            <a:ext cx="1556593" cy="3376392"/>
          </a:xfrm>
          <a:prstGeom prst="rect">
            <a:avLst/>
          </a:prstGeom>
          <a:ln>
            <a:noFill/>
          </a:ln>
          <a:effectLst>
            <a:outerShdw blurRad="292100" dist="139700" dir="2700000" algn="tl" rotWithShape="0">
              <a:srgbClr val="333333">
                <a:alpha val="65000"/>
              </a:srgbClr>
            </a:outerShdw>
          </a:effectLst>
        </p:spPr>
      </p:pic>
      <p:pic>
        <p:nvPicPr>
          <p:cNvPr id="6" name="Picture 5" descr="A screenshot of a phone&#10;&#10;AI-generated content may be incorrect.">
            <a:extLst>
              <a:ext uri="{FF2B5EF4-FFF2-40B4-BE49-F238E27FC236}">
                <a16:creationId xmlns:a16="http://schemas.microsoft.com/office/drawing/2014/main" id="{7F48C69E-34F4-BE46-DEA4-AA95A0CD1046}"/>
              </a:ext>
            </a:extLst>
          </p:cNvPr>
          <p:cNvPicPr>
            <a:picLocks noChangeAspect="1"/>
          </p:cNvPicPr>
          <p:nvPr/>
        </p:nvPicPr>
        <p:blipFill>
          <a:blip r:embed="rId4"/>
          <a:stretch>
            <a:fillRect/>
          </a:stretch>
        </p:blipFill>
        <p:spPr>
          <a:xfrm>
            <a:off x="4928428" y="2443789"/>
            <a:ext cx="1558890" cy="3537128"/>
          </a:xfrm>
          <a:prstGeom prst="rect">
            <a:avLst/>
          </a:prstGeom>
          <a:ln>
            <a:noFill/>
          </a:ln>
          <a:effectLst>
            <a:outerShdw blurRad="292100" dist="139700" dir="2700000" algn="tl" rotWithShape="0">
              <a:srgbClr val="333333">
                <a:alpha val="65000"/>
              </a:srgbClr>
            </a:outerShdw>
          </a:effectLst>
        </p:spPr>
      </p:pic>
      <p:pic>
        <p:nvPicPr>
          <p:cNvPr id="7" name="Picture 6" descr="A screenshot of a phone&#10;&#10;AI-generated content may be incorrect.">
            <a:extLst>
              <a:ext uri="{FF2B5EF4-FFF2-40B4-BE49-F238E27FC236}">
                <a16:creationId xmlns:a16="http://schemas.microsoft.com/office/drawing/2014/main" id="{4943F6FC-F2BE-FA6F-FD0D-89DB0D8BAFB5}"/>
              </a:ext>
            </a:extLst>
          </p:cNvPr>
          <p:cNvPicPr>
            <a:picLocks noChangeAspect="1"/>
          </p:cNvPicPr>
          <p:nvPr/>
        </p:nvPicPr>
        <p:blipFill>
          <a:blip r:embed="rId5"/>
          <a:stretch>
            <a:fillRect/>
          </a:stretch>
        </p:blipFill>
        <p:spPr>
          <a:xfrm>
            <a:off x="6893699" y="2520646"/>
            <a:ext cx="1556592" cy="3371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8134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881089-E9BF-D5E1-3E26-31A212674A02}"/>
              </a:ext>
            </a:extLst>
          </p:cNvPr>
          <p:cNvSpPr>
            <a:spLocks noGrp="1"/>
          </p:cNvSpPr>
          <p:nvPr>
            <p:ph type="pic" sz="quarter" idx="12"/>
          </p:nvPr>
        </p:nvSpPr>
        <p:spPr/>
        <p:txBody>
          <a:bodyPr/>
          <a:lstStyle/>
          <a:p>
            <a:endParaRPr lang="en-US"/>
          </a:p>
        </p:txBody>
      </p:sp>
      <p:pic>
        <p:nvPicPr>
          <p:cNvPr id="6" name="Picture 5" descr="A screenshot of a computer&#10;&#10;AI-generated content may be incorrect.">
            <a:extLst>
              <a:ext uri="{FF2B5EF4-FFF2-40B4-BE49-F238E27FC236}">
                <a16:creationId xmlns:a16="http://schemas.microsoft.com/office/drawing/2014/main" id="{AAF7F272-8B82-14BB-DEDD-D05E53E026B6}"/>
              </a:ext>
            </a:extLst>
          </p:cNvPr>
          <p:cNvPicPr>
            <a:picLocks noChangeAspect="1"/>
          </p:cNvPicPr>
          <p:nvPr/>
        </p:nvPicPr>
        <p:blipFill>
          <a:blip r:embed="rId3"/>
          <a:srcRect l="2774" r="6784" b="4050"/>
          <a:stretch>
            <a:fillRect/>
          </a:stretch>
        </p:blipFill>
        <p:spPr>
          <a:xfrm>
            <a:off x="3774393" y="795420"/>
            <a:ext cx="8417607" cy="5420343"/>
          </a:xfrm>
          <a:prstGeom prst="rect">
            <a:avLst/>
          </a:prstGeom>
        </p:spPr>
      </p:pic>
      <p:sp>
        <p:nvSpPr>
          <p:cNvPr id="7" name="Text Placeholder 1">
            <a:extLst>
              <a:ext uri="{FF2B5EF4-FFF2-40B4-BE49-F238E27FC236}">
                <a16:creationId xmlns:a16="http://schemas.microsoft.com/office/drawing/2014/main" id="{8295E53C-078A-F51B-7877-22BE7FED0ABF}"/>
              </a:ext>
            </a:extLst>
          </p:cNvPr>
          <p:cNvSpPr>
            <a:spLocks noGrp="1"/>
          </p:cNvSpPr>
          <p:nvPr>
            <p:ph type="body" sz="quarter" idx="10"/>
          </p:nvPr>
        </p:nvSpPr>
        <p:spPr>
          <a:xfrm>
            <a:off x="415925" y="548800"/>
            <a:ext cx="5680075" cy="660400"/>
          </a:xfrm>
        </p:spPr>
        <p:txBody>
          <a:bodyPr lIns="91440" tIns="45720" rIns="91440" bIns="45720" anchor="t"/>
          <a:lstStyle/>
          <a:p>
            <a:r>
              <a:rPr lang="en-US">
                <a:latin typeface="Calibri"/>
                <a:ea typeface="Calibri"/>
                <a:cs typeface="Arial"/>
              </a:rPr>
              <a:t>Background Colors</a:t>
            </a:r>
            <a:endParaRPr lang="en-US">
              <a:latin typeface="Calibri"/>
              <a:ea typeface="Calibri"/>
            </a:endParaRPr>
          </a:p>
          <a:p>
            <a:endParaRPr lang="en-US">
              <a:latin typeface="+mn-lt"/>
            </a:endParaRPr>
          </a:p>
        </p:txBody>
      </p:sp>
      <p:sp>
        <p:nvSpPr>
          <p:cNvPr id="3" name="Text Placeholder 2">
            <a:extLst>
              <a:ext uri="{FF2B5EF4-FFF2-40B4-BE49-F238E27FC236}">
                <a16:creationId xmlns:a16="http://schemas.microsoft.com/office/drawing/2014/main" id="{B0845C22-00E6-0D91-840F-243AC9704890}"/>
              </a:ext>
            </a:extLst>
          </p:cNvPr>
          <p:cNvSpPr>
            <a:spLocks noGrp="1"/>
          </p:cNvSpPr>
          <p:nvPr>
            <p:ph type="body" sz="quarter" idx="11"/>
          </p:nvPr>
        </p:nvSpPr>
        <p:spPr>
          <a:xfrm>
            <a:off x="415925" y="1593184"/>
            <a:ext cx="5238272" cy="3352800"/>
          </a:xfrm>
        </p:spPr>
        <p:txBody>
          <a:bodyPr/>
          <a:lstStyle/>
          <a:p>
            <a:pPr marL="342900" indent="-342900">
              <a:buFont typeface="Arial" panose="020B0604020202020204" pitchFamily="34" charset="0"/>
              <a:buChar char="•"/>
            </a:pPr>
            <a:r>
              <a:rPr lang="en-US" sz="2400">
                <a:latin typeface="+mn-lt"/>
              </a:rPr>
              <a:t>Apply Text on Color</a:t>
            </a:r>
            <a:br>
              <a:rPr lang="en-US" sz="2000">
                <a:latin typeface="+mn-lt"/>
              </a:rPr>
            </a:br>
            <a:r>
              <a:rPr lang="en-US" sz="2000">
                <a:hlinkClick r:id="rId4"/>
              </a:rPr>
              <a:t>KSU Brand Center - Color Guidelines </a:t>
            </a:r>
            <a:endParaRPr lang="en-US" sz="2000"/>
          </a:p>
          <a:p>
            <a:pPr marL="342900" indent="-342900">
              <a:buFont typeface="Arial" panose="020B0604020202020204" pitchFamily="34" charset="0"/>
              <a:buChar char="•"/>
            </a:pPr>
            <a:endParaRPr lang="en-US" sz="2000">
              <a:latin typeface="+mn-lt"/>
            </a:endParaRPr>
          </a:p>
        </p:txBody>
      </p:sp>
    </p:spTree>
    <p:extLst>
      <p:ext uri="{BB962C8B-B14F-4D97-AF65-F5344CB8AC3E}">
        <p14:creationId xmlns:p14="http://schemas.microsoft.com/office/powerpoint/2010/main" val="495814890"/>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A59FEC-CCE2-3714-2704-38E205B93395}"/>
              </a:ext>
            </a:extLst>
          </p:cNvPr>
          <p:cNvSpPr>
            <a:spLocks noGrp="1"/>
          </p:cNvSpPr>
          <p:nvPr>
            <p:ph type="body" sz="quarter" idx="10"/>
          </p:nvPr>
        </p:nvSpPr>
        <p:spPr/>
        <p:txBody>
          <a:bodyPr/>
          <a:lstStyle/>
          <a:p>
            <a:r>
              <a:rPr lang="en-US"/>
              <a:t>HTML vs PDF</a:t>
            </a:r>
          </a:p>
        </p:txBody>
      </p:sp>
      <p:sp>
        <p:nvSpPr>
          <p:cNvPr id="3" name="Text Placeholder 2">
            <a:extLst>
              <a:ext uri="{FF2B5EF4-FFF2-40B4-BE49-F238E27FC236}">
                <a16:creationId xmlns:a16="http://schemas.microsoft.com/office/drawing/2014/main" id="{F76C1198-C3E7-5B69-6048-01228BB1A101}"/>
              </a:ext>
            </a:extLst>
          </p:cNvPr>
          <p:cNvSpPr>
            <a:spLocks noGrp="1"/>
          </p:cNvSpPr>
          <p:nvPr>
            <p:ph type="body" sz="quarter" idx="11"/>
          </p:nvPr>
        </p:nvSpPr>
        <p:spPr>
          <a:xfrm>
            <a:off x="453703" y="1427746"/>
            <a:ext cx="11349276" cy="4732421"/>
          </a:xfrm>
        </p:spPr>
        <p:txBody>
          <a:bodyPr/>
          <a:lstStyle/>
          <a:p>
            <a:r>
              <a:rPr lang="en-US" sz="2400" b="1">
                <a:latin typeface="+mn-lt"/>
              </a:rPr>
              <a:t>HTML is always the default for web content</a:t>
            </a:r>
            <a:endParaRPr lang="en-US" sz="2400">
              <a:latin typeface="+mn-lt"/>
            </a:endParaRPr>
          </a:p>
          <a:p>
            <a:pPr marL="285750" indent="-285750">
              <a:buFont typeface="Arial" panose="020B0604020202020204" pitchFamily="34" charset="0"/>
              <a:buChar char="•"/>
            </a:pPr>
            <a:r>
              <a:rPr lang="en-US" sz="1800" b="1">
                <a:latin typeface="+mn-lt"/>
              </a:rPr>
              <a:t>When PDFs </a:t>
            </a:r>
            <a:r>
              <a:rPr lang="en-US" sz="1800" b="1" i="1">
                <a:latin typeface="+mn-lt"/>
              </a:rPr>
              <a:t>Are</a:t>
            </a:r>
            <a:r>
              <a:rPr lang="en-US" sz="1800" b="1">
                <a:latin typeface="+mn-lt"/>
              </a:rPr>
              <a:t> Appropriate</a:t>
            </a:r>
            <a:endParaRPr lang="en-US" sz="1800">
              <a:latin typeface="+mn-lt"/>
            </a:endParaRPr>
          </a:p>
          <a:p>
            <a:pPr marL="971550" lvl="1" indent="-285750"/>
            <a:r>
              <a:rPr lang="en-US" sz="1800">
                <a:latin typeface="+mn-lt"/>
              </a:rPr>
              <a:t>Use PDFs </a:t>
            </a:r>
            <a:r>
              <a:rPr lang="en-US" sz="1800" b="1">
                <a:latin typeface="+mn-lt"/>
              </a:rPr>
              <a:t>only when a true print or fixed layout is required</a:t>
            </a:r>
            <a:r>
              <a:rPr lang="en-US" sz="1800">
                <a:latin typeface="+mn-lt"/>
              </a:rPr>
              <a:t>, such as:</a:t>
            </a:r>
          </a:p>
          <a:p>
            <a:pPr marL="1428750" lvl="2" indent="-285750" fontAlgn="ctr">
              <a:buFont typeface="Wingdings" panose="05000000000000000000" pitchFamily="2" charset="2"/>
              <a:buChar char="ü"/>
            </a:pPr>
            <a:r>
              <a:rPr lang="en-US" sz="1800"/>
              <a:t>Official forms</a:t>
            </a:r>
          </a:p>
          <a:p>
            <a:pPr marL="1428750" lvl="2" indent="-285750" fontAlgn="ctr">
              <a:buFont typeface="Wingdings" panose="05000000000000000000" pitchFamily="2" charset="2"/>
              <a:buChar char="ü"/>
            </a:pPr>
            <a:r>
              <a:rPr lang="en-US" sz="1800"/>
              <a:t>Legal or policy documents</a:t>
            </a:r>
          </a:p>
          <a:p>
            <a:pPr marL="1428750" lvl="2" indent="-285750" fontAlgn="ctr">
              <a:buFont typeface="Wingdings" panose="05000000000000000000" pitchFamily="2" charset="2"/>
              <a:buChar char="ü"/>
            </a:pPr>
            <a:r>
              <a:rPr lang="en-US" sz="1800"/>
              <a:t>Design-heavy brochures or flyers</a:t>
            </a:r>
          </a:p>
          <a:p>
            <a:pPr marL="1428750" lvl="2" indent="-285750" fontAlgn="ctr">
              <a:buFont typeface="Wingdings" panose="05000000000000000000" pitchFamily="2" charset="2"/>
              <a:buChar char="ü"/>
            </a:pPr>
            <a:r>
              <a:rPr lang="en-US" sz="1800"/>
              <a:t>Archival or long-term downloadable reports</a:t>
            </a:r>
          </a:p>
          <a:p>
            <a:pPr marL="971550" lvl="1" indent="-285750"/>
            <a:r>
              <a:rPr lang="en-US" sz="1800">
                <a:latin typeface="+mn-lt"/>
              </a:rPr>
              <a:t>In these cases:</a:t>
            </a:r>
          </a:p>
          <a:p>
            <a:pPr marL="1428750" lvl="2" indent="-285750" fontAlgn="ctr">
              <a:buFont typeface="Wingdings" panose="05000000000000000000" pitchFamily="2" charset="2"/>
              <a:buChar char="ü"/>
            </a:pPr>
            <a:r>
              <a:rPr lang="en-US" sz="1800"/>
              <a:t>Treat the PDF as a </a:t>
            </a:r>
            <a:r>
              <a:rPr lang="en-US" sz="1800" b="1"/>
              <a:t>downloadable complement</a:t>
            </a:r>
            <a:r>
              <a:rPr lang="en-US" sz="1800"/>
              <a:t>, </a:t>
            </a:r>
            <a:r>
              <a:rPr lang="en-US" sz="1800" b="1"/>
              <a:t>not</a:t>
            </a:r>
            <a:r>
              <a:rPr lang="en-US" sz="1800"/>
              <a:t> the primary source</a:t>
            </a:r>
          </a:p>
          <a:p>
            <a:pPr marL="1428750" lvl="2" indent="-285750" fontAlgn="ctr">
              <a:buFont typeface="Wingdings" panose="05000000000000000000" pitchFamily="2" charset="2"/>
              <a:buChar char="ü"/>
            </a:pPr>
            <a:r>
              <a:rPr lang="en-US" sz="1800"/>
              <a:t>Always provide an </a:t>
            </a:r>
            <a:r>
              <a:rPr lang="en-US" sz="1800" b="1"/>
              <a:t>HTML version</a:t>
            </a:r>
            <a:r>
              <a:rPr lang="en-US" sz="1800"/>
              <a:t> for on-screen reading when possible</a:t>
            </a:r>
          </a:p>
          <a:p>
            <a:pPr marL="1428750" lvl="2" indent="-285750" fontAlgn="ctr">
              <a:buFont typeface="Wingdings" panose="05000000000000000000" pitchFamily="2" charset="2"/>
              <a:buChar char="ü"/>
            </a:pPr>
            <a:r>
              <a:rPr lang="en-US" sz="1800"/>
              <a:t>Create a PDF Summary section/Page</a:t>
            </a:r>
          </a:p>
          <a:p>
            <a:pPr marL="1428750" lvl="2" indent="-285750" fontAlgn="ctr">
              <a:buFont typeface="Wingdings" panose="05000000000000000000" pitchFamily="2" charset="2"/>
              <a:buChar char="ü"/>
            </a:pPr>
            <a:r>
              <a:rPr lang="en-US" sz="1800"/>
              <a:t>Examples of PDF summary pages for inspiration:</a:t>
            </a:r>
          </a:p>
          <a:p>
            <a:pPr lvl="4" fontAlgn="ctr"/>
            <a:r>
              <a:rPr lang="en-US" sz="1800">
                <a:hlinkClick r:id="rId2"/>
              </a:rPr>
              <a:t>https://www.cdc.gov/tb/communication-resources/tuberculosis-fact-sheet.html</a:t>
            </a:r>
            <a:endParaRPr lang="en-US" sz="1800"/>
          </a:p>
          <a:p>
            <a:pPr lvl="4" fontAlgn="ctr"/>
            <a:r>
              <a:rPr lang="en-US" sz="1800">
                <a:hlinkClick r:id="rId3"/>
              </a:rPr>
              <a:t>https://www.cdc.gov/sti/php/communication-resources/syphilis-prenatal-screening-protect-your-baby.html</a:t>
            </a:r>
            <a:endParaRPr lang="en-US" sz="1800"/>
          </a:p>
          <a:p>
            <a:endParaRPr lang="en-US" sz="1600">
              <a:latin typeface="+mn-lt"/>
            </a:endParaRPr>
          </a:p>
        </p:txBody>
      </p:sp>
    </p:spTree>
    <p:extLst>
      <p:ext uri="{BB962C8B-B14F-4D97-AF65-F5344CB8AC3E}">
        <p14:creationId xmlns:p14="http://schemas.microsoft.com/office/powerpoint/2010/main" val="265352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ABE5D-B256-BE03-3465-D4BFD7BE6F05}"/>
              </a:ext>
            </a:extLst>
          </p:cNvPr>
          <p:cNvSpPr>
            <a:spLocks noGrp="1"/>
          </p:cNvSpPr>
          <p:nvPr>
            <p:ph type="body" sz="quarter" idx="10"/>
          </p:nvPr>
        </p:nvSpPr>
        <p:spPr/>
        <p:txBody>
          <a:bodyPr/>
          <a:lstStyle/>
          <a:p>
            <a:r>
              <a:rPr lang="en-US"/>
              <a:t>Meeting Schedule</a:t>
            </a:r>
          </a:p>
        </p:txBody>
      </p:sp>
      <p:sp>
        <p:nvSpPr>
          <p:cNvPr id="6" name="Rectangle 2">
            <a:extLst>
              <a:ext uri="{FF2B5EF4-FFF2-40B4-BE49-F238E27FC236}">
                <a16:creationId xmlns:a16="http://schemas.microsoft.com/office/drawing/2014/main" id="{8697D761-1272-2307-0C29-2E6A26FF6749}"/>
              </a:ext>
            </a:extLst>
          </p:cNvPr>
          <p:cNvSpPr>
            <a:spLocks noGrp="1" noChangeArrowheads="1"/>
          </p:cNvSpPr>
          <p:nvPr>
            <p:ph type="body" sz="quarter" idx="11"/>
          </p:nvPr>
        </p:nvSpPr>
        <p:spPr bwMode="auto">
          <a:xfrm>
            <a:off x="597346" y="1624547"/>
            <a:ext cx="505261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lnSpc>
                <a:spcPct val="100000"/>
              </a:lnSpc>
              <a:spcBef>
                <a:spcPts val="0"/>
              </a:spcBef>
              <a:buClrTx/>
              <a:buFont typeface="Arial" panose="020B0604020202020204" pitchFamily="34" charset="0"/>
              <a:buChar char="•"/>
            </a:pPr>
            <a:r>
              <a:rPr kumimoji="0" lang="en-US" altLang="en-US" sz="2000" b="1" i="0" u="none" strike="noStrike" cap="none" normalizeH="0" baseline="0">
                <a:ln>
                  <a:noFill/>
                </a:ln>
                <a:effectLst/>
                <a:latin typeface="+mn-lt"/>
                <a:cs typeface="Arial"/>
              </a:rPr>
              <a:t>Meeting cadence:</a:t>
            </a:r>
            <a:r>
              <a:rPr kumimoji="0" lang="en-US" altLang="en-US" sz="2000" b="0" i="0" u="none" strike="noStrike" cap="none" normalizeH="0" baseline="0">
                <a:ln>
                  <a:noFill/>
                </a:ln>
                <a:effectLst/>
                <a:latin typeface="+mn-lt"/>
                <a:cs typeface="Arial"/>
              </a:rPr>
              <a:t> Every 5 weeks</a:t>
            </a:r>
            <a:br>
              <a:rPr lang="en-US" altLang="en-US" sz="2000">
                <a:latin typeface="+mn-lt"/>
                <a:cs typeface="Arial"/>
              </a:rPr>
            </a:br>
            <a:endParaRPr lang="en-US" sz="2000">
              <a:latin typeface="+mn-lt"/>
            </a:endParaRPr>
          </a:p>
          <a:p>
            <a:pPr marL="285750" indent="-285750" eaLnBrk="0" fontAlgn="base" hangingPunct="0">
              <a:lnSpc>
                <a:spcPct val="100000"/>
              </a:lnSpc>
              <a:spcBef>
                <a:spcPts val="0"/>
              </a:spcBef>
              <a:buClrTx/>
              <a:buFont typeface="Arial" panose="020B0604020202020204" pitchFamily="34" charset="0"/>
              <a:buChar char="•"/>
            </a:pPr>
            <a:r>
              <a:rPr kumimoji="0" lang="en-US" altLang="en-US" sz="2000" b="1" i="0" u="none" strike="noStrike" cap="none" normalizeH="0" baseline="0">
                <a:ln>
                  <a:noFill/>
                </a:ln>
                <a:effectLst/>
                <a:latin typeface="+mn-lt"/>
                <a:cs typeface="Arial"/>
              </a:rPr>
              <a:t>Upcoming dates:</a:t>
            </a:r>
            <a:r>
              <a:rPr kumimoji="0" lang="en-US" altLang="en-US" sz="2000" b="0" i="0" u="none" strike="noStrike" cap="none" normalizeH="0" baseline="0">
                <a:ln>
                  <a:noFill/>
                </a:ln>
                <a:effectLst/>
                <a:latin typeface="+mn-lt"/>
                <a:cs typeface="Arial"/>
              </a:rPr>
              <a:t> </a:t>
            </a:r>
            <a:r>
              <a:rPr kumimoji="0" lang="en-US" altLang="en-US" sz="2000" b="1" i="0" u="none" strike="noStrike" cap="none" normalizeH="0" baseline="0">
                <a:ln>
                  <a:noFill/>
                </a:ln>
                <a:effectLst/>
                <a:latin typeface="+mn-lt"/>
                <a:cs typeface="Arial"/>
              </a:rPr>
              <a:t>Feb 27</a:t>
            </a:r>
            <a:r>
              <a:rPr kumimoji="0" lang="en-US" altLang="en-US" sz="2000" b="0" i="0" u="none" strike="noStrike" cap="none" normalizeH="0" baseline="0">
                <a:ln>
                  <a:noFill/>
                </a:ln>
                <a:effectLst/>
                <a:latin typeface="+mn-lt"/>
                <a:cs typeface="Arial"/>
              </a:rPr>
              <a:t>, </a:t>
            </a:r>
            <a:r>
              <a:rPr kumimoji="0" lang="en-US" altLang="en-US" sz="2000" i="0" u="none" strike="noStrike" cap="none" normalizeH="0" baseline="0">
                <a:ln>
                  <a:noFill/>
                </a:ln>
                <a:effectLst/>
                <a:latin typeface="+mn-lt"/>
                <a:cs typeface="Arial"/>
              </a:rPr>
              <a:t>Mar 19 (All CoPs),  Apr 3</a:t>
            </a:r>
            <a:br>
              <a:rPr lang="en-US" altLang="en-US" sz="2000">
                <a:latin typeface="+mn-lt"/>
                <a:cs typeface="Arial"/>
              </a:rPr>
            </a:br>
            <a:endParaRPr lang="en-US" altLang="en-US" sz="2000" b="0" i="0" u="none" strike="noStrike" cap="none" normalizeH="0" baseline="0">
              <a:ln>
                <a:noFill/>
              </a:ln>
              <a:effectLst/>
              <a:latin typeface="+mn-lt"/>
              <a:ea typeface="Calibri"/>
              <a:cs typeface="Arial"/>
            </a:endParaRPr>
          </a:p>
          <a:p>
            <a:pPr marL="285750" indent="-285750" eaLnBrk="0" fontAlgn="base" hangingPunct="0">
              <a:lnSpc>
                <a:spcPct val="100000"/>
              </a:lnSpc>
              <a:spcBef>
                <a:spcPts val="0"/>
              </a:spcBef>
              <a:buClrTx/>
              <a:buFont typeface="Arial" panose="020B0604020202020204" pitchFamily="34" charset="0"/>
              <a:buChar char="•"/>
            </a:pPr>
            <a:r>
              <a:rPr kumimoji="0" lang="en-US" altLang="en-US" sz="2000" b="1" i="0" u="none" strike="noStrike" cap="none" normalizeH="0" baseline="0">
                <a:ln>
                  <a:noFill/>
                </a:ln>
                <a:effectLst/>
                <a:latin typeface="+mn-lt"/>
                <a:cs typeface="Arial"/>
              </a:rPr>
              <a:t>Topics:</a:t>
            </a:r>
            <a:r>
              <a:rPr kumimoji="0" lang="en-US" altLang="en-US" sz="2000" b="0" i="0" u="none" strike="noStrike" cap="none" normalizeH="0" baseline="0">
                <a:ln>
                  <a:noFill/>
                </a:ln>
                <a:effectLst/>
                <a:latin typeface="+mn-lt"/>
                <a:cs typeface="Arial"/>
              </a:rPr>
              <a:t> UX, ADA/508 compliance,</a:t>
            </a:r>
            <a:r>
              <a:rPr lang="en-US" altLang="en-US" sz="2000">
                <a:latin typeface="+mn-lt"/>
                <a:cs typeface="Arial"/>
              </a:rPr>
              <a:t> </a:t>
            </a:r>
            <a:r>
              <a:rPr kumimoji="0" lang="en-US" altLang="en-US" sz="2000" b="0" i="0" u="none" strike="noStrike" cap="none" normalizeH="0" baseline="0">
                <a:ln>
                  <a:noFill/>
                </a:ln>
                <a:effectLst/>
                <a:latin typeface="+mn-lt"/>
                <a:cs typeface="Arial"/>
              </a:rPr>
              <a:t>data analytics &amp; SEO, writing for digital,</a:t>
            </a:r>
            <a:r>
              <a:rPr lang="en-US" altLang="en-US" sz="2000">
                <a:latin typeface="+mn-lt"/>
                <a:cs typeface="Arial"/>
              </a:rPr>
              <a:t> content reviews </a:t>
            </a:r>
            <a:r>
              <a:rPr kumimoji="0" lang="en-US" altLang="en-US" sz="2000" b="0" i="0" u="none" strike="noStrike" cap="none" normalizeH="0" baseline="0">
                <a:ln>
                  <a:noFill/>
                </a:ln>
                <a:effectLst/>
                <a:latin typeface="+mn-lt"/>
                <a:cs typeface="Arial"/>
              </a:rPr>
              <a:t>and more</a:t>
            </a:r>
            <a:br>
              <a:rPr lang="en-US" altLang="en-US" sz="2000">
                <a:latin typeface="+mn-lt"/>
                <a:cs typeface="Arial"/>
              </a:rPr>
            </a:br>
            <a:endParaRPr lang="en-US" altLang="en-US" sz="2000" b="0" i="0" u="none" strike="noStrike" cap="none" normalizeH="0" baseline="0">
              <a:ln>
                <a:noFill/>
              </a:ln>
              <a:effectLst/>
              <a:latin typeface="+mn-lt"/>
              <a:ea typeface="Calibri"/>
              <a:cs typeface="Arial"/>
            </a:endParaRPr>
          </a:p>
          <a:p>
            <a:pPr marL="285750" indent="-285750" eaLnBrk="0" fontAlgn="base" hangingPunct="0">
              <a:lnSpc>
                <a:spcPct val="100000"/>
              </a:lnSpc>
              <a:spcBef>
                <a:spcPts val="0"/>
              </a:spcBef>
              <a:buClrTx/>
              <a:buFont typeface="Arial" panose="020B0604020202020204" pitchFamily="34" charset="0"/>
              <a:buChar char="•"/>
            </a:pPr>
            <a:r>
              <a:rPr kumimoji="0" lang="en-US" altLang="en-US" sz="2000" b="1" i="0" u="none" strike="noStrike" cap="none" normalizeH="0" baseline="0">
                <a:ln>
                  <a:noFill/>
                </a:ln>
                <a:effectLst/>
                <a:latin typeface="+mn-lt"/>
                <a:cs typeface="Arial"/>
              </a:rPr>
              <a:t>Led by:</a:t>
            </a:r>
            <a:r>
              <a:rPr kumimoji="0" lang="en-US" altLang="en-US" sz="2000" b="0" i="0" u="none" strike="noStrike" cap="none" normalizeH="0" baseline="0">
                <a:ln>
                  <a:noFill/>
                </a:ln>
                <a:effectLst/>
                <a:latin typeface="+mn-lt"/>
                <a:cs typeface="Arial"/>
              </a:rPr>
              <a:t> Strategic Communications Web Team</a:t>
            </a:r>
            <a:br>
              <a:rPr lang="en-US" altLang="en-US" sz="2000">
                <a:latin typeface="+mn-lt"/>
                <a:cs typeface="Arial"/>
              </a:rPr>
            </a:br>
            <a:endParaRPr lang="en-US" altLang="en-US" sz="2000" b="0" i="0" u="none" strike="noStrike" cap="none" normalizeH="0" baseline="0">
              <a:ln>
                <a:noFill/>
              </a:ln>
              <a:effectLst/>
              <a:latin typeface="+mn-lt"/>
              <a:ea typeface="Calibri"/>
              <a:cs typeface="Arial"/>
            </a:endParaRPr>
          </a:p>
          <a:p>
            <a:pPr marL="285750" marR="0" lvl="0" indent="-285750" algn="l" defTabSz="914400" rtl="0" eaLnBrk="0" fontAlgn="base" latinLnBrk="0" hangingPunct="0">
              <a:lnSpc>
                <a:spcPct val="100000"/>
              </a:lnSpc>
              <a:spcBef>
                <a:spcPts val="0"/>
              </a:spcBef>
              <a:buClrTx/>
              <a:buSzTx/>
              <a:buFont typeface="Arial" panose="020B0604020202020204" pitchFamily="34" charset="0"/>
              <a:buChar char="•"/>
              <a:tabLst/>
            </a:pPr>
            <a:r>
              <a:rPr lang="en-US" altLang="en-US" sz="2000" b="1">
                <a:latin typeface="+mn-lt"/>
                <a:ea typeface="Calibri"/>
                <a:cs typeface="Arial"/>
              </a:rPr>
              <a:t>Meeting is Recorded (Please Mute)</a:t>
            </a:r>
            <a:endParaRPr lang="en-US" altLang="en-US" sz="2000" b="0" i="0" u="none" strike="noStrike" cap="none" normalizeH="0" baseline="0">
              <a:ln>
                <a:noFill/>
              </a:ln>
              <a:effectLst/>
              <a:latin typeface="+mn-lt"/>
              <a:ea typeface="Calibri"/>
              <a:cs typeface="Arial"/>
            </a:endParaRPr>
          </a:p>
        </p:txBody>
      </p:sp>
      <p:pic>
        <p:nvPicPr>
          <p:cNvPr id="7" name="Picture 6" descr="A sign with a spider and web on it&#10;&#10;AI-generated content may be incorrect.">
            <a:extLst>
              <a:ext uri="{FF2B5EF4-FFF2-40B4-BE49-F238E27FC236}">
                <a16:creationId xmlns:a16="http://schemas.microsoft.com/office/drawing/2014/main" id="{80FE2821-C9B7-0D14-5840-C1843624793C}"/>
              </a:ext>
            </a:extLst>
          </p:cNvPr>
          <p:cNvPicPr>
            <a:picLocks noChangeAspect="1"/>
          </p:cNvPicPr>
          <p:nvPr/>
        </p:nvPicPr>
        <p:blipFill>
          <a:blip r:embed="rId3"/>
          <a:srcRect t="7172" r="135" b="16566"/>
          <a:stretch>
            <a:fillRect/>
          </a:stretch>
        </p:blipFill>
        <p:spPr>
          <a:xfrm>
            <a:off x="6579847" y="734291"/>
            <a:ext cx="5135243" cy="5230097"/>
          </a:xfrm>
          <a:prstGeom prst="rect">
            <a:avLst/>
          </a:prstGeom>
        </p:spPr>
      </p:pic>
    </p:spTree>
    <p:extLst>
      <p:ext uri="{BB962C8B-B14F-4D97-AF65-F5344CB8AC3E}">
        <p14:creationId xmlns:p14="http://schemas.microsoft.com/office/powerpoint/2010/main" val="495356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FF354-50E3-5C51-0680-31AE888303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69CED4A-C28F-02A4-24E1-D812D6BCD229}"/>
              </a:ext>
            </a:extLst>
          </p:cNvPr>
          <p:cNvSpPr>
            <a:spLocks noGrp="1"/>
          </p:cNvSpPr>
          <p:nvPr>
            <p:ph type="body" sz="quarter" idx="10"/>
          </p:nvPr>
        </p:nvSpPr>
        <p:spPr/>
        <p:txBody>
          <a:bodyPr lIns="91440" tIns="45720" rIns="91440" bIns="45720" anchor="t"/>
          <a:lstStyle/>
          <a:p>
            <a:r>
              <a:rPr lang="en-US">
                <a:latin typeface="+mn-lt"/>
                <a:cs typeface="Arial"/>
              </a:rPr>
              <a:t>ADA Checklist</a:t>
            </a:r>
            <a:endParaRPr lang="en-US"/>
          </a:p>
          <a:p>
            <a:endParaRPr lang="en-US">
              <a:latin typeface="+mn-lt"/>
            </a:endParaRPr>
          </a:p>
        </p:txBody>
      </p:sp>
      <p:sp>
        <p:nvSpPr>
          <p:cNvPr id="3" name="Text Placeholder 2">
            <a:extLst>
              <a:ext uri="{FF2B5EF4-FFF2-40B4-BE49-F238E27FC236}">
                <a16:creationId xmlns:a16="http://schemas.microsoft.com/office/drawing/2014/main" id="{4A2F0844-5C7F-7713-5E48-342F01FD0A9C}"/>
              </a:ext>
            </a:extLst>
          </p:cNvPr>
          <p:cNvSpPr>
            <a:spLocks noGrp="1"/>
          </p:cNvSpPr>
          <p:nvPr>
            <p:ph type="body" sz="quarter" idx="11"/>
          </p:nvPr>
        </p:nvSpPr>
        <p:spPr>
          <a:xfrm>
            <a:off x="598083" y="1542092"/>
            <a:ext cx="8307660" cy="3892550"/>
          </a:xfrm>
        </p:spPr>
        <p:txBody>
          <a:bodyPr lIns="91440" tIns="45720" rIns="91440" bIns="45720" numCol="1" anchor="t"/>
          <a:lstStyle/>
          <a:p>
            <a:pPr marL="285750" indent="-285750">
              <a:buFont typeface="Wingdings" panose="020B0604020202020204" pitchFamily="34" charset="0"/>
              <a:buChar char="q"/>
            </a:pPr>
            <a:r>
              <a:rPr lang="en-US" sz="1800">
                <a:latin typeface="Arial"/>
                <a:ea typeface="Calibri"/>
                <a:cs typeface="Arial"/>
              </a:rPr>
              <a:t>One Unique H1</a:t>
            </a:r>
            <a:endParaRPr lang="en-US">
              <a:ea typeface="Calibri"/>
            </a:endParaRPr>
          </a:p>
          <a:p>
            <a:pPr marL="285750" indent="-285750">
              <a:buFont typeface="Wingdings" panose="020B0604020202020204" pitchFamily="34" charset="0"/>
              <a:buChar char="q"/>
            </a:pPr>
            <a:r>
              <a:rPr lang="en-US" sz="1800">
                <a:latin typeface="Arial"/>
                <a:ea typeface="Calibri"/>
                <a:cs typeface="Arial"/>
              </a:rPr>
              <a:t>Heading Hierarchy</a:t>
            </a:r>
            <a:endParaRPr lang="en-US">
              <a:ea typeface="Calibri"/>
            </a:endParaRPr>
          </a:p>
          <a:p>
            <a:pPr marL="285750" indent="-285750">
              <a:buFont typeface="Wingdings" panose="020B0604020202020204" pitchFamily="34" charset="0"/>
              <a:buChar char="q"/>
            </a:pPr>
            <a:r>
              <a:rPr lang="en-US" sz="1800">
                <a:latin typeface="Arial"/>
                <a:ea typeface="Calibri"/>
                <a:cs typeface="Arial"/>
              </a:rPr>
              <a:t>Scannable Text</a:t>
            </a:r>
          </a:p>
          <a:p>
            <a:pPr marL="285750" indent="-285750">
              <a:buFont typeface="Wingdings" panose="020B0604020202020204" pitchFamily="34" charset="0"/>
              <a:buChar char="q"/>
            </a:pPr>
            <a:r>
              <a:rPr lang="en-US" sz="1800">
                <a:latin typeface="Arial"/>
                <a:ea typeface="Calibri"/>
                <a:cs typeface="Arial"/>
              </a:rPr>
              <a:t>Descriptive Links</a:t>
            </a:r>
            <a:endParaRPr lang="en-US">
              <a:ea typeface="Calibri"/>
            </a:endParaRPr>
          </a:p>
          <a:p>
            <a:pPr marL="285750" indent="-285750">
              <a:buFont typeface="Wingdings" panose="020B0604020202020204" pitchFamily="34" charset="0"/>
              <a:buChar char="q"/>
            </a:pPr>
            <a:r>
              <a:rPr lang="en-US" sz="1800">
                <a:latin typeface="Arial"/>
                <a:ea typeface="Calibri"/>
                <a:cs typeface="Arial"/>
              </a:rPr>
              <a:t>Image Descriptions</a:t>
            </a:r>
            <a:endParaRPr lang="en-US">
              <a:ea typeface="Calibri"/>
            </a:endParaRPr>
          </a:p>
          <a:p>
            <a:pPr marL="285750" indent="-285750">
              <a:buFont typeface="Wingdings" panose="020B0604020202020204" pitchFamily="34" charset="0"/>
              <a:buChar char="q"/>
            </a:pPr>
            <a:r>
              <a:rPr lang="en-US" sz="1800">
                <a:latin typeface="Arial"/>
                <a:ea typeface="Calibri"/>
                <a:cs typeface="Arial"/>
              </a:rPr>
              <a:t>Closed Captions Videos</a:t>
            </a:r>
          </a:p>
          <a:p>
            <a:pPr marL="285750" indent="-285750">
              <a:buFont typeface="Wingdings" panose="020B0604020202020204" pitchFamily="34" charset="0"/>
              <a:buChar char="q"/>
            </a:pPr>
            <a:r>
              <a:rPr lang="en-US" sz="1800">
                <a:latin typeface="Arial"/>
                <a:ea typeface="Calibri"/>
                <a:cs typeface="Arial"/>
              </a:rPr>
              <a:t>Audio Descriptions (If needed)</a:t>
            </a:r>
            <a:endParaRPr lang="en-US">
              <a:ea typeface="Calibri"/>
            </a:endParaRPr>
          </a:p>
          <a:p>
            <a:pPr marL="285750" indent="-285750">
              <a:buFont typeface="Wingdings" panose="020B0604020202020204" pitchFamily="34" charset="0"/>
              <a:buChar char="q"/>
            </a:pPr>
            <a:r>
              <a:rPr lang="en-US" sz="1800">
                <a:latin typeface="Arial"/>
                <a:ea typeface="Calibri"/>
                <a:cs typeface="Arial"/>
              </a:rPr>
              <a:t>Table Column Headings</a:t>
            </a:r>
            <a:endParaRPr lang="en-US"/>
          </a:p>
          <a:p>
            <a:pPr>
              <a:buFont typeface="Wingdings" panose="020B0604020202020204" pitchFamily="34" charset="0"/>
              <a:buChar char="q"/>
            </a:pPr>
            <a:endParaRPr lang="en-US">
              <a:latin typeface="Arial"/>
              <a:ea typeface="Calibri"/>
              <a:cs typeface="Arial"/>
            </a:endParaRPr>
          </a:p>
          <a:p>
            <a:r>
              <a:rPr lang="en-US" sz="1800">
                <a:latin typeface="Arial"/>
                <a:ea typeface="Calibri"/>
                <a:cs typeface="Arial"/>
              </a:rPr>
              <a:t>Also Test for:</a:t>
            </a:r>
            <a:endParaRPr lang="en-US">
              <a:ea typeface="Calibri"/>
            </a:endParaRPr>
          </a:p>
          <a:p>
            <a:pPr marL="285750" indent="-285750">
              <a:buFont typeface="Wingdings" panose="020B0604020202020204" pitchFamily="34" charset="0"/>
              <a:buChar char="q"/>
            </a:pPr>
            <a:r>
              <a:rPr lang="en-US" sz="1800">
                <a:latin typeface="Arial"/>
                <a:ea typeface="Calibri"/>
                <a:cs typeface="Arial"/>
              </a:rPr>
              <a:t>Spelling Errors</a:t>
            </a:r>
            <a:endParaRPr lang="en-US">
              <a:ea typeface="Calibri"/>
            </a:endParaRPr>
          </a:p>
          <a:p>
            <a:pPr marL="285750" indent="-285750">
              <a:buFont typeface="Wingdings" panose="020B0604020202020204" pitchFamily="34" charset="0"/>
              <a:buChar char="q"/>
            </a:pPr>
            <a:r>
              <a:rPr lang="en-US" sz="1800">
                <a:latin typeface="Arial"/>
                <a:ea typeface="Calibri"/>
                <a:cs typeface="Arial"/>
              </a:rPr>
              <a:t>Broken Links</a:t>
            </a:r>
            <a:endParaRPr lang="en-US"/>
          </a:p>
          <a:p>
            <a:pPr marL="971550" lvl="1" indent="-285750"/>
            <a:endParaRPr lang="en-US" sz="1800">
              <a:latin typeface="+mn-lt"/>
              <a:ea typeface="Calibri" panose="020F0502020204030204"/>
              <a:cs typeface="Calibri" panose="020F0502020204030204"/>
            </a:endParaRPr>
          </a:p>
          <a:p>
            <a:pPr marL="971550" lvl="1" indent="-285750"/>
            <a:endParaRPr lang="en-US" sz="1800">
              <a:ea typeface="Calibri" panose="020F0502020204030204"/>
              <a:cs typeface="Calibri" panose="020F0502020204030204"/>
            </a:endParaRPr>
          </a:p>
          <a:p>
            <a:pPr marL="971550" lvl="1" indent="-285750"/>
            <a:endParaRPr lang="en-US" sz="1800">
              <a:ea typeface="Calibri" panose="020F0502020204030204"/>
              <a:cs typeface="Calibri" panose="020F0502020204030204"/>
            </a:endParaRPr>
          </a:p>
        </p:txBody>
      </p:sp>
      <p:pic>
        <p:nvPicPr>
          <p:cNvPr id="4" name="Picture 3" descr="A close up of a checklist&#10;&#10;AI-generated content may be incorrect.">
            <a:extLst>
              <a:ext uri="{FF2B5EF4-FFF2-40B4-BE49-F238E27FC236}">
                <a16:creationId xmlns:a16="http://schemas.microsoft.com/office/drawing/2014/main" id="{4E6743FE-250F-069E-EB71-1FF49859FCCA}"/>
              </a:ext>
            </a:extLst>
          </p:cNvPr>
          <p:cNvPicPr>
            <a:picLocks noChangeAspect="1"/>
          </p:cNvPicPr>
          <p:nvPr/>
        </p:nvPicPr>
        <p:blipFill>
          <a:blip r:embed="rId3"/>
          <a:stretch>
            <a:fillRect/>
          </a:stretch>
        </p:blipFill>
        <p:spPr>
          <a:xfrm>
            <a:off x="5143499" y="1962509"/>
            <a:ext cx="5211793" cy="3472133"/>
          </a:xfrm>
          <a:prstGeom prst="rect">
            <a:avLst/>
          </a:prstGeom>
        </p:spPr>
      </p:pic>
    </p:spTree>
    <p:extLst>
      <p:ext uri="{BB962C8B-B14F-4D97-AF65-F5344CB8AC3E}">
        <p14:creationId xmlns:p14="http://schemas.microsoft.com/office/powerpoint/2010/main" val="3182862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1D810-E17B-B495-5208-C8C542C08F4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BFC09C-A42C-7E74-C591-50DBBDE0CBC8}"/>
              </a:ext>
            </a:extLst>
          </p:cNvPr>
          <p:cNvSpPr>
            <a:spLocks noGrp="1"/>
          </p:cNvSpPr>
          <p:nvPr>
            <p:ph type="body" sz="quarter" idx="10"/>
          </p:nvPr>
        </p:nvSpPr>
        <p:spPr/>
        <p:txBody>
          <a:bodyPr lIns="91440" tIns="45720" rIns="91440" bIns="45720" anchor="t"/>
          <a:lstStyle/>
          <a:p>
            <a:r>
              <a:rPr lang="en-US">
                <a:latin typeface="+mn-lt"/>
                <a:cs typeface="Arial"/>
              </a:rPr>
              <a:t>ADA Resources</a:t>
            </a:r>
            <a:endParaRPr lang="en-US"/>
          </a:p>
          <a:p>
            <a:endParaRPr lang="en-US">
              <a:latin typeface="+mn-lt"/>
            </a:endParaRPr>
          </a:p>
        </p:txBody>
      </p:sp>
      <p:sp>
        <p:nvSpPr>
          <p:cNvPr id="3" name="Text Placeholder 2">
            <a:extLst>
              <a:ext uri="{FF2B5EF4-FFF2-40B4-BE49-F238E27FC236}">
                <a16:creationId xmlns:a16="http://schemas.microsoft.com/office/drawing/2014/main" id="{DB15D635-494E-6145-2F56-07C8FB706C05}"/>
              </a:ext>
            </a:extLst>
          </p:cNvPr>
          <p:cNvSpPr>
            <a:spLocks noGrp="1"/>
          </p:cNvSpPr>
          <p:nvPr>
            <p:ph type="body" sz="quarter" idx="11"/>
          </p:nvPr>
        </p:nvSpPr>
        <p:spPr>
          <a:xfrm>
            <a:off x="738084" y="1460147"/>
            <a:ext cx="7739872" cy="4448056"/>
          </a:xfrm>
        </p:spPr>
        <p:txBody>
          <a:bodyPr lIns="91440" tIns="45720" rIns="91440" bIns="45720" numCol="1" anchor="t"/>
          <a:lstStyle/>
          <a:p>
            <a:pPr marL="285750" indent="-285750">
              <a:lnSpc>
                <a:spcPct val="100000"/>
              </a:lnSpc>
              <a:spcBef>
                <a:spcPts val="0"/>
              </a:spcBef>
              <a:buFont typeface="Wingdings,Sans-Serif" panose="020B0604020202020204" pitchFamily="34" charset="0"/>
              <a:buChar char="Ø"/>
            </a:pPr>
            <a:r>
              <a:rPr lang="en-US" sz="1800">
                <a:latin typeface="+mn-lt"/>
                <a:ea typeface="Calibri"/>
                <a:cs typeface="Arial"/>
                <a:hlinkClick r:id="rId3"/>
              </a:rPr>
              <a:t>GSA Section508.gov</a:t>
            </a:r>
            <a:r>
              <a:rPr lang="en-US" sz="1800">
                <a:latin typeface="+mn-lt"/>
                <a:ea typeface="Calibri"/>
                <a:cs typeface="Arial"/>
              </a:rPr>
              <a:t> </a:t>
            </a:r>
            <a:endParaRPr lang="en-US" sz="1800">
              <a:latin typeface="+mn-lt"/>
              <a:ea typeface="Calibri"/>
              <a:cs typeface="Calibri"/>
            </a:endParaRPr>
          </a:p>
          <a:p>
            <a:pPr marL="285750" indent="-285750">
              <a:lnSpc>
                <a:spcPct val="100000"/>
              </a:lnSpc>
              <a:spcBef>
                <a:spcPts val="0"/>
              </a:spcBef>
              <a:buFont typeface="Wingdings,Sans-Serif" panose="020B0604020202020204" pitchFamily="34" charset="0"/>
              <a:buChar char="Ø"/>
            </a:pPr>
            <a:r>
              <a:rPr lang="en-US" sz="1800">
                <a:latin typeface="+mn-lt"/>
                <a:cs typeface="Calibri"/>
                <a:hlinkClick r:id="rId4"/>
              </a:rPr>
              <a:t>ADA.gov</a:t>
            </a:r>
            <a:r>
              <a:rPr lang="en-US" sz="1800">
                <a:latin typeface="+mn-lt"/>
                <a:cs typeface="Calibri"/>
              </a:rPr>
              <a:t> </a:t>
            </a:r>
          </a:p>
          <a:p>
            <a:pPr marL="285750" indent="-285750">
              <a:lnSpc>
                <a:spcPct val="100000"/>
              </a:lnSpc>
              <a:spcBef>
                <a:spcPts val="0"/>
              </a:spcBef>
              <a:buFont typeface="Wingdings,Sans-Serif" panose="020B0604020202020204" pitchFamily="34" charset="0"/>
              <a:buChar char="Ø"/>
            </a:pPr>
            <a:r>
              <a:rPr lang="en-US" sz="1800">
                <a:latin typeface="+mn-lt"/>
                <a:hlinkClick r:id="rId5"/>
              </a:rPr>
              <a:t>Web Content Accessibility Guidelines (WCAG) 2.1</a:t>
            </a:r>
            <a:endParaRPr lang="en-US" sz="1800">
              <a:latin typeface="+mn-lt"/>
            </a:endParaRPr>
          </a:p>
          <a:p>
            <a:pPr marL="285750" indent="-285750">
              <a:lnSpc>
                <a:spcPct val="100000"/>
              </a:lnSpc>
              <a:spcBef>
                <a:spcPts val="0"/>
              </a:spcBef>
              <a:buFont typeface="Wingdings,Sans-Serif" panose="020B0604020202020204" pitchFamily="34" charset="0"/>
              <a:buChar char="Ø"/>
            </a:pPr>
            <a:r>
              <a:rPr lang="en-US" sz="1800">
                <a:latin typeface="+mn-lt"/>
                <a:hlinkClick r:id="rId6"/>
              </a:rPr>
              <a:t>KSU - Student Disability Services </a:t>
            </a:r>
            <a:endParaRPr lang="en-US" sz="1800">
              <a:latin typeface="+mn-lt"/>
            </a:endParaRPr>
          </a:p>
          <a:p>
            <a:pPr marL="285750" indent="-285750">
              <a:lnSpc>
                <a:spcPct val="100000"/>
              </a:lnSpc>
              <a:spcBef>
                <a:spcPts val="0"/>
              </a:spcBef>
              <a:buFont typeface="Wingdings,Sans-Serif" panose="020B0604020202020204" pitchFamily="34" charset="0"/>
              <a:buChar char="Ø"/>
            </a:pPr>
            <a:r>
              <a:rPr lang="en-US" sz="1800">
                <a:latin typeface="+mn-lt"/>
                <a:cs typeface="Calibri"/>
                <a:hlinkClick r:id="rId7"/>
              </a:rPr>
              <a:t>KSU - Academic Web Accessibility</a:t>
            </a:r>
            <a:endParaRPr lang="en-US" sz="1800">
              <a:latin typeface="+mn-lt"/>
              <a:cs typeface="Calibri"/>
            </a:endParaRPr>
          </a:p>
          <a:p>
            <a:pPr marL="285750" indent="-285750">
              <a:lnSpc>
                <a:spcPct val="100000"/>
              </a:lnSpc>
              <a:spcBef>
                <a:spcPts val="0"/>
              </a:spcBef>
              <a:buFont typeface="Wingdings,Sans-Serif" panose="020B0604020202020204" pitchFamily="34" charset="0"/>
              <a:buChar char="Ø"/>
            </a:pPr>
            <a:endParaRPr lang="en-US" sz="1800">
              <a:latin typeface="+mn-lt"/>
            </a:endParaRPr>
          </a:p>
          <a:p>
            <a:pPr marL="285750" indent="-285750">
              <a:lnSpc>
                <a:spcPct val="100000"/>
              </a:lnSpc>
              <a:spcBef>
                <a:spcPts val="0"/>
              </a:spcBef>
              <a:buFont typeface="Wingdings,Sans-Serif" panose="020B0604020202020204" pitchFamily="34" charset="0"/>
              <a:buChar char="Ø"/>
            </a:pPr>
            <a:endParaRPr lang="en-US" sz="1800">
              <a:latin typeface="+mn-lt"/>
            </a:endParaRPr>
          </a:p>
          <a:p>
            <a:pPr>
              <a:lnSpc>
                <a:spcPct val="100000"/>
              </a:lnSpc>
              <a:spcBef>
                <a:spcPts val="0"/>
              </a:spcBef>
            </a:pPr>
            <a:r>
              <a:rPr lang="en-US" sz="1800">
                <a:latin typeface="+mn-lt"/>
              </a:rPr>
              <a:t>Tools</a:t>
            </a:r>
            <a:endParaRPr lang="en-US" sz="1800">
              <a:latin typeface="+mn-lt"/>
              <a:cs typeface="Calibri"/>
            </a:endParaRPr>
          </a:p>
          <a:p>
            <a:pPr marL="285750" indent="-285750">
              <a:lnSpc>
                <a:spcPct val="100000"/>
              </a:lnSpc>
              <a:spcBef>
                <a:spcPts val="0"/>
              </a:spcBef>
              <a:buFont typeface="Wingdings,Sans-Serif" panose="020B0604020202020204" pitchFamily="34" charset="0"/>
              <a:buChar char="Ø"/>
            </a:pPr>
            <a:r>
              <a:rPr lang="en-US" sz="1800">
                <a:latin typeface="+mn-lt"/>
                <a:hlinkClick r:id="rId8"/>
              </a:rPr>
              <a:t>Use the </a:t>
            </a:r>
            <a:r>
              <a:rPr lang="en-US" sz="1800" err="1">
                <a:latin typeface="+mn-lt"/>
                <a:hlinkClick r:id="rId8"/>
              </a:rPr>
              <a:t>WebAIM</a:t>
            </a:r>
            <a:r>
              <a:rPr lang="en-US" sz="1800">
                <a:latin typeface="+mn-lt"/>
                <a:hlinkClick r:id="rId8"/>
              </a:rPr>
              <a:t> Contrast Checker</a:t>
            </a:r>
            <a:endParaRPr lang="en-US" sz="1800">
              <a:latin typeface="+mn-lt"/>
            </a:endParaRPr>
          </a:p>
          <a:p>
            <a:pPr marL="285750" indent="-285750">
              <a:lnSpc>
                <a:spcPct val="100000"/>
              </a:lnSpc>
              <a:spcBef>
                <a:spcPts val="0"/>
              </a:spcBef>
              <a:buFont typeface="Wingdings,Sans-Serif" panose="020B0604020202020204" pitchFamily="34" charset="0"/>
              <a:buChar char="Ø"/>
            </a:pPr>
            <a:r>
              <a:rPr lang="en-US" sz="1800">
                <a:latin typeface="+mn-lt"/>
                <a:ea typeface="Calibri"/>
                <a:cs typeface="Calibri"/>
                <a:hlinkClick r:id="rId9"/>
              </a:rPr>
              <a:t>Accessibility Testing Tool - ANDI</a:t>
            </a:r>
            <a:endParaRPr lang="en-US" sz="1800">
              <a:latin typeface="+mn-lt"/>
              <a:ea typeface="Calibri"/>
              <a:cs typeface="Calibri"/>
            </a:endParaRPr>
          </a:p>
          <a:p>
            <a:pPr marL="285750" indent="-285750">
              <a:lnSpc>
                <a:spcPct val="100000"/>
              </a:lnSpc>
              <a:spcBef>
                <a:spcPts val="0"/>
              </a:spcBef>
              <a:buFont typeface="Wingdings,Sans-Serif" panose="020B0604020202020204" pitchFamily="34" charset="0"/>
              <a:buChar char="Ø"/>
            </a:pPr>
            <a:r>
              <a:rPr lang="en-US" sz="1800">
                <a:latin typeface="+mn-lt"/>
                <a:hlinkClick r:id="rId10"/>
              </a:rPr>
              <a:t>What is Ally?</a:t>
            </a:r>
            <a:endParaRPr lang="en-US" sz="1800">
              <a:latin typeface="+mn-lt"/>
            </a:endParaRPr>
          </a:p>
          <a:p>
            <a:pPr marL="285750" indent="-285750">
              <a:lnSpc>
                <a:spcPct val="100000"/>
              </a:lnSpc>
              <a:spcBef>
                <a:spcPts val="0"/>
              </a:spcBef>
              <a:buFont typeface="Wingdings,Sans-Serif" panose="020B0604020202020204" pitchFamily="34" charset="0"/>
              <a:buChar char="Ø"/>
            </a:pPr>
            <a:r>
              <a:rPr lang="en-US" sz="1800">
                <a:latin typeface="+mn-lt"/>
                <a:hlinkClick r:id="rId11"/>
              </a:rPr>
              <a:t>Blackboard - Ally Accessibility Checklist </a:t>
            </a:r>
            <a:r>
              <a:rPr lang="en-US" sz="1800">
                <a:latin typeface="+mn-lt"/>
              </a:rPr>
              <a:t> </a:t>
            </a:r>
          </a:p>
          <a:p>
            <a:pPr marL="285750" indent="-285750">
              <a:lnSpc>
                <a:spcPct val="100000"/>
              </a:lnSpc>
              <a:spcBef>
                <a:spcPts val="0"/>
              </a:spcBef>
              <a:buFont typeface="Wingdings,Sans-Serif" panose="020B0604020202020204" pitchFamily="34" charset="0"/>
              <a:buChar char="Ø"/>
            </a:pPr>
            <a:endParaRPr lang="en-US" sz="1800">
              <a:latin typeface="+mn-lt"/>
            </a:endParaRPr>
          </a:p>
          <a:p>
            <a:pPr>
              <a:lnSpc>
                <a:spcPct val="100000"/>
              </a:lnSpc>
              <a:spcBef>
                <a:spcPts val="0"/>
              </a:spcBef>
            </a:pPr>
            <a:r>
              <a:rPr lang="en-US" sz="1800">
                <a:latin typeface="+mn-lt"/>
              </a:rPr>
              <a:t>Policy</a:t>
            </a:r>
            <a:endParaRPr lang="en-US" sz="1800">
              <a:latin typeface="+mn-lt"/>
              <a:ea typeface="Calibri"/>
              <a:cs typeface="Calibri"/>
            </a:endParaRPr>
          </a:p>
          <a:p>
            <a:pPr marL="285750" indent="-285750">
              <a:lnSpc>
                <a:spcPct val="100000"/>
              </a:lnSpc>
              <a:spcBef>
                <a:spcPts val="0"/>
              </a:spcBef>
              <a:buFont typeface="Wingdings,Sans-Serif" panose="020B0604020202020204" pitchFamily="34" charset="0"/>
              <a:buChar char="Ø"/>
            </a:pPr>
            <a:r>
              <a:rPr lang="en-US" sz="1800">
                <a:latin typeface="+mn-lt"/>
                <a:cs typeface="Calibri"/>
                <a:hlinkClick r:id="rId12"/>
              </a:rPr>
              <a:t>KSU - Web Accessibility Policy</a:t>
            </a:r>
            <a:endParaRPr lang="en-US" sz="1800">
              <a:latin typeface="+mn-lt"/>
              <a:ea typeface="Calibri" panose="020F0502020204030204"/>
              <a:cs typeface="Calibri" panose="020F0502020204030204"/>
            </a:endParaRPr>
          </a:p>
          <a:p>
            <a:pPr marL="971550" lvl="1" indent="-285750"/>
            <a:endParaRPr lang="en-US" sz="1800">
              <a:ea typeface="Calibri" panose="020F0502020204030204"/>
              <a:cs typeface="Calibri" panose="020F0502020204030204"/>
            </a:endParaRPr>
          </a:p>
          <a:p>
            <a:pPr marL="971550" lvl="1" indent="-285750"/>
            <a:endParaRPr lang="en-US" sz="1800">
              <a:ea typeface="Calibri" panose="020F0502020204030204"/>
              <a:cs typeface="Calibri" panose="020F0502020204030204"/>
            </a:endParaRPr>
          </a:p>
        </p:txBody>
      </p:sp>
    </p:spTree>
    <p:extLst>
      <p:ext uri="{BB962C8B-B14F-4D97-AF65-F5344CB8AC3E}">
        <p14:creationId xmlns:p14="http://schemas.microsoft.com/office/powerpoint/2010/main" val="3964365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5DDB4-5DCC-D6D9-ECCC-2C52085E75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41163F-2DD1-3160-185A-62B9597E762E}"/>
              </a:ext>
            </a:extLst>
          </p:cNvPr>
          <p:cNvSpPr>
            <a:spLocks noGrp="1"/>
          </p:cNvSpPr>
          <p:nvPr>
            <p:ph type="body" sz="quarter" idx="10"/>
          </p:nvPr>
        </p:nvSpPr>
        <p:spPr/>
        <p:txBody>
          <a:bodyPr lIns="91440" tIns="45720" rIns="91440" bIns="45720" anchor="t"/>
          <a:lstStyle/>
          <a:p>
            <a:r>
              <a:rPr lang="en-US">
                <a:latin typeface="+mn-lt"/>
                <a:cs typeface="Arial"/>
              </a:rPr>
              <a:t>Making Progress!</a:t>
            </a:r>
            <a:endParaRPr lang="en-US"/>
          </a:p>
          <a:p>
            <a:endParaRPr lang="en-US">
              <a:latin typeface="+mn-lt"/>
            </a:endParaRPr>
          </a:p>
        </p:txBody>
      </p:sp>
      <p:sp>
        <p:nvSpPr>
          <p:cNvPr id="5" name="Text Placeholder 4">
            <a:extLst>
              <a:ext uri="{FF2B5EF4-FFF2-40B4-BE49-F238E27FC236}">
                <a16:creationId xmlns:a16="http://schemas.microsoft.com/office/drawing/2014/main" id="{4F354266-FFDE-085A-6790-2A95E51FADC2}"/>
              </a:ext>
            </a:extLst>
          </p:cNvPr>
          <p:cNvSpPr>
            <a:spLocks noGrp="1"/>
          </p:cNvSpPr>
          <p:nvPr>
            <p:ph type="body" sz="quarter" idx="11"/>
          </p:nvPr>
        </p:nvSpPr>
        <p:spPr>
          <a:xfrm>
            <a:off x="540026" y="1611689"/>
            <a:ext cx="4713313" cy="4285343"/>
          </a:xfrm>
        </p:spPr>
        <p:txBody>
          <a:bodyPr lIns="91440" tIns="45720" rIns="91440" bIns="45720" anchor="t"/>
          <a:lstStyle/>
          <a:p>
            <a:r>
              <a:rPr lang="en-US" sz="1800" b="1">
                <a:latin typeface="+mn-lt"/>
                <a:cs typeface="Arial"/>
              </a:rPr>
              <a:t>Site Improve</a:t>
            </a:r>
          </a:p>
          <a:p>
            <a:pPr marL="285750" indent="-285750">
              <a:buChar char="•"/>
            </a:pPr>
            <a:r>
              <a:rPr lang="en-US" sz="1800" err="1">
                <a:latin typeface="+mn-lt"/>
                <a:cs typeface="Arial"/>
              </a:rPr>
              <a:t>StratComm</a:t>
            </a:r>
            <a:r>
              <a:rPr lang="en-US" sz="1800">
                <a:latin typeface="+mn-lt"/>
                <a:cs typeface="Arial"/>
              </a:rPr>
              <a:t> now has access</a:t>
            </a:r>
          </a:p>
          <a:p>
            <a:pPr marL="285750" indent="-285750">
              <a:buChar char="•"/>
            </a:pPr>
            <a:r>
              <a:rPr lang="en-US" sz="1800">
                <a:latin typeface="+mn-lt"/>
                <a:cs typeface="Arial"/>
              </a:rPr>
              <a:t>Working on ADA quick fixes for KSU’s most visited pages, e.g.:</a:t>
            </a:r>
            <a:br>
              <a:rPr lang="en-US" sz="1800">
                <a:latin typeface="+mn-lt"/>
                <a:cs typeface="Arial"/>
              </a:rPr>
            </a:br>
            <a:r>
              <a:rPr lang="en-US" sz="1800">
                <a:latin typeface="+mn-lt"/>
                <a:cs typeface="Arial"/>
              </a:rPr>
              <a:t>/about, /academics, /admissions...</a:t>
            </a:r>
            <a:endParaRPr lang="en-US" sz="1800">
              <a:latin typeface="+mn-lt"/>
            </a:endParaRPr>
          </a:p>
          <a:p>
            <a:pPr marL="285750" indent="-285750">
              <a:buChar char="•"/>
            </a:pPr>
            <a:r>
              <a:rPr lang="en-US" sz="1800">
                <a:latin typeface="+mn-lt"/>
                <a:cs typeface="Arial"/>
              </a:rPr>
              <a:t>Some issues include:</a:t>
            </a:r>
            <a:br>
              <a:rPr lang="en-US" sz="1800">
                <a:latin typeface="+mn-lt"/>
                <a:cs typeface="Arial"/>
              </a:rPr>
            </a:br>
            <a:endParaRPr lang="en-US" sz="1800">
              <a:latin typeface="+mn-lt"/>
              <a:ea typeface="+mn-lt"/>
            </a:endParaRPr>
          </a:p>
          <a:p>
            <a:pPr lvl="1"/>
            <a:r>
              <a:rPr lang="en-US" sz="1800">
                <a:ea typeface="+mn-lt"/>
                <a:cs typeface="+mn-lt"/>
              </a:rPr>
              <a:t>Headings are not structured</a:t>
            </a:r>
            <a:endParaRPr lang="en-US" sz="1800">
              <a:ea typeface="Calibri"/>
              <a:cs typeface="Calibri"/>
            </a:endParaRPr>
          </a:p>
          <a:p>
            <a:pPr lvl="1"/>
            <a:r>
              <a:rPr lang="en-US" sz="1800">
                <a:ea typeface="+mn-lt"/>
                <a:cs typeface="+mn-lt"/>
              </a:rPr>
              <a:t>Text in all caps</a:t>
            </a:r>
          </a:p>
          <a:p>
            <a:pPr lvl="1"/>
            <a:r>
              <a:rPr lang="en-US" sz="1800">
                <a:ea typeface="+mn-lt"/>
                <a:cs typeface="+mn-lt"/>
              </a:rPr>
              <a:t>Content missing after heading</a:t>
            </a:r>
            <a:endParaRPr lang="en-US" sz="1800">
              <a:ea typeface="Calibri"/>
              <a:cs typeface="Calibri"/>
            </a:endParaRPr>
          </a:p>
          <a:p>
            <a:pPr lvl="1"/>
            <a:r>
              <a:rPr lang="en-US" sz="1800">
                <a:ea typeface="+mn-lt"/>
                <a:cs typeface="+mn-lt"/>
              </a:rPr>
              <a:t>Inline frame missing a text alternative</a:t>
            </a:r>
          </a:p>
          <a:p>
            <a:pPr lvl="1"/>
            <a:r>
              <a:rPr lang="en-US" sz="1800">
                <a:ea typeface="+mn-lt"/>
                <a:cs typeface="+mn-lt"/>
              </a:rPr>
              <a:t>Interactive element does not meet minimum size nor spacing</a:t>
            </a:r>
            <a:endParaRPr lang="en-US" sz="1800">
              <a:ea typeface="Calibri" panose="020F0502020204030204"/>
              <a:cs typeface="Calibri" panose="020F0502020204030204"/>
            </a:endParaRPr>
          </a:p>
          <a:p>
            <a:pPr marL="285750" indent="-285750">
              <a:buChar char="•"/>
            </a:pPr>
            <a:endParaRPr lang="en-US">
              <a:latin typeface="+mn-lt"/>
            </a:endParaRPr>
          </a:p>
          <a:p>
            <a:pPr marL="285750" indent="-285750">
              <a:buChar char="•"/>
            </a:pPr>
            <a:endParaRPr lang="en-US" sz="1000">
              <a:latin typeface="+mn-lt"/>
            </a:endParaRPr>
          </a:p>
        </p:txBody>
      </p:sp>
      <p:sp>
        <p:nvSpPr>
          <p:cNvPr id="7" name="Text Placeholder 4">
            <a:extLst>
              <a:ext uri="{FF2B5EF4-FFF2-40B4-BE49-F238E27FC236}">
                <a16:creationId xmlns:a16="http://schemas.microsoft.com/office/drawing/2014/main" id="{6347213B-FA59-B5B1-358C-FEB5D08DDE5A}"/>
              </a:ext>
            </a:extLst>
          </p:cNvPr>
          <p:cNvSpPr txBox="1">
            <a:spLocks/>
          </p:cNvSpPr>
          <p:nvPr/>
        </p:nvSpPr>
        <p:spPr>
          <a:xfrm>
            <a:off x="5790368" y="1611689"/>
            <a:ext cx="4257675" cy="3352800"/>
          </a:xfrm>
          <a:prstGeom prst="rect">
            <a:avLst/>
          </a:prstGeom>
        </p:spPr>
        <p:txBody>
          <a:bodyPr lIns="91440" tIns="45720" rIns="91440" bIns="45720" anchor="t"/>
          <a:lstStyle>
            <a:lvl1pPr marL="0" indent="0" algn="l" defTabSz="914400" rtl="0" eaLnBrk="1" latinLnBrk="0" hangingPunct="1">
              <a:lnSpc>
                <a:spcPct val="90000"/>
              </a:lnSpc>
              <a:spcBef>
                <a:spcPts val="1000"/>
              </a:spcBef>
              <a:buClr>
                <a:srgbClr val="FFC629"/>
              </a:buClr>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latin typeface="+mn-lt"/>
                <a:cs typeface="Arial"/>
              </a:rPr>
              <a:t>Level Access</a:t>
            </a:r>
            <a:endParaRPr lang="en-US">
              <a:latin typeface="+mn-lt"/>
            </a:endParaRPr>
          </a:p>
          <a:p>
            <a:pPr marL="285750" indent="-285750">
              <a:buChar char="•"/>
            </a:pPr>
            <a:r>
              <a:rPr lang="en-US" sz="1800">
                <a:latin typeface="+mn-lt"/>
                <a:cs typeface="Arial"/>
              </a:rPr>
              <a:t>Approved and Coming Soon!</a:t>
            </a:r>
          </a:p>
          <a:p>
            <a:pPr marL="285750" indent="-285750">
              <a:buChar char="•"/>
            </a:pPr>
            <a:endParaRPr lang="en-US" sz="1800">
              <a:latin typeface="+mn-lt"/>
              <a:ea typeface="Calibri" panose="020F0502020204030204"/>
              <a:cs typeface="Arial"/>
            </a:endParaRPr>
          </a:p>
        </p:txBody>
      </p:sp>
      <p:pic>
        <p:nvPicPr>
          <p:cNvPr id="8" name="Picture 7" descr="A blue circle with a wave in it&#10;&#10;AI-generated content may be incorrect.">
            <a:extLst>
              <a:ext uri="{FF2B5EF4-FFF2-40B4-BE49-F238E27FC236}">
                <a16:creationId xmlns:a16="http://schemas.microsoft.com/office/drawing/2014/main" id="{2E7A110B-44AB-6E5C-46AB-07E9122D2FE7}"/>
              </a:ext>
            </a:extLst>
          </p:cNvPr>
          <p:cNvPicPr>
            <a:picLocks noChangeAspect="1"/>
          </p:cNvPicPr>
          <p:nvPr/>
        </p:nvPicPr>
        <p:blipFill>
          <a:blip r:embed="rId3"/>
          <a:stretch>
            <a:fillRect/>
          </a:stretch>
        </p:blipFill>
        <p:spPr>
          <a:xfrm>
            <a:off x="5519384" y="4111975"/>
            <a:ext cx="3238502" cy="1785057"/>
          </a:xfrm>
          <a:prstGeom prst="rect">
            <a:avLst/>
          </a:prstGeom>
        </p:spPr>
      </p:pic>
      <p:pic>
        <p:nvPicPr>
          <p:cNvPr id="9" name="Picture 8" descr="A close up of a logo&#10;&#10;AI-generated content may be incorrect.">
            <a:extLst>
              <a:ext uri="{FF2B5EF4-FFF2-40B4-BE49-F238E27FC236}">
                <a16:creationId xmlns:a16="http://schemas.microsoft.com/office/drawing/2014/main" id="{A047D3B7-5A32-974A-180D-4BBE94BA3E60}"/>
              </a:ext>
            </a:extLst>
          </p:cNvPr>
          <p:cNvPicPr>
            <a:picLocks noChangeAspect="1"/>
          </p:cNvPicPr>
          <p:nvPr/>
        </p:nvPicPr>
        <p:blipFill>
          <a:blip r:embed="rId4"/>
          <a:stretch>
            <a:fillRect/>
          </a:stretch>
        </p:blipFill>
        <p:spPr>
          <a:xfrm>
            <a:off x="8872438" y="4691338"/>
            <a:ext cx="2830336" cy="854075"/>
          </a:xfrm>
          <a:prstGeom prst="rect">
            <a:avLst/>
          </a:prstGeom>
        </p:spPr>
      </p:pic>
    </p:spTree>
    <p:extLst>
      <p:ext uri="{BB962C8B-B14F-4D97-AF65-F5344CB8AC3E}">
        <p14:creationId xmlns:p14="http://schemas.microsoft.com/office/powerpoint/2010/main" val="3479440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015761-DD48-441E-DF54-7387482E80FE}"/>
              </a:ext>
            </a:extLst>
          </p:cNvPr>
          <p:cNvSpPr>
            <a:spLocks noGrp="1"/>
          </p:cNvSpPr>
          <p:nvPr>
            <p:ph type="body" sz="quarter" idx="10"/>
          </p:nvPr>
        </p:nvSpPr>
        <p:spPr/>
        <p:txBody>
          <a:bodyPr/>
          <a:lstStyle/>
          <a:p>
            <a:r>
              <a:rPr lang="en-US"/>
              <a:t>ADA top 200-page audit </a:t>
            </a:r>
          </a:p>
        </p:txBody>
      </p:sp>
      <p:sp>
        <p:nvSpPr>
          <p:cNvPr id="3" name="Text Placeholder 2">
            <a:extLst>
              <a:ext uri="{FF2B5EF4-FFF2-40B4-BE49-F238E27FC236}">
                <a16:creationId xmlns:a16="http://schemas.microsoft.com/office/drawing/2014/main" id="{4882A236-3A6D-73AB-588B-1222FFF97BB2}"/>
              </a:ext>
            </a:extLst>
          </p:cNvPr>
          <p:cNvSpPr>
            <a:spLocks noGrp="1"/>
          </p:cNvSpPr>
          <p:nvPr>
            <p:ph type="body" sz="quarter" idx="11"/>
          </p:nvPr>
        </p:nvSpPr>
        <p:spPr/>
        <p:txBody>
          <a:bodyPr lIns="91440" tIns="45720" rIns="91440" bIns="45720" anchor="t"/>
          <a:lstStyle/>
          <a:p>
            <a:pPr marL="285750" indent="-285750">
              <a:buFont typeface="Arial,Sans-Serif"/>
              <a:buChar char="•"/>
            </a:pPr>
            <a:r>
              <a:rPr lang="en-US" sz="2400">
                <a:latin typeface="Calibri"/>
                <a:ea typeface="Calibri"/>
                <a:cs typeface="Calibri"/>
              </a:rPr>
              <a:t>Site Improve Audit (Accessibility Report)</a:t>
            </a:r>
          </a:p>
          <a:p>
            <a:pPr marL="285750" indent="-285750">
              <a:buFont typeface="Arial,Sans-Serif"/>
              <a:buChar char="•"/>
            </a:pPr>
            <a:r>
              <a:rPr lang="en-US" sz="2400">
                <a:latin typeface="Calibri"/>
                <a:ea typeface="Calibri"/>
                <a:cs typeface="Calibri"/>
              </a:rPr>
              <a:t>Top 200 Pages from GA4 </a:t>
            </a:r>
            <a:br>
              <a:rPr lang="en-US" sz="2400">
                <a:latin typeface="Calibri"/>
                <a:ea typeface="Calibri"/>
                <a:cs typeface="Calibri"/>
              </a:rPr>
            </a:br>
            <a:r>
              <a:rPr lang="en-US" sz="2400">
                <a:latin typeface="Calibri"/>
                <a:ea typeface="Calibri"/>
                <a:cs typeface="Calibri"/>
              </a:rPr>
              <a:t>(most visited) on "www" and "campus"</a:t>
            </a:r>
            <a:endParaRPr lang="en-US"/>
          </a:p>
          <a:p>
            <a:pPr marL="285750" indent="-285750">
              <a:buFont typeface="Arial,Sans-Serif"/>
              <a:buChar char="•"/>
            </a:pPr>
            <a:r>
              <a:rPr lang="en-US" sz="2400" err="1">
                <a:latin typeface="Calibri"/>
                <a:ea typeface="Calibri"/>
                <a:cs typeface="Calibri"/>
              </a:rPr>
              <a:t>Stratcomm</a:t>
            </a:r>
            <a:r>
              <a:rPr lang="en-US" sz="2400">
                <a:latin typeface="Calibri"/>
                <a:ea typeface="Calibri"/>
                <a:cs typeface="Calibri"/>
              </a:rPr>
              <a:t> Web Team will be making updates </a:t>
            </a:r>
          </a:p>
          <a:p>
            <a:endParaRPr lang="en-US">
              <a:ea typeface="Calibri"/>
            </a:endParaRPr>
          </a:p>
        </p:txBody>
      </p:sp>
      <p:sp>
        <p:nvSpPr>
          <p:cNvPr id="4" name="Picture Placeholder 3">
            <a:extLst>
              <a:ext uri="{FF2B5EF4-FFF2-40B4-BE49-F238E27FC236}">
                <a16:creationId xmlns:a16="http://schemas.microsoft.com/office/drawing/2014/main" id="{A1ECE574-1E5A-90BC-025B-D5A58927201B}"/>
              </a:ext>
            </a:extLst>
          </p:cNvPr>
          <p:cNvSpPr>
            <a:spLocks noGrp="1"/>
          </p:cNvSpPr>
          <p:nvPr>
            <p:ph type="pic" sz="quarter" idx="12"/>
          </p:nvPr>
        </p:nvSpPr>
        <p:spPr>
          <a:xfrm>
            <a:off x="6799667" y="1593184"/>
            <a:ext cx="4794250" cy="3926416"/>
          </a:xfrm>
          <a:solidFill>
            <a:schemeClr val="bg1"/>
          </a:solidFill>
          <a:ln w="28575">
            <a:solidFill>
              <a:schemeClr val="accent4"/>
            </a:solidFill>
          </a:ln>
          <a:effectLst/>
        </p:spPr>
        <p:txBody>
          <a:bodyPr/>
          <a:lstStyle/>
          <a:p>
            <a:r>
              <a:rPr lang="en-US" sz="2400" b="1">
                <a:latin typeface="Calibri"/>
                <a:ea typeface="Calibri"/>
                <a:cs typeface="Calibri"/>
              </a:rPr>
              <a:t>Common Issues:</a:t>
            </a:r>
            <a:br>
              <a:rPr lang="en-US" sz="2400" b="1">
                <a:latin typeface="Calibri"/>
                <a:ea typeface="Calibri"/>
                <a:cs typeface="Calibri"/>
              </a:rPr>
            </a:br>
            <a:r>
              <a:rPr lang="en-US" sz="2400" b="1">
                <a:latin typeface="Calibri"/>
                <a:ea typeface="Calibri"/>
                <a:cs typeface="Calibri"/>
              </a:rPr>
              <a:t> </a:t>
            </a:r>
            <a:endParaRPr lang="en-US" sz="2400" b="1">
              <a:ea typeface="Calibri"/>
              <a:cs typeface="Calibri"/>
            </a:endParaRPr>
          </a:p>
          <a:p>
            <a:pPr lvl="1">
              <a:buChar char="•"/>
            </a:pPr>
            <a:r>
              <a:rPr lang="en-US" sz="2000">
                <a:latin typeface="Calibri"/>
                <a:ea typeface="Calibri"/>
                <a:cs typeface="Calibri"/>
              </a:rPr>
              <a:t>Headings that are missing or not properly structured (H1–H5)</a:t>
            </a:r>
          </a:p>
          <a:p>
            <a:pPr lvl="1">
              <a:buChar char="•"/>
            </a:pPr>
            <a:r>
              <a:rPr lang="en-US" sz="2000">
                <a:latin typeface="Calibri"/>
                <a:ea typeface="Calibri"/>
                <a:cs typeface="Calibri"/>
              </a:rPr>
              <a:t>Text written in ALL CAPS (for example: </a:t>
            </a:r>
            <a:r>
              <a:rPr lang="en-US" sz="2000" i="1">
                <a:latin typeface="Calibri"/>
                <a:ea typeface="Calibri"/>
                <a:cs typeface="Calibri"/>
              </a:rPr>
              <a:t>KENNESAW STATE UNIVERSITY</a:t>
            </a:r>
            <a:r>
              <a:rPr lang="en-US" sz="2000">
                <a:latin typeface="Calibri"/>
                <a:ea typeface="Calibri"/>
                <a:cs typeface="Calibri"/>
              </a:rPr>
              <a:t>)</a:t>
            </a:r>
          </a:p>
          <a:p>
            <a:pPr lvl="1">
              <a:buChar char="•"/>
            </a:pPr>
            <a:r>
              <a:rPr lang="en-US" sz="2000">
                <a:latin typeface="Calibri"/>
                <a:ea typeface="Calibri"/>
                <a:cs typeface="Calibri"/>
              </a:rPr>
              <a:t>Headings with no content following them (no text between headings)</a:t>
            </a:r>
          </a:p>
          <a:p>
            <a:pPr lvl="1"/>
            <a:r>
              <a:rPr lang="en-US" sz="2000">
                <a:latin typeface="Calibri"/>
                <a:ea typeface="Calibri"/>
                <a:cs typeface="Calibri"/>
              </a:rPr>
              <a:t>Interactive elements (links) that are too small or too close together</a:t>
            </a:r>
          </a:p>
          <a:p>
            <a:pPr lvl="1"/>
            <a:r>
              <a:rPr lang="en-US" sz="2000">
                <a:latin typeface="Calibri"/>
                <a:ea typeface="Calibri"/>
                <a:cs typeface="Calibri"/>
              </a:rPr>
              <a:t>Embedded content (such as </a:t>
            </a:r>
            <a:r>
              <a:rPr lang="en-US" sz="2000" err="1">
                <a:latin typeface="Calibri"/>
                <a:ea typeface="Calibri"/>
                <a:cs typeface="Calibri"/>
              </a:rPr>
              <a:t>iframes</a:t>
            </a:r>
            <a:r>
              <a:rPr lang="en-US" sz="2000">
                <a:latin typeface="Calibri"/>
                <a:ea typeface="Calibri"/>
                <a:cs typeface="Calibri"/>
              </a:rPr>
              <a:t>) missing text alternatives</a:t>
            </a:r>
          </a:p>
          <a:p>
            <a:endParaRPr lang="en-US" sz="2400">
              <a:ea typeface="Calibri" panose="020F0502020204030204"/>
              <a:cs typeface="Arial"/>
            </a:endParaRPr>
          </a:p>
        </p:txBody>
      </p:sp>
      <p:pic>
        <p:nvPicPr>
          <p:cNvPr id="5" name="Picture 4" descr="A screen shot of a device&#10;&#10;AI-generated content may be incorrect.">
            <a:extLst>
              <a:ext uri="{FF2B5EF4-FFF2-40B4-BE49-F238E27FC236}">
                <a16:creationId xmlns:a16="http://schemas.microsoft.com/office/drawing/2014/main" id="{42F16702-13FC-C6F4-E4E8-2FD4031B9D44}"/>
              </a:ext>
            </a:extLst>
          </p:cNvPr>
          <p:cNvPicPr>
            <a:picLocks noChangeAspect="1"/>
          </p:cNvPicPr>
          <p:nvPr/>
        </p:nvPicPr>
        <p:blipFill>
          <a:blip r:embed="rId2"/>
          <a:stretch>
            <a:fillRect/>
          </a:stretch>
        </p:blipFill>
        <p:spPr>
          <a:xfrm>
            <a:off x="4860396" y="1589617"/>
            <a:ext cx="1590675" cy="1714500"/>
          </a:xfrm>
          <a:prstGeom prst="rect">
            <a:avLst/>
          </a:prstGeom>
        </p:spPr>
      </p:pic>
      <p:pic>
        <p:nvPicPr>
          <p:cNvPr id="6" name="Picture 5" descr="A green rectangle with white background&#10;&#10;AI-generated content may be incorrect.">
            <a:extLst>
              <a:ext uri="{FF2B5EF4-FFF2-40B4-BE49-F238E27FC236}">
                <a16:creationId xmlns:a16="http://schemas.microsoft.com/office/drawing/2014/main" id="{FF819E13-15DC-7B1F-7828-0BBEBDFC7C6E}"/>
              </a:ext>
            </a:extLst>
          </p:cNvPr>
          <p:cNvPicPr>
            <a:picLocks noChangeAspect="1"/>
          </p:cNvPicPr>
          <p:nvPr/>
        </p:nvPicPr>
        <p:blipFill>
          <a:blip r:embed="rId3"/>
          <a:stretch>
            <a:fillRect/>
          </a:stretch>
        </p:blipFill>
        <p:spPr>
          <a:xfrm>
            <a:off x="601663" y="4781550"/>
            <a:ext cx="5840941" cy="1071033"/>
          </a:xfrm>
          <a:prstGeom prst="rect">
            <a:avLst/>
          </a:prstGeom>
        </p:spPr>
      </p:pic>
    </p:spTree>
    <p:extLst>
      <p:ext uri="{BB962C8B-B14F-4D97-AF65-F5344CB8AC3E}">
        <p14:creationId xmlns:p14="http://schemas.microsoft.com/office/powerpoint/2010/main" val="2679882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874DD-3DF7-3454-019F-B02E35506A0A}"/>
              </a:ext>
            </a:extLst>
          </p:cNvPr>
          <p:cNvSpPr>
            <a:spLocks noGrp="1"/>
          </p:cNvSpPr>
          <p:nvPr>
            <p:ph type="body" sz="quarter" idx="10"/>
          </p:nvPr>
        </p:nvSpPr>
        <p:spPr>
          <a:xfrm>
            <a:off x="598083" y="600075"/>
            <a:ext cx="9699803" cy="660400"/>
          </a:xfrm>
        </p:spPr>
        <p:txBody>
          <a:bodyPr/>
          <a:lstStyle/>
          <a:p>
            <a:r>
              <a:rPr lang="en-US"/>
              <a:t>Request for a Web Accessibility Waiver</a:t>
            </a:r>
          </a:p>
        </p:txBody>
      </p:sp>
      <p:sp>
        <p:nvSpPr>
          <p:cNvPr id="3" name="Text Placeholder 2">
            <a:extLst>
              <a:ext uri="{FF2B5EF4-FFF2-40B4-BE49-F238E27FC236}">
                <a16:creationId xmlns:a16="http://schemas.microsoft.com/office/drawing/2014/main" id="{3AB4BA3A-24B9-F426-9E6C-775607C8B6F5}"/>
              </a:ext>
            </a:extLst>
          </p:cNvPr>
          <p:cNvSpPr>
            <a:spLocks noGrp="1"/>
          </p:cNvSpPr>
          <p:nvPr>
            <p:ph type="body" sz="quarter" idx="11"/>
          </p:nvPr>
        </p:nvSpPr>
        <p:spPr>
          <a:xfrm>
            <a:off x="598083" y="1465903"/>
            <a:ext cx="5998659" cy="4357914"/>
          </a:xfrm>
        </p:spPr>
        <p:txBody>
          <a:bodyPr/>
          <a:lstStyle/>
          <a:p>
            <a:pPr marL="285750" indent="-285750">
              <a:buFont typeface="Arial" panose="020B0604020202020204" pitchFamily="34" charset="0"/>
              <a:buChar char="•"/>
            </a:pPr>
            <a:r>
              <a:rPr lang="en-US" sz="2000">
                <a:latin typeface="+mn-lt"/>
              </a:rPr>
              <a:t>Request a </a:t>
            </a:r>
            <a:r>
              <a:rPr lang="en-US" sz="2000" b="1">
                <a:latin typeface="+mn-lt"/>
              </a:rPr>
              <a:t>temporary exception</a:t>
            </a:r>
            <a:r>
              <a:rPr lang="en-US" sz="2000">
                <a:latin typeface="+mn-lt"/>
              </a:rPr>
              <a:t> when accessibility requirements cannot be met immediately. </a:t>
            </a:r>
          </a:p>
          <a:p>
            <a:pPr marL="285750" indent="-285750">
              <a:buFont typeface="Arial" panose="020B0604020202020204" pitchFamily="34" charset="0"/>
              <a:buChar char="•"/>
            </a:pPr>
            <a:r>
              <a:rPr lang="en-US" sz="2000">
                <a:latin typeface="+mn-lt"/>
              </a:rPr>
              <a:t>All exceptions require a remediation plan and timeline.</a:t>
            </a:r>
          </a:p>
          <a:p>
            <a:pPr marL="285750" indent="-285750">
              <a:buFont typeface="Arial" panose="020B0604020202020204" pitchFamily="34" charset="0"/>
              <a:buChar char="•"/>
            </a:pPr>
            <a:r>
              <a:rPr lang="en-US" sz="2000">
                <a:latin typeface="+mn-lt"/>
              </a:rPr>
              <a:t>Accessibility exceptions are intended to be </a:t>
            </a:r>
            <a:r>
              <a:rPr lang="en-US" sz="2000" b="1">
                <a:latin typeface="+mn-lt"/>
              </a:rPr>
              <a:t>rare, temporary, and actively managed</a:t>
            </a:r>
            <a:r>
              <a:rPr lang="en-US" sz="2000">
                <a:latin typeface="+mn-lt"/>
              </a:rPr>
              <a:t>.</a:t>
            </a:r>
          </a:p>
          <a:p>
            <a:pPr marL="285750" indent="-285750">
              <a:buFont typeface="Arial" panose="020B0604020202020204" pitchFamily="34" charset="0"/>
              <a:buChar char="•"/>
            </a:pPr>
            <a:r>
              <a:rPr lang="en-US" sz="2000">
                <a:latin typeface="+mn-lt"/>
              </a:rPr>
              <a:t>They do not remove the obligation to provide accessible experiences, and they do not override ADA Title II or WCAG compliance requirements.</a:t>
            </a:r>
          </a:p>
          <a:p>
            <a:pPr marL="285750" indent="-285750">
              <a:buFont typeface="Arial" panose="020B0604020202020204" pitchFamily="34" charset="0"/>
              <a:buChar char="•"/>
            </a:pPr>
            <a:r>
              <a:rPr lang="en-US" sz="2000">
                <a:latin typeface="+mn-lt"/>
              </a:rPr>
              <a:t>Each request if approved will have a fixed timeline to remediate. </a:t>
            </a:r>
          </a:p>
          <a:p>
            <a:pPr marL="285750" indent="-285750">
              <a:buFont typeface="Arial" panose="020B0604020202020204" pitchFamily="34" charset="0"/>
              <a:buChar char="•"/>
            </a:pPr>
            <a:r>
              <a:rPr lang="en-US" sz="2000">
                <a:latin typeface="+mn-lt"/>
              </a:rPr>
              <a:t>Products that do not remediate will be removed from the site. </a:t>
            </a:r>
          </a:p>
          <a:p>
            <a:pPr marL="285750" indent="-285750">
              <a:buFont typeface="Arial" panose="020B0604020202020204" pitchFamily="34" charset="0"/>
              <a:buChar char="•"/>
            </a:pPr>
            <a:endParaRPr lang="en-US" sz="2000">
              <a:latin typeface="+mn-lt"/>
            </a:endParaRPr>
          </a:p>
        </p:txBody>
      </p:sp>
      <p:pic>
        <p:nvPicPr>
          <p:cNvPr id="7" name="Picture 6">
            <a:extLst>
              <a:ext uri="{FF2B5EF4-FFF2-40B4-BE49-F238E27FC236}">
                <a16:creationId xmlns:a16="http://schemas.microsoft.com/office/drawing/2014/main" id="{4E07EC8B-033A-8B49-2CB4-A318A09DE2B6}"/>
              </a:ext>
            </a:extLst>
          </p:cNvPr>
          <p:cNvPicPr>
            <a:picLocks noChangeAspect="1"/>
          </p:cNvPicPr>
          <p:nvPr/>
        </p:nvPicPr>
        <p:blipFill>
          <a:blip r:embed="rId2"/>
          <a:srcRect b="14697"/>
          <a:stretch>
            <a:fillRect/>
          </a:stretch>
        </p:blipFill>
        <p:spPr>
          <a:xfrm>
            <a:off x="7259782" y="1343727"/>
            <a:ext cx="3629891" cy="4644611"/>
          </a:xfrm>
          <a:prstGeom prst="rect">
            <a:avLst/>
          </a:prstGeom>
        </p:spPr>
      </p:pic>
    </p:spTree>
    <p:extLst>
      <p:ext uri="{BB962C8B-B14F-4D97-AF65-F5344CB8AC3E}">
        <p14:creationId xmlns:p14="http://schemas.microsoft.com/office/powerpoint/2010/main" val="1330007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6B831-552C-09E2-871F-8DAA95E9DA9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AEEB8B-B9AD-4696-1C51-49EDF4E99B3B}"/>
              </a:ext>
            </a:extLst>
          </p:cNvPr>
          <p:cNvSpPr>
            <a:spLocks noGrp="1"/>
          </p:cNvSpPr>
          <p:nvPr>
            <p:ph type="body" sz="quarter" idx="10"/>
          </p:nvPr>
        </p:nvSpPr>
        <p:spPr/>
        <p:txBody>
          <a:bodyPr lIns="91440" tIns="45720" rIns="91440" bIns="45720" anchor="t"/>
          <a:lstStyle/>
          <a:p>
            <a:r>
              <a:rPr lang="en-US">
                <a:latin typeface="+mn-lt"/>
                <a:cs typeface="Arial"/>
              </a:rPr>
              <a:t>Questions..?</a:t>
            </a:r>
            <a:endParaRPr lang="en-US"/>
          </a:p>
          <a:p>
            <a:endParaRPr lang="en-US">
              <a:latin typeface="+mn-lt"/>
            </a:endParaRPr>
          </a:p>
        </p:txBody>
      </p:sp>
      <p:pic>
        <p:nvPicPr>
          <p:cNvPr id="6" name="Picture 5" descr="A group of cubes with letters on them&#10;&#10;AI-generated content may be incorrect.">
            <a:extLst>
              <a:ext uri="{FF2B5EF4-FFF2-40B4-BE49-F238E27FC236}">
                <a16:creationId xmlns:a16="http://schemas.microsoft.com/office/drawing/2014/main" id="{CA8896D2-0607-18F8-D6E2-DF407AE9D441}"/>
              </a:ext>
            </a:extLst>
          </p:cNvPr>
          <p:cNvPicPr>
            <a:picLocks noChangeAspect="1"/>
          </p:cNvPicPr>
          <p:nvPr/>
        </p:nvPicPr>
        <p:blipFill>
          <a:blip r:embed="rId2"/>
          <a:stretch>
            <a:fillRect/>
          </a:stretch>
        </p:blipFill>
        <p:spPr>
          <a:xfrm>
            <a:off x="1457325" y="1747838"/>
            <a:ext cx="9277350" cy="3362325"/>
          </a:xfrm>
          <a:prstGeom prst="rect">
            <a:avLst/>
          </a:prstGeom>
        </p:spPr>
      </p:pic>
    </p:spTree>
    <p:extLst>
      <p:ext uri="{BB962C8B-B14F-4D97-AF65-F5344CB8AC3E}">
        <p14:creationId xmlns:p14="http://schemas.microsoft.com/office/powerpoint/2010/main" val="1223108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on a ladder on a yellow sign&#10;&#10;AI-generated content may be incorrect.">
            <a:extLst>
              <a:ext uri="{FF2B5EF4-FFF2-40B4-BE49-F238E27FC236}">
                <a16:creationId xmlns:a16="http://schemas.microsoft.com/office/drawing/2014/main" id="{E6CD4590-8942-BE48-1A35-C26FE87036F5}"/>
              </a:ext>
            </a:extLst>
          </p:cNvPr>
          <p:cNvPicPr>
            <a:picLocks noChangeAspect="1"/>
          </p:cNvPicPr>
          <p:nvPr/>
        </p:nvPicPr>
        <p:blipFill>
          <a:blip r:embed="rId3">
            <a:alphaModFix amt="6000"/>
          </a:blip>
          <a:srcRect l="3989" t="18327" r="1915" b="9004"/>
          <a:stretch>
            <a:fillRect/>
          </a:stretch>
        </p:blipFill>
        <p:spPr>
          <a:xfrm>
            <a:off x="-62345" y="-55418"/>
            <a:ext cx="12265544" cy="6322688"/>
          </a:xfrm>
          <a:prstGeom prst="rect">
            <a:avLst/>
          </a:prstGeom>
        </p:spPr>
      </p:pic>
      <p:sp>
        <p:nvSpPr>
          <p:cNvPr id="2" name="Text Placeholder 1">
            <a:extLst>
              <a:ext uri="{FF2B5EF4-FFF2-40B4-BE49-F238E27FC236}">
                <a16:creationId xmlns:a16="http://schemas.microsoft.com/office/drawing/2014/main" id="{F9A7775B-E565-937E-049D-9071B8300347}"/>
              </a:ext>
            </a:extLst>
          </p:cNvPr>
          <p:cNvSpPr>
            <a:spLocks noGrp="1"/>
          </p:cNvSpPr>
          <p:nvPr>
            <p:ph type="body" sz="quarter" idx="10"/>
          </p:nvPr>
        </p:nvSpPr>
        <p:spPr/>
        <p:txBody>
          <a:bodyPr lIns="91440" tIns="45720" rIns="91440" bIns="45720" anchor="t"/>
          <a:lstStyle/>
          <a:p>
            <a:r>
              <a:rPr lang="en-US">
                <a:latin typeface="Arial"/>
                <a:cs typeface="Arial"/>
              </a:rPr>
              <a:t>Our Team </a:t>
            </a:r>
          </a:p>
        </p:txBody>
      </p:sp>
      <p:sp>
        <p:nvSpPr>
          <p:cNvPr id="3" name="Text Placeholder 2">
            <a:extLst>
              <a:ext uri="{FF2B5EF4-FFF2-40B4-BE49-F238E27FC236}">
                <a16:creationId xmlns:a16="http://schemas.microsoft.com/office/drawing/2014/main" id="{76DF427C-93FD-33E9-4F07-D09267D0902C}"/>
              </a:ext>
            </a:extLst>
          </p:cNvPr>
          <p:cNvSpPr>
            <a:spLocks noGrp="1"/>
          </p:cNvSpPr>
          <p:nvPr>
            <p:ph type="body" sz="quarter" idx="11"/>
          </p:nvPr>
        </p:nvSpPr>
        <p:spPr>
          <a:xfrm>
            <a:off x="5959792" y="1905000"/>
            <a:ext cx="5934075" cy="3352800"/>
          </a:xfrm>
        </p:spPr>
        <p:txBody>
          <a:bodyPr lIns="91440" tIns="45720" rIns="91440" bIns="45720" anchor="t"/>
          <a:lstStyle/>
          <a:p>
            <a:r>
              <a:rPr lang="en-US" b="1">
                <a:latin typeface="Arial"/>
                <a:cs typeface="Arial"/>
              </a:rPr>
              <a:t>Webmasters:</a:t>
            </a:r>
            <a:endParaRPr lang="en-US" b="1"/>
          </a:p>
          <a:p>
            <a:r>
              <a:rPr lang="en-US">
                <a:latin typeface="Arial"/>
                <a:cs typeface="Arial"/>
              </a:rPr>
              <a:t>Jonathan Gilliam – Senior Webmaster and SEO Specialist</a:t>
            </a:r>
            <a:endParaRPr lang="en-US"/>
          </a:p>
          <a:p>
            <a:r>
              <a:rPr lang="en-US">
                <a:latin typeface="Arial"/>
                <a:cs typeface="Arial"/>
              </a:rPr>
              <a:t>Anthony Matusko - Senior Webmaster and SEO Specialist</a:t>
            </a:r>
          </a:p>
          <a:p>
            <a:r>
              <a:rPr lang="en-US">
                <a:latin typeface="Arial"/>
                <a:cs typeface="Arial"/>
              </a:rPr>
              <a:t>Elizabeth Ball - Webmaster and SEO Specialist</a:t>
            </a:r>
          </a:p>
          <a:p>
            <a:r>
              <a:rPr lang="en-US">
                <a:latin typeface="Arial"/>
                <a:cs typeface="Arial"/>
              </a:rPr>
              <a:t>Sean Bresnan - Webmaster and SEO Specialist</a:t>
            </a:r>
          </a:p>
          <a:p>
            <a:r>
              <a:rPr lang="en-US">
                <a:latin typeface="Arial"/>
                <a:cs typeface="Arial"/>
              </a:rPr>
              <a:t>Matthew Gordon - Webmaster and SEO Specialist</a:t>
            </a:r>
          </a:p>
          <a:p>
            <a:r>
              <a:rPr lang="en-US">
                <a:latin typeface="Arial"/>
                <a:cs typeface="Arial"/>
              </a:rPr>
              <a:t>Tara Rose - Webmaster and SEO Specialist</a:t>
            </a:r>
          </a:p>
          <a:p>
            <a:endParaRPr lang="en-US"/>
          </a:p>
          <a:p>
            <a:endParaRPr lang="en-US">
              <a:latin typeface="Arial"/>
              <a:cs typeface="Arial"/>
            </a:endParaRPr>
          </a:p>
        </p:txBody>
      </p:sp>
      <p:sp>
        <p:nvSpPr>
          <p:cNvPr id="6" name="Text Placeholder 2">
            <a:extLst>
              <a:ext uri="{FF2B5EF4-FFF2-40B4-BE49-F238E27FC236}">
                <a16:creationId xmlns:a16="http://schemas.microsoft.com/office/drawing/2014/main" id="{1CD5A9F8-90B3-5BE6-3181-F2D4F615CBD2}"/>
              </a:ext>
            </a:extLst>
          </p:cNvPr>
          <p:cNvSpPr txBox="1">
            <a:spLocks/>
          </p:cNvSpPr>
          <p:nvPr/>
        </p:nvSpPr>
        <p:spPr>
          <a:xfrm>
            <a:off x="750483" y="1905000"/>
            <a:ext cx="5054311" cy="3352800"/>
          </a:xfrm>
          <a:prstGeom prst="rect">
            <a:avLst/>
          </a:prstGeom>
        </p:spPr>
        <p:txBody>
          <a:bodyPr lIns="91440" tIns="45720" rIns="91440" bIns="45720" anchor="t"/>
          <a:lstStyle>
            <a:lvl1pPr marL="0" indent="0" algn="l" defTabSz="914400" rtl="0" eaLnBrk="1" latinLnBrk="0" hangingPunct="1">
              <a:lnSpc>
                <a:spcPct val="90000"/>
              </a:lnSpc>
              <a:spcBef>
                <a:spcPts val="1000"/>
              </a:spcBef>
              <a:buClr>
                <a:srgbClr val="FFC629"/>
              </a:buClr>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latin typeface="Arial"/>
                <a:cs typeface="Arial"/>
              </a:rPr>
              <a:t>Leadership:</a:t>
            </a:r>
            <a:endParaRPr lang="en-US" b="1"/>
          </a:p>
          <a:p>
            <a:r>
              <a:rPr lang="en-US">
                <a:latin typeface="Arial"/>
                <a:cs typeface="Arial"/>
              </a:rPr>
              <a:t>Joe Lacy - Director, SEO and Website Strategy</a:t>
            </a:r>
            <a:endParaRPr lang="en-US"/>
          </a:p>
          <a:p>
            <a:r>
              <a:rPr lang="en-US">
                <a:latin typeface="Arial"/>
                <a:cs typeface="Arial"/>
              </a:rPr>
              <a:t>Sharon McAleer - Web Team Manager</a:t>
            </a:r>
          </a:p>
          <a:p>
            <a:endParaRPr lang="en-US"/>
          </a:p>
          <a:p>
            <a:endParaRPr lang="en-US">
              <a:latin typeface="Arial"/>
              <a:cs typeface="Arial"/>
            </a:endParaRPr>
          </a:p>
          <a:p>
            <a:r>
              <a:rPr lang="en-US" b="1">
                <a:latin typeface="Arial"/>
                <a:cs typeface="Arial"/>
              </a:rPr>
              <a:t>Writers:</a:t>
            </a:r>
            <a:endParaRPr lang="en-US" b="1"/>
          </a:p>
          <a:p>
            <a:r>
              <a:rPr lang="en-US">
                <a:latin typeface="Arial"/>
                <a:cs typeface="Arial"/>
              </a:rPr>
              <a:t>Josie Carter - Lead Marketing and SEO Copywriter</a:t>
            </a:r>
          </a:p>
          <a:p>
            <a:r>
              <a:rPr lang="en-US">
                <a:latin typeface="Arial"/>
                <a:cs typeface="Arial"/>
              </a:rPr>
              <a:t>Malik Jones - Marketing and SEO Copywriter</a:t>
            </a:r>
          </a:p>
        </p:txBody>
      </p:sp>
    </p:spTree>
    <p:extLst>
      <p:ext uri="{BB962C8B-B14F-4D97-AF65-F5344CB8AC3E}">
        <p14:creationId xmlns:p14="http://schemas.microsoft.com/office/powerpoint/2010/main" val="303777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85DE8-710C-BF3F-C3C7-B9E614DBE206}"/>
              </a:ext>
            </a:extLst>
          </p:cNvPr>
          <p:cNvSpPr>
            <a:spLocks noGrp="1"/>
          </p:cNvSpPr>
          <p:nvPr>
            <p:ph type="body" sz="quarter" idx="10"/>
          </p:nvPr>
        </p:nvSpPr>
        <p:spPr/>
        <p:txBody>
          <a:bodyPr/>
          <a:lstStyle/>
          <a:p>
            <a:r>
              <a:rPr lang="en-US"/>
              <a:t>Port Update</a:t>
            </a:r>
            <a:endParaRPr lang="en-US">
              <a:highlight>
                <a:srgbClr val="FFFF00"/>
              </a:highlight>
            </a:endParaRPr>
          </a:p>
        </p:txBody>
      </p:sp>
      <p:sp>
        <p:nvSpPr>
          <p:cNvPr id="6" name="Rectangle 2">
            <a:extLst>
              <a:ext uri="{FF2B5EF4-FFF2-40B4-BE49-F238E27FC236}">
                <a16:creationId xmlns:a16="http://schemas.microsoft.com/office/drawing/2014/main" id="{4428DFFA-7A05-938A-5BE2-BA553929AEAA}"/>
              </a:ext>
            </a:extLst>
          </p:cNvPr>
          <p:cNvSpPr>
            <a:spLocks noGrp="1" noChangeArrowheads="1"/>
          </p:cNvSpPr>
          <p:nvPr>
            <p:ph type="body" sz="quarter" idx="11"/>
          </p:nvPr>
        </p:nvSpPr>
        <p:spPr bwMode="auto">
          <a:xfrm>
            <a:off x="732518" y="1486697"/>
            <a:ext cx="1035989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eaLnBrk="0" fontAlgn="base" hangingPunct="0">
              <a:lnSpc>
                <a:spcPct val="100000"/>
              </a:lnSpc>
              <a:spcBef>
                <a:spcPct val="0"/>
              </a:spcBef>
              <a:spcAft>
                <a:spcPct val="0"/>
              </a:spcAft>
              <a:buClrTx/>
              <a:buFont typeface="Arial" panose="020B0604020202020204" pitchFamily="34" charset="0"/>
              <a:buChar char="•"/>
            </a:pPr>
            <a:r>
              <a:rPr lang="en-US" altLang="en-US" sz="2400" b="1">
                <a:latin typeface="+mn-lt"/>
              </a:rPr>
              <a:t>Group 3.4 starts on 02/02: CCSE &amp; Graduate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chemeClr val="tx1"/>
                </a:solidFill>
                <a:effectLst/>
                <a:latin typeface="+mn-lt"/>
              </a:rPr>
              <a:t>During the port process, </a:t>
            </a:r>
            <a:r>
              <a:rPr kumimoji="0" lang="en-US" altLang="en-US" sz="2400" b="1" i="0" u="none" strike="noStrike" cap="none" normalizeH="0" baseline="0">
                <a:ln>
                  <a:noFill/>
                </a:ln>
                <a:solidFill>
                  <a:schemeClr val="tx1"/>
                </a:solidFill>
                <a:effectLst/>
                <a:latin typeface="+mn-lt"/>
              </a:rPr>
              <a:t>all sites remain available</a:t>
            </a:r>
            <a:r>
              <a:rPr kumimoji="0" lang="en-US" altLang="en-US" sz="2400" b="0" i="0" u="none" strike="noStrike" cap="none" normalizeH="0" baseline="0">
                <a:ln>
                  <a:noFill/>
                </a:ln>
                <a:solidFill>
                  <a:schemeClr val="tx1"/>
                </a:solidFill>
                <a:effectLst/>
                <a:latin typeface="+mn-lt"/>
              </a:rPr>
              <a:t> — no downtime or offline pages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a:ln>
                  <a:noFill/>
                </a:ln>
                <a:solidFill>
                  <a:schemeClr val="tx1"/>
                </a:solidFill>
                <a:effectLst/>
                <a:latin typeface="+mn-lt"/>
              </a:rPr>
              <a:t>We will be sending quick fix/improvement recommendations after your ports are completed</a:t>
            </a:r>
          </a:p>
          <a:p>
            <a:pPr lvl="0" eaLnBrk="0" fontAlgn="base" hangingPunct="0">
              <a:lnSpc>
                <a:spcPct val="100000"/>
              </a:lnSpc>
              <a:spcBef>
                <a:spcPct val="0"/>
              </a:spcBef>
              <a:spcAft>
                <a:spcPct val="0"/>
              </a:spcAft>
              <a:buClrTx/>
            </a:pPr>
            <a:endParaRPr lang="en-US" sz="2400" b="1">
              <a:latin typeface="+mn-lt"/>
            </a:endParaRPr>
          </a:p>
          <a:p>
            <a:pPr lvl="0" eaLnBrk="0" fontAlgn="base" hangingPunct="0">
              <a:lnSpc>
                <a:spcPct val="100000"/>
              </a:lnSpc>
              <a:spcBef>
                <a:spcPct val="0"/>
              </a:spcBef>
              <a:spcAft>
                <a:spcPct val="0"/>
              </a:spcAft>
              <a:buClrTx/>
            </a:pPr>
            <a:r>
              <a:rPr lang="en-US" sz="2400" b="1">
                <a:latin typeface="+mn-lt"/>
              </a:rPr>
              <a:t>Reminder:</a:t>
            </a:r>
            <a:r>
              <a:rPr lang="en-US" sz="2400">
                <a:latin typeface="+mn-lt"/>
              </a:rPr>
              <a:t> future ports </a:t>
            </a:r>
            <a:r>
              <a:rPr lang="en-US" sz="2400" b="1">
                <a:latin typeface="+mn-lt"/>
              </a:rPr>
              <a:t>MUST</a:t>
            </a:r>
            <a:r>
              <a:rPr lang="en-US" sz="2400">
                <a:latin typeface="+mn-lt"/>
              </a:rPr>
              <a:t> publish all content updates or revert to the last published version before your site port date to avoid drafts going live</a:t>
            </a:r>
            <a:br>
              <a:rPr kumimoji="0" lang="en-US" altLang="en-US" sz="2400" b="0" i="0" u="none" strike="noStrike" cap="none" normalizeH="0" baseline="0">
                <a:ln>
                  <a:noFill/>
                </a:ln>
                <a:solidFill>
                  <a:schemeClr val="tx1"/>
                </a:solidFill>
                <a:effectLst/>
                <a:latin typeface="+mn-lt"/>
              </a:rPr>
            </a:br>
            <a:endParaRPr kumimoji="0" lang="en-US" altLang="en-US" sz="2400" b="0" i="0" u="none" strike="noStrike" cap="none" normalizeH="0" baseline="0">
              <a:ln>
                <a:noFill/>
              </a:ln>
              <a:solidFill>
                <a:schemeClr val="tx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en-US" altLang="en-US" sz="2400">
                <a:latin typeface="+mn-lt"/>
                <a:hlinkClick r:id="rId3"/>
              </a:rPr>
              <a:t>Website Status Tracking</a:t>
            </a:r>
            <a:endParaRPr lang="en-US" altLang="en-US" sz="2400">
              <a:latin typeface="+mn-lt"/>
            </a:endParaRPr>
          </a:p>
          <a:p>
            <a:pPr marR="0" lvl="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a:ln>
                <a:noFill/>
              </a:ln>
              <a:solidFill>
                <a:schemeClr val="tx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n-US" altLang="en-US" sz="2400" b="0" i="0" u="none" strike="noStrike" cap="none" normalizeH="0" baseline="0">
              <a:ln>
                <a:noFill/>
              </a:ln>
              <a:solidFill>
                <a:schemeClr val="tx1"/>
              </a:solidFill>
              <a:effectLst/>
              <a:latin typeface="+mn-lt"/>
            </a:endParaRPr>
          </a:p>
        </p:txBody>
      </p:sp>
    </p:spTree>
    <p:extLst>
      <p:ext uri="{BB962C8B-B14F-4D97-AF65-F5344CB8AC3E}">
        <p14:creationId xmlns:p14="http://schemas.microsoft.com/office/powerpoint/2010/main" val="367932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21328-FF79-CBF1-5F03-46675964949A}"/>
              </a:ext>
            </a:extLst>
          </p:cNvPr>
          <p:cNvSpPr>
            <a:spLocks noGrp="1"/>
          </p:cNvSpPr>
          <p:nvPr>
            <p:ph type="title"/>
          </p:nvPr>
        </p:nvSpPr>
        <p:spPr>
          <a:xfrm>
            <a:off x="280813" y="174942"/>
            <a:ext cx="10515600" cy="1325563"/>
          </a:xfrm>
        </p:spPr>
        <p:txBody>
          <a:bodyPr/>
          <a:lstStyle/>
          <a:p>
            <a:r>
              <a:rPr lang="en-US" sz="3200"/>
              <a:t>Search Tool - </a:t>
            </a:r>
            <a:r>
              <a:rPr lang="en-US" sz="3200" err="1"/>
              <a:t>Cludo</a:t>
            </a:r>
            <a:endParaRPr lang="en-US" sz="3200"/>
          </a:p>
        </p:txBody>
      </p:sp>
      <p:sp>
        <p:nvSpPr>
          <p:cNvPr id="3" name="Content Placeholder 2">
            <a:extLst>
              <a:ext uri="{FF2B5EF4-FFF2-40B4-BE49-F238E27FC236}">
                <a16:creationId xmlns:a16="http://schemas.microsoft.com/office/drawing/2014/main" id="{438D3922-2E22-DA90-E4E0-2836E21E00B7}"/>
              </a:ext>
            </a:extLst>
          </p:cNvPr>
          <p:cNvSpPr>
            <a:spLocks noGrp="1"/>
          </p:cNvSpPr>
          <p:nvPr>
            <p:ph sz="quarter" idx="10"/>
          </p:nvPr>
        </p:nvSpPr>
        <p:spPr>
          <a:xfrm>
            <a:off x="394237" y="1012528"/>
            <a:ext cx="6401994" cy="3752850"/>
          </a:xfrm>
        </p:spPr>
        <p:txBody>
          <a:bodyPr lIns="91440" tIns="45720" rIns="91440" bIns="45720" anchor="t"/>
          <a:lstStyle/>
          <a:p>
            <a:pPr>
              <a:buClrTx/>
            </a:pPr>
            <a:r>
              <a:rPr lang="en-US" sz="2400" err="1">
                <a:latin typeface="+mn-lt"/>
                <a:ea typeface="Calibri"/>
                <a:cs typeface="Calibri"/>
              </a:rPr>
              <a:t>Cludo</a:t>
            </a:r>
            <a:r>
              <a:rPr lang="en-US" sz="2400">
                <a:latin typeface="+mn-lt"/>
                <a:ea typeface="Calibri"/>
                <a:cs typeface="Calibri"/>
              </a:rPr>
              <a:t> Banners for </a:t>
            </a:r>
            <a:r>
              <a:rPr lang="en-US" sz="2400">
                <a:latin typeface="+mn-lt"/>
              </a:rPr>
              <a:t>Non-Modern Campus resources are added to our search results as of 1/22</a:t>
            </a:r>
          </a:p>
          <a:p>
            <a:pPr>
              <a:buClrTx/>
            </a:pPr>
            <a:r>
              <a:rPr lang="en-US" sz="2400" b="1">
                <a:latin typeface="+mn-lt"/>
                <a:ea typeface="Calibri"/>
                <a:cs typeface="Calibri"/>
              </a:rPr>
              <a:t>Send POC contact information to Josie Carter - Deadline 2/6  </a:t>
            </a:r>
            <a:r>
              <a:rPr lang="en-US" sz="2400">
                <a:latin typeface="+mn-lt"/>
                <a:ea typeface="Calibri"/>
                <a:cs typeface="Calibri"/>
                <a:hlinkClick r:id="rId3"/>
              </a:rPr>
              <a:t>jcart104@kennesaw.edu</a:t>
            </a:r>
            <a:endParaRPr lang="en-US" sz="2400">
              <a:latin typeface="+mn-lt"/>
              <a:ea typeface="Calibri"/>
              <a:cs typeface="Calibri"/>
            </a:endParaRPr>
          </a:p>
          <a:p>
            <a:pPr>
              <a:buClrTx/>
            </a:pPr>
            <a:r>
              <a:rPr lang="en-US" sz="2400">
                <a:latin typeface="+mn-lt"/>
                <a:ea typeface="Calibri"/>
                <a:cs typeface="Calibri"/>
              </a:rPr>
              <a:t>Request Unit POCs</a:t>
            </a:r>
          </a:p>
          <a:p>
            <a:pPr lvl="1">
              <a:buClrTx/>
            </a:pPr>
            <a:r>
              <a:rPr lang="en-US">
                <a:latin typeface="+mn-lt"/>
                <a:ea typeface="Calibri"/>
                <a:cs typeface="Calibri"/>
              </a:rPr>
              <a:t> </a:t>
            </a:r>
            <a:r>
              <a:rPr lang="en-US" sz="2000">
                <a:latin typeface="+mn-lt"/>
                <a:ea typeface="Calibri"/>
                <a:cs typeface="Calibri"/>
              </a:rPr>
              <a:t>Submit and approve ticket requests for your unit</a:t>
            </a:r>
          </a:p>
          <a:p>
            <a:pPr lvl="1">
              <a:buClrTx/>
            </a:pPr>
            <a:r>
              <a:rPr lang="en-US" sz="2000">
                <a:latin typeface="+mn-lt"/>
                <a:ea typeface="Calibri"/>
                <a:cs typeface="Calibri"/>
              </a:rPr>
              <a:t> Authority to request search result boosting</a:t>
            </a:r>
          </a:p>
          <a:p>
            <a:pPr lvl="1">
              <a:buClrTx/>
            </a:pPr>
            <a:r>
              <a:rPr lang="en-US" sz="2000">
                <a:latin typeface="+mn-lt"/>
                <a:ea typeface="Calibri"/>
                <a:cs typeface="Calibri"/>
              </a:rPr>
              <a:t> Suggest synonyms </a:t>
            </a:r>
          </a:p>
          <a:p>
            <a:pPr lvl="1">
              <a:buClrTx/>
            </a:pPr>
            <a:r>
              <a:rPr lang="en-US" sz="2000">
                <a:latin typeface="+mn-lt"/>
                <a:ea typeface="Calibri"/>
                <a:cs typeface="Calibri"/>
              </a:rPr>
              <a:t> Suggest top 3 rankings for your unit/topic </a:t>
            </a:r>
          </a:p>
          <a:p>
            <a:pPr lvl="1">
              <a:buClrTx/>
            </a:pPr>
            <a:r>
              <a:rPr lang="en-US" sz="2000">
                <a:latin typeface="+mn-lt"/>
                <a:ea typeface="Calibri"/>
                <a:cs typeface="Calibri"/>
              </a:rPr>
              <a:t> Attend meetings 4 times a year</a:t>
            </a:r>
          </a:p>
          <a:p>
            <a:pPr lvl="1">
              <a:buClrTx/>
            </a:pPr>
            <a:r>
              <a:rPr lang="en-US" sz="2000">
                <a:latin typeface="+mn-lt"/>
                <a:ea typeface="Calibri"/>
                <a:cs typeface="Calibri"/>
              </a:rPr>
              <a:t> Reply to </a:t>
            </a:r>
            <a:r>
              <a:rPr lang="en-US" sz="2000" err="1">
                <a:latin typeface="+mn-lt"/>
                <a:ea typeface="Calibri"/>
                <a:cs typeface="Calibri"/>
              </a:rPr>
              <a:t>StratComm</a:t>
            </a:r>
            <a:r>
              <a:rPr lang="en-US" sz="2000">
                <a:latin typeface="+mn-lt"/>
                <a:ea typeface="Calibri"/>
                <a:cs typeface="Calibri"/>
              </a:rPr>
              <a:t> inquiries</a:t>
            </a:r>
          </a:p>
          <a:p>
            <a:pPr>
              <a:buClrTx/>
            </a:pPr>
            <a:endParaRPr lang="en-US">
              <a:latin typeface="+mn-lt"/>
              <a:ea typeface="Calibri"/>
              <a:cs typeface="Calibri"/>
            </a:endParaRPr>
          </a:p>
          <a:p>
            <a:pPr>
              <a:buClrTx/>
            </a:pPr>
            <a:endParaRPr lang="en-US">
              <a:latin typeface="+mn-lt"/>
              <a:ea typeface="Calibri"/>
              <a:cs typeface="Calibri"/>
            </a:endParaRPr>
          </a:p>
        </p:txBody>
      </p:sp>
      <p:pic>
        <p:nvPicPr>
          <p:cNvPr id="4" name="Picture 3" descr="A screenshot of a service&#10;&#10;AI-generated content may be incorrect.">
            <a:extLst>
              <a:ext uri="{FF2B5EF4-FFF2-40B4-BE49-F238E27FC236}">
                <a16:creationId xmlns:a16="http://schemas.microsoft.com/office/drawing/2014/main" id="{25D15F8A-38FC-3799-6297-C8B046ED73E5}"/>
              </a:ext>
            </a:extLst>
          </p:cNvPr>
          <p:cNvPicPr>
            <a:picLocks noChangeAspect="1"/>
          </p:cNvPicPr>
          <p:nvPr/>
        </p:nvPicPr>
        <p:blipFill>
          <a:blip r:embed="rId4"/>
          <a:stretch>
            <a:fillRect/>
          </a:stretch>
        </p:blipFill>
        <p:spPr>
          <a:xfrm>
            <a:off x="6415231" y="2608869"/>
            <a:ext cx="5597237" cy="1640262"/>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1E07FD41-C6D1-541E-A854-E16C004C55D1}"/>
              </a:ext>
            </a:extLst>
          </p:cNvPr>
          <p:cNvPicPr>
            <a:picLocks noChangeAspect="1"/>
          </p:cNvPicPr>
          <p:nvPr/>
        </p:nvPicPr>
        <p:blipFill>
          <a:blip r:embed="rId5"/>
          <a:stretch>
            <a:fillRect/>
          </a:stretch>
        </p:blipFill>
        <p:spPr>
          <a:xfrm>
            <a:off x="6415231" y="4645488"/>
            <a:ext cx="5597238" cy="1640262"/>
          </a:xfrm>
          <a:prstGeom prst="rect">
            <a:avLst/>
          </a:prstGeom>
        </p:spPr>
      </p:pic>
    </p:spTree>
    <p:extLst>
      <p:ext uri="{BB962C8B-B14F-4D97-AF65-F5344CB8AC3E}">
        <p14:creationId xmlns:p14="http://schemas.microsoft.com/office/powerpoint/2010/main" val="422825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0698-6C1A-7660-A0FC-7B34A3419455}"/>
              </a:ext>
            </a:extLst>
          </p:cNvPr>
          <p:cNvSpPr>
            <a:spLocks noGrp="1"/>
          </p:cNvSpPr>
          <p:nvPr>
            <p:ph type="title"/>
          </p:nvPr>
        </p:nvSpPr>
        <p:spPr>
          <a:xfrm>
            <a:off x="537803" y="189758"/>
            <a:ext cx="10515600" cy="928176"/>
          </a:xfrm>
        </p:spPr>
        <p:txBody>
          <a:bodyPr>
            <a:normAutofit/>
          </a:bodyPr>
          <a:lstStyle/>
          <a:p>
            <a:pPr algn="l"/>
            <a:r>
              <a:rPr lang="en-US" sz="3200">
                <a:latin typeface="Arial"/>
                <a:cs typeface="Arial"/>
              </a:rPr>
              <a:t>H1 Audit</a:t>
            </a:r>
          </a:p>
        </p:txBody>
      </p:sp>
      <p:sp>
        <p:nvSpPr>
          <p:cNvPr id="3" name="Content Placeholder 2">
            <a:extLst>
              <a:ext uri="{FF2B5EF4-FFF2-40B4-BE49-F238E27FC236}">
                <a16:creationId xmlns:a16="http://schemas.microsoft.com/office/drawing/2014/main" id="{0C330A7F-EBE7-DCD8-66BF-CC3F9C9471EF}"/>
              </a:ext>
            </a:extLst>
          </p:cNvPr>
          <p:cNvSpPr>
            <a:spLocks noGrp="1"/>
          </p:cNvSpPr>
          <p:nvPr>
            <p:ph sz="quarter" idx="10"/>
          </p:nvPr>
        </p:nvSpPr>
        <p:spPr>
          <a:xfrm>
            <a:off x="537803" y="924232"/>
            <a:ext cx="11116393" cy="5279922"/>
          </a:xfrm>
        </p:spPr>
        <p:txBody>
          <a:bodyPr vert="horz" lIns="91440" tIns="45720" rIns="91440" bIns="45720" rtlCol="0" anchor="t">
            <a:noAutofit/>
          </a:bodyPr>
          <a:lstStyle/>
          <a:p>
            <a:pPr>
              <a:buClrTx/>
            </a:pPr>
            <a:r>
              <a:rPr lang="en-US" sz="2000">
                <a:latin typeface="+mn-lt"/>
              </a:rPr>
              <a:t>The Web Team conducted an H1 audit (9000+URLS) last quarter</a:t>
            </a:r>
          </a:p>
          <a:p>
            <a:pPr>
              <a:buClrTx/>
            </a:pPr>
            <a:r>
              <a:rPr lang="en-US" sz="2000">
                <a:latin typeface="+mn-lt"/>
              </a:rPr>
              <a:t>Best practices:</a:t>
            </a:r>
            <a:endParaRPr lang="en-US" sz="2000">
              <a:latin typeface="+mn-lt"/>
              <a:ea typeface="Calibri"/>
              <a:cs typeface="Calibri"/>
            </a:endParaRPr>
          </a:p>
          <a:p>
            <a:pPr lvl="1">
              <a:buClrTx/>
            </a:pPr>
            <a:r>
              <a:rPr lang="en-US" sz="1800">
                <a:latin typeface="+mn-lt"/>
              </a:rPr>
              <a:t>Distinct H1s, GA4 analytics accuracy, ADA, SEO (no duplication)</a:t>
            </a:r>
            <a:endParaRPr lang="en-US" sz="1800">
              <a:latin typeface="+mn-lt"/>
              <a:ea typeface="Calibri"/>
              <a:cs typeface="Calibri"/>
            </a:endParaRPr>
          </a:p>
          <a:p>
            <a:pPr lvl="1">
              <a:buClrTx/>
            </a:pPr>
            <a:r>
              <a:rPr lang="en-US" sz="1800">
                <a:latin typeface="+mn-lt"/>
              </a:rPr>
              <a:t>Max 60 characters for SEO best practice or front load with the keywords</a:t>
            </a:r>
          </a:p>
          <a:p>
            <a:pPr>
              <a:buClrTx/>
            </a:pPr>
            <a:r>
              <a:rPr lang="en-US" sz="2000">
                <a:latin typeface="+mn-lt"/>
              </a:rPr>
              <a:t>To stay on schedule, please </a:t>
            </a:r>
            <a:r>
              <a:rPr lang="en-US" sz="2000" b="1">
                <a:latin typeface="+mn-lt"/>
              </a:rPr>
              <a:t>reply to your H1 Audit email no later than</a:t>
            </a:r>
            <a:r>
              <a:rPr lang="en-US" sz="2000">
                <a:latin typeface="+mn-lt"/>
              </a:rPr>
              <a:t> </a:t>
            </a:r>
            <a:r>
              <a:rPr lang="en-US" sz="2000" b="1">
                <a:latin typeface="+mn-lt"/>
              </a:rPr>
              <a:t>January 30.</a:t>
            </a:r>
          </a:p>
          <a:p>
            <a:pPr>
              <a:buClrTx/>
            </a:pPr>
            <a:r>
              <a:rPr lang="en-US" sz="2000">
                <a:latin typeface="+mn-lt"/>
              </a:rPr>
              <a:t>After January 30, the Web Team will start applying the recommended H1 updates.</a:t>
            </a:r>
          </a:p>
          <a:p>
            <a:pPr>
              <a:buClrTx/>
            </a:pPr>
            <a:r>
              <a:rPr lang="en-US" sz="2000">
                <a:latin typeface="+mn-lt"/>
              </a:rPr>
              <a:t>Options to respond:</a:t>
            </a:r>
          </a:p>
          <a:p>
            <a:pPr lvl="1">
              <a:buClrTx/>
            </a:pPr>
            <a:r>
              <a:rPr lang="en-US" sz="1800">
                <a:latin typeface="+mn-lt"/>
              </a:rPr>
              <a:t>We approve. We need SC Web Team to make the updates.</a:t>
            </a:r>
          </a:p>
          <a:p>
            <a:pPr lvl="1">
              <a:buClrTx/>
            </a:pPr>
            <a:r>
              <a:rPr lang="en-US" sz="1800">
                <a:latin typeface="+mn-lt"/>
              </a:rPr>
              <a:t>We approve. Our department editor will make the updates.</a:t>
            </a:r>
          </a:p>
          <a:p>
            <a:pPr lvl="1">
              <a:buClrTx/>
            </a:pPr>
            <a:r>
              <a:rPr lang="en-US" sz="1800">
                <a:latin typeface="+mn-lt"/>
              </a:rPr>
              <a:t>We have different suggestions for our H1s...</a:t>
            </a:r>
          </a:p>
          <a:p>
            <a:pPr>
              <a:buClrTx/>
            </a:pPr>
            <a:r>
              <a:rPr lang="en-US" sz="2000">
                <a:latin typeface="+mn-lt"/>
              </a:rPr>
              <a:t>If you suggest a different H1, it will be reviewed and approved </a:t>
            </a:r>
            <a:r>
              <a:rPr lang="en-US" sz="2000" i="1">
                <a:latin typeface="+mn-lt"/>
              </a:rPr>
              <a:t>if it doesn’t duplicate another department page.</a:t>
            </a:r>
            <a:endParaRPr lang="en-US" sz="2000" b="1">
              <a:latin typeface="+mn-lt"/>
            </a:endParaRPr>
          </a:p>
          <a:p>
            <a:pPr>
              <a:buClrTx/>
            </a:pPr>
            <a:r>
              <a:rPr lang="en-US" sz="2000" b="1">
                <a:latin typeface="+mn-lt"/>
              </a:rPr>
              <a:t>H1 Audit Questions?</a:t>
            </a:r>
            <a:r>
              <a:rPr lang="en-US" sz="2000">
                <a:latin typeface="+mn-lt"/>
              </a:rPr>
              <a:t> Contact </a:t>
            </a:r>
            <a:r>
              <a:rPr lang="en-US" sz="2000" b="1">
                <a:latin typeface="+mn-lt"/>
              </a:rPr>
              <a:t>Josie Carter</a:t>
            </a:r>
            <a:r>
              <a:rPr lang="en-US" sz="2000">
                <a:latin typeface="+mn-lt"/>
              </a:rPr>
              <a:t> at </a:t>
            </a:r>
            <a:r>
              <a:rPr lang="en-US" sz="2000" b="1">
                <a:latin typeface="+mn-lt"/>
              </a:rPr>
              <a:t>jcart104@kennesaw.edu</a:t>
            </a:r>
            <a:endParaRPr lang="en-US" sz="2000" i="1">
              <a:latin typeface="+mn-lt"/>
              <a:ea typeface="Calibri"/>
              <a:cs typeface="Calibri"/>
            </a:endParaRPr>
          </a:p>
          <a:p>
            <a:pPr>
              <a:buClrTx/>
            </a:pPr>
            <a:r>
              <a:rPr lang="en-US" sz="2000" i="1">
                <a:latin typeface="+mn-lt"/>
                <a:ea typeface="Calibri"/>
                <a:cs typeface="Calibri"/>
              </a:rPr>
              <a:t>If you have updated a H1 since the audit your welcome to consider the recommended alternative. </a:t>
            </a:r>
            <a:endParaRPr lang="en-US" sz="2000">
              <a:latin typeface="+mn-lt"/>
            </a:endParaRPr>
          </a:p>
        </p:txBody>
      </p:sp>
    </p:spTree>
    <p:extLst>
      <p:ext uri="{BB962C8B-B14F-4D97-AF65-F5344CB8AC3E}">
        <p14:creationId xmlns:p14="http://schemas.microsoft.com/office/powerpoint/2010/main" val="210044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6047-8DB9-5A59-FFB3-8C4AD233D20E}"/>
              </a:ext>
            </a:extLst>
          </p:cNvPr>
          <p:cNvSpPr>
            <a:spLocks noGrp="1"/>
          </p:cNvSpPr>
          <p:nvPr>
            <p:ph type="title"/>
          </p:nvPr>
        </p:nvSpPr>
        <p:spPr/>
        <p:txBody>
          <a:bodyPr/>
          <a:lstStyle/>
          <a:p>
            <a:r>
              <a:rPr lang="en-US" sz="3200" err="1">
                <a:latin typeface="Arial"/>
                <a:cs typeface="Arial"/>
              </a:rPr>
              <a:t>StratComm</a:t>
            </a:r>
            <a:r>
              <a:rPr lang="en-US" sz="3200">
                <a:latin typeface="Arial"/>
                <a:cs typeface="Arial"/>
              </a:rPr>
              <a:t> Web Section Updates </a:t>
            </a:r>
            <a:endParaRPr lang="en-US" sz="3200"/>
          </a:p>
        </p:txBody>
      </p:sp>
      <p:sp>
        <p:nvSpPr>
          <p:cNvPr id="3" name="Content Placeholder 2">
            <a:extLst>
              <a:ext uri="{FF2B5EF4-FFF2-40B4-BE49-F238E27FC236}">
                <a16:creationId xmlns:a16="http://schemas.microsoft.com/office/drawing/2014/main" id="{02FCE62F-54AC-6AA6-1431-6F825B25AF61}"/>
              </a:ext>
            </a:extLst>
          </p:cNvPr>
          <p:cNvSpPr>
            <a:spLocks noGrp="1"/>
          </p:cNvSpPr>
          <p:nvPr>
            <p:ph sz="quarter" idx="10"/>
          </p:nvPr>
        </p:nvSpPr>
        <p:spPr>
          <a:xfrm>
            <a:off x="813264" y="1328737"/>
            <a:ext cx="9693869" cy="4801129"/>
          </a:xfrm>
        </p:spPr>
        <p:txBody>
          <a:bodyPr/>
          <a:lstStyle/>
          <a:p>
            <a:pPr marL="0" indent="0">
              <a:buNone/>
            </a:pPr>
            <a:r>
              <a:rPr lang="en-US" sz="2400">
                <a:latin typeface="+mn-lt"/>
                <a:hlinkClick r:id="rId3"/>
              </a:rPr>
              <a:t>Strategic Communications &amp; Marketing Web Team</a:t>
            </a:r>
            <a:endParaRPr lang="en-US" sz="2400">
              <a:latin typeface="+mn-lt"/>
            </a:endParaRPr>
          </a:p>
          <a:p>
            <a:pPr marL="0" indent="0">
              <a:buNone/>
            </a:pPr>
            <a:endParaRPr lang="en-US" sz="2400">
              <a:latin typeface="+mn-lt"/>
            </a:endParaRPr>
          </a:p>
          <a:p>
            <a:pPr lvl="1"/>
            <a:r>
              <a:rPr lang="en-US">
                <a:latin typeface="+mn-lt"/>
              </a:rPr>
              <a:t>Website Updates: </a:t>
            </a:r>
          </a:p>
          <a:p>
            <a:pPr lvl="2"/>
            <a:r>
              <a:rPr lang="en-US" sz="2400">
                <a:latin typeface="+mn-lt"/>
                <a:hlinkClick r:id="rId4"/>
              </a:rPr>
              <a:t>Governance</a:t>
            </a:r>
            <a:r>
              <a:rPr lang="en-US" sz="2400">
                <a:latin typeface="+mn-lt"/>
              </a:rPr>
              <a:t> </a:t>
            </a:r>
          </a:p>
          <a:p>
            <a:pPr lvl="2"/>
            <a:r>
              <a:rPr lang="en-US" sz="2400">
                <a:latin typeface="+mn-lt"/>
                <a:hlinkClick r:id="rId5"/>
              </a:rPr>
              <a:t>Content Review</a:t>
            </a:r>
            <a:r>
              <a:rPr lang="en-US" sz="2400">
                <a:latin typeface="+mn-lt"/>
              </a:rPr>
              <a:t> </a:t>
            </a:r>
          </a:p>
          <a:p>
            <a:pPr marL="0" indent="0">
              <a:buNone/>
            </a:pPr>
            <a:endParaRPr lang="en-US" sz="2400">
              <a:latin typeface="+mn-lt"/>
            </a:endParaRPr>
          </a:p>
          <a:p>
            <a:pPr lvl="1"/>
            <a:r>
              <a:rPr lang="en-US">
                <a:latin typeface="+mn-lt"/>
              </a:rPr>
              <a:t>February’s Web CoP meeting will cover the Content Review Process and How to Do This</a:t>
            </a:r>
          </a:p>
          <a:p>
            <a:pPr lvl="1"/>
            <a:endParaRPr lang="en-US">
              <a:latin typeface="+mn-lt"/>
            </a:endParaRPr>
          </a:p>
          <a:p>
            <a:pPr marL="0" indent="0">
              <a:buNone/>
            </a:pPr>
            <a:endParaRPr lang="en-US" sz="2400">
              <a:latin typeface="+mn-lt"/>
            </a:endParaRPr>
          </a:p>
          <a:p>
            <a:pPr marL="0" indent="0">
              <a:buNone/>
            </a:pPr>
            <a:endParaRPr lang="en-US" sz="2400">
              <a:latin typeface="+mn-lt"/>
            </a:endParaRPr>
          </a:p>
          <a:p>
            <a:pPr marL="0" indent="0">
              <a:buNone/>
            </a:pPr>
            <a:endParaRPr lang="en-US" sz="2400">
              <a:latin typeface="+mn-lt"/>
            </a:endParaRPr>
          </a:p>
          <a:p>
            <a:pPr marL="0" indent="0">
              <a:buNone/>
            </a:pPr>
            <a:endParaRPr lang="en-US" sz="2400">
              <a:latin typeface="+mn-lt"/>
            </a:endParaRPr>
          </a:p>
          <a:p>
            <a:pPr marL="0" indent="0">
              <a:buNone/>
            </a:pPr>
            <a:endParaRPr lang="en-US" sz="2400">
              <a:latin typeface="+mn-lt"/>
            </a:endParaRPr>
          </a:p>
          <a:p>
            <a:pPr marL="0" indent="0">
              <a:buNone/>
            </a:pPr>
            <a:endParaRPr lang="en-US" sz="2400">
              <a:latin typeface="+mn-lt"/>
            </a:endParaRPr>
          </a:p>
          <a:p>
            <a:pPr marL="0" indent="0">
              <a:buNone/>
            </a:pPr>
            <a:endParaRPr lang="en-US" sz="2400">
              <a:latin typeface="+mn-lt"/>
            </a:endParaRPr>
          </a:p>
        </p:txBody>
      </p:sp>
    </p:spTree>
    <p:extLst>
      <p:ext uri="{BB962C8B-B14F-4D97-AF65-F5344CB8AC3E}">
        <p14:creationId xmlns:p14="http://schemas.microsoft.com/office/powerpoint/2010/main" val="358783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171B0-B649-7145-AD15-573647914E46}"/>
              </a:ext>
            </a:extLst>
          </p:cNvPr>
          <p:cNvSpPr>
            <a:spLocks noGrp="1"/>
          </p:cNvSpPr>
          <p:nvPr>
            <p:ph type="body" sz="quarter" idx="12"/>
          </p:nvPr>
        </p:nvSpPr>
        <p:spPr/>
        <p:txBody>
          <a:bodyPr/>
          <a:lstStyle/>
          <a:p>
            <a:r>
              <a:rPr lang="en-US"/>
              <a:t>ADA Best Practices </a:t>
            </a:r>
          </a:p>
        </p:txBody>
      </p:sp>
      <p:sp>
        <p:nvSpPr>
          <p:cNvPr id="3" name="Text Placeholder 2">
            <a:extLst>
              <a:ext uri="{FF2B5EF4-FFF2-40B4-BE49-F238E27FC236}">
                <a16:creationId xmlns:a16="http://schemas.microsoft.com/office/drawing/2014/main" id="{C620C477-1C02-2D4A-8EE3-754FD6D05478}"/>
              </a:ext>
            </a:extLst>
          </p:cNvPr>
          <p:cNvSpPr>
            <a:spLocks noGrp="1"/>
          </p:cNvSpPr>
          <p:nvPr>
            <p:ph type="body" sz="quarter" idx="13"/>
          </p:nvPr>
        </p:nvSpPr>
        <p:spPr/>
        <p:txBody>
          <a:bodyPr/>
          <a:lstStyle/>
          <a:p>
            <a:r>
              <a:rPr lang="en-US"/>
              <a:t>For Modern Campus (Omni CMS)</a:t>
            </a:r>
          </a:p>
          <a:p>
            <a:endParaRPr lang="en-US"/>
          </a:p>
          <a:p>
            <a:r>
              <a:rPr lang="en-US" b="0"/>
              <a:t>Web Team from The Office of Strategic Communications &amp; Marketing  </a:t>
            </a:r>
          </a:p>
          <a:p>
            <a:endParaRPr lang="en-US"/>
          </a:p>
        </p:txBody>
      </p:sp>
      <p:sp>
        <p:nvSpPr>
          <p:cNvPr id="4" name="Text Placeholder 1">
            <a:extLst>
              <a:ext uri="{FF2B5EF4-FFF2-40B4-BE49-F238E27FC236}">
                <a16:creationId xmlns:a16="http://schemas.microsoft.com/office/drawing/2014/main" id="{0C4B02E4-8700-EFEE-4362-49A54A9BD1B6}"/>
              </a:ext>
            </a:extLst>
          </p:cNvPr>
          <p:cNvSpPr txBox="1">
            <a:spLocks/>
          </p:cNvSpPr>
          <p:nvPr/>
        </p:nvSpPr>
        <p:spPr>
          <a:xfrm>
            <a:off x="6548260" y="6424260"/>
            <a:ext cx="5643740" cy="51276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i="1">
                <a:latin typeface="Arial"/>
                <a:cs typeface="Arial"/>
              </a:rPr>
              <a:t>Created by: Jonathan Gilliam &amp; Sharon McAleer</a:t>
            </a:r>
          </a:p>
        </p:txBody>
      </p:sp>
    </p:spTree>
    <p:extLst>
      <p:ext uri="{BB962C8B-B14F-4D97-AF65-F5344CB8AC3E}">
        <p14:creationId xmlns:p14="http://schemas.microsoft.com/office/powerpoint/2010/main" val="4095078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735678-f36a-42fa-b270-4fb12748f95a">
      <Terms xmlns="http://schemas.microsoft.com/office/infopath/2007/PartnerControls"/>
    </lcf76f155ced4ddcb4097134ff3c332f>
    <GovernanceSharedWordDocument xmlns="9b735678-f36a-42fa-b270-4fb12748f95a">
      <Url xsi:nil="true"/>
      <Description xsi:nil="true"/>
    </GovernanceSharedWordDocument>
    <TaxCatchAll xmlns="b0b4332b-c7cb-4f27-a3a8-ac520b74e29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EDC4B317F3B64F96FDC4BBAE61329E" ma:contentTypeVersion="23" ma:contentTypeDescription="Create a new document." ma:contentTypeScope="" ma:versionID="948e280697b72b5cde3256cca1aaf163">
  <xsd:schema xmlns:xsd="http://www.w3.org/2001/XMLSchema" xmlns:xs="http://www.w3.org/2001/XMLSchema" xmlns:p="http://schemas.microsoft.com/office/2006/metadata/properties" xmlns:ns2="9b735678-f36a-42fa-b270-4fb12748f95a" xmlns:ns3="b0b4332b-c7cb-4f27-a3a8-ac520b74e29d" targetNamespace="http://schemas.microsoft.com/office/2006/metadata/properties" ma:root="true" ma:fieldsID="3f454e82a6ed0edeb6ffe47f647882f4" ns2:_="" ns3:_="">
    <xsd:import namespace="9b735678-f36a-42fa-b270-4fb12748f95a"/>
    <xsd:import namespace="b0b4332b-c7cb-4f27-a3a8-ac520b74e29d"/>
    <xsd:element name="properties">
      <xsd:complexType>
        <xsd:sequence>
          <xsd:element name="documentManagement">
            <xsd:complexType>
              <xsd:all>
                <xsd:element ref="ns2:MediaServiceMetadata" minOccurs="0"/>
                <xsd:element ref="ns2:MediaServiceFastMetadata" minOccurs="0"/>
                <xsd:element ref="ns2:GovernanceSharedWordDocument"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35678-f36a-42fa-b270-4fb12748f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GovernanceSharedWordDocument" ma:index="10" nillable="true" ma:displayName="Governance Shared Word Document" ma:description="Work in Progress; when complete content for the page will be delivered to Tony&#10;" ma:format="Hyperlink" ma:internalName="GovernanceSharedWordDocument">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b4332b-c7cb-4f27-a3a8-ac520b74e2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8f43ef6-064d-40f5-a439-5f6042825582}" ma:internalName="TaxCatchAll" ma:showField="CatchAllData" ma:web="b0b4332b-c7cb-4f27-a3a8-ac520b74e2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B64220-9517-4011-9FA2-0E8550198264}">
  <ds:schemaRefs>
    <ds:schemaRef ds:uri="9b735678-f36a-42fa-b270-4fb12748f95a"/>
    <ds:schemaRef ds:uri="b0b4332b-c7cb-4f27-a3a8-ac520b74e2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AE2E949-F69E-4FA9-AE10-285D3D2F897C}">
  <ds:schemaRefs>
    <ds:schemaRef ds:uri="http://schemas.microsoft.com/sharepoint/v3/contenttype/forms"/>
  </ds:schemaRefs>
</ds:datastoreItem>
</file>

<file path=customXml/itemProps3.xml><?xml version="1.0" encoding="utf-8"?>
<ds:datastoreItem xmlns:ds="http://schemas.openxmlformats.org/officeDocument/2006/customXml" ds:itemID="{9A87C1FC-5DFE-4335-8B0B-5F2E9870ED03}">
  <ds:schemaRefs>
    <ds:schemaRef ds:uri="9b735678-f36a-42fa-b270-4fb12748f95a"/>
    <ds:schemaRef ds:uri="b0b4332b-c7cb-4f27-a3a8-ac520b74e2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46</Slides>
  <Notes>27</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Search Tool - Cludo</vt:lpstr>
      <vt:lpstr>H1 Audit</vt:lpstr>
      <vt:lpstr>StratComm Web Section Updates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Taylor</dc:creator>
  <cp:revision>3</cp:revision>
  <dcterms:created xsi:type="dcterms:W3CDTF">2019-08-07T15:31:06Z</dcterms:created>
  <dcterms:modified xsi:type="dcterms:W3CDTF">2026-02-23T18:34:17Z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0x01010077EDC4B317F3B64F96FDC4BBAE61329E</vt:lpwstr>
  </property>
  <property fmtid="{D5CDD505-2E9C-101B-9397-08002B2CF9AE}" pid="3" name="MediaServiceImageTags">
    <vt:lpwstr/>
  </property>
</Properties>
</file>