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26"/>
  </p:notesMasterIdLst>
  <p:sldIdLst>
    <p:sldId id="258" r:id="rId2"/>
    <p:sldId id="364" r:id="rId3"/>
    <p:sldId id="407" r:id="rId4"/>
    <p:sldId id="412" r:id="rId5"/>
    <p:sldId id="381" r:id="rId6"/>
    <p:sldId id="391" r:id="rId7"/>
    <p:sldId id="405" r:id="rId8"/>
    <p:sldId id="406" r:id="rId9"/>
    <p:sldId id="393" r:id="rId10"/>
    <p:sldId id="394" r:id="rId11"/>
    <p:sldId id="395" r:id="rId12"/>
    <p:sldId id="411" r:id="rId13"/>
    <p:sldId id="409" r:id="rId14"/>
    <p:sldId id="392" r:id="rId15"/>
    <p:sldId id="396" r:id="rId16"/>
    <p:sldId id="400" r:id="rId17"/>
    <p:sldId id="404" r:id="rId18"/>
    <p:sldId id="399" r:id="rId19"/>
    <p:sldId id="403" r:id="rId20"/>
    <p:sldId id="402" r:id="rId21"/>
    <p:sldId id="401" r:id="rId22"/>
    <p:sldId id="397" r:id="rId23"/>
    <p:sldId id="353" r:id="rId24"/>
    <p:sldId id="398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58" autoAdjust="0"/>
  </p:normalViewPr>
  <p:slideViewPr>
    <p:cSldViewPr>
      <p:cViewPr varScale="1">
        <p:scale>
          <a:sx n="88" d="100"/>
          <a:sy n="88" d="100"/>
        </p:scale>
        <p:origin x="74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4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63C178-30FF-4B6F-9B8A-EA4039652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7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D12DE8-889D-418B-92E0-C91975336753}" type="slidenum">
              <a:rPr lang="en-US"/>
              <a:pPr/>
              <a:t>2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3072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Show this screen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315D88-DEFB-4130-B5E4-354F63275D2F}" type="slidenum">
              <a:rPr lang="en-US" smtClean="0">
                <a:latin typeface="Times New Roman" pitchFamily="18" charset="0"/>
              </a:rPr>
              <a:pPr/>
              <a:t>3</a:t>
            </a:fld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8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31E53-767C-49A6-9EDA-E751FE206988}" type="slidenum">
              <a:rPr lang="en-US"/>
              <a:pPr/>
              <a:t>4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this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22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1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7153-7838-47B7-8E76-206FC1BEC4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2C0C-7990-4C71-B306-F3AF538E07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1000"/>
            <a:ext cx="2019300" cy="574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905500" cy="574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8D1C0-3C7B-4B54-85A3-F312744BDC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C8D326-5646-487A-BE17-C4CBD4F1D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43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724400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9718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29400" y="63246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D73C-F657-48E9-A501-AFE9D16A9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3E48-136C-48B6-830C-37B7EE302B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9624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D168-F83E-48EF-AB17-4B2AE6124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0C82C-A62C-476A-8EE4-658D21340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9C5F-5541-4DCE-86D4-8BF89B65D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964B2-4324-453B-881F-34CC16D269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2DB1-6AF0-403C-9DF3-2B2FA8D343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51141-5F71-41FC-A6BF-DAF8D63A0A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Line 2"/>
          <p:cNvSpPr>
            <a:spLocks noChangeShapeType="1"/>
          </p:cNvSpPr>
          <p:nvPr/>
        </p:nvSpPr>
        <p:spPr bwMode="auto">
          <a:xfrm>
            <a:off x="8001000" y="152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E325153-1018-431B-94BC-E5F3F0342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90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lotoCdpReI" TargetMode="External"/><Relationship Id="rId2" Type="http://schemas.openxmlformats.org/officeDocument/2006/relationships/hyperlink" Target="http://www.zachsaw.com/?pg=quickphp_php_tester_debugge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achsaw.com/forum/viewtopic.php?f=11&amp;t=6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php/" TargetMode="External"/><Relationship Id="rId2" Type="http://schemas.openxmlformats.org/officeDocument/2006/relationships/hyperlink" Target="http://www.php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zachsaw.com/?pg=quickphp_php_tester_debugger" TargetMode="External"/><Relationship Id="rId4" Type="http://schemas.openxmlformats.org/officeDocument/2006/relationships/hyperlink" Target="http://www.codecademy.com/tracks/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hyperlink" Target="http://en.wikipedia.org/wiki/HTML" TargetMode="Externa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hyperlink" Target="http://en.wikipedia.org/wiki/HTML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is.net/" TargetMode="External"/><Relationship Id="rId2" Type="http://schemas.openxmlformats.org/officeDocument/2006/relationships/hyperlink" Target="https://www.apachefriend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achsaw.com/?pg=quickphp_php_tester_debugge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chsaw.com/forum/viewtopic.php?f=11&amp;t=63" TargetMode="External"/><Relationship Id="rId2" Type="http://schemas.openxmlformats.org/officeDocument/2006/relationships/hyperlink" Target="http://www.zachsaw.com/?pg=quickphp_php_tester_debugg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70104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0" dirty="0" smtClean="0"/>
              <a:t>Web Applications at the Server Side</a:t>
            </a:r>
            <a:br>
              <a:rPr lang="en-US" sz="3200" b="0" dirty="0" smtClean="0"/>
            </a:br>
            <a:r>
              <a:rPr lang="en-US" sz="3200" b="0" dirty="0" smtClean="0"/>
              <a:t>Introduction to PHP</a:t>
            </a:r>
            <a:endParaRPr lang="en-US" sz="2400" b="0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5302 </a:t>
            </a:r>
            <a:br>
              <a:rPr lang="en-US" sz="2800" dirty="0" smtClean="0"/>
            </a:br>
            <a:r>
              <a:rPr lang="en-US" sz="2800" dirty="0" smtClean="0"/>
              <a:t>Intro Web Development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580409" y="4793673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/>
              <a:t>Jack G. </a:t>
            </a:r>
            <a:r>
              <a:rPr lang="en-US" sz="2400" dirty="0" err="1"/>
              <a:t>Zheng</a:t>
            </a:r>
            <a:endParaRPr lang="en-US" sz="2400" dirty="0"/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 smtClean="0"/>
              <a:t>Spring 2015</a:t>
            </a:r>
            <a:endParaRPr lang="en-US" sz="2400" dirty="0"/>
          </a:p>
        </p:txBody>
      </p:sp>
      <p:pic>
        <p:nvPicPr>
          <p:cNvPr id="6" name="Picture 2" descr="D:\Family Media\Pictures\Profile Pictures and Icons\spsu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419600"/>
            <a:ext cx="2438741" cy="121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encrypted-tbn3.google.com/images?q=tbn:ANd9GcTLAZpQzmzAPnXtyNCq1onsRE4y0bvoWlMvd3YA8Lt715oLXEJxW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950" y="1887220"/>
            <a:ext cx="1060450" cy="703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QuickPHP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Download</a:t>
            </a:r>
          </a:p>
          <a:p>
            <a:pPr lvl="1"/>
            <a:r>
              <a:rPr lang="en-US" dirty="0">
                <a:hlinkClick r:id="rId2"/>
              </a:rPr>
              <a:t>http://www.zachsaw.com/?</a:t>
            </a:r>
            <a:r>
              <a:rPr lang="en-US" dirty="0" smtClean="0">
                <a:hlinkClick r:id="rId2"/>
              </a:rPr>
              <a:t>pg=quickphp_php_tester_debugger</a:t>
            </a:r>
            <a:endParaRPr lang="en-US" dirty="0" smtClean="0"/>
          </a:p>
          <a:p>
            <a:pPr lvl="1"/>
            <a:r>
              <a:rPr lang="en-US" dirty="0" smtClean="0"/>
              <a:t>Choose the one with PHP DLL (about 3MB)</a:t>
            </a:r>
          </a:p>
          <a:p>
            <a:r>
              <a:rPr lang="en-US" dirty="0" smtClean="0"/>
              <a:t>Install – no installation actually</a:t>
            </a:r>
          </a:p>
          <a:p>
            <a:pPr lvl="1"/>
            <a:r>
              <a:rPr lang="en-US" dirty="0" smtClean="0"/>
              <a:t>Extract ALL files to a folder!</a:t>
            </a:r>
          </a:p>
          <a:p>
            <a:r>
              <a:rPr lang="en-US" dirty="0" smtClean="0"/>
              <a:t>Start</a:t>
            </a:r>
          </a:p>
          <a:p>
            <a:pPr lvl="1"/>
            <a:r>
              <a:rPr lang="en-US" dirty="0"/>
              <a:t>Double click the file "</a:t>
            </a:r>
            <a:r>
              <a:rPr lang="en-US" dirty="0" smtClean="0"/>
              <a:t>QuickPHP.exe"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Tutorial and guide</a:t>
            </a:r>
          </a:p>
          <a:p>
            <a:pPr lvl="1"/>
            <a:r>
              <a:rPr lang="en-US" dirty="0">
                <a:hlinkClick r:id="rId3"/>
              </a:rPr>
              <a:t>http://www.zachsaw.com/forum/viewtopic.php?f=11&amp;t=63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www.youtube.com/watch?v=ilotoCdpReI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721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22" y="3124200"/>
            <a:ext cx="5883275" cy="363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295400"/>
            <a:ext cx="3619500" cy="425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</a:t>
            </a:r>
            <a:r>
              <a:rPr lang="en-US" dirty="0" err="1" smtClean="0"/>
              <a:t>QuickPHP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7" name="Line Callout 1 6"/>
          <p:cNvSpPr/>
          <p:nvPr/>
        </p:nvSpPr>
        <p:spPr bwMode="auto">
          <a:xfrm>
            <a:off x="2362200" y="1457697"/>
            <a:ext cx="2819400" cy="618396"/>
          </a:xfrm>
          <a:prstGeom prst="borderCallout1">
            <a:avLst>
              <a:gd name="adj1" fmla="val 66010"/>
              <a:gd name="adj2" fmla="val 100192"/>
              <a:gd name="adj3" fmla="val 138035"/>
              <a:gd name="adj4" fmla="val 117146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lvl="2">
              <a:defRPr/>
            </a:pPr>
            <a:r>
              <a:rPr lang="en-US" dirty="0" smtClean="0"/>
              <a:t>Setting up an IP address for your local website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 bwMode="auto">
          <a:xfrm>
            <a:off x="182562" y="2209800"/>
            <a:ext cx="4160838" cy="762000"/>
          </a:xfrm>
          <a:prstGeom prst="borderCallout1">
            <a:avLst>
              <a:gd name="adj1" fmla="val 101071"/>
              <a:gd name="adj2" fmla="val 37668"/>
              <a:gd name="adj3" fmla="val 149933"/>
              <a:gd name="adj4" fmla="val 42673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lvl="2">
              <a:defRPr/>
            </a:pPr>
            <a:r>
              <a:rPr lang="en-US" dirty="0" smtClean="0"/>
              <a:t>Enter the address like this in a browser:</a:t>
            </a:r>
          </a:p>
          <a:p>
            <a:pPr marL="0" lvl="2">
              <a:defRPr/>
            </a:pPr>
            <a:r>
              <a:rPr lang="en-US" b="1" dirty="0" smtClean="0"/>
              <a:t>http://127.0.0.1:800</a:t>
            </a:r>
          </a:p>
          <a:p>
            <a:pPr marL="0" lvl="2">
              <a:defRPr/>
            </a:pPr>
            <a:r>
              <a:rPr lang="en-US" dirty="0" smtClean="0"/>
              <a:t>You should always open your web pages through this address now, instead of double clicking on files.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 bwMode="auto">
          <a:xfrm>
            <a:off x="6303390" y="457200"/>
            <a:ext cx="2307210" cy="882978"/>
          </a:xfrm>
          <a:prstGeom prst="borderCallout1">
            <a:avLst>
              <a:gd name="adj1" fmla="val 102595"/>
              <a:gd name="adj2" fmla="val 60400"/>
              <a:gd name="adj3" fmla="val 192413"/>
              <a:gd name="adj4" fmla="val 74606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You might not be able to set this to the standard port 80; if so, use another port not in conflict.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 bwMode="auto">
          <a:xfrm>
            <a:off x="3200400" y="5273908"/>
            <a:ext cx="2721989" cy="882184"/>
          </a:xfrm>
          <a:prstGeom prst="borderCallout1">
            <a:avLst>
              <a:gd name="adj1" fmla="val 31577"/>
              <a:gd name="adj2" fmla="val 99326"/>
              <a:gd name="adj3" fmla="val -20630"/>
              <a:gd name="adj4" fmla="val 12528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lvl="2">
              <a:defRPr/>
            </a:pPr>
            <a:r>
              <a:rPr lang="en-US" dirty="0" smtClean="0"/>
              <a:t>Click start when ready and you should see an icon like this if successful</a:t>
            </a:r>
            <a:endParaRPr lang="en-US" dirty="0"/>
          </a:p>
        </p:txBody>
      </p:sp>
      <p:sp>
        <p:nvSpPr>
          <p:cNvPr id="28" name="Line Callout 1 27"/>
          <p:cNvSpPr/>
          <p:nvPr/>
        </p:nvSpPr>
        <p:spPr bwMode="auto">
          <a:xfrm>
            <a:off x="7315200" y="4186602"/>
            <a:ext cx="1691129" cy="618396"/>
          </a:xfrm>
          <a:prstGeom prst="borderCallout1">
            <a:avLst>
              <a:gd name="adj1" fmla="val -1063"/>
              <a:gd name="adj2" fmla="val 41897"/>
              <a:gd name="adj3" fmla="val -116540"/>
              <a:gd name="adj4" fmla="val 7841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Choose the folder where you put your web pages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390" y="5715000"/>
            <a:ext cx="250031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10" idx="0"/>
            <a:endCxn id="14" idx="1"/>
          </p:cNvCxnSpPr>
          <p:nvPr/>
        </p:nvCxnSpPr>
        <p:spPr bwMode="auto">
          <a:xfrm>
            <a:off x="5922389" y="5715000"/>
            <a:ext cx="381001" cy="30876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15310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22" y="3124200"/>
            <a:ext cx="5883275" cy="363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295400"/>
            <a:ext cx="3619500" cy="425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</a:t>
            </a:r>
            <a:r>
              <a:rPr lang="en-US" dirty="0" err="1" smtClean="0"/>
              <a:t>QuickPHP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11" name="Line Callout 1 10"/>
          <p:cNvSpPr/>
          <p:nvPr/>
        </p:nvSpPr>
        <p:spPr bwMode="auto">
          <a:xfrm>
            <a:off x="168422" y="1676400"/>
            <a:ext cx="4714581" cy="1255336"/>
          </a:xfrm>
          <a:prstGeom prst="borderCallout1">
            <a:avLst>
              <a:gd name="adj1" fmla="val 38964"/>
              <a:gd name="adj2" fmla="val 100157"/>
              <a:gd name="adj3" fmla="val 65762"/>
              <a:gd name="adj4" fmla="val 117375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lvl="2">
              <a:defRPr/>
            </a:pPr>
            <a:r>
              <a:rPr lang="en-US" dirty="0" smtClean="0"/>
              <a:t>If you would like to always see a directory listing like this, then check the Allow Directory Listing option above and clear the Default document textbox. </a:t>
            </a:r>
            <a:endParaRPr lang="en-US" dirty="0" smtClean="0"/>
          </a:p>
          <a:p>
            <a:pPr marL="0" lvl="2">
              <a:defRPr/>
            </a:pPr>
            <a:endParaRPr lang="en-US" dirty="0"/>
          </a:p>
          <a:p>
            <a:pPr marL="0" lvl="2">
              <a:defRPr/>
            </a:pPr>
            <a:r>
              <a:rPr lang="en-US" dirty="0" smtClean="0"/>
              <a:t>Visit </a:t>
            </a:r>
            <a:r>
              <a:rPr lang="en-US" dirty="0" smtClean="0"/>
              <a:t>the following page to see the </a:t>
            </a:r>
            <a:r>
              <a:rPr lang="en-US" dirty="0" smtClean="0"/>
              <a:t>configuration guide: </a:t>
            </a:r>
            <a:r>
              <a:rPr lang="en-US" b="1" dirty="0">
                <a:hlinkClick r:id="rId4"/>
              </a:rPr>
              <a:t>http://</a:t>
            </a:r>
            <a:r>
              <a:rPr lang="en-US" b="1" dirty="0" smtClean="0">
                <a:hlinkClick r:id="rId4"/>
              </a:rPr>
              <a:t>www.zachsaw.com/forum/viewtopic.php?f=11&amp;t=63</a:t>
            </a:r>
            <a:r>
              <a:rPr lang="en-US" b="1" dirty="0"/>
              <a:t>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724400" y="2931736"/>
            <a:ext cx="914400" cy="80206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3200400" y="2931736"/>
            <a:ext cx="304800" cy="118306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40718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slides explain PHP basics and examples.</a:t>
            </a:r>
          </a:p>
          <a:p>
            <a:r>
              <a:rPr lang="en-US" dirty="0" smtClean="0"/>
              <a:t>Please find all examples in the ZIP file provided in D2L</a:t>
            </a:r>
          </a:p>
          <a:p>
            <a:pPr lvl="1"/>
            <a:r>
              <a:rPr lang="en-US" dirty="0"/>
              <a:t>"</a:t>
            </a:r>
            <a:r>
              <a:rPr lang="en-US" dirty="0" smtClean="0"/>
              <a:t>examples.zip"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354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 </a:t>
            </a:r>
            <a:r>
              <a:rPr lang="en-US" dirty="0" smtClean="0"/>
              <a:t>Basics: 1.content.php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447800" y="1676399"/>
            <a:ext cx="6629400" cy="48013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html&gt;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head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&gt;&lt;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title&gt;PHP first program&lt;/title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&gt;&lt;/</a:t>
            </a:r>
            <a:r>
              <a:rPr lang="en-US" dirty="0">
                <a:latin typeface="Calibri" pitchFamily="34" charset="0"/>
                <a:cs typeface="Calibri" pitchFamily="34" charset="0"/>
              </a:rPr>
              <a:t>head&gt;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&lt;body&gt;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h1&gt;Generate HTML content&lt;/h1&gt;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&lt;?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php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echo "&lt;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h2&gt;Welcome, Tom!&lt;/h2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&gt;";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?&gt;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&lt;p&gt;2nd example&lt;/p&gt;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&lt;?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$name="Jack"; //variable names are case sensitive.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echo "&lt;h2&gt;Welcome, " . $name . "!&lt;/h2&gt;";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latin typeface="Calibri" pitchFamily="34" charset="0"/>
                <a:cs typeface="Calibri" pitchFamily="34" charset="0"/>
              </a:rPr>
              <a:t>	// </a:t>
            </a:r>
            <a:r>
              <a:rPr lang="en-US" dirty="0">
                <a:latin typeface="Calibri" pitchFamily="34" charset="0"/>
                <a:cs typeface="Calibri" pitchFamily="34" charset="0"/>
              </a:rPr>
              <a:t>use . for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concatenation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print "&lt;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h2&gt;Welcome, $name!&lt;/h2&gt;";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latin typeface="Calibri" pitchFamily="34" charset="0"/>
                <a:cs typeface="Calibri" pitchFamily="34" charset="0"/>
              </a:rPr>
              <a:t>	// </a:t>
            </a:r>
            <a:r>
              <a:rPr lang="en-US" dirty="0">
                <a:latin typeface="Calibri" pitchFamily="34" charset="0"/>
                <a:cs typeface="Calibri" pitchFamily="34" charset="0"/>
              </a:rPr>
              <a:t>or directly embed variables.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?&gt;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&lt;/body&gt;&lt;/html&gt;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76200" y="2667000"/>
            <a:ext cx="1219200" cy="1219200"/>
          </a:xfrm>
          <a:prstGeom prst="borderCallout1">
            <a:avLst>
              <a:gd name="adj1" fmla="val 66010"/>
              <a:gd name="adj2" fmla="val 100192"/>
              <a:gd name="adj3" fmla="val 58349"/>
              <a:gd name="adj4" fmla="val 123917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Use &lt;?...?&gt; for PHP code blocks, which are embedded in HTML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87198" y="4419600"/>
            <a:ext cx="1219200" cy="1219200"/>
          </a:xfrm>
          <a:prstGeom prst="borderCallout1">
            <a:avLst>
              <a:gd name="adj1" fmla="val 35082"/>
              <a:gd name="adj2" fmla="val 100192"/>
              <a:gd name="adj3" fmla="val 20462"/>
              <a:gd name="adj4" fmla="val 188865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lvl="2">
              <a:defRPr/>
            </a:pPr>
            <a:r>
              <a:rPr lang="en-US" dirty="0" smtClean="0"/>
              <a:t>Use $ to denote variables, for both declaration and use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 bwMode="auto">
          <a:xfrm>
            <a:off x="6361915" y="2229439"/>
            <a:ext cx="2133600" cy="609600"/>
          </a:xfrm>
          <a:prstGeom prst="borderCallout1">
            <a:avLst>
              <a:gd name="adj1" fmla="val 84566"/>
              <a:gd name="adj2" fmla="val 450"/>
              <a:gd name="adj3" fmla="val 190719"/>
              <a:gd name="adj4" fmla="val -164471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Use echo or print statement to generate client content like HTML.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 bwMode="auto">
          <a:xfrm>
            <a:off x="5562600" y="3886200"/>
            <a:ext cx="2743200" cy="533400"/>
          </a:xfrm>
          <a:prstGeom prst="borderCallout1">
            <a:avLst>
              <a:gd name="adj1" fmla="val 26908"/>
              <a:gd name="adj2" fmla="val -1268"/>
              <a:gd name="adj3" fmla="val 111633"/>
              <a:gd name="adj4" fmla="val -48265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lvl="2">
              <a:defRPr/>
            </a:pPr>
            <a:r>
              <a:rPr lang="en-US" dirty="0" smtClean="0"/>
              <a:t>The comment symbol is the same as Java and JavaScript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 bwMode="auto">
          <a:xfrm>
            <a:off x="6361915" y="5181600"/>
            <a:ext cx="2590800" cy="533400"/>
          </a:xfrm>
          <a:prstGeom prst="borderCallout1">
            <a:avLst>
              <a:gd name="adj1" fmla="val 37512"/>
              <a:gd name="adj2" fmla="val 267"/>
              <a:gd name="adj3" fmla="val -31519"/>
              <a:gd name="adj4" fmla="val -3154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lvl="2">
              <a:defRPr/>
            </a:pPr>
            <a:r>
              <a:rPr lang="en-US" dirty="0" smtClean="0"/>
              <a:t>Use . as the concatenation operator.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 bwMode="auto">
          <a:xfrm>
            <a:off x="6149419" y="3124200"/>
            <a:ext cx="2558592" cy="533400"/>
          </a:xfrm>
          <a:prstGeom prst="borderCallout1">
            <a:avLst>
              <a:gd name="adj1" fmla="val 26908"/>
              <a:gd name="adj2" fmla="val -432"/>
              <a:gd name="adj3" fmla="val 67008"/>
              <a:gd name="adj4" fmla="val -17121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lvl="2">
              <a:defRPr/>
            </a:pPr>
            <a:r>
              <a:rPr lang="en-US" dirty="0" smtClean="0"/>
              <a:t>Use </a:t>
            </a:r>
            <a:r>
              <a:rPr lang="en-US" dirty="0"/>
              <a:t>" " or ' ' for strings</a:t>
            </a:r>
            <a:r>
              <a:rPr lang="en-US" dirty="0" smtClean="0"/>
              <a:t>. And use ; to end a statement</a:t>
            </a:r>
            <a:endParaRPr lang="en-US" dirty="0"/>
          </a:p>
        </p:txBody>
      </p:sp>
      <p:sp>
        <p:nvSpPr>
          <p:cNvPr id="12" name="Line Callout 1 11"/>
          <p:cNvSpPr/>
          <p:nvPr/>
        </p:nvSpPr>
        <p:spPr bwMode="auto">
          <a:xfrm>
            <a:off x="4822204" y="6100714"/>
            <a:ext cx="2340990" cy="609600"/>
          </a:xfrm>
          <a:prstGeom prst="borderCallout1">
            <a:avLst>
              <a:gd name="adj1" fmla="val -2031"/>
              <a:gd name="adj2" fmla="val 41803"/>
              <a:gd name="adj3" fmla="val -89332"/>
              <a:gd name="adj4" fmla="val 1127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Or directly embed variables in output - don't forget the $ when using variables!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06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PHP Basics – more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review the examples for PHP language basics</a:t>
            </a:r>
          </a:p>
          <a:p>
            <a:pPr lvl="1"/>
            <a:r>
              <a:rPr lang="en-US" dirty="0" smtClean="0"/>
              <a:t>Operator: 	2.calculation.php</a:t>
            </a:r>
          </a:p>
          <a:p>
            <a:pPr lvl="1"/>
            <a:r>
              <a:rPr lang="en-US" dirty="0" smtClean="0"/>
              <a:t>Selection: 	3.selection.php</a:t>
            </a:r>
          </a:p>
          <a:p>
            <a:pPr lvl="1"/>
            <a:r>
              <a:rPr lang="en-US" dirty="0" smtClean="0"/>
              <a:t>Loop: 		4.loop.php</a:t>
            </a:r>
          </a:p>
          <a:p>
            <a:pPr lvl="1"/>
            <a:r>
              <a:rPr lang="en-US" dirty="0" smtClean="0"/>
              <a:t>Function:	5.function.php</a:t>
            </a:r>
          </a:p>
          <a:p>
            <a:r>
              <a:rPr lang="en-US" dirty="0" smtClean="0"/>
              <a:t>The syntax is the same as JavaScript or Java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BD73C-F657-48E9-A501-AFE9D16A9C49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41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219200" y="1447800"/>
            <a:ext cx="6858000" cy="52629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&lt;?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$grades = array(89,95,77,68,85);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arrayLength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=count($grades);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echo "&lt;h2&gt;All grades&lt;/h2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&gt;&lt;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ul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&gt;";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for ($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=0;$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&lt;$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arrayLength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++)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{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print("&lt;li&gt;$grades[$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]&lt;/li&gt;");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}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print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"&lt;/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ul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&gt;";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print "&lt;p&gt;Average: " .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getAverage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($grades)/$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arrayLength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. "&lt;/p&gt;";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function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getAverage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($grades)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{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$sum=0;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arrayLength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=count($grades);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for ($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=0; 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&lt;$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arrayLength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; 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++)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{ $sum=$sum+$grades[$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]; }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return $sum;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}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?&gt;</a:t>
            </a:r>
          </a:p>
        </p:txBody>
      </p:sp>
      <p:sp>
        <p:nvSpPr>
          <p:cNvPr id="6" name="Line Callout 1 5"/>
          <p:cNvSpPr/>
          <p:nvPr/>
        </p:nvSpPr>
        <p:spPr bwMode="auto">
          <a:xfrm>
            <a:off x="4267200" y="990600"/>
            <a:ext cx="2362200" cy="609600"/>
          </a:xfrm>
          <a:prstGeom prst="borderCallout1">
            <a:avLst>
              <a:gd name="adj1" fmla="val 73882"/>
              <a:gd name="adj2" fmla="val 339"/>
              <a:gd name="adj3" fmla="val 123438"/>
              <a:gd name="adj4" fmla="val -33003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Array declaration and assignment. Notice array is all lowercase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5423947" y="1828800"/>
            <a:ext cx="2362200" cy="609600"/>
          </a:xfrm>
          <a:prstGeom prst="borderCallout1">
            <a:avLst>
              <a:gd name="adj1" fmla="val 73882"/>
              <a:gd name="adj2" fmla="val 339"/>
              <a:gd name="adj3" fmla="val 52304"/>
              <a:gd name="adj4" fmla="val -2661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count is the function to get the number of elements in an array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 bwMode="auto">
          <a:xfrm>
            <a:off x="5736210" y="3200400"/>
            <a:ext cx="2362200" cy="609600"/>
          </a:xfrm>
          <a:prstGeom prst="borderCallout1">
            <a:avLst>
              <a:gd name="adj1" fmla="val 73882"/>
              <a:gd name="adj2" fmla="val 339"/>
              <a:gd name="adj3" fmla="val 41479"/>
              <a:gd name="adj4" fmla="val -38989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lvl="2">
              <a:defRPr/>
            </a:pPr>
            <a:r>
              <a:rPr lang="en-US" dirty="0" smtClean="0"/>
              <a:t>Don't forget the $ for the index variable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 bwMode="auto">
          <a:xfrm>
            <a:off x="6248400" y="4648200"/>
            <a:ext cx="2362200" cy="609600"/>
          </a:xfrm>
          <a:prstGeom prst="borderCallout1">
            <a:avLst>
              <a:gd name="adj1" fmla="val 73882"/>
              <a:gd name="adj2" fmla="val 339"/>
              <a:gd name="adj3" fmla="val -6459"/>
              <a:gd name="adj4" fmla="val -58144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lvl="2">
              <a:defRPr/>
            </a:pPr>
            <a:r>
              <a:rPr lang="en-US" dirty="0" smtClean="0"/>
              <a:t>Functions can be defined anywhere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45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ULR Parameters - 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85800" y="2319796"/>
            <a:ext cx="6858000" cy="34163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&lt;?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php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$</a:t>
            </a:r>
            <a:r>
              <a:rPr lang="en-US" dirty="0">
                <a:latin typeface="Calibri" pitchFamily="34" charset="0"/>
                <a:cs typeface="Calibri" pitchFamily="34" charset="0"/>
              </a:rPr>
              <a:t>income=$_GET["income"];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$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taxRate</a:t>
            </a:r>
            <a:r>
              <a:rPr lang="en-US" dirty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      // pretty much the same as Java or C#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      if ($income &gt;= 50000)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         $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taxRate</a:t>
            </a:r>
            <a:r>
              <a:rPr lang="en-US" dirty="0">
                <a:latin typeface="Calibri" pitchFamily="34" charset="0"/>
                <a:cs typeface="Calibri" pitchFamily="34" charset="0"/>
              </a:rPr>
              <a:t>=0.4;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     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…</a:t>
            </a:r>
            <a:r>
              <a:rPr lang="en-US" dirty="0">
                <a:latin typeface="Calibri" pitchFamily="34" charset="0"/>
                <a:cs typeface="Calibri" pitchFamily="34" charset="0"/>
              </a:rPr>
              <a:t>	        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echo ("&lt;p&gt;Income: $income; Tax rate: $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taxRate</a:t>
            </a:r>
            <a:r>
              <a:rPr lang="en-US" dirty="0">
                <a:latin typeface="Calibri" pitchFamily="34" charset="0"/>
                <a:cs typeface="Calibri" pitchFamily="34" charset="0"/>
              </a:rPr>
              <a:t>&lt;/p&gt;");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	echo ("&lt;p&gt;Tax: " . $income*$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taxRate</a:t>
            </a:r>
            <a:r>
              <a:rPr lang="en-US" dirty="0">
                <a:latin typeface="Calibri" pitchFamily="34" charset="0"/>
                <a:cs typeface="Calibri" pitchFamily="34" charset="0"/>
              </a:rPr>
              <a:t> . "&lt;/p&gt;");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?&gt;</a:t>
            </a:r>
          </a:p>
        </p:txBody>
      </p:sp>
      <p:sp>
        <p:nvSpPr>
          <p:cNvPr id="6" name="Line Callout 1 5"/>
          <p:cNvSpPr/>
          <p:nvPr/>
        </p:nvSpPr>
        <p:spPr bwMode="auto">
          <a:xfrm>
            <a:off x="5943600" y="2819400"/>
            <a:ext cx="3048000" cy="933859"/>
          </a:xfrm>
          <a:prstGeom prst="borderCallout1">
            <a:avLst>
              <a:gd name="adj1" fmla="val 33825"/>
              <a:gd name="adj2" fmla="val -684"/>
              <a:gd name="adj3" fmla="val 27014"/>
              <a:gd name="adj4" fmla="val -4989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we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use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“$_</a:t>
            </a:r>
            <a:r>
              <a:rPr lang="en-US" dirty="0">
                <a:latin typeface="Calibri" pitchFamily="34" charset="0"/>
                <a:cs typeface="Calibri" pitchFamily="34" charset="0"/>
              </a:rPr>
              <a:t>GET[]"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array to retrieve parameters </a:t>
            </a:r>
            <a:r>
              <a:rPr lang="en-US" dirty="0">
                <a:latin typeface="Calibri" pitchFamily="34" charset="0"/>
                <a:cs typeface="Calibri" pitchFamily="34" charset="0"/>
              </a:rPr>
              <a:t>from the URL</a:t>
            </a:r>
          </a:p>
          <a:p>
            <a:pPr marL="0" lvl="2">
              <a:defRPr/>
            </a:pP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2057400" y="1524001"/>
            <a:ext cx="5791200" cy="990600"/>
          </a:xfrm>
          <a:prstGeom prst="borderCallout1">
            <a:avLst>
              <a:gd name="adj1" fmla="val 68637"/>
              <a:gd name="adj2" fmla="val -199"/>
              <a:gd name="adj3" fmla="val 100866"/>
              <a:gd name="adj4" fmla="val -9030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lvl="2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A sample URL with a parameter: http://.../3.selection.php?income=21000</a:t>
            </a:r>
          </a:p>
          <a:p>
            <a:pPr marL="0" lvl="2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// Notice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the part after .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php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above (starting with the ?); a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parameter “income” </a:t>
            </a:r>
            <a:r>
              <a:rPr lang="en-US" dirty="0">
                <a:latin typeface="Calibri" pitchFamily="34" charset="0"/>
                <a:cs typeface="Calibri" pitchFamily="34" charset="0"/>
              </a:rPr>
              <a:t>is passed through a URL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(using HTTP </a:t>
            </a:r>
            <a:r>
              <a:rPr lang="en-US" dirty="0">
                <a:latin typeface="Calibri" pitchFamily="34" charset="0"/>
                <a:cs typeface="Calibri" pitchFamily="34" charset="0"/>
              </a:rPr>
              <a:t>GET Method)</a:t>
            </a:r>
          </a:p>
          <a:p>
            <a:pPr marL="0" lvl="2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Form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213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form is a little different if submitted to a server side program</a:t>
            </a:r>
          </a:p>
          <a:p>
            <a:r>
              <a:rPr lang="en-US" dirty="0" smtClean="0"/>
              <a:t>Method</a:t>
            </a:r>
          </a:p>
          <a:p>
            <a:pPr lvl="1"/>
            <a:r>
              <a:rPr lang="en-US" dirty="0" smtClean="0"/>
              <a:t>GET: data is submitted as URL parameters, part of the URL.</a:t>
            </a:r>
          </a:p>
          <a:p>
            <a:pPr lvl="1"/>
            <a:r>
              <a:rPr lang="en-US" dirty="0" smtClean="0"/>
              <a:t>POST: data is submitted in the body of HTTP message, not part of the URL.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90600" y="4648200"/>
            <a:ext cx="6553200" cy="12003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&lt;form name="profile" method="post" action="form-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action.php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"&gt;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…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&lt;input type="submit" value="Process"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&lt;/form&gt;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2133600" y="3810000"/>
            <a:ext cx="2819400" cy="609600"/>
          </a:xfrm>
          <a:prstGeom prst="borderCallout1">
            <a:avLst>
              <a:gd name="adj1" fmla="val 101718"/>
              <a:gd name="adj2" fmla="val 42985"/>
              <a:gd name="adj3" fmla="val 151273"/>
              <a:gd name="adj4" fmla="val 56745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lvl="2">
              <a:defRPr/>
            </a:pPr>
            <a:r>
              <a:rPr lang="en-US" dirty="0" smtClean="0"/>
              <a:t>"method" defines the way of submission: post or get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5181600" y="3820212"/>
            <a:ext cx="3505200" cy="609600"/>
          </a:xfrm>
          <a:prstGeom prst="borderCallout1">
            <a:avLst>
              <a:gd name="adj1" fmla="val 103264"/>
              <a:gd name="adj2" fmla="val 40645"/>
              <a:gd name="adj3" fmla="val 154366"/>
              <a:gd name="adj4" fmla="val 36531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lvl="2">
              <a:defRPr/>
            </a:pPr>
            <a:r>
              <a:rPr lang="en-US" dirty="0" smtClean="0"/>
              <a:t>"action" points to a PHP page where the data should be submitted to.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 bwMode="auto">
          <a:xfrm>
            <a:off x="2277358" y="5943600"/>
            <a:ext cx="3590042" cy="685800"/>
          </a:xfrm>
          <a:prstGeom prst="borderCallout1">
            <a:avLst>
              <a:gd name="adj1" fmla="val -344"/>
              <a:gd name="adj2" fmla="val 29072"/>
              <a:gd name="adj3" fmla="val -61614"/>
              <a:gd name="adj4" fmla="val 2015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lvl="2">
              <a:defRPr/>
            </a:pPr>
            <a:r>
              <a:rPr lang="en-US" dirty="0" smtClean="0"/>
              <a:t>A "submit" type button is needed. When this button is click, the form is submitted to the page defined in "action"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05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 </a:t>
            </a:r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3400" y="2105085"/>
            <a:ext cx="7162800" cy="452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&lt;form name="profile" method="post" action="form-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action.php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"&gt;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…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&lt;input type="text" name="name" size="20"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maxlength</a:t>
            </a:r>
            <a:r>
              <a:rPr lang="en-US" dirty="0">
                <a:latin typeface="Calibri" pitchFamily="34" charset="0"/>
                <a:cs typeface="Calibri" pitchFamily="34" charset="0"/>
              </a:rPr>
              <a:t>="20" /&gt;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&lt;input name="skill[]" type="checkbox" value="html"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/&gt; HTML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input name="skill[]" type="checkbox" value="java"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/&gt;  </a:t>
            </a:r>
            <a:r>
              <a:rPr lang="en-US" dirty="0">
                <a:latin typeface="Calibri" pitchFamily="34" charset="0"/>
                <a:cs typeface="Calibri" pitchFamily="34" charset="0"/>
              </a:rPr>
              <a:t>Java 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  &lt;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br</a:t>
            </a:r>
            <a:r>
              <a:rPr lang="en-US" dirty="0">
                <a:latin typeface="Calibri" pitchFamily="34" charset="0"/>
                <a:cs typeface="Calibri" pitchFamily="34" charset="0"/>
              </a:rPr>
              <a:t> /&gt;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input name="skill[]" type="checkbox" value="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javascript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" /&gt; </a:t>
            </a:r>
            <a:r>
              <a:rPr lang="en-US" dirty="0">
                <a:latin typeface="Calibri" pitchFamily="34" charset="0"/>
                <a:cs typeface="Calibri" pitchFamily="34" charset="0"/>
              </a:rPr>
              <a:t>JavaScript 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input name="skill[]" type="checkbox" value="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php</a:t>
            </a:r>
            <a:r>
              <a:rPr lang="en-US" dirty="0">
                <a:latin typeface="Calibri" pitchFamily="34" charset="0"/>
                <a:cs typeface="Calibri" pitchFamily="34" charset="0"/>
              </a:rPr>
              <a:t>"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/&gt; </a:t>
            </a:r>
            <a:r>
              <a:rPr lang="en-US" dirty="0">
                <a:latin typeface="Calibri" pitchFamily="34" charset="0"/>
                <a:cs typeface="Calibri" pitchFamily="34" charset="0"/>
              </a:rPr>
              <a:t>PHP 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…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</a:t>
            </a:r>
            <a:r>
              <a:rPr lang="en-US" dirty="0">
                <a:latin typeface="Calibri" pitchFamily="34" charset="0"/>
                <a:cs typeface="Calibri" pitchFamily="34" charset="0"/>
              </a:rPr>
              <a:t>select name="major[]" size="5" id="major" multiple="multiple"&gt;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  &lt;option value="Accounting"&gt;Accounting&lt;/option&gt;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  &lt;option value="Finance"&gt;Finance&lt;/option&gt;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  &lt;option value="CIS"&gt;Information Systems&lt;/option&gt;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  &lt;option value="IT" selected="selected"&gt;Information Tech&lt;/option&gt;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        &lt;/select&gt;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&lt;/form&gt;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3276600" y="1524000"/>
            <a:ext cx="2819400" cy="457200"/>
          </a:xfrm>
          <a:prstGeom prst="borderCallout1">
            <a:avLst>
              <a:gd name="adj1" fmla="val 101718"/>
              <a:gd name="adj2" fmla="val 11890"/>
              <a:gd name="adj3" fmla="val 260551"/>
              <a:gd name="adj4" fmla="val -11798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Form elements will be identified by the "name" attribute in PHP.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6953250" y="3429000"/>
            <a:ext cx="2095500" cy="1066800"/>
          </a:xfrm>
          <a:prstGeom prst="borderCallout1">
            <a:avLst>
              <a:gd name="adj1" fmla="val 26688"/>
              <a:gd name="adj2" fmla="val 644"/>
              <a:gd name="adj3" fmla="val 13610"/>
              <a:gd name="adj4" fmla="val -214914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The name is a bit differently set up for multi-value elements. [ ] is used as values will be put into an array in PHP.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743200" y="4301936"/>
            <a:ext cx="4210050" cy="27006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5238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 applications at the server side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QuickPHP</a:t>
            </a:r>
            <a:r>
              <a:rPr lang="en-US" dirty="0" smtClean="0"/>
              <a:t> server</a:t>
            </a:r>
            <a:endParaRPr lang="en-US" dirty="0"/>
          </a:p>
          <a:p>
            <a:r>
              <a:rPr lang="en-US" dirty="0" smtClean="0"/>
              <a:t>Introduction to PHP</a:t>
            </a:r>
          </a:p>
          <a:p>
            <a:pPr lvl="1"/>
            <a:endParaRPr lang="en-US" dirty="0" smtClean="0"/>
          </a:p>
        </p:txBody>
      </p:sp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F6365-0807-4A01-8CFD-0936A63904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Processing using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form-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action.php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04041" y="2105084"/>
            <a:ext cx="5181600" cy="452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&lt;h1&gt;Form data&lt;/h1&gt;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&lt;p&gt;Name: &lt;?echo $_POST["name"]?&gt;&lt;/p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&lt;p&gt;Education: &lt;?echo $_POST["education"]?&gt;&lt;/p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&lt;p&gt;Have a computer? &lt;?echo $_POST["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havePC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"]?&gt;&lt;/p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&lt;p&gt;Skills: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&lt;?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$length=count($_POST["skill"]);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for ($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=0;$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&lt;$length;$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++)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echo $_POST["skill"][$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].", ";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?&gt;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&lt;/p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&lt;p&gt;Location: &lt;?echo $_POST["location"]?&gt;&lt;/p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&lt;p&gt;Major: 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&lt;?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$length=count($_POST["major"]);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for ($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=0;$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&lt;$length;$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++)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echo $_POST["major"][$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].', ';</a:t>
            </a:r>
          </a:p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?&gt; &lt;/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p&gt;</a:t>
            </a:r>
          </a:p>
        </p:txBody>
      </p:sp>
      <p:sp>
        <p:nvSpPr>
          <p:cNvPr id="6" name="Line Callout 1 5"/>
          <p:cNvSpPr/>
          <p:nvPr/>
        </p:nvSpPr>
        <p:spPr bwMode="auto">
          <a:xfrm>
            <a:off x="5562600" y="1587396"/>
            <a:ext cx="2819400" cy="809685"/>
          </a:xfrm>
          <a:prstGeom prst="borderCallout1">
            <a:avLst>
              <a:gd name="adj1" fmla="val 86254"/>
              <a:gd name="adj2" fmla="val -815"/>
              <a:gd name="adj3" fmla="val 127659"/>
              <a:gd name="adj4" fmla="val -19153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lvl="2">
              <a:defRPr/>
            </a:pPr>
            <a:r>
              <a:rPr lang="en-US" dirty="0" smtClean="0"/>
              <a:t>$_POST[ ] is an array created to hold all form data using the POST method. The "name" attribute of each form element is used.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5943600" y="4013778"/>
            <a:ext cx="2438400" cy="809685"/>
          </a:xfrm>
          <a:prstGeom prst="borderCallout1">
            <a:avLst>
              <a:gd name="adj1" fmla="val 72283"/>
              <a:gd name="adj2" fmla="val -428"/>
              <a:gd name="adj3" fmla="val 44997"/>
              <a:gd name="adj4" fmla="val -34053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lvl="2">
              <a:defRPr/>
            </a:pPr>
            <a:r>
              <a:rPr lang="en-US" dirty="0" smtClean="0"/>
              <a:t>For elements that allow multiple values, all values are put in an additional array identified by number index.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850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Side 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00172" y="1647885"/>
            <a:ext cx="8086628" cy="452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&lt;script type="text/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javascript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"&gt;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function validate()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{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var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name=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document.forms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["profile"].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name.value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if (name=="")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{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	alert("Must enter a name!");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	return false;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}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else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		return true;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	}</a:t>
            </a:r>
          </a:p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&lt;/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script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…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&lt;form name="profile" method="post" action="form-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action.php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"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onsubmit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="return validate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()"&gt;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&lt;input type="text" name="name" size="20"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maxlength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="20"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/&gt;</a:t>
            </a:r>
          </a:p>
          <a:p>
            <a:r>
              <a:rPr lang="en-US" sz="1600" dirty="0">
                <a:latin typeface="Calibri" pitchFamily="34" charset="0"/>
                <a:cs typeface="Calibri" pitchFamily="34" charset="0"/>
              </a:rPr>
              <a:t>&lt;input type="submit" value="Process"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/&gt;</a:t>
            </a:r>
          </a:p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&lt;/form&gt;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5410200" y="3716518"/>
            <a:ext cx="3505200" cy="1084082"/>
          </a:xfrm>
          <a:prstGeom prst="borderCallout1">
            <a:avLst>
              <a:gd name="adj1" fmla="val 101718"/>
              <a:gd name="adj2" fmla="val 42985"/>
              <a:gd name="adj3" fmla="val 127271"/>
              <a:gd name="adj4" fmla="val 40259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lvl="2">
              <a:defRPr/>
            </a:pPr>
            <a:r>
              <a:rPr lang="en-US" dirty="0" smtClean="0"/>
              <a:t>A "submit" event is triggered when a user clicks the "submit" type button. Notice the handler function is called a bit differently - because "</a:t>
            </a:r>
            <a:r>
              <a:rPr lang="en-US" dirty="0" err="1" smtClean="0"/>
              <a:t>onsubmit</a:t>
            </a:r>
            <a:r>
              <a:rPr lang="en-US" dirty="0" smtClean="0"/>
              <a:t>" event expects a </a:t>
            </a:r>
            <a:r>
              <a:rPr lang="en-US" dirty="0" err="1" smtClean="0"/>
              <a:t>boolean</a:t>
            </a:r>
            <a:r>
              <a:rPr lang="en-US" dirty="0" smtClean="0"/>
              <a:t> value.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 bwMode="auto">
          <a:xfrm>
            <a:off x="1597842" y="6058293"/>
            <a:ext cx="3052714" cy="457200"/>
          </a:xfrm>
          <a:prstGeom prst="borderCallout1">
            <a:avLst>
              <a:gd name="adj1" fmla="val -344"/>
              <a:gd name="adj2" fmla="val 24595"/>
              <a:gd name="adj3" fmla="val -52336"/>
              <a:gd name="adj4" fmla="val 19841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lvl="2">
              <a:defRPr/>
            </a:pPr>
            <a:r>
              <a:rPr lang="en-US" dirty="0" smtClean="0"/>
              <a:t>Use the "submit" type button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 bwMode="auto">
          <a:xfrm>
            <a:off x="188142" y="2590800"/>
            <a:ext cx="1869258" cy="1676400"/>
          </a:xfrm>
          <a:prstGeom prst="borderCallout1">
            <a:avLst>
              <a:gd name="adj1" fmla="val 56995"/>
              <a:gd name="adj2" fmla="val 99000"/>
              <a:gd name="adj3" fmla="val 57621"/>
              <a:gd name="adj4" fmla="val 165433"/>
            </a:avLst>
          </a:prstGeom>
          <a:solidFill>
            <a:srgbClr val="FFFF00"/>
          </a:solidFill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lvl="2">
              <a:defRPr/>
            </a:pPr>
            <a:r>
              <a:rPr lang="en-US" dirty="0" smtClean="0"/>
              <a:t>The event handler function should either return true or false. "true" allows the form to be submitted to "action", and "false" prevents the submission and a user stays at the current page.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 bwMode="auto">
          <a:xfrm>
            <a:off x="5934075" y="761999"/>
            <a:ext cx="2143125" cy="990601"/>
          </a:xfrm>
          <a:prstGeom prst="borderCallout1">
            <a:avLst>
              <a:gd name="adj1" fmla="val 101213"/>
              <a:gd name="adj2" fmla="val 38816"/>
              <a:gd name="adj3" fmla="val 139284"/>
              <a:gd name="adj4" fmla="val 2066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lvl="2">
              <a:defRPr/>
            </a:pPr>
            <a:r>
              <a:rPr lang="en-US" dirty="0" smtClean="0"/>
              <a:t>See "form2.html" example in the "form folder".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8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19431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"include" can incorporate another page into the current page</a:t>
            </a:r>
          </a:p>
          <a:p>
            <a:pPr lvl="1"/>
            <a:r>
              <a:rPr lang="en-US" dirty="0" smtClean="0"/>
              <a:t>Often used to include a common page module, such as header, menu, footer, or other parts that are used in multiple pages</a:t>
            </a:r>
          </a:p>
          <a:p>
            <a:pPr lvl="1"/>
            <a:r>
              <a:rPr lang="en-US" dirty="0" smtClean="0"/>
              <a:t>See the "include" folder in the examples provided.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943350" y="5943600"/>
            <a:ext cx="3676650" cy="3693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&lt;?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php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include</a:t>
            </a:r>
            <a:r>
              <a:rPr lang="en-US" dirty="0">
                <a:latin typeface="Calibri" pitchFamily="34" charset="0"/>
                <a:cs typeface="Calibri" pitchFamily="34" charset="0"/>
              </a:rPr>
              <a:t>("header.htm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"); ?&gt;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lowchart: Document 5"/>
          <p:cNvSpPr/>
          <p:nvPr/>
        </p:nvSpPr>
        <p:spPr bwMode="auto">
          <a:xfrm>
            <a:off x="457200" y="4228706"/>
            <a:ext cx="2079003" cy="1191705"/>
          </a:xfrm>
          <a:prstGeom prst="flowChartDocumen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page1.php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69604" y="3581400"/>
            <a:ext cx="25908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eader.htm (or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php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41844" y="4353612"/>
            <a:ext cx="1841960" cy="381000"/>
          </a:xfrm>
          <a:prstGeom prst="rect">
            <a:avLst/>
          </a:prstGeom>
          <a:ln>
            <a:prstDash val="sysDash"/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Header</a:t>
            </a:r>
          </a:p>
        </p:txBody>
      </p:sp>
      <p:sp>
        <p:nvSpPr>
          <p:cNvPr id="11" name="Flowchart: Document 10"/>
          <p:cNvSpPr/>
          <p:nvPr/>
        </p:nvSpPr>
        <p:spPr bwMode="auto">
          <a:xfrm>
            <a:off x="3374404" y="4201212"/>
            <a:ext cx="2079003" cy="1191705"/>
          </a:xfrm>
          <a:prstGeom prst="flowChartDocumen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page2.php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50604" y="4326118"/>
            <a:ext cx="1841960" cy="381000"/>
          </a:xfrm>
          <a:prstGeom prst="rect">
            <a:avLst/>
          </a:prstGeom>
          <a:ln>
            <a:prstDash val="sysDash"/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Header</a:t>
            </a:r>
          </a:p>
        </p:txBody>
      </p:sp>
      <p:sp>
        <p:nvSpPr>
          <p:cNvPr id="13" name="Flowchart: Document 12"/>
          <p:cNvSpPr/>
          <p:nvPr/>
        </p:nvSpPr>
        <p:spPr bwMode="auto">
          <a:xfrm>
            <a:off x="6193804" y="4201212"/>
            <a:ext cx="2079003" cy="1191705"/>
          </a:xfrm>
          <a:prstGeom prst="flowChartDocumen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page2.php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78448" y="4326118"/>
            <a:ext cx="1841960" cy="381000"/>
          </a:xfrm>
          <a:prstGeom prst="rect">
            <a:avLst/>
          </a:prstGeom>
          <a:ln>
            <a:prstDash val="sysDash"/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Header</a:t>
            </a:r>
          </a:p>
        </p:txBody>
      </p:sp>
      <p:cxnSp>
        <p:nvCxnSpPr>
          <p:cNvPr id="16" name="Straight Arrow Connector 15"/>
          <p:cNvCxnSpPr>
            <a:stCxn id="8" idx="1"/>
            <a:endCxn id="10" idx="0"/>
          </p:cNvCxnSpPr>
          <p:nvPr/>
        </p:nvCxnSpPr>
        <p:spPr bwMode="auto">
          <a:xfrm rot="10800000" flipV="1">
            <a:off x="1462824" y="3771900"/>
            <a:ext cx="1606780" cy="581712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2"/>
            <a:endCxn id="12" idx="0"/>
          </p:cNvCxnSpPr>
          <p:nvPr/>
        </p:nvCxnSpPr>
        <p:spPr bwMode="auto">
          <a:xfrm>
            <a:off x="4365004" y="3962400"/>
            <a:ext cx="6580" cy="36371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20" name="Straight Arrow Connector 19"/>
          <p:cNvCxnSpPr>
            <a:stCxn id="8" idx="3"/>
            <a:endCxn id="14" idx="0"/>
          </p:cNvCxnSpPr>
          <p:nvPr/>
        </p:nvCxnSpPr>
        <p:spPr bwMode="auto">
          <a:xfrm>
            <a:off x="5660404" y="3771900"/>
            <a:ext cx="1539024" cy="554218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15"/>
          <p:cNvCxnSpPr>
            <a:stCxn id="5" idx="1"/>
            <a:endCxn id="10" idx="3"/>
          </p:cNvCxnSpPr>
          <p:nvPr/>
        </p:nvCxnSpPr>
        <p:spPr bwMode="auto">
          <a:xfrm rot="10800000">
            <a:off x="2383804" y="4544112"/>
            <a:ext cx="1559546" cy="1584154"/>
          </a:xfrm>
          <a:prstGeom prst="bentConnector3">
            <a:avLst>
              <a:gd name="adj1" fmla="val 56649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33" name="Straight Arrow Connector 15"/>
          <p:cNvCxnSpPr>
            <a:stCxn id="5" idx="0"/>
            <a:endCxn id="12" idx="3"/>
          </p:cNvCxnSpPr>
          <p:nvPr/>
        </p:nvCxnSpPr>
        <p:spPr bwMode="auto">
          <a:xfrm rot="16200000" flipV="1">
            <a:off x="4823629" y="4985553"/>
            <a:ext cx="1426982" cy="489111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36" name="Straight Arrow Connector 15"/>
          <p:cNvCxnSpPr>
            <a:stCxn id="5" idx="3"/>
            <a:endCxn id="14" idx="3"/>
          </p:cNvCxnSpPr>
          <p:nvPr/>
        </p:nvCxnSpPr>
        <p:spPr bwMode="auto">
          <a:xfrm flipV="1">
            <a:off x="7620000" y="4516618"/>
            <a:ext cx="500408" cy="1611648"/>
          </a:xfrm>
          <a:prstGeom prst="bentConnector3">
            <a:avLst>
              <a:gd name="adj1" fmla="val 192779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dash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79240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Concepts</a:t>
            </a:r>
          </a:p>
          <a:p>
            <a:pPr lvl="1"/>
            <a:r>
              <a:rPr lang="en-US" dirty="0" smtClean="0"/>
              <a:t>Server side processing</a:t>
            </a:r>
          </a:p>
          <a:p>
            <a:pPr lvl="1"/>
            <a:r>
              <a:rPr lang="en-US" dirty="0" smtClean="0"/>
              <a:t>Web server</a:t>
            </a:r>
            <a:r>
              <a:rPr lang="en-US" dirty="0"/>
              <a:t>, web server </a:t>
            </a:r>
            <a:r>
              <a:rPr lang="en-US" dirty="0" smtClean="0"/>
              <a:t>extension, application server</a:t>
            </a:r>
          </a:p>
          <a:p>
            <a:pPr lvl="1"/>
            <a:r>
              <a:rPr lang="en-US" dirty="0" smtClean="0"/>
              <a:t>PHP</a:t>
            </a:r>
          </a:p>
          <a:p>
            <a:r>
              <a:rPr lang="en-US" dirty="0" smtClean="0"/>
              <a:t>Key skills</a:t>
            </a:r>
          </a:p>
          <a:p>
            <a:pPr lvl="1"/>
            <a:r>
              <a:rPr lang="en-US" dirty="0" smtClean="0"/>
              <a:t>Develop PHP pages for</a:t>
            </a:r>
          </a:p>
          <a:p>
            <a:pPr lvl="2"/>
            <a:r>
              <a:rPr lang="en-US" dirty="0" smtClean="0"/>
              <a:t>Dynamic client content</a:t>
            </a:r>
          </a:p>
          <a:p>
            <a:pPr lvl="2"/>
            <a:r>
              <a:rPr lang="en-US" dirty="0" smtClean="0"/>
              <a:t>Form processing</a:t>
            </a:r>
          </a:p>
          <a:p>
            <a:pPr lvl="2"/>
            <a:r>
              <a:rPr lang="en-US" dirty="0" smtClean="0"/>
              <a:t>Including other pages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8978-D26E-47C9-AE14-E2565D5EFC49}" type="slidenum">
              <a:rPr lang="en-US" altLang="en-US" smtClean="0"/>
              <a:pPr/>
              <a:t>23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official site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://www.php.net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PHP tutorials</a:t>
            </a:r>
          </a:p>
          <a:p>
            <a:pPr lvl="1"/>
            <a:r>
              <a:rPr lang="en-US" dirty="0">
                <a:hlinkClick r:id="rId3"/>
              </a:rPr>
              <a:t>http://www.w3schools.com/php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u="sng">
                <a:hlinkClick r:id="rId4"/>
              </a:rPr>
              <a:t>http://www.codecademy.com/tracks/php</a:t>
            </a:r>
            <a:endParaRPr lang="en-US" dirty="0" smtClean="0"/>
          </a:p>
          <a:p>
            <a:r>
              <a:rPr lang="en-US" dirty="0" err="1" smtClean="0"/>
              <a:t>QuickPHP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http://www.zachsaw.com/?pg=quickphp_php_tester_debugger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364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loud Callout 17"/>
          <p:cNvSpPr>
            <a:spLocks noChangeArrowheads="1"/>
          </p:cNvSpPr>
          <p:nvPr/>
        </p:nvSpPr>
        <p:spPr bwMode="auto">
          <a:xfrm>
            <a:off x="3276600" y="2602468"/>
            <a:ext cx="1981200" cy="2209800"/>
          </a:xfrm>
          <a:prstGeom prst="cloudCallout">
            <a:avLst>
              <a:gd name="adj1" fmla="val 32839"/>
              <a:gd name="adj2" fmla="val 57461"/>
            </a:avLst>
          </a:prstGeom>
          <a:solidFill>
            <a:srgbClr val="99CCFF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sz="1600" dirty="0"/>
              <a:t>The Internet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21668"/>
            <a:ext cx="3075432" cy="212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Fundamental Technologies in a Simple Web Architecture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119263-F08C-4107-A48C-C4EC24C3B482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181600" y="1611868"/>
            <a:ext cx="3810000" cy="2667000"/>
            <a:chOff x="4724400" y="2286000"/>
            <a:chExt cx="3810000" cy="2667000"/>
          </a:xfrm>
        </p:grpSpPr>
        <p:sp>
          <p:nvSpPr>
            <p:cNvPr id="7181" name="Rectangle 2"/>
            <p:cNvSpPr>
              <a:spLocks noChangeArrowheads="1"/>
            </p:cNvSpPr>
            <p:nvPr/>
          </p:nvSpPr>
          <p:spPr bwMode="auto">
            <a:xfrm>
              <a:off x="4724400" y="2286000"/>
              <a:ext cx="3810000" cy="2667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endParaRPr lang="en-US" dirty="0"/>
            </a:p>
            <a:p>
              <a:pPr algn="ctr" eaLnBrk="0" hangingPunct="0"/>
              <a:r>
                <a:rPr lang="en-US" dirty="0"/>
                <a:t>    Web </a:t>
              </a: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server</a:t>
              </a:r>
              <a:r>
                <a:rPr lang="en-US" dirty="0"/>
                <a:t>            </a:t>
              </a: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HTML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dirty="0"/>
                <a:t>Files</a:t>
              </a:r>
            </a:p>
          </p:txBody>
        </p:sp>
        <p:pic>
          <p:nvPicPr>
            <p:cNvPr id="7182" name="Picture 6" descr="MCj040415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76800" y="2362200"/>
              <a:ext cx="19050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3" name="Picture 9" descr="MCj04058760000[1]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34200" y="2819400"/>
              <a:ext cx="1524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4" name="Line 10"/>
            <p:cNvSpPr>
              <a:spLocks noChangeShapeType="1"/>
            </p:cNvSpPr>
            <p:nvPr/>
          </p:nvSpPr>
          <p:spPr bwMode="auto">
            <a:xfrm>
              <a:off x="6477000" y="33528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5" name="Line 11"/>
            <p:cNvSpPr>
              <a:spLocks noChangeShapeType="1"/>
            </p:cNvSpPr>
            <p:nvPr/>
          </p:nvSpPr>
          <p:spPr bwMode="auto">
            <a:xfrm flipH="1">
              <a:off x="6477000" y="39624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5" name="Rectangle 14"/>
          <p:cNvSpPr>
            <a:spLocks noChangeArrowheads="1"/>
          </p:cNvSpPr>
          <p:nvPr/>
        </p:nvSpPr>
        <p:spPr bwMode="auto">
          <a:xfrm>
            <a:off x="5029200" y="4812268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- Response</a:t>
            </a:r>
            <a:endParaRPr lang="en-US" dirty="0"/>
          </a:p>
        </p:txBody>
      </p:sp>
      <p:sp>
        <p:nvSpPr>
          <p:cNvPr id="7176" name="Rectangle 15"/>
          <p:cNvSpPr>
            <a:spLocks noChangeArrowheads="1"/>
          </p:cNvSpPr>
          <p:nvPr/>
        </p:nvSpPr>
        <p:spPr bwMode="auto">
          <a:xfrm>
            <a:off x="228600" y="2754868"/>
            <a:ext cx="281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http://spsu.edu/index.html</a:t>
            </a:r>
            <a:endParaRPr lang="en-US" dirty="0"/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304800" y="6031468"/>
            <a:ext cx="23349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Web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</a:t>
            </a:r>
            <a:r>
              <a:rPr lang="en-US" dirty="0" smtClean="0"/>
              <a:t>: browser </a:t>
            </a:r>
            <a:endParaRPr lang="en-US" dirty="0"/>
          </a:p>
        </p:txBody>
      </p:sp>
      <p:sp>
        <p:nvSpPr>
          <p:cNvPr id="7179" name="Line 7"/>
          <p:cNvSpPr>
            <a:spLocks noChangeShapeType="1"/>
          </p:cNvSpPr>
          <p:nvPr/>
        </p:nvSpPr>
        <p:spPr bwMode="auto">
          <a:xfrm flipV="1">
            <a:off x="2743200" y="2526267"/>
            <a:ext cx="2667000" cy="1295399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H="1">
            <a:off x="571500" y="3554968"/>
            <a:ext cx="609600" cy="2286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80" name="Line 8"/>
          <p:cNvSpPr>
            <a:spLocks noChangeShapeType="1"/>
          </p:cNvSpPr>
          <p:nvPr/>
        </p:nvSpPr>
        <p:spPr bwMode="auto">
          <a:xfrm flipH="1">
            <a:off x="3429000" y="4050268"/>
            <a:ext cx="2057400" cy="990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3048000" y="2296882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- Request</a:t>
            </a:r>
            <a:endParaRPr lang="en-US" dirty="0"/>
          </a:p>
        </p:txBody>
      </p:sp>
      <p:sp>
        <p:nvSpPr>
          <p:cNvPr id="23" name="Line Callout 1 22"/>
          <p:cNvSpPr/>
          <p:nvPr/>
        </p:nvSpPr>
        <p:spPr bwMode="auto">
          <a:xfrm>
            <a:off x="7239000" y="4989807"/>
            <a:ext cx="1600200" cy="496594"/>
          </a:xfrm>
          <a:prstGeom prst="borderCallout1">
            <a:avLst>
              <a:gd name="adj1" fmla="val 385"/>
              <a:gd name="adj2" fmla="val 33102"/>
              <a:gd name="adj3" fmla="val -173230"/>
              <a:gd name="adj4" fmla="val 2861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Server side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Callout 1 24"/>
          <p:cNvSpPr/>
          <p:nvPr/>
        </p:nvSpPr>
        <p:spPr bwMode="auto">
          <a:xfrm>
            <a:off x="3886200" y="6152503"/>
            <a:ext cx="1600200" cy="496594"/>
          </a:xfrm>
          <a:prstGeom prst="borderCallout1">
            <a:avLst>
              <a:gd name="adj1" fmla="val 385"/>
              <a:gd name="adj2" fmla="val 33102"/>
              <a:gd name="adj3" fmla="val -125773"/>
              <a:gd name="adj4" fmla="val -26594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Client side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Callout 1 25"/>
          <p:cNvSpPr/>
          <p:nvPr/>
        </p:nvSpPr>
        <p:spPr bwMode="auto">
          <a:xfrm>
            <a:off x="762000" y="1896971"/>
            <a:ext cx="1727855" cy="496594"/>
          </a:xfrm>
          <a:prstGeom prst="borderCallout1">
            <a:avLst>
              <a:gd name="adj1" fmla="val 104791"/>
              <a:gd name="adj2" fmla="val 71983"/>
              <a:gd name="adj3" fmla="val 248191"/>
              <a:gd name="adj4" fmla="val 16602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Communication medium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1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543800" y="6425236"/>
            <a:ext cx="1562100" cy="381000"/>
          </a:xfrm>
          <a:prstGeom prst="rect">
            <a:avLst/>
          </a:prstGeom>
        </p:spPr>
        <p:txBody>
          <a:bodyPr/>
          <a:lstStyle/>
          <a:p>
            <a:fld id="{8F910CA2-0204-4874-BA79-4DCCA32AACD9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Processing</a:t>
            </a:r>
            <a:endParaRPr lang="en-US" dirty="0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419600" y="4876800"/>
            <a:ext cx="1447800" cy="52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rmAutofit fontScale="70000" lnSpcReduction="20000"/>
          </a:bodyPr>
          <a:lstStyle/>
          <a:p>
            <a:pPr algn="ctr"/>
            <a:r>
              <a:rPr lang="en-US" sz="1600" dirty="0" smtClean="0"/>
              <a:t>Generated Content (HTML, CSS, etc.)</a:t>
            </a:r>
            <a:endParaRPr lang="en-US" sz="1600" dirty="0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105400" y="1856893"/>
            <a:ext cx="1828800" cy="718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normAutofit fontScale="70000" lnSpcReduction="20000"/>
          </a:bodyPr>
          <a:lstStyle/>
          <a:p>
            <a:pPr algn="ctr"/>
            <a:r>
              <a:rPr lang="en-US" sz="2000" dirty="0" smtClean="0"/>
              <a:t>Web Server Extension, Module, or Application Server</a:t>
            </a:r>
            <a:endParaRPr lang="en-US" sz="2000" dirty="0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V="1">
            <a:off x="1524000" y="3657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514600" y="5175504"/>
            <a:ext cx="1447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dirty="0" smtClean="0"/>
              <a:t>Web Server</a:t>
            </a:r>
            <a:endParaRPr lang="en-US" sz="2000" dirty="0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457200" y="3124200"/>
            <a:ext cx="1066800" cy="2362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Client</a:t>
            </a:r>
          </a:p>
          <a:p>
            <a:pPr algn="ctr"/>
            <a:r>
              <a:rPr lang="en-US" dirty="0"/>
              <a:t>(Browser)</a:t>
            </a: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1524000" y="3349823"/>
            <a:ext cx="1066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en-US" sz="1400" dirty="0"/>
              <a:t>Request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1524000" y="4572000"/>
            <a:ext cx="1143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en-US" sz="1400" dirty="0"/>
              <a:t>Response</a:t>
            </a:r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>
            <a:off x="7467600" y="1828800"/>
            <a:ext cx="1371600" cy="1052169"/>
          </a:xfrm>
          <a:prstGeom prst="can">
            <a:avLst>
              <a:gd name="adj" fmla="val 25000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normAutofit/>
          </a:bodyPr>
          <a:lstStyle/>
          <a:p>
            <a:pPr algn="ctr"/>
            <a:r>
              <a:rPr lang="en-US" dirty="0" smtClean="0"/>
              <a:t>Database Server</a:t>
            </a:r>
            <a:endParaRPr lang="en-US" dirty="0"/>
          </a:p>
        </p:txBody>
      </p:sp>
      <p:sp>
        <p:nvSpPr>
          <p:cNvPr id="21" name="Frame 20"/>
          <p:cNvSpPr/>
          <p:nvPr/>
        </p:nvSpPr>
        <p:spPr bwMode="auto">
          <a:xfrm>
            <a:off x="7467600" y="3200400"/>
            <a:ext cx="1371600" cy="1600200"/>
          </a:xfrm>
          <a:prstGeom prst="frame">
            <a:avLst>
              <a:gd name="adj1" fmla="val 5938"/>
            </a:avLst>
          </a:prstGeom>
          <a:solidFill>
            <a:srgbClr val="92D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Other Servers: Email, LDAP, Video streaming, other web servers, etc.</a:t>
            </a:r>
          </a:p>
        </p:txBody>
      </p:sp>
      <p:cxnSp>
        <p:nvCxnSpPr>
          <p:cNvPr id="25" name="Shape 24"/>
          <p:cNvCxnSpPr>
            <a:stCxn id="23558" idx="2"/>
            <a:endCxn id="1026" idx="3"/>
          </p:cNvCxnSpPr>
          <p:nvPr/>
        </p:nvCxnSpPr>
        <p:spPr bwMode="auto">
          <a:xfrm rot="5400000">
            <a:off x="5364710" y="3921480"/>
            <a:ext cx="811448" cy="415668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7" name="Line 10"/>
          <p:cNvSpPr>
            <a:spLocks noChangeShapeType="1"/>
          </p:cNvSpPr>
          <p:nvPr/>
        </p:nvSpPr>
        <p:spPr bwMode="auto">
          <a:xfrm flipH="1">
            <a:off x="1524000" y="4876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9" name="Picture 6" descr="MCj040415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429000"/>
            <a:ext cx="1524000" cy="1670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3558" name="Picture 6" descr="http://thingiverse_beta.s3.amazonaws.com/renders/dd/b1/17/85/93/GearNecklace_round_display_large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10200" y="2585319"/>
            <a:ext cx="1136136" cy="11382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4" name="Picture 9" descr="MCj04058760000[1]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5556504"/>
            <a:ext cx="858520" cy="85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Arrow Connector 47"/>
          <p:cNvCxnSpPr>
            <a:stCxn id="44" idx="1"/>
            <a:endCxn id="34823" idx="2"/>
          </p:cNvCxnSpPr>
          <p:nvPr/>
        </p:nvCxnSpPr>
        <p:spPr bwMode="auto">
          <a:xfrm rot="10800000">
            <a:off x="3238500" y="5632704"/>
            <a:ext cx="2095500" cy="353060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5181600" y="6324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 smtClean="0"/>
              <a:t>Static Content</a:t>
            </a:r>
            <a:endParaRPr lang="en-US" sz="1600" dirty="0"/>
          </a:p>
        </p:txBody>
      </p:sp>
      <p:cxnSp>
        <p:nvCxnSpPr>
          <p:cNvPr id="61" name="Straight Arrow Connector 60"/>
          <p:cNvCxnSpPr>
            <a:stCxn id="21" idx="1"/>
            <a:endCxn id="23558" idx="3"/>
          </p:cNvCxnSpPr>
          <p:nvPr/>
        </p:nvCxnSpPr>
        <p:spPr bwMode="auto">
          <a:xfrm flipH="1" flipV="1">
            <a:off x="6546336" y="3154455"/>
            <a:ext cx="921264" cy="84604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28" name="Shape 27"/>
          <p:cNvCxnSpPr>
            <a:stCxn id="1026" idx="1"/>
          </p:cNvCxnSpPr>
          <p:nvPr/>
        </p:nvCxnSpPr>
        <p:spPr bwMode="auto">
          <a:xfrm flipH="1">
            <a:off x="4095125" y="4535038"/>
            <a:ext cx="584141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3" name="Shape 22"/>
          <p:cNvCxnSpPr>
            <a:stCxn id="59" idx="0"/>
            <a:endCxn id="23558" idx="1"/>
          </p:cNvCxnSpPr>
          <p:nvPr/>
        </p:nvCxnSpPr>
        <p:spPr bwMode="auto">
          <a:xfrm rot="5400000" flipH="1" flipV="1">
            <a:off x="4206128" y="2224928"/>
            <a:ext cx="274545" cy="2133600"/>
          </a:xfrm>
          <a:prstGeom prst="bentConnector2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0" name="Rectangle 15"/>
          <p:cNvSpPr>
            <a:spLocks noChangeArrowheads="1"/>
          </p:cNvSpPr>
          <p:nvPr/>
        </p:nvSpPr>
        <p:spPr bwMode="auto">
          <a:xfrm>
            <a:off x="3790949" y="2861846"/>
            <a:ext cx="1219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en-US" sz="1600" dirty="0" smtClean="0"/>
              <a:t>Processing Delegation</a:t>
            </a:r>
            <a:endParaRPr lang="en-US" sz="1600" dirty="0"/>
          </a:p>
        </p:txBody>
      </p:sp>
      <p:cxnSp>
        <p:nvCxnSpPr>
          <p:cNvPr id="18" name="Straight Arrow Connector 17"/>
          <p:cNvCxnSpPr>
            <a:stCxn id="34833" idx="2"/>
            <a:endCxn id="23558" idx="3"/>
          </p:cNvCxnSpPr>
          <p:nvPr/>
        </p:nvCxnSpPr>
        <p:spPr bwMode="auto">
          <a:xfrm flipH="1">
            <a:off x="6546336" y="2354885"/>
            <a:ext cx="921264" cy="79957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4" name="Line Callout 1 33"/>
          <p:cNvSpPr/>
          <p:nvPr/>
        </p:nvSpPr>
        <p:spPr bwMode="auto">
          <a:xfrm>
            <a:off x="2384196" y="1738983"/>
            <a:ext cx="2457449" cy="615902"/>
          </a:xfrm>
          <a:prstGeom prst="borderCallout1">
            <a:avLst>
              <a:gd name="adj1" fmla="val 66010"/>
              <a:gd name="adj2" fmla="val 100192"/>
              <a:gd name="adj3" fmla="val 87730"/>
              <a:gd name="adj4" fmla="val 11514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lvl="2">
              <a:defRPr/>
            </a:pPr>
            <a:r>
              <a:rPr lang="en-US" dirty="0"/>
              <a:t>Adding advanced </a:t>
            </a:r>
            <a:r>
              <a:rPr lang="en-US" dirty="0" smtClean="0"/>
              <a:t>processing with programming capabilities: </a:t>
            </a:r>
            <a:r>
              <a:rPr lang="en-US" dirty="0" err="1" smtClean="0"/>
              <a:t>ASP.Net</a:t>
            </a:r>
            <a:r>
              <a:rPr lang="en-US" dirty="0"/>
              <a:t>, </a:t>
            </a:r>
            <a:r>
              <a:rPr lang="en-US" dirty="0" smtClean="0"/>
              <a:t>Java, </a:t>
            </a:r>
            <a:r>
              <a:rPr lang="en-US" dirty="0"/>
              <a:t>PHP, </a:t>
            </a:r>
            <a:r>
              <a:rPr lang="en-US" dirty="0" smtClean="0"/>
              <a:t>etc</a:t>
            </a:r>
            <a:r>
              <a:rPr lang="en-US" dirty="0"/>
              <a:t>.</a:t>
            </a:r>
          </a:p>
        </p:txBody>
      </p:sp>
      <p:pic>
        <p:nvPicPr>
          <p:cNvPr id="1026" name="Picture 2" descr="http://files.campus.edublogs.org/blogs.mccombs.utexas.edu/dist/4/26/files/2009/06/corrupted-excel-fil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266" y="4114800"/>
            <a:ext cx="883334" cy="84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1905000" y="1600200"/>
            <a:ext cx="0" cy="4953000"/>
          </a:xfrm>
          <a:prstGeom prst="line">
            <a:avLst/>
          </a:prstGeom>
          <a:ln>
            <a:prstDash val="dashDot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Line Callout 1 28"/>
          <p:cNvSpPr/>
          <p:nvPr/>
        </p:nvSpPr>
        <p:spPr bwMode="auto">
          <a:xfrm>
            <a:off x="228600" y="5881624"/>
            <a:ext cx="2590800" cy="671576"/>
          </a:xfrm>
          <a:prstGeom prst="borderCallout1">
            <a:avLst>
              <a:gd name="adj1" fmla="val -5863"/>
              <a:gd name="adj2" fmla="val 43769"/>
              <a:gd name="adj3" fmla="val -133424"/>
              <a:gd name="adj4" fmla="val 62172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HTTP response message with client content (HTML, CSS, JavaScript, image, flash, etc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36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Server Side Frameworks</a:t>
            </a:r>
            <a:endParaRPr lang="en-US" dirty="0"/>
          </a:p>
        </p:txBody>
      </p:sp>
      <p:graphicFrame>
        <p:nvGraphicFramePr>
          <p:cNvPr id="10327" name="Group 8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9706283"/>
              </p:ext>
            </p:extLst>
          </p:nvPr>
        </p:nvGraphicFramePr>
        <p:xfrm>
          <a:off x="457200" y="1827211"/>
          <a:ext cx="8305800" cy="4040189"/>
        </p:xfrm>
        <a:graphic>
          <a:graphicData uri="http://schemas.openxmlformats.org/drawingml/2006/table">
            <a:tbl>
              <a:tblPr/>
              <a:tblGrid>
                <a:gridCol w="1676400"/>
                <a:gridCol w="2057400"/>
                <a:gridCol w="2320895"/>
                <a:gridCol w="2251105"/>
              </a:tblGrid>
              <a:tr h="762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9" marR="931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.Net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Java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Framework</a:t>
                      </a:r>
                    </a:p>
                  </a:txBody>
                  <a:tcPr marL="93149" marR="931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ASP.Net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Servlet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JSP, JSF, etc.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CGI, Perl, PHP, ColdFusion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Example sites</a:t>
                      </a:r>
                    </a:p>
                  </a:txBody>
                  <a:tcPr marL="93149" marR="931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16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atlanta-airport.com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16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www.mariettaga.gov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16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newegg.com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16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monster.com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godaddy.com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1600" dirty="0" smtClean="0"/>
                        <a:t>atpworldtour.com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bankofamerica.com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ratemyprofessors.com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cnn.com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delta.com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www.craigslist.org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www.wikipedia.org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spsu.edu</a:t>
                      </a:r>
                    </a:p>
                  </a:txBody>
                  <a:tcPr marL="93149" marR="931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B845-FC08-48AB-8A7B-E532BA1FE3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PHP Quick F</a:t>
            </a:r>
            <a:r>
              <a:rPr lang="en-US" dirty="0" smtClean="0"/>
              <a:t>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Recursive acronym for "PHP: Hypertext Preprocessor"</a:t>
            </a:r>
          </a:p>
          <a:p>
            <a:r>
              <a:rPr lang="en-US" dirty="0"/>
              <a:t>Server-side web development (mainly)</a:t>
            </a:r>
          </a:p>
          <a:p>
            <a:r>
              <a:rPr lang="en-US" dirty="0" smtClean="0"/>
              <a:t>C </a:t>
            </a:r>
            <a:r>
              <a:rPr lang="en-US" dirty="0"/>
              <a:t>style scripting language</a:t>
            </a:r>
          </a:p>
          <a:p>
            <a:r>
              <a:rPr lang="en-US" dirty="0" smtClean="0"/>
              <a:t>Open source</a:t>
            </a:r>
          </a:p>
          <a:p>
            <a:r>
              <a:rPr lang="en-US" dirty="0" smtClean="0"/>
              <a:t>Cross-platform</a:t>
            </a:r>
            <a:endParaRPr lang="en-US" dirty="0"/>
          </a:p>
          <a:p>
            <a:r>
              <a:rPr lang="en-US" dirty="0"/>
              <a:t>Most recent </a:t>
            </a:r>
            <a:r>
              <a:rPr lang="en-US" dirty="0" smtClean="0"/>
              <a:t>major version</a:t>
            </a:r>
            <a:r>
              <a:rPr lang="en-US" dirty="0"/>
              <a:t>: </a:t>
            </a:r>
            <a:r>
              <a:rPr lang="en-US" dirty="0" smtClean="0"/>
              <a:t>php5</a:t>
            </a:r>
          </a:p>
          <a:p>
            <a:r>
              <a:rPr lang="en-US" dirty="0" smtClean="0"/>
              <a:t>Working as an extended module in a web server</a:t>
            </a:r>
            <a:endParaRPr lang="en-US" dirty="0"/>
          </a:p>
          <a:p>
            <a:r>
              <a:rPr lang="en-US" dirty="0" smtClean="0"/>
              <a:t>Creator: </a:t>
            </a:r>
            <a:r>
              <a:rPr lang="en-US" dirty="0"/>
              <a:t>Rasmus </a:t>
            </a:r>
            <a:r>
              <a:rPr lang="en-US" dirty="0" err="1"/>
              <a:t>Lerdorf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1028" name="Picture 4" descr="http://www.codigoadicto.com/wp-content/uploads/2011/04/php_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1" r="9381"/>
          <a:stretch/>
        </p:blipFill>
        <p:spPr bwMode="auto">
          <a:xfrm>
            <a:off x="5562600" y="429491"/>
            <a:ext cx="185708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449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PHP vs. </a:t>
            </a:r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web server is needed for PHP</a:t>
            </a:r>
          </a:p>
          <a:p>
            <a:pPr lvl="1"/>
            <a:r>
              <a:rPr lang="en-US" dirty="0" smtClean="0"/>
              <a:t>Always access PHP pages through web servers</a:t>
            </a:r>
          </a:p>
          <a:p>
            <a:pPr lvl="1"/>
            <a:r>
              <a:rPr lang="en-US" dirty="0" smtClean="0"/>
              <a:t>Cannot just double-click a PHP page and directly open it in browsers</a:t>
            </a:r>
          </a:p>
          <a:p>
            <a:r>
              <a:rPr lang="en-US" dirty="0" smtClean="0"/>
              <a:t>PHP source codes are not viewable through browsers</a:t>
            </a:r>
          </a:p>
          <a:p>
            <a:pPr lvl="1"/>
            <a:r>
              <a:rPr lang="en-US" dirty="0" smtClean="0"/>
              <a:t>Use a text editor to view and edit source code</a:t>
            </a:r>
          </a:p>
          <a:p>
            <a:r>
              <a:rPr lang="en-US" dirty="0" smtClean="0"/>
              <a:t>PHP error messages may be directly displayed in browsers</a:t>
            </a:r>
            <a:endParaRPr lang="en-US" dirty="0"/>
          </a:p>
          <a:p>
            <a:pPr lvl="1"/>
            <a:r>
              <a:rPr lang="en-US" dirty="0" smtClean="0"/>
              <a:t>Error messages are generated by the PHP engine, not browser.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20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Server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LAMP/WAMP/XAMPP</a:t>
            </a:r>
          </a:p>
          <a:p>
            <a:pPr lvl="1"/>
            <a:r>
              <a:rPr lang="en-US" dirty="0" smtClean="0"/>
              <a:t>A module of Apache web server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www.apachefriends.org</a:t>
            </a:r>
            <a:endParaRPr lang="en-US" dirty="0" smtClean="0"/>
          </a:p>
          <a:p>
            <a:r>
              <a:rPr lang="en-US" dirty="0" smtClean="0"/>
              <a:t>IIS (Internet Information Services)</a:t>
            </a:r>
          </a:p>
          <a:p>
            <a:pPr lvl="1"/>
            <a:r>
              <a:rPr lang="en-US" dirty="0" smtClean="0"/>
              <a:t>Windows based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www.iis.net</a:t>
            </a:r>
            <a:r>
              <a:rPr lang="en-US" dirty="0"/>
              <a:t> </a:t>
            </a:r>
          </a:p>
          <a:p>
            <a:r>
              <a:rPr lang="en-US" dirty="0" err="1" smtClean="0"/>
              <a:t>QuickPHP</a:t>
            </a:r>
            <a:endParaRPr lang="en-US" dirty="0" smtClean="0"/>
          </a:p>
          <a:p>
            <a:pPr lvl="1"/>
            <a:r>
              <a:rPr lang="en-US" dirty="0" smtClean="0"/>
              <a:t>Simple and fast for testing purposes</a:t>
            </a:r>
          </a:p>
          <a:p>
            <a:pPr lvl="1"/>
            <a:r>
              <a:rPr lang="en-US" dirty="0">
                <a:hlinkClick r:id="rId4"/>
              </a:rPr>
              <a:t>http://www.zachsaw.com/?</a:t>
            </a:r>
            <a:r>
              <a:rPr lang="en-US" dirty="0" smtClean="0">
                <a:hlinkClick r:id="rId4"/>
              </a:rPr>
              <a:t>pg=quickphp_php_tester_debugger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1254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QuickPHP</a:t>
            </a:r>
            <a:r>
              <a:rPr lang="en-US" dirty="0" smtClean="0"/>
              <a:t> Web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What?</a:t>
            </a:r>
          </a:p>
          <a:p>
            <a:pPr lvl="1"/>
            <a:r>
              <a:rPr lang="en-US" dirty="0"/>
              <a:t>"Weighing in at just over 500KB in size and using around 9MB of memory with PHP DLL running, </a:t>
            </a:r>
            <a:r>
              <a:rPr lang="en-US" dirty="0" err="1"/>
              <a:t>QuickPHP</a:t>
            </a:r>
            <a:r>
              <a:rPr lang="en-US" dirty="0"/>
              <a:t> is one of the most lightweight fully functional standalone PHP web server in the world today</a:t>
            </a:r>
            <a:r>
              <a:rPr lang="en-US" dirty="0" smtClean="0"/>
              <a:t>!"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"Recently, I was trying to very quickly hack up a website using PHP but was reluctant to install IIS or Apache. All I wanted to do was to quickly test and debug any scripting errors. Since I'm not hosting this site locally, I don't want to turn my PC into a web server."</a:t>
            </a:r>
          </a:p>
          <a:p>
            <a:r>
              <a:rPr lang="en-US" dirty="0" smtClean="0"/>
              <a:t>Where?</a:t>
            </a:r>
          </a:p>
          <a:p>
            <a:pPr lvl="1"/>
            <a:r>
              <a:rPr lang="en-US" dirty="0">
                <a:hlinkClick r:id="rId2"/>
              </a:rPr>
              <a:t>http://www.zachsaw.com/?</a:t>
            </a:r>
            <a:r>
              <a:rPr lang="en-US" dirty="0" smtClean="0">
                <a:hlinkClick r:id="rId2"/>
              </a:rPr>
              <a:t>pg=quickphp_php_tester_debugger</a:t>
            </a:r>
            <a:endParaRPr lang="en-US" dirty="0" smtClean="0"/>
          </a:p>
          <a:p>
            <a:r>
              <a:rPr lang="en-US" dirty="0" smtClean="0"/>
              <a:t>How</a:t>
            </a:r>
            <a:r>
              <a:rPr lang="en-US" dirty="0" smtClean="0"/>
              <a:t>? Reference at: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www.zachsaw.com/forum/viewtopic.php?f=11&amp;t=63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BD73C-F657-48E9-A501-AFE9D16A9C49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874249"/>
      </p:ext>
    </p:extLst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Custom 1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70C0"/>
      </a:hlink>
      <a:folHlink>
        <a:srgbClr val="0070C0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10788</TotalTime>
  <Words>1600</Words>
  <Application>Microsoft Office PowerPoint</Application>
  <PresentationFormat>On-screen Show (4:3)</PresentationFormat>
  <Paragraphs>341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Network</vt:lpstr>
      <vt:lpstr>Web Applications at the Server Side Introduction to PHP</vt:lpstr>
      <vt:lpstr>Overview</vt:lpstr>
      <vt:lpstr>Fundamental Technologies in a Simple Web Architecture</vt:lpstr>
      <vt:lpstr>Server Side Processing</vt:lpstr>
      <vt:lpstr>Common Server Side Frameworks</vt:lpstr>
      <vt:lpstr>PHP Quick Facts</vt:lpstr>
      <vt:lpstr>PHP vs. JavaScript</vt:lpstr>
      <vt:lpstr>PHP Server Choices</vt:lpstr>
      <vt:lpstr>QuickPHP Web Server</vt:lpstr>
      <vt:lpstr>Using QuickPHP</vt:lpstr>
      <vt:lpstr>Starting QuickPHP</vt:lpstr>
      <vt:lpstr>Setting up QuickPHP</vt:lpstr>
      <vt:lpstr>PHP Examples</vt:lpstr>
      <vt:lpstr>PHP Basics: 1.content.php</vt:lpstr>
      <vt:lpstr>PHP Basics – more examples</vt:lpstr>
      <vt:lpstr>PHP Array</vt:lpstr>
      <vt:lpstr>ULR Parameters - GET</vt:lpstr>
      <vt:lpstr>Server Side Form Processing</vt:lpstr>
      <vt:lpstr>Form Elements</vt:lpstr>
      <vt:lpstr>Form Processing using PHP</vt:lpstr>
      <vt:lpstr>Client Side Validation</vt:lpstr>
      <vt:lpstr>PHP include</vt:lpstr>
      <vt:lpstr>Summary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 Zheng</cp:lastModifiedBy>
  <cp:revision>330</cp:revision>
  <dcterms:created xsi:type="dcterms:W3CDTF">1601-01-01T00:00:00Z</dcterms:created>
  <dcterms:modified xsi:type="dcterms:W3CDTF">2014-11-17T17:45:22Z</dcterms:modified>
</cp:coreProperties>
</file>