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1" r:id="rId1"/>
  </p:sldMasterIdLst>
  <p:notesMasterIdLst>
    <p:notesMasterId r:id="rId17"/>
  </p:notesMasterIdLst>
  <p:sldIdLst>
    <p:sldId id="258" r:id="rId2"/>
    <p:sldId id="393" r:id="rId3"/>
    <p:sldId id="394" r:id="rId4"/>
    <p:sldId id="395" r:id="rId5"/>
    <p:sldId id="396" r:id="rId6"/>
    <p:sldId id="397" r:id="rId7"/>
    <p:sldId id="398" r:id="rId8"/>
    <p:sldId id="399" r:id="rId9"/>
    <p:sldId id="400" r:id="rId10"/>
    <p:sldId id="401" r:id="rId11"/>
    <p:sldId id="402" r:id="rId12"/>
    <p:sldId id="364" r:id="rId13"/>
    <p:sldId id="390" r:id="rId14"/>
    <p:sldId id="346" r:id="rId15"/>
    <p:sldId id="35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8" autoAdjust="0"/>
    <p:restoredTop sz="86458" autoAdjust="0"/>
  </p:normalViewPr>
  <p:slideViewPr>
    <p:cSldViewPr>
      <p:cViewPr varScale="1">
        <p:scale>
          <a:sx n="81" d="100"/>
          <a:sy n="81" d="100"/>
        </p:scale>
        <p:origin x="-1277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3.xml"/><Relationship Id="rId2" Type="http://schemas.openxmlformats.org/officeDocument/2006/relationships/slide" Target="slides/slide12.xml"/><Relationship Id="rId1" Type="http://schemas.openxmlformats.org/officeDocument/2006/relationships/slide" Target="slides/slide1.xml"/><Relationship Id="rId5" Type="http://schemas.openxmlformats.org/officeDocument/2006/relationships/slide" Target="slides/slide15.xml"/><Relationship Id="rId4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1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3963C178-30FF-4B6F-9B8A-EA4039652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03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63C178-30FF-4B6F-9B8A-EA40396524E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D12DE8-889D-418B-92E0-C91975336753}" type="slidenum">
              <a:rPr lang="en-US"/>
              <a:pPr/>
              <a:t>12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What are other Internet applications? Think about the programs you use online other than browsers.</a:t>
            </a:r>
          </a:p>
          <a:p>
            <a:pPr eaLnBrk="1" hangingPunct="1"/>
            <a:r>
              <a:rPr lang="en-US" smtClean="0"/>
              <a:t>:email, ftp, messenger, video streaming, multiplayer gaming, …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Show this screen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315D88-DEFB-4130-B5E4-354F63275D2F}" type="slidenum">
              <a:rPr lang="en-US" smtClean="0">
                <a:latin typeface="Times New Roman" pitchFamily="18" charset="0"/>
              </a:rPr>
              <a:pPr/>
              <a:t>13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63C178-30FF-4B6F-9B8A-EA40396524E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31F5F0-A005-4818-9A98-6BCC3906B333}" type="slidenum">
              <a:rPr lang="en-US" smtClean="0">
                <a:latin typeface="Times New Roman" pitchFamily="18" charset="0"/>
              </a:rPr>
              <a:pPr/>
              <a:t>15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000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A7153-7838-47B7-8E76-206FC1BEC4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5438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876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21336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9718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477000"/>
            <a:ext cx="21336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BD73C-F657-48E9-A501-AFE9D16A9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D3E48-136C-48B6-830C-37B7EE302B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99C5F-5541-4DCE-86D4-8BF89B65D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7C8D326-5646-487A-BE17-C4CBD4F1DE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Line 2"/>
          <p:cNvSpPr>
            <a:spLocks noChangeShapeType="1"/>
          </p:cNvSpPr>
          <p:nvPr/>
        </p:nvSpPr>
        <p:spPr bwMode="auto">
          <a:xfrm>
            <a:off x="8001000" y="152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305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990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990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2E325153-1018-431B-94BC-E5F3F03428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9901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1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1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898" r:id="rId2"/>
    <p:sldLayoutId id="2147483899" r:id="rId3"/>
    <p:sldLayoutId id="2147483902" r:id="rId4"/>
    <p:sldLayoutId id="214748390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su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dhtml/default.asp" TargetMode="External"/><Relationship Id="rId2" Type="http://schemas.openxmlformats.org/officeDocument/2006/relationships/hyperlink" Target="http://www.w3schools.com/js/js_intro.as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javascriptkit.com/script/script2/eventscalendar.s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dynamicdrive.com/dynamicindex10/" TargetMode="External"/><Relationship Id="rId4" Type="http://schemas.openxmlformats.org/officeDocument/2006/relationships/hyperlink" Target="http://www.smartmenus.org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hyperlink" Target="http://en.wikipedia.org/wiki/HTML" TargetMode="External"/><Relationship Id="rId4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themegarden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4800" y="914400"/>
            <a:ext cx="7010400" cy="1905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0" dirty="0" smtClean="0"/>
              <a:t>Web and Web Applications: </a:t>
            </a:r>
            <a:r>
              <a:rPr lang="en-US" sz="2800" b="0" dirty="0" smtClean="0"/>
              <a:t/>
            </a:r>
            <a:br>
              <a:rPr lang="en-US" sz="2800" b="0" dirty="0" smtClean="0"/>
            </a:br>
            <a:r>
              <a:rPr lang="en-US" sz="2800" b="0" dirty="0" smtClean="0"/>
              <a:t>an Overview of the Technology Landscape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048000"/>
            <a:ext cx="4876800" cy="99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IT 5302 </a:t>
            </a:r>
            <a:br>
              <a:rPr lang="en-US" sz="2800" dirty="0" smtClean="0"/>
            </a:br>
            <a:r>
              <a:rPr lang="en-US" sz="2800" dirty="0" smtClean="0"/>
              <a:t>Intro Web Development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743200" y="4800600"/>
            <a:ext cx="2209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2400" dirty="0"/>
              <a:t>Jack G. </a:t>
            </a:r>
            <a:r>
              <a:rPr lang="en-US" sz="2400" dirty="0" err="1"/>
              <a:t>Zheng</a:t>
            </a:r>
            <a:endParaRPr lang="en-US" sz="2400" dirty="0"/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2400" smtClean="0"/>
              <a:t>Spring 2012</a:t>
            </a:r>
            <a:endParaRPr lang="en-US" sz="2400" dirty="0"/>
          </a:p>
        </p:txBody>
      </p:sp>
      <p:pic>
        <p:nvPicPr>
          <p:cNvPr id="3081" name="Picture 9" descr="Southern Polytechnic State University 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b="11111"/>
          <a:stretch>
            <a:fillRect/>
          </a:stretch>
        </p:blipFill>
        <p:spPr bwMode="auto">
          <a:xfrm>
            <a:off x="5105400" y="4800600"/>
            <a:ext cx="2114550" cy="762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/>
              <a:t>HTML DOM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/>
              <a:t>Defined by W3C. It is a standard to describe how an html document is constructed.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Level 1 DOM (W3C) and Level 0 DOM (JavaScript)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Use “id” or collections to identify each component.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A static model. It must use other languages to do the programming.</a:t>
            </a:r>
            <a:br>
              <a:rPr lang="en-US" altLang="en-US" sz="2800"/>
            </a:br>
            <a:r>
              <a:rPr lang="en-US" altLang="en-US" sz="2800"/>
              <a:t>Examples: u</a:t>
            </a:r>
            <a:r>
              <a:rPr lang="en-US" altLang="zh-CN" sz="280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se JavaScript events to program DOM -- changing image and text dynamically</a:t>
            </a:r>
            <a:r>
              <a:rPr lang="en-US" altLang="zh-CN" sz="2800">
                <a:ea typeface="宋体" pitchFamily="2" charset="-122"/>
              </a:rPr>
              <a:t> </a:t>
            </a:r>
            <a:endParaRPr lang="en-US" altLang="en-US" sz="2800"/>
          </a:p>
        </p:txBody>
      </p:sp>
    </p:spTree>
    <p:extLst>
      <p:ext uri="{BB962C8B-B14F-4D97-AF65-F5344CB8AC3E}">
        <p14:creationId xmlns:p14="http://schemas.microsoft.com/office/powerpoint/2010/main" val="2956733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/>
              <a:t>More resources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24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/>
              <a:t>Tutorials from W3Schools.com</a:t>
            </a:r>
            <a:br>
              <a:rPr lang="en-US" altLang="en-US" sz="2800"/>
            </a:br>
            <a:r>
              <a:rPr lang="en-US" altLang="en-US" sz="2800">
                <a:hlinkClick r:id="rId2"/>
              </a:rPr>
              <a:t>http://www.w3schools.com/js/default.asp</a:t>
            </a:r>
            <a:r>
              <a:rPr lang="en-US" altLang="en-US" sz="2800"/>
              <a:t/>
            </a:r>
            <a:br>
              <a:rPr lang="en-US" altLang="en-US" sz="2800"/>
            </a:br>
            <a:r>
              <a:rPr lang="en-US" altLang="en-US" sz="2800">
                <a:hlinkClick r:id="rId3"/>
              </a:rPr>
              <a:t>http://www.w3schools.com/dhtml/default.asp</a:t>
            </a:r>
            <a:endParaRPr lang="en-US" altLang="en-US" sz="2800"/>
          </a:p>
          <a:p>
            <a:pPr>
              <a:lnSpc>
                <a:spcPct val="90000"/>
              </a:lnSpc>
            </a:pPr>
            <a:r>
              <a:rPr lang="en-US" altLang="en-US" sz="2800">
                <a:solidFill>
                  <a:srgbClr val="000000"/>
                </a:solidFill>
              </a:rPr>
              <a:t>Client-Side JavaScript Guide from iPlanet</a:t>
            </a:r>
            <a:r>
              <a:rPr lang="en-US" altLang="en-US" sz="2800">
                <a:solidFill>
                  <a:srgbClr val="999999"/>
                </a:solidFill>
                <a:ea typeface="Helvetica"/>
                <a:cs typeface="Helvetica"/>
              </a:rPr>
              <a:t> </a:t>
            </a:r>
            <a:r>
              <a:rPr lang="en-US" altLang="en-US" sz="2400">
                <a:hlinkClick r:id=""/>
              </a:rPr>
              <a:t>http://docs.iplanet.com</a:t>
            </a:r>
            <a:br>
              <a:rPr lang="en-US" altLang="en-US" sz="2400">
                <a:hlinkClick r:id=""/>
              </a:rPr>
            </a:br>
            <a:r>
              <a:rPr lang="en-US" altLang="en-US" sz="2400">
                <a:hlinkClick r:id=""/>
              </a:rPr>
              <a:t>/docs/manuals/js/client/jsguide/index.htm</a:t>
            </a:r>
            <a:r>
              <a:rPr lang="en-US" altLang="en-US" sz="2000"/>
              <a:t> </a:t>
            </a:r>
            <a:br>
              <a:rPr lang="en-US" altLang="en-US" sz="2000"/>
            </a:br>
            <a:r>
              <a:rPr lang="en-US" altLang="en-US" sz="2800"/>
              <a:t>PDF file can be download from IMSA.net</a:t>
            </a:r>
          </a:p>
          <a:p>
            <a:pPr>
              <a:lnSpc>
                <a:spcPct val="90000"/>
              </a:lnSpc>
            </a:pPr>
            <a:r>
              <a:rPr lang="en-US" altLang="en-US" sz="2800">
                <a:solidFill>
                  <a:srgbClr val="000000"/>
                </a:solidFill>
              </a:rPr>
              <a:t>DOM HTML Element Cross Reference </a:t>
            </a:r>
            <a:r>
              <a:rPr lang="en-US" altLang="en-US" sz="2400">
                <a:hlinkClick r:id=""/>
              </a:rPr>
              <a:t>http://developer.netscape.com</a:t>
            </a:r>
            <a:br>
              <a:rPr lang="en-US" altLang="en-US" sz="2400">
                <a:hlinkClick r:id=""/>
              </a:rPr>
            </a:br>
            <a:r>
              <a:rPr lang="en-US" altLang="en-US" sz="2400">
                <a:hlinkClick r:id=""/>
              </a:rPr>
              <a:t>/evangelism/docs/technotes/xref/dom-html-element/</a:t>
            </a:r>
            <a:endParaRPr lang="en-US" altLang="en-US" sz="2400"/>
          </a:p>
          <a:p>
            <a:pPr>
              <a:lnSpc>
                <a:spcPct val="90000"/>
              </a:lnSpc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1453281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JavaScript do?</a:t>
            </a:r>
            <a:endParaRPr lang="en-US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defRPr/>
            </a:pPr>
            <a:r>
              <a:rPr lang="en-US" dirty="0"/>
              <a:t>Dynamic content: </a:t>
            </a:r>
            <a:r>
              <a:rPr lang="en-US" dirty="0">
                <a:hlinkClick r:id="rId3"/>
              </a:rPr>
              <a:t>calendar</a:t>
            </a:r>
            <a:endParaRPr lang="en-US" dirty="0"/>
          </a:p>
          <a:p>
            <a:pPr lvl="1">
              <a:defRPr/>
            </a:pPr>
            <a:r>
              <a:rPr lang="en-US" dirty="0"/>
              <a:t>HTML DOM manipulation: </a:t>
            </a:r>
            <a:r>
              <a:rPr lang="en-US" dirty="0">
                <a:hlinkClick r:id="rId4"/>
              </a:rPr>
              <a:t>dropdown menu </a:t>
            </a:r>
            <a:endParaRPr lang="en-US" dirty="0"/>
          </a:p>
          <a:p>
            <a:pPr lvl="1">
              <a:defRPr/>
            </a:pPr>
            <a:r>
              <a:rPr lang="en-US"/>
              <a:t>Animations: </a:t>
            </a:r>
            <a:r>
              <a:rPr lang="en-US">
                <a:hlinkClick r:id="rId5"/>
              </a:rPr>
              <a:t>text animation</a:t>
            </a:r>
            <a:endParaRPr lang="en-US" dirty="0"/>
          </a:p>
        </p:txBody>
      </p:sp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F6365-0807-4A01-8CFD-0936A63904E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loud Callout 17"/>
          <p:cNvSpPr>
            <a:spLocks noChangeArrowheads="1"/>
          </p:cNvSpPr>
          <p:nvPr/>
        </p:nvSpPr>
        <p:spPr bwMode="auto">
          <a:xfrm>
            <a:off x="3276600" y="2590800"/>
            <a:ext cx="1981200" cy="2209800"/>
          </a:xfrm>
          <a:prstGeom prst="cloudCallout">
            <a:avLst>
              <a:gd name="adj1" fmla="val 32839"/>
              <a:gd name="adj2" fmla="val 57461"/>
            </a:avLst>
          </a:prstGeom>
          <a:solidFill>
            <a:srgbClr val="99CCFF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/>
          <a:lstStyle/>
          <a:p>
            <a:pPr algn="ctr"/>
            <a:r>
              <a:rPr lang="en-US" sz="1600" dirty="0"/>
              <a:t>The Internet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0"/>
            <a:ext cx="3075432" cy="212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Simple Web Architecture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119263-F08C-4107-A48C-C4EC24C3B482}" type="slidenum">
              <a:rPr lang="en-US" altLang="en-US" smtClean="0"/>
              <a:pPr/>
              <a:t>13</a:t>
            </a:fld>
            <a:endParaRPr lang="en-US" altLang="en-US" smtClean="0"/>
          </a:p>
        </p:txBody>
      </p:sp>
      <p:sp>
        <p:nvSpPr>
          <p:cNvPr id="7181" name="Rectangle 2"/>
          <p:cNvSpPr>
            <a:spLocks noChangeArrowheads="1"/>
          </p:cNvSpPr>
          <p:nvPr/>
        </p:nvSpPr>
        <p:spPr bwMode="auto">
          <a:xfrm>
            <a:off x="5181600" y="1600200"/>
            <a:ext cx="3810000" cy="2667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endParaRPr lang="en-US" dirty="0"/>
          </a:p>
          <a:p>
            <a:pPr algn="ctr" eaLnBrk="0" hangingPunct="0"/>
            <a:r>
              <a:rPr lang="en-US" dirty="0"/>
              <a:t>    </a:t>
            </a:r>
            <a:r>
              <a:rPr lang="en-US" b="1" dirty="0">
                <a:solidFill>
                  <a:srgbClr val="FF0000"/>
                </a:solidFill>
              </a:rPr>
              <a:t>Web server</a:t>
            </a:r>
            <a:r>
              <a:rPr lang="en-US" dirty="0"/>
              <a:t>            </a:t>
            </a:r>
            <a:r>
              <a:rPr lang="en-US" b="1" dirty="0">
                <a:solidFill>
                  <a:srgbClr val="FF0000"/>
                </a:solidFill>
              </a:rPr>
              <a:t>HTML</a:t>
            </a:r>
            <a:r>
              <a:rPr lang="en-US" dirty="0"/>
              <a:t> Files</a:t>
            </a:r>
          </a:p>
        </p:txBody>
      </p:sp>
      <p:pic>
        <p:nvPicPr>
          <p:cNvPr id="7182" name="Picture 6" descr="MCj0404159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676400"/>
            <a:ext cx="1905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9" descr="MCj04058760000[1]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21336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4" name="Line 10"/>
          <p:cNvSpPr>
            <a:spLocks noChangeShapeType="1"/>
          </p:cNvSpPr>
          <p:nvPr/>
        </p:nvSpPr>
        <p:spPr bwMode="auto">
          <a:xfrm>
            <a:off x="6934200" y="26670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85" name="Line 11"/>
          <p:cNvSpPr>
            <a:spLocks noChangeShapeType="1"/>
          </p:cNvSpPr>
          <p:nvPr/>
        </p:nvSpPr>
        <p:spPr bwMode="auto">
          <a:xfrm flipH="1">
            <a:off x="6934200" y="3276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5" name="Rectangle 14"/>
          <p:cNvSpPr>
            <a:spLocks noChangeArrowheads="1"/>
          </p:cNvSpPr>
          <p:nvPr/>
        </p:nvSpPr>
        <p:spPr bwMode="auto">
          <a:xfrm>
            <a:off x="5029200" y="4800600"/>
            <a:ext cx="2209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HTTP</a:t>
            </a:r>
            <a:r>
              <a:rPr lang="en-US" dirty="0" smtClean="0"/>
              <a:t> - Response</a:t>
            </a:r>
            <a:endParaRPr lang="en-US" dirty="0"/>
          </a:p>
        </p:txBody>
      </p:sp>
      <p:sp>
        <p:nvSpPr>
          <p:cNvPr id="7176" name="Rectangle 15"/>
          <p:cNvSpPr>
            <a:spLocks noChangeArrowheads="1"/>
          </p:cNvSpPr>
          <p:nvPr/>
        </p:nvSpPr>
        <p:spPr bwMode="auto">
          <a:xfrm>
            <a:off x="228600" y="2743200"/>
            <a:ext cx="2819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URL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http://spsu.edu/index.html</a:t>
            </a:r>
            <a:endParaRPr lang="en-US" dirty="0"/>
          </a:p>
        </p:txBody>
      </p:sp>
      <p:sp>
        <p:nvSpPr>
          <p:cNvPr id="7177" name="Rectangle 16"/>
          <p:cNvSpPr>
            <a:spLocks noChangeArrowheads="1"/>
          </p:cNvSpPr>
          <p:nvPr/>
        </p:nvSpPr>
        <p:spPr bwMode="auto">
          <a:xfrm>
            <a:off x="304800" y="6019800"/>
            <a:ext cx="23477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Web client</a:t>
            </a:r>
            <a:r>
              <a:rPr lang="en-US" dirty="0" smtClean="0"/>
              <a:t>: browser </a:t>
            </a:r>
            <a:endParaRPr lang="en-US" dirty="0"/>
          </a:p>
        </p:txBody>
      </p:sp>
      <p:sp>
        <p:nvSpPr>
          <p:cNvPr id="7179" name="Line 7"/>
          <p:cNvSpPr>
            <a:spLocks noChangeShapeType="1"/>
          </p:cNvSpPr>
          <p:nvPr/>
        </p:nvSpPr>
        <p:spPr bwMode="auto">
          <a:xfrm flipV="1">
            <a:off x="2743200" y="2514599"/>
            <a:ext cx="2667000" cy="1295399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lg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 bwMode="auto">
          <a:xfrm rot="16200000" flipH="1">
            <a:off x="571500" y="3543300"/>
            <a:ext cx="609600" cy="2286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180" name="Line 8"/>
          <p:cNvSpPr>
            <a:spLocks noChangeShapeType="1"/>
          </p:cNvSpPr>
          <p:nvPr/>
        </p:nvSpPr>
        <p:spPr bwMode="auto">
          <a:xfrm flipH="1">
            <a:off x="3429000" y="4038600"/>
            <a:ext cx="2057400" cy="9906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2667000" y="2286000"/>
            <a:ext cx="2209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HTTP</a:t>
            </a:r>
            <a:r>
              <a:rPr lang="en-US" dirty="0" smtClean="0"/>
              <a:t> - Request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Dynamic Web 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600" dirty="0" smtClean="0"/>
              <a:t>Static </a:t>
            </a:r>
            <a:r>
              <a:rPr lang="en-US" sz="2600" dirty="0" smtClean="0">
                <a:sym typeface="Wingdings" pitchFamily="2" charset="2"/>
              </a:rPr>
              <a:t> dynamic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dirty="0" smtClean="0"/>
              <a:t>Web pages construction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900" dirty="0" smtClean="0"/>
              <a:t>At design time </a:t>
            </a:r>
            <a:r>
              <a:rPr lang="en-US" sz="1900" dirty="0" smtClean="0">
                <a:sym typeface="Wingdings" pitchFamily="2" charset="2"/>
              </a:rPr>
              <a:t> at run time</a:t>
            </a:r>
            <a:endParaRPr lang="en-US" sz="19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dirty="0" smtClean="0"/>
              <a:t>HTML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900" dirty="0" smtClean="0"/>
              <a:t>Static HTML files </a:t>
            </a:r>
            <a:r>
              <a:rPr lang="en-US" sz="1900" dirty="0" smtClean="0">
                <a:sym typeface="Wingdings" pitchFamily="2" charset="2"/>
              </a:rPr>
              <a:t> dynamic HTML: a mixture of HTML, </a:t>
            </a:r>
            <a:r>
              <a:rPr lang="en-US" sz="1900" dirty="0" smtClean="0"/>
              <a:t>scripts,  programming codes, executable programs, etc.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dirty="0" smtClean="0"/>
              <a:t>Content source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900" dirty="0" smtClean="0"/>
              <a:t>Single source </a:t>
            </a:r>
            <a:r>
              <a:rPr lang="en-US" sz="1900" dirty="0" smtClean="0">
                <a:sym typeface="Wingdings" pitchFamily="2" charset="2"/>
              </a:rPr>
              <a:t> multiple sources (HTML files, XML files, </a:t>
            </a:r>
            <a:r>
              <a:rPr lang="en-US" sz="1900" dirty="0" smtClean="0"/>
              <a:t>other files, databases, other websites)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sz="2200" dirty="0" smtClean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600" dirty="0" smtClean="0"/>
              <a:t>Simple </a:t>
            </a:r>
            <a:r>
              <a:rPr lang="en-US" sz="2600" dirty="0" smtClean="0">
                <a:sym typeface="Wingdings" pitchFamily="2" charset="2"/>
              </a:rPr>
              <a:t> complex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dirty="0" smtClean="0"/>
              <a:t>Web navigation/interaction mode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900" dirty="0" smtClean="0"/>
              <a:t>Click and read </a:t>
            </a:r>
            <a:r>
              <a:rPr lang="en-US" sz="1900" dirty="0" smtClean="0">
                <a:sym typeface="Wingdings" pitchFamily="2" charset="2"/>
              </a:rPr>
              <a:t> write/type, choose, move, slide, drag and drop, expand, draw, listen, speak, etc. </a:t>
            </a:r>
            <a:endParaRPr lang="en-US" sz="19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dirty="0" smtClean="0">
                <a:sym typeface="Wingdings" pitchFamily="2" charset="2"/>
              </a:rPr>
              <a:t>Development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900" dirty="0" smtClean="0">
                <a:sym typeface="Wingdings" pitchFamily="2" charset="2"/>
              </a:rPr>
              <a:t>Webpage authoring  web application development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BCAA89-B7DA-41FA-A590-11548B72D13F}" type="slidenum">
              <a:rPr lang="en-US" altLang="en-US" smtClean="0"/>
              <a:pPr/>
              <a:t>14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Dynamic Web Technology: </a:t>
            </a:r>
            <a:br>
              <a:rPr lang="en-US" sz="3600" dirty="0" smtClean="0"/>
            </a:br>
            <a:r>
              <a:rPr lang="en-US" sz="3600" dirty="0" smtClean="0"/>
              <a:t>Client Side (DHTML)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Cascading Style Sheet (CSS)</a:t>
            </a:r>
          </a:p>
          <a:p>
            <a:pPr lvl="1">
              <a:defRPr/>
            </a:pPr>
            <a:r>
              <a:rPr lang="en-US" dirty="0" smtClean="0"/>
              <a:t>Page style (color, size, position, etc.) and layout</a:t>
            </a:r>
          </a:p>
          <a:p>
            <a:pPr lvl="1">
              <a:defRPr/>
            </a:pPr>
            <a:r>
              <a:rPr lang="en-US" dirty="0" smtClean="0">
                <a:hlinkClick r:id="rId3"/>
              </a:rPr>
              <a:t>Website themes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Simple animations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Client Scripting (JavaScript)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Browser plug-ins</a:t>
            </a:r>
          </a:p>
          <a:p>
            <a:pPr lvl="1">
              <a:defRPr/>
            </a:pPr>
            <a:r>
              <a:rPr lang="en-US" dirty="0" smtClean="0"/>
              <a:t>Flash, </a:t>
            </a:r>
            <a:r>
              <a:rPr lang="en-US" dirty="0" err="1" smtClean="0"/>
              <a:t>Sliverlight</a:t>
            </a:r>
            <a:r>
              <a:rPr lang="en-US" dirty="0" smtClean="0"/>
              <a:t>, Java Applets, PDF, embedded objects, etc.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F7D0D7-AB58-4BD8-ABDE-9B8DEAC56190}" type="slidenum">
              <a:rPr lang="en-US" altLang="en-US" smtClean="0"/>
              <a:pPr/>
              <a:t>15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en-US"/>
              <a:t>Scripting: </a:t>
            </a:r>
            <a:br>
              <a:rPr lang="en-US" altLang="en-US"/>
            </a:br>
            <a:r>
              <a:rPr lang="en-US" altLang="en-US"/>
              <a:t>server-side vs. client-side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Server-side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Interpreted on server, by some engine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Scripts are invisible to browser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No browser compatibility problem</a:t>
            </a:r>
          </a:p>
          <a:p>
            <a:pPr>
              <a:lnSpc>
                <a:spcPct val="90000"/>
              </a:lnSpc>
            </a:pPr>
            <a:r>
              <a:rPr lang="en-US" altLang="en-US"/>
              <a:t>Client-side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Interpreted on client, by browser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Scripts are visible to browser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Browser dependent</a:t>
            </a:r>
          </a:p>
        </p:txBody>
      </p:sp>
    </p:spTree>
    <p:extLst>
      <p:ext uri="{BB962C8B-B14F-4D97-AF65-F5344CB8AC3E}">
        <p14:creationId xmlns:p14="http://schemas.microsoft.com/office/powerpoint/2010/main" val="1312568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/>
              <a:t>JavaScript and JScript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JavaScript is developed by Netscape</a:t>
            </a:r>
          </a:p>
          <a:p>
            <a:pPr>
              <a:lnSpc>
                <a:spcPct val="90000"/>
              </a:lnSpc>
            </a:pPr>
            <a:r>
              <a:rPr lang="en-US" altLang="en-US"/>
              <a:t>Latest version: 1.3, supported by Navigator 4.06 and later</a:t>
            </a:r>
          </a:p>
          <a:p>
            <a:pPr>
              <a:lnSpc>
                <a:spcPct val="90000"/>
              </a:lnSpc>
            </a:pPr>
            <a:r>
              <a:rPr lang="en-US" altLang="en-US"/>
              <a:t>IE 4 and later support JavaScript 1.2</a:t>
            </a:r>
          </a:p>
          <a:p>
            <a:pPr>
              <a:lnSpc>
                <a:spcPct val="90000"/>
              </a:lnSpc>
            </a:pPr>
            <a:r>
              <a:rPr lang="en-US" altLang="en-US"/>
              <a:t>JScript is Microsoft’s version of JavaScript.</a:t>
            </a:r>
          </a:p>
          <a:p>
            <a:pPr>
              <a:lnSpc>
                <a:spcPct val="90000"/>
              </a:lnSpc>
            </a:pPr>
            <a:r>
              <a:rPr lang="en-US" altLang="en-US"/>
              <a:t>JScript is only supported by IE</a:t>
            </a:r>
          </a:p>
          <a:p>
            <a:pPr>
              <a:lnSpc>
                <a:spcPct val="90000"/>
              </a:lnSpc>
            </a:pPr>
            <a:r>
              <a:rPr lang="en-US" altLang="en-US"/>
              <a:t>ECMA Script and W3C’s DOM</a:t>
            </a:r>
          </a:p>
        </p:txBody>
      </p:sp>
    </p:spTree>
    <p:extLst>
      <p:ext uri="{BB962C8B-B14F-4D97-AF65-F5344CB8AC3E}">
        <p14:creationId xmlns:p14="http://schemas.microsoft.com/office/powerpoint/2010/main" val="2428992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>
                <a:ea typeface="宋体" pitchFamily="2" charset="-122"/>
                <a:cs typeface="Arial" pitchFamily="34" charset="0"/>
              </a:rPr>
              <a:t>Integration with HTML</a:t>
            </a:r>
            <a:endParaRPr lang="en-US" altLang="en-US">
              <a:ea typeface="宋体" pitchFamily="2" charset="-122"/>
              <a:cs typeface="Arial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>
                <a:latin typeface="Times New Roman" pitchFamily="18" charset="0"/>
                <a:ea typeface="宋体" pitchFamily="2" charset="-122"/>
              </a:rPr>
              <a:t>Script tag</a:t>
            </a:r>
            <a:br>
              <a:rPr lang="en-US" altLang="zh-CN">
                <a:latin typeface="Times New Roman" pitchFamily="18" charset="0"/>
                <a:ea typeface="宋体" pitchFamily="2" charset="-122"/>
              </a:rPr>
            </a:br>
            <a:r>
              <a:rPr lang="en-US" altLang="zh-CN" sz="2400">
                <a:latin typeface="Times New Roman" pitchFamily="18" charset="0"/>
                <a:ea typeface="宋体" pitchFamily="2" charset="-122"/>
              </a:rPr>
              <a:t>&lt;script language=”JavasScript”&gt;scripts here&lt;/script&gt;</a:t>
            </a:r>
          </a:p>
          <a:p>
            <a:pPr>
              <a:lnSpc>
                <a:spcPct val="90000"/>
              </a:lnSpc>
            </a:pPr>
            <a:endParaRPr lang="en-US" altLang="zh-CN" sz="2400">
              <a:latin typeface="Times New Roman" pitchFamily="18" charset="0"/>
              <a:ea typeface="宋体" pitchFamily="2" charset="-122"/>
            </a:endParaRPr>
          </a:p>
          <a:p>
            <a:pPr>
              <a:lnSpc>
                <a:spcPct val="90000"/>
              </a:lnSpc>
            </a:pPr>
            <a:r>
              <a:rPr lang="en-US" altLang="zh-CN">
                <a:latin typeface="Times New Roman" pitchFamily="18" charset="0"/>
                <a:ea typeface="宋体" pitchFamily="2" charset="-122"/>
              </a:rPr>
              <a:t>External file</a:t>
            </a:r>
            <a:br>
              <a:rPr lang="en-US" altLang="zh-CN">
                <a:latin typeface="Times New Roman" pitchFamily="18" charset="0"/>
                <a:ea typeface="宋体" pitchFamily="2" charset="-122"/>
              </a:rPr>
            </a:br>
            <a:r>
              <a:rPr lang="en-US" altLang="zh-CN" sz="2400">
                <a:latin typeface="Times New Roman" pitchFamily="18" charset="0"/>
                <a:ea typeface="宋体" pitchFamily="2" charset="-122"/>
              </a:rPr>
              <a:t>&lt;script language=”JavasScript” src=”src.js”&gt;&lt;/script&gt;</a:t>
            </a:r>
          </a:p>
          <a:p>
            <a:pPr>
              <a:lnSpc>
                <a:spcPct val="90000"/>
              </a:lnSpc>
            </a:pPr>
            <a:endParaRPr lang="en-US" altLang="zh-CN">
              <a:latin typeface="Times New Roman" pitchFamily="18" charset="0"/>
              <a:ea typeface="宋体" pitchFamily="2" charset="-122"/>
            </a:endParaRPr>
          </a:p>
          <a:p>
            <a:pPr>
              <a:lnSpc>
                <a:spcPct val="90000"/>
              </a:lnSpc>
            </a:pPr>
            <a:r>
              <a:rPr lang="en-US" altLang="zh-CN">
                <a:latin typeface="Times New Roman" pitchFamily="18" charset="0"/>
                <a:ea typeface="宋体" pitchFamily="2" charset="-122"/>
              </a:rPr>
              <a:t>Inline JavaScript: </a:t>
            </a:r>
            <a:br>
              <a:rPr lang="en-US" altLang="zh-CN">
                <a:latin typeface="Times New Roman" pitchFamily="18" charset="0"/>
                <a:ea typeface="宋体" pitchFamily="2" charset="-122"/>
              </a:rPr>
            </a:br>
            <a:r>
              <a:rPr lang="en-US" altLang="zh-CN" sz="2400">
                <a:latin typeface="Times New Roman" pitchFamily="18" charset="0"/>
                <a:ea typeface="宋体" pitchFamily="2" charset="-122"/>
              </a:rPr>
              <a:t>&lt;a href=”javascript:window.open()”&gt;New window&lt;/a&gt;</a:t>
            </a:r>
            <a:r>
              <a:rPr lang="en-US" altLang="zh-CN">
                <a:ea typeface="宋体" pitchFamily="2" charset="-122"/>
              </a:rPr>
              <a:t> </a:t>
            </a:r>
            <a:br>
              <a:rPr lang="en-US" altLang="zh-CN">
                <a:ea typeface="宋体" pitchFamily="2" charset="-122"/>
              </a:rPr>
            </a:br>
            <a:r>
              <a:rPr lang="en-US" altLang="zh-CN" sz="2400">
                <a:latin typeface="Times New Roman" pitchFamily="18" charset="0"/>
                <a:ea typeface="宋体" pitchFamily="2" charset="-122"/>
              </a:rPr>
              <a:t>(javascript protocal – try javascript: in address bar)</a:t>
            </a:r>
            <a:endParaRPr lang="en-US" altLang="en-US" sz="2400">
              <a:latin typeface="Times New Roman" pitchFamily="18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0081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>
                <a:latin typeface="Arial" pitchFamily="34" charset="0"/>
                <a:ea typeface="宋体" pitchFamily="2" charset="-122"/>
                <a:cs typeface="Arial" pitchFamily="34" charset="0"/>
              </a:rPr>
              <a:t>Variables</a:t>
            </a:r>
            <a:endParaRPr lang="en-US" altLang="en-US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altLang="zh-CN" sz="2800">
              <a:ea typeface="宋体" pitchFamily="2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800">
                <a:ea typeface="宋体" pitchFamily="2" charset="-122"/>
              </a:rPr>
              <a:t>Flexible in data type, the interpreter determines it -- reassignment is possible</a:t>
            </a:r>
          </a:p>
          <a:p>
            <a:pPr>
              <a:lnSpc>
                <a:spcPct val="90000"/>
              </a:lnSpc>
            </a:pPr>
            <a:r>
              <a:rPr lang="en-US" altLang="zh-CN" sz="2800">
                <a:ea typeface="宋体" pitchFamily="2" charset="-122"/>
              </a:rPr>
              <a:t>Data types: string (“ ” or ‘ ’), integer, float, Boolean, null, object</a:t>
            </a:r>
          </a:p>
          <a:p>
            <a:pPr>
              <a:lnSpc>
                <a:spcPct val="90000"/>
              </a:lnSpc>
            </a:pPr>
            <a:r>
              <a:rPr lang="en-US" altLang="zh-CN" sz="2800">
                <a:ea typeface="宋体" pitchFamily="2" charset="-122"/>
              </a:rPr>
              <a:t>Data type conversion:</a:t>
            </a:r>
          </a:p>
          <a:p>
            <a:pPr lvl="1">
              <a:lnSpc>
                <a:spcPct val="90000"/>
              </a:lnSpc>
            </a:pPr>
            <a:r>
              <a:rPr lang="en-US" altLang="zh-CN" sz="2400">
                <a:ea typeface="宋体" pitchFamily="2" charset="-122"/>
              </a:rPr>
              <a:t>Global object method – just like functions eval(), isNaN(), parseInt(), parseFloat()</a:t>
            </a:r>
          </a:p>
          <a:p>
            <a:pPr lvl="1">
              <a:lnSpc>
                <a:spcPct val="90000"/>
              </a:lnSpc>
            </a:pPr>
            <a:r>
              <a:rPr lang="en-US" altLang="zh-CN" sz="2400">
                <a:ea typeface="宋体" pitchFamily="2" charset="-122"/>
              </a:rPr>
              <a:t>toString()</a:t>
            </a:r>
          </a:p>
        </p:txBody>
      </p:sp>
    </p:spTree>
    <p:extLst>
      <p:ext uri="{BB962C8B-B14F-4D97-AF65-F5344CB8AC3E}">
        <p14:creationId xmlns:p14="http://schemas.microsoft.com/office/powerpoint/2010/main" val="3582853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/>
              <a:t>Date object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657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Date and time:</a:t>
            </a:r>
            <a:br>
              <a:rPr lang="en-US" altLang="zh-CN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en-US" altLang="zh-CN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getDate – getDay, getMonth, getFullYear, getHours, getMinutes, getSeconds</a:t>
            </a:r>
            <a:endParaRPr lang="en-US" altLang="en-US">
              <a:ea typeface="宋体" pitchFamily="2" charset="-122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zh-CN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now = new Date( );</a:t>
            </a:r>
            <a:br>
              <a:rPr lang="en-US" altLang="zh-CN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en-US" altLang="zh-CN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aDate=new Date(‘3/31/2002’);</a:t>
            </a:r>
            <a:br>
              <a:rPr lang="en-US" altLang="zh-CN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en-US" altLang="zh-CN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aDate.getMonth = ? </a:t>
            </a:r>
          </a:p>
          <a:p>
            <a:pPr>
              <a:lnSpc>
                <a:spcPct val="90000"/>
              </a:lnSpc>
            </a:pPr>
            <a:r>
              <a:rPr lang="en-US" altLang="zh-CN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aDate.getDay= ?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85800" y="5334000"/>
            <a:ext cx="792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en-US" altLang="zh-CN" sz="3200">
                <a:ea typeface="宋体" pitchFamily="2" charset="-122"/>
                <a:cs typeface="Times New Roman" pitchFamily="18" charset="0"/>
              </a:rPr>
              <a:t>(January and Sunday is 0)</a:t>
            </a:r>
            <a:endParaRPr lang="en-US" altLang="en-US">
              <a:ea typeface="宋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57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4000"/>
              <a:t>JavaScript Browser Object Model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altLang="en-US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67056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839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algn="l"/>
            <a:r>
              <a:rPr lang="en-US" altLang="en-US"/>
              <a:t>Events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876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800">
                <a:latin typeface="Times New Roman" pitchFamily="18" charset="0"/>
                <a:cs typeface="Times New Roman" pitchFamily="18" charset="0"/>
              </a:rPr>
              <a:t>Understand most common events:</a:t>
            </a:r>
          </a:p>
          <a:p>
            <a:pPr lvl="1">
              <a:lnSpc>
                <a:spcPct val="90000"/>
              </a:lnSpc>
            </a:pP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click (button, link, checkbox, body…), </a:t>
            </a:r>
          </a:p>
          <a:p>
            <a:pPr lvl="1">
              <a:lnSpc>
                <a:spcPct val="90000"/>
              </a:lnSpc>
            </a:pP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mouseOver and mouseOut (image, link, &lt;p&gt;)</a:t>
            </a:r>
          </a:p>
          <a:p>
            <a:pPr lvl="1">
              <a:lnSpc>
                <a:spcPct val="90000"/>
              </a:lnSpc>
            </a:pP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keyUp and keyDown (textbox, text area)</a:t>
            </a:r>
          </a:p>
          <a:p>
            <a:pPr lvl="1">
              <a:lnSpc>
                <a:spcPct val="90000"/>
              </a:lnSpc>
            </a:pP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load and unload (body)</a:t>
            </a:r>
          </a:p>
          <a:p>
            <a:pPr lvl="1">
              <a:lnSpc>
                <a:spcPct val="90000"/>
              </a:lnSpc>
            </a:pP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change (listbox, radiobutton) </a:t>
            </a:r>
          </a:p>
          <a:p>
            <a:pPr lvl="1">
              <a:lnSpc>
                <a:spcPct val="90000"/>
              </a:lnSpc>
            </a:pP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focus and blur (window, form elements)</a:t>
            </a:r>
          </a:p>
          <a:p>
            <a:pPr lvl="1">
              <a:lnSpc>
                <a:spcPct val="90000"/>
              </a:lnSpc>
            </a:pP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submit and reset (form)</a:t>
            </a:r>
          </a:p>
          <a:p>
            <a:pPr>
              <a:lnSpc>
                <a:spcPct val="90000"/>
              </a:lnSpc>
            </a:pPr>
            <a:r>
              <a:rPr lang="en-US" altLang="zh-CN" sz="280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Event handler </a:t>
            </a:r>
          </a:p>
          <a:p>
            <a:pPr lvl="1">
              <a:lnSpc>
                <a:spcPct val="90000"/>
              </a:lnSpc>
            </a:pPr>
            <a:r>
              <a:rPr lang="en-US" altLang="zh-CN" sz="240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on+event – onClick</a:t>
            </a:r>
          </a:p>
          <a:p>
            <a:pPr lvl="1">
              <a:lnSpc>
                <a:spcPct val="90000"/>
              </a:lnSpc>
            </a:pPr>
            <a:r>
              <a:rPr lang="en-US" altLang="zh-CN" sz="240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Case insensitive, directly embedded into HTML</a:t>
            </a:r>
          </a:p>
          <a:p>
            <a:pPr lvl="1">
              <a:lnSpc>
                <a:spcPct val="90000"/>
              </a:lnSpc>
            </a:pPr>
            <a:r>
              <a:rPr lang="en-US" altLang="zh-CN" sz="240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Usually we use functions to handle events:</a:t>
            </a:r>
            <a:br>
              <a:rPr lang="en-US" altLang="zh-CN" sz="240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lang="en-US" altLang="zh-CN" sz="240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onClick=“function( )”</a:t>
            </a:r>
            <a:endParaRPr lang="en-US" altLang="en-US" sz="24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805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/>
              <a:t>Form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name and value property of each element:</a:t>
            </a:r>
            <a:br>
              <a:rPr lang="en-US" altLang="en-US"/>
            </a:br>
            <a:r>
              <a:rPr lang="en-US" altLang="en-US" i="1"/>
              <a:t>formName</a:t>
            </a:r>
            <a:r>
              <a:rPr lang="en-US" altLang="en-US"/>
              <a:t>.</a:t>
            </a:r>
            <a:r>
              <a:rPr lang="en-US" altLang="en-US" i="1"/>
              <a:t>elementName</a:t>
            </a:r>
            <a:r>
              <a:rPr lang="en-US" altLang="en-US"/>
              <a:t>.value</a:t>
            </a:r>
          </a:p>
          <a:p>
            <a:r>
              <a:rPr lang="en-US" altLang="en-US"/>
              <a:t>Various events can apply to form and form element</a:t>
            </a:r>
          </a:p>
        </p:txBody>
      </p:sp>
    </p:spTree>
    <p:extLst>
      <p:ext uri="{BB962C8B-B14F-4D97-AF65-F5344CB8AC3E}">
        <p14:creationId xmlns:p14="http://schemas.microsoft.com/office/powerpoint/2010/main" val="3238911965"/>
      </p:ext>
    </p:extLst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Custom 1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0070C0"/>
      </a:hlink>
      <a:folHlink>
        <a:srgbClr val="0070C0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9689</TotalTime>
  <Words>549</Words>
  <Application>Microsoft Office PowerPoint</Application>
  <PresentationFormat>On-screen Show (4:3)</PresentationFormat>
  <Paragraphs>119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Network</vt:lpstr>
      <vt:lpstr>Web and Web Applications:  an Overview of the Technology Landscape</vt:lpstr>
      <vt:lpstr>Scripting:  server-side vs. client-side</vt:lpstr>
      <vt:lpstr>JavaScript and JScript</vt:lpstr>
      <vt:lpstr>Integration with HTML</vt:lpstr>
      <vt:lpstr>Variables</vt:lpstr>
      <vt:lpstr>Date object</vt:lpstr>
      <vt:lpstr>JavaScript Browser Object Model</vt:lpstr>
      <vt:lpstr>Events</vt:lpstr>
      <vt:lpstr>Form</vt:lpstr>
      <vt:lpstr>HTML DOM</vt:lpstr>
      <vt:lpstr>More resources</vt:lpstr>
      <vt:lpstr>What can JavaScript do?</vt:lpstr>
      <vt:lpstr>Simple Web Architecture</vt:lpstr>
      <vt:lpstr>Dynamic Web </vt:lpstr>
      <vt:lpstr>Dynamic Web Technology:  Client Side (DHTML)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</dc:creator>
  <cp:lastModifiedBy>Jack</cp:lastModifiedBy>
  <cp:revision>332</cp:revision>
  <dcterms:created xsi:type="dcterms:W3CDTF">1601-01-01T00:00:00Z</dcterms:created>
  <dcterms:modified xsi:type="dcterms:W3CDTF">2014-03-29T17:25:19Z</dcterms:modified>
</cp:coreProperties>
</file>