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1" r:id="rId1"/>
  </p:sldMasterIdLst>
  <p:notesMasterIdLst>
    <p:notesMasterId r:id="rId26"/>
  </p:notesMasterIdLst>
  <p:sldIdLst>
    <p:sldId id="258" r:id="rId2"/>
    <p:sldId id="394" r:id="rId3"/>
    <p:sldId id="364" r:id="rId4"/>
    <p:sldId id="380" r:id="rId5"/>
    <p:sldId id="395" r:id="rId6"/>
    <p:sldId id="365" r:id="rId7"/>
    <p:sldId id="343" r:id="rId8"/>
    <p:sldId id="344" r:id="rId9"/>
    <p:sldId id="396" r:id="rId10"/>
    <p:sldId id="369" r:id="rId11"/>
    <p:sldId id="370" r:id="rId12"/>
    <p:sldId id="371" r:id="rId13"/>
    <p:sldId id="375" r:id="rId14"/>
    <p:sldId id="374" r:id="rId15"/>
    <p:sldId id="372" r:id="rId16"/>
    <p:sldId id="392" r:id="rId17"/>
    <p:sldId id="398" r:id="rId18"/>
    <p:sldId id="346" r:id="rId19"/>
    <p:sldId id="351" r:id="rId20"/>
    <p:sldId id="359" r:id="rId21"/>
    <p:sldId id="397" r:id="rId22"/>
    <p:sldId id="387" r:id="rId23"/>
    <p:sldId id="400" r:id="rId24"/>
    <p:sldId id="399"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8" autoAdjust="0"/>
    <p:restoredTop sz="86458" autoAdjust="0"/>
  </p:normalViewPr>
  <p:slideViewPr>
    <p:cSldViewPr>
      <p:cViewPr varScale="1">
        <p:scale>
          <a:sx n="88" d="100"/>
          <a:sy n="88" d="100"/>
        </p:scale>
        <p:origin x="749" y="77"/>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5.xml"/><Relationship Id="rId18" Type="http://schemas.openxmlformats.org/officeDocument/2006/relationships/slide" Target="slides/slide22.xml"/><Relationship Id="rId3" Type="http://schemas.openxmlformats.org/officeDocument/2006/relationships/slide" Target="slides/slide4.xml"/><Relationship Id="rId7" Type="http://schemas.openxmlformats.org/officeDocument/2006/relationships/slide" Target="slides/slide9.xml"/><Relationship Id="rId12" Type="http://schemas.openxmlformats.org/officeDocument/2006/relationships/slide" Target="slides/slide14.xml"/><Relationship Id="rId17" Type="http://schemas.openxmlformats.org/officeDocument/2006/relationships/slide" Target="slides/slide20.xml"/><Relationship Id="rId2" Type="http://schemas.openxmlformats.org/officeDocument/2006/relationships/slide" Target="slides/slide3.xml"/><Relationship Id="rId16" Type="http://schemas.openxmlformats.org/officeDocument/2006/relationships/slide" Target="slides/slide19.xml"/><Relationship Id="rId1" Type="http://schemas.openxmlformats.org/officeDocument/2006/relationships/slide" Target="slides/slide1.xml"/><Relationship Id="rId6" Type="http://schemas.openxmlformats.org/officeDocument/2006/relationships/slide" Target="slides/slide8.xml"/><Relationship Id="rId11" Type="http://schemas.openxmlformats.org/officeDocument/2006/relationships/slide" Target="slides/slide13.xml"/><Relationship Id="rId5" Type="http://schemas.openxmlformats.org/officeDocument/2006/relationships/slide" Target="slides/slide7.xml"/><Relationship Id="rId15" Type="http://schemas.openxmlformats.org/officeDocument/2006/relationships/slide" Target="slides/slide18.xml"/><Relationship Id="rId10" Type="http://schemas.openxmlformats.org/officeDocument/2006/relationships/slide" Target="slides/slide12.xml"/><Relationship Id="rId4" Type="http://schemas.openxmlformats.org/officeDocument/2006/relationships/slide" Target="slides/slide6.xml"/><Relationship Id="rId9" Type="http://schemas.openxmlformats.org/officeDocument/2006/relationships/slide" Target="slides/slide11.xml"/><Relationship Id="rId14" Type="http://schemas.openxmlformats.org/officeDocument/2006/relationships/slide" Target="slides/slide1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1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charset="0"/>
              </a:defRPr>
            </a:lvl1pPr>
          </a:lstStyle>
          <a:p>
            <a:pPr>
              <a:defRPr/>
            </a:pPr>
            <a:endParaRPr lang="en-US"/>
          </a:p>
        </p:txBody>
      </p:sp>
      <p:sp>
        <p:nvSpPr>
          <p:cNvPr id="1812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charset="0"/>
              </a:defRPr>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12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12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charset="0"/>
              </a:defRPr>
            </a:lvl1pPr>
          </a:lstStyle>
          <a:p>
            <a:pPr>
              <a:defRPr/>
            </a:pPr>
            <a:endParaRPr lang="en-US"/>
          </a:p>
        </p:txBody>
      </p:sp>
      <p:sp>
        <p:nvSpPr>
          <p:cNvPr id="1812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charset="0"/>
              </a:defRPr>
            </a:lvl1pPr>
          </a:lstStyle>
          <a:p>
            <a:pPr>
              <a:defRPr/>
            </a:pPr>
            <a:fld id="{3963C178-30FF-4B6F-9B8A-EA40396524E4}" type="slidenum">
              <a:rPr lang="en-US"/>
              <a:pPr>
                <a:defRPr/>
              </a:pPr>
              <a:t>‹#›</a:t>
            </a:fld>
            <a:endParaRPr lang="en-US"/>
          </a:p>
        </p:txBody>
      </p:sp>
    </p:spTree>
    <p:extLst>
      <p:ext uri="{BB962C8B-B14F-4D97-AF65-F5344CB8AC3E}">
        <p14:creationId xmlns:p14="http://schemas.microsoft.com/office/powerpoint/2010/main" val="29700035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63C178-30FF-4B6F-9B8A-EA40396524E4}" type="slidenum">
              <a:rPr lang="en-US" smtClean="0"/>
              <a:pPr>
                <a:defRPr/>
              </a:pPr>
              <a:t>1</a:t>
            </a:fld>
            <a:endParaRPr lang="en-US"/>
          </a:p>
        </p:txBody>
      </p:sp>
    </p:spTree>
    <p:extLst>
      <p:ext uri="{BB962C8B-B14F-4D97-AF65-F5344CB8AC3E}">
        <p14:creationId xmlns:p14="http://schemas.microsoft.com/office/powerpoint/2010/main" val="3617296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63C178-30FF-4B6F-9B8A-EA40396524E4}" type="slidenum">
              <a:rPr lang="en-US" smtClean="0"/>
              <a:pPr>
                <a:defRPr/>
              </a:pPr>
              <a:t>12</a:t>
            </a:fld>
            <a:endParaRPr lang="en-US"/>
          </a:p>
        </p:txBody>
      </p:sp>
    </p:spTree>
    <p:extLst>
      <p:ext uri="{BB962C8B-B14F-4D97-AF65-F5344CB8AC3E}">
        <p14:creationId xmlns:p14="http://schemas.microsoft.com/office/powerpoint/2010/main" val="2042926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some variations of URL format, and common file suffix: </a:t>
            </a:r>
            <a:r>
              <a:rPr lang="en-US" dirty="0" err="1" smtClean="0"/>
              <a:t>aspx</a:t>
            </a:r>
            <a:r>
              <a:rPr lang="en-US" dirty="0" smtClean="0"/>
              <a:t>, pl, </a:t>
            </a:r>
            <a:r>
              <a:rPr lang="en-US" dirty="0" err="1" smtClean="0"/>
              <a:t>php</a:t>
            </a:r>
            <a:r>
              <a:rPr lang="en-US" dirty="0" smtClean="0"/>
              <a:t>, php5, html,</a:t>
            </a:r>
            <a:r>
              <a:rPr lang="en-US" baseline="0" dirty="0" smtClean="0"/>
              <a:t> </a:t>
            </a:r>
            <a:r>
              <a:rPr lang="en-US" baseline="0" dirty="0" err="1" smtClean="0"/>
              <a:t>shtml</a:t>
            </a:r>
            <a:r>
              <a:rPr lang="en-US" baseline="0" dirty="0" smtClean="0"/>
              <a:t>, no suffix, </a:t>
            </a:r>
            <a:endParaRPr lang="en-US" dirty="0"/>
          </a:p>
        </p:txBody>
      </p:sp>
      <p:sp>
        <p:nvSpPr>
          <p:cNvPr id="4" name="Slide Number Placeholder 3"/>
          <p:cNvSpPr>
            <a:spLocks noGrp="1"/>
          </p:cNvSpPr>
          <p:nvPr>
            <p:ph type="sldNum" sz="quarter" idx="10"/>
          </p:nvPr>
        </p:nvSpPr>
        <p:spPr/>
        <p:txBody>
          <a:bodyPr/>
          <a:lstStyle/>
          <a:p>
            <a:pPr>
              <a:defRPr/>
            </a:pPr>
            <a:fld id="{3963C178-30FF-4B6F-9B8A-EA40396524E4}" type="slidenum">
              <a:rPr lang="en-US" smtClean="0"/>
              <a:pPr>
                <a:defRPr/>
              </a:pPr>
              <a:t>13</a:t>
            </a:fld>
            <a:endParaRPr lang="en-US"/>
          </a:p>
        </p:txBody>
      </p:sp>
    </p:spTree>
    <p:extLst>
      <p:ext uri="{BB962C8B-B14F-4D97-AF65-F5344CB8AC3E}">
        <p14:creationId xmlns:p14="http://schemas.microsoft.com/office/powerpoint/2010/main" val="911475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5892B21E-C500-4D9A-9D7B-864B4A035669}" type="slidenum">
              <a:rPr lang="en-US"/>
              <a:pPr/>
              <a:t>14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dirty="0" smtClean="0"/>
              <a:t>Visit</a:t>
            </a:r>
            <a:r>
              <a:rPr lang="en-US" baseline="0" dirty="0" smtClean="0"/>
              <a:t> web-sniffer.net</a:t>
            </a:r>
            <a:endParaRPr lang="en-US" dirty="0" smtClean="0"/>
          </a:p>
        </p:txBody>
      </p:sp>
    </p:spTree>
    <p:extLst>
      <p:ext uri="{BB962C8B-B14F-4D97-AF65-F5344CB8AC3E}">
        <p14:creationId xmlns:p14="http://schemas.microsoft.com/office/powerpoint/2010/main" val="3617484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9713740C-2720-4E7D-AD80-BA6026997DE0}" type="slidenum">
              <a:rPr lang="en-US"/>
              <a:pPr/>
              <a:t>15</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6466233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r>
              <a:rPr lang="en-US" dirty="0" smtClean="0">
                <a:latin typeface="Times New Roman" pitchFamily="18" charset="0"/>
              </a:rPr>
              <a:t>Show this</a:t>
            </a:r>
            <a:r>
              <a:rPr lang="en-US" baseline="0" dirty="0" smtClean="0">
                <a:latin typeface="Times New Roman" pitchFamily="18" charset="0"/>
              </a:rPr>
              <a:t> slide</a:t>
            </a:r>
            <a:endParaRPr lang="en-US" dirty="0" smtClean="0">
              <a:latin typeface="Times New Roman" pitchFamily="18" charset="0"/>
            </a:endParaRPr>
          </a:p>
        </p:txBody>
      </p:sp>
      <p:sp>
        <p:nvSpPr>
          <p:cNvPr id="25604" name="Slide Number Placeholder 3"/>
          <p:cNvSpPr>
            <a:spLocks noGrp="1"/>
          </p:cNvSpPr>
          <p:nvPr>
            <p:ph type="sldNum" sz="quarter" idx="5"/>
          </p:nvPr>
        </p:nvSpPr>
        <p:spPr>
          <a:noFill/>
        </p:spPr>
        <p:txBody>
          <a:bodyPr/>
          <a:lstStyle/>
          <a:p>
            <a:fld id="{5C2E777F-0FED-472A-997C-394FF8B91367}" type="slidenum">
              <a:rPr lang="en-US" smtClean="0">
                <a:latin typeface="Times New Roman" pitchFamily="18" charset="0"/>
              </a:rPr>
              <a:pPr/>
              <a:t>16</a:t>
            </a:fld>
            <a:endParaRPr lang="en-US" smtClean="0">
              <a:latin typeface="Times New Roman" pitchFamily="18" charset="0"/>
            </a:endParaRPr>
          </a:p>
        </p:txBody>
      </p:sp>
    </p:spTree>
    <p:extLst>
      <p:ext uri="{BB962C8B-B14F-4D97-AF65-F5344CB8AC3E}">
        <p14:creationId xmlns:p14="http://schemas.microsoft.com/office/powerpoint/2010/main" val="1287852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63C178-30FF-4B6F-9B8A-EA40396524E4}" type="slidenum">
              <a:rPr lang="en-US" smtClean="0"/>
              <a:pPr>
                <a:defRPr/>
              </a:pPr>
              <a:t>18</a:t>
            </a:fld>
            <a:endParaRPr lang="en-US"/>
          </a:p>
        </p:txBody>
      </p:sp>
    </p:spTree>
    <p:extLst>
      <p:ext uri="{BB962C8B-B14F-4D97-AF65-F5344CB8AC3E}">
        <p14:creationId xmlns:p14="http://schemas.microsoft.com/office/powerpoint/2010/main" val="9572478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endParaRPr lang="en-US" smtClean="0">
              <a:latin typeface="Times New Roman" pitchFamily="18" charset="0"/>
            </a:endParaRPr>
          </a:p>
        </p:txBody>
      </p:sp>
      <p:sp>
        <p:nvSpPr>
          <p:cNvPr id="26628" name="Slide Number Placeholder 3"/>
          <p:cNvSpPr>
            <a:spLocks noGrp="1"/>
          </p:cNvSpPr>
          <p:nvPr>
            <p:ph type="sldNum" sz="quarter" idx="5"/>
          </p:nvPr>
        </p:nvSpPr>
        <p:spPr>
          <a:noFill/>
        </p:spPr>
        <p:txBody>
          <a:bodyPr/>
          <a:lstStyle/>
          <a:p>
            <a:fld id="{FA31F5F0-A005-4818-9A98-6BCC3906B333}" type="slidenum">
              <a:rPr lang="en-US" smtClean="0">
                <a:latin typeface="Times New Roman" pitchFamily="18" charset="0"/>
              </a:rPr>
              <a:pPr/>
              <a:t>19</a:t>
            </a:fld>
            <a:endParaRPr lang="en-US" smtClean="0">
              <a:latin typeface="Times New Roman" pitchFamily="18" charset="0"/>
            </a:endParaRPr>
          </a:p>
        </p:txBody>
      </p:sp>
    </p:spTree>
    <p:extLst>
      <p:ext uri="{BB962C8B-B14F-4D97-AF65-F5344CB8AC3E}">
        <p14:creationId xmlns:p14="http://schemas.microsoft.com/office/powerpoint/2010/main" val="14458872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63C178-30FF-4B6F-9B8A-EA40396524E4}" type="slidenum">
              <a:rPr lang="en-US" smtClean="0"/>
              <a:pPr>
                <a:defRPr/>
              </a:pPr>
              <a:t>20</a:t>
            </a:fld>
            <a:endParaRPr lang="en-US"/>
          </a:p>
        </p:txBody>
      </p:sp>
    </p:spTree>
    <p:extLst>
      <p:ext uri="{BB962C8B-B14F-4D97-AF65-F5344CB8AC3E}">
        <p14:creationId xmlns:p14="http://schemas.microsoft.com/office/powerpoint/2010/main" val="3487296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131E53-767C-49A6-9EDA-E751FE206988}" type="slidenum">
              <a:rPr lang="en-US"/>
              <a:pPr/>
              <a:t>21</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dirty="0" smtClean="0"/>
              <a:t>Show</a:t>
            </a:r>
            <a:r>
              <a:rPr lang="en-US" baseline="0" dirty="0" smtClean="0"/>
              <a:t> this slide</a:t>
            </a:r>
            <a:endParaRPr lang="en-US" dirty="0"/>
          </a:p>
        </p:txBody>
      </p:sp>
    </p:spTree>
    <p:extLst>
      <p:ext uri="{BB962C8B-B14F-4D97-AF65-F5344CB8AC3E}">
        <p14:creationId xmlns:p14="http://schemas.microsoft.com/office/powerpoint/2010/main" val="1344457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199CE8-68E4-4CAE-8E63-14030BC37639}" type="slidenum">
              <a:rPr lang="en-US"/>
              <a:pPr/>
              <a:t>22</a:t>
            </a:fld>
            <a:endParaRPr lang="en-US"/>
          </a:p>
        </p:txBody>
      </p:sp>
      <p:sp>
        <p:nvSpPr>
          <p:cNvPr id="330754" name="Rectangle 2"/>
          <p:cNvSpPr>
            <a:spLocks noGrp="1" noRot="1" noChangeAspect="1" noChangeArrowheads="1" noTextEdit="1"/>
          </p:cNvSpPr>
          <p:nvPr>
            <p:ph type="sldImg"/>
          </p:nvPr>
        </p:nvSpPr>
        <p:spPr>
          <a:ln/>
        </p:spPr>
      </p:sp>
      <p:sp>
        <p:nvSpPr>
          <p:cNvPr id="3307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65871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DD12DE8-889D-418B-92E0-C91975336753}" type="slidenum">
              <a:rPr lang="en-US"/>
              <a:pPr/>
              <a:t>3</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smtClean="0"/>
              <a:t>What are other Internet applications? Think about the programs you use online other than browsers.</a:t>
            </a:r>
          </a:p>
          <a:p>
            <a:pPr eaLnBrk="1" hangingPunct="1"/>
            <a:r>
              <a:rPr lang="en-US" smtClean="0"/>
              <a:t>:email, ftp, messenger, video streaming, multiplayer gaming, …</a:t>
            </a:r>
          </a:p>
        </p:txBody>
      </p:sp>
    </p:spTree>
    <p:extLst>
      <p:ext uri="{BB962C8B-B14F-4D97-AF65-F5344CB8AC3E}">
        <p14:creationId xmlns:p14="http://schemas.microsoft.com/office/powerpoint/2010/main" val="1422567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Don’t show this; write</a:t>
            </a:r>
            <a:r>
              <a:rPr lang="en-US" baseline="0" dirty="0" smtClean="0"/>
              <a:t> them on board and link them; ask student’s understanding</a:t>
            </a:r>
          </a:p>
          <a:p>
            <a:endParaRPr lang="en-US" baseline="0" dirty="0" smtClean="0"/>
          </a:p>
          <a:p>
            <a:pPr lvl="1"/>
            <a:r>
              <a:rPr lang="en-US" i="1" u="sng" dirty="0" err="1" smtClean="0"/>
              <a:t>Webware</a:t>
            </a:r>
            <a:r>
              <a:rPr lang="en-US" dirty="0" smtClean="0"/>
              <a:t>: usually refers to web applications (or programs or software) that  directly serves users through web browsers. </a:t>
            </a:r>
          </a:p>
          <a:p>
            <a:pPr lvl="1"/>
            <a:r>
              <a:rPr lang="en-US" i="1" u="sng" dirty="0" smtClean="0"/>
              <a:t>Web service</a:t>
            </a:r>
            <a:r>
              <a:rPr lang="en-US" dirty="0" smtClean="0"/>
              <a:t>: A software component that utilizes web technologies to deliver information and services to other applications/information systems.</a:t>
            </a:r>
          </a:p>
          <a:p>
            <a:endParaRPr lang="en-US" dirty="0"/>
          </a:p>
        </p:txBody>
      </p:sp>
      <p:sp>
        <p:nvSpPr>
          <p:cNvPr id="4" name="Slide Number Placeholder 3"/>
          <p:cNvSpPr>
            <a:spLocks noGrp="1"/>
          </p:cNvSpPr>
          <p:nvPr>
            <p:ph type="sldNum" sz="quarter" idx="10"/>
          </p:nvPr>
        </p:nvSpPr>
        <p:spPr/>
        <p:txBody>
          <a:bodyPr/>
          <a:lstStyle/>
          <a:p>
            <a:pPr>
              <a:defRPr/>
            </a:pPr>
            <a:fld id="{3963C178-30FF-4B6F-9B8A-EA40396524E4}" type="slidenum">
              <a:rPr lang="en-US" smtClean="0"/>
              <a:pPr>
                <a:defRPr/>
              </a:pPr>
              <a:t>4</a:t>
            </a:fld>
            <a:endParaRPr lang="en-US"/>
          </a:p>
        </p:txBody>
      </p:sp>
    </p:spTree>
    <p:extLst>
      <p:ext uri="{BB962C8B-B14F-4D97-AF65-F5344CB8AC3E}">
        <p14:creationId xmlns:p14="http://schemas.microsoft.com/office/powerpoint/2010/main" val="3776697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Show</a:t>
            </a:r>
            <a:r>
              <a:rPr lang="en-US" baseline="0" dirty="0" smtClean="0"/>
              <a:t> this and write them on the board at left 1st column</a:t>
            </a:r>
            <a:endParaRPr lang="en-US" dirty="0"/>
          </a:p>
        </p:txBody>
      </p:sp>
      <p:sp>
        <p:nvSpPr>
          <p:cNvPr id="4" name="Slide Number Placeholder 3"/>
          <p:cNvSpPr>
            <a:spLocks noGrp="1"/>
          </p:cNvSpPr>
          <p:nvPr>
            <p:ph type="sldNum" sz="quarter" idx="10"/>
          </p:nvPr>
        </p:nvSpPr>
        <p:spPr/>
        <p:txBody>
          <a:bodyPr/>
          <a:lstStyle/>
          <a:p>
            <a:pPr>
              <a:defRPr/>
            </a:pPr>
            <a:fld id="{3963C178-30FF-4B6F-9B8A-EA40396524E4}" type="slidenum">
              <a:rPr lang="en-US" smtClean="0"/>
              <a:pPr>
                <a:defRPr/>
              </a:pPr>
              <a:t>6</a:t>
            </a:fld>
            <a:endParaRPr lang="en-US"/>
          </a:p>
        </p:txBody>
      </p:sp>
    </p:spTree>
    <p:extLst>
      <p:ext uri="{BB962C8B-B14F-4D97-AF65-F5344CB8AC3E}">
        <p14:creationId xmlns:p14="http://schemas.microsoft.com/office/powerpoint/2010/main" val="1684828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895956FF-D4FB-497F-A65A-49D793078C68}" type="slidenum">
              <a:rPr lang="en-US" smtClean="0">
                <a:latin typeface="Times New Roman" pitchFamily="18" charset="0"/>
              </a:rPr>
              <a:pPr/>
              <a:t>7</a:t>
            </a:fld>
            <a:endParaRPr lang="en-US" smtClean="0">
              <a:latin typeface="Times New Roman" pitchFamily="18"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smtClean="0">
              <a:latin typeface="Times New Roman" pitchFamily="18" charset="0"/>
            </a:endParaRPr>
          </a:p>
        </p:txBody>
      </p:sp>
    </p:spTree>
    <p:extLst>
      <p:ext uri="{BB962C8B-B14F-4D97-AF65-F5344CB8AC3E}">
        <p14:creationId xmlns:p14="http://schemas.microsoft.com/office/powerpoint/2010/main" val="281125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the 5 components on board at</a:t>
            </a:r>
            <a:r>
              <a:rPr lang="en-US" baseline="0" dirty="0" smtClean="0"/>
              <a:t> left 2nd column</a:t>
            </a:r>
            <a:endParaRPr lang="en-US" dirty="0"/>
          </a:p>
        </p:txBody>
      </p:sp>
      <p:sp>
        <p:nvSpPr>
          <p:cNvPr id="4" name="Slide Number Placeholder 3"/>
          <p:cNvSpPr>
            <a:spLocks noGrp="1"/>
          </p:cNvSpPr>
          <p:nvPr>
            <p:ph type="sldNum" sz="quarter" idx="10"/>
          </p:nvPr>
        </p:nvSpPr>
        <p:spPr/>
        <p:txBody>
          <a:bodyPr/>
          <a:lstStyle/>
          <a:p>
            <a:pPr>
              <a:defRPr/>
            </a:pPr>
            <a:fld id="{3963C178-30FF-4B6F-9B8A-EA40396524E4}" type="slidenum">
              <a:rPr lang="en-US" smtClean="0"/>
              <a:pPr>
                <a:defRPr/>
              </a:pPr>
              <a:t>8</a:t>
            </a:fld>
            <a:endParaRPr lang="en-US"/>
          </a:p>
        </p:txBody>
      </p:sp>
    </p:spTree>
    <p:extLst>
      <p:ext uri="{BB962C8B-B14F-4D97-AF65-F5344CB8AC3E}">
        <p14:creationId xmlns:p14="http://schemas.microsoft.com/office/powerpoint/2010/main" val="25387499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r>
              <a:rPr lang="en-US" dirty="0" smtClean="0">
                <a:latin typeface="Times New Roman" pitchFamily="18" charset="0"/>
              </a:rPr>
              <a:t>Show this screen</a:t>
            </a:r>
          </a:p>
        </p:txBody>
      </p:sp>
      <p:sp>
        <p:nvSpPr>
          <p:cNvPr id="24580" name="Slide Number Placeholder 3"/>
          <p:cNvSpPr>
            <a:spLocks noGrp="1"/>
          </p:cNvSpPr>
          <p:nvPr>
            <p:ph type="sldNum" sz="quarter" idx="5"/>
          </p:nvPr>
        </p:nvSpPr>
        <p:spPr>
          <a:noFill/>
        </p:spPr>
        <p:txBody>
          <a:bodyPr/>
          <a:lstStyle/>
          <a:p>
            <a:fld id="{13315D88-DEFB-4130-B5E4-354F63275D2F}" type="slidenum">
              <a:rPr lang="en-US" smtClean="0">
                <a:latin typeface="Times New Roman" pitchFamily="18" charset="0"/>
              </a:rPr>
              <a:pPr/>
              <a:t>9</a:t>
            </a:fld>
            <a:endParaRPr lang="en-US" smtClean="0">
              <a:latin typeface="Times New Roman" pitchFamily="18" charset="0"/>
            </a:endParaRPr>
          </a:p>
        </p:txBody>
      </p:sp>
    </p:spTree>
    <p:extLst>
      <p:ext uri="{BB962C8B-B14F-4D97-AF65-F5344CB8AC3E}">
        <p14:creationId xmlns:p14="http://schemas.microsoft.com/office/powerpoint/2010/main" val="222124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963C178-30FF-4B6F-9B8A-EA40396524E4}" type="slidenum">
              <a:rPr lang="en-US" smtClean="0"/>
              <a:pPr>
                <a:defRPr/>
              </a:pPr>
              <a:t>10</a:t>
            </a:fld>
            <a:endParaRPr lang="en-US"/>
          </a:p>
        </p:txBody>
      </p:sp>
    </p:spTree>
    <p:extLst>
      <p:ext uri="{BB962C8B-B14F-4D97-AF65-F5344CB8AC3E}">
        <p14:creationId xmlns:p14="http://schemas.microsoft.com/office/powerpoint/2010/main" val="104788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D281C72F-F6D5-48B2-B6ED-7C063868942B}" type="slidenum">
              <a:rPr lang="en-US"/>
              <a:pPr/>
              <a:t>11</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smtClean="0"/>
              <a:t>Stories:</a:t>
            </a:r>
          </a:p>
          <a:p>
            <a:pPr eaLnBrk="1" hangingPunct="1">
              <a:buFontTx/>
              <a:buChar char="•"/>
            </a:pPr>
            <a:r>
              <a:rPr lang="en-US" smtClean="0"/>
              <a:t>Browser wars</a:t>
            </a:r>
          </a:p>
          <a:p>
            <a:pPr eaLnBrk="1" hangingPunct="1">
              <a:buFontTx/>
              <a:buChar char="•"/>
            </a:pPr>
            <a:r>
              <a:rPr lang="en-US" smtClean="0"/>
              <a:t>Compatibility</a:t>
            </a:r>
          </a:p>
        </p:txBody>
      </p:sp>
    </p:spTree>
    <p:extLst>
      <p:ext uri="{BB962C8B-B14F-4D97-AF65-F5344CB8AC3E}">
        <p14:creationId xmlns:p14="http://schemas.microsoft.com/office/powerpoint/2010/main" val="42145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7"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8"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9"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0"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1"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2"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13"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4"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5"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16"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17"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18"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pPr>
                <a:defRPr/>
              </a:pPr>
              <a:endParaRPr lang="en-US"/>
            </a:p>
          </p:txBody>
        </p:sp>
        <p:sp>
          <p:nvSpPr>
            <p:cNvPr id="19"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0"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1"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pPr>
                <a:defRPr/>
              </a:pPr>
              <a:endParaRPr lang="en-US"/>
            </a:p>
          </p:txBody>
        </p:sp>
        <p:sp>
          <p:nvSpPr>
            <p:cNvPr id="22"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3"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4"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pPr>
                <a:defRPr/>
              </a:pPr>
              <a:endParaRPr lang="en-US"/>
            </a:p>
          </p:txBody>
        </p:sp>
        <p:sp>
          <p:nvSpPr>
            <p:cNvPr id="25"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pPr>
                <a:defRPr/>
              </a:pPr>
              <a:endParaRPr lang="en-US"/>
            </a:p>
          </p:txBody>
        </p:sp>
        <p:sp>
          <p:nvSpPr>
            <p:cNvPr id="26"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pPr>
                <a:defRPr/>
              </a:pPr>
              <a:endParaRPr lang="en-US"/>
            </a:p>
          </p:txBody>
        </p:sp>
        <p:sp>
          <p:nvSpPr>
            <p:cNvPr id="27"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28"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29"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30"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1"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32"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33"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4"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5"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6"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pPr>
                <a:defRPr/>
              </a:pPr>
              <a:endParaRPr 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p>
        </p:txBody>
      </p:sp>
      <p:sp>
        <p:nvSpPr>
          <p:cNvPr id="300035"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300036"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p>
        </p:txBody>
      </p:sp>
      <p:sp>
        <p:nvSpPr>
          <p:cNvPr id="40" name="Rectangle 7"/>
          <p:cNvSpPr>
            <a:spLocks noGrp="1" noChangeArrowheads="1"/>
          </p:cNvSpPr>
          <p:nvPr>
            <p:ph type="sldNum" sz="quarter" idx="12"/>
          </p:nvPr>
        </p:nvSpPr>
        <p:spPr/>
        <p:txBody>
          <a:bodyPr/>
          <a:lstStyle>
            <a:lvl1pPr>
              <a:defRPr/>
            </a:lvl1pPr>
          </a:lstStyle>
          <a:p>
            <a:pPr>
              <a:defRPr/>
            </a:pPr>
            <a:fld id="{92AA7153-7838-47B7-8E76-206FC1BEC46D}"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7620000" cy="990600"/>
          </a:xfrm>
        </p:spPr>
        <p:txBody>
          <a:bodyPr/>
          <a:lstStyle/>
          <a:p>
            <a:r>
              <a:rPr lang="en-US" smtClean="0"/>
              <a:t>Click to edit Master title style</a:t>
            </a:r>
            <a:endParaRPr lang="en-US"/>
          </a:p>
        </p:txBody>
      </p:sp>
      <p:sp>
        <p:nvSpPr>
          <p:cNvPr id="3" name="Content Placeholder 2"/>
          <p:cNvSpPr>
            <a:spLocks noGrp="1"/>
          </p:cNvSpPr>
          <p:nvPr>
            <p:ph idx="1"/>
          </p:nvPr>
        </p:nvSpPr>
        <p:spPr>
          <a:xfrm>
            <a:off x="381000" y="1524000"/>
            <a:ext cx="8382000" cy="4876800"/>
          </a:xfrm>
        </p:spPr>
        <p:txBody>
          <a:bodyPr/>
          <a:lstStyle>
            <a:lvl1pPr>
              <a:spcBef>
                <a:spcPts val="1800"/>
              </a:spcBef>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dt" sz="half" idx="10"/>
          </p:nvPr>
        </p:nvSpPr>
        <p:spPr>
          <a:xfrm>
            <a:off x="457200" y="6477000"/>
            <a:ext cx="2133600" cy="381000"/>
          </a:xfrm>
          <a:ln/>
        </p:spPr>
        <p:txBody>
          <a:bodyPr/>
          <a:lstStyle>
            <a:lvl1pPr>
              <a:defRPr/>
            </a:lvl1pPr>
          </a:lstStyle>
          <a:p>
            <a:pPr>
              <a:defRPr/>
            </a:pPr>
            <a:endParaRPr lang="en-US" altLang="en-US" dirty="0"/>
          </a:p>
        </p:txBody>
      </p:sp>
      <p:sp>
        <p:nvSpPr>
          <p:cNvPr id="5" name="Rectangle 6"/>
          <p:cNvSpPr>
            <a:spLocks noGrp="1" noChangeArrowheads="1"/>
          </p:cNvSpPr>
          <p:nvPr>
            <p:ph type="ftr" sz="quarter" idx="11"/>
          </p:nvPr>
        </p:nvSpPr>
        <p:spPr>
          <a:xfrm>
            <a:off x="3124200" y="6477000"/>
            <a:ext cx="2971800" cy="381000"/>
          </a:xfrm>
          <a:ln/>
        </p:spPr>
        <p:txBody>
          <a:bodyPr/>
          <a:lstStyle>
            <a:lvl1pPr>
              <a:defRPr/>
            </a:lvl1pPr>
          </a:lstStyle>
          <a:p>
            <a:pPr>
              <a:defRPr/>
            </a:pPr>
            <a:endParaRPr lang="en-US" altLang="en-US" dirty="0"/>
          </a:p>
        </p:txBody>
      </p:sp>
      <p:sp>
        <p:nvSpPr>
          <p:cNvPr id="6" name="Rectangle 7"/>
          <p:cNvSpPr>
            <a:spLocks noGrp="1" noChangeArrowheads="1"/>
          </p:cNvSpPr>
          <p:nvPr>
            <p:ph type="sldNum" sz="quarter" idx="12"/>
          </p:nvPr>
        </p:nvSpPr>
        <p:spPr>
          <a:xfrm>
            <a:off x="6858000" y="6477000"/>
            <a:ext cx="2133600" cy="381000"/>
          </a:xfrm>
          <a:ln/>
        </p:spPr>
        <p:txBody>
          <a:bodyPr/>
          <a:lstStyle>
            <a:lvl1pPr>
              <a:defRPr/>
            </a:lvl1pPr>
          </a:lstStyle>
          <a:p>
            <a:pPr>
              <a:defRPr/>
            </a:pPr>
            <a:fld id="{085BD73C-F657-48E9-A501-AFE9D16A9C49}"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A06D3E48-136C-48B6-830C-37B7EE302BBF}"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D8199C5F-5541-4DCE-86D4-8BF89B65D0CA}"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828800"/>
            <a:ext cx="4038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57C8D326-5646-487A-BE17-C4CBD4F1DE1D}" type="slidenum">
              <a:rPr lang="en-US"/>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9010" name="Line 2"/>
          <p:cNvSpPr>
            <a:spLocks noChangeShapeType="1"/>
          </p:cNvSpPr>
          <p:nvPr/>
        </p:nvSpPr>
        <p:spPr bwMode="auto">
          <a:xfrm>
            <a:off x="8001000" y="152400"/>
            <a:ext cx="0" cy="1295400"/>
          </a:xfrm>
          <a:prstGeom prst="line">
            <a:avLst/>
          </a:prstGeom>
          <a:noFill/>
          <a:ln w="9525">
            <a:solidFill>
              <a:schemeClr val="tx1"/>
            </a:solidFill>
            <a:round/>
            <a:headEnd/>
            <a:tailEnd/>
          </a:ln>
          <a:effectLst/>
        </p:spPr>
        <p:txBody>
          <a:bodyPr/>
          <a:lstStyle/>
          <a:p>
            <a:pPr>
              <a:defRPr/>
            </a:pPr>
            <a:endParaRPr lang="en-US"/>
          </a:p>
        </p:txBody>
      </p:sp>
      <p:sp>
        <p:nvSpPr>
          <p:cNvPr id="1027" name="Rectangle 3"/>
          <p:cNvSpPr>
            <a:spLocks noGrp="1" noChangeArrowheads="1"/>
          </p:cNvSpPr>
          <p:nvPr>
            <p:ph type="title"/>
          </p:nvPr>
        </p:nvSpPr>
        <p:spPr bwMode="auto">
          <a:xfrm>
            <a:off x="381000" y="381000"/>
            <a:ext cx="76200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rmAutofit/>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381000" y="1524000"/>
            <a:ext cx="83820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99013" name="Rectangle 5"/>
          <p:cNvSpPr>
            <a:spLocks noGrp="1" noChangeArrowheads="1"/>
          </p:cNvSpPr>
          <p:nvPr>
            <p:ph type="dt" sz="half" idx="2"/>
          </p:nvPr>
        </p:nvSpPr>
        <p:spPr bwMode="auto">
          <a:xfrm>
            <a:off x="457200" y="64008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endParaRPr lang="en-US" altLang="en-US" dirty="0"/>
          </a:p>
        </p:txBody>
      </p:sp>
      <p:sp>
        <p:nvSpPr>
          <p:cNvPr id="299014" name="Rectangle 6"/>
          <p:cNvSpPr>
            <a:spLocks noGrp="1" noChangeArrowheads="1"/>
          </p:cNvSpPr>
          <p:nvPr>
            <p:ph type="ftr" sz="quarter" idx="3"/>
          </p:nvPr>
        </p:nvSpPr>
        <p:spPr bwMode="auto">
          <a:xfrm>
            <a:off x="3124200" y="64008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ltLang="en-US" dirty="0"/>
          </a:p>
        </p:txBody>
      </p:sp>
      <p:sp>
        <p:nvSpPr>
          <p:cNvPr id="299015" name="Rectangle 7"/>
          <p:cNvSpPr>
            <a:spLocks noGrp="1" noChangeArrowheads="1"/>
          </p:cNvSpPr>
          <p:nvPr>
            <p:ph type="sldNum" sz="quarter" idx="4"/>
          </p:nvPr>
        </p:nvSpPr>
        <p:spPr bwMode="auto">
          <a:xfrm>
            <a:off x="6629400" y="64008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2E325153-1018-431B-94BC-E5F3F0342855}" type="slidenum">
              <a:rPr lang="en-US" altLang="en-US"/>
              <a:pPr>
                <a:defRPr/>
              </a:pPr>
              <a:t>‹#›</a:t>
            </a:fld>
            <a:endParaRPr lang="en-US" altLang="en-US"/>
          </a:p>
        </p:txBody>
      </p:sp>
      <p:grpSp>
        <p:nvGrpSpPr>
          <p:cNvPr id="1032" name="Group 8"/>
          <p:cNvGrpSpPr>
            <a:grpSpLocks/>
          </p:cNvGrpSpPr>
          <p:nvPr/>
        </p:nvGrpSpPr>
        <p:grpSpPr bwMode="auto">
          <a:xfrm>
            <a:off x="8153400" y="152400"/>
            <a:ext cx="792163" cy="1295400"/>
            <a:chOff x="5136" y="960"/>
            <a:chExt cx="528" cy="864"/>
          </a:xfrm>
        </p:grpSpPr>
        <p:sp>
          <p:nvSpPr>
            <p:cNvPr id="299017"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pPr>
                <a:defRPr/>
              </a:pPr>
              <a:endParaRPr lang="en-US"/>
            </a:p>
          </p:txBody>
        </p:sp>
        <p:sp>
          <p:nvSpPr>
            <p:cNvPr id="299018" name="Oval 10"/>
            <p:cNvSpPr>
              <a:spLocks noChangeArrowheads="1"/>
            </p:cNvSpPr>
            <p:nvPr/>
          </p:nvSpPr>
          <p:spPr bwMode="auto">
            <a:xfrm>
              <a:off x="5248" y="960"/>
              <a:ext cx="79" cy="80"/>
            </a:xfrm>
            <a:prstGeom prst="ellipse">
              <a:avLst/>
            </a:prstGeom>
            <a:solidFill>
              <a:schemeClr val="tx2"/>
            </a:solidFill>
            <a:ln w="9525">
              <a:noFill/>
              <a:round/>
              <a:headEnd/>
              <a:tailEnd/>
            </a:ln>
            <a:effectLst/>
          </p:spPr>
          <p:txBody>
            <a:bodyPr wrap="none" anchor="ctr"/>
            <a:lstStyle/>
            <a:p>
              <a:pPr>
                <a:defRPr/>
              </a:pPr>
              <a:endParaRPr lang="en-US"/>
            </a:p>
          </p:txBody>
        </p:sp>
        <p:sp>
          <p:nvSpPr>
            <p:cNvPr id="299019" name="Oval 11"/>
            <p:cNvSpPr>
              <a:spLocks noChangeArrowheads="1"/>
            </p:cNvSpPr>
            <p:nvPr/>
          </p:nvSpPr>
          <p:spPr bwMode="auto">
            <a:xfrm>
              <a:off x="5360" y="960"/>
              <a:ext cx="76" cy="80"/>
            </a:xfrm>
            <a:prstGeom prst="ellipse">
              <a:avLst/>
            </a:prstGeom>
            <a:solidFill>
              <a:schemeClr val="tx2"/>
            </a:solidFill>
            <a:ln w="9525">
              <a:noFill/>
              <a:round/>
              <a:headEnd/>
              <a:tailEnd/>
            </a:ln>
            <a:effectLst/>
          </p:spPr>
          <p:txBody>
            <a:bodyPr wrap="none" anchor="ctr"/>
            <a:lstStyle/>
            <a:p>
              <a:pPr>
                <a:defRPr/>
              </a:pPr>
              <a:endParaRPr lang="en-US"/>
            </a:p>
          </p:txBody>
        </p:sp>
        <p:sp>
          <p:nvSpPr>
            <p:cNvPr id="299020" name="Oval 12"/>
            <p:cNvSpPr>
              <a:spLocks noChangeArrowheads="1"/>
            </p:cNvSpPr>
            <p:nvPr/>
          </p:nvSpPr>
          <p:spPr bwMode="auto">
            <a:xfrm>
              <a:off x="5136" y="1072"/>
              <a:ext cx="80" cy="77"/>
            </a:xfrm>
            <a:prstGeom prst="ellipse">
              <a:avLst/>
            </a:prstGeom>
            <a:solidFill>
              <a:schemeClr val="tx2"/>
            </a:solidFill>
            <a:ln w="9525">
              <a:noFill/>
              <a:round/>
              <a:headEnd/>
              <a:tailEnd/>
            </a:ln>
            <a:effectLst/>
          </p:spPr>
          <p:txBody>
            <a:bodyPr wrap="none" anchor="ctr"/>
            <a:lstStyle/>
            <a:p>
              <a:pPr>
                <a:defRPr/>
              </a:pPr>
              <a:endParaRPr lang="en-US"/>
            </a:p>
          </p:txBody>
        </p:sp>
        <p:sp>
          <p:nvSpPr>
            <p:cNvPr id="299021" name="Oval 13"/>
            <p:cNvSpPr>
              <a:spLocks noChangeArrowheads="1"/>
            </p:cNvSpPr>
            <p:nvPr/>
          </p:nvSpPr>
          <p:spPr bwMode="auto">
            <a:xfrm>
              <a:off x="5248" y="1072"/>
              <a:ext cx="79" cy="77"/>
            </a:xfrm>
            <a:prstGeom prst="ellipse">
              <a:avLst/>
            </a:prstGeom>
            <a:solidFill>
              <a:schemeClr val="tx2"/>
            </a:solidFill>
            <a:ln w="9525">
              <a:noFill/>
              <a:round/>
              <a:headEnd/>
              <a:tailEnd/>
            </a:ln>
            <a:effectLst/>
          </p:spPr>
          <p:txBody>
            <a:bodyPr wrap="none" anchor="ctr"/>
            <a:lstStyle/>
            <a:p>
              <a:pPr>
                <a:defRPr/>
              </a:pPr>
              <a:endParaRPr lang="en-US"/>
            </a:p>
          </p:txBody>
        </p:sp>
        <p:sp>
          <p:nvSpPr>
            <p:cNvPr id="299022" name="Oval 14"/>
            <p:cNvSpPr>
              <a:spLocks noChangeArrowheads="1"/>
            </p:cNvSpPr>
            <p:nvPr/>
          </p:nvSpPr>
          <p:spPr bwMode="auto">
            <a:xfrm>
              <a:off x="5360" y="1072"/>
              <a:ext cx="76" cy="77"/>
            </a:xfrm>
            <a:prstGeom prst="ellipse">
              <a:avLst/>
            </a:prstGeom>
            <a:solidFill>
              <a:schemeClr val="tx2"/>
            </a:solidFill>
            <a:ln w="9525">
              <a:noFill/>
              <a:round/>
              <a:headEnd/>
              <a:tailEnd/>
            </a:ln>
            <a:effectLst/>
          </p:spPr>
          <p:txBody>
            <a:bodyPr wrap="none" anchor="ctr"/>
            <a:lstStyle/>
            <a:p>
              <a:pPr>
                <a:defRPr/>
              </a:pPr>
              <a:endParaRPr lang="en-US"/>
            </a:p>
          </p:txBody>
        </p:sp>
        <p:sp>
          <p:nvSpPr>
            <p:cNvPr id="299023" name="Oval 15"/>
            <p:cNvSpPr>
              <a:spLocks noChangeArrowheads="1"/>
            </p:cNvSpPr>
            <p:nvPr/>
          </p:nvSpPr>
          <p:spPr bwMode="auto">
            <a:xfrm>
              <a:off x="5472" y="1072"/>
              <a:ext cx="73" cy="77"/>
            </a:xfrm>
            <a:prstGeom prst="ellipse">
              <a:avLst/>
            </a:prstGeom>
            <a:solidFill>
              <a:schemeClr val="accent2"/>
            </a:solidFill>
            <a:ln w="9525">
              <a:noFill/>
              <a:round/>
              <a:headEnd/>
              <a:tailEnd/>
            </a:ln>
            <a:effectLst/>
          </p:spPr>
          <p:txBody>
            <a:bodyPr wrap="none" anchor="ctr"/>
            <a:lstStyle/>
            <a:p>
              <a:pPr>
                <a:defRPr/>
              </a:pPr>
              <a:endParaRPr lang="en-US"/>
            </a:p>
          </p:txBody>
        </p:sp>
        <p:sp>
          <p:nvSpPr>
            <p:cNvPr id="299024" name="Oval 16"/>
            <p:cNvSpPr>
              <a:spLocks noChangeArrowheads="1"/>
            </p:cNvSpPr>
            <p:nvPr/>
          </p:nvSpPr>
          <p:spPr bwMode="auto">
            <a:xfrm>
              <a:off x="5136" y="1184"/>
              <a:ext cx="80" cy="73"/>
            </a:xfrm>
            <a:prstGeom prst="ellipse">
              <a:avLst/>
            </a:prstGeom>
            <a:solidFill>
              <a:schemeClr val="tx2"/>
            </a:solidFill>
            <a:ln w="9525">
              <a:noFill/>
              <a:round/>
              <a:headEnd/>
              <a:tailEnd/>
            </a:ln>
            <a:effectLst/>
          </p:spPr>
          <p:txBody>
            <a:bodyPr wrap="none" anchor="ctr"/>
            <a:lstStyle/>
            <a:p>
              <a:pPr>
                <a:defRPr/>
              </a:pPr>
              <a:endParaRPr lang="en-US"/>
            </a:p>
          </p:txBody>
        </p:sp>
        <p:sp>
          <p:nvSpPr>
            <p:cNvPr id="299025" name="Oval 17"/>
            <p:cNvSpPr>
              <a:spLocks noChangeArrowheads="1"/>
            </p:cNvSpPr>
            <p:nvPr/>
          </p:nvSpPr>
          <p:spPr bwMode="auto">
            <a:xfrm>
              <a:off x="5248" y="1184"/>
              <a:ext cx="79" cy="73"/>
            </a:xfrm>
            <a:prstGeom prst="ellipse">
              <a:avLst/>
            </a:prstGeom>
            <a:solidFill>
              <a:schemeClr val="tx2"/>
            </a:solidFill>
            <a:ln w="9525">
              <a:noFill/>
              <a:round/>
              <a:headEnd/>
              <a:tailEnd/>
            </a:ln>
            <a:effectLst/>
          </p:spPr>
          <p:txBody>
            <a:bodyPr wrap="none" anchor="ctr"/>
            <a:lstStyle/>
            <a:p>
              <a:pPr>
                <a:defRPr/>
              </a:pPr>
              <a:endParaRPr lang="en-US"/>
            </a:p>
          </p:txBody>
        </p:sp>
        <p:sp>
          <p:nvSpPr>
            <p:cNvPr id="299026" name="Oval 18"/>
            <p:cNvSpPr>
              <a:spLocks noChangeArrowheads="1"/>
            </p:cNvSpPr>
            <p:nvPr/>
          </p:nvSpPr>
          <p:spPr bwMode="auto">
            <a:xfrm>
              <a:off x="5360" y="1184"/>
              <a:ext cx="76" cy="73"/>
            </a:xfrm>
            <a:prstGeom prst="ellipse">
              <a:avLst/>
            </a:prstGeom>
            <a:solidFill>
              <a:schemeClr val="accent2"/>
            </a:solidFill>
            <a:ln w="9525">
              <a:noFill/>
              <a:round/>
              <a:headEnd/>
              <a:tailEnd/>
            </a:ln>
            <a:effectLst/>
          </p:spPr>
          <p:txBody>
            <a:bodyPr wrap="none" anchor="ctr"/>
            <a:lstStyle/>
            <a:p>
              <a:pPr>
                <a:defRPr/>
              </a:pPr>
              <a:endParaRPr lang="en-US"/>
            </a:p>
          </p:txBody>
        </p:sp>
        <p:sp>
          <p:nvSpPr>
            <p:cNvPr id="299027" name="Oval 19"/>
            <p:cNvSpPr>
              <a:spLocks noChangeArrowheads="1"/>
            </p:cNvSpPr>
            <p:nvPr/>
          </p:nvSpPr>
          <p:spPr bwMode="auto">
            <a:xfrm>
              <a:off x="5472" y="1184"/>
              <a:ext cx="73" cy="73"/>
            </a:xfrm>
            <a:prstGeom prst="ellipse">
              <a:avLst/>
            </a:prstGeom>
            <a:solidFill>
              <a:schemeClr val="accent2"/>
            </a:solidFill>
            <a:ln w="9525">
              <a:noFill/>
              <a:round/>
              <a:headEnd/>
              <a:tailEnd/>
            </a:ln>
            <a:effectLst/>
          </p:spPr>
          <p:txBody>
            <a:bodyPr wrap="none" anchor="ctr"/>
            <a:lstStyle/>
            <a:p>
              <a:pPr>
                <a:defRPr/>
              </a:pPr>
              <a:endParaRPr lang="en-US"/>
            </a:p>
          </p:txBody>
        </p:sp>
        <p:sp>
          <p:nvSpPr>
            <p:cNvPr id="299028" name="Oval 20"/>
            <p:cNvSpPr>
              <a:spLocks noChangeArrowheads="1"/>
            </p:cNvSpPr>
            <p:nvPr/>
          </p:nvSpPr>
          <p:spPr bwMode="auto">
            <a:xfrm>
              <a:off x="5584" y="1184"/>
              <a:ext cx="80" cy="73"/>
            </a:xfrm>
            <a:prstGeom prst="ellipse">
              <a:avLst/>
            </a:prstGeom>
            <a:solidFill>
              <a:schemeClr val="accent1"/>
            </a:solidFill>
            <a:ln w="9525">
              <a:noFill/>
              <a:round/>
              <a:headEnd/>
              <a:tailEnd/>
            </a:ln>
            <a:effectLst/>
          </p:spPr>
          <p:txBody>
            <a:bodyPr wrap="none" anchor="ctr"/>
            <a:lstStyle/>
            <a:p>
              <a:pPr>
                <a:defRPr/>
              </a:pPr>
              <a:endParaRPr lang="en-US"/>
            </a:p>
          </p:txBody>
        </p:sp>
        <p:sp>
          <p:nvSpPr>
            <p:cNvPr id="299029"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pPr>
                <a:defRPr/>
              </a:pPr>
              <a:endParaRPr lang="en-US"/>
            </a:p>
          </p:txBody>
        </p:sp>
        <p:sp>
          <p:nvSpPr>
            <p:cNvPr id="299030" name="Oval 22"/>
            <p:cNvSpPr>
              <a:spLocks noChangeArrowheads="1"/>
            </p:cNvSpPr>
            <p:nvPr/>
          </p:nvSpPr>
          <p:spPr bwMode="auto">
            <a:xfrm>
              <a:off x="5248" y="1296"/>
              <a:ext cx="79"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299031" name="Oval 23"/>
            <p:cNvSpPr>
              <a:spLocks noChangeArrowheads="1"/>
            </p:cNvSpPr>
            <p:nvPr/>
          </p:nvSpPr>
          <p:spPr bwMode="auto">
            <a:xfrm>
              <a:off x="5360" y="1296"/>
              <a:ext cx="76"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299032" name="Oval 24"/>
            <p:cNvSpPr>
              <a:spLocks noChangeArrowheads="1"/>
            </p:cNvSpPr>
            <p:nvPr/>
          </p:nvSpPr>
          <p:spPr bwMode="auto">
            <a:xfrm>
              <a:off x="5472" y="1296"/>
              <a:ext cx="73" cy="80"/>
            </a:xfrm>
            <a:prstGeom prst="ellipse">
              <a:avLst/>
            </a:prstGeom>
            <a:solidFill>
              <a:schemeClr val="accent1"/>
            </a:solidFill>
            <a:ln w="9525">
              <a:noFill/>
              <a:round/>
              <a:headEnd/>
              <a:tailEnd/>
            </a:ln>
            <a:effectLst/>
          </p:spPr>
          <p:txBody>
            <a:bodyPr wrap="none" anchor="ctr"/>
            <a:lstStyle/>
            <a:p>
              <a:pPr>
                <a:defRPr/>
              </a:pPr>
              <a:endParaRPr lang="en-US"/>
            </a:p>
          </p:txBody>
        </p:sp>
        <p:sp>
          <p:nvSpPr>
            <p:cNvPr id="299033"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299034" name="Oval 26"/>
            <p:cNvSpPr>
              <a:spLocks noChangeArrowheads="1"/>
            </p:cNvSpPr>
            <p:nvPr/>
          </p:nvSpPr>
          <p:spPr bwMode="auto">
            <a:xfrm>
              <a:off x="5248" y="1408"/>
              <a:ext cx="79"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299035" name="Oval 27"/>
            <p:cNvSpPr>
              <a:spLocks noChangeArrowheads="1"/>
            </p:cNvSpPr>
            <p:nvPr/>
          </p:nvSpPr>
          <p:spPr bwMode="auto">
            <a:xfrm>
              <a:off x="5360" y="1408"/>
              <a:ext cx="76" cy="80"/>
            </a:xfrm>
            <a:prstGeom prst="ellipse">
              <a:avLst/>
            </a:prstGeom>
            <a:solidFill>
              <a:schemeClr val="accent1"/>
            </a:solidFill>
            <a:ln w="9525">
              <a:noFill/>
              <a:round/>
              <a:headEnd/>
              <a:tailEnd/>
            </a:ln>
            <a:effectLst/>
          </p:spPr>
          <p:txBody>
            <a:bodyPr wrap="none" anchor="ctr"/>
            <a:lstStyle/>
            <a:p>
              <a:pPr>
                <a:defRPr/>
              </a:pPr>
              <a:endParaRPr lang="en-US"/>
            </a:p>
          </p:txBody>
        </p:sp>
        <p:sp>
          <p:nvSpPr>
            <p:cNvPr id="299036" name="Oval 28"/>
            <p:cNvSpPr>
              <a:spLocks noChangeArrowheads="1"/>
            </p:cNvSpPr>
            <p:nvPr/>
          </p:nvSpPr>
          <p:spPr bwMode="auto">
            <a:xfrm>
              <a:off x="5472" y="1408"/>
              <a:ext cx="73" cy="80"/>
            </a:xfrm>
            <a:prstGeom prst="ellipse">
              <a:avLst/>
            </a:prstGeom>
            <a:solidFill>
              <a:schemeClr val="accent1"/>
            </a:solidFill>
            <a:ln w="9525">
              <a:noFill/>
              <a:round/>
              <a:headEnd/>
              <a:tailEnd/>
            </a:ln>
            <a:effectLst/>
          </p:spPr>
          <p:txBody>
            <a:bodyPr wrap="none" anchor="ctr"/>
            <a:lstStyle/>
            <a:p>
              <a:pPr>
                <a:defRPr/>
              </a:pPr>
              <a:endParaRPr lang="en-US"/>
            </a:p>
          </p:txBody>
        </p:sp>
        <p:sp>
          <p:nvSpPr>
            <p:cNvPr id="299037"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pPr>
                <a:defRPr/>
              </a:pPr>
              <a:endParaRPr lang="en-US"/>
            </a:p>
          </p:txBody>
        </p:sp>
        <p:sp>
          <p:nvSpPr>
            <p:cNvPr id="299038" name="Oval 30"/>
            <p:cNvSpPr>
              <a:spLocks noChangeArrowheads="1"/>
            </p:cNvSpPr>
            <p:nvPr/>
          </p:nvSpPr>
          <p:spPr bwMode="auto">
            <a:xfrm>
              <a:off x="5136" y="1520"/>
              <a:ext cx="80" cy="79"/>
            </a:xfrm>
            <a:prstGeom prst="ellipse">
              <a:avLst/>
            </a:prstGeom>
            <a:solidFill>
              <a:schemeClr val="accent2"/>
            </a:solidFill>
            <a:ln w="9525">
              <a:noFill/>
              <a:round/>
              <a:headEnd/>
              <a:tailEnd/>
            </a:ln>
            <a:effectLst/>
          </p:spPr>
          <p:txBody>
            <a:bodyPr wrap="none" anchor="ctr"/>
            <a:lstStyle/>
            <a:p>
              <a:pPr>
                <a:defRPr/>
              </a:pPr>
              <a:endParaRPr lang="en-US"/>
            </a:p>
          </p:txBody>
        </p:sp>
        <p:sp>
          <p:nvSpPr>
            <p:cNvPr id="299039" name="Oval 31"/>
            <p:cNvSpPr>
              <a:spLocks noChangeArrowheads="1"/>
            </p:cNvSpPr>
            <p:nvPr/>
          </p:nvSpPr>
          <p:spPr bwMode="auto">
            <a:xfrm>
              <a:off x="5248" y="1520"/>
              <a:ext cx="79" cy="79"/>
            </a:xfrm>
            <a:prstGeom prst="ellipse">
              <a:avLst/>
            </a:prstGeom>
            <a:solidFill>
              <a:schemeClr val="accent1"/>
            </a:solidFill>
            <a:ln w="9525">
              <a:noFill/>
              <a:round/>
              <a:headEnd/>
              <a:tailEnd/>
            </a:ln>
            <a:effectLst/>
          </p:spPr>
          <p:txBody>
            <a:bodyPr wrap="none" anchor="ctr"/>
            <a:lstStyle/>
            <a:p>
              <a:pPr>
                <a:defRPr/>
              </a:pPr>
              <a:endParaRPr lang="en-US"/>
            </a:p>
          </p:txBody>
        </p:sp>
        <p:sp>
          <p:nvSpPr>
            <p:cNvPr id="299040" name="Oval 32"/>
            <p:cNvSpPr>
              <a:spLocks noChangeArrowheads="1"/>
            </p:cNvSpPr>
            <p:nvPr/>
          </p:nvSpPr>
          <p:spPr bwMode="auto">
            <a:xfrm>
              <a:off x="5360" y="1520"/>
              <a:ext cx="76" cy="79"/>
            </a:xfrm>
            <a:prstGeom prst="ellipse">
              <a:avLst/>
            </a:prstGeom>
            <a:solidFill>
              <a:schemeClr val="accent1"/>
            </a:solidFill>
            <a:ln w="9525">
              <a:noFill/>
              <a:round/>
              <a:headEnd/>
              <a:tailEnd/>
            </a:ln>
            <a:effectLst/>
          </p:spPr>
          <p:txBody>
            <a:bodyPr wrap="none" anchor="ctr"/>
            <a:lstStyle/>
            <a:p>
              <a:pPr>
                <a:defRPr/>
              </a:pPr>
              <a:endParaRPr lang="en-US"/>
            </a:p>
          </p:txBody>
        </p:sp>
        <p:sp>
          <p:nvSpPr>
            <p:cNvPr id="299041" name="Oval 33"/>
            <p:cNvSpPr>
              <a:spLocks noChangeArrowheads="1"/>
            </p:cNvSpPr>
            <p:nvPr/>
          </p:nvSpPr>
          <p:spPr bwMode="auto">
            <a:xfrm>
              <a:off x="5472" y="1520"/>
              <a:ext cx="73" cy="79"/>
            </a:xfrm>
            <a:prstGeom prst="ellipse">
              <a:avLst/>
            </a:prstGeom>
            <a:solidFill>
              <a:schemeClr val="folHlink"/>
            </a:solidFill>
            <a:ln w="9525">
              <a:noFill/>
              <a:round/>
              <a:headEnd/>
              <a:tailEnd/>
            </a:ln>
            <a:effectLst/>
          </p:spPr>
          <p:txBody>
            <a:bodyPr wrap="none" anchor="ctr"/>
            <a:lstStyle/>
            <a:p>
              <a:pPr>
                <a:defRPr/>
              </a:pPr>
              <a:endParaRPr lang="en-US"/>
            </a:p>
          </p:txBody>
        </p:sp>
        <p:sp>
          <p:nvSpPr>
            <p:cNvPr id="299042" name="Oval 34"/>
            <p:cNvSpPr>
              <a:spLocks noChangeArrowheads="1"/>
            </p:cNvSpPr>
            <p:nvPr/>
          </p:nvSpPr>
          <p:spPr bwMode="auto">
            <a:xfrm>
              <a:off x="5136" y="1632"/>
              <a:ext cx="80" cy="75"/>
            </a:xfrm>
            <a:prstGeom prst="ellipse">
              <a:avLst/>
            </a:prstGeom>
            <a:solidFill>
              <a:schemeClr val="accent1"/>
            </a:solidFill>
            <a:ln w="9525">
              <a:noFill/>
              <a:round/>
              <a:headEnd/>
              <a:tailEnd/>
            </a:ln>
            <a:effectLst/>
          </p:spPr>
          <p:txBody>
            <a:bodyPr wrap="none" anchor="ctr"/>
            <a:lstStyle/>
            <a:p>
              <a:pPr>
                <a:defRPr/>
              </a:pPr>
              <a:endParaRPr lang="en-US"/>
            </a:p>
          </p:txBody>
        </p:sp>
        <p:sp>
          <p:nvSpPr>
            <p:cNvPr id="299043" name="Oval 35"/>
            <p:cNvSpPr>
              <a:spLocks noChangeArrowheads="1"/>
            </p:cNvSpPr>
            <p:nvPr/>
          </p:nvSpPr>
          <p:spPr bwMode="auto">
            <a:xfrm>
              <a:off x="5248" y="1632"/>
              <a:ext cx="79" cy="75"/>
            </a:xfrm>
            <a:prstGeom prst="ellipse">
              <a:avLst/>
            </a:prstGeom>
            <a:solidFill>
              <a:schemeClr val="accent1"/>
            </a:solidFill>
            <a:ln w="9525">
              <a:noFill/>
              <a:round/>
              <a:headEnd/>
              <a:tailEnd/>
            </a:ln>
            <a:effectLst/>
          </p:spPr>
          <p:txBody>
            <a:bodyPr wrap="none" anchor="ctr"/>
            <a:lstStyle/>
            <a:p>
              <a:pPr>
                <a:defRPr/>
              </a:pPr>
              <a:endParaRPr lang="en-US"/>
            </a:p>
          </p:txBody>
        </p:sp>
        <p:sp>
          <p:nvSpPr>
            <p:cNvPr id="299044" name="Oval 36"/>
            <p:cNvSpPr>
              <a:spLocks noChangeArrowheads="1"/>
            </p:cNvSpPr>
            <p:nvPr/>
          </p:nvSpPr>
          <p:spPr bwMode="auto">
            <a:xfrm>
              <a:off x="5360" y="1632"/>
              <a:ext cx="76" cy="75"/>
            </a:xfrm>
            <a:prstGeom prst="ellipse">
              <a:avLst/>
            </a:prstGeom>
            <a:solidFill>
              <a:schemeClr val="folHlink"/>
            </a:solidFill>
            <a:ln w="9525">
              <a:noFill/>
              <a:round/>
              <a:headEnd/>
              <a:tailEnd/>
            </a:ln>
            <a:effectLst/>
          </p:spPr>
          <p:txBody>
            <a:bodyPr wrap="none" anchor="ctr"/>
            <a:lstStyle/>
            <a:p>
              <a:pPr>
                <a:defRPr/>
              </a:pPr>
              <a:endParaRPr lang="en-US"/>
            </a:p>
          </p:txBody>
        </p:sp>
        <p:sp>
          <p:nvSpPr>
            <p:cNvPr id="299045" name="Oval 37"/>
            <p:cNvSpPr>
              <a:spLocks noChangeArrowheads="1"/>
            </p:cNvSpPr>
            <p:nvPr/>
          </p:nvSpPr>
          <p:spPr bwMode="auto">
            <a:xfrm>
              <a:off x="5472" y="1632"/>
              <a:ext cx="73" cy="75"/>
            </a:xfrm>
            <a:prstGeom prst="ellipse">
              <a:avLst/>
            </a:prstGeom>
            <a:solidFill>
              <a:schemeClr val="folHlink"/>
            </a:solidFill>
            <a:ln w="9525">
              <a:noFill/>
              <a:round/>
              <a:headEnd/>
              <a:tailEnd/>
            </a:ln>
            <a:effectLst/>
          </p:spPr>
          <p:txBody>
            <a:bodyPr wrap="none" anchor="ctr"/>
            <a:lstStyle/>
            <a:p>
              <a:pPr>
                <a:defRPr/>
              </a:pPr>
              <a:endParaRPr lang="en-US"/>
            </a:p>
          </p:txBody>
        </p:sp>
        <p:sp>
          <p:nvSpPr>
            <p:cNvPr id="299046" name="Oval 38"/>
            <p:cNvSpPr>
              <a:spLocks noChangeArrowheads="1"/>
            </p:cNvSpPr>
            <p:nvPr/>
          </p:nvSpPr>
          <p:spPr bwMode="auto">
            <a:xfrm>
              <a:off x="5248" y="1744"/>
              <a:ext cx="79" cy="80"/>
            </a:xfrm>
            <a:prstGeom prst="ellipse">
              <a:avLst/>
            </a:prstGeom>
            <a:solidFill>
              <a:schemeClr val="folHlink"/>
            </a:solidFill>
            <a:ln w="9525">
              <a:noFill/>
              <a:round/>
              <a:headEnd/>
              <a:tailEnd/>
            </a:ln>
            <a:effectLst/>
          </p:spPr>
          <p:txBody>
            <a:bodyPr wrap="none" anchor="ctr"/>
            <a:lstStyle/>
            <a:p>
              <a:pPr>
                <a:defRPr/>
              </a:pPr>
              <a:endParaRPr lang="en-US"/>
            </a:p>
          </p:txBody>
        </p:sp>
        <p:sp>
          <p:nvSpPr>
            <p:cNvPr id="299047" name="Oval 39"/>
            <p:cNvSpPr>
              <a:spLocks noChangeArrowheads="1"/>
            </p:cNvSpPr>
            <p:nvPr/>
          </p:nvSpPr>
          <p:spPr bwMode="auto">
            <a:xfrm>
              <a:off x="5472" y="1744"/>
              <a:ext cx="73" cy="80"/>
            </a:xfrm>
            <a:prstGeom prst="ellipse">
              <a:avLst/>
            </a:prstGeom>
            <a:solidFill>
              <a:schemeClr val="folHlink"/>
            </a:solidFill>
            <a:ln w="9525">
              <a:noFill/>
              <a:round/>
              <a:headEnd/>
              <a:tailEnd/>
            </a:ln>
            <a:effectLst/>
          </p:spPr>
          <p:txBody>
            <a:bodyPr wrap="none" anchor="ct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908" r:id="rId1"/>
    <p:sldLayoutId id="2147483898" r:id="rId2"/>
    <p:sldLayoutId id="2147483899" r:id="rId3"/>
    <p:sldLayoutId id="2147483902" r:id="rId4"/>
    <p:sldLayoutId id="2147483909" r:id="rId5"/>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www.w3schools.com/html/tryit.asp?filename=tryhtml_tabl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Web_browser" TargetMode="External"/><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www.netmarketshare.com/" TargetMode="External"/><Relationship Id="rId4" Type="http://schemas.openxmlformats.org/officeDocument/2006/relationships/hyperlink" Target="http://marketshare.hitslink.com/browser-market-share.aspx?qprid=0&amp;qpcustomd=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Web_server"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news.netcraft.com/"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Hypertext_Transfer_Protoco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web-sniffer.net/"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icann.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iana.or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en.wikipedia.org/wiki/Domain_name_system" TargetMode="External"/><Relationship Id="rId5" Type="http://schemas.openxmlformats.org/officeDocument/2006/relationships/image" Target="../media/image5.wmf"/><Relationship Id="rId4" Type="http://schemas.openxmlformats.org/officeDocument/2006/relationships/hyperlink" Target="http://spsu.edu/index.html"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ordpress.com/" TargetMode="External"/><Relationship Id="rId3" Type="http://schemas.openxmlformats.org/officeDocument/2006/relationships/hyperlink" Target="http://cse.spsu.edu/speltsve" TargetMode="External"/><Relationship Id="rId7" Type="http://schemas.openxmlformats.org/officeDocument/2006/relationships/hyperlink" Target="http://google.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amazon.com/" TargetMode="External"/><Relationship Id="rId5" Type="http://schemas.openxmlformats.org/officeDocument/2006/relationships/hyperlink" Target="http://www.dentfirst.com/" TargetMode="External"/><Relationship Id="rId10" Type="http://schemas.openxmlformats.org/officeDocument/2006/relationships/hyperlink" Target="http://spsu.view.usg.edu/" TargetMode="External"/><Relationship Id="rId4" Type="http://schemas.openxmlformats.org/officeDocument/2006/relationships/hyperlink" Target="http://desrist2012.unlv.edu/" TargetMode="External"/><Relationship Id="rId9" Type="http://schemas.openxmlformats.org/officeDocument/2006/relationships/hyperlink" Target="http://yahoo.com/"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hyperlink" Target="http://en.wikipedia.org/wiki/HTML" TargetMode="Externa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hyperlink" Target="http://www.techterms.com/definition/web20"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articles.webdesigners123.com/web_design_versus_web_development.php" TargetMode="External"/><Relationship Id="rId2" Type="http://schemas.openxmlformats.org/officeDocument/2006/relationships/hyperlink" Target="http://sixrevisions.com/infographics/web-designers-vs-web-developers-infographic/"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pewinternet.org/2014/02/27/the-web-at-25-in-the-u-s/" TargetMode="External"/><Relationship Id="rId2" Type="http://schemas.openxmlformats.org/officeDocument/2006/relationships/hyperlink" Target="http://www.independent.co.uk/life-style/gadgets-and-tech/news/25-years-of-the-world-wide-web-the-inventor-of-the-web-tim-bernerslee-explains-how-it-all-began-9185040.html" TargetMode="External"/><Relationship Id="rId1" Type="http://schemas.openxmlformats.org/officeDocument/2006/relationships/slideLayout" Target="../slideLayouts/slideLayout2.xml"/><Relationship Id="rId5" Type="http://schemas.openxmlformats.org/officeDocument/2006/relationships/hyperlink" Target="http://www.w3.org/TR/webarch/" TargetMode="External"/><Relationship Id="rId4" Type="http://schemas.openxmlformats.org/officeDocument/2006/relationships/hyperlink" Target="https://www.sandvine.com/trends/global-internet-phenomena/"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diffen.com/difference/Internet_vs_World_Wide_Web"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n.wikipedia.org/wiki/Client%E2%80%93server_mode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History_of_the_Internet"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sandvine.com/trends/global-internet-phenomena/" TargetMode="External"/><Relationship Id="rId4" Type="http://schemas.openxmlformats.org/officeDocument/2006/relationships/hyperlink" Target="http://www.cisco.com/c/en/us/solutions/collateral/service-provider/visual-networking-index-vni/VNI_Hyperconnectivity_WP.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w3.org/2004/07/timbl_knighted"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hyperlink" Target="http://en.wikipedia.org/wiki/HTML" TargetMode="External"/><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304800" y="914400"/>
            <a:ext cx="7010400" cy="1905000"/>
          </a:xfrm>
        </p:spPr>
        <p:txBody>
          <a:bodyPr>
            <a:normAutofit/>
          </a:bodyPr>
          <a:lstStyle/>
          <a:p>
            <a:pPr eaLnBrk="1" hangingPunct="1"/>
            <a:r>
              <a:rPr lang="en-US" sz="3600" b="0" dirty="0" smtClean="0"/>
              <a:t>Introduction to World Wide Web</a:t>
            </a:r>
            <a:endParaRPr lang="en-US" sz="2800" b="0" dirty="0" smtClean="0"/>
          </a:p>
        </p:txBody>
      </p:sp>
      <p:sp>
        <p:nvSpPr>
          <p:cNvPr id="3075" name="Rectangle 5"/>
          <p:cNvSpPr>
            <a:spLocks noGrp="1" noChangeArrowheads="1"/>
          </p:cNvSpPr>
          <p:nvPr>
            <p:ph type="subTitle" idx="1"/>
          </p:nvPr>
        </p:nvSpPr>
        <p:spPr>
          <a:xfrm>
            <a:off x="2286000" y="3048000"/>
            <a:ext cx="4876800" cy="990600"/>
          </a:xfrm>
        </p:spPr>
        <p:txBody>
          <a:bodyPr/>
          <a:lstStyle/>
          <a:p>
            <a:pPr eaLnBrk="1" hangingPunct="1">
              <a:lnSpc>
                <a:spcPct val="90000"/>
              </a:lnSpc>
            </a:pPr>
            <a:r>
              <a:rPr lang="en-US" sz="2800" dirty="0" smtClean="0"/>
              <a:t>IT 5302 </a:t>
            </a:r>
            <a:br>
              <a:rPr lang="en-US" sz="2800" dirty="0" smtClean="0"/>
            </a:br>
            <a:r>
              <a:rPr lang="en-US" sz="2800" dirty="0" smtClean="0"/>
              <a:t>Intro Web Development</a:t>
            </a:r>
          </a:p>
        </p:txBody>
      </p:sp>
      <p:sp>
        <p:nvSpPr>
          <p:cNvPr id="3076" name="Rectangle 6"/>
          <p:cNvSpPr>
            <a:spLocks noChangeArrowheads="1"/>
          </p:cNvSpPr>
          <p:nvPr/>
        </p:nvSpPr>
        <p:spPr bwMode="auto">
          <a:xfrm>
            <a:off x="2514600" y="4724400"/>
            <a:ext cx="2209800" cy="762000"/>
          </a:xfrm>
          <a:prstGeom prst="rect">
            <a:avLst/>
          </a:prstGeom>
          <a:noFill/>
          <a:ln w="9525">
            <a:noFill/>
            <a:miter lim="800000"/>
            <a:headEnd/>
            <a:tailEnd/>
          </a:ln>
        </p:spPr>
        <p:txBody>
          <a:bodyPr/>
          <a:lstStyle/>
          <a:p>
            <a:pPr algn="r">
              <a:lnSpc>
                <a:spcPct val="80000"/>
              </a:lnSpc>
              <a:spcBef>
                <a:spcPct val="20000"/>
              </a:spcBef>
              <a:buClr>
                <a:schemeClr val="tx2"/>
              </a:buClr>
              <a:buSzPct val="70000"/>
              <a:buFont typeface="Wingdings" pitchFamily="2" charset="2"/>
              <a:buNone/>
            </a:pPr>
            <a:r>
              <a:rPr lang="en-US" sz="2400" dirty="0"/>
              <a:t>Jack G. </a:t>
            </a:r>
            <a:r>
              <a:rPr lang="en-US" sz="2400" dirty="0" err="1"/>
              <a:t>Zheng</a:t>
            </a:r>
            <a:endParaRPr lang="en-US" sz="2400" dirty="0"/>
          </a:p>
          <a:p>
            <a:pPr algn="r">
              <a:lnSpc>
                <a:spcPct val="80000"/>
              </a:lnSpc>
              <a:spcBef>
                <a:spcPct val="20000"/>
              </a:spcBef>
              <a:buClr>
                <a:schemeClr val="tx2"/>
              </a:buClr>
              <a:buSzPct val="70000"/>
              <a:buFont typeface="Wingdings" pitchFamily="2" charset="2"/>
              <a:buNone/>
            </a:pPr>
            <a:r>
              <a:rPr lang="en-US" sz="2400" smtClean="0"/>
              <a:t>Spring 2015</a:t>
            </a:r>
            <a:endParaRPr lang="en-US" sz="2400" dirty="0"/>
          </a:p>
        </p:txBody>
      </p:sp>
      <p:pic>
        <p:nvPicPr>
          <p:cNvPr id="7" name="Picture 6" descr="https://encrypted-tbn3.google.com/images?q=tbn:ANd9GcTLAZpQzmzAPnXtyNCq1onsRE4y0bvoWlMvd3YA8Lt715oLXEJxWA"/>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73950" y="1887220"/>
            <a:ext cx="1060450" cy="703580"/>
          </a:xfrm>
          <a:prstGeom prst="rect">
            <a:avLst/>
          </a:prstGeom>
          <a:noFill/>
          <a:ln>
            <a:noFill/>
          </a:ln>
        </p:spPr>
      </p:pic>
      <p:pic>
        <p:nvPicPr>
          <p:cNvPr id="8" name="Picture 2" descr="D:\Family Media\Pictures\Profile Pictures and Icons\spsui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4419600"/>
            <a:ext cx="2438741" cy="12193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HTML (Hypertext Markup Language)</a:t>
            </a:r>
            <a:endParaRPr lang="en-US" sz="3200" dirty="0"/>
          </a:p>
        </p:txBody>
      </p:sp>
      <p:sp>
        <p:nvSpPr>
          <p:cNvPr id="3" name="Content Placeholder 2"/>
          <p:cNvSpPr>
            <a:spLocks noGrp="1"/>
          </p:cNvSpPr>
          <p:nvPr>
            <p:ph idx="1"/>
          </p:nvPr>
        </p:nvSpPr>
        <p:spPr/>
        <p:txBody>
          <a:bodyPr>
            <a:normAutofit fontScale="92500" lnSpcReduction="20000"/>
          </a:bodyPr>
          <a:lstStyle/>
          <a:p>
            <a:r>
              <a:rPr lang="en-US" dirty="0" smtClean="0"/>
              <a:t>HTML is a standard markup language to describe a web document/page using tags (markups)</a:t>
            </a:r>
          </a:p>
          <a:p>
            <a:pPr lvl="1"/>
            <a:r>
              <a:rPr lang="en-US" dirty="0" smtClean="0"/>
              <a:t>All content in a web page are wrapped in tags: &lt;body&gt;, &lt;h1&gt;, &lt;p&gt;, &lt;table&gt;, &lt;</a:t>
            </a:r>
            <a:r>
              <a:rPr lang="en-US" dirty="0" err="1" smtClean="0"/>
              <a:t>img</a:t>
            </a:r>
            <a:r>
              <a:rPr lang="en-US" dirty="0" smtClean="0"/>
              <a:t>&gt;, &lt;a&gt;, etc.</a:t>
            </a:r>
          </a:p>
          <a:p>
            <a:pPr lvl="1"/>
            <a:r>
              <a:rPr lang="en-US" dirty="0" smtClean="0"/>
              <a:t>Web browsers interpret these tags and display the content in a more readable format</a:t>
            </a:r>
          </a:p>
          <a:p>
            <a:r>
              <a:rPr lang="en-US" dirty="0" smtClean="0"/>
              <a:t>An HTML file (or a web page) is just a pure text file created using HTML</a:t>
            </a:r>
          </a:p>
          <a:p>
            <a:r>
              <a:rPr lang="en-US" dirty="0" smtClean="0"/>
              <a:t>Example</a:t>
            </a:r>
          </a:p>
          <a:p>
            <a:pPr lvl="1"/>
            <a:r>
              <a:rPr lang="en-US" dirty="0" smtClean="0">
                <a:hlinkClick r:id="rId3"/>
              </a:rPr>
              <a:t>http://www.w3schools.com/html/tryit.asp?filename=tryhtml_tables</a:t>
            </a:r>
            <a:r>
              <a:rPr lang="en-US" dirty="0"/>
              <a:t> </a:t>
            </a:r>
            <a:r>
              <a:rPr lang="en-US" dirty="0" smtClean="0"/>
              <a:t>(HTML on the left and browser display on the right)</a:t>
            </a:r>
          </a:p>
        </p:txBody>
      </p:sp>
      <p:sp>
        <p:nvSpPr>
          <p:cNvPr id="4" name="Slide Number Placeholder 3"/>
          <p:cNvSpPr>
            <a:spLocks noGrp="1"/>
          </p:cNvSpPr>
          <p:nvPr>
            <p:ph type="sldNum" sz="quarter" idx="12"/>
          </p:nvPr>
        </p:nvSpPr>
        <p:spPr/>
        <p:txBody>
          <a:bodyPr/>
          <a:lstStyle/>
          <a:p>
            <a:pPr>
              <a:defRPr/>
            </a:pPr>
            <a:fld id="{C5CEE9A8-FBDC-468A-8692-1A02C1337AC9}" type="slidenum">
              <a:rPr lang="en-US" altLang="en-US" smtClean="0"/>
              <a:pPr>
                <a:defRPr/>
              </a:pPr>
              <a:t>10</a:t>
            </a:fld>
            <a:endParaRPr lang="en-US"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smtClean="0"/>
              <a:t>Browser</a:t>
            </a:r>
            <a:endParaRPr lang="en-US" dirty="0" smtClean="0"/>
          </a:p>
        </p:txBody>
      </p:sp>
      <p:sp>
        <p:nvSpPr>
          <p:cNvPr id="16388" name="Rectangle 3"/>
          <p:cNvSpPr>
            <a:spLocks noGrp="1" noChangeArrowheads="1"/>
          </p:cNvSpPr>
          <p:nvPr>
            <p:ph type="body" idx="1"/>
          </p:nvPr>
        </p:nvSpPr>
        <p:spPr>
          <a:xfrm>
            <a:off x="381000" y="1524000"/>
            <a:ext cx="8382000" cy="2971800"/>
          </a:xfrm>
        </p:spPr>
        <p:txBody>
          <a:bodyPr>
            <a:normAutofit fontScale="70000" lnSpcReduction="20000"/>
          </a:bodyPr>
          <a:lstStyle/>
          <a:p>
            <a:r>
              <a:rPr lang="en-US" dirty="0" smtClean="0"/>
              <a:t>Web browser software (web client) knows how to interpret these tags and display them nicely to users (rendering)</a:t>
            </a:r>
          </a:p>
          <a:p>
            <a:pPr lvl="1"/>
            <a:r>
              <a:rPr lang="en-US" dirty="0" smtClean="0"/>
              <a:t>Provides an interface for users</a:t>
            </a:r>
          </a:p>
          <a:p>
            <a:pPr lvl="1"/>
            <a:r>
              <a:rPr lang="en-US" dirty="0" smtClean="0"/>
              <a:t>It understands HTML, scripts and works with other plug-ins</a:t>
            </a:r>
          </a:p>
          <a:p>
            <a:pPr lvl="1"/>
            <a:r>
              <a:rPr lang="en-US" dirty="0">
                <a:hlinkClick r:id="rId3"/>
              </a:rPr>
              <a:t>http://</a:t>
            </a:r>
            <a:r>
              <a:rPr lang="en-US" dirty="0" smtClean="0">
                <a:hlinkClick r:id="rId3"/>
              </a:rPr>
              <a:t>en.wikipedia.org/wiki/Web_browser</a:t>
            </a:r>
            <a:endParaRPr lang="en-US" dirty="0"/>
          </a:p>
          <a:p>
            <a:r>
              <a:rPr lang="en-US" dirty="0" smtClean="0"/>
              <a:t>Market </a:t>
            </a:r>
            <a:r>
              <a:rPr lang="en-US" dirty="0" smtClean="0"/>
              <a:t>share</a:t>
            </a:r>
          </a:p>
          <a:p>
            <a:pPr lvl="2"/>
            <a:r>
              <a:rPr lang="en-US" dirty="0">
                <a:hlinkClick r:id="rId4"/>
              </a:rPr>
              <a:t>http://</a:t>
            </a:r>
            <a:r>
              <a:rPr lang="en-US" dirty="0" smtClean="0">
                <a:hlinkClick r:id="rId4"/>
              </a:rPr>
              <a:t>en.wikipedia.org/wiki/Usage_share_of_web_browsers</a:t>
            </a:r>
          </a:p>
          <a:p>
            <a:pPr lvl="2"/>
            <a:r>
              <a:rPr lang="en-US" dirty="0" smtClean="0">
                <a:hlinkClick r:id="rId4"/>
              </a:rPr>
              <a:t>http://www.w3counter.com/globalstats.php</a:t>
            </a:r>
          </a:p>
          <a:p>
            <a:pPr lvl="2"/>
            <a:r>
              <a:rPr lang="en-US" dirty="0" smtClean="0">
                <a:hlinkClick r:id="rId4"/>
              </a:rPr>
              <a:t>http://gs.statcounter.com/</a:t>
            </a:r>
          </a:p>
          <a:p>
            <a:pPr lvl="2"/>
            <a:r>
              <a:rPr lang="en-US" dirty="0" smtClean="0">
                <a:hlinkClick r:id="rId5"/>
              </a:rPr>
              <a:t>http://www.netmarketshare.com</a:t>
            </a:r>
            <a:endParaRPr lang="en-US" dirty="0" smtClean="0"/>
          </a:p>
          <a:p>
            <a:pPr lvl="2"/>
            <a:endParaRPr lang="en-US" dirty="0" smtClean="0"/>
          </a:p>
        </p:txBody>
      </p:sp>
      <p:sp>
        <p:nvSpPr>
          <p:cNvPr id="16386" name="Slide Number Placeholder 5"/>
          <p:cNvSpPr>
            <a:spLocks noGrp="1"/>
          </p:cNvSpPr>
          <p:nvPr>
            <p:ph type="sldNum" sz="quarter" idx="12"/>
          </p:nvPr>
        </p:nvSpPr>
        <p:spPr/>
        <p:txBody>
          <a:bodyPr/>
          <a:lstStyle/>
          <a:p>
            <a:fld id="{A7437048-A5D4-423B-9922-AFC8D56E3936}" type="slidenum">
              <a:rPr lang="en-US" smtClean="0"/>
              <a:pPr/>
              <a:t>11</a:t>
            </a:fld>
            <a:endParaRPr lang="en-US"/>
          </a:p>
        </p:txBody>
      </p:sp>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194" y="4973340"/>
            <a:ext cx="5326063" cy="158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791200" y="6096000"/>
            <a:ext cx="2819400" cy="307777"/>
          </a:xfrm>
          <a:prstGeom prst="rect">
            <a:avLst/>
          </a:prstGeom>
        </p:spPr>
        <p:txBody>
          <a:bodyPr wrap="square">
            <a:spAutoFit/>
          </a:bodyPr>
          <a:lstStyle/>
          <a:p>
            <a:r>
              <a:rPr lang="en-US" sz="1400" dirty="0">
                <a:hlinkClick r:id="rId5"/>
              </a:rPr>
              <a:t>http://www.netmarketshare.com</a:t>
            </a:r>
            <a:r>
              <a:rPr lang="en-US" sz="1400" dirty="0" smtClean="0">
                <a:hlinkClick r:id="rId5"/>
              </a:rPr>
              <a:t>/</a:t>
            </a:r>
            <a:endParaRPr lang="en-US" sz="1400" dirty="0"/>
          </a:p>
        </p:txBody>
      </p:sp>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33900" y="4267200"/>
            <a:ext cx="445770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r>
              <a:rPr lang="en-US" smtClean="0"/>
              <a:t>Web Server</a:t>
            </a:r>
            <a:endParaRPr lang="en-US" dirty="0" smtClean="0"/>
          </a:p>
        </p:txBody>
      </p:sp>
      <p:sp>
        <p:nvSpPr>
          <p:cNvPr id="15364" name="Rectangle 3"/>
          <p:cNvSpPr>
            <a:spLocks noGrp="1" noChangeArrowheads="1"/>
          </p:cNvSpPr>
          <p:nvPr>
            <p:ph type="body" idx="1"/>
          </p:nvPr>
        </p:nvSpPr>
        <p:spPr>
          <a:xfrm>
            <a:off x="381000" y="1524000"/>
            <a:ext cx="3962400" cy="4876800"/>
          </a:xfrm>
        </p:spPr>
        <p:txBody>
          <a:bodyPr>
            <a:normAutofit fontScale="62500" lnSpcReduction="20000"/>
          </a:bodyPr>
          <a:lstStyle/>
          <a:p>
            <a:r>
              <a:rPr lang="en-US" dirty="0" smtClean="0"/>
              <a:t>Web server</a:t>
            </a:r>
          </a:p>
          <a:p>
            <a:pPr lvl="1"/>
            <a:r>
              <a:rPr lang="en-US" dirty="0" smtClean="0"/>
              <a:t>Hosts web sites, files (web pages), applications, etc.</a:t>
            </a:r>
          </a:p>
          <a:p>
            <a:pPr lvl="1"/>
            <a:r>
              <a:rPr lang="en-US" dirty="0" smtClean="0"/>
              <a:t>Processes request from clients (browsers) and send response back to clients</a:t>
            </a:r>
          </a:p>
          <a:p>
            <a:pPr lvl="1"/>
            <a:r>
              <a:rPr lang="en-US" dirty="0" smtClean="0"/>
              <a:t>Resources (files, etc.) on web servers are located by URLs.</a:t>
            </a:r>
          </a:p>
          <a:p>
            <a:pPr lvl="1"/>
            <a:r>
              <a:rPr lang="en-US" dirty="0" smtClean="0"/>
              <a:t>Web servers are located by the IP address and domain names.</a:t>
            </a:r>
          </a:p>
          <a:p>
            <a:pPr lvl="1"/>
            <a:r>
              <a:rPr lang="en-US" dirty="0">
                <a:hlinkClick r:id="rId3"/>
              </a:rPr>
              <a:t>http://</a:t>
            </a:r>
            <a:r>
              <a:rPr lang="en-US" dirty="0" smtClean="0">
                <a:hlinkClick r:id="rId3"/>
              </a:rPr>
              <a:t>en.wikipedia.org/wiki/Web_server</a:t>
            </a:r>
            <a:endParaRPr lang="en-US" dirty="0" smtClean="0"/>
          </a:p>
          <a:p>
            <a:r>
              <a:rPr lang="en-US" dirty="0" smtClean="0"/>
              <a:t>Major </a:t>
            </a:r>
            <a:r>
              <a:rPr lang="en-US" dirty="0"/>
              <a:t>web server products</a:t>
            </a:r>
          </a:p>
          <a:p>
            <a:pPr lvl="1"/>
            <a:r>
              <a:rPr lang="en-US" dirty="0"/>
              <a:t>Apache, IIS, </a:t>
            </a:r>
            <a:r>
              <a:rPr lang="en-US" dirty="0" err="1"/>
              <a:t>Nginx</a:t>
            </a:r>
            <a:r>
              <a:rPr lang="en-US" dirty="0"/>
              <a:t> (a new popular one)</a:t>
            </a:r>
          </a:p>
          <a:p>
            <a:pPr lvl="1"/>
            <a:r>
              <a:rPr lang="en-US" dirty="0"/>
              <a:t>Market share data</a:t>
            </a:r>
          </a:p>
          <a:p>
            <a:pPr lvl="2"/>
            <a:r>
              <a:rPr lang="en-US" dirty="0">
                <a:hlinkClick r:id="rId4"/>
              </a:rPr>
              <a:t>http://w3techs.com/technologies/overview/web_server/all</a:t>
            </a:r>
          </a:p>
          <a:p>
            <a:pPr lvl="2"/>
            <a:r>
              <a:rPr lang="en-US" dirty="0">
                <a:hlinkClick r:id="rId4"/>
              </a:rPr>
              <a:t>http://news.netcraft.com</a:t>
            </a:r>
            <a:r>
              <a:rPr lang="en-US" dirty="0" smtClean="0">
                <a:hlinkClick r:id="rId4"/>
              </a:rPr>
              <a:t>/</a:t>
            </a:r>
            <a:endParaRPr lang="en-US" dirty="0"/>
          </a:p>
        </p:txBody>
      </p:sp>
      <p:sp>
        <p:nvSpPr>
          <p:cNvPr id="15362" name="Slide Number Placeholder 5"/>
          <p:cNvSpPr>
            <a:spLocks noGrp="1"/>
          </p:cNvSpPr>
          <p:nvPr>
            <p:ph type="sldNum" sz="quarter" idx="12"/>
          </p:nvPr>
        </p:nvSpPr>
        <p:spPr/>
        <p:txBody>
          <a:bodyPr/>
          <a:lstStyle/>
          <a:p>
            <a:fld id="{CBB4D7EB-20C5-417B-9B11-3C53E2CF7A6F}" type="slidenum">
              <a:rPr lang="en-US" smtClean="0"/>
              <a:pPr/>
              <a:t>12</a:t>
            </a:fld>
            <a:endParaRPr lang="en-US"/>
          </a:p>
        </p:txBody>
      </p:sp>
      <p:sp>
        <p:nvSpPr>
          <p:cNvPr id="2" name="Rectangle 1"/>
          <p:cNvSpPr/>
          <p:nvPr/>
        </p:nvSpPr>
        <p:spPr>
          <a:xfrm>
            <a:off x="5105400" y="5943600"/>
            <a:ext cx="2425664" cy="338554"/>
          </a:xfrm>
          <a:prstGeom prst="rect">
            <a:avLst/>
          </a:prstGeom>
        </p:spPr>
        <p:txBody>
          <a:bodyPr wrap="none">
            <a:spAutoFit/>
          </a:bodyPr>
          <a:lstStyle/>
          <a:p>
            <a:pPr marL="0" lvl="2"/>
            <a:r>
              <a:rPr lang="en-US" sz="1600" dirty="0">
                <a:hlinkClick r:id="rId4"/>
              </a:rPr>
              <a:t>http://news.netcraft.com/</a:t>
            </a:r>
            <a:endParaRPr lang="en-US" sz="1600"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3737" y="1752600"/>
            <a:ext cx="4640263" cy="4024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normAutofit fontScale="90000"/>
          </a:bodyPr>
          <a:lstStyle/>
          <a:p>
            <a:r>
              <a:rPr lang="en-US" smtClean="0"/>
              <a:t>URL (Uniform Resource Locator)</a:t>
            </a:r>
            <a:endParaRPr lang="en-US" dirty="0"/>
          </a:p>
        </p:txBody>
      </p:sp>
      <p:sp>
        <p:nvSpPr>
          <p:cNvPr id="78851" name="Rectangle 3"/>
          <p:cNvSpPr>
            <a:spLocks noGrp="1" noChangeArrowheads="1"/>
          </p:cNvSpPr>
          <p:nvPr>
            <p:ph type="body" idx="1"/>
          </p:nvPr>
        </p:nvSpPr>
        <p:spPr>
          <a:xfrm>
            <a:off x="457200" y="1524000"/>
            <a:ext cx="8305800" cy="4267200"/>
          </a:xfrm>
        </p:spPr>
        <p:txBody>
          <a:bodyPr>
            <a:normAutofit fontScale="85000" lnSpcReduction="20000"/>
          </a:bodyPr>
          <a:lstStyle/>
          <a:p>
            <a:r>
              <a:rPr lang="en-US" dirty="0" smtClean="0"/>
              <a:t>URL (or web address) is used to locate a particular resource on a web server</a:t>
            </a:r>
          </a:p>
          <a:p>
            <a:r>
              <a:rPr lang="en-US" dirty="0" smtClean="0"/>
              <a:t>Components of a URL</a:t>
            </a:r>
          </a:p>
          <a:p>
            <a:pPr lvl="1"/>
            <a:r>
              <a:rPr lang="en-US" dirty="0" smtClean="0"/>
              <a:t>Protocol: communication language</a:t>
            </a:r>
          </a:p>
          <a:p>
            <a:pPr lvl="1"/>
            <a:r>
              <a:rPr lang="en-US" dirty="0" smtClean="0"/>
              <a:t>Host (domain, IP): web server address</a:t>
            </a:r>
          </a:p>
          <a:p>
            <a:pPr lvl="1"/>
            <a:r>
              <a:rPr lang="en-US" dirty="0" smtClean="0"/>
              <a:t>Port: application connecting point/channel</a:t>
            </a:r>
          </a:p>
          <a:p>
            <a:pPr lvl="1"/>
            <a:r>
              <a:rPr lang="en-US" dirty="0" smtClean="0"/>
              <a:t>File (resource) path</a:t>
            </a:r>
          </a:p>
          <a:p>
            <a:pPr lvl="1"/>
            <a:endParaRPr lang="en-US" dirty="0" smtClean="0"/>
          </a:p>
          <a:p>
            <a:r>
              <a:rPr lang="en-US" dirty="0" smtClean="0"/>
              <a:t>Example</a:t>
            </a:r>
          </a:p>
          <a:p>
            <a:pPr lvl="1"/>
            <a:endParaRPr lang="en-US" dirty="0" smtClean="0"/>
          </a:p>
          <a:p>
            <a:pPr lvl="1">
              <a:buNone/>
            </a:pPr>
            <a:r>
              <a:rPr lang="en-US" u="sng" dirty="0" smtClean="0">
                <a:effectLst>
                  <a:outerShdw blurRad="38100" dist="38100" dir="2700000" algn="tl">
                    <a:srgbClr val="000000">
                      <a:alpha val="43137"/>
                    </a:srgbClr>
                  </a:outerShdw>
                </a:effectLst>
              </a:rPr>
              <a:t>http</a:t>
            </a:r>
            <a:r>
              <a:rPr lang="en-US" dirty="0" smtClean="0">
                <a:effectLst>
                  <a:outerShdw blurRad="38100" dist="38100" dir="2700000" algn="tl">
                    <a:srgbClr val="000000">
                      <a:alpha val="43137"/>
                    </a:srgbClr>
                  </a:outerShdw>
                </a:effectLst>
              </a:rPr>
              <a:t>://</a:t>
            </a:r>
            <a:r>
              <a:rPr lang="en-US" u="sng" dirty="0" smtClean="0">
                <a:effectLst>
                  <a:outerShdw blurRad="38100" dist="38100" dir="2700000" algn="tl">
                    <a:srgbClr val="000000">
                      <a:alpha val="43137"/>
                    </a:srgbClr>
                  </a:outerShdw>
                </a:effectLst>
              </a:rPr>
              <a:t>www.spsu.edu</a:t>
            </a:r>
            <a:r>
              <a:rPr lang="en-US" dirty="0" smtClean="0">
                <a:effectLst>
                  <a:outerShdw blurRad="38100" dist="38100" dir="2700000" algn="tl">
                    <a:srgbClr val="000000">
                      <a:alpha val="43137"/>
                    </a:srgbClr>
                  </a:outerShdw>
                </a:effectLst>
              </a:rPr>
              <a:t>:80/aboutus/index.htm </a:t>
            </a:r>
          </a:p>
        </p:txBody>
      </p:sp>
      <p:sp>
        <p:nvSpPr>
          <p:cNvPr id="7" name="Slide Number Placeholder 5"/>
          <p:cNvSpPr>
            <a:spLocks noGrp="1"/>
          </p:cNvSpPr>
          <p:nvPr>
            <p:ph type="sldNum" sz="quarter" idx="12"/>
          </p:nvPr>
        </p:nvSpPr>
        <p:spPr/>
        <p:txBody>
          <a:bodyPr/>
          <a:lstStyle/>
          <a:p>
            <a:fld id="{6063A9DF-B83E-4657-ACB1-D84D561F83E4}" type="slidenum">
              <a:rPr lang="en-US" smtClean="0"/>
              <a:pPr/>
              <a:t>13</a:t>
            </a:fld>
            <a:endParaRPr lang="en-US"/>
          </a:p>
        </p:txBody>
      </p:sp>
      <p:sp>
        <p:nvSpPr>
          <p:cNvPr id="12" name="Line Callout 1 11"/>
          <p:cNvSpPr/>
          <p:nvPr/>
        </p:nvSpPr>
        <p:spPr bwMode="auto">
          <a:xfrm>
            <a:off x="2819400" y="4419600"/>
            <a:ext cx="2438400" cy="609600"/>
          </a:xfrm>
          <a:prstGeom prst="borderCallout1">
            <a:avLst>
              <a:gd name="adj1" fmla="val 99831"/>
              <a:gd name="adj2" fmla="val 29725"/>
              <a:gd name="adj3" fmla="val 155066"/>
              <a:gd name="adj4" fmla="val 33417"/>
            </a:avLst>
          </a:prstGeom>
          <a:solidFill>
            <a:schemeClr val="accent6">
              <a:lumMod val="20000"/>
              <a:lumOff val="80000"/>
            </a:schemeClr>
          </a:solidFill>
          <a:ln w="12700" cap="sq" cmpd="sng" algn="ctr">
            <a:solidFill>
              <a:schemeClr val="tx1"/>
            </a:solidFill>
            <a:prstDash val="solid"/>
            <a:round/>
            <a:headEnd type="none" w="sm" len="sm"/>
            <a:tailEnd type="triangle" w="med" len="med"/>
          </a:ln>
          <a:effectLst/>
        </p:spPr>
        <p:txBody>
          <a:bodyPr vert="horz" wrap="square" lIns="45720" tIns="45720" rIns="45720" bIns="45720" numCol="1" rtlCol="0" anchor="t" anchorCtr="0" compatLnSpc="1">
            <a:prstTxWarp prst="textNoShape">
              <a:avLst/>
            </a:prstTxWarp>
            <a:normAutofit fontScale="92500"/>
          </a:bodyPr>
          <a:lstStyle/>
          <a:p>
            <a:r>
              <a:rPr lang="en-US" dirty="0" smtClean="0"/>
              <a:t>The default port is 80; “:80” is usually omitted.</a:t>
            </a:r>
            <a:endParaRPr kumimoji="0" lang="en-US" sz="1800" b="0" i="0" u="none" strike="noStrike" cap="none" normalizeH="0" baseline="0" dirty="0" smtClean="0">
              <a:ln>
                <a:noFill/>
              </a:ln>
              <a:solidFill>
                <a:schemeClr val="tx1"/>
              </a:solidFill>
              <a:effectLst/>
              <a:latin typeface="Arial" charset="0"/>
            </a:endParaRPr>
          </a:p>
        </p:txBody>
      </p:sp>
      <p:sp>
        <p:nvSpPr>
          <p:cNvPr id="13" name="Line Callout 1 12"/>
          <p:cNvSpPr/>
          <p:nvPr/>
        </p:nvSpPr>
        <p:spPr bwMode="auto">
          <a:xfrm>
            <a:off x="152400" y="5943600"/>
            <a:ext cx="2209800" cy="457200"/>
          </a:xfrm>
          <a:prstGeom prst="borderCallout1">
            <a:avLst>
              <a:gd name="adj1" fmla="val -5574"/>
              <a:gd name="adj2" fmla="val 33640"/>
              <a:gd name="adj3" fmla="val -55068"/>
              <a:gd name="adj4" fmla="val 39952"/>
            </a:avLst>
          </a:prstGeom>
          <a:solidFill>
            <a:schemeClr val="accent6">
              <a:lumMod val="20000"/>
              <a:lumOff val="80000"/>
            </a:schemeClr>
          </a:solidFill>
          <a:ln w="12700" cap="sq" cmpd="sng" algn="ctr">
            <a:solidFill>
              <a:schemeClr val="tx1"/>
            </a:solidFill>
            <a:prstDash val="solid"/>
            <a:round/>
            <a:headEnd type="none" w="sm" len="sm"/>
            <a:tailEnd type="triangle" w="med" len="med"/>
          </a:ln>
          <a:effectLst/>
        </p:spPr>
        <p:txBody>
          <a:bodyPr vert="horz" wrap="square" lIns="45720" tIns="45720" rIns="45720" bIns="45720" numCol="1" rtlCol="0" anchor="t" anchorCtr="0" compatLnSpc="1">
            <a:prstTxWarp prst="textNoShape">
              <a:avLst/>
            </a:prstTxWarp>
            <a:normAutofit fontScale="85000" lnSpcReduction="20000"/>
          </a:bodyPr>
          <a:lstStyle/>
          <a:p>
            <a:r>
              <a:rPr lang="en-US" dirty="0" smtClean="0"/>
              <a:t>“http” is the protocol for web</a:t>
            </a:r>
          </a:p>
        </p:txBody>
      </p:sp>
      <p:sp>
        <p:nvSpPr>
          <p:cNvPr id="14" name="Line Callout 1 13"/>
          <p:cNvSpPr/>
          <p:nvPr/>
        </p:nvSpPr>
        <p:spPr bwMode="auto">
          <a:xfrm>
            <a:off x="3200400" y="5943600"/>
            <a:ext cx="3429000" cy="609600"/>
          </a:xfrm>
          <a:prstGeom prst="borderCallout1">
            <a:avLst>
              <a:gd name="adj1" fmla="val -4030"/>
              <a:gd name="adj2" fmla="val 3641"/>
              <a:gd name="adj3" fmla="val -42713"/>
              <a:gd name="adj4" fmla="val -5601"/>
            </a:avLst>
          </a:prstGeom>
          <a:solidFill>
            <a:schemeClr val="accent6">
              <a:lumMod val="20000"/>
              <a:lumOff val="80000"/>
            </a:schemeClr>
          </a:solidFill>
          <a:ln w="12700" cap="sq" cmpd="sng" algn="ctr">
            <a:solidFill>
              <a:schemeClr val="tx1"/>
            </a:solidFill>
            <a:prstDash val="solid"/>
            <a:round/>
            <a:headEnd type="none" w="sm" len="sm"/>
            <a:tailEnd type="triangle" w="med" len="med"/>
          </a:ln>
          <a:effectLst/>
        </p:spPr>
        <p:txBody>
          <a:bodyPr vert="horz" wrap="square" lIns="45720" tIns="45720" rIns="45720" bIns="45720" numCol="1" rtlCol="0" anchor="t" anchorCtr="0" compatLnSpc="1">
            <a:prstTxWarp prst="textNoShape">
              <a:avLst/>
            </a:prstTxWarp>
            <a:normAutofit lnSpcReduction="10000"/>
          </a:bodyPr>
          <a:lstStyle/>
          <a:p>
            <a:r>
              <a:rPr lang="en-US" dirty="0" smtClean="0"/>
              <a:t>“www.spsu.edu” is the domain; “.</a:t>
            </a:r>
            <a:r>
              <a:rPr lang="en-US" dirty="0" err="1" smtClean="0"/>
              <a:t>edu</a:t>
            </a:r>
            <a:r>
              <a:rPr lang="en-US" dirty="0" smtClean="0"/>
              <a:t>” is the top level domain</a:t>
            </a:r>
          </a:p>
          <a:p>
            <a:endParaRPr lang="en-US" dirty="0" smtClean="0"/>
          </a:p>
        </p:txBody>
      </p:sp>
      <p:sp>
        <p:nvSpPr>
          <p:cNvPr id="15" name="Line Callout 1 14"/>
          <p:cNvSpPr/>
          <p:nvPr/>
        </p:nvSpPr>
        <p:spPr bwMode="auto">
          <a:xfrm>
            <a:off x="5791200" y="4038600"/>
            <a:ext cx="2971800" cy="990600"/>
          </a:xfrm>
          <a:prstGeom prst="borderCallout1">
            <a:avLst>
              <a:gd name="adj1" fmla="val 70101"/>
              <a:gd name="adj2" fmla="val -355"/>
              <a:gd name="adj3" fmla="val 134887"/>
              <a:gd name="adj4" fmla="val -25027"/>
            </a:avLst>
          </a:prstGeom>
          <a:solidFill>
            <a:schemeClr val="accent6">
              <a:lumMod val="20000"/>
              <a:lumOff val="80000"/>
            </a:schemeClr>
          </a:solidFill>
          <a:ln w="12700" cap="sq" cmpd="sng" algn="ctr">
            <a:solidFill>
              <a:schemeClr val="tx1"/>
            </a:solidFill>
            <a:prstDash val="solid"/>
            <a:round/>
            <a:headEnd type="none" w="sm" len="sm"/>
            <a:tailEnd type="triangle" w="med" len="med"/>
          </a:ln>
          <a:effectLst/>
        </p:spPr>
        <p:txBody>
          <a:bodyPr vert="horz" wrap="square" lIns="45720" tIns="45720" rIns="45720" bIns="45720" numCol="1" rtlCol="0" anchor="t" anchorCtr="0" compatLnSpc="1">
            <a:prstTxWarp prst="textNoShape">
              <a:avLst/>
            </a:prstTxWarp>
            <a:normAutofit fontScale="85000" lnSpcReduction="10000"/>
          </a:bodyPr>
          <a:lstStyle/>
          <a:p>
            <a:r>
              <a:rPr lang="en-US" dirty="0" smtClean="0"/>
              <a:t>“</a:t>
            </a:r>
            <a:r>
              <a:rPr lang="en-US" dirty="0" err="1" smtClean="0"/>
              <a:t>aboutus</a:t>
            </a:r>
            <a:r>
              <a:rPr lang="en-US" dirty="0" smtClean="0"/>
              <a:t>/” is the directory (path) on the server; “index.htm” is the actual file (web page). "/" is used for path levels.</a:t>
            </a:r>
          </a:p>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normAutofit/>
          </a:bodyPr>
          <a:lstStyle/>
          <a:p>
            <a:r>
              <a:rPr lang="en-US" dirty="0" smtClean="0"/>
              <a:t>HTTP</a:t>
            </a:r>
          </a:p>
        </p:txBody>
      </p:sp>
      <p:sp>
        <p:nvSpPr>
          <p:cNvPr id="10244" name="Rectangle 3"/>
          <p:cNvSpPr>
            <a:spLocks noGrp="1" noChangeArrowheads="1"/>
          </p:cNvSpPr>
          <p:nvPr>
            <p:ph type="body" idx="1"/>
          </p:nvPr>
        </p:nvSpPr>
        <p:spPr>
          <a:xfrm>
            <a:off x="381000" y="1524000"/>
            <a:ext cx="8382000" cy="3352800"/>
          </a:xfrm>
        </p:spPr>
        <p:txBody>
          <a:bodyPr>
            <a:normAutofit fontScale="70000" lnSpcReduction="20000"/>
          </a:bodyPr>
          <a:lstStyle/>
          <a:p>
            <a:r>
              <a:rPr lang="en-US" dirty="0" smtClean="0"/>
              <a:t>HTTP (Hypertext Transfer Protocol) is the feature communication protocol for the web</a:t>
            </a:r>
          </a:p>
          <a:p>
            <a:pPr lvl="1"/>
            <a:r>
              <a:rPr lang="en-US" dirty="0" smtClean="0"/>
              <a:t>A web server and a browser communicate based on HTTP</a:t>
            </a:r>
          </a:p>
          <a:p>
            <a:pPr lvl="1"/>
            <a:r>
              <a:rPr lang="en-US" dirty="0">
                <a:hlinkClick r:id="rId3"/>
              </a:rPr>
              <a:t>http://</a:t>
            </a:r>
            <a:r>
              <a:rPr lang="en-US" dirty="0" smtClean="0">
                <a:hlinkClick r:id="rId3"/>
              </a:rPr>
              <a:t>en.wikipedia.org/wiki/Hypertext_Transfer_Protocol</a:t>
            </a:r>
            <a:endParaRPr lang="en-US" dirty="0" smtClean="0"/>
          </a:p>
          <a:p>
            <a:r>
              <a:rPr lang="en-US" dirty="0" smtClean="0"/>
              <a:t>HTTP has two types of message</a:t>
            </a:r>
          </a:p>
          <a:p>
            <a:pPr lvl="1"/>
            <a:r>
              <a:rPr lang="en-US" dirty="0" smtClean="0"/>
              <a:t>HTTP Request: a message sent to the web server</a:t>
            </a:r>
          </a:p>
          <a:p>
            <a:pPr lvl="1"/>
            <a:r>
              <a:rPr lang="en-US" dirty="0" smtClean="0"/>
              <a:t>HTTP Response: a message sent by the web server (responded by the server)</a:t>
            </a:r>
          </a:p>
          <a:p>
            <a:r>
              <a:rPr lang="en-US" dirty="0" smtClean="0"/>
              <a:t>See example HTTP request and response messages at </a:t>
            </a:r>
            <a:r>
              <a:rPr lang="en-US" dirty="0" smtClean="0">
                <a:hlinkClick r:id="rId4"/>
              </a:rPr>
              <a:t>http://web-sniffer.net</a:t>
            </a:r>
            <a:endParaRPr lang="en-US" dirty="0" smtClean="0"/>
          </a:p>
        </p:txBody>
      </p:sp>
      <p:sp>
        <p:nvSpPr>
          <p:cNvPr id="10242" name="Slide Number Placeholder 5"/>
          <p:cNvSpPr>
            <a:spLocks noGrp="1"/>
          </p:cNvSpPr>
          <p:nvPr>
            <p:ph type="sldNum" sz="quarter" idx="12"/>
          </p:nvPr>
        </p:nvSpPr>
        <p:spPr/>
        <p:txBody>
          <a:bodyPr/>
          <a:lstStyle/>
          <a:p>
            <a:fld id="{8FEB8D3D-20A0-4846-927A-1A74FB5ACC7F}" type="slidenum">
              <a:rPr lang="en-US" smtClean="0"/>
              <a:pPr/>
              <a:t>14</a:t>
            </a:fld>
            <a:endParaRPr lang="en-US"/>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0035" y="4724400"/>
            <a:ext cx="4397375" cy="19510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409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600" y="4648200"/>
            <a:ext cx="4576969" cy="18792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r>
              <a:rPr lang="en-US" smtClean="0"/>
              <a:t>Domain</a:t>
            </a:r>
            <a:endParaRPr lang="en-US" dirty="0" smtClean="0"/>
          </a:p>
        </p:txBody>
      </p:sp>
      <p:sp>
        <p:nvSpPr>
          <p:cNvPr id="77827" name="Rectangle 3"/>
          <p:cNvSpPr>
            <a:spLocks noGrp="1" noChangeArrowheads="1"/>
          </p:cNvSpPr>
          <p:nvPr>
            <p:ph type="body" idx="1"/>
          </p:nvPr>
        </p:nvSpPr>
        <p:spPr/>
        <p:txBody>
          <a:bodyPr>
            <a:normAutofit fontScale="85000" lnSpcReduction="20000"/>
          </a:bodyPr>
          <a:lstStyle/>
          <a:p>
            <a:r>
              <a:rPr lang="en-US" dirty="0" smtClean="0"/>
              <a:t>A domain is a name (address) assigned to a server on the Internet.</a:t>
            </a:r>
          </a:p>
          <a:p>
            <a:r>
              <a:rPr lang="en-US" dirty="0" smtClean="0"/>
              <a:t>A domain name is divided into several levels starting from the right, and separated by dots “.”</a:t>
            </a:r>
          </a:p>
          <a:p>
            <a:pPr lvl="1"/>
            <a:r>
              <a:rPr lang="en-US" dirty="0" smtClean="0"/>
              <a:t>Example: 	www.spsu.edu</a:t>
            </a:r>
          </a:p>
          <a:p>
            <a:pPr lvl="1"/>
            <a:endParaRPr lang="en-US" dirty="0" smtClean="0"/>
          </a:p>
          <a:p>
            <a:pPr lvl="1"/>
            <a:endParaRPr lang="en-US" dirty="0" smtClean="0"/>
          </a:p>
          <a:p>
            <a:r>
              <a:rPr lang="en-US" dirty="0" smtClean="0"/>
              <a:t>Top-level domain: a highest level domain that are pre-defined; usually indicates the type of the site</a:t>
            </a:r>
          </a:p>
          <a:p>
            <a:pPr lvl="1"/>
            <a:r>
              <a:rPr lang="en-US" dirty="0" smtClean="0"/>
              <a:t>Created in 1980: .com, .</a:t>
            </a:r>
            <a:r>
              <a:rPr lang="en-US" dirty="0" err="1" smtClean="0"/>
              <a:t>net</a:t>
            </a:r>
            <a:r>
              <a:rPr lang="en-US" dirty="0" smtClean="0"/>
              <a:t>, .org, .</a:t>
            </a:r>
            <a:r>
              <a:rPr lang="en-US" dirty="0" err="1" smtClean="0"/>
              <a:t>edu</a:t>
            </a:r>
            <a:r>
              <a:rPr lang="en-US" dirty="0" smtClean="0"/>
              <a:t>, .</a:t>
            </a:r>
            <a:r>
              <a:rPr lang="en-US" dirty="0" err="1" smtClean="0"/>
              <a:t>gov</a:t>
            </a:r>
            <a:r>
              <a:rPr lang="en-US" dirty="0" smtClean="0"/>
              <a:t>, .</a:t>
            </a:r>
            <a:r>
              <a:rPr lang="en-US" dirty="0" err="1" smtClean="0"/>
              <a:t>int</a:t>
            </a:r>
            <a:r>
              <a:rPr lang="en-US" dirty="0" smtClean="0"/>
              <a:t>, .mil</a:t>
            </a:r>
          </a:p>
          <a:p>
            <a:pPr lvl="1"/>
            <a:r>
              <a:rPr lang="en-US" dirty="0" smtClean="0"/>
              <a:t>2 letter country code: .us, .</a:t>
            </a:r>
            <a:r>
              <a:rPr lang="en-US" dirty="0" err="1" smtClean="0"/>
              <a:t>uk</a:t>
            </a:r>
            <a:r>
              <a:rPr lang="en-US" dirty="0" smtClean="0"/>
              <a:t>, .</a:t>
            </a:r>
            <a:r>
              <a:rPr lang="en-US" dirty="0" err="1" smtClean="0"/>
              <a:t>jp</a:t>
            </a:r>
            <a:r>
              <a:rPr lang="en-US" dirty="0" smtClean="0"/>
              <a:t>, .ca, .au, .</a:t>
            </a:r>
            <a:r>
              <a:rPr lang="en-US" dirty="0" err="1" smtClean="0"/>
              <a:t>cn</a:t>
            </a:r>
            <a:r>
              <a:rPr lang="en-US" dirty="0" smtClean="0"/>
              <a:t>, …</a:t>
            </a:r>
          </a:p>
          <a:p>
            <a:pPr lvl="1"/>
            <a:r>
              <a:rPr lang="en-US" dirty="0" smtClean="0"/>
              <a:t>Top level domains are managed by</a:t>
            </a:r>
          </a:p>
          <a:p>
            <a:pPr lvl="2"/>
            <a:r>
              <a:rPr lang="en-US" dirty="0" smtClean="0"/>
              <a:t>ICANN (</a:t>
            </a:r>
            <a:r>
              <a:rPr lang="en-US" dirty="0" smtClean="0">
                <a:hlinkClick r:id="rId3"/>
              </a:rPr>
              <a:t>http://www.icann.org</a:t>
            </a:r>
            <a:r>
              <a:rPr lang="en-US" dirty="0" smtClean="0"/>
              <a:t>) and IANA (</a:t>
            </a:r>
            <a:r>
              <a:rPr lang="en-US" dirty="0" smtClean="0">
                <a:hlinkClick r:id="rId4"/>
              </a:rPr>
              <a:t>http://www.iana.org</a:t>
            </a:r>
            <a:r>
              <a:rPr lang="en-US" dirty="0" smtClean="0"/>
              <a:t>)</a:t>
            </a:r>
          </a:p>
        </p:txBody>
      </p:sp>
      <p:sp>
        <p:nvSpPr>
          <p:cNvPr id="13314" name="Slide Number Placeholder 5"/>
          <p:cNvSpPr>
            <a:spLocks noGrp="1"/>
          </p:cNvSpPr>
          <p:nvPr>
            <p:ph type="sldNum" sz="quarter" idx="12"/>
          </p:nvPr>
        </p:nvSpPr>
        <p:spPr/>
        <p:txBody>
          <a:bodyPr/>
          <a:lstStyle/>
          <a:p>
            <a:fld id="{1D6CCACE-4D23-49B4-98DE-3CEC404905FE}" type="slidenum">
              <a:rPr lang="en-US" smtClean="0"/>
              <a:pPr/>
              <a:t>15</a:t>
            </a:fld>
            <a:endParaRPr lang="en-US"/>
          </a:p>
        </p:txBody>
      </p:sp>
      <p:sp>
        <p:nvSpPr>
          <p:cNvPr id="8" name="Line Callout 1 7"/>
          <p:cNvSpPr/>
          <p:nvPr/>
        </p:nvSpPr>
        <p:spPr bwMode="auto">
          <a:xfrm>
            <a:off x="6096000" y="3352800"/>
            <a:ext cx="2743200" cy="304800"/>
          </a:xfrm>
          <a:prstGeom prst="borderCallout1">
            <a:avLst>
              <a:gd name="adj1" fmla="val 33615"/>
              <a:gd name="adj2" fmla="val -826"/>
              <a:gd name="adj3" fmla="val -3814"/>
              <a:gd name="adj4" fmla="val -34871"/>
            </a:avLst>
          </a:prstGeom>
          <a:solidFill>
            <a:schemeClr val="accent6">
              <a:lumMod val="20000"/>
              <a:lumOff val="80000"/>
            </a:schemeClr>
          </a:solidFill>
          <a:ln w="12700" cap="sq" cmpd="sng" algn="ctr">
            <a:solidFill>
              <a:schemeClr val="tx1"/>
            </a:solidFill>
            <a:prstDash val="solid"/>
            <a:round/>
            <a:headEnd type="none" w="sm" len="sm"/>
            <a:tailEnd type="triangle" w="med" len="med"/>
          </a:ln>
          <a:effectLst/>
        </p:spPr>
        <p:txBody>
          <a:bodyPr vert="horz" wrap="square" lIns="45720" tIns="45720" rIns="45720" bIns="45720" numCol="1" rtlCol="0" anchor="t" anchorCtr="0" compatLnSpc="1">
            <a:prstTxWarp prst="textNoShape">
              <a:avLst/>
            </a:prstTxWarp>
            <a:normAutofit fontScale="85000" lnSpcReduction="10000"/>
          </a:bodyPr>
          <a:lstStyle/>
          <a:p>
            <a:r>
              <a:rPr lang="en-US" dirty="0" smtClean="0"/>
              <a:t>"</a:t>
            </a:r>
            <a:r>
              <a:rPr lang="en-US" dirty="0" err="1" smtClean="0"/>
              <a:t>edu</a:t>
            </a:r>
            <a:r>
              <a:rPr lang="en-US" dirty="0" smtClean="0"/>
              <a:t>" is the top level domain.</a:t>
            </a:r>
          </a:p>
        </p:txBody>
      </p:sp>
      <p:sp>
        <p:nvSpPr>
          <p:cNvPr id="9" name="Line Callout 1 8"/>
          <p:cNvSpPr/>
          <p:nvPr/>
        </p:nvSpPr>
        <p:spPr bwMode="auto">
          <a:xfrm>
            <a:off x="3200400" y="3581400"/>
            <a:ext cx="2743200" cy="304800"/>
          </a:xfrm>
          <a:prstGeom prst="borderCallout1">
            <a:avLst>
              <a:gd name="adj1" fmla="val -2871"/>
              <a:gd name="adj2" fmla="val 36029"/>
              <a:gd name="adj3" fmla="val -59122"/>
              <a:gd name="adj4" fmla="val 36800"/>
            </a:avLst>
          </a:prstGeom>
          <a:solidFill>
            <a:schemeClr val="accent6">
              <a:lumMod val="20000"/>
              <a:lumOff val="80000"/>
            </a:schemeClr>
          </a:solidFill>
          <a:ln w="12700" cap="sq" cmpd="sng" algn="ctr">
            <a:solidFill>
              <a:schemeClr val="tx1"/>
            </a:solidFill>
            <a:prstDash val="solid"/>
            <a:round/>
            <a:headEnd type="none" w="sm" len="sm"/>
            <a:tailEnd type="triangle" w="med" len="med"/>
          </a:ln>
          <a:effectLst/>
        </p:spPr>
        <p:txBody>
          <a:bodyPr vert="horz" wrap="square" lIns="45720" tIns="45720" rIns="45720" bIns="45720" numCol="1" rtlCol="0" anchor="t" anchorCtr="0" compatLnSpc="1">
            <a:prstTxWarp prst="textNoShape">
              <a:avLst/>
            </a:prstTxWarp>
            <a:normAutofit fontScale="85000" lnSpcReduction="10000"/>
          </a:bodyPr>
          <a:lstStyle/>
          <a:p>
            <a:r>
              <a:rPr lang="en-US" dirty="0" smtClean="0"/>
              <a:t>"</a:t>
            </a:r>
            <a:r>
              <a:rPr lang="en-US" dirty="0" err="1" smtClean="0"/>
              <a:t>spsu</a:t>
            </a:r>
            <a:r>
              <a:rPr lang="en-US" dirty="0" smtClean="0"/>
              <a:t>" is the 2nd level domain.</a:t>
            </a:r>
          </a:p>
        </p:txBody>
      </p:sp>
      <p:sp>
        <p:nvSpPr>
          <p:cNvPr id="10" name="Line Callout 1 9"/>
          <p:cNvSpPr/>
          <p:nvPr/>
        </p:nvSpPr>
        <p:spPr bwMode="auto">
          <a:xfrm>
            <a:off x="533400" y="3581400"/>
            <a:ext cx="2514600" cy="457200"/>
          </a:xfrm>
          <a:prstGeom prst="borderCallout1">
            <a:avLst>
              <a:gd name="adj1" fmla="val -4544"/>
              <a:gd name="adj2" fmla="val 93254"/>
              <a:gd name="adj3" fmla="val -36021"/>
              <a:gd name="adj4" fmla="val 107562"/>
            </a:avLst>
          </a:prstGeom>
          <a:solidFill>
            <a:schemeClr val="accent6">
              <a:lumMod val="20000"/>
              <a:lumOff val="80000"/>
            </a:schemeClr>
          </a:solidFill>
          <a:ln w="12700" cap="sq" cmpd="sng" algn="ctr">
            <a:solidFill>
              <a:schemeClr val="tx1"/>
            </a:solidFill>
            <a:prstDash val="solid"/>
            <a:round/>
            <a:headEnd type="none" w="sm" len="sm"/>
            <a:tailEnd type="triangle" w="med" len="med"/>
          </a:ln>
          <a:effectLst/>
        </p:spPr>
        <p:txBody>
          <a:bodyPr vert="horz" wrap="square" lIns="45720" tIns="45720" rIns="45720" bIns="45720" numCol="1" rtlCol="0" anchor="t" anchorCtr="0" compatLnSpc="1">
            <a:prstTxWarp prst="textNoShape">
              <a:avLst/>
            </a:prstTxWarp>
            <a:normAutofit fontScale="85000" lnSpcReduction="20000"/>
          </a:bodyPr>
          <a:lstStyle/>
          <a:p>
            <a:r>
              <a:rPr lang="en-US" dirty="0" smtClean="0"/>
              <a:t>"www" is the 3rd level domain, or host (a server).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p:cNvPicPr>
            <a:picLocks noChangeAspect="1" noChangeArrowheads="1"/>
          </p:cNvPicPr>
          <p:nvPr/>
        </p:nvPicPr>
        <p:blipFill>
          <a:blip r:embed="rId3" cstate="print"/>
          <a:srcRect/>
          <a:stretch>
            <a:fillRect/>
          </a:stretch>
        </p:blipFill>
        <p:spPr bwMode="auto">
          <a:xfrm>
            <a:off x="429768" y="2938046"/>
            <a:ext cx="3075432" cy="2124456"/>
          </a:xfrm>
          <a:prstGeom prst="rect">
            <a:avLst/>
          </a:prstGeom>
          <a:noFill/>
          <a:ln w="9525">
            <a:noFill/>
            <a:miter lim="800000"/>
            <a:headEnd/>
            <a:tailEnd/>
          </a:ln>
        </p:spPr>
      </p:pic>
      <p:sp>
        <p:nvSpPr>
          <p:cNvPr id="8195" name="Rectangle 3"/>
          <p:cNvSpPr>
            <a:spLocks noGrp="1" noChangeArrowheads="1"/>
          </p:cNvSpPr>
          <p:nvPr>
            <p:ph type="title"/>
          </p:nvPr>
        </p:nvSpPr>
        <p:spPr/>
        <p:txBody>
          <a:bodyPr/>
          <a:lstStyle/>
          <a:p>
            <a:r>
              <a:rPr lang="en-US" dirty="0" smtClean="0"/>
              <a:t>Put the Simple Web Together</a:t>
            </a:r>
          </a:p>
        </p:txBody>
      </p:sp>
      <p:sp>
        <p:nvSpPr>
          <p:cNvPr id="2" name="Rectangle 4"/>
          <p:cNvSpPr>
            <a:spLocks noGrp="1" noChangeArrowheads="1"/>
          </p:cNvSpPr>
          <p:nvPr>
            <p:ph idx="1"/>
          </p:nvPr>
        </p:nvSpPr>
        <p:spPr>
          <a:xfrm>
            <a:off x="457200" y="1524000"/>
            <a:ext cx="8305800" cy="838200"/>
          </a:xfrm>
        </p:spPr>
        <p:txBody>
          <a:bodyPr>
            <a:normAutofit fontScale="77500" lnSpcReduction="20000"/>
          </a:bodyPr>
          <a:lstStyle/>
          <a:p>
            <a:r>
              <a:rPr lang="en-US" dirty="0" smtClean="0"/>
              <a:t>What happens after a URL is entered in the web browser?</a:t>
            </a:r>
          </a:p>
          <a:p>
            <a:pPr lvl="1"/>
            <a:r>
              <a:rPr lang="en-US" dirty="0" smtClean="0">
                <a:hlinkClick r:id="rId4"/>
              </a:rPr>
              <a:t>http://spsu.edu/index.html</a:t>
            </a:r>
            <a:endParaRPr lang="en-US" dirty="0" smtClean="0"/>
          </a:p>
        </p:txBody>
      </p:sp>
      <p:sp>
        <p:nvSpPr>
          <p:cNvPr id="8197" name="Slide Number Placeholder 5"/>
          <p:cNvSpPr>
            <a:spLocks noGrp="1"/>
          </p:cNvSpPr>
          <p:nvPr>
            <p:ph type="sldNum" sz="quarter" idx="12"/>
          </p:nvPr>
        </p:nvSpPr>
        <p:spPr/>
        <p:txBody>
          <a:bodyPr/>
          <a:lstStyle/>
          <a:p>
            <a:fld id="{97FA27A6-71F2-4F95-9819-44DFF337BE7C}" type="slidenum">
              <a:rPr lang="en-US" altLang="en-US" smtClean="0"/>
              <a:pPr/>
              <a:t>16</a:t>
            </a:fld>
            <a:endParaRPr lang="en-US" altLang="en-US" smtClean="0"/>
          </a:p>
        </p:txBody>
      </p:sp>
      <p:pic>
        <p:nvPicPr>
          <p:cNvPr id="3" name="Picture 6" descr="MCj04041590000[1]"/>
          <p:cNvPicPr>
            <a:picLocks noChangeAspect="1" noChangeArrowheads="1"/>
          </p:cNvPicPr>
          <p:nvPr/>
        </p:nvPicPr>
        <p:blipFill>
          <a:blip r:embed="rId5" cstate="print"/>
          <a:srcRect/>
          <a:stretch>
            <a:fillRect/>
          </a:stretch>
        </p:blipFill>
        <p:spPr bwMode="auto">
          <a:xfrm>
            <a:off x="7162800" y="3581400"/>
            <a:ext cx="1371600" cy="1590675"/>
          </a:xfrm>
          <a:prstGeom prst="rect">
            <a:avLst/>
          </a:prstGeom>
          <a:noFill/>
          <a:ln w="9525">
            <a:noFill/>
            <a:miter lim="800000"/>
            <a:headEnd/>
            <a:tailEnd/>
          </a:ln>
        </p:spPr>
      </p:pic>
      <p:sp>
        <p:nvSpPr>
          <p:cNvPr id="8205" name="Line 7"/>
          <p:cNvSpPr>
            <a:spLocks noChangeShapeType="1"/>
          </p:cNvSpPr>
          <p:nvPr/>
        </p:nvSpPr>
        <p:spPr bwMode="auto">
          <a:xfrm>
            <a:off x="3505200" y="4233446"/>
            <a:ext cx="3657600" cy="186154"/>
          </a:xfrm>
          <a:prstGeom prst="line">
            <a:avLst/>
          </a:prstGeom>
          <a:noFill/>
          <a:ln w="28575">
            <a:solidFill>
              <a:schemeClr val="tx1"/>
            </a:solidFill>
            <a:prstDash val="dash"/>
            <a:round/>
            <a:headEnd/>
            <a:tailEnd type="triangle" w="med" len="med"/>
          </a:ln>
        </p:spPr>
        <p:txBody>
          <a:bodyPr/>
          <a:lstStyle/>
          <a:p>
            <a:endParaRPr lang="en-US"/>
          </a:p>
        </p:txBody>
      </p:sp>
      <p:sp>
        <p:nvSpPr>
          <p:cNvPr id="8206" name="Line 7"/>
          <p:cNvSpPr>
            <a:spLocks noChangeShapeType="1"/>
          </p:cNvSpPr>
          <p:nvPr/>
        </p:nvSpPr>
        <p:spPr bwMode="auto">
          <a:xfrm flipH="1" flipV="1">
            <a:off x="3505200" y="4538246"/>
            <a:ext cx="3733800" cy="186154"/>
          </a:xfrm>
          <a:prstGeom prst="line">
            <a:avLst/>
          </a:prstGeom>
          <a:noFill/>
          <a:ln w="28575">
            <a:solidFill>
              <a:schemeClr val="tx1"/>
            </a:solidFill>
            <a:prstDash val="dash"/>
            <a:round/>
            <a:headEnd/>
            <a:tailEnd type="triangle" w="med" len="med"/>
          </a:ln>
        </p:spPr>
        <p:txBody>
          <a:bodyPr/>
          <a:lstStyle/>
          <a:p>
            <a:endParaRPr lang="en-US"/>
          </a:p>
        </p:txBody>
      </p:sp>
      <p:sp>
        <p:nvSpPr>
          <p:cNvPr id="23" name="Line Callout 1 22"/>
          <p:cNvSpPr/>
          <p:nvPr/>
        </p:nvSpPr>
        <p:spPr bwMode="auto">
          <a:xfrm>
            <a:off x="3429000" y="2286000"/>
            <a:ext cx="4648200" cy="652046"/>
          </a:xfrm>
          <a:prstGeom prst="borderCallout1">
            <a:avLst>
              <a:gd name="adj1" fmla="val 63167"/>
              <a:gd name="adj2" fmla="val -437"/>
              <a:gd name="adj3" fmla="val 126051"/>
              <a:gd name="adj4" fmla="val -35471"/>
            </a:avLst>
          </a:prstGeom>
          <a:solidFill>
            <a:srgbClr val="FFFFCC"/>
          </a:solid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normAutofit fontScale="70000" lnSpcReduction="20000"/>
          </a:bodyPr>
          <a:lstStyle/>
          <a:p>
            <a:r>
              <a:rPr lang="en-US" dirty="0" smtClean="0">
                <a:latin typeface="Arial" pitchFamily="34" charset="0"/>
                <a:cs typeface="Arial" pitchFamily="34" charset="0"/>
              </a:rPr>
              <a:t>1. Enter a </a:t>
            </a:r>
            <a:r>
              <a:rPr lang="en-US" b="1" dirty="0" smtClean="0">
                <a:solidFill>
                  <a:srgbClr val="FF0000"/>
                </a:solidFill>
                <a:latin typeface="Arial" pitchFamily="34" charset="0"/>
                <a:cs typeface="Arial" pitchFamily="34" charset="0"/>
              </a:rPr>
              <a:t>URL</a:t>
            </a:r>
            <a:r>
              <a:rPr lang="en-US" dirty="0" smtClean="0">
                <a:latin typeface="Arial" pitchFamily="34" charset="0"/>
                <a:cs typeface="Arial" pitchFamily="34" charset="0"/>
              </a:rPr>
              <a:t> (web address) </a:t>
            </a:r>
            <a:r>
              <a:rPr lang="en-US" dirty="0" smtClean="0"/>
              <a:t>http://spsu.edu/index.html </a:t>
            </a:r>
            <a:r>
              <a:rPr lang="en-US" dirty="0" smtClean="0">
                <a:latin typeface="Arial" pitchFamily="34" charset="0"/>
                <a:cs typeface="Arial" pitchFamily="34" charset="0"/>
              </a:rPr>
              <a:t>in the browser. The domain will be converted to IP address 168.28.176.243 by contacting DNS* or from local cache.</a:t>
            </a:r>
            <a:endParaRPr lang="en-US" dirty="0">
              <a:latin typeface="Arial" pitchFamily="34" charset="0"/>
              <a:cs typeface="Arial" pitchFamily="34" charset="0"/>
            </a:endParaRPr>
          </a:p>
        </p:txBody>
      </p:sp>
      <p:sp>
        <p:nvSpPr>
          <p:cNvPr id="24" name="Line Callout 1 23"/>
          <p:cNvSpPr/>
          <p:nvPr/>
        </p:nvSpPr>
        <p:spPr bwMode="auto">
          <a:xfrm>
            <a:off x="4114800" y="3200400"/>
            <a:ext cx="2590800" cy="533400"/>
          </a:xfrm>
          <a:prstGeom prst="borderCallout1">
            <a:avLst>
              <a:gd name="adj1" fmla="val 101943"/>
              <a:gd name="adj2" fmla="val 30306"/>
              <a:gd name="adj3" fmla="val 203607"/>
              <a:gd name="adj4" fmla="val 35611"/>
            </a:avLst>
          </a:prstGeom>
          <a:solidFill>
            <a:srgbClr val="FFFFCC"/>
          </a:solid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normAutofit fontScale="85000" lnSpcReduction="10000"/>
          </a:bodyPr>
          <a:lstStyle/>
          <a:p>
            <a:r>
              <a:rPr lang="en-US" dirty="0" smtClean="0">
                <a:latin typeface="Arial" pitchFamily="34" charset="0"/>
                <a:cs typeface="Arial" pitchFamily="34" charset="0"/>
              </a:rPr>
              <a:t>2. The browser sends an HTTP request to the server</a:t>
            </a:r>
            <a:endParaRPr lang="en-US" dirty="0">
              <a:latin typeface="Arial" pitchFamily="34" charset="0"/>
              <a:cs typeface="Arial" pitchFamily="34" charset="0"/>
            </a:endParaRPr>
          </a:p>
        </p:txBody>
      </p:sp>
      <p:sp>
        <p:nvSpPr>
          <p:cNvPr id="25" name="Line Callout 1 24"/>
          <p:cNvSpPr/>
          <p:nvPr/>
        </p:nvSpPr>
        <p:spPr bwMode="auto">
          <a:xfrm>
            <a:off x="6324600" y="5638800"/>
            <a:ext cx="2590800" cy="609600"/>
          </a:xfrm>
          <a:prstGeom prst="borderCallout1">
            <a:avLst>
              <a:gd name="adj1" fmla="val -4179"/>
              <a:gd name="adj2" fmla="val 55430"/>
              <a:gd name="adj3" fmla="val -72414"/>
              <a:gd name="adj4" fmla="val 48810"/>
            </a:avLst>
          </a:prstGeom>
          <a:solidFill>
            <a:srgbClr val="FFFFCC"/>
          </a:solid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normAutofit fontScale="85000" lnSpcReduction="10000"/>
          </a:bodyPr>
          <a:lstStyle/>
          <a:p>
            <a:r>
              <a:rPr lang="en-US" dirty="0" smtClean="0">
                <a:latin typeface="Arial" pitchFamily="34" charset="0"/>
                <a:cs typeface="Arial" pitchFamily="34" charset="0"/>
              </a:rPr>
              <a:t>3. The server processes the request and finds the file</a:t>
            </a:r>
            <a:endParaRPr lang="en-US" dirty="0">
              <a:latin typeface="Arial" pitchFamily="34" charset="0"/>
              <a:cs typeface="Arial" pitchFamily="34" charset="0"/>
            </a:endParaRPr>
          </a:p>
        </p:txBody>
      </p:sp>
      <p:sp>
        <p:nvSpPr>
          <p:cNvPr id="26" name="Line Callout 1 25"/>
          <p:cNvSpPr/>
          <p:nvPr/>
        </p:nvSpPr>
        <p:spPr bwMode="auto">
          <a:xfrm>
            <a:off x="3657600" y="5410200"/>
            <a:ext cx="2209800" cy="762000"/>
          </a:xfrm>
          <a:prstGeom prst="borderCallout1">
            <a:avLst>
              <a:gd name="adj1" fmla="val 923"/>
              <a:gd name="adj2" fmla="val 35232"/>
              <a:gd name="adj3" fmla="val -98637"/>
              <a:gd name="adj4" fmla="val 44478"/>
            </a:avLst>
          </a:prstGeom>
          <a:solidFill>
            <a:srgbClr val="FFFFCC"/>
          </a:solid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normAutofit fontScale="85000" lnSpcReduction="10000"/>
          </a:bodyPr>
          <a:lstStyle/>
          <a:p>
            <a:r>
              <a:rPr lang="en-US" dirty="0" smtClean="0">
                <a:latin typeface="Arial" pitchFamily="34" charset="0"/>
                <a:cs typeface="Arial" pitchFamily="34" charset="0"/>
              </a:rPr>
              <a:t>4. The server sends the result back using HTTP response message</a:t>
            </a:r>
            <a:endParaRPr lang="en-US" dirty="0">
              <a:latin typeface="Arial" pitchFamily="34" charset="0"/>
              <a:cs typeface="Arial" pitchFamily="34" charset="0"/>
            </a:endParaRPr>
          </a:p>
        </p:txBody>
      </p:sp>
      <p:sp>
        <p:nvSpPr>
          <p:cNvPr id="27" name="TextBox 26"/>
          <p:cNvSpPr txBox="1"/>
          <p:nvPr/>
        </p:nvSpPr>
        <p:spPr>
          <a:xfrm>
            <a:off x="152400" y="6428601"/>
            <a:ext cx="8001000" cy="276999"/>
          </a:xfrm>
          <a:prstGeom prst="rect">
            <a:avLst/>
          </a:prstGeom>
          <a:noFill/>
        </p:spPr>
        <p:txBody>
          <a:bodyPr wrap="square" rtlCol="0">
            <a:spAutoFit/>
          </a:bodyPr>
          <a:lstStyle/>
          <a:p>
            <a:r>
              <a:rPr lang="en-US" sz="1200" dirty="0" smtClean="0"/>
              <a:t>* Note: we do not cover DNS here. If you are interested, visit </a:t>
            </a:r>
            <a:r>
              <a:rPr lang="en-US" sz="1200" dirty="0" smtClean="0">
                <a:hlinkClick r:id="rId6"/>
              </a:rPr>
              <a:t>http://en.wikipedia.org/wiki/Domain_name_system</a:t>
            </a:r>
            <a:r>
              <a:rPr lang="en-US" sz="1200" dirty="0" smtClean="0"/>
              <a:t> </a:t>
            </a:r>
            <a:endParaRPr lang="en-US" sz="1200" dirty="0"/>
          </a:p>
        </p:txBody>
      </p:sp>
      <p:sp>
        <p:nvSpPr>
          <p:cNvPr id="28" name="Line Callout 1 27"/>
          <p:cNvSpPr/>
          <p:nvPr/>
        </p:nvSpPr>
        <p:spPr bwMode="auto">
          <a:xfrm>
            <a:off x="609600" y="5486400"/>
            <a:ext cx="1828800" cy="609600"/>
          </a:xfrm>
          <a:prstGeom prst="borderCallout1">
            <a:avLst>
              <a:gd name="adj1" fmla="val 923"/>
              <a:gd name="adj2" fmla="val 35232"/>
              <a:gd name="adj3" fmla="val -74351"/>
              <a:gd name="adj4" fmla="val 44478"/>
            </a:avLst>
          </a:prstGeom>
          <a:solidFill>
            <a:srgbClr val="FFFFCC"/>
          </a:solid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normAutofit fontScale="77500" lnSpcReduction="20000"/>
          </a:bodyPr>
          <a:lstStyle/>
          <a:p>
            <a:r>
              <a:rPr lang="en-US" dirty="0" smtClean="0">
                <a:latin typeface="Arial" pitchFamily="34" charset="0"/>
                <a:cs typeface="Arial" pitchFamily="34" charset="0"/>
              </a:rPr>
              <a:t>5. The browser renders (displays) the file</a:t>
            </a:r>
            <a:endParaRPr lang="en-US" dirty="0">
              <a:latin typeface="Arial" pitchFamily="34" charset="0"/>
              <a:cs typeface="Arial" pitchFamily="34" charset="0"/>
            </a:endParaRPr>
          </a:p>
        </p:txBody>
      </p:sp>
      <p:sp>
        <p:nvSpPr>
          <p:cNvPr id="4" name="Rectangle 3"/>
          <p:cNvSpPr/>
          <p:nvPr/>
        </p:nvSpPr>
        <p:spPr>
          <a:xfrm>
            <a:off x="6705600" y="3286780"/>
            <a:ext cx="2286000" cy="523220"/>
          </a:xfrm>
          <a:prstGeom prst="rect">
            <a:avLst/>
          </a:prstGeom>
        </p:spPr>
        <p:txBody>
          <a:bodyPr wrap="square">
            <a:spAutoFit/>
          </a:bodyPr>
          <a:lstStyle/>
          <a:p>
            <a:pPr algn="ctr"/>
            <a:r>
              <a:rPr lang="en-US" sz="1400" dirty="0" smtClean="0">
                <a:latin typeface="Arial" pitchFamily="34" charset="0"/>
                <a:cs typeface="Arial" pitchFamily="34" charset="0"/>
              </a:rPr>
              <a:t>SPSU's web server at 168.28.176.243</a:t>
            </a:r>
            <a:endParaRPr lang="en-US" sz="1400" dirty="0"/>
          </a:p>
        </p:txBody>
      </p:sp>
      <p:sp>
        <p:nvSpPr>
          <p:cNvPr id="16" name="Rectangle 15"/>
          <p:cNvSpPr/>
          <p:nvPr/>
        </p:nvSpPr>
        <p:spPr>
          <a:xfrm>
            <a:off x="429768" y="2414826"/>
            <a:ext cx="1627632" cy="523220"/>
          </a:xfrm>
          <a:prstGeom prst="rect">
            <a:avLst/>
          </a:prstGeom>
        </p:spPr>
        <p:txBody>
          <a:bodyPr wrap="square">
            <a:spAutoFit/>
          </a:bodyPr>
          <a:lstStyle/>
          <a:p>
            <a:pPr algn="ctr"/>
            <a:r>
              <a:rPr lang="en-US" sz="1400" dirty="0" smtClean="0">
                <a:latin typeface="Arial" pitchFamily="34" charset="0"/>
                <a:cs typeface="Arial" pitchFamily="34" charset="0"/>
              </a:rPr>
              <a:t>Local computer and browser</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205"/>
                                        </p:tgtEl>
                                        <p:attrNameLst>
                                          <p:attrName>style.visibility</p:attrName>
                                        </p:attrNameLst>
                                      </p:cBhvr>
                                      <p:to>
                                        <p:strVal val="visible"/>
                                      </p:to>
                                    </p:set>
                                    <p:animEffect transition="in" filter="wipe(left)">
                                      <p:cBhvr>
                                        <p:cTn id="7" dur="500"/>
                                        <p:tgtEl>
                                          <p:spTgt spid="8205"/>
                                        </p:tgtEl>
                                      </p:cBhvr>
                                    </p:animEffect>
                                  </p:childTnLst>
                                </p:cTn>
                              </p:par>
                              <p:par>
                                <p:cTn id="8" presetID="2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8206"/>
                                        </p:tgtEl>
                                        <p:attrNameLst>
                                          <p:attrName>style.visibility</p:attrName>
                                        </p:attrNameLst>
                                      </p:cBhvr>
                                      <p:to>
                                        <p:strVal val="visible"/>
                                      </p:to>
                                    </p:set>
                                    <p:animEffect transition="in" filter="wipe(right)">
                                      <p:cBhvr>
                                        <p:cTn id="13" dur="500"/>
                                        <p:tgtEl>
                                          <p:spTgt spid="8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5" grpId="0" animBg="1"/>
      <p:bldP spid="820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Web</a:t>
            </a:r>
            <a:endParaRPr lang="en-US" dirty="0"/>
          </a:p>
        </p:txBody>
      </p:sp>
      <p:sp>
        <p:nvSpPr>
          <p:cNvPr id="3" name="Content Placeholder 2"/>
          <p:cNvSpPr>
            <a:spLocks noGrp="1"/>
          </p:cNvSpPr>
          <p:nvPr>
            <p:ph idx="1"/>
          </p:nvPr>
        </p:nvSpPr>
        <p:spPr/>
        <p:txBody>
          <a:bodyPr/>
          <a:lstStyle/>
          <a:p>
            <a:r>
              <a:rPr lang="en-US" dirty="0" smtClean="0"/>
              <a:t>Dynamic web refers to the addition of the advanced processing power with programming capabilities at either server side or client side (or both)</a:t>
            </a:r>
            <a:endParaRPr lang="en-US" dirty="0"/>
          </a:p>
        </p:txBody>
      </p:sp>
      <p:sp>
        <p:nvSpPr>
          <p:cNvPr id="4" name="Slide Number Placeholder 3"/>
          <p:cNvSpPr>
            <a:spLocks noGrp="1"/>
          </p:cNvSpPr>
          <p:nvPr>
            <p:ph type="sldNum" sz="quarter" idx="12"/>
          </p:nvPr>
        </p:nvSpPr>
        <p:spPr/>
        <p:txBody>
          <a:bodyPr/>
          <a:lstStyle/>
          <a:p>
            <a:pPr>
              <a:defRPr/>
            </a:pPr>
            <a:fld id="{085BD73C-F657-48E9-A501-AFE9D16A9C49}" type="slidenum">
              <a:rPr lang="en-US" altLang="en-US" smtClean="0"/>
              <a:pPr>
                <a:defRPr/>
              </a:pPr>
              <a:t>17</a:t>
            </a:fld>
            <a:endParaRPr lang="en-US" altLang="en-US"/>
          </a:p>
        </p:txBody>
      </p:sp>
    </p:spTree>
    <p:extLst>
      <p:ext uri="{BB962C8B-B14F-4D97-AF65-F5344CB8AC3E}">
        <p14:creationId xmlns:p14="http://schemas.microsoft.com/office/powerpoint/2010/main" val="1417427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sz="3200" dirty="0"/>
              <a:t>Simple vs. Dynamic Web </a:t>
            </a:r>
            <a:r>
              <a:rPr lang="en-US" sz="3200" dirty="0" smtClean="0"/>
              <a:t>Applications</a:t>
            </a:r>
            <a:br>
              <a:rPr lang="en-US" sz="3200" dirty="0" smtClean="0"/>
            </a:br>
            <a:endParaRPr lang="en-US" sz="3200" dirty="0" smtClean="0"/>
          </a:p>
        </p:txBody>
      </p:sp>
      <p:sp>
        <p:nvSpPr>
          <p:cNvPr id="10244" name="Slide Number Placeholder 5"/>
          <p:cNvSpPr>
            <a:spLocks noGrp="1"/>
          </p:cNvSpPr>
          <p:nvPr>
            <p:ph type="sldNum" sz="quarter" idx="12"/>
          </p:nvPr>
        </p:nvSpPr>
        <p:spPr/>
        <p:txBody>
          <a:bodyPr/>
          <a:lstStyle/>
          <a:p>
            <a:fld id="{DFBCAA89-B7DA-41FA-A590-11548B72D13F}" type="slidenum">
              <a:rPr lang="en-US" altLang="en-US" smtClean="0"/>
              <a:pPr/>
              <a:t>18</a:t>
            </a:fld>
            <a:endParaRPr lang="en-US" altLang="en-US" smtClean="0"/>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89236538"/>
              </p:ext>
            </p:extLst>
          </p:nvPr>
        </p:nvGraphicFramePr>
        <p:xfrm>
          <a:off x="152398" y="914400"/>
          <a:ext cx="8839201" cy="5867400"/>
        </p:xfrm>
        <a:graphic>
          <a:graphicData uri="http://schemas.openxmlformats.org/drawingml/2006/table">
            <a:tbl>
              <a:tblPr firstRow="1" bandRow="1">
                <a:tableStyleId>{5C22544A-7EE6-4342-B048-85BDC9FD1C3A}</a:tableStyleId>
              </a:tblPr>
              <a:tblGrid>
                <a:gridCol w="1828802"/>
                <a:gridCol w="2971800"/>
                <a:gridCol w="4038599"/>
              </a:tblGrid>
              <a:tr h="370840">
                <a:tc>
                  <a:txBody>
                    <a:bodyPr/>
                    <a:lstStyle/>
                    <a:p>
                      <a:endParaRPr lang="en-US" sz="1600" dirty="0"/>
                    </a:p>
                  </a:txBody>
                  <a:tcPr/>
                </a:tc>
                <a:tc>
                  <a:txBody>
                    <a:bodyPr/>
                    <a:lstStyle/>
                    <a:p>
                      <a:r>
                        <a:rPr lang="en-US" sz="1600" dirty="0" smtClean="0"/>
                        <a:t>Simple/Static</a:t>
                      </a:r>
                      <a:endParaRPr lang="en-US" sz="1600" dirty="0"/>
                    </a:p>
                  </a:txBody>
                  <a:tcPr/>
                </a:tc>
                <a:tc>
                  <a:txBody>
                    <a:bodyPr/>
                    <a:lstStyle/>
                    <a:p>
                      <a:r>
                        <a:rPr lang="en-US" sz="1600" dirty="0" smtClean="0"/>
                        <a:t>Dynamic</a:t>
                      </a:r>
                      <a:endParaRPr lang="en-US" sz="1600" dirty="0"/>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i="1" dirty="0" smtClean="0">
                          <a:effectLst>
                            <a:outerShdw blurRad="38100" dist="38100" dir="2700000" algn="tl">
                              <a:srgbClr val="000000">
                                <a:alpha val="43137"/>
                              </a:srgbClr>
                            </a:outerShdw>
                          </a:effectLst>
                        </a:rPr>
                        <a:t>Overview</a:t>
                      </a:r>
                      <a:endParaRPr lang="en-US" sz="1400" i="1" dirty="0">
                        <a:effectLst>
                          <a:outerShdw blurRad="38100" dist="38100" dir="2700000" algn="tl">
                            <a:srgbClr val="000000">
                              <a:alpha val="43137"/>
                            </a:srgbClr>
                          </a:outerShdw>
                        </a:effectLst>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t>Usually document (HTML files) based web applications with limited client scripting</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t>Advanced processing is utilized at many</a:t>
                      </a:r>
                      <a:r>
                        <a:rPr lang="en-US" sz="1400" baseline="0" dirty="0" smtClean="0"/>
                        <a:t> levels</a:t>
                      </a:r>
                      <a:endParaRPr lang="en-US" sz="1400" dirty="0"/>
                    </a:p>
                  </a:txBody>
                  <a:tcPr/>
                </a:tc>
              </a:tr>
              <a:tr h="3454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i="1" dirty="0" smtClean="0">
                          <a:effectLst>
                            <a:outerShdw blurRad="38100" dist="38100" dir="2700000" algn="tl">
                              <a:srgbClr val="000000">
                                <a:alpha val="43137"/>
                              </a:srgbClr>
                            </a:outerShdw>
                          </a:effectLst>
                        </a:rPr>
                        <a:t>Technologies</a:t>
                      </a:r>
                      <a:endParaRPr lang="en-US" sz="1400" i="1" dirty="0">
                        <a:effectLst>
                          <a:outerShdw blurRad="38100" dist="38100" dir="2700000" algn="tl">
                            <a:srgbClr val="000000">
                              <a:alpha val="43137"/>
                            </a:srgbClr>
                          </a:outerShdw>
                        </a:effectLst>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t>Client side:</a:t>
                      </a:r>
                      <a:r>
                        <a:rPr lang="en-US" sz="1400" baseline="0" dirty="0" smtClean="0"/>
                        <a:t> </a:t>
                      </a:r>
                      <a:r>
                        <a:rPr lang="en-US" sz="1400" dirty="0" smtClean="0"/>
                        <a:t>HTML, CSS</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t>Client side: CSS,</a:t>
                      </a:r>
                      <a:r>
                        <a:rPr lang="en-US" sz="1400" baseline="0" dirty="0" smtClean="0"/>
                        <a:t> JavaScript</a:t>
                      </a:r>
                    </a:p>
                    <a:p>
                      <a:pPr marL="0" marR="0" lvl="2"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Server side: PHP, Java, </a:t>
                      </a:r>
                      <a:r>
                        <a:rPr lang="en-US" sz="1400" baseline="0" dirty="0" err="1" smtClean="0"/>
                        <a:t>.Net</a:t>
                      </a:r>
                      <a:r>
                        <a:rPr lang="en-US" sz="1400" baseline="0" dirty="0" smtClean="0"/>
                        <a:t>, Database</a:t>
                      </a:r>
                      <a:endParaRPr lang="en-US" sz="1400" dirty="0"/>
                    </a:p>
                  </a:txBody>
                  <a:tcPr/>
                </a:tc>
              </a:tr>
              <a:tr h="3454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i="1" dirty="0" smtClean="0">
                          <a:effectLst>
                            <a:outerShdw blurRad="38100" dist="38100" dir="2700000" algn="tl">
                              <a:srgbClr val="000000">
                                <a:alpha val="43137"/>
                              </a:srgbClr>
                            </a:outerShdw>
                          </a:effectLst>
                        </a:rPr>
                        <a:t>Advantages</a:t>
                      </a:r>
                      <a:endParaRPr lang="en-US" sz="1400" i="1" dirty="0">
                        <a:effectLst>
                          <a:outerShdw blurRad="38100" dist="38100" dir="2700000" algn="tl">
                            <a:srgbClr val="000000">
                              <a:alpha val="43137"/>
                            </a:srgbClr>
                          </a:outerShdw>
                        </a:effectLst>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t>Simple, small and fast</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t>Functional, versatile</a:t>
                      </a:r>
                      <a:endParaRPr lang="en-US" sz="1400" dirty="0"/>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i="1" dirty="0" smtClean="0">
                          <a:effectLst>
                            <a:outerShdw blurRad="38100" dist="38100" dir="2700000" algn="tl">
                              <a:srgbClr val="000000">
                                <a:alpha val="43137"/>
                              </a:srgbClr>
                            </a:outerShdw>
                          </a:effectLst>
                        </a:rPr>
                        <a:t>Web content</a:t>
                      </a:r>
                      <a:endParaRPr lang="en-US" sz="1400" i="1" dirty="0">
                        <a:effectLst>
                          <a:outerShdw blurRad="38100" dist="38100" dir="2700000" algn="tl">
                            <a:srgbClr val="000000">
                              <a:alpha val="43137"/>
                            </a:srgbClr>
                          </a:outerShdw>
                        </a:effectLst>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t>Static HTML files</a:t>
                      </a:r>
                      <a:endParaRPr lang="en-US" sz="1400" dirty="0"/>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sym typeface="Wingdings" pitchFamily="2" charset="2"/>
                        </a:rPr>
                        <a:t>A mixture of HTML, </a:t>
                      </a:r>
                      <a:r>
                        <a:rPr lang="en-US" sz="1400" dirty="0" smtClean="0"/>
                        <a:t>scripts,  programming codes, executable programs, etc.</a:t>
                      </a:r>
                      <a:endParaRPr lang="en-US" sz="1400" dirty="0"/>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i="1" dirty="0" smtClean="0">
                          <a:effectLst>
                            <a:outerShdw blurRad="38100" dist="38100" dir="2700000" algn="tl">
                              <a:srgbClr val="000000">
                                <a:alpha val="43137"/>
                              </a:srgbClr>
                            </a:outerShdw>
                          </a:effectLst>
                        </a:rPr>
                        <a:t>Web page construction</a:t>
                      </a:r>
                      <a:endParaRPr lang="en-US" sz="1400" i="1" dirty="0">
                        <a:effectLst>
                          <a:outerShdw blurRad="38100" dist="38100" dir="2700000" algn="tl">
                            <a:srgbClr val="000000">
                              <a:alpha val="43137"/>
                            </a:srgbClr>
                          </a:outerShdw>
                        </a:effectLst>
                      </a:endParaRPr>
                    </a:p>
                  </a:txBody>
                  <a:tcPr/>
                </a:tc>
                <a:tc>
                  <a:txBody>
                    <a:bodyPr/>
                    <a:lstStyle/>
                    <a:p>
                      <a:r>
                        <a:rPr lang="en-US" sz="1400" dirty="0" smtClean="0"/>
                        <a:t>Web pages are authored at design time</a:t>
                      </a:r>
                      <a:endParaRPr lang="en-US" sz="1400" dirty="0"/>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sym typeface="Wingdings" pitchFamily="2" charset="2"/>
                        </a:rPr>
                        <a:t>Web pages are "assembled" at run time (</a:t>
                      </a:r>
                      <a:r>
                        <a:rPr lang="en-US" sz="1400" dirty="0" smtClean="0"/>
                        <a:t>on the fly</a:t>
                      </a:r>
                      <a:r>
                        <a:rPr lang="en-US" sz="1400" dirty="0" smtClean="0">
                          <a:sym typeface="Wingdings" pitchFamily="2" charset="2"/>
                        </a:rPr>
                        <a:t>)</a:t>
                      </a:r>
                      <a:endParaRPr lang="en-US" sz="1400" dirty="0" smtClean="0"/>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i="1" dirty="0" smtClean="0">
                          <a:effectLst>
                            <a:outerShdw blurRad="38100" dist="38100" dir="2700000" algn="tl">
                              <a:srgbClr val="000000">
                                <a:alpha val="43137"/>
                              </a:srgbClr>
                            </a:outerShdw>
                          </a:effectLst>
                        </a:rPr>
                        <a:t>Content source</a:t>
                      </a:r>
                    </a:p>
                    <a:p>
                      <a:endParaRPr lang="en-US" sz="1400" i="1" dirty="0">
                        <a:effectLst>
                          <a:outerShdw blurRad="38100" dist="38100" dir="2700000" algn="tl">
                            <a:srgbClr val="000000">
                              <a:alpha val="43137"/>
                            </a:srgbClr>
                          </a:outerShdw>
                        </a:effectLst>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t>Single source: HTML file</a:t>
                      </a:r>
                      <a:endParaRPr lang="en-US" sz="1400" dirty="0"/>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400" dirty="0" smtClean="0">
                          <a:sym typeface="Wingdings" pitchFamily="2" charset="2"/>
                        </a:rPr>
                        <a:t>Multiple sources: HTML files, XML files, </a:t>
                      </a:r>
                      <a:r>
                        <a:rPr lang="en-US" sz="1400" dirty="0" smtClean="0"/>
                        <a:t>other files, databases, other websites, etc.</a:t>
                      </a:r>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i="1" dirty="0" smtClean="0">
                          <a:effectLst>
                            <a:outerShdw blurRad="38100" dist="38100" dir="2700000" algn="tl">
                              <a:srgbClr val="000000">
                                <a:alpha val="43137"/>
                              </a:srgbClr>
                            </a:outerShdw>
                          </a:effectLst>
                        </a:rPr>
                        <a:t>Web navigation and interaction mode</a:t>
                      </a:r>
                    </a:p>
                  </a:txBody>
                  <a:tcPr/>
                </a:tc>
                <a:tc>
                  <a:txBody>
                    <a:bodyPr/>
                    <a:lstStyle/>
                    <a:p>
                      <a:r>
                        <a:rPr lang="en-US" sz="1400" dirty="0" smtClean="0"/>
                        <a:t>Click and read</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ym typeface="Wingdings" pitchFamily="2" charset="2"/>
                        </a:rPr>
                        <a:t>Ric</a:t>
                      </a:r>
                      <a:r>
                        <a:rPr lang="en-US" sz="1400" baseline="0" dirty="0" smtClean="0">
                          <a:sym typeface="Wingdings" pitchFamily="2" charset="2"/>
                        </a:rPr>
                        <a:t>h interaction: </a:t>
                      </a:r>
                      <a:r>
                        <a:rPr lang="en-US" sz="1400" dirty="0" smtClean="0">
                          <a:sym typeface="Wingdings" pitchFamily="2" charset="2"/>
                        </a:rPr>
                        <a:t>write/type, choose, move, slide, drag and drop, expand, draw, listen, speak,</a:t>
                      </a:r>
                      <a:r>
                        <a:rPr lang="en-US" sz="1400" baseline="0" dirty="0" smtClean="0">
                          <a:sym typeface="Wingdings" pitchFamily="2" charset="2"/>
                        </a:rPr>
                        <a:t> etc.</a:t>
                      </a:r>
                      <a:endParaRPr lang="en-US" sz="1400" dirty="0" smtClean="0"/>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i="1" dirty="0" smtClean="0">
                          <a:effectLst>
                            <a:outerShdw blurRad="38100" dist="38100" dir="2700000" algn="tl">
                              <a:srgbClr val="000000">
                                <a:alpha val="43137"/>
                              </a:srgbClr>
                            </a:outerShdw>
                          </a:effectLst>
                        </a:rPr>
                        <a:t>Usage</a:t>
                      </a:r>
                      <a:r>
                        <a:rPr lang="en-US" sz="1400" i="1" baseline="0" dirty="0" smtClean="0">
                          <a:effectLst>
                            <a:outerShdw blurRad="38100" dist="38100" dir="2700000" algn="tl">
                              <a:srgbClr val="000000">
                                <a:alpha val="43137"/>
                              </a:srgbClr>
                            </a:outerShdw>
                          </a:effectLst>
                        </a:rPr>
                        <a:t> and </a:t>
                      </a:r>
                      <a:r>
                        <a:rPr lang="en-US" sz="1400" i="1" dirty="0" smtClean="0">
                          <a:effectLst>
                            <a:outerShdw blurRad="38100" dist="38100" dir="2700000" algn="tl">
                              <a:srgbClr val="000000">
                                <a:alpha val="43137"/>
                              </a:srgbClr>
                            </a:outerShdw>
                          </a:effectLst>
                        </a:rPr>
                        <a:t>Examples</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dirty="0" smtClean="0"/>
                        <a:t>Commonly used for web presence, information publishing, etc., for personal or small business websites:</a:t>
                      </a:r>
                    </a:p>
                    <a:p>
                      <a:r>
                        <a:rPr lang="en-US" sz="1200" dirty="0" smtClean="0">
                          <a:hlinkClick r:id="rId3"/>
                        </a:rPr>
                        <a:t>http://cse.spsu.edu/speltsve</a:t>
                      </a:r>
                      <a:r>
                        <a:rPr lang="en-US" sz="1200" baseline="0" dirty="0" smtClean="0"/>
                        <a:t> </a:t>
                      </a:r>
                      <a:endParaRPr lang="en-US" sz="1200" dirty="0" smtClean="0"/>
                    </a:p>
                    <a:p>
                      <a:r>
                        <a:rPr lang="en-US" sz="1200" dirty="0" smtClean="0">
                          <a:hlinkClick r:id="rId4"/>
                        </a:rPr>
                        <a:t>http://desrist2012.unlv.edu</a:t>
                      </a:r>
                      <a:r>
                        <a:rPr lang="en-US" sz="1200" baseline="0" dirty="0" smtClean="0"/>
                        <a:t> </a:t>
                      </a:r>
                      <a:endParaRPr lang="en-US" sz="1200" dirty="0" smtClean="0"/>
                    </a:p>
                    <a:p>
                      <a:r>
                        <a:rPr lang="en-US" sz="1200" dirty="0" smtClean="0">
                          <a:hlinkClick r:id="rId5"/>
                        </a:rPr>
                        <a:t>http://www.dentfirst.com</a:t>
                      </a:r>
                      <a:endParaRPr lang="en-US" sz="12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Wide range of applications:</a:t>
                      </a:r>
                      <a:r>
                        <a:rPr lang="en-US" sz="1400" baseline="0" dirty="0" smtClean="0"/>
                        <a:t> e-commerce, intranet, business software, e-learning, social networking, system admin, etc.</a:t>
                      </a:r>
                      <a:endParaRPr lang="en-US" sz="1400" dirty="0" smtClean="0"/>
                    </a:p>
                    <a:p>
                      <a:pPr marL="285750" lvl="2" indent="-285750">
                        <a:buFont typeface="Arial" panose="020B0604020202020204" pitchFamily="34" charset="0"/>
                        <a:buChar char="•"/>
                      </a:pPr>
                      <a:r>
                        <a:rPr lang="en-US" sz="1200" dirty="0" smtClean="0"/>
                        <a:t>E-Commerce: </a:t>
                      </a:r>
                      <a:r>
                        <a:rPr lang="en-US" sz="1200" dirty="0" smtClean="0">
                          <a:hlinkClick r:id="rId6"/>
                        </a:rPr>
                        <a:t>http://amazon.com</a:t>
                      </a:r>
                      <a:endParaRPr lang="en-US" sz="1200" dirty="0" smtClean="0"/>
                    </a:p>
                    <a:p>
                      <a:pPr marL="285750" lvl="2" indent="-285750">
                        <a:buFont typeface="Arial" panose="020B0604020202020204" pitchFamily="34" charset="0"/>
                        <a:buChar char="•"/>
                      </a:pPr>
                      <a:r>
                        <a:rPr lang="en-US" sz="1200" dirty="0" smtClean="0"/>
                        <a:t>Web search engines: </a:t>
                      </a:r>
                      <a:r>
                        <a:rPr lang="en-US" sz="1200" dirty="0" smtClean="0">
                          <a:hlinkClick r:id="rId7"/>
                        </a:rPr>
                        <a:t>http://google.com</a:t>
                      </a:r>
                      <a:endParaRPr lang="en-US" sz="1200" dirty="0" smtClean="0"/>
                    </a:p>
                    <a:p>
                      <a:pPr marL="285750" lvl="2" indent="-285750">
                        <a:buFont typeface="Arial" panose="020B0604020202020204" pitchFamily="34" charset="0"/>
                        <a:buChar char="•"/>
                      </a:pPr>
                      <a:r>
                        <a:rPr lang="en-US" sz="1200" dirty="0" smtClean="0"/>
                        <a:t>Content publishing: </a:t>
                      </a:r>
                      <a:r>
                        <a:rPr lang="en-US" sz="1200" dirty="0" smtClean="0">
                          <a:hlinkClick r:id="rId8"/>
                        </a:rPr>
                        <a:t>http://wordpress.com</a:t>
                      </a:r>
                      <a:r>
                        <a:rPr lang="en-US" sz="1200" dirty="0" smtClean="0"/>
                        <a:t> </a:t>
                      </a:r>
                    </a:p>
                    <a:p>
                      <a:pPr marL="285750" lvl="2" indent="-285750">
                        <a:buFont typeface="Arial" panose="020B0604020202020204" pitchFamily="34" charset="0"/>
                        <a:buChar char="•"/>
                      </a:pPr>
                      <a:r>
                        <a:rPr lang="en-US" sz="1200" dirty="0" smtClean="0"/>
                        <a:t>Web portal: </a:t>
                      </a:r>
                      <a:r>
                        <a:rPr lang="en-US" sz="1200" dirty="0" smtClean="0">
                          <a:hlinkClick r:id="rId9"/>
                        </a:rPr>
                        <a:t>http://yahoo.com</a:t>
                      </a:r>
                      <a:endParaRPr lang="en-US" sz="1200" dirty="0" smtClean="0"/>
                    </a:p>
                    <a:p>
                      <a:pPr marL="285750" lvl="2" indent="-285750">
                        <a:buFont typeface="Arial" panose="020B0604020202020204" pitchFamily="34" charset="0"/>
                        <a:buChar char="•"/>
                      </a:pPr>
                      <a:r>
                        <a:rPr lang="en-US" sz="1200" dirty="0" smtClean="0"/>
                        <a:t>E-Learning: </a:t>
                      </a:r>
                      <a:r>
                        <a:rPr lang="en-US" sz="1200" dirty="0" smtClean="0">
                          <a:hlinkClick r:id="rId10"/>
                        </a:rPr>
                        <a:t>http://spsu.view.usg.edu/</a:t>
                      </a:r>
                      <a:endParaRPr lang="en-US" sz="1200" dirty="0" smtClean="0"/>
                    </a:p>
                    <a:p>
                      <a:pPr marL="285750" lvl="2" indent="-285750">
                        <a:buFont typeface="Arial" panose="020B0604020202020204" pitchFamily="34" charset="0"/>
                        <a:buChar char="•"/>
                      </a:pPr>
                      <a:r>
                        <a:rPr lang="en-US" sz="1200" dirty="0" smtClean="0"/>
                        <a:t>Oracle Enterprise Manager</a:t>
                      </a:r>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Client Side Web Technology</a:t>
            </a:r>
          </a:p>
        </p:txBody>
      </p:sp>
      <p:sp>
        <p:nvSpPr>
          <p:cNvPr id="11267" name="Content Placeholder 2"/>
          <p:cNvSpPr>
            <a:spLocks noGrp="1"/>
          </p:cNvSpPr>
          <p:nvPr>
            <p:ph idx="1"/>
          </p:nvPr>
        </p:nvSpPr>
        <p:spPr/>
        <p:txBody>
          <a:bodyPr>
            <a:normAutofit fontScale="92500" lnSpcReduction="20000"/>
          </a:bodyPr>
          <a:lstStyle/>
          <a:p>
            <a:r>
              <a:rPr lang="en-US" dirty="0" smtClean="0"/>
              <a:t>Client side technologies are supported by the web client (browsers)</a:t>
            </a:r>
          </a:p>
          <a:p>
            <a:pPr lvl="1"/>
            <a:r>
              <a:rPr lang="en-US" dirty="0" smtClean="0"/>
              <a:t>Everything will be downloaded to the client and executed by browsers</a:t>
            </a:r>
          </a:p>
          <a:p>
            <a:r>
              <a:rPr lang="en-US" dirty="0" smtClean="0"/>
              <a:t>Client side technologies</a:t>
            </a:r>
          </a:p>
          <a:p>
            <a:pPr lvl="1"/>
            <a:r>
              <a:rPr lang="en-US" dirty="0" smtClean="0"/>
              <a:t>HTML</a:t>
            </a:r>
          </a:p>
          <a:p>
            <a:pPr lvl="1"/>
            <a:r>
              <a:rPr lang="en-US" dirty="0" smtClean="0"/>
              <a:t>Cascading Style Sheet (CSS)</a:t>
            </a:r>
          </a:p>
          <a:p>
            <a:pPr lvl="2"/>
            <a:r>
              <a:rPr lang="en-US" dirty="0" smtClean="0"/>
              <a:t>create web page style (color, size, position, etc.), layout, and simple animation</a:t>
            </a:r>
          </a:p>
          <a:p>
            <a:pPr lvl="1"/>
            <a:r>
              <a:rPr lang="en-US" dirty="0" smtClean="0"/>
              <a:t>Client-side scripting (JavaScript)</a:t>
            </a:r>
          </a:p>
          <a:p>
            <a:pPr lvl="2"/>
            <a:r>
              <a:rPr lang="en-US" dirty="0" smtClean="0"/>
              <a:t>Advanced processing at the client side</a:t>
            </a:r>
          </a:p>
          <a:p>
            <a:pPr lvl="1"/>
            <a:r>
              <a:rPr lang="en-US" dirty="0" smtClean="0"/>
              <a:t>Browser plug-ins</a:t>
            </a:r>
          </a:p>
          <a:p>
            <a:pPr lvl="2"/>
            <a:r>
              <a:rPr lang="en-US" dirty="0" smtClean="0"/>
              <a:t>Flash, </a:t>
            </a:r>
            <a:r>
              <a:rPr lang="en-US" dirty="0" err="1" smtClean="0"/>
              <a:t>Sliverlight</a:t>
            </a:r>
            <a:r>
              <a:rPr lang="en-US" dirty="0" smtClean="0"/>
              <a:t>, Java Applets, PDF, embedded objects, etc.</a:t>
            </a:r>
          </a:p>
        </p:txBody>
      </p:sp>
      <p:sp>
        <p:nvSpPr>
          <p:cNvPr id="11268" name="Slide Number Placeholder 3"/>
          <p:cNvSpPr>
            <a:spLocks noGrp="1"/>
          </p:cNvSpPr>
          <p:nvPr>
            <p:ph type="sldNum" sz="quarter" idx="12"/>
          </p:nvPr>
        </p:nvSpPr>
        <p:spPr/>
        <p:txBody>
          <a:bodyPr/>
          <a:lstStyle/>
          <a:p>
            <a:fld id="{4EF7D0D7-AB58-4BD8-ABDE-9B8DEAC56190}" type="slidenum">
              <a:rPr lang="en-US" altLang="en-US" smtClean="0"/>
              <a:pPr/>
              <a:t>19</a:t>
            </a:fld>
            <a:endParaRPr lang="en-US"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What is the web?</a:t>
            </a:r>
          </a:p>
          <a:p>
            <a:r>
              <a:rPr lang="en-US" dirty="0" smtClean="0"/>
              <a:t>How does the web work?</a:t>
            </a:r>
          </a:p>
          <a:p>
            <a:pPr lvl="1"/>
            <a:r>
              <a:rPr lang="en-US" dirty="0"/>
              <a:t>Client server architecture</a:t>
            </a:r>
          </a:p>
          <a:p>
            <a:pPr lvl="1"/>
            <a:r>
              <a:rPr lang="en-US" dirty="0" smtClean="0"/>
              <a:t>Technology components</a:t>
            </a:r>
          </a:p>
        </p:txBody>
      </p:sp>
      <p:sp>
        <p:nvSpPr>
          <p:cNvPr id="4" name="Slide Number Placeholder 3"/>
          <p:cNvSpPr>
            <a:spLocks noGrp="1"/>
          </p:cNvSpPr>
          <p:nvPr>
            <p:ph type="sldNum" sz="quarter" idx="12"/>
          </p:nvPr>
        </p:nvSpPr>
        <p:spPr/>
        <p:txBody>
          <a:bodyPr/>
          <a:lstStyle/>
          <a:p>
            <a:pPr>
              <a:defRPr/>
            </a:pPr>
            <a:fld id="{085BD73C-F657-48E9-A501-AFE9D16A9C49}" type="slidenum">
              <a:rPr lang="en-US" altLang="en-US" smtClean="0"/>
              <a:pPr>
                <a:defRPr/>
              </a:pPr>
              <a:t>2</a:t>
            </a:fld>
            <a:endParaRPr lang="en-US" altLang="en-US"/>
          </a:p>
        </p:txBody>
      </p:sp>
    </p:spTree>
    <p:extLst>
      <p:ext uri="{BB962C8B-B14F-4D97-AF65-F5344CB8AC3E}">
        <p14:creationId xmlns:p14="http://schemas.microsoft.com/office/powerpoint/2010/main" val="1486388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r>
              <a:rPr lang="en-US" dirty="0" smtClean="0"/>
              <a:t>Server Side Web Technology</a:t>
            </a:r>
          </a:p>
        </p:txBody>
      </p:sp>
      <p:sp>
        <p:nvSpPr>
          <p:cNvPr id="11267" name="Content Placeholder 2"/>
          <p:cNvSpPr>
            <a:spLocks noGrp="1"/>
          </p:cNvSpPr>
          <p:nvPr>
            <p:ph idx="1"/>
          </p:nvPr>
        </p:nvSpPr>
        <p:spPr/>
        <p:txBody>
          <a:bodyPr>
            <a:normAutofit fontScale="92500" lnSpcReduction="10000"/>
          </a:bodyPr>
          <a:lstStyle/>
          <a:p>
            <a:r>
              <a:rPr lang="en-US" dirty="0" smtClean="0"/>
              <a:t>Server side technologies are supported by web servers and other specialized servers</a:t>
            </a:r>
          </a:p>
          <a:p>
            <a:pPr lvl="1"/>
            <a:r>
              <a:rPr lang="en-US" dirty="0" smtClean="0"/>
              <a:t>Everything will be process on the server side before client side content (HTML, image, CSS, </a:t>
            </a:r>
            <a:r>
              <a:rPr lang="en-US" dirty="0" err="1" smtClean="0"/>
              <a:t>Javascript</a:t>
            </a:r>
            <a:r>
              <a:rPr lang="en-US" dirty="0" smtClean="0"/>
              <a:t>, etc.) is downloaded</a:t>
            </a:r>
          </a:p>
          <a:p>
            <a:r>
              <a:rPr lang="en-US" dirty="0" smtClean="0"/>
              <a:t>Server side technologies </a:t>
            </a:r>
          </a:p>
          <a:p>
            <a:pPr lvl="1"/>
            <a:r>
              <a:rPr lang="en-US" dirty="0" smtClean="0"/>
              <a:t>Web server</a:t>
            </a:r>
          </a:p>
          <a:p>
            <a:pPr lvl="2"/>
            <a:r>
              <a:rPr lang="en-US" dirty="0" smtClean="0"/>
              <a:t>Serving static file requests</a:t>
            </a:r>
          </a:p>
          <a:p>
            <a:pPr lvl="1"/>
            <a:r>
              <a:rPr lang="en-US" dirty="0" smtClean="0"/>
              <a:t>Web server extensions or application servers</a:t>
            </a:r>
          </a:p>
          <a:p>
            <a:pPr lvl="2"/>
            <a:r>
              <a:rPr lang="en-US" dirty="0" smtClean="0"/>
              <a:t>Java, PHP, </a:t>
            </a:r>
            <a:r>
              <a:rPr lang="en-US" dirty="0" err="1" smtClean="0"/>
              <a:t>ASP.Net</a:t>
            </a:r>
            <a:r>
              <a:rPr lang="en-US" dirty="0" smtClean="0"/>
              <a:t>, Perl, CGI, ASP, ColdFusion, etc.</a:t>
            </a:r>
          </a:p>
          <a:p>
            <a:pPr lvl="1"/>
            <a:r>
              <a:rPr lang="en-US" dirty="0" smtClean="0"/>
              <a:t>Database servers</a:t>
            </a:r>
          </a:p>
          <a:p>
            <a:pPr lvl="2"/>
            <a:r>
              <a:rPr lang="en-US" dirty="0" smtClean="0"/>
              <a:t>SQL Server, MySQL, Oracle, etc.</a:t>
            </a:r>
          </a:p>
        </p:txBody>
      </p:sp>
      <p:sp>
        <p:nvSpPr>
          <p:cNvPr id="12292" name="Slide Number Placeholder 3"/>
          <p:cNvSpPr>
            <a:spLocks noGrp="1"/>
          </p:cNvSpPr>
          <p:nvPr>
            <p:ph type="sldNum" sz="quarter" idx="12"/>
          </p:nvPr>
        </p:nvSpPr>
        <p:spPr/>
        <p:txBody>
          <a:bodyPr/>
          <a:lstStyle/>
          <a:p>
            <a:fld id="{C194F410-3A09-4FD4-8864-97425E62B180}" type="slidenum">
              <a:rPr lang="en-US" altLang="en-US" smtClean="0"/>
              <a:pPr/>
              <a:t>20</a:t>
            </a:fld>
            <a:endParaRPr lang="en-US"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4"/>
          <p:cNvSpPr>
            <a:spLocks noGrp="1"/>
          </p:cNvSpPr>
          <p:nvPr>
            <p:ph type="sldNum" sz="quarter" idx="4294967295"/>
          </p:nvPr>
        </p:nvSpPr>
        <p:spPr>
          <a:xfrm>
            <a:off x="7543800" y="6425236"/>
            <a:ext cx="1562100" cy="381000"/>
          </a:xfrm>
          <a:prstGeom prst="rect">
            <a:avLst/>
          </a:prstGeom>
        </p:spPr>
        <p:txBody>
          <a:bodyPr/>
          <a:lstStyle/>
          <a:p>
            <a:fld id="{8F910CA2-0204-4874-BA79-4DCCA32AACD9}" type="slidenum">
              <a:rPr lang="en-US"/>
              <a:pPr/>
              <a:t>21</a:t>
            </a:fld>
            <a:endParaRPr lang="en-US" dirty="0"/>
          </a:p>
        </p:txBody>
      </p:sp>
      <p:sp>
        <p:nvSpPr>
          <p:cNvPr id="34818" name="Rectangle 2"/>
          <p:cNvSpPr>
            <a:spLocks noGrp="1" noChangeArrowheads="1"/>
          </p:cNvSpPr>
          <p:nvPr>
            <p:ph type="title"/>
          </p:nvPr>
        </p:nvSpPr>
        <p:spPr/>
        <p:txBody>
          <a:bodyPr/>
          <a:lstStyle/>
          <a:p>
            <a:r>
              <a:rPr lang="en-US" dirty="0" smtClean="0"/>
              <a:t>Server Side Processing</a:t>
            </a:r>
            <a:endParaRPr lang="en-US" dirty="0"/>
          </a:p>
        </p:txBody>
      </p:sp>
      <p:sp>
        <p:nvSpPr>
          <p:cNvPr id="34821" name="Rectangle 5"/>
          <p:cNvSpPr>
            <a:spLocks noChangeArrowheads="1"/>
          </p:cNvSpPr>
          <p:nvPr/>
        </p:nvSpPr>
        <p:spPr bwMode="auto">
          <a:xfrm>
            <a:off x="4419600" y="4876800"/>
            <a:ext cx="1447800" cy="521560"/>
          </a:xfrm>
          <a:prstGeom prst="rect">
            <a:avLst/>
          </a:prstGeom>
          <a:noFill/>
          <a:ln w="9525">
            <a:noFill/>
            <a:miter lim="800000"/>
            <a:headEnd/>
            <a:tailEnd/>
          </a:ln>
          <a:effectLst>
            <a:outerShdw blurRad="50800" dist="38100" dir="2700000" algn="tl" rotWithShape="0">
              <a:prstClr val="black">
                <a:alpha val="40000"/>
              </a:prstClr>
            </a:outerShdw>
          </a:effectLst>
        </p:spPr>
        <p:txBody>
          <a:bodyPr wrap="square" anchor="ctr">
            <a:normAutofit fontScale="70000" lnSpcReduction="20000"/>
          </a:bodyPr>
          <a:lstStyle/>
          <a:p>
            <a:pPr algn="ctr"/>
            <a:r>
              <a:rPr lang="en-US" sz="1600" dirty="0" smtClean="0"/>
              <a:t>Generated Content (HTML, CSS, etc.)</a:t>
            </a:r>
            <a:endParaRPr lang="en-US" sz="1600" dirty="0"/>
          </a:p>
        </p:txBody>
      </p:sp>
      <p:sp>
        <p:nvSpPr>
          <p:cNvPr id="34825" name="Rectangle 9"/>
          <p:cNvSpPr>
            <a:spLocks noChangeArrowheads="1"/>
          </p:cNvSpPr>
          <p:nvPr/>
        </p:nvSpPr>
        <p:spPr bwMode="auto">
          <a:xfrm>
            <a:off x="5105400" y="1856893"/>
            <a:ext cx="1828800" cy="718418"/>
          </a:xfrm>
          <a:prstGeom prst="rect">
            <a:avLst/>
          </a:prstGeom>
          <a:noFill/>
          <a:ln w="9525">
            <a:noFill/>
            <a:miter lim="800000"/>
            <a:headEnd/>
            <a:tailEnd/>
          </a:ln>
          <a:effectLst/>
        </p:spPr>
        <p:txBody>
          <a:bodyPr wrap="square" anchor="b">
            <a:normAutofit fontScale="70000" lnSpcReduction="20000"/>
          </a:bodyPr>
          <a:lstStyle/>
          <a:p>
            <a:pPr algn="ctr"/>
            <a:r>
              <a:rPr lang="en-US" sz="2000" dirty="0" smtClean="0"/>
              <a:t>Web Server Extension, Module, or Application Server</a:t>
            </a:r>
            <a:endParaRPr lang="en-US" sz="2000" dirty="0"/>
          </a:p>
        </p:txBody>
      </p:sp>
      <p:sp>
        <p:nvSpPr>
          <p:cNvPr id="34826" name="Line 10"/>
          <p:cNvSpPr>
            <a:spLocks noChangeShapeType="1"/>
          </p:cNvSpPr>
          <p:nvPr/>
        </p:nvSpPr>
        <p:spPr bwMode="auto">
          <a:xfrm flipV="1">
            <a:off x="1524000" y="3657600"/>
            <a:ext cx="914400" cy="0"/>
          </a:xfrm>
          <a:prstGeom prst="line">
            <a:avLst/>
          </a:prstGeom>
          <a:noFill/>
          <a:ln w="9525">
            <a:solidFill>
              <a:schemeClr val="tx1"/>
            </a:solidFill>
            <a:prstDash val="sysDash"/>
            <a:round/>
            <a:headEnd/>
            <a:tailEnd type="triangle" w="med" len="med"/>
          </a:ln>
          <a:effectLst/>
        </p:spPr>
        <p:txBody>
          <a:bodyPr/>
          <a:lstStyle/>
          <a:p>
            <a:endParaRPr lang="en-US"/>
          </a:p>
        </p:txBody>
      </p:sp>
      <p:sp>
        <p:nvSpPr>
          <p:cNvPr id="34823" name="Rectangle 7"/>
          <p:cNvSpPr>
            <a:spLocks noChangeArrowheads="1"/>
          </p:cNvSpPr>
          <p:nvPr/>
        </p:nvSpPr>
        <p:spPr bwMode="auto">
          <a:xfrm>
            <a:off x="2514600" y="5175504"/>
            <a:ext cx="1447800" cy="457200"/>
          </a:xfrm>
          <a:prstGeom prst="rect">
            <a:avLst/>
          </a:prstGeom>
          <a:solidFill>
            <a:schemeClr val="bg1"/>
          </a:solidFill>
          <a:ln w="9525">
            <a:noFill/>
            <a:miter lim="800000"/>
            <a:headEnd/>
            <a:tailEnd/>
          </a:ln>
          <a:effectLst/>
        </p:spPr>
        <p:txBody>
          <a:bodyPr wrap="none" anchor="ctr"/>
          <a:lstStyle/>
          <a:p>
            <a:pPr algn="ctr"/>
            <a:r>
              <a:rPr lang="en-US" sz="2000" dirty="0" smtClean="0"/>
              <a:t>Web Server</a:t>
            </a:r>
            <a:endParaRPr lang="en-US" sz="2000" dirty="0"/>
          </a:p>
        </p:txBody>
      </p:sp>
      <p:sp>
        <p:nvSpPr>
          <p:cNvPr id="34830" name="Rectangle 14"/>
          <p:cNvSpPr>
            <a:spLocks noChangeArrowheads="1"/>
          </p:cNvSpPr>
          <p:nvPr/>
        </p:nvSpPr>
        <p:spPr bwMode="auto">
          <a:xfrm>
            <a:off x="457200" y="3124200"/>
            <a:ext cx="1066800" cy="2362200"/>
          </a:xfrm>
          <a:prstGeom prst="rect">
            <a:avLst/>
          </a:prstGeom>
          <a:noFill/>
          <a:ln w="9525">
            <a:solidFill>
              <a:schemeClr val="tx1"/>
            </a:solidFill>
            <a:prstDash val="dash"/>
            <a:miter lim="800000"/>
            <a:headEnd/>
            <a:tailEnd/>
          </a:ln>
          <a:effectLst/>
        </p:spPr>
        <p:txBody>
          <a:bodyPr wrap="none" anchor="ctr"/>
          <a:lstStyle/>
          <a:p>
            <a:pPr algn="ctr"/>
            <a:r>
              <a:rPr lang="en-US" dirty="0"/>
              <a:t>Client</a:t>
            </a:r>
          </a:p>
          <a:p>
            <a:pPr algn="ctr"/>
            <a:r>
              <a:rPr lang="en-US" dirty="0"/>
              <a:t>(Browser)</a:t>
            </a:r>
          </a:p>
        </p:txBody>
      </p:sp>
      <p:sp>
        <p:nvSpPr>
          <p:cNvPr id="34831" name="Rectangle 15"/>
          <p:cNvSpPr>
            <a:spLocks noChangeArrowheads="1"/>
          </p:cNvSpPr>
          <p:nvPr/>
        </p:nvSpPr>
        <p:spPr bwMode="auto">
          <a:xfrm>
            <a:off x="1524000" y="3349823"/>
            <a:ext cx="1066800" cy="307777"/>
          </a:xfrm>
          <a:prstGeom prst="rect">
            <a:avLst/>
          </a:prstGeom>
          <a:noFill/>
          <a:ln w="9525">
            <a:noFill/>
            <a:miter lim="800000"/>
            <a:headEnd/>
            <a:tailEnd/>
          </a:ln>
          <a:effectLst/>
        </p:spPr>
        <p:txBody>
          <a:bodyPr wrap="square">
            <a:spAutoFit/>
          </a:bodyPr>
          <a:lstStyle/>
          <a:p>
            <a:pPr eaLnBrk="1" hangingPunct="1">
              <a:spcBef>
                <a:spcPct val="30000"/>
              </a:spcBef>
            </a:pPr>
            <a:r>
              <a:rPr lang="en-US" sz="1400" dirty="0"/>
              <a:t>Request</a:t>
            </a:r>
          </a:p>
        </p:txBody>
      </p:sp>
      <p:sp>
        <p:nvSpPr>
          <p:cNvPr id="34832" name="Rectangle 16"/>
          <p:cNvSpPr>
            <a:spLocks noChangeArrowheads="1"/>
          </p:cNvSpPr>
          <p:nvPr/>
        </p:nvSpPr>
        <p:spPr bwMode="auto">
          <a:xfrm>
            <a:off x="1524000" y="4572000"/>
            <a:ext cx="1143000" cy="307777"/>
          </a:xfrm>
          <a:prstGeom prst="rect">
            <a:avLst/>
          </a:prstGeom>
          <a:noFill/>
          <a:ln w="9525">
            <a:noFill/>
            <a:miter lim="800000"/>
            <a:headEnd/>
            <a:tailEnd/>
          </a:ln>
          <a:effectLst/>
        </p:spPr>
        <p:txBody>
          <a:bodyPr wrap="square">
            <a:spAutoFit/>
          </a:bodyPr>
          <a:lstStyle/>
          <a:p>
            <a:pPr eaLnBrk="1" hangingPunct="1">
              <a:spcBef>
                <a:spcPct val="30000"/>
              </a:spcBef>
            </a:pPr>
            <a:r>
              <a:rPr lang="en-US" sz="1400" dirty="0"/>
              <a:t>Response</a:t>
            </a:r>
          </a:p>
        </p:txBody>
      </p:sp>
      <p:sp>
        <p:nvSpPr>
          <p:cNvPr id="34833" name="AutoShape 17"/>
          <p:cNvSpPr>
            <a:spLocks noChangeArrowheads="1"/>
          </p:cNvSpPr>
          <p:nvPr/>
        </p:nvSpPr>
        <p:spPr bwMode="auto">
          <a:xfrm>
            <a:off x="7467600" y="1828800"/>
            <a:ext cx="1371600" cy="1052169"/>
          </a:xfrm>
          <a:prstGeom prst="can">
            <a:avLst>
              <a:gd name="adj" fmla="val 25000"/>
            </a:avLst>
          </a:prstGeom>
          <a:solidFill>
            <a:srgbClr val="92D050"/>
          </a:solidFill>
          <a:ln w="9525">
            <a:solidFill>
              <a:schemeClr val="tx1"/>
            </a:solidFill>
            <a:round/>
            <a:headEnd/>
            <a:tailEnd/>
          </a:ln>
          <a:effectLst/>
        </p:spPr>
        <p:txBody>
          <a:bodyPr wrap="square" anchor="ctr">
            <a:normAutofit/>
          </a:bodyPr>
          <a:lstStyle/>
          <a:p>
            <a:pPr algn="ctr"/>
            <a:r>
              <a:rPr lang="en-US" dirty="0" smtClean="0"/>
              <a:t>Database Server</a:t>
            </a:r>
            <a:endParaRPr lang="en-US" dirty="0"/>
          </a:p>
        </p:txBody>
      </p:sp>
      <p:sp>
        <p:nvSpPr>
          <p:cNvPr id="21" name="Frame 20"/>
          <p:cNvSpPr/>
          <p:nvPr/>
        </p:nvSpPr>
        <p:spPr bwMode="auto">
          <a:xfrm>
            <a:off x="7467600" y="3200400"/>
            <a:ext cx="1371600" cy="1600200"/>
          </a:xfrm>
          <a:prstGeom prst="frame">
            <a:avLst>
              <a:gd name="adj1" fmla="val 5938"/>
            </a:avLst>
          </a:prstGeom>
          <a:solidFill>
            <a:srgbClr val="92D050"/>
          </a:solidFill>
          <a:ln w="12700" cap="sq"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normAutofit fontScale="77500" lnSpcReduction="20000"/>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Other Servers: Email, LDAP, Video streaming, other web servers, etc.</a:t>
            </a:r>
          </a:p>
        </p:txBody>
      </p:sp>
      <p:cxnSp>
        <p:nvCxnSpPr>
          <p:cNvPr id="25" name="Shape 24"/>
          <p:cNvCxnSpPr>
            <a:stCxn id="23558" idx="2"/>
            <a:endCxn id="1026" idx="3"/>
          </p:cNvCxnSpPr>
          <p:nvPr/>
        </p:nvCxnSpPr>
        <p:spPr bwMode="auto">
          <a:xfrm rot="5400000">
            <a:off x="5364710" y="3921480"/>
            <a:ext cx="811448" cy="415668"/>
          </a:xfrm>
          <a:prstGeom prst="bentConnector2">
            <a:avLst/>
          </a:prstGeom>
          <a:solidFill>
            <a:schemeClr val="accent1"/>
          </a:solidFill>
          <a:ln w="12700" cap="sq" cmpd="sng" algn="ctr">
            <a:solidFill>
              <a:schemeClr val="tx1"/>
            </a:solidFill>
            <a:prstDash val="solid"/>
            <a:round/>
            <a:headEnd type="none" w="sm" len="sm"/>
            <a:tailEnd type="arrow"/>
          </a:ln>
          <a:effectLst/>
        </p:spPr>
      </p:cxnSp>
      <p:sp>
        <p:nvSpPr>
          <p:cNvPr id="37" name="Line 10"/>
          <p:cNvSpPr>
            <a:spLocks noChangeShapeType="1"/>
          </p:cNvSpPr>
          <p:nvPr/>
        </p:nvSpPr>
        <p:spPr bwMode="auto">
          <a:xfrm flipH="1">
            <a:off x="1524000" y="4876800"/>
            <a:ext cx="914400" cy="0"/>
          </a:xfrm>
          <a:prstGeom prst="line">
            <a:avLst/>
          </a:prstGeom>
          <a:noFill/>
          <a:ln w="9525">
            <a:solidFill>
              <a:schemeClr val="tx1"/>
            </a:solidFill>
            <a:prstDash val="sysDash"/>
            <a:round/>
            <a:headEnd/>
            <a:tailEnd type="triangle" w="med" len="med"/>
          </a:ln>
          <a:effectLst/>
        </p:spPr>
        <p:txBody>
          <a:bodyPr/>
          <a:lstStyle/>
          <a:p>
            <a:endParaRPr lang="en-US"/>
          </a:p>
        </p:txBody>
      </p:sp>
      <p:pic>
        <p:nvPicPr>
          <p:cNvPr id="59" name="Picture 6" descr="MCj04041590000[1]"/>
          <p:cNvPicPr>
            <a:picLocks noChangeAspect="1" noChangeArrowheads="1"/>
          </p:cNvPicPr>
          <p:nvPr/>
        </p:nvPicPr>
        <p:blipFill>
          <a:blip r:embed="rId3" cstate="print"/>
          <a:srcRect/>
          <a:stretch>
            <a:fillRect/>
          </a:stretch>
        </p:blipFill>
        <p:spPr bwMode="auto">
          <a:xfrm>
            <a:off x="2514600" y="3429000"/>
            <a:ext cx="1524000" cy="167030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3558" name="Picture 6" descr="http://thingiverse_beta.s3.amazonaws.com/renders/dd/b1/17/85/93/GearNecklace_round_display_large.jpg"/>
          <p:cNvPicPr>
            <a:picLocks noChangeAspect="1" noChangeArrowheads="1"/>
          </p:cNvPicPr>
          <p:nvPr/>
        </p:nvPicPr>
        <p:blipFill>
          <a:blip r:embed="rId4" cstate="print">
            <a:duotone>
              <a:schemeClr val="accent1">
                <a:shade val="45000"/>
                <a:satMod val="135000"/>
              </a:schemeClr>
              <a:prstClr val="white"/>
            </a:duotone>
          </a:blip>
          <a:srcRect/>
          <a:stretch>
            <a:fillRect/>
          </a:stretch>
        </p:blipFill>
        <p:spPr bwMode="auto">
          <a:xfrm>
            <a:off x="5410200" y="2585319"/>
            <a:ext cx="1136136" cy="113827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44" name="Picture 9" descr="MCj04058760000[1]">
            <a:hlinkClick r:id="rId5"/>
          </p:cNvPr>
          <p:cNvPicPr>
            <a:picLocks noChangeAspect="1" noChangeArrowheads="1"/>
          </p:cNvPicPr>
          <p:nvPr/>
        </p:nvPicPr>
        <p:blipFill>
          <a:blip r:embed="rId6" cstate="print"/>
          <a:srcRect/>
          <a:stretch>
            <a:fillRect/>
          </a:stretch>
        </p:blipFill>
        <p:spPr bwMode="auto">
          <a:xfrm>
            <a:off x="5334000" y="5556504"/>
            <a:ext cx="858520" cy="858520"/>
          </a:xfrm>
          <a:prstGeom prst="rect">
            <a:avLst/>
          </a:prstGeom>
          <a:noFill/>
          <a:ln w="9525">
            <a:noFill/>
            <a:miter lim="800000"/>
            <a:headEnd/>
            <a:tailEnd/>
          </a:ln>
        </p:spPr>
      </p:pic>
      <p:cxnSp>
        <p:nvCxnSpPr>
          <p:cNvPr id="48" name="Straight Arrow Connector 47"/>
          <p:cNvCxnSpPr>
            <a:stCxn id="44" idx="1"/>
            <a:endCxn id="34823" idx="2"/>
          </p:cNvCxnSpPr>
          <p:nvPr/>
        </p:nvCxnSpPr>
        <p:spPr bwMode="auto">
          <a:xfrm rot="10800000">
            <a:off x="3238500" y="5632704"/>
            <a:ext cx="2095500" cy="353060"/>
          </a:xfrm>
          <a:prstGeom prst="bentConnector2">
            <a:avLst/>
          </a:prstGeom>
          <a:solidFill>
            <a:schemeClr val="accent1"/>
          </a:solidFill>
          <a:ln w="12700" cap="sq" cmpd="sng" algn="ctr">
            <a:solidFill>
              <a:schemeClr val="tx1"/>
            </a:solidFill>
            <a:prstDash val="solid"/>
            <a:round/>
            <a:headEnd type="triangle" w="med" len="med"/>
            <a:tailEnd type="triangle"/>
          </a:ln>
          <a:effectLst/>
        </p:spPr>
      </p:cxnSp>
      <p:sp>
        <p:nvSpPr>
          <p:cNvPr id="52" name="Rectangle 5"/>
          <p:cNvSpPr>
            <a:spLocks noChangeArrowheads="1"/>
          </p:cNvSpPr>
          <p:nvPr/>
        </p:nvSpPr>
        <p:spPr bwMode="auto">
          <a:xfrm>
            <a:off x="5181600" y="6324600"/>
            <a:ext cx="1447800" cy="457200"/>
          </a:xfrm>
          <a:prstGeom prst="rect">
            <a:avLst/>
          </a:prstGeom>
          <a:noFill/>
          <a:ln w="9525">
            <a:noFill/>
            <a:miter lim="800000"/>
            <a:headEnd/>
            <a:tailEnd/>
          </a:ln>
          <a:effectLst/>
        </p:spPr>
        <p:txBody>
          <a:bodyPr wrap="none" anchor="ctr"/>
          <a:lstStyle/>
          <a:p>
            <a:pPr algn="ctr"/>
            <a:r>
              <a:rPr lang="en-US" sz="1600" dirty="0" smtClean="0"/>
              <a:t>Static Content</a:t>
            </a:r>
            <a:endParaRPr lang="en-US" sz="1600" dirty="0"/>
          </a:p>
        </p:txBody>
      </p:sp>
      <p:cxnSp>
        <p:nvCxnSpPr>
          <p:cNvPr id="61" name="Straight Arrow Connector 60"/>
          <p:cNvCxnSpPr>
            <a:stCxn id="21" idx="1"/>
            <a:endCxn id="23558" idx="3"/>
          </p:cNvCxnSpPr>
          <p:nvPr/>
        </p:nvCxnSpPr>
        <p:spPr bwMode="auto">
          <a:xfrm flipH="1" flipV="1">
            <a:off x="6546336" y="3154455"/>
            <a:ext cx="921264" cy="846045"/>
          </a:xfrm>
          <a:prstGeom prst="straightConnector1">
            <a:avLst/>
          </a:prstGeom>
          <a:solidFill>
            <a:schemeClr val="accent1"/>
          </a:solidFill>
          <a:ln w="12700" cap="sq" cmpd="sng" algn="ctr">
            <a:solidFill>
              <a:schemeClr val="tx1"/>
            </a:solidFill>
            <a:prstDash val="solid"/>
            <a:round/>
            <a:headEnd type="triangle" w="med" len="med"/>
            <a:tailEnd type="triangle"/>
          </a:ln>
          <a:effectLst/>
        </p:spPr>
      </p:cxnSp>
      <p:cxnSp>
        <p:nvCxnSpPr>
          <p:cNvPr id="28" name="Shape 27"/>
          <p:cNvCxnSpPr>
            <a:stCxn id="1026" idx="1"/>
          </p:cNvCxnSpPr>
          <p:nvPr/>
        </p:nvCxnSpPr>
        <p:spPr bwMode="auto">
          <a:xfrm flipH="1">
            <a:off x="4095125" y="4535038"/>
            <a:ext cx="584141" cy="0"/>
          </a:xfrm>
          <a:prstGeom prst="straightConnector1">
            <a:avLst/>
          </a:prstGeom>
          <a:solidFill>
            <a:schemeClr val="accent1"/>
          </a:solidFill>
          <a:ln w="12700" cap="sq" cmpd="sng" algn="ctr">
            <a:solidFill>
              <a:schemeClr val="tx1"/>
            </a:solidFill>
            <a:prstDash val="solid"/>
            <a:round/>
            <a:headEnd type="none" w="sm" len="sm"/>
            <a:tailEnd type="arrow"/>
          </a:ln>
          <a:effectLst/>
        </p:spPr>
      </p:cxnSp>
      <p:cxnSp>
        <p:nvCxnSpPr>
          <p:cNvPr id="23" name="Shape 22"/>
          <p:cNvCxnSpPr>
            <a:stCxn id="59" idx="0"/>
            <a:endCxn id="23558" idx="1"/>
          </p:cNvCxnSpPr>
          <p:nvPr/>
        </p:nvCxnSpPr>
        <p:spPr bwMode="auto">
          <a:xfrm rot="5400000" flipH="1" flipV="1">
            <a:off x="4206128" y="2224928"/>
            <a:ext cx="274545" cy="2133600"/>
          </a:xfrm>
          <a:prstGeom prst="bentConnector2">
            <a:avLst/>
          </a:prstGeom>
          <a:solidFill>
            <a:schemeClr val="accent1"/>
          </a:solidFill>
          <a:ln w="12700" cap="sq" cmpd="sng" algn="ctr">
            <a:solidFill>
              <a:schemeClr val="tx1"/>
            </a:solidFill>
            <a:prstDash val="solid"/>
            <a:round/>
            <a:headEnd type="none" w="sm" len="sm"/>
            <a:tailEnd type="arrow"/>
          </a:ln>
          <a:effectLst/>
        </p:spPr>
      </p:cxnSp>
      <p:sp>
        <p:nvSpPr>
          <p:cNvPr id="40" name="Rectangle 15"/>
          <p:cNvSpPr>
            <a:spLocks noChangeArrowheads="1"/>
          </p:cNvSpPr>
          <p:nvPr/>
        </p:nvSpPr>
        <p:spPr bwMode="auto">
          <a:xfrm>
            <a:off x="3790949" y="2861846"/>
            <a:ext cx="1219200" cy="584775"/>
          </a:xfrm>
          <a:prstGeom prst="rect">
            <a:avLst/>
          </a:prstGeom>
          <a:noFill/>
          <a:ln w="9525">
            <a:noFill/>
            <a:miter lim="800000"/>
            <a:headEnd/>
            <a:tailEnd/>
          </a:ln>
          <a:effectLst/>
        </p:spPr>
        <p:txBody>
          <a:bodyPr wrap="square">
            <a:spAutoFit/>
          </a:bodyPr>
          <a:lstStyle/>
          <a:p>
            <a:pPr eaLnBrk="1" hangingPunct="1">
              <a:spcBef>
                <a:spcPct val="30000"/>
              </a:spcBef>
            </a:pPr>
            <a:r>
              <a:rPr lang="en-US" sz="1600" dirty="0" smtClean="0"/>
              <a:t>Processing Delegation</a:t>
            </a:r>
            <a:endParaRPr lang="en-US" sz="1600" dirty="0"/>
          </a:p>
        </p:txBody>
      </p:sp>
      <p:cxnSp>
        <p:nvCxnSpPr>
          <p:cNvPr id="18" name="Straight Arrow Connector 17"/>
          <p:cNvCxnSpPr>
            <a:stCxn id="34833" idx="2"/>
            <a:endCxn id="23558" idx="3"/>
          </p:cNvCxnSpPr>
          <p:nvPr/>
        </p:nvCxnSpPr>
        <p:spPr bwMode="auto">
          <a:xfrm flipH="1">
            <a:off x="6546336" y="2354885"/>
            <a:ext cx="921264" cy="799570"/>
          </a:xfrm>
          <a:prstGeom prst="straightConnector1">
            <a:avLst/>
          </a:prstGeom>
          <a:solidFill>
            <a:schemeClr val="accent1"/>
          </a:solidFill>
          <a:ln w="12700" cap="sq" cmpd="sng" algn="ctr">
            <a:solidFill>
              <a:schemeClr val="tx1"/>
            </a:solidFill>
            <a:prstDash val="solid"/>
            <a:round/>
            <a:headEnd type="triangle" w="med" len="med"/>
            <a:tailEnd type="triangle"/>
          </a:ln>
          <a:effectLst/>
        </p:spPr>
      </p:cxnSp>
      <p:sp>
        <p:nvSpPr>
          <p:cNvPr id="34" name="Line Callout 1 33"/>
          <p:cNvSpPr/>
          <p:nvPr/>
        </p:nvSpPr>
        <p:spPr bwMode="auto">
          <a:xfrm>
            <a:off x="2384196" y="1738983"/>
            <a:ext cx="2457449" cy="615902"/>
          </a:xfrm>
          <a:prstGeom prst="borderCallout1">
            <a:avLst>
              <a:gd name="adj1" fmla="val 66010"/>
              <a:gd name="adj2" fmla="val 100192"/>
              <a:gd name="adj3" fmla="val 87730"/>
              <a:gd name="adj4" fmla="val 115140"/>
            </a:avLst>
          </a:prstGeom>
          <a:ln>
            <a:headEnd type="none" w="med" len="me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normAutofit fontScale="70000" lnSpcReduction="20000"/>
          </a:bodyPr>
          <a:lstStyle/>
          <a:p>
            <a:pPr marL="0" lvl="2">
              <a:defRPr/>
            </a:pPr>
            <a:r>
              <a:rPr lang="en-US" dirty="0"/>
              <a:t>Adding advanced </a:t>
            </a:r>
            <a:r>
              <a:rPr lang="en-US" dirty="0" smtClean="0"/>
              <a:t>processing with programming capabilities: </a:t>
            </a:r>
            <a:r>
              <a:rPr lang="en-US" dirty="0" err="1" smtClean="0"/>
              <a:t>ASP.Net</a:t>
            </a:r>
            <a:r>
              <a:rPr lang="en-US" dirty="0"/>
              <a:t>, </a:t>
            </a:r>
            <a:r>
              <a:rPr lang="en-US" dirty="0" smtClean="0"/>
              <a:t>Java, </a:t>
            </a:r>
            <a:r>
              <a:rPr lang="en-US" dirty="0"/>
              <a:t>PHP, </a:t>
            </a:r>
            <a:r>
              <a:rPr lang="en-US" dirty="0" smtClean="0"/>
              <a:t>etc</a:t>
            </a:r>
            <a:r>
              <a:rPr lang="en-US" dirty="0"/>
              <a:t>.</a:t>
            </a:r>
          </a:p>
        </p:txBody>
      </p:sp>
      <p:pic>
        <p:nvPicPr>
          <p:cNvPr id="1026" name="Picture 2" descr="http://files.campus.edublogs.org/blogs.mccombs.utexas.edu/dist/4/26/files/2009/06/corrupted-excel-fil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79266" y="4114800"/>
            <a:ext cx="883334" cy="84047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p:cNvCxnSpPr/>
          <p:nvPr/>
        </p:nvCxnSpPr>
        <p:spPr bwMode="auto">
          <a:xfrm>
            <a:off x="1905000" y="1600200"/>
            <a:ext cx="0" cy="4953000"/>
          </a:xfrm>
          <a:prstGeom prst="line">
            <a:avLst/>
          </a:prstGeom>
          <a:ln>
            <a:prstDash val="dashDot"/>
            <a:headEnd type="none" w="sm" len="sm"/>
            <a:tailEnd type="none" w="sm" len="s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9" name="Line Callout 1 28"/>
          <p:cNvSpPr/>
          <p:nvPr/>
        </p:nvSpPr>
        <p:spPr bwMode="auto">
          <a:xfrm>
            <a:off x="228600" y="5881624"/>
            <a:ext cx="2590800" cy="671576"/>
          </a:xfrm>
          <a:prstGeom prst="borderCallout1">
            <a:avLst>
              <a:gd name="adj1" fmla="val -5863"/>
              <a:gd name="adj2" fmla="val 43769"/>
              <a:gd name="adj3" fmla="val -133424"/>
              <a:gd name="adj4" fmla="val 62172"/>
            </a:avLst>
          </a:prstGeom>
          <a:solidFill>
            <a:srgbClr val="FFFFCC"/>
          </a:solidFill>
          <a:ln w="952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normAutofit fontScale="77500" lnSpcReduction="20000"/>
          </a:bodyPr>
          <a:lstStyle/>
          <a:p>
            <a:r>
              <a:rPr lang="en-US" dirty="0" smtClean="0">
                <a:latin typeface="Arial" pitchFamily="34" charset="0"/>
                <a:cs typeface="Arial" pitchFamily="34" charset="0"/>
              </a:rPr>
              <a:t>HTTP response message with client content (HTML, CSS, JavaScript, image, flash, etc</a:t>
            </a:r>
            <a:r>
              <a:rPr lang="en-US" dirty="0">
                <a:latin typeface="Arial" pitchFamily="34" charset="0"/>
                <a:cs typeface="Arial" pitchFamily="34" charset="0"/>
              </a:rPr>
              <a:t>.</a:t>
            </a:r>
            <a:r>
              <a:rPr lang="en-US" dirty="0" smtClean="0">
                <a:latin typeface="Arial" pitchFamily="34" charset="0"/>
                <a:cs typeface="Arial" pitchFamily="34" charset="0"/>
              </a:rPr>
              <a:t>)</a:t>
            </a:r>
            <a:endParaRPr lang="en-US" dirty="0">
              <a:latin typeface="Arial" pitchFamily="34" charset="0"/>
              <a:cs typeface="Arial" pitchFamily="34" charset="0"/>
            </a:endParaRPr>
          </a:p>
        </p:txBody>
      </p:sp>
    </p:spTree>
    <p:extLst>
      <p:ext uri="{BB962C8B-B14F-4D97-AF65-F5344CB8AC3E}">
        <p14:creationId xmlns:p14="http://schemas.microsoft.com/office/powerpoint/2010/main" val="37105859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txBody>
          <a:bodyPr/>
          <a:lstStyle/>
          <a:p>
            <a:r>
              <a:rPr lang="en-US" smtClean="0"/>
              <a:t>Web Trends</a:t>
            </a:r>
            <a:endParaRPr lang="en-US" dirty="0"/>
          </a:p>
        </p:txBody>
      </p:sp>
      <p:sp>
        <p:nvSpPr>
          <p:cNvPr id="329731" name="Rectangle 3"/>
          <p:cNvSpPr>
            <a:spLocks noGrp="1" noChangeArrowheads="1"/>
          </p:cNvSpPr>
          <p:nvPr>
            <p:ph type="body" idx="1"/>
          </p:nvPr>
        </p:nvSpPr>
        <p:spPr/>
        <p:txBody>
          <a:bodyPr>
            <a:normAutofit fontScale="55000" lnSpcReduction="20000"/>
          </a:bodyPr>
          <a:lstStyle/>
          <a:p>
            <a:r>
              <a:rPr lang="en-US" dirty="0" smtClean="0"/>
              <a:t>Web as a platform</a:t>
            </a:r>
          </a:p>
          <a:p>
            <a:pPr lvl="1"/>
            <a:r>
              <a:rPr lang="en-US" dirty="0" smtClean="0"/>
              <a:t>A fundamental platform for multi-layer enterprise information systems</a:t>
            </a:r>
          </a:p>
          <a:p>
            <a:pPr lvl="1"/>
            <a:r>
              <a:rPr lang="en-US" dirty="0" smtClean="0"/>
              <a:t>Independent site or UI </a:t>
            </a:r>
            <a:r>
              <a:rPr lang="en-US" dirty="0" smtClean="0">
                <a:sym typeface="Wingdings" pitchFamily="2" charset="2"/>
              </a:rPr>
              <a:t> a platform supporting various applications</a:t>
            </a:r>
            <a:endParaRPr lang="en-US" dirty="0" smtClean="0"/>
          </a:p>
          <a:p>
            <a:pPr lvl="2"/>
            <a:r>
              <a:rPr lang="en-US" dirty="0" smtClean="0"/>
              <a:t>Web technologies are commonly and intensively used, not just for websites, but for all kinds of application and services.</a:t>
            </a:r>
          </a:p>
          <a:p>
            <a:pPr lvl="1"/>
            <a:r>
              <a:rPr lang="en-US" dirty="0" smtClean="0"/>
              <a:t>Separated </a:t>
            </a:r>
            <a:r>
              <a:rPr lang="en-US" dirty="0" smtClean="0">
                <a:sym typeface="Wingdings" pitchFamily="2" charset="2"/>
              </a:rPr>
              <a:t> integrated</a:t>
            </a:r>
            <a:endParaRPr lang="en-US" dirty="0" smtClean="0"/>
          </a:p>
          <a:p>
            <a:pPr lvl="2"/>
            <a:r>
              <a:rPr lang="en-US" dirty="0" smtClean="0"/>
              <a:t>Web applications are no longer separate systems, but are integrated with many other applications.</a:t>
            </a:r>
          </a:p>
          <a:p>
            <a:r>
              <a:rPr lang="en-US" dirty="0" smtClean="0"/>
              <a:t>Web 2.0</a:t>
            </a:r>
          </a:p>
          <a:p>
            <a:pPr lvl="1"/>
            <a:r>
              <a:rPr lang="en-US" dirty="0" smtClean="0"/>
              <a:t>A general and loose concept for recent advancements of the World Wide Web</a:t>
            </a:r>
          </a:p>
          <a:p>
            <a:pPr lvl="1"/>
            <a:r>
              <a:rPr lang="en-US" dirty="0" smtClean="0"/>
              <a:t>"Web 2.0 is term that was introduced in 2004 and refers to the second generation of the World Wide Web. The term "2.0" comes from the software industry, where new versions of software programs are labeled with an incremental version number. Like software, the new generation of the Web includes new features and functionality that was not available in the past. However, Web 2.0 does not refer to a specific version of the Web, but rather a series of technological improvements." </a:t>
            </a:r>
            <a:r>
              <a:rPr lang="en-US" dirty="0" smtClean="0">
                <a:hlinkClick r:id="rId3"/>
              </a:rPr>
              <a:t>http://www.techterms.com/definition/web20</a:t>
            </a:r>
            <a:endParaRPr lang="en-US" dirty="0" smtClean="0"/>
          </a:p>
          <a:p>
            <a:pPr lvl="1"/>
            <a:r>
              <a:rPr lang="en-US" dirty="0" smtClean="0"/>
              <a:t>Basic ideas</a:t>
            </a:r>
          </a:p>
          <a:p>
            <a:pPr lvl="2"/>
            <a:r>
              <a:rPr lang="en-US" dirty="0"/>
              <a:t>Massive user participation and contribution</a:t>
            </a:r>
          </a:p>
          <a:p>
            <a:pPr lvl="2"/>
            <a:r>
              <a:rPr lang="en-US" dirty="0"/>
              <a:t>Socialization</a:t>
            </a:r>
          </a:p>
          <a:p>
            <a:pPr lvl="2"/>
            <a:r>
              <a:rPr lang="en-US" dirty="0"/>
              <a:t>Collective </a:t>
            </a:r>
            <a:r>
              <a:rPr lang="en-US" dirty="0" smtClean="0"/>
              <a:t>intelligence</a:t>
            </a:r>
            <a:r>
              <a:rPr lang="en-US" dirty="0"/>
              <a:t>: content aggregation, crowdsourcing, wisdom of the crowd</a:t>
            </a:r>
          </a:p>
          <a:p>
            <a:pPr lvl="2"/>
            <a:r>
              <a:rPr lang="en-US" dirty="0" smtClean="0"/>
              <a:t>Rich </a:t>
            </a:r>
            <a:r>
              <a:rPr lang="en-US" dirty="0"/>
              <a:t>user </a:t>
            </a:r>
            <a:r>
              <a:rPr lang="en-US" dirty="0" smtClean="0"/>
              <a:t>experience</a:t>
            </a:r>
            <a:endParaRPr lang="en-US" dirty="0"/>
          </a:p>
        </p:txBody>
      </p:sp>
      <p:sp>
        <p:nvSpPr>
          <p:cNvPr id="6" name="Slide Number Placeholder 5"/>
          <p:cNvSpPr>
            <a:spLocks noGrp="1"/>
          </p:cNvSpPr>
          <p:nvPr>
            <p:ph type="sldNum" sz="quarter" idx="12"/>
          </p:nvPr>
        </p:nvSpPr>
        <p:spPr/>
        <p:txBody>
          <a:bodyPr/>
          <a:lstStyle/>
          <a:p>
            <a:fld id="{0CDA6976-95A5-48B1-9ABD-DA3DB37E9B0F}" type="slidenum">
              <a:rPr lang="en-US" altLang="en-US" smtClean="0"/>
              <a:pPr/>
              <a:t>22</a:t>
            </a:fld>
            <a:endParaRPr lang="en-U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 Design vs. Web Development</a:t>
            </a:r>
            <a:endParaRPr lang="en-US" dirty="0"/>
          </a:p>
        </p:txBody>
      </p:sp>
      <p:sp>
        <p:nvSpPr>
          <p:cNvPr id="3" name="Content Placeholder 2"/>
          <p:cNvSpPr>
            <a:spLocks noGrp="1"/>
          </p:cNvSpPr>
          <p:nvPr>
            <p:ph idx="1"/>
          </p:nvPr>
        </p:nvSpPr>
        <p:spPr/>
        <p:txBody>
          <a:bodyPr/>
          <a:lstStyle/>
          <a:p>
            <a:r>
              <a:rPr lang="en-US" dirty="0">
                <a:hlinkClick r:id="rId2"/>
              </a:rPr>
              <a:t>http://sixrevisions.com/infographics/web-designers-vs-web-developers-infographic</a:t>
            </a:r>
            <a:r>
              <a:rPr lang="en-US" dirty="0" smtClean="0">
                <a:hlinkClick r:id="rId2"/>
              </a:rPr>
              <a:t>/</a:t>
            </a:r>
            <a:endParaRPr lang="en-US" dirty="0" smtClean="0"/>
          </a:p>
          <a:p>
            <a:r>
              <a:rPr lang="en-US" dirty="0">
                <a:hlinkClick r:id="rId3"/>
              </a:rPr>
              <a:t>http://</a:t>
            </a:r>
            <a:r>
              <a:rPr lang="en-US" dirty="0" smtClean="0">
                <a:hlinkClick r:id="rId3"/>
              </a:rPr>
              <a:t>articles.webdesigners123.com/web_design_versus_web_development.php</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085BD73C-F657-48E9-A501-AFE9D16A9C49}" type="slidenum">
              <a:rPr lang="en-US" altLang="en-US" smtClean="0"/>
              <a:pPr>
                <a:defRPr/>
              </a:pPr>
              <a:t>23</a:t>
            </a:fld>
            <a:endParaRPr lang="en-US" altLang="en-US"/>
          </a:p>
        </p:txBody>
      </p:sp>
    </p:spTree>
    <p:extLst>
      <p:ext uri="{BB962C8B-B14F-4D97-AF65-F5344CB8AC3E}">
        <p14:creationId xmlns:p14="http://schemas.microsoft.com/office/powerpoint/2010/main" val="552889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More Resources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25 years of the World Wide Web: Tim Berners-Lee explains how it all began</a:t>
            </a:r>
          </a:p>
          <a:p>
            <a:pPr lvl="1"/>
            <a:r>
              <a:rPr lang="en-US" dirty="0" smtClean="0">
                <a:hlinkClick r:id="rId2"/>
              </a:rPr>
              <a:t>http://www.independent.co.uk/life-style/gadgets-and-tech/news/25-years-of-the-world-wide-web-the-inventor-of-the-web-tim-bernerslee-explains-how-it-all-began-9185040.html</a:t>
            </a:r>
            <a:endParaRPr lang="en-US" dirty="0" smtClean="0"/>
          </a:p>
          <a:p>
            <a:r>
              <a:rPr lang="en-US" dirty="0" smtClean="0"/>
              <a:t>The Web at 25 in the U.S.</a:t>
            </a:r>
          </a:p>
          <a:p>
            <a:pPr lvl="1"/>
            <a:r>
              <a:rPr lang="en-US" dirty="0" smtClean="0">
                <a:hlinkClick r:id="rId3"/>
              </a:rPr>
              <a:t>http://www.pewinternet.org/2014/02/27/the-web-at-25-in-the-u-s/</a:t>
            </a:r>
            <a:endParaRPr lang="en-US" dirty="0" smtClean="0"/>
          </a:p>
          <a:p>
            <a:r>
              <a:rPr lang="en-US" dirty="0" smtClean="0"/>
              <a:t>Global Internet Phenomena report</a:t>
            </a:r>
          </a:p>
          <a:p>
            <a:pPr lvl="1"/>
            <a:r>
              <a:rPr lang="en-US" dirty="0" smtClean="0">
                <a:hlinkClick r:id="rId4"/>
              </a:rPr>
              <a:t>https://www.sandvine.com/trends/global-internet-phenomena/</a:t>
            </a:r>
            <a:endParaRPr lang="en-US" dirty="0" smtClean="0"/>
          </a:p>
          <a:p>
            <a:r>
              <a:rPr lang="en-US" dirty="0" smtClean="0"/>
              <a:t>Architecture of the World Wide Web</a:t>
            </a:r>
          </a:p>
          <a:p>
            <a:pPr lvl="1"/>
            <a:r>
              <a:rPr lang="en-US" dirty="0" smtClean="0">
                <a:hlinkClick r:id="rId5"/>
              </a:rPr>
              <a:t>http://www.w3.org/TR/webarch/</a:t>
            </a:r>
            <a:endParaRPr lang="en-US" dirty="0" smtClean="0"/>
          </a:p>
        </p:txBody>
      </p:sp>
      <p:sp>
        <p:nvSpPr>
          <p:cNvPr id="4" name="Slide Number Placeholder 3"/>
          <p:cNvSpPr>
            <a:spLocks noGrp="1"/>
          </p:cNvSpPr>
          <p:nvPr>
            <p:ph type="sldNum" sz="quarter" idx="12"/>
          </p:nvPr>
        </p:nvSpPr>
        <p:spPr/>
        <p:txBody>
          <a:bodyPr/>
          <a:lstStyle/>
          <a:p>
            <a:fld id="{085BD73C-F657-48E9-A501-AFE9D16A9C49}" type="slidenum">
              <a:rPr lang="en-US" altLang="en-US" smtClean="0"/>
              <a:pPr/>
              <a:t>24</a:t>
            </a:fld>
            <a:endParaRPr lang="en-US" altLang="en-US"/>
          </a:p>
        </p:txBody>
      </p:sp>
    </p:spTree>
    <p:extLst>
      <p:ext uri="{BB962C8B-B14F-4D97-AF65-F5344CB8AC3E}">
        <p14:creationId xmlns:p14="http://schemas.microsoft.com/office/powerpoint/2010/main" val="3547870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What is the Web?</a:t>
            </a:r>
          </a:p>
        </p:txBody>
      </p:sp>
      <p:sp>
        <p:nvSpPr>
          <p:cNvPr id="5124" name="Rectangle 3"/>
          <p:cNvSpPr>
            <a:spLocks noGrp="1" noChangeArrowheads="1"/>
          </p:cNvSpPr>
          <p:nvPr>
            <p:ph type="body" idx="1"/>
          </p:nvPr>
        </p:nvSpPr>
        <p:spPr/>
        <p:txBody>
          <a:bodyPr>
            <a:normAutofit fontScale="92500"/>
          </a:bodyPr>
          <a:lstStyle/>
          <a:p>
            <a:r>
              <a:rPr lang="en-US" dirty="0" smtClean="0"/>
              <a:t>The Internet</a:t>
            </a:r>
          </a:p>
          <a:p>
            <a:pPr lvl="1"/>
            <a:r>
              <a:rPr lang="en-US" dirty="0" smtClean="0"/>
              <a:t>A world-wide network of networks and computers based on the Internet Protocol</a:t>
            </a:r>
          </a:p>
          <a:p>
            <a:r>
              <a:rPr lang="en-US" dirty="0" smtClean="0"/>
              <a:t>World Wide Web, or the Web</a:t>
            </a:r>
          </a:p>
          <a:p>
            <a:pPr lvl="1"/>
            <a:r>
              <a:rPr lang="en-US" dirty="0" smtClean="0"/>
              <a:t>An Internet application based on the HTTP protocol</a:t>
            </a:r>
          </a:p>
          <a:p>
            <a:pPr lvl="1"/>
            <a:r>
              <a:rPr lang="en-US" dirty="0" smtClean="0"/>
              <a:t>A </a:t>
            </a:r>
            <a:r>
              <a:rPr lang="en-US" b="1" u="sng" dirty="0" smtClean="0"/>
              <a:t>client/server</a:t>
            </a:r>
            <a:r>
              <a:rPr lang="en-US" dirty="0" smtClean="0"/>
              <a:t> application for information and services</a:t>
            </a:r>
          </a:p>
          <a:p>
            <a:r>
              <a:rPr lang="en-US" dirty="0" smtClean="0"/>
              <a:t>The difference between the two?</a:t>
            </a:r>
          </a:p>
          <a:p>
            <a:pPr lvl="1"/>
            <a:r>
              <a:rPr lang="en-US" dirty="0" smtClean="0">
                <a:hlinkClick r:id="rId3"/>
              </a:rPr>
              <a:t>http://www.diffen.com/difference/Internet_vs_World_Wide_Web</a:t>
            </a:r>
            <a:endParaRPr lang="en-US" dirty="0" smtClean="0"/>
          </a:p>
        </p:txBody>
      </p:sp>
      <p:sp>
        <p:nvSpPr>
          <p:cNvPr id="5122" name="Slide Number Placeholder 5"/>
          <p:cNvSpPr>
            <a:spLocks noGrp="1"/>
          </p:cNvSpPr>
          <p:nvPr>
            <p:ph type="sldNum" sz="quarter" idx="12"/>
          </p:nvPr>
        </p:nvSpPr>
        <p:spPr/>
        <p:txBody>
          <a:bodyPr/>
          <a:lstStyle/>
          <a:p>
            <a:fld id="{16DF6365-0807-4A01-8CFD-0936A63904EE}"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Web Related Terms</a:t>
            </a:r>
            <a:endParaRPr lang="en-US" dirty="0"/>
          </a:p>
        </p:txBody>
      </p:sp>
      <p:sp>
        <p:nvSpPr>
          <p:cNvPr id="41987" name="Rectangle 3"/>
          <p:cNvSpPr>
            <a:spLocks noGrp="1" noChangeArrowheads="1"/>
          </p:cNvSpPr>
          <p:nvPr>
            <p:ph type="body" idx="1"/>
          </p:nvPr>
        </p:nvSpPr>
        <p:spPr/>
        <p:txBody>
          <a:bodyPr>
            <a:normAutofit fontScale="70000" lnSpcReduction="20000"/>
          </a:bodyPr>
          <a:lstStyle/>
          <a:p>
            <a:r>
              <a:rPr lang="en-US" dirty="0" smtClean="0"/>
              <a:t>Web page </a:t>
            </a:r>
          </a:p>
          <a:p>
            <a:pPr lvl="1"/>
            <a:r>
              <a:rPr lang="en-US" dirty="0" smtClean="0"/>
              <a:t>usually refers to a static HTML file, or a dynamically generated HTML document displayed in a browser.</a:t>
            </a:r>
          </a:p>
          <a:p>
            <a:r>
              <a:rPr lang="en-US" dirty="0" smtClean="0"/>
              <a:t>Web site</a:t>
            </a:r>
          </a:p>
          <a:p>
            <a:pPr lvl="1"/>
            <a:r>
              <a:rPr lang="en-US" dirty="0" smtClean="0"/>
              <a:t>a collection of web pages, applications, etc., that serve a common purpose.</a:t>
            </a:r>
          </a:p>
          <a:p>
            <a:r>
              <a:rPr lang="en-US" dirty="0" smtClean="0"/>
              <a:t>Web (based) information system</a:t>
            </a:r>
          </a:p>
          <a:p>
            <a:pPr lvl="1"/>
            <a:r>
              <a:rPr lang="en-US" dirty="0" smtClean="0"/>
              <a:t>an information system that utilizes web technologies to deliver information and services, to users or other information systems/applications.</a:t>
            </a:r>
          </a:p>
          <a:p>
            <a:r>
              <a:rPr lang="en-US" dirty="0" smtClean="0"/>
              <a:t>Web application</a:t>
            </a:r>
          </a:p>
          <a:p>
            <a:pPr lvl="1"/>
            <a:r>
              <a:rPr lang="en-US" dirty="0" smtClean="0"/>
              <a:t>a specific functionality-oriented component that utilizes web technologies to deliver information and services to users or other applications/information systems.</a:t>
            </a:r>
          </a:p>
          <a:p>
            <a:pPr lvl="1"/>
            <a:r>
              <a:rPr lang="en-US" dirty="0" smtClean="0"/>
              <a:t>A web information system usually consists of one or more web applications, together with information components and other non-web components.</a:t>
            </a:r>
          </a:p>
        </p:txBody>
      </p:sp>
      <p:sp>
        <p:nvSpPr>
          <p:cNvPr id="19" name="Slide Number Placeholder 18"/>
          <p:cNvSpPr>
            <a:spLocks noGrp="1"/>
          </p:cNvSpPr>
          <p:nvPr>
            <p:ph type="sldNum" sz="quarter" idx="12"/>
          </p:nvPr>
        </p:nvSpPr>
        <p:spPr/>
        <p:txBody>
          <a:bodyPr/>
          <a:lstStyle/>
          <a:p>
            <a:fld id="{085BD73C-F657-48E9-A501-AFE9D16A9C49}" type="slidenum">
              <a:rPr lang="en-US" altLang="en-US" smtClean="0"/>
              <a:pPr/>
              <a:t>4</a:t>
            </a:fld>
            <a:endParaRPr lang="en-US"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Client/Server </a:t>
            </a:r>
            <a:r>
              <a:rPr lang="en-US" dirty="0"/>
              <a:t>(C/S) </a:t>
            </a:r>
            <a:r>
              <a:rPr lang="en-US" dirty="0" smtClean="0"/>
              <a:t>Architecture</a:t>
            </a:r>
            <a:endParaRPr lang="en-US" dirty="0"/>
          </a:p>
        </p:txBody>
      </p:sp>
      <p:sp>
        <p:nvSpPr>
          <p:cNvPr id="3" name="Content Placeholder 2"/>
          <p:cNvSpPr>
            <a:spLocks noGrp="1"/>
          </p:cNvSpPr>
          <p:nvPr>
            <p:ph idx="1"/>
          </p:nvPr>
        </p:nvSpPr>
        <p:spPr>
          <a:xfrm>
            <a:off x="381000" y="1524000"/>
            <a:ext cx="8382000" cy="1752600"/>
          </a:xfrm>
        </p:spPr>
        <p:txBody>
          <a:bodyPr>
            <a:normAutofit fontScale="70000" lnSpcReduction="20000"/>
          </a:bodyPr>
          <a:lstStyle/>
          <a:p>
            <a:r>
              <a:rPr lang="en-US" dirty="0" smtClean="0"/>
              <a:t>C/S architecture is a </a:t>
            </a:r>
            <a:r>
              <a:rPr lang="en-US" dirty="0"/>
              <a:t>distributed application structure that partitions tasks or workloads between the providers of a resource or service, called servers, and service requesters, called </a:t>
            </a:r>
            <a:r>
              <a:rPr lang="en-US" dirty="0" smtClean="0"/>
              <a:t>clients</a:t>
            </a:r>
            <a:r>
              <a:rPr lang="en-US" dirty="0"/>
              <a:t>. (</a:t>
            </a:r>
            <a:r>
              <a:rPr lang="en-US" dirty="0">
                <a:hlinkClick r:id="rId2"/>
              </a:rPr>
              <a:t>http://</a:t>
            </a:r>
            <a:r>
              <a:rPr lang="en-US" dirty="0" smtClean="0">
                <a:hlinkClick r:id="rId2"/>
              </a:rPr>
              <a:t>en.wikipedia.org/wiki/Client%E2%80%93server_model</a:t>
            </a:r>
            <a:r>
              <a:rPr lang="en-US" dirty="0" smtClean="0"/>
              <a:t>)</a:t>
            </a:r>
          </a:p>
          <a:p>
            <a:pPr lvl="1"/>
            <a:r>
              <a:rPr lang="en-US" dirty="0" smtClean="0"/>
              <a:t>Servers and clients can be installed and work separately</a:t>
            </a:r>
            <a:endParaRPr lang="en-US" dirty="0"/>
          </a:p>
        </p:txBody>
      </p:sp>
      <p:sp>
        <p:nvSpPr>
          <p:cNvPr id="4" name="Slide Number Placeholder 3"/>
          <p:cNvSpPr>
            <a:spLocks noGrp="1"/>
          </p:cNvSpPr>
          <p:nvPr>
            <p:ph type="sldNum" sz="quarter" idx="12"/>
          </p:nvPr>
        </p:nvSpPr>
        <p:spPr/>
        <p:txBody>
          <a:bodyPr/>
          <a:lstStyle/>
          <a:p>
            <a:pPr>
              <a:defRPr/>
            </a:pPr>
            <a:fld id="{085BD73C-F657-48E9-A501-AFE9D16A9C49}" type="slidenum">
              <a:rPr lang="en-US" altLang="en-US" smtClean="0"/>
              <a:pPr>
                <a:defRPr/>
              </a:pPr>
              <a:t>5</a:t>
            </a:fld>
            <a:endParaRPr lang="en-US" altLang="en-US"/>
          </a:p>
        </p:txBody>
      </p:sp>
      <p:pic>
        <p:nvPicPr>
          <p:cNvPr id="1028" name="Picture 4" descr="http://upload.wikimedia.org/wikipedia/commons/thumb/c/c9/Client-server-model.svg/1000px-Client-server-model.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048000"/>
            <a:ext cx="6096000" cy="264566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auto">
          <a:xfrm>
            <a:off x="3352800" y="4495800"/>
            <a:ext cx="1752600" cy="609600"/>
          </a:xfrm>
          <a:prstGeom prst="rect">
            <a:avLst/>
          </a:prstGeom>
          <a:solidFill>
            <a:schemeClr val="bg1"/>
          </a:solidFill>
          <a:ln w="12700" cap="sq" cmpd="sng" algn="ctr">
            <a:noFill/>
            <a:prstDash val="solid"/>
            <a:round/>
            <a:headEnd type="none" w="sm" len="sm"/>
            <a:tailEnd type="none" w="sm" len="sm"/>
          </a:ln>
          <a:effectLst/>
        </p:spPr>
        <p:txBody>
          <a:bodyPr vert="horz" wrap="square" lIns="0" tIns="45720" rIns="0" bIns="45720" numCol="1" rtlCol="0" anchor="t" anchorCtr="0" compatLnSpc="1">
            <a:prstTxWarp prst="textNoShape">
              <a:avLst/>
            </a:prstTxWarp>
            <a:normAutofit lnSpcReduction="10000"/>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Communication medium</a:t>
            </a:r>
          </a:p>
        </p:txBody>
      </p:sp>
      <p:sp>
        <p:nvSpPr>
          <p:cNvPr id="8" name="Line Callout 1 7"/>
          <p:cNvSpPr/>
          <p:nvPr/>
        </p:nvSpPr>
        <p:spPr bwMode="auto">
          <a:xfrm>
            <a:off x="5562600" y="5715000"/>
            <a:ext cx="2743200" cy="762000"/>
          </a:xfrm>
          <a:prstGeom prst="borderCallout1">
            <a:avLst>
              <a:gd name="adj1" fmla="val -2588"/>
              <a:gd name="adj2" fmla="val 9582"/>
              <a:gd name="adj3" fmla="val -54039"/>
              <a:gd name="adj4" fmla="val -12584"/>
            </a:avLst>
          </a:prstGeom>
          <a:ln>
            <a:headEnd type="none" w="med" len="me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normAutofit fontScale="92500" lnSpcReduction="20000"/>
          </a:bodyPr>
          <a:lstStyle/>
          <a:p>
            <a:pPr marL="0" lvl="2">
              <a:defRPr/>
            </a:pPr>
            <a:r>
              <a:rPr lang="en-US" dirty="0" smtClean="0"/>
              <a:t>The medium can be local network, internet, or any designated channel</a:t>
            </a:r>
            <a:endParaRPr lang="en-US" dirty="0"/>
          </a:p>
        </p:txBody>
      </p:sp>
      <p:sp>
        <p:nvSpPr>
          <p:cNvPr id="9" name="Line Callout 1 8"/>
          <p:cNvSpPr/>
          <p:nvPr/>
        </p:nvSpPr>
        <p:spPr bwMode="auto">
          <a:xfrm>
            <a:off x="152400" y="5725086"/>
            <a:ext cx="2819400" cy="904313"/>
          </a:xfrm>
          <a:prstGeom prst="borderCallout1">
            <a:avLst>
              <a:gd name="adj1" fmla="val -2588"/>
              <a:gd name="adj2" fmla="val 9582"/>
              <a:gd name="adj3" fmla="val -162195"/>
              <a:gd name="adj4" fmla="val 35396"/>
            </a:avLst>
          </a:prstGeom>
          <a:ln>
            <a:headEnd type="none" w="med" len="me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normAutofit fontScale="77500" lnSpcReduction="20000"/>
          </a:bodyPr>
          <a:lstStyle/>
          <a:p>
            <a:pPr marL="0" lvl="2">
              <a:defRPr/>
            </a:pPr>
            <a:r>
              <a:rPr lang="en-US" dirty="0" smtClean="0"/>
              <a:t>Clients and servers are usually applications (software), not necessarily hardware. They may exist on the same computer.</a:t>
            </a:r>
            <a:endParaRPr lang="en-US" dirty="0"/>
          </a:p>
        </p:txBody>
      </p:sp>
    </p:spTree>
    <p:extLst>
      <p:ext uri="{BB962C8B-B14F-4D97-AF65-F5344CB8AC3E}">
        <p14:creationId xmlns:p14="http://schemas.microsoft.com/office/powerpoint/2010/main" val="4156319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r>
              <a:rPr lang="en-US" dirty="0" smtClean="0"/>
              <a:t>Evolution of Web Applications</a:t>
            </a:r>
          </a:p>
        </p:txBody>
      </p:sp>
      <p:sp>
        <p:nvSpPr>
          <p:cNvPr id="4099" name="Rectangle 3"/>
          <p:cNvSpPr>
            <a:spLocks noGrp="1" noChangeArrowheads="1"/>
          </p:cNvSpPr>
          <p:nvPr>
            <p:ph idx="1"/>
          </p:nvPr>
        </p:nvSpPr>
        <p:spPr/>
        <p:txBody>
          <a:bodyPr>
            <a:normAutofit/>
          </a:bodyPr>
          <a:lstStyle/>
          <a:p>
            <a:r>
              <a:rPr lang="en-US" dirty="0" smtClean="0"/>
              <a:t>Pre-web (before 1990)</a:t>
            </a:r>
          </a:p>
          <a:p>
            <a:r>
              <a:rPr lang="en-US" dirty="0" smtClean="0"/>
              <a:t>Early/simple web (1990s)</a:t>
            </a:r>
          </a:p>
          <a:p>
            <a:r>
              <a:rPr lang="en-US" dirty="0" smtClean="0"/>
              <a:t>Dynamic web (since second-half 1990s)</a:t>
            </a:r>
          </a:p>
          <a:p>
            <a:r>
              <a:rPr lang="en-US" dirty="0" smtClean="0"/>
              <a:t>Current web</a:t>
            </a:r>
          </a:p>
          <a:p>
            <a:pPr lvl="1"/>
            <a:r>
              <a:rPr lang="en-US" dirty="0" smtClean="0"/>
              <a:t>Web as an platform (21st century)</a:t>
            </a:r>
          </a:p>
          <a:p>
            <a:pPr lvl="1"/>
            <a:r>
              <a:rPr lang="en-US" dirty="0" smtClean="0"/>
              <a:t>Web 2.0 (since 2005)</a:t>
            </a:r>
          </a:p>
        </p:txBody>
      </p:sp>
      <p:sp>
        <p:nvSpPr>
          <p:cNvPr id="4100" name="Slide Number Placeholder 5"/>
          <p:cNvSpPr>
            <a:spLocks noGrp="1"/>
          </p:cNvSpPr>
          <p:nvPr>
            <p:ph type="sldNum" sz="quarter" idx="12"/>
          </p:nvPr>
        </p:nvSpPr>
        <p:spPr/>
        <p:txBody>
          <a:bodyPr/>
          <a:lstStyle/>
          <a:p>
            <a:fld id="{603CA55C-5673-4C06-9E9D-5A524CF9F8A9}" type="slidenum">
              <a:rPr lang="en-US" altLang="en-US" smtClean="0"/>
              <a:pPr/>
              <a:t>6</a:t>
            </a:fld>
            <a:endParaRPr lang="en-US" alt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Pre-Web</a:t>
            </a:r>
          </a:p>
        </p:txBody>
      </p:sp>
      <p:sp>
        <p:nvSpPr>
          <p:cNvPr id="5124" name="Rectangle 3"/>
          <p:cNvSpPr>
            <a:spLocks noGrp="1" noChangeArrowheads="1"/>
          </p:cNvSpPr>
          <p:nvPr>
            <p:ph idx="1"/>
          </p:nvPr>
        </p:nvSpPr>
        <p:spPr/>
        <p:txBody>
          <a:bodyPr>
            <a:normAutofit fontScale="77500" lnSpcReduction="20000"/>
          </a:bodyPr>
          <a:lstStyle/>
          <a:p>
            <a:pPr eaLnBrk="1" hangingPunct="1">
              <a:defRPr/>
            </a:pPr>
            <a:r>
              <a:rPr lang="en-US" sz="2600" dirty="0" smtClean="0"/>
              <a:t>Before there was the Web, there was the </a:t>
            </a:r>
            <a:r>
              <a:rPr lang="en-US" sz="2600" dirty="0" smtClean="0">
                <a:hlinkClick r:id="rId3"/>
              </a:rPr>
              <a:t>Internet </a:t>
            </a:r>
            <a:endParaRPr lang="en-US" sz="2600" dirty="0" smtClean="0"/>
          </a:p>
          <a:p>
            <a:pPr lvl="1" eaLnBrk="1" hangingPunct="1">
              <a:defRPr/>
            </a:pPr>
            <a:r>
              <a:rPr lang="en-US" sz="2000" dirty="0" smtClean="0"/>
              <a:t>TCP/IP (Transmission Control Protocol/Internet Protocol) architecture</a:t>
            </a:r>
          </a:p>
          <a:p>
            <a:pPr eaLnBrk="1" hangingPunct="1">
              <a:defRPr/>
            </a:pPr>
            <a:r>
              <a:rPr lang="en-US" sz="2600" dirty="0" smtClean="0"/>
              <a:t>Internet applications</a:t>
            </a:r>
          </a:p>
          <a:p>
            <a:pPr lvl="1" eaLnBrk="1" hangingPunct="1">
              <a:defRPr/>
            </a:pPr>
            <a:r>
              <a:rPr lang="en-US" sz="2200" dirty="0" smtClean="0"/>
              <a:t>Usenet, BBS, Telnet</a:t>
            </a:r>
          </a:p>
          <a:p>
            <a:pPr lvl="1" eaLnBrk="1" hangingPunct="1">
              <a:defRPr/>
            </a:pPr>
            <a:r>
              <a:rPr lang="en-US" sz="2200" dirty="0" smtClean="0"/>
              <a:t>Email, FTP</a:t>
            </a:r>
          </a:p>
          <a:p>
            <a:pPr lvl="1" eaLnBrk="1" hangingPunct="1">
              <a:defRPr/>
            </a:pPr>
            <a:r>
              <a:rPr lang="en-US" sz="2200" b="1" i="1" dirty="0" smtClean="0"/>
              <a:t>Web</a:t>
            </a:r>
          </a:p>
          <a:p>
            <a:pPr lvl="1" eaLnBrk="1" hangingPunct="1">
              <a:defRPr/>
            </a:pPr>
            <a:r>
              <a:rPr lang="en-US" sz="2200" dirty="0" smtClean="0"/>
              <a:t>P2P</a:t>
            </a:r>
          </a:p>
          <a:p>
            <a:pPr lvl="1" eaLnBrk="1" hangingPunct="1">
              <a:defRPr/>
            </a:pPr>
            <a:r>
              <a:rPr lang="en-US" sz="2200" dirty="0" smtClean="0"/>
              <a:t>Video streaming</a:t>
            </a:r>
          </a:p>
          <a:p>
            <a:pPr lvl="1" eaLnBrk="1" hangingPunct="1">
              <a:defRPr/>
            </a:pPr>
            <a:r>
              <a:rPr lang="en-US" sz="2200" dirty="0" smtClean="0"/>
              <a:t>Instant messaging, VoIP</a:t>
            </a:r>
          </a:p>
          <a:p>
            <a:pPr lvl="1" eaLnBrk="1" hangingPunct="1">
              <a:defRPr/>
            </a:pPr>
            <a:r>
              <a:rPr lang="en-US" sz="2200" dirty="0" smtClean="0"/>
              <a:t>Gaming</a:t>
            </a:r>
          </a:p>
          <a:p>
            <a:pPr eaLnBrk="1" hangingPunct="1">
              <a:defRPr/>
            </a:pPr>
            <a:r>
              <a:rPr lang="en-US" sz="2600" dirty="0" smtClean="0"/>
              <a:t>Which Internet application generates the most traffic on the Internet?</a:t>
            </a:r>
          </a:p>
          <a:p>
            <a:pPr lvl="1" eaLnBrk="1" hangingPunct="1">
              <a:defRPr/>
            </a:pPr>
            <a:r>
              <a:rPr lang="en-US" sz="2200" dirty="0" smtClean="0"/>
              <a:t>Cisco</a:t>
            </a:r>
            <a:r>
              <a:rPr lang="en-US" sz="2200" dirty="0"/>
              <a:t>: </a:t>
            </a:r>
            <a:r>
              <a:rPr lang="en-US" sz="2200" dirty="0">
                <a:hlinkClick r:id="rId4"/>
              </a:rPr>
              <a:t>http://</a:t>
            </a:r>
            <a:r>
              <a:rPr lang="en-US" sz="2200" dirty="0" smtClean="0">
                <a:hlinkClick r:id="rId4"/>
              </a:rPr>
              <a:t>www.cisco.com/c/en/us/solutions/collateral/service-provider/visual-networking-index-vni/VNI_Hyperconnectivity_WP.html</a:t>
            </a:r>
            <a:endParaRPr lang="en-US" sz="2200" dirty="0" smtClean="0"/>
          </a:p>
          <a:p>
            <a:pPr lvl="1" eaLnBrk="1" hangingPunct="1">
              <a:defRPr/>
            </a:pPr>
            <a:r>
              <a:rPr lang="en-US" sz="2200" dirty="0" smtClean="0"/>
              <a:t>Sandvine</a:t>
            </a:r>
            <a:r>
              <a:rPr lang="en-US" sz="2200" dirty="0"/>
              <a:t>: </a:t>
            </a:r>
            <a:r>
              <a:rPr lang="en-US" sz="2200" dirty="0">
                <a:hlinkClick r:id="rId5"/>
              </a:rPr>
              <a:t>https://www.sandvine.com/trends/global-internet-phenomena</a:t>
            </a:r>
            <a:r>
              <a:rPr lang="en-US" sz="2200" dirty="0" smtClean="0">
                <a:hlinkClick r:id="rId5"/>
              </a:rPr>
              <a:t>/</a:t>
            </a:r>
            <a:endParaRPr lang="en-US" sz="2200" dirty="0" smtClean="0"/>
          </a:p>
        </p:txBody>
      </p:sp>
      <p:sp>
        <p:nvSpPr>
          <p:cNvPr id="2" name="Slide Number Placeholder 5"/>
          <p:cNvSpPr>
            <a:spLocks noGrp="1"/>
          </p:cNvSpPr>
          <p:nvPr>
            <p:ph type="sldNum" sz="quarter" idx="12"/>
          </p:nvPr>
        </p:nvSpPr>
        <p:spPr>
          <a:noFill/>
        </p:spPr>
        <p:txBody>
          <a:bodyPr/>
          <a:lstStyle/>
          <a:p>
            <a:fld id="{21982603-4241-402B-B135-5363DE4CD3FA}" type="slidenum">
              <a:rPr lang="en-US" altLang="en-US" smtClean="0"/>
              <a:pPr/>
              <a:t>7</a:t>
            </a:fld>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4">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4">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4">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4">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4">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4">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24">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24">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124">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24">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2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t>Early Web, Simple Web</a:t>
            </a:r>
          </a:p>
        </p:txBody>
      </p:sp>
      <p:sp>
        <p:nvSpPr>
          <p:cNvPr id="6147" name="Rectangle 3"/>
          <p:cNvSpPr>
            <a:spLocks noGrp="1" noChangeArrowheads="1"/>
          </p:cNvSpPr>
          <p:nvPr>
            <p:ph idx="1"/>
          </p:nvPr>
        </p:nvSpPr>
        <p:spPr/>
        <p:txBody>
          <a:bodyPr>
            <a:normAutofit/>
          </a:bodyPr>
          <a:lstStyle/>
          <a:p>
            <a:r>
              <a:rPr lang="en-US" dirty="0" smtClean="0"/>
              <a:t>Invented by </a:t>
            </a:r>
            <a:r>
              <a:rPr lang="en-US" dirty="0" smtClean="0">
                <a:hlinkClick r:id="rId3"/>
              </a:rPr>
              <a:t>Sir</a:t>
            </a:r>
            <a:r>
              <a:rPr lang="en-US" dirty="0" smtClean="0"/>
              <a:t> Tim Berners-Lee, 1989</a:t>
            </a:r>
          </a:p>
          <a:p>
            <a:r>
              <a:rPr lang="en-US" dirty="0" smtClean="0"/>
              <a:t>5 fundamental elements of the web</a:t>
            </a:r>
          </a:p>
          <a:p>
            <a:pPr lvl="1"/>
            <a:r>
              <a:rPr lang="en-US" dirty="0" smtClean="0"/>
              <a:t>Web content: HTML (Hypertext Markup Language)</a:t>
            </a:r>
          </a:p>
          <a:p>
            <a:pPr lvl="1"/>
            <a:r>
              <a:rPr lang="en-US" dirty="0" smtClean="0"/>
              <a:t>Web client: browser</a:t>
            </a:r>
          </a:p>
          <a:p>
            <a:pPr lvl="1"/>
            <a:r>
              <a:rPr lang="en-US" dirty="0" smtClean="0"/>
              <a:t>Web server</a:t>
            </a:r>
          </a:p>
          <a:p>
            <a:pPr lvl="1"/>
            <a:r>
              <a:rPr lang="en-US" dirty="0" smtClean="0"/>
              <a:t>Web address: URL (Uniform Resource Locator)</a:t>
            </a:r>
          </a:p>
          <a:p>
            <a:pPr lvl="1"/>
            <a:r>
              <a:rPr lang="en-US" dirty="0" smtClean="0"/>
              <a:t>Web protocol: HTTP (Hypertext Transfer Protocol)</a:t>
            </a:r>
          </a:p>
        </p:txBody>
      </p:sp>
      <p:sp>
        <p:nvSpPr>
          <p:cNvPr id="6148" name="Slide Number Placeholder 5"/>
          <p:cNvSpPr>
            <a:spLocks noGrp="1"/>
          </p:cNvSpPr>
          <p:nvPr>
            <p:ph type="sldNum" sz="quarter" idx="12"/>
          </p:nvPr>
        </p:nvSpPr>
        <p:spPr/>
        <p:txBody>
          <a:bodyPr/>
          <a:lstStyle/>
          <a:p>
            <a:fld id="{9D5DEAA7-AF1F-43DC-91B1-64F1B8B613A2}" type="slidenum">
              <a:rPr lang="en-US" altLang="en-US" smtClean="0"/>
              <a:pPr/>
              <a:t>8</a:t>
            </a:fld>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47">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47">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7">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7">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loud Callout 17"/>
          <p:cNvSpPr>
            <a:spLocks noChangeArrowheads="1"/>
          </p:cNvSpPr>
          <p:nvPr/>
        </p:nvSpPr>
        <p:spPr bwMode="auto">
          <a:xfrm>
            <a:off x="3276600" y="2602468"/>
            <a:ext cx="1981200" cy="2209800"/>
          </a:xfrm>
          <a:prstGeom prst="cloudCallout">
            <a:avLst>
              <a:gd name="adj1" fmla="val 32839"/>
              <a:gd name="adj2" fmla="val 57461"/>
            </a:avLst>
          </a:prstGeom>
          <a:solidFill>
            <a:srgbClr val="99CCFF"/>
          </a:solidFill>
          <a:ln w="12700" cap="sq" algn="ctr">
            <a:solidFill>
              <a:schemeClr val="tx1"/>
            </a:solidFill>
            <a:round/>
            <a:headEnd type="none" w="sm" len="sm"/>
            <a:tailEnd type="none" w="sm" len="sm"/>
          </a:ln>
        </p:spPr>
        <p:txBody>
          <a:bodyPr anchor="ctr"/>
          <a:lstStyle/>
          <a:p>
            <a:pPr algn="ctr"/>
            <a:r>
              <a:rPr lang="en-US" sz="1600" dirty="0"/>
              <a:t>The Internet</a:t>
            </a:r>
          </a:p>
        </p:txBody>
      </p:sp>
      <p:pic>
        <p:nvPicPr>
          <p:cNvPr id="1026" name="Picture 2"/>
          <p:cNvPicPr>
            <a:picLocks noChangeAspect="1" noChangeArrowheads="1"/>
          </p:cNvPicPr>
          <p:nvPr/>
        </p:nvPicPr>
        <p:blipFill>
          <a:blip r:embed="rId3" cstate="print"/>
          <a:srcRect/>
          <a:stretch>
            <a:fillRect/>
          </a:stretch>
        </p:blipFill>
        <p:spPr bwMode="auto">
          <a:xfrm>
            <a:off x="304800" y="3821668"/>
            <a:ext cx="3075432" cy="2124456"/>
          </a:xfrm>
          <a:prstGeom prst="rect">
            <a:avLst/>
          </a:prstGeom>
          <a:noFill/>
          <a:ln w="9525">
            <a:noFill/>
            <a:miter lim="800000"/>
            <a:headEnd/>
            <a:tailEnd/>
          </a:ln>
        </p:spPr>
      </p:pic>
      <p:sp>
        <p:nvSpPr>
          <p:cNvPr id="7171" name="Rectangle 3"/>
          <p:cNvSpPr>
            <a:spLocks noGrp="1" noChangeArrowheads="1"/>
          </p:cNvSpPr>
          <p:nvPr>
            <p:ph type="title"/>
          </p:nvPr>
        </p:nvSpPr>
        <p:spPr/>
        <p:txBody>
          <a:bodyPr>
            <a:normAutofit fontScale="90000"/>
          </a:bodyPr>
          <a:lstStyle/>
          <a:p>
            <a:pPr eaLnBrk="1" hangingPunct="1"/>
            <a:r>
              <a:rPr lang="en-US" dirty="0" smtClean="0"/>
              <a:t>Fundamental Technologies in a Simple Web Architecture</a:t>
            </a:r>
          </a:p>
        </p:txBody>
      </p:sp>
      <p:sp>
        <p:nvSpPr>
          <p:cNvPr id="7172" name="Slide Number Placeholder 5"/>
          <p:cNvSpPr>
            <a:spLocks noGrp="1"/>
          </p:cNvSpPr>
          <p:nvPr>
            <p:ph type="sldNum" sz="quarter" idx="12"/>
          </p:nvPr>
        </p:nvSpPr>
        <p:spPr>
          <a:noFill/>
        </p:spPr>
        <p:txBody>
          <a:bodyPr/>
          <a:lstStyle/>
          <a:p>
            <a:fld id="{C8119263-F08C-4107-A48C-C4EC24C3B482}" type="slidenum">
              <a:rPr lang="en-US" altLang="en-US" smtClean="0"/>
              <a:pPr/>
              <a:t>9</a:t>
            </a:fld>
            <a:endParaRPr lang="en-US" altLang="en-US" smtClean="0"/>
          </a:p>
        </p:txBody>
      </p:sp>
      <p:grpSp>
        <p:nvGrpSpPr>
          <p:cNvPr id="2" name="Group 16"/>
          <p:cNvGrpSpPr>
            <a:grpSpLocks/>
          </p:cNvGrpSpPr>
          <p:nvPr/>
        </p:nvGrpSpPr>
        <p:grpSpPr bwMode="auto">
          <a:xfrm>
            <a:off x="5181600" y="1611868"/>
            <a:ext cx="3810000" cy="2667000"/>
            <a:chOff x="4724400" y="2286000"/>
            <a:chExt cx="3810000" cy="2667000"/>
          </a:xfrm>
        </p:grpSpPr>
        <p:sp>
          <p:nvSpPr>
            <p:cNvPr id="7181" name="Rectangle 2"/>
            <p:cNvSpPr>
              <a:spLocks noChangeArrowheads="1"/>
            </p:cNvSpPr>
            <p:nvPr/>
          </p:nvSpPr>
          <p:spPr bwMode="auto">
            <a:xfrm>
              <a:off x="4724400" y="2286000"/>
              <a:ext cx="3810000" cy="2667000"/>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en-US" dirty="0"/>
            </a:p>
            <a:p>
              <a:pPr algn="ctr" eaLnBrk="0" hangingPunct="0"/>
              <a:endParaRPr lang="en-US" dirty="0"/>
            </a:p>
            <a:p>
              <a:pPr algn="ctr" eaLnBrk="0" hangingPunct="0"/>
              <a:endParaRPr lang="en-US" dirty="0"/>
            </a:p>
            <a:p>
              <a:pPr algn="ctr" eaLnBrk="0" hangingPunct="0"/>
              <a:endParaRPr lang="en-US" dirty="0"/>
            </a:p>
            <a:p>
              <a:pPr algn="ctr" eaLnBrk="0" hangingPunct="0"/>
              <a:endParaRPr lang="en-US" dirty="0"/>
            </a:p>
            <a:p>
              <a:pPr algn="ctr" eaLnBrk="0" hangingPunct="0"/>
              <a:endParaRPr lang="en-US" dirty="0"/>
            </a:p>
            <a:p>
              <a:pPr algn="ctr" eaLnBrk="0" hangingPunct="0"/>
              <a:endParaRPr lang="en-US" dirty="0"/>
            </a:p>
            <a:p>
              <a:pPr algn="ctr" eaLnBrk="0" hangingPunct="0"/>
              <a:endParaRPr lang="en-US" dirty="0"/>
            </a:p>
            <a:p>
              <a:pPr algn="ctr" eaLnBrk="0" hangingPunct="0"/>
              <a:r>
                <a:rPr lang="en-US" dirty="0"/>
                <a:t>    Web </a:t>
              </a:r>
              <a:r>
                <a:rPr lang="en-US" b="1" dirty="0">
                  <a:effectLst>
                    <a:outerShdw blurRad="38100" dist="38100" dir="2700000" algn="tl">
                      <a:srgbClr val="000000">
                        <a:alpha val="43137"/>
                      </a:srgbClr>
                    </a:outerShdw>
                  </a:effectLst>
                </a:rPr>
                <a:t>server</a:t>
              </a:r>
              <a:r>
                <a:rPr lang="en-US" dirty="0"/>
                <a:t>            </a:t>
              </a:r>
              <a:r>
                <a:rPr lang="en-US" b="1" dirty="0">
                  <a:effectLst>
                    <a:outerShdw blurRad="38100" dist="38100" dir="2700000" algn="tl">
                      <a:srgbClr val="000000">
                        <a:alpha val="43137"/>
                      </a:srgbClr>
                    </a:outerShdw>
                  </a:effectLst>
                </a:rPr>
                <a:t>HTML</a:t>
              </a:r>
              <a:r>
                <a:rPr lang="en-US" dirty="0">
                  <a:effectLst>
                    <a:outerShdw blurRad="38100" dist="38100" dir="2700000" algn="tl">
                      <a:srgbClr val="000000">
                        <a:alpha val="43137"/>
                      </a:srgbClr>
                    </a:outerShdw>
                  </a:effectLst>
                </a:rPr>
                <a:t> </a:t>
              </a:r>
              <a:r>
                <a:rPr lang="en-US" dirty="0"/>
                <a:t>Files</a:t>
              </a:r>
            </a:p>
          </p:txBody>
        </p:sp>
        <p:pic>
          <p:nvPicPr>
            <p:cNvPr id="7182" name="Picture 6" descr="MCj04041590000[1]"/>
            <p:cNvPicPr>
              <a:picLocks noChangeAspect="1" noChangeArrowheads="1"/>
            </p:cNvPicPr>
            <p:nvPr/>
          </p:nvPicPr>
          <p:blipFill>
            <a:blip r:embed="rId4" cstate="print"/>
            <a:srcRect/>
            <a:stretch>
              <a:fillRect/>
            </a:stretch>
          </p:blipFill>
          <p:spPr bwMode="auto">
            <a:xfrm>
              <a:off x="4876800" y="2362200"/>
              <a:ext cx="1905000" cy="2209800"/>
            </a:xfrm>
            <a:prstGeom prst="rect">
              <a:avLst/>
            </a:prstGeom>
            <a:noFill/>
            <a:ln w="9525">
              <a:noFill/>
              <a:miter lim="800000"/>
              <a:headEnd/>
              <a:tailEnd/>
            </a:ln>
          </p:spPr>
        </p:pic>
        <p:pic>
          <p:nvPicPr>
            <p:cNvPr id="7183" name="Picture 9" descr="MCj04058760000[1]">
              <a:hlinkClick r:id="rId5"/>
            </p:cNvPr>
            <p:cNvPicPr>
              <a:picLocks noChangeAspect="1" noChangeArrowheads="1"/>
            </p:cNvPicPr>
            <p:nvPr/>
          </p:nvPicPr>
          <p:blipFill>
            <a:blip r:embed="rId6" cstate="print"/>
            <a:srcRect/>
            <a:stretch>
              <a:fillRect/>
            </a:stretch>
          </p:blipFill>
          <p:spPr bwMode="auto">
            <a:xfrm>
              <a:off x="6934200" y="2819400"/>
              <a:ext cx="1524000" cy="1524000"/>
            </a:xfrm>
            <a:prstGeom prst="rect">
              <a:avLst/>
            </a:prstGeom>
            <a:noFill/>
            <a:ln w="9525">
              <a:noFill/>
              <a:miter lim="800000"/>
              <a:headEnd/>
              <a:tailEnd/>
            </a:ln>
          </p:spPr>
        </p:pic>
        <p:sp>
          <p:nvSpPr>
            <p:cNvPr id="7184" name="Line 10"/>
            <p:cNvSpPr>
              <a:spLocks noChangeShapeType="1"/>
            </p:cNvSpPr>
            <p:nvPr/>
          </p:nvSpPr>
          <p:spPr bwMode="auto">
            <a:xfrm>
              <a:off x="6477000" y="3352800"/>
              <a:ext cx="457200" cy="0"/>
            </a:xfrm>
            <a:prstGeom prst="line">
              <a:avLst/>
            </a:prstGeom>
            <a:noFill/>
            <a:ln w="28575">
              <a:solidFill>
                <a:schemeClr val="tx1"/>
              </a:solidFill>
              <a:round/>
              <a:headEnd/>
              <a:tailEnd type="triangle" w="med" len="med"/>
            </a:ln>
          </p:spPr>
          <p:txBody>
            <a:bodyPr/>
            <a:lstStyle/>
            <a:p>
              <a:endParaRPr lang="en-US"/>
            </a:p>
          </p:txBody>
        </p:sp>
        <p:sp>
          <p:nvSpPr>
            <p:cNvPr id="7185" name="Line 11"/>
            <p:cNvSpPr>
              <a:spLocks noChangeShapeType="1"/>
            </p:cNvSpPr>
            <p:nvPr/>
          </p:nvSpPr>
          <p:spPr bwMode="auto">
            <a:xfrm flipH="1">
              <a:off x="6477000" y="3962400"/>
              <a:ext cx="457200" cy="0"/>
            </a:xfrm>
            <a:prstGeom prst="line">
              <a:avLst/>
            </a:prstGeom>
            <a:noFill/>
            <a:ln w="28575">
              <a:solidFill>
                <a:schemeClr val="tx1"/>
              </a:solidFill>
              <a:round/>
              <a:headEnd/>
              <a:tailEnd type="triangle" w="med" len="med"/>
            </a:ln>
          </p:spPr>
          <p:txBody>
            <a:bodyPr/>
            <a:lstStyle/>
            <a:p>
              <a:endParaRPr lang="en-US"/>
            </a:p>
          </p:txBody>
        </p:sp>
      </p:grpSp>
      <p:sp>
        <p:nvSpPr>
          <p:cNvPr id="7175" name="Rectangle 14"/>
          <p:cNvSpPr>
            <a:spLocks noChangeArrowheads="1"/>
          </p:cNvSpPr>
          <p:nvPr/>
        </p:nvSpPr>
        <p:spPr bwMode="auto">
          <a:xfrm>
            <a:off x="5029200" y="4812268"/>
            <a:ext cx="2209800" cy="369332"/>
          </a:xfrm>
          <a:prstGeom prst="rect">
            <a:avLst/>
          </a:prstGeom>
          <a:noFill/>
          <a:ln w="9525">
            <a:noFill/>
            <a:miter lim="800000"/>
            <a:headEnd/>
            <a:tailEnd/>
          </a:ln>
        </p:spPr>
        <p:txBody>
          <a:bodyPr wrap="square">
            <a:spAutoFit/>
          </a:bodyPr>
          <a:lstStyle/>
          <a:p>
            <a:r>
              <a:rPr lang="en-US" b="1" dirty="0" smtClean="0">
                <a:effectLst>
                  <a:outerShdw blurRad="38100" dist="38100" dir="2700000" algn="tl">
                    <a:srgbClr val="000000">
                      <a:alpha val="43137"/>
                    </a:srgbClr>
                  </a:outerShdw>
                </a:effectLst>
              </a:rPr>
              <a:t>HTTP</a:t>
            </a:r>
            <a:r>
              <a:rPr lang="en-US" dirty="0" smtClean="0">
                <a:effectLst>
                  <a:outerShdw blurRad="38100" dist="38100" dir="2700000" algn="tl">
                    <a:srgbClr val="000000">
                      <a:alpha val="43137"/>
                    </a:srgbClr>
                  </a:outerShdw>
                </a:effectLst>
              </a:rPr>
              <a:t> </a:t>
            </a:r>
            <a:r>
              <a:rPr lang="en-US" dirty="0" smtClean="0"/>
              <a:t>- Response</a:t>
            </a:r>
            <a:endParaRPr lang="en-US" dirty="0"/>
          </a:p>
        </p:txBody>
      </p:sp>
      <p:sp>
        <p:nvSpPr>
          <p:cNvPr id="7176" name="Rectangle 15"/>
          <p:cNvSpPr>
            <a:spLocks noChangeArrowheads="1"/>
          </p:cNvSpPr>
          <p:nvPr/>
        </p:nvSpPr>
        <p:spPr bwMode="auto">
          <a:xfrm>
            <a:off x="228600" y="2754868"/>
            <a:ext cx="2819400" cy="646331"/>
          </a:xfrm>
          <a:prstGeom prst="rect">
            <a:avLst/>
          </a:prstGeom>
          <a:noFill/>
          <a:ln w="9525">
            <a:noFill/>
            <a:miter lim="800000"/>
            <a:headEnd/>
            <a:tailEnd/>
          </a:ln>
        </p:spPr>
        <p:txBody>
          <a:bodyPr wrap="square">
            <a:spAutoFit/>
          </a:bodyPr>
          <a:lstStyle/>
          <a:p>
            <a:r>
              <a:rPr lang="en-US" b="1" dirty="0" smtClean="0">
                <a:effectLst>
                  <a:outerShdw blurRad="38100" dist="38100" dir="2700000" algn="tl">
                    <a:srgbClr val="000000">
                      <a:alpha val="43137"/>
                    </a:srgbClr>
                  </a:outerShdw>
                </a:effectLst>
              </a:rPr>
              <a:t>URL</a:t>
            </a:r>
            <a:r>
              <a:rPr lang="en-US" dirty="0" smtClean="0"/>
              <a:t/>
            </a:r>
            <a:br>
              <a:rPr lang="en-US" dirty="0" smtClean="0"/>
            </a:br>
            <a:r>
              <a:rPr lang="en-US" dirty="0" smtClean="0"/>
              <a:t>http://spsu.edu/index.html</a:t>
            </a:r>
            <a:endParaRPr lang="en-US" dirty="0"/>
          </a:p>
        </p:txBody>
      </p:sp>
      <p:sp>
        <p:nvSpPr>
          <p:cNvPr id="7177" name="Rectangle 16"/>
          <p:cNvSpPr>
            <a:spLocks noChangeArrowheads="1"/>
          </p:cNvSpPr>
          <p:nvPr/>
        </p:nvSpPr>
        <p:spPr bwMode="auto">
          <a:xfrm>
            <a:off x="304800" y="6031468"/>
            <a:ext cx="2334935" cy="369332"/>
          </a:xfrm>
          <a:prstGeom prst="rect">
            <a:avLst/>
          </a:prstGeom>
          <a:noFill/>
          <a:ln w="9525">
            <a:noFill/>
            <a:miter lim="800000"/>
            <a:headEnd/>
            <a:tailEnd/>
          </a:ln>
        </p:spPr>
        <p:txBody>
          <a:bodyPr wrap="none">
            <a:spAutoFit/>
          </a:bodyPr>
          <a:lstStyle/>
          <a:p>
            <a:r>
              <a:rPr lang="en-US" dirty="0" smtClean="0"/>
              <a:t>Web </a:t>
            </a:r>
            <a:r>
              <a:rPr lang="en-US" b="1" dirty="0" smtClean="0">
                <a:effectLst>
                  <a:outerShdw blurRad="38100" dist="38100" dir="2700000" algn="tl">
                    <a:srgbClr val="000000">
                      <a:alpha val="43137"/>
                    </a:srgbClr>
                  </a:outerShdw>
                </a:effectLst>
              </a:rPr>
              <a:t>client</a:t>
            </a:r>
            <a:r>
              <a:rPr lang="en-US" dirty="0" smtClean="0"/>
              <a:t>: browser </a:t>
            </a:r>
            <a:endParaRPr lang="en-US" dirty="0"/>
          </a:p>
        </p:txBody>
      </p:sp>
      <p:sp>
        <p:nvSpPr>
          <p:cNvPr id="7179" name="Line 7"/>
          <p:cNvSpPr>
            <a:spLocks noChangeShapeType="1"/>
          </p:cNvSpPr>
          <p:nvPr/>
        </p:nvSpPr>
        <p:spPr bwMode="auto">
          <a:xfrm flipV="1">
            <a:off x="2743200" y="2526267"/>
            <a:ext cx="2667000" cy="1295399"/>
          </a:xfrm>
          <a:prstGeom prst="line">
            <a:avLst/>
          </a:prstGeom>
          <a:noFill/>
          <a:ln w="28575">
            <a:solidFill>
              <a:schemeClr val="tx1"/>
            </a:solidFill>
            <a:prstDash val="dash"/>
            <a:round/>
            <a:headEnd/>
            <a:tailEnd type="triangle" w="lg" len="med"/>
          </a:ln>
        </p:spPr>
        <p:txBody>
          <a:bodyPr/>
          <a:lstStyle/>
          <a:p>
            <a:endParaRPr lang="en-US"/>
          </a:p>
        </p:txBody>
      </p:sp>
      <p:cxnSp>
        <p:nvCxnSpPr>
          <p:cNvPr id="19" name="Straight Arrow Connector 18"/>
          <p:cNvCxnSpPr/>
          <p:nvPr/>
        </p:nvCxnSpPr>
        <p:spPr bwMode="auto">
          <a:xfrm rot="16200000" flipH="1">
            <a:off x="571500" y="3554968"/>
            <a:ext cx="609600" cy="228600"/>
          </a:xfrm>
          <a:prstGeom prst="straightConnector1">
            <a:avLst/>
          </a:prstGeom>
          <a:solidFill>
            <a:schemeClr val="accent1"/>
          </a:solidFill>
          <a:ln w="12700" cap="sq" cmpd="sng" algn="ctr">
            <a:solidFill>
              <a:schemeClr val="tx1"/>
            </a:solidFill>
            <a:prstDash val="solid"/>
            <a:round/>
            <a:headEnd type="none" w="sm" len="sm"/>
            <a:tailEnd type="triangle"/>
          </a:ln>
          <a:effectLst/>
        </p:spPr>
      </p:cxnSp>
      <p:sp>
        <p:nvSpPr>
          <p:cNvPr id="7180" name="Line 8"/>
          <p:cNvSpPr>
            <a:spLocks noChangeShapeType="1"/>
          </p:cNvSpPr>
          <p:nvPr/>
        </p:nvSpPr>
        <p:spPr bwMode="auto">
          <a:xfrm flipH="1">
            <a:off x="3429000" y="4050268"/>
            <a:ext cx="2057400" cy="990600"/>
          </a:xfrm>
          <a:prstGeom prst="line">
            <a:avLst/>
          </a:prstGeom>
          <a:noFill/>
          <a:ln w="28575">
            <a:solidFill>
              <a:schemeClr val="tx1"/>
            </a:solidFill>
            <a:prstDash val="dash"/>
            <a:round/>
            <a:headEnd/>
            <a:tailEnd type="triangle" w="lg" len="med"/>
          </a:ln>
        </p:spPr>
        <p:txBody>
          <a:bodyPr/>
          <a:lstStyle/>
          <a:p>
            <a:endParaRPr lang="en-US"/>
          </a:p>
        </p:txBody>
      </p:sp>
      <p:sp>
        <p:nvSpPr>
          <p:cNvPr id="24" name="Rectangle 14"/>
          <p:cNvSpPr>
            <a:spLocks noChangeArrowheads="1"/>
          </p:cNvSpPr>
          <p:nvPr/>
        </p:nvSpPr>
        <p:spPr bwMode="auto">
          <a:xfrm>
            <a:off x="3048000" y="2296882"/>
            <a:ext cx="2209800" cy="369332"/>
          </a:xfrm>
          <a:prstGeom prst="rect">
            <a:avLst/>
          </a:prstGeom>
          <a:noFill/>
          <a:ln w="9525">
            <a:noFill/>
            <a:miter lim="800000"/>
            <a:headEnd/>
            <a:tailEnd/>
          </a:ln>
        </p:spPr>
        <p:txBody>
          <a:bodyPr wrap="square">
            <a:spAutoFit/>
          </a:bodyPr>
          <a:lstStyle/>
          <a:p>
            <a:r>
              <a:rPr lang="en-US" b="1" dirty="0" smtClean="0">
                <a:effectLst>
                  <a:outerShdw blurRad="38100" dist="38100" dir="2700000" algn="tl">
                    <a:srgbClr val="000000">
                      <a:alpha val="43137"/>
                    </a:srgbClr>
                  </a:outerShdw>
                </a:effectLst>
              </a:rPr>
              <a:t>HTTP</a:t>
            </a:r>
            <a:r>
              <a:rPr lang="en-US" dirty="0" smtClean="0">
                <a:effectLst>
                  <a:outerShdw blurRad="38100" dist="38100" dir="2700000" algn="tl">
                    <a:srgbClr val="000000">
                      <a:alpha val="43137"/>
                    </a:srgbClr>
                  </a:outerShdw>
                </a:effectLst>
              </a:rPr>
              <a:t> </a:t>
            </a:r>
            <a:r>
              <a:rPr lang="en-US" dirty="0" smtClean="0"/>
              <a:t>- Request</a:t>
            </a:r>
            <a:endParaRPr lang="en-US" dirty="0"/>
          </a:p>
        </p:txBody>
      </p:sp>
      <p:sp>
        <p:nvSpPr>
          <p:cNvPr id="23" name="Line Callout 1 22"/>
          <p:cNvSpPr/>
          <p:nvPr/>
        </p:nvSpPr>
        <p:spPr bwMode="auto">
          <a:xfrm>
            <a:off x="7239000" y="4989807"/>
            <a:ext cx="1600200" cy="496594"/>
          </a:xfrm>
          <a:prstGeom prst="borderCallout1">
            <a:avLst>
              <a:gd name="adj1" fmla="val 385"/>
              <a:gd name="adj2" fmla="val 33102"/>
              <a:gd name="adj3" fmla="val -173230"/>
              <a:gd name="adj4" fmla="val 2861"/>
            </a:avLst>
          </a:prstGeom>
          <a:ln>
            <a:headEnd type="none" w="med" len="me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normAutofit/>
          </a:bodyPr>
          <a:lstStyle/>
          <a:p>
            <a:pPr algn="ctr"/>
            <a:r>
              <a:rPr lang="en-US" b="1" dirty="0" smtClean="0">
                <a:latin typeface="Arial" pitchFamily="34" charset="0"/>
                <a:cs typeface="Arial" pitchFamily="34" charset="0"/>
              </a:rPr>
              <a:t>Server side</a:t>
            </a:r>
            <a:endParaRPr lang="en-US" b="1" dirty="0">
              <a:latin typeface="Arial" pitchFamily="34" charset="0"/>
              <a:cs typeface="Arial" pitchFamily="34" charset="0"/>
            </a:endParaRPr>
          </a:p>
        </p:txBody>
      </p:sp>
      <p:sp>
        <p:nvSpPr>
          <p:cNvPr id="25" name="Line Callout 1 24"/>
          <p:cNvSpPr/>
          <p:nvPr/>
        </p:nvSpPr>
        <p:spPr bwMode="auto">
          <a:xfrm>
            <a:off x="3886200" y="6152503"/>
            <a:ext cx="1600200" cy="496594"/>
          </a:xfrm>
          <a:prstGeom prst="borderCallout1">
            <a:avLst>
              <a:gd name="adj1" fmla="val 385"/>
              <a:gd name="adj2" fmla="val 33102"/>
              <a:gd name="adj3" fmla="val -125773"/>
              <a:gd name="adj4" fmla="val -26594"/>
            </a:avLst>
          </a:prstGeom>
          <a:ln>
            <a:headEnd type="none" w="med" len="me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normAutofit/>
          </a:bodyPr>
          <a:lstStyle/>
          <a:p>
            <a:pPr algn="ctr"/>
            <a:r>
              <a:rPr lang="en-US" b="1" dirty="0" smtClean="0">
                <a:latin typeface="Arial" pitchFamily="34" charset="0"/>
                <a:cs typeface="Arial" pitchFamily="34" charset="0"/>
              </a:rPr>
              <a:t>Client side</a:t>
            </a:r>
            <a:endParaRPr lang="en-US" b="1" dirty="0">
              <a:latin typeface="Arial" pitchFamily="34" charset="0"/>
              <a:cs typeface="Arial" pitchFamily="34" charset="0"/>
            </a:endParaRPr>
          </a:p>
        </p:txBody>
      </p:sp>
      <p:sp>
        <p:nvSpPr>
          <p:cNvPr id="26" name="Line Callout 1 25"/>
          <p:cNvSpPr/>
          <p:nvPr/>
        </p:nvSpPr>
        <p:spPr bwMode="auto">
          <a:xfrm>
            <a:off x="762000" y="1896971"/>
            <a:ext cx="1727855" cy="496594"/>
          </a:xfrm>
          <a:prstGeom prst="borderCallout1">
            <a:avLst>
              <a:gd name="adj1" fmla="val 104791"/>
              <a:gd name="adj2" fmla="val 71983"/>
              <a:gd name="adj3" fmla="val 248191"/>
              <a:gd name="adj4" fmla="val 166022"/>
            </a:avLst>
          </a:prstGeom>
          <a:ln>
            <a:headEnd type="none" w="med" len="me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normAutofit fontScale="85000" lnSpcReduction="20000"/>
          </a:bodyPr>
          <a:lstStyle/>
          <a:p>
            <a:pPr algn="ctr"/>
            <a:r>
              <a:rPr lang="en-US" b="1" dirty="0" smtClean="0">
                <a:latin typeface="Arial" pitchFamily="34" charset="0"/>
                <a:cs typeface="Arial" pitchFamily="34" charset="0"/>
              </a:rPr>
              <a:t>Communication medium</a:t>
            </a:r>
            <a:endParaRPr lang="en-US" b="1" dirty="0">
              <a:latin typeface="Arial" pitchFamily="34" charset="0"/>
              <a:cs typeface="Arial" pitchFamily="34" charset="0"/>
            </a:endParaRPr>
          </a:p>
        </p:txBody>
      </p:sp>
    </p:spTree>
    <p:extLst>
      <p:ext uri="{BB962C8B-B14F-4D97-AF65-F5344CB8AC3E}">
        <p14:creationId xmlns:p14="http://schemas.microsoft.com/office/powerpoint/2010/main" val="1693850474"/>
      </p:ext>
    </p:extLst>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Custom 1">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0070C0"/>
      </a:hlink>
      <a:folHlink>
        <a:srgbClr val="0070C0"/>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10268</TotalTime>
  <Words>2077</Words>
  <Application>Microsoft Office PowerPoint</Application>
  <PresentationFormat>On-screen Show (4:3)</PresentationFormat>
  <Paragraphs>318</Paragraphs>
  <Slides>24</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Times New Roman</vt:lpstr>
      <vt:lpstr>Wingdings</vt:lpstr>
      <vt:lpstr>Network</vt:lpstr>
      <vt:lpstr>Introduction to World Wide Web</vt:lpstr>
      <vt:lpstr>Overview</vt:lpstr>
      <vt:lpstr>What is the Web?</vt:lpstr>
      <vt:lpstr>Web Related Terms</vt:lpstr>
      <vt:lpstr>Client/Server (C/S) Architecture</vt:lpstr>
      <vt:lpstr>Evolution of Web Applications</vt:lpstr>
      <vt:lpstr>Pre-Web</vt:lpstr>
      <vt:lpstr>Early Web, Simple Web</vt:lpstr>
      <vt:lpstr>Fundamental Technologies in a Simple Web Architecture</vt:lpstr>
      <vt:lpstr>HTML (Hypertext Markup Language)</vt:lpstr>
      <vt:lpstr>Browser</vt:lpstr>
      <vt:lpstr>Web Server</vt:lpstr>
      <vt:lpstr>URL (Uniform Resource Locator)</vt:lpstr>
      <vt:lpstr>HTTP</vt:lpstr>
      <vt:lpstr>Domain</vt:lpstr>
      <vt:lpstr>Put the Simple Web Together</vt:lpstr>
      <vt:lpstr>Dynamic Web</vt:lpstr>
      <vt:lpstr>Simple vs. Dynamic Web Applications </vt:lpstr>
      <vt:lpstr>Client Side Web Technology</vt:lpstr>
      <vt:lpstr>Server Side Web Technology</vt:lpstr>
      <vt:lpstr>Server Side Processing</vt:lpstr>
      <vt:lpstr>Web Trends</vt:lpstr>
      <vt:lpstr>Web Design vs. Web Development</vt:lpstr>
      <vt:lpstr>More Resources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dc:creator>
  <cp:lastModifiedBy>Jack Zheng</cp:lastModifiedBy>
  <cp:revision>341</cp:revision>
  <dcterms:created xsi:type="dcterms:W3CDTF">1601-01-01T00:00:00Z</dcterms:created>
  <dcterms:modified xsi:type="dcterms:W3CDTF">2014-11-11T16:05:48Z</dcterms:modified>
</cp:coreProperties>
</file>