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90" r:id="rId2"/>
    <p:sldId id="257" r:id="rId3"/>
    <p:sldId id="258" r:id="rId4"/>
    <p:sldId id="259" r:id="rId5"/>
    <p:sldId id="260" r:id="rId6"/>
    <p:sldId id="294" r:id="rId7"/>
    <p:sldId id="280" r:id="rId8"/>
    <p:sldId id="293" r:id="rId9"/>
    <p:sldId id="295" r:id="rId10"/>
    <p:sldId id="263" r:id="rId11"/>
    <p:sldId id="264" r:id="rId12"/>
    <p:sldId id="265" r:id="rId13"/>
    <p:sldId id="281" r:id="rId14"/>
    <p:sldId id="267" r:id="rId15"/>
    <p:sldId id="296" r:id="rId16"/>
    <p:sldId id="297" r:id="rId17"/>
    <p:sldId id="298" r:id="rId18"/>
    <p:sldId id="268" r:id="rId19"/>
    <p:sldId id="269" r:id="rId20"/>
    <p:sldId id="274" r:id="rId21"/>
    <p:sldId id="275" r:id="rId22"/>
    <p:sldId id="276" r:id="rId23"/>
    <p:sldId id="270" r:id="rId24"/>
    <p:sldId id="271" r:id="rId25"/>
    <p:sldId id="291" r:id="rId26"/>
    <p:sldId id="272" r:id="rId27"/>
    <p:sldId id="273"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FC4B56-F6C5-4AB2-AFA0-FC9C3653D0E4}">
          <p14:sldIdLst>
            <p14:sldId id="290"/>
            <p14:sldId id="257"/>
            <p14:sldId id="258"/>
            <p14:sldId id="259"/>
            <p14:sldId id="260"/>
            <p14:sldId id="294"/>
            <p14:sldId id="280"/>
            <p14:sldId id="293"/>
            <p14:sldId id="295"/>
            <p14:sldId id="263"/>
            <p14:sldId id="264"/>
            <p14:sldId id="265"/>
            <p14:sldId id="281"/>
            <p14:sldId id="267"/>
            <p14:sldId id="296"/>
            <p14:sldId id="297"/>
            <p14:sldId id="298"/>
            <p14:sldId id="268"/>
            <p14:sldId id="269"/>
            <p14:sldId id="274"/>
            <p14:sldId id="275"/>
            <p14:sldId id="276"/>
            <p14:sldId id="270"/>
            <p14:sldId id="271"/>
            <p14:sldId id="291"/>
            <p14:sldId id="272"/>
            <p14:sldId id="273"/>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81"/>
    <p:restoredTop sz="94681"/>
  </p:normalViewPr>
  <p:slideViewPr>
    <p:cSldViewPr snapToGrid="0" snapToObjects="1">
      <p:cViewPr varScale="1">
        <p:scale>
          <a:sx n="77" d="100"/>
          <a:sy n="77" d="100"/>
        </p:scale>
        <p:origin x="56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D78D4-8830-4043-9064-E6BE46C06313}"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FDDA2-D307-7D41-8A9B-9D02DEE488BF}" type="slidenum">
              <a:rPr lang="en-US" smtClean="0"/>
              <a:t>‹#›</a:t>
            </a:fld>
            <a:endParaRPr lang="en-US"/>
          </a:p>
        </p:txBody>
      </p:sp>
    </p:spTree>
    <p:extLst>
      <p:ext uri="{BB962C8B-B14F-4D97-AF65-F5344CB8AC3E}">
        <p14:creationId xmlns:p14="http://schemas.microsoft.com/office/powerpoint/2010/main" val="113408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9F9D3-1631-574E-B794-15810466C68F}"/>
              </a:ext>
            </a:extLst>
          </p:cNvPr>
          <p:cNvSpPr/>
          <p:nvPr/>
        </p:nvSpPr>
        <p:spPr>
          <a:xfrm>
            <a:off x="6039679"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C5C32C3-0E38-EF40-8753-699E473F0219}"/>
              </a:ext>
            </a:extLst>
          </p:cNvPr>
          <p:cNvPicPr>
            <a:picLocks noChangeAspect="1"/>
          </p:cNvPicPr>
          <p:nvPr/>
        </p:nvPicPr>
        <p:blipFill rotWithShape="1">
          <a:blip r:embed="rId2"/>
          <a:srcRect r="50000"/>
          <a:stretch/>
        </p:blipFill>
        <p:spPr>
          <a:xfrm>
            <a:off x="6096000" y="0"/>
            <a:ext cx="6096000" cy="6858000"/>
          </a:xfrm>
          <a:prstGeom prst="rect">
            <a:avLst/>
          </a:prstGeom>
        </p:spPr>
      </p:pic>
      <p:pic>
        <p:nvPicPr>
          <p:cNvPr id="11" name="Picture 10">
            <a:extLst>
              <a:ext uri="{FF2B5EF4-FFF2-40B4-BE49-F238E27FC236}">
                <a16:creationId xmlns:a16="http://schemas.microsoft.com/office/drawing/2014/main" id="{64356227-D7D4-F943-AFB2-F20F8B424051}"/>
              </a:ext>
            </a:extLst>
          </p:cNvPr>
          <p:cNvPicPr>
            <a:picLocks noChangeAspect="1"/>
          </p:cNvPicPr>
          <p:nvPr/>
        </p:nvPicPr>
        <p:blipFill>
          <a:blip r:embed="rId3"/>
          <a:stretch>
            <a:fillRect/>
          </a:stretch>
        </p:blipFill>
        <p:spPr>
          <a:xfrm>
            <a:off x="1598817" y="1983144"/>
            <a:ext cx="2853911" cy="2891711"/>
          </a:xfrm>
          <a:prstGeom prst="rect">
            <a:avLst/>
          </a:prstGeom>
        </p:spPr>
      </p:pic>
      <p:sp>
        <p:nvSpPr>
          <p:cNvPr id="3" name="Text Placeholder 2">
            <a:extLst>
              <a:ext uri="{FF2B5EF4-FFF2-40B4-BE49-F238E27FC236}">
                <a16:creationId xmlns:a16="http://schemas.microsoft.com/office/drawing/2014/main" id="{21C0DF3D-F69D-9941-B6AB-0FDADE794EF9}"/>
              </a:ext>
            </a:extLst>
          </p:cNvPr>
          <p:cNvSpPr>
            <a:spLocks noGrp="1"/>
          </p:cNvSpPr>
          <p:nvPr>
            <p:ph type="body" sz="quarter" idx="12" hasCustomPrompt="1"/>
          </p:nvPr>
        </p:nvSpPr>
        <p:spPr>
          <a:xfrm>
            <a:off x="6813549" y="2964400"/>
            <a:ext cx="4660900" cy="512762"/>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Title</a:t>
            </a:r>
          </a:p>
        </p:txBody>
      </p:sp>
      <p:sp>
        <p:nvSpPr>
          <p:cNvPr id="10" name="Text Placeholder 2">
            <a:extLst>
              <a:ext uri="{FF2B5EF4-FFF2-40B4-BE49-F238E27FC236}">
                <a16:creationId xmlns:a16="http://schemas.microsoft.com/office/drawing/2014/main" id="{C1DA1688-B217-4843-B0D0-29E1D2028150}"/>
              </a:ext>
            </a:extLst>
          </p:cNvPr>
          <p:cNvSpPr>
            <a:spLocks noGrp="1"/>
          </p:cNvSpPr>
          <p:nvPr>
            <p:ph type="body" sz="quarter" idx="13" hasCustomPrompt="1"/>
          </p:nvPr>
        </p:nvSpPr>
        <p:spPr>
          <a:xfrm>
            <a:off x="6813549" y="3477162"/>
            <a:ext cx="4660900" cy="512762"/>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Date</a:t>
            </a:r>
          </a:p>
        </p:txBody>
      </p:sp>
    </p:spTree>
    <p:extLst>
      <p:ext uri="{BB962C8B-B14F-4D97-AF65-F5344CB8AC3E}">
        <p14:creationId xmlns:p14="http://schemas.microsoft.com/office/powerpoint/2010/main" val="281909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2D5093F-A64D-6A42-8920-D62D4FA40C4E}"/>
              </a:ext>
            </a:extLst>
          </p:cNvPr>
          <p:cNvGrpSpPr/>
          <p:nvPr userDrawn="1"/>
        </p:nvGrpSpPr>
        <p:grpSpPr>
          <a:xfrm>
            <a:off x="-1" y="0"/>
            <a:ext cx="12192002" cy="6858000"/>
            <a:chOff x="-1" y="0"/>
            <a:chExt cx="12192002" cy="6858000"/>
          </a:xfrm>
        </p:grpSpPr>
        <p:pic>
          <p:nvPicPr>
            <p:cNvPr id="8" name="Picture 7">
              <a:extLst>
                <a:ext uri="{FF2B5EF4-FFF2-40B4-BE49-F238E27FC236}">
                  <a16:creationId xmlns:a16="http://schemas.microsoft.com/office/drawing/2014/main" id="{0A42E0DC-41C4-5D4E-9365-D4101A18F8FD}"/>
                </a:ext>
              </a:extLst>
            </p:cNvPr>
            <p:cNvPicPr>
              <a:picLocks noChangeAspect="1"/>
            </p:cNvPicPr>
            <p:nvPr/>
          </p:nvPicPr>
          <p:blipFill rotWithShape="1">
            <a:blip r:embed="rId2"/>
            <a:srcRect t="20272"/>
            <a:stretch/>
          </p:blipFill>
          <p:spPr>
            <a:xfrm>
              <a:off x="1" y="0"/>
              <a:ext cx="12192000" cy="6858000"/>
            </a:xfrm>
            <a:prstGeom prst="rect">
              <a:avLst/>
            </a:prstGeom>
          </p:spPr>
        </p:pic>
        <p:cxnSp>
          <p:nvCxnSpPr>
            <p:cNvPr id="9" name="Straight Connector 8">
              <a:extLst>
                <a:ext uri="{FF2B5EF4-FFF2-40B4-BE49-F238E27FC236}">
                  <a16:creationId xmlns:a16="http://schemas.microsoft.com/office/drawing/2014/main" id="{5FC13913-2F32-2343-B64C-251CB51EA2C7}"/>
                </a:ext>
              </a:extLst>
            </p:cNvPr>
            <p:cNvCxnSpPr>
              <a:cxnSpLocks/>
            </p:cNvCxnSpPr>
            <p:nvPr/>
          </p:nvCxnSpPr>
          <p:spPr>
            <a:xfrm>
              <a:off x="1826811" y="1497477"/>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EDDACB2-B58B-F64A-B55E-70FEB45037B1}"/>
                </a:ext>
              </a:extLst>
            </p:cNvPr>
            <p:cNvSpPr/>
            <p:nvPr/>
          </p:nvSpPr>
          <p:spPr>
            <a:xfrm>
              <a:off x="5589104" y="990581"/>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4A6396A-6CC8-EE41-8B23-9407CDA8FD3F}"/>
                </a:ext>
              </a:extLst>
            </p:cNvPr>
            <p:cNvCxnSpPr>
              <a:cxnSpLocks/>
            </p:cNvCxnSpPr>
            <p:nvPr/>
          </p:nvCxnSpPr>
          <p:spPr>
            <a:xfrm>
              <a:off x="1826811" y="5360525"/>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24DCAAE-06D4-1C42-A8CE-0E38F73143D0}"/>
                </a:ext>
              </a:extLst>
            </p:cNvPr>
            <p:cNvSpPr/>
            <p:nvPr/>
          </p:nvSpPr>
          <p:spPr>
            <a:xfrm>
              <a:off x="5589104" y="4853629"/>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F89AB1-B31C-E448-B85A-7845F94BB1BB}"/>
                </a:ext>
              </a:extLst>
            </p:cNvPr>
            <p:cNvSpPr/>
            <p:nvPr/>
          </p:nvSpPr>
          <p:spPr>
            <a:xfrm>
              <a:off x="-1" y="2494755"/>
              <a:ext cx="12192001" cy="1866622"/>
            </a:xfrm>
            <a:prstGeom prst="rect">
              <a:avLst/>
            </a:prstGeom>
            <a:solidFill>
              <a:srgbClr val="FF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5F5AD75-B71E-D94B-A05C-66D485089CE9}"/>
                </a:ext>
              </a:extLst>
            </p:cNvPr>
            <p:cNvPicPr>
              <a:picLocks noChangeAspect="1"/>
            </p:cNvPicPr>
            <p:nvPr/>
          </p:nvPicPr>
          <p:blipFill>
            <a:blip r:embed="rId3"/>
            <a:stretch>
              <a:fillRect/>
            </a:stretch>
          </p:blipFill>
          <p:spPr>
            <a:xfrm>
              <a:off x="5770916" y="1320514"/>
              <a:ext cx="650162" cy="433441"/>
            </a:xfrm>
            <a:prstGeom prst="rect">
              <a:avLst/>
            </a:prstGeom>
          </p:spPr>
        </p:pic>
        <p:pic>
          <p:nvPicPr>
            <p:cNvPr id="16" name="Picture 15">
              <a:extLst>
                <a:ext uri="{FF2B5EF4-FFF2-40B4-BE49-F238E27FC236}">
                  <a16:creationId xmlns:a16="http://schemas.microsoft.com/office/drawing/2014/main" id="{27CDAB06-B996-2747-B5EA-CA07085E551D}"/>
                </a:ext>
              </a:extLst>
            </p:cNvPr>
            <p:cNvPicPr>
              <a:picLocks noChangeAspect="1"/>
            </p:cNvPicPr>
            <p:nvPr/>
          </p:nvPicPr>
          <p:blipFill>
            <a:blip r:embed="rId3"/>
            <a:stretch>
              <a:fillRect/>
            </a:stretch>
          </p:blipFill>
          <p:spPr>
            <a:xfrm rot="10800000">
              <a:off x="5770916" y="5143800"/>
              <a:ext cx="650162" cy="433441"/>
            </a:xfrm>
            <a:prstGeom prst="rect">
              <a:avLst/>
            </a:prstGeom>
          </p:spPr>
        </p:pic>
      </p:grpSp>
      <p:sp>
        <p:nvSpPr>
          <p:cNvPr id="17" name="Text Placeholder 12">
            <a:extLst>
              <a:ext uri="{FF2B5EF4-FFF2-40B4-BE49-F238E27FC236}">
                <a16:creationId xmlns:a16="http://schemas.microsoft.com/office/drawing/2014/main" id="{4E663CB2-1E13-F842-839B-5A8CD0A85A60}"/>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tx1"/>
                </a:solidFill>
                <a:latin typeface="Arial" panose="020B0604020202020204" pitchFamily="34" charset="0"/>
                <a:cs typeface="Arial" panose="020B0604020202020204" pitchFamily="34" charset="0"/>
              </a:defRPr>
            </a:lvl1pPr>
          </a:lstStyle>
          <a:p>
            <a:pPr lvl="0"/>
            <a:r>
              <a:rPr lang="en-US" dirty="0"/>
              <a:t>We don’t yet know what our best self can be…together, we all need to find it.</a:t>
            </a:r>
          </a:p>
        </p:txBody>
      </p:sp>
    </p:spTree>
    <p:extLst>
      <p:ext uri="{BB962C8B-B14F-4D97-AF65-F5344CB8AC3E}">
        <p14:creationId xmlns:p14="http://schemas.microsoft.com/office/powerpoint/2010/main" val="45698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33246C5-2D29-F946-B2F7-3B9C84905703}"/>
              </a:ext>
            </a:extLst>
          </p:cNvPr>
          <p:cNvGrpSpPr/>
          <p:nvPr userDrawn="1"/>
        </p:nvGrpSpPr>
        <p:grpSpPr>
          <a:xfrm>
            <a:off x="-1" y="0"/>
            <a:ext cx="12192001" cy="6858000"/>
            <a:chOff x="-1" y="0"/>
            <a:chExt cx="12192001" cy="6858000"/>
          </a:xfrm>
        </p:grpSpPr>
        <p:pic>
          <p:nvPicPr>
            <p:cNvPr id="8" name="Picture 7">
              <a:extLst>
                <a:ext uri="{FF2B5EF4-FFF2-40B4-BE49-F238E27FC236}">
                  <a16:creationId xmlns:a16="http://schemas.microsoft.com/office/drawing/2014/main" id="{44CE2E98-8D1A-CD4B-B1A9-88632EBA646B}"/>
                </a:ext>
              </a:extLst>
            </p:cNvPr>
            <p:cNvPicPr>
              <a:picLocks noChangeAspect="1"/>
            </p:cNvPicPr>
            <p:nvPr/>
          </p:nvPicPr>
          <p:blipFill>
            <a:blip r:embed="rId2"/>
            <a:stretch>
              <a:fillRect/>
            </a:stretch>
          </p:blipFill>
          <p:spPr>
            <a:xfrm>
              <a:off x="0" y="0"/>
              <a:ext cx="12192000" cy="6858000"/>
            </a:xfrm>
            <a:prstGeom prst="rect">
              <a:avLst/>
            </a:prstGeom>
          </p:spPr>
        </p:pic>
        <p:cxnSp>
          <p:nvCxnSpPr>
            <p:cNvPr id="9" name="Straight Connector 8">
              <a:extLst>
                <a:ext uri="{FF2B5EF4-FFF2-40B4-BE49-F238E27FC236}">
                  <a16:creationId xmlns:a16="http://schemas.microsoft.com/office/drawing/2014/main" id="{CFBB83C3-3C45-0841-A413-09852839C40C}"/>
                </a:ext>
              </a:extLst>
            </p:cNvPr>
            <p:cNvCxnSpPr>
              <a:cxnSpLocks/>
            </p:cNvCxnSpPr>
            <p:nvPr/>
          </p:nvCxnSpPr>
          <p:spPr>
            <a:xfrm>
              <a:off x="1826811" y="1497477"/>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7FDDB52-74F4-BD45-9465-8A1053479EC4}"/>
                </a:ext>
              </a:extLst>
            </p:cNvPr>
            <p:cNvSpPr/>
            <p:nvPr/>
          </p:nvSpPr>
          <p:spPr>
            <a:xfrm>
              <a:off x="5589104" y="990581"/>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DFCEBF5-ADAA-7B46-9038-529B9CAD1C0A}"/>
                </a:ext>
              </a:extLst>
            </p:cNvPr>
            <p:cNvCxnSpPr>
              <a:cxnSpLocks/>
            </p:cNvCxnSpPr>
            <p:nvPr/>
          </p:nvCxnSpPr>
          <p:spPr>
            <a:xfrm>
              <a:off x="1826811" y="5360525"/>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C772748-8129-DF4A-8381-C7C56673891E}"/>
                </a:ext>
              </a:extLst>
            </p:cNvPr>
            <p:cNvSpPr/>
            <p:nvPr/>
          </p:nvSpPr>
          <p:spPr>
            <a:xfrm>
              <a:off x="5589104" y="4853629"/>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7E82D3-A127-8949-B1E6-B259F329C874}"/>
                </a:ext>
              </a:extLst>
            </p:cNvPr>
            <p:cNvSpPr/>
            <p:nvPr/>
          </p:nvSpPr>
          <p:spPr>
            <a:xfrm>
              <a:off x="-1" y="2494755"/>
              <a:ext cx="12192001" cy="18666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EB4B2D7-120C-C34A-B84F-EA07D8F4AE44}"/>
                </a:ext>
              </a:extLst>
            </p:cNvPr>
            <p:cNvPicPr>
              <a:picLocks noChangeAspect="1"/>
            </p:cNvPicPr>
            <p:nvPr/>
          </p:nvPicPr>
          <p:blipFill>
            <a:blip r:embed="rId3"/>
            <a:stretch>
              <a:fillRect/>
            </a:stretch>
          </p:blipFill>
          <p:spPr>
            <a:xfrm>
              <a:off x="5750855" y="1305854"/>
              <a:ext cx="690281" cy="460187"/>
            </a:xfrm>
            <a:prstGeom prst="rect">
              <a:avLst/>
            </a:prstGeom>
          </p:spPr>
        </p:pic>
        <p:pic>
          <p:nvPicPr>
            <p:cNvPr id="16" name="Picture 15">
              <a:extLst>
                <a:ext uri="{FF2B5EF4-FFF2-40B4-BE49-F238E27FC236}">
                  <a16:creationId xmlns:a16="http://schemas.microsoft.com/office/drawing/2014/main" id="{7F279F7D-5F09-5A4A-BBE3-A178B7A30770}"/>
                </a:ext>
              </a:extLst>
            </p:cNvPr>
            <p:cNvPicPr>
              <a:picLocks noChangeAspect="1"/>
            </p:cNvPicPr>
            <p:nvPr/>
          </p:nvPicPr>
          <p:blipFill>
            <a:blip r:embed="rId3"/>
            <a:stretch>
              <a:fillRect/>
            </a:stretch>
          </p:blipFill>
          <p:spPr>
            <a:xfrm rot="10800000">
              <a:off x="5750855" y="5128560"/>
              <a:ext cx="690281" cy="460187"/>
            </a:xfrm>
            <a:prstGeom prst="rect">
              <a:avLst/>
            </a:prstGeom>
          </p:spPr>
        </p:pic>
      </p:grpSp>
      <p:sp>
        <p:nvSpPr>
          <p:cNvPr id="14" name="Text Placeholder 12">
            <a:extLst>
              <a:ext uri="{FF2B5EF4-FFF2-40B4-BE49-F238E27FC236}">
                <a16:creationId xmlns:a16="http://schemas.microsoft.com/office/drawing/2014/main" id="{D4F3A9B5-49EA-D54B-89B9-093CE6BD84CE}"/>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bg1"/>
                </a:solidFill>
                <a:latin typeface="Arial" panose="020B0604020202020204" pitchFamily="34" charset="0"/>
                <a:cs typeface="Arial" panose="020B0604020202020204" pitchFamily="34" charset="0"/>
              </a:defRPr>
            </a:lvl1pPr>
          </a:lstStyle>
          <a:p>
            <a:pPr lvl="0"/>
            <a:r>
              <a:rPr lang="en-US" dirty="0"/>
              <a:t>We don’t yet know what our best self can be…together, we all need to find it.</a:t>
            </a:r>
          </a:p>
        </p:txBody>
      </p:sp>
    </p:spTree>
    <p:extLst>
      <p:ext uri="{BB962C8B-B14F-4D97-AF65-F5344CB8AC3E}">
        <p14:creationId xmlns:p14="http://schemas.microsoft.com/office/powerpoint/2010/main" val="218187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5A00D-820B-394B-BB34-47EBF2ABECF4}"/>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071227B-224F-8845-985A-7D474CAE570C}"/>
              </a:ext>
            </a:extLst>
          </p:cNvPr>
          <p:cNvSpPr/>
          <p:nvPr/>
        </p:nvSpPr>
        <p:spPr>
          <a:xfrm>
            <a:off x="-1" y="2958419"/>
            <a:ext cx="12192001" cy="9411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33FC234-CE84-CE4A-AEC5-3D8F75B4E49C}"/>
              </a:ext>
            </a:extLst>
          </p:cNvPr>
          <p:cNvSpPr txBox="1"/>
          <p:nvPr/>
        </p:nvSpPr>
        <p:spPr>
          <a:xfrm>
            <a:off x="1822703" y="3210350"/>
            <a:ext cx="8546592" cy="477054"/>
          </a:xfrm>
          <a:prstGeom prst="rect">
            <a:avLst/>
          </a:prstGeom>
          <a:noFill/>
        </p:spPr>
        <p:txBody>
          <a:bodyPr wrap="square" rtlCol="0">
            <a:spAutoFit/>
          </a:bodyPr>
          <a:lstStyle/>
          <a:p>
            <a:pPr algn="ctr"/>
            <a:r>
              <a:rPr lang="en-US" sz="2500"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93475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pic>
        <p:nvPicPr>
          <p:cNvPr id="7" name="Picture 6">
            <a:extLst>
              <a:ext uri="{FF2B5EF4-FFF2-40B4-BE49-F238E27FC236}">
                <a16:creationId xmlns:a16="http://schemas.microsoft.com/office/drawing/2014/main" id="{558D1FCC-C828-5245-A412-3708798581AD}"/>
              </a:ext>
            </a:extLst>
          </p:cNvPr>
          <p:cNvPicPr>
            <a:picLocks noChangeAspect="1"/>
          </p:cNvPicPr>
          <p:nvPr/>
        </p:nvPicPr>
        <p:blipFill>
          <a:blip r:embed="rId3"/>
          <a:stretch>
            <a:fillRect/>
          </a:stretch>
        </p:blipFill>
        <p:spPr>
          <a:xfrm>
            <a:off x="4652335" y="963303"/>
            <a:ext cx="2887330" cy="2925572"/>
          </a:xfrm>
          <a:prstGeom prst="rect">
            <a:avLst/>
          </a:prstGeom>
        </p:spPr>
      </p:pic>
      <p:sp>
        <p:nvSpPr>
          <p:cNvPr id="10" name="Text Placeholder 2">
            <a:extLst>
              <a:ext uri="{FF2B5EF4-FFF2-40B4-BE49-F238E27FC236}">
                <a16:creationId xmlns:a16="http://schemas.microsoft.com/office/drawing/2014/main" id="{4754ED87-0658-414E-9715-03B964241252}"/>
              </a:ext>
            </a:extLst>
          </p:cNvPr>
          <p:cNvSpPr>
            <a:spLocks noGrp="1"/>
          </p:cNvSpPr>
          <p:nvPr>
            <p:ph type="body" sz="quarter" idx="12" hasCustomPrompt="1"/>
          </p:nvPr>
        </p:nvSpPr>
        <p:spPr>
          <a:xfrm>
            <a:off x="3765550" y="5448601"/>
            <a:ext cx="4660900" cy="512762"/>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Title</a:t>
            </a:r>
          </a:p>
        </p:txBody>
      </p:sp>
      <p:sp>
        <p:nvSpPr>
          <p:cNvPr id="11" name="Text Placeholder 2">
            <a:extLst>
              <a:ext uri="{FF2B5EF4-FFF2-40B4-BE49-F238E27FC236}">
                <a16:creationId xmlns:a16="http://schemas.microsoft.com/office/drawing/2014/main" id="{DEA2028A-6C2D-9540-910F-711B608C5FD8}"/>
              </a:ext>
            </a:extLst>
          </p:cNvPr>
          <p:cNvSpPr>
            <a:spLocks noGrp="1"/>
          </p:cNvSpPr>
          <p:nvPr>
            <p:ph type="body" sz="quarter" idx="13" hasCustomPrompt="1"/>
          </p:nvPr>
        </p:nvSpPr>
        <p:spPr>
          <a:xfrm>
            <a:off x="3765550" y="5961363"/>
            <a:ext cx="4660900" cy="350227"/>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Date</a:t>
            </a:r>
          </a:p>
        </p:txBody>
      </p:sp>
    </p:spTree>
    <p:extLst>
      <p:ext uri="{BB962C8B-B14F-4D97-AF65-F5344CB8AC3E}">
        <p14:creationId xmlns:p14="http://schemas.microsoft.com/office/powerpoint/2010/main" val="303132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A6151DA-0E50-3747-B88F-29F646B3148B}"/>
              </a:ext>
            </a:extLst>
          </p:cNvPr>
          <p:cNvSpPr>
            <a:spLocks noGrp="1"/>
          </p:cNvSpPr>
          <p:nvPr>
            <p:ph type="title" hasCustomPrompt="1"/>
          </p:nvPr>
        </p:nvSpPr>
        <p:spPr>
          <a:xfrm>
            <a:off x="733096" y="354615"/>
            <a:ext cx="10515600" cy="1325563"/>
          </a:xfrm>
          <a:prstGeom prst="rect">
            <a:avLst/>
          </a:prstGeom>
        </p:spPr>
        <p:txBody>
          <a:bodyPr/>
          <a:lstStyle>
            <a:lvl1pPr>
              <a:defRPr sz="4400" b="1" i="0">
                <a:latin typeface="Arial" panose="020B0604020202020204" pitchFamily="34" charset="0"/>
                <a:cs typeface="Arial" panose="020B0604020202020204" pitchFamily="34" charset="0"/>
              </a:defRPr>
            </a:lvl1pPr>
          </a:lstStyle>
          <a:p>
            <a:r>
              <a:rPr lang="en-US" dirty="0"/>
              <a:t>Title</a:t>
            </a:r>
          </a:p>
        </p:txBody>
      </p:sp>
      <p:sp>
        <p:nvSpPr>
          <p:cNvPr id="15" name="Content Placeholder 14">
            <a:extLst>
              <a:ext uri="{FF2B5EF4-FFF2-40B4-BE49-F238E27FC236}">
                <a16:creationId xmlns:a16="http://schemas.microsoft.com/office/drawing/2014/main" id="{48378D0F-E7EF-4A4B-83B1-DE987880935F}"/>
              </a:ext>
            </a:extLst>
          </p:cNvPr>
          <p:cNvSpPr>
            <a:spLocks noGrp="1"/>
          </p:cNvSpPr>
          <p:nvPr>
            <p:ph sz="quarter" idx="10"/>
          </p:nvPr>
        </p:nvSpPr>
        <p:spPr>
          <a:xfrm>
            <a:off x="733425" y="2217738"/>
            <a:ext cx="10355263" cy="3752850"/>
          </a:xfrm>
          <a:prstGeom prst="rect">
            <a:avLst/>
          </a:prstGeom>
        </p:spPr>
        <p:txBody>
          <a:bodyPr/>
          <a:lstStyle>
            <a:lvl1pPr>
              <a:buClr>
                <a:srgbClr val="F7BF32"/>
              </a:buClr>
              <a:defRPr b="0" i="0">
                <a:latin typeface="Avenir Medium" panose="02000503020000020003" pitchFamily="2" charset="0"/>
              </a:defRPr>
            </a:lvl1pPr>
            <a:lvl2pPr>
              <a:buClr>
                <a:srgbClr val="F7BF32"/>
              </a:buClr>
              <a:defRPr b="0" i="0">
                <a:latin typeface="Avenir Roman" panose="02000503020000020003" pitchFamily="2" charset="0"/>
              </a:defRPr>
            </a:lvl2pPr>
            <a:lvl3pPr>
              <a:buClr>
                <a:srgbClr val="F7BF32"/>
              </a:buClr>
              <a:defRPr b="0" i="0">
                <a:latin typeface="Avenir Roman" panose="02000503020000020003" pitchFamily="2" charset="0"/>
              </a:defRPr>
            </a:lvl3pPr>
            <a:lvl4pPr>
              <a:buClr>
                <a:srgbClr val="F7BF32"/>
              </a:buClr>
              <a:defRPr b="0" i="0">
                <a:latin typeface="Avenir Roman" panose="02000503020000020003" pitchFamily="2" charset="0"/>
              </a:defRPr>
            </a:lvl4pPr>
            <a:lvl5pPr>
              <a:buClr>
                <a:srgbClr val="F7BF32"/>
              </a:buClr>
              <a:defRPr b="0" i="0">
                <a:latin typeface="Avenir Roman"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200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19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spTree>
    <p:extLst>
      <p:ext uri="{BB962C8B-B14F-4D97-AF65-F5344CB8AC3E}">
        <p14:creationId xmlns:p14="http://schemas.microsoft.com/office/powerpoint/2010/main" val="37605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4AF910-3B45-C642-BA40-7F26C292CBB7}"/>
              </a:ext>
            </a:extLst>
          </p:cNvPr>
          <p:cNvGrpSpPr/>
          <p:nvPr userDrawn="1"/>
        </p:nvGrpSpPr>
        <p:grpSpPr>
          <a:xfrm>
            <a:off x="0" y="0"/>
            <a:ext cx="6143872" cy="6858000"/>
            <a:chOff x="0" y="0"/>
            <a:chExt cx="6143872" cy="6858000"/>
          </a:xfrm>
        </p:grpSpPr>
        <p:sp>
          <p:nvSpPr>
            <p:cNvPr id="8" name="Rectangle 7">
              <a:extLst>
                <a:ext uri="{FF2B5EF4-FFF2-40B4-BE49-F238E27FC236}">
                  <a16:creationId xmlns:a16="http://schemas.microsoft.com/office/drawing/2014/main" id="{CC89D864-D3E3-854A-9727-A7FA3A3C3175}"/>
                </a:ext>
              </a:extLst>
            </p:cNvPr>
            <p:cNvSpPr/>
            <p:nvPr/>
          </p:nvSpPr>
          <p:spPr>
            <a:xfrm>
              <a:off x="5617345"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D8ED27C-6546-2A4D-8DF8-81E2F1D5CA75}"/>
                </a:ext>
              </a:extLst>
            </p:cNvPr>
            <p:cNvPicPr>
              <a:picLocks noChangeAspect="1"/>
            </p:cNvPicPr>
            <p:nvPr/>
          </p:nvPicPr>
          <p:blipFill rotWithShape="1">
            <a:blip r:embed="rId2"/>
            <a:srcRect r="50000"/>
            <a:stretch/>
          </p:blipFill>
          <p:spPr>
            <a:xfrm>
              <a:off x="0" y="0"/>
              <a:ext cx="6096000" cy="6858000"/>
            </a:xfrm>
            <a:prstGeom prst="rect">
              <a:avLst/>
            </a:prstGeom>
          </p:spPr>
        </p:pic>
      </p:grpSp>
      <p:sp>
        <p:nvSpPr>
          <p:cNvPr id="13" name="Text Placeholder 12">
            <a:extLst>
              <a:ext uri="{FF2B5EF4-FFF2-40B4-BE49-F238E27FC236}">
                <a16:creationId xmlns:a16="http://schemas.microsoft.com/office/drawing/2014/main" id="{B1061A9F-A15E-C64A-9549-79374FACE173}"/>
              </a:ext>
            </a:extLst>
          </p:cNvPr>
          <p:cNvSpPr>
            <a:spLocks noGrp="1"/>
          </p:cNvSpPr>
          <p:nvPr>
            <p:ph type="body" sz="quarter" idx="10" hasCustomPrompt="1"/>
          </p:nvPr>
        </p:nvSpPr>
        <p:spPr>
          <a:xfrm>
            <a:off x="695833" y="3229691"/>
            <a:ext cx="4702175" cy="398616"/>
          </a:xfrm>
          <a:prstGeom prst="rect">
            <a:avLst/>
          </a:prstGeom>
        </p:spPr>
        <p:txBody>
          <a:bodyPr/>
          <a:lstStyle>
            <a:lvl1pPr marL="0" indent="0" algn="ctr">
              <a:buNone/>
              <a:defRPr sz="3000" b="1" i="0">
                <a:latin typeface="Arial" panose="020B0604020202020204" pitchFamily="34" charset="0"/>
                <a:cs typeface="Arial" panose="020B0604020202020204" pitchFamily="34" charset="0"/>
              </a:defRPr>
            </a:lvl1pPr>
          </a:lstStyle>
          <a:p>
            <a:pPr lvl="0"/>
            <a:r>
              <a:rPr lang="en-US" dirty="0"/>
              <a:t>What We’ll Cover</a:t>
            </a:r>
          </a:p>
        </p:txBody>
      </p:sp>
      <p:sp>
        <p:nvSpPr>
          <p:cNvPr id="19" name="Text Placeholder 18">
            <a:extLst>
              <a:ext uri="{FF2B5EF4-FFF2-40B4-BE49-F238E27FC236}">
                <a16:creationId xmlns:a16="http://schemas.microsoft.com/office/drawing/2014/main" id="{1FA52A49-6633-E54F-9E51-57323147E959}"/>
              </a:ext>
            </a:extLst>
          </p:cNvPr>
          <p:cNvSpPr>
            <a:spLocks noGrp="1"/>
          </p:cNvSpPr>
          <p:nvPr>
            <p:ph type="body" sz="quarter" idx="12" hasCustomPrompt="1"/>
          </p:nvPr>
        </p:nvSpPr>
        <p:spPr>
          <a:xfrm>
            <a:off x="6791833" y="1128199"/>
            <a:ext cx="4704334" cy="4564678"/>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742950" indent="-285750">
              <a:lnSpc>
                <a:spcPct val="200000"/>
              </a:lnSpc>
              <a:buClr>
                <a:srgbClr val="FFC629"/>
              </a:buClr>
              <a:buFont typeface="Arial" panose="020B0604020202020204" pitchFamily="34" charset="0"/>
              <a:buChar char="•"/>
              <a:defRPr sz="1800" b="0" i="0"/>
            </a:lvl2pPr>
          </a:lstStyle>
          <a:p>
            <a:pPr>
              <a:lnSpc>
                <a:spcPct val="200000"/>
              </a:lnSpc>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p:txBody>
      </p:sp>
    </p:spTree>
    <p:extLst>
      <p:ext uri="{BB962C8B-B14F-4D97-AF65-F5344CB8AC3E}">
        <p14:creationId xmlns:p14="http://schemas.microsoft.com/office/powerpoint/2010/main" val="286207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6B76FD-EBC2-924F-90F9-5FBB8B224E6C}"/>
              </a:ext>
            </a:extLst>
          </p:cNvPr>
          <p:cNvSpPr/>
          <p:nvPr/>
        </p:nvSpPr>
        <p:spPr>
          <a:xfrm>
            <a:off x="-1" y="6224584"/>
            <a:ext cx="12192001" cy="2607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204431-1C59-AA44-82EC-D02845A982FA}"/>
              </a:ext>
            </a:extLst>
          </p:cNvPr>
          <p:cNvPicPr>
            <a:picLocks noChangeAspect="1"/>
          </p:cNvPicPr>
          <p:nvPr/>
        </p:nvPicPr>
        <p:blipFill rotWithShape="1">
          <a:blip r:embed="rId2"/>
          <a:srcRect t="91324" r="1434" b="242"/>
          <a:stretch/>
        </p:blipFill>
        <p:spPr>
          <a:xfrm>
            <a:off x="0" y="6279639"/>
            <a:ext cx="12192000" cy="578361"/>
          </a:xfrm>
          <a:prstGeom prst="rect">
            <a:avLst/>
          </a:prstGeom>
        </p:spPr>
      </p:pic>
      <p:cxnSp>
        <p:nvCxnSpPr>
          <p:cNvPr id="9" name="Straight Connector 8">
            <a:extLst>
              <a:ext uri="{FF2B5EF4-FFF2-40B4-BE49-F238E27FC236}">
                <a16:creationId xmlns:a16="http://schemas.microsoft.com/office/drawing/2014/main" id="{9E6176D2-EEF6-1043-9E18-99A5E6FB1DED}"/>
              </a:ext>
            </a:extLst>
          </p:cNvPr>
          <p:cNvCxnSpPr>
            <a:cxnSpLocks/>
          </p:cNvCxnSpPr>
          <p:nvPr/>
        </p:nvCxnSpPr>
        <p:spPr>
          <a:xfrm>
            <a:off x="-13856" y="1260574"/>
            <a:ext cx="6096001"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3B75B1AC-CF2D-704D-8913-3B88C08C39B0}"/>
              </a:ext>
            </a:extLst>
          </p:cNvPr>
          <p:cNvSpPr>
            <a:spLocks noGrp="1"/>
          </p:cNvSpPr>
          <p:nvPr>
            <p:ph type="body" sz="quarter" idx="10" hasCustomPrompt="1"/>
          </p:nvPr>
        </p:nvSpPr>
        <p:spPr>
          <a:xfrm>
            <a:off x="598083" y="600075"/>
            <a:ext cx="5680075" cy="660400"/>
          </a:xfrm>
          <a:prstGeom prst="rect">
            <a:avLst/>
          </a:prstGeom>
        </p:spPr>
        <p:txBody>
          <a:bodyPr/>
          <a:lstStyle>
            <a:lvl1pPr marL="0" indent="0">
              <a:buNone/>
              <a:defRPr sz="3000" b="1" i="0">
                <a:latin typeface="Arial" panose="020B0604020202020204" pitchFamily="34" charset="0"/>
                <a:cs typeface="Arial" panose="020B0604020202020204" pitchFamily="34" charset="0"/>
              </a:defRPr>
            </a:lvl1pPr>
          </a:lstStyle>
          <a:p>
            <a:pPr lvl="0"/>
            <a:r>
              <a:rPr lang="en-US" dirty="0"/>
              <a:t>Title</a:t>
            </a:r>
          </a:p>
        </p:txBody>
      </p:sp>
      <p:sp>
        <p:nvSpPr>
          <p:cNvPr id="20" name="Text Placeholder 19">
            <a:extLst>
              <a:ext uri="{FF2B5EF4-FFF2-40B4-BE49-F238E27FC236}">
                <a16:creationId xmlns:a16="http://schemas.microsoft.com/office/drawing/2014/main" id="{D8360B5A-D265-7849-A437-ACE53640BBA6}"/>
              </a:ext>
            </a:extLst>
          </p:cNvPr>
          <p:cNvSpPr>
            <a:spLocks noGrp="1"/>
          </p:cNvSpPr>
          <p:nvPr>
            <p:ph type="body" sz="quarter" idx="11" hasCustomPrompt="1"/>
          </p:nvPr>
        </p:nvSpPr>
        <p:spPr>
          <a:xfrm>
            <a:off x="598083" y="1752600"/>
            <a:ext cx="4257675" cy="3352800"/>
          </a:xfrm>
          <a:prstGeom prst="rect">
            <a:avLst/>
          </a:prstGeom>
        </p:spPr>
        <p:txBody>
          <a:bodyPr/>
          <a:lstStyle>
            <a:lvl1pPr marL="0" indent="0">
              <a:buClr>
                <a:srgbClr val="FFC629"/>
              </a:buClr>
              <a:buFont typeface="Arial" panose="020B0604020202020204" pitchFamily="34" charset="0"/>
              <a:buNone/>
              <a:defRPr sz="1500">
                <a:latin typeface="Arial" panose="020B0604020202020204" pitchFamily="34" charset="0"/>
                <a:cs typeface="Arial" panose="020B0604020202020204" pitchFamily="34" charset="0"/>
              </a:defRPr>
            </a:lvl1pPr>
            <a:lvl2pPr>
              <a:defRPr sz="1500"/>
            </a:lvl2pPr>
            <a:lvl3pPr>
              <a:defRPr sz="1500"/>
            </a:lvl3pPr>
            <a:lvl4pPr>
              <a:defRPr sz="1500"/>
            </a:lvl4pPr>
            <a:lvl5pPr>
              <a:defRPr sz="1500"/>
            </a:lvl5pPr>
          </a:lstStyle>
          <a:p>
            <a:r>
              <a:rPr lang="en-US" sz="1500" b="1" dirty="0">
                <a:latin typeface="Avenir Black" panose="02000503020000020003" pitchFamily="2" charset="0"/>
              </a:rPr>
              <a:t>Points:</a:t>
            </a:r>
          </a:p>
          <a:p>
            <a:endParaRPr lang="en-US" sz="1500" dirty="0">
              <a:latin typeface="Avenir Medium" panose="02000503020000020003" pitchFamily="2" charset="0"/>
            </a:endParaRP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1</a:t>
            </a: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2</a:t>
            </a: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3</a:t>
            </a:r>
          </a:p>
          <a:p>
            <a:pPr marL="285750" indent="-285750">
              <a:buFont typeface="Arial" panose="020B0604020202020204" pitchFamily="34" charset="0"/>
              <a:buChar char="•"/>
            </a:pPr>
            <a:endParaRPr lang="en-US" sz="1500" dirty="0">
              <a:latin typeface="Avenir Medium" panose="02000503020000020003" pitchFamily="2" charset="0"/>
            </a:endParaRPr>
          </a:p>
          <a:p>
            <a:r>
              <a:rPr lang="en-US" sz="1500" dirty="0">
                <a:latin typeface="Avenir Medium" panose="02000503020000020003" pitchFamily="2" charset="0"/>
              </a:rPr>
              <a:t>Reinforce main points/message here with copy to explain to the consumer.</a:t>
            </a:r>
          </a:p>
        </p:txBody>
      </p:sp>
      <p:sp>
        <p:nvSpPr>
          <p:cNvPr id="22" name="Picture Placeholder 21">
            <a:extLst>
              <a:ext uri="{FF2B5EF4-FFF2-40B4-BE49-F238E27FC236}">
                <a16:creationId xmlns:a16="http://schemas.microsoft.com/office/drawing/2014/main" id="{DF874033-E928-1743-85FB-DC29CB426C56}"/>
              </a:ext>
            </a:extLst>
          </p:cNvPr>
          <p:cNvSpPr>
            <a:spLocks noGrp="1"/>
          </p:cNvSpPr>
          <p:nvPr>
            <p:ph type="pic" sz="quarter" idx="12"/>
          </p:nvPr>
        </p:nvSpPr>
        <p:spPr>
          <a:xfrm>
            <a:off x="6799667" y="1593184"/>
            <a:ext cx="4794250" cy="389255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985105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475F388-1957-4E42-8C71-14A16B93040E}"/>
              </a:ext>
            </a:extLst>
          </p:cNvPr>
          <p:cNvGrpSpPr/>
          <p:nvPr userDrawn="1"/>
        </p:nvGrpSpPr>
        <p:grpSpPr>
          <a:xfrm>
            <a:off x="0" y="0"/>
            <a:ext cx="12192000" cy="6858000"/>
            <a:chOff x="0" y="0"/>
            <a:chExt cx="12192000" cy="6858000"/>
          </a:xfrm>
        </p:grpSpPr>
        <p:pic>
          <p:nvPicPr>
            <p:cNvPr id="8" name="Picture 7">
              <a:extLst>
                <a:ext uri="{FF2B5EF4-FFF2-40B4-BE49-F238E27FC236}">
                  <a16:creationId xmlns:a16="http://schemas.microsoft.com/office/drawing/2014/main" id="{560DCAAC-46AE-3343-8F9A-CD4DDA203A09}"/>
                </a:ext>
              </a:extLst>
            </p:cNvPr>
            <p:cNvPicPr>
              <a:picLocks noChangeAspect="1"/>
            </p:cNvPicPr>
            <p:nvPr/>
          </p:nvPicPr>
          <p:blipFill rotWithShape="1">
            <a:blip r:embed="rId2"/>
            <a:srcRect t="20272"/>
            <a:stretch/>
          </p:blipFill>
          <p:spPr>
            <a:xfrm>
              <a:off x="0" y="0"/>
              <a:ext cx="12192000" cy="6858000"/>
            </a:xfrm>
            <a:prstGeom prst="rect">
              <a:avLst/>
            </a:prstGeom>
          </p:spPr>
        </p:pic>
        <p:cxnSp>
          <p:nvCxnSpPr>
            <p:cNvPr id="10" name="Straight Connector 9">
              <a:extLst>
                <a:ext uri="{FF2B5EF4-FFF2-40B4-BE49-F238E27FC236}">
                  <a16:creationId xmlns:a16="http://schemas.microsoft.com/office/drawing/2014/main" id="{D7FE7ACE-CBBD-CE4F-9899-20F39A6A454D}"/>
                </a:ext>
              </a:extLst>
            </p:cNvPr>
            <p:cNvCxnSpPr/>
            <p:nvPr/>
          </p:nvCxnSpPr>
          <p:spPr>
            <a:xfrm>
              <a:off x="3169919" y="3857735"/>
              <a:ext cx="585216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1210CA93-A5F0-FC40-A24C-216D908FFEEC}"/>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bg1"/>
                </a:solidFill>
                <a:latin typeface="Arial" panose="020B0604020202020204" pitchFamily="34" charset="0"/>
                <a:cs typeface="Arial" panose="020B0604020202020204" pitchFamily="34" charset="0"/>
              </a:defRPr>
            </a:lvl1pPr>
          </a:lstStyle>
          <a:p>
            <a:pPr lvl="0"/>
            <a:r>
              <a:rPr lang="en-US" dirty="0"/>
              <a:t>Divider Title</a:t>
            </a:r>
          </a:p>
        </p:txBody>
      </p:sp>
    </p:spTree>
    <p:extLst>
      <p:ext uri="{BB962C8B-B14F-4D97-AF65-F5344CB8AC3E}">
        <p14:creationId xmlns:p14="http://schemas.microsoft.com/office/powerpoint/2010/main" val="230174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2C8967C-5DE1-8542-B6F8-DE583745C775}"/>
              </a:ext>
            </a:extLst>
          </p:cNvPr>
          <p:cNvGrpSpPr/>
          <p:nvPr userDrawn="1"/>
        </p:nvGrpSpPr>
        <p:grpSpPr>
          <a:xfrm>
            <a:off x="0" y="-1"/>
            <a:ext cx="12192000" cy="6858001"/>
            <a:chOff x="0" y="-1"/>
            <a:chExt cx="12192000" cy="6858001"/>
          </a:xfrm>
        </p:grpSpPr>
        <p:pic>
          <p:nvPicPr>
            <p:cNvPr id="8" name="Picture 7">
              <a:extLst>
                <a:ext uri="{FF2B5EF4-FFF2-40B4-BE49-F238E27FC236}">
                  <a16:creationId xmlns:a16="http://schemas.microsoft.com/office/drawing/2014/main" id="{E3F91AB2-125E-C949-8DAC-F0922653571D}"/>
                </a:ext>
              </a:extLst>
            </p:cNvPr>
            <p:cNvPicPr>
              <a:picLocks noChangeAspect="1"/>
            </p:cNvPicPr>
            <p:nvPr/>
          </p:nvPicPr>
          <p:blipFill rotWithShape="1">
            <a:blip r:embed="rId2">
              <a:alphaModFix amt="50000"/>
            </a:blip>
            <a:srcRect t="19272"/>
            <a:stretch/>
          </p:blipFill>
          <p:spPr>
            <a:xfrm>
              <a:off x="0" y="-1"/>
              <a:ext cx="12192000" cy="6858001"/>
            </a:xfrm>
            <a:prstGeom prst="rect">
              <a:avLst/>
            </a:prstGeom>
          </p:spPr>
        </p:pic>
        <p:cxnSp>
          <p:nvCxnSpPr>
            <p:cNvPr id="10" name="Straight Connector 9">
              <a:extLst>
                <a:ext uri="{FF2B5EF4-FFF2-40B4-BE49-F238E27FC236}">
                  <a16:creationId xmlns:a16="http://schemas.microsoft.com/office/drawing/2014/main" id="{DF6F952A-A865-544A-B2DA-A32AF5762272}"/>
                </a:ext>
              </a:extLst>
            </p:cNvPr>
            <p:cNvCxnSpPr/>
            <p:nvPr/>
          </p:nvCxnSpPr>
          <p:spPr>
            <a:xfrm>
              <a:off x="3672840" y="3857735"/>
              <a:ext cx="484632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BDF5D72F-CC3C-2B4E-B192-FF761F67C873}"/>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tx1"/>
                </a:solidFill>
                <a:latin typeface="Arial" panose="020B0604020202020204" pitchFamily="34" charset="0"/>
                <a:cs typeface="Arial" panose="020B0604020202020204" pitchFamily="34" charset="0"/>
              </a:defRPr>
            </a:lvl1pPr>
          </a:lstStyle>
          <a:p>
            <a:pPr lvl="0"/>
            <a:r>
              <a:rPr lang="en-US" dirty="0"/>
              <a:t>Divider Title</a:t>
            </a:r>
          </a:p>
        </p:txBody>
      </p:sp>
    </p:spTree>
    <p:extLst>
      <p:ext uri="{BB962C8B-B14F-4D97-AF65-F5344CB8AC3E}">
        <p14:creationId xmlns:p14="http://schemas.microsoft.com/office/powerpoint/2010/main" val="308901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65630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7" r:id="rId3"/>
    <p:sldLayoutId id="2147483668" r:id="rId4"/>
    <p:sldLayoutId id="2147483669" r:id="rId5"/>
    <p:sldLayoutId id="2147483658" r:id="rId6"/>
    <p:sldLayoutId id="2147483665" r:id="rId7"/>
    <p:sldLayoutId id="2147483660" r:id="rId8"/>
    <p:sldLayoutId id="2147483661" r:id="rId9"/>
    <p:sldLayoutId id="2147483663" r:id="rId10"/>
    <p:sldLayoutId id="2147483664" r:id="rId11"/>
    <p:sldLayoutId id="214748366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usg.service-now.com/usgsp"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hr.kennesaw.edu/communication/newsletter.php" TargetMode="Externa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hr.kennesaw.edu/hrteams.php"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52CAE6-104F-4AC5-839D-ECB29D4D42BA}"/>
              </a:ext>
            </a:extLst>
          </p:cNvPr>
          <p:cNvSpPr>
            <a:spLocks noGrp="1"/>
          </p:cNvSpPr>
          <p:nvPr>
            <p:ph type="body" sz="quarter" idx="11"/>
          </p:nvPr>
        </p:nvSpPr>
        <p:spPr/>
        <p:txBody>
          <a:bodyPr/>
          <a:lstStyle/>
          <a:p>
            <a:r>
              <a:rPr lang="en-US" dirty="0"/>
              <a:t>Welcome!</a:t>
            </a:r>
          </a:p>
        </p:txBody>
      </p:sp>
      <p:sp>
        <p:nvSpPr>
          <p:cNvPr id="5" name="Text Placeholder 3">
            <a:extLst>
              <a:ext uri="{FF2B5EF4-FFF2-40B4-BE49-F238E27FC236}">
                <a16:creationId xmlns:a16="http://schemas.microsoft.com/office/drawing/2014/main" id="{D561ABA1-CAE5-45C8-897E-5A0ADA98FB2A}"/>
              </a:ext>
            </a:extLst>
          </p:cNvPr>
          <p:cNvSpPr txBox="1">
            <a:spLocks/>
          </p:cNvSpPr>
          <p:nvPr/>
        </p:nvSpPr>
        <p:spPr>
          <a:xfrm>
            <a:off x="2808325" y="3971472"/>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will begin promptly at 2pm.</a:t>
            </a:r>
          </a:p>
        </p:txBody>
      </p:sp>
    </p:spTree>
    <p:extLst>
      <p:ext uri="{BB962C8B-B14F-4D97-AF65-F5344CB8AC3E}">
        <p14:creationId xmlns:p14="http://schemas.microsoft.com/office/powerpoint/2010/main" val="152027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E1F43B-FF38-4EE6-B7EC-AE3FC0EEC43A}"/>
              </a:ext>
            </a:extLst>
          </p:cNvPr>
          <p:cNvSpPr>
            <a:spLocks noGrp="1"/>
          </p:cNvSpPr>
          <p:nvPr>
            <p:ph type="body" sz="quarter" idx="11"/>
          </p:nvPr>
        </p:nvSpPr>
        <p:spPr>
          <a:xfrm>
            <a:off x="2808325" y="3281927"/>
            <a:ext cx="6575347" cy="553998"/>
          </a:xfrm>
        </p:spPr>
        <p:txBody>
          <a:bodyPr/>
          <a:lstStyle/>
          <a:p>
            <a:r>
              <a:rPr lang="en-US" dirty="0"/>
              <a:t>How do I submit changes?</a:t>
            </a:r>
          </a:p>
          <a:p>
            <a:endParaRPr lang="en-US" dirty="0"/>
          </a:p>
        </p:txBody>
      </p:sp>
    </p:spTree>
    <p:extLst>
      <p:ext uri="{BB962C8B-B14F-4D97-AF65-F5344CB8AC3E}">
        <p14:creationId xmlns:p14="http://schemas.microsoft.com/office/powerpoint/2010/main" val="1903729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E98E2E6-0133-4388-8BC0-00576987F90D}"/>
              </a:ext>
            </a:extLst>
          </p:cNvPr>
          <p:cNvPicPr>
            <a:picLocks noChangeAspect="1"/>
          </p:cNvPicPr>
          <p:nvPr/>
        </p:nvPicPr>
        <p:blipFill>
          <a:blip r:embed="rId2"/>
          <a:stretch>
            <a:fillRect/>
          </a:stretch>
        </p:blipFill>
        <p:spPr>
          <a:xfrm>
            <a:off x="7929830" y="350195"/>
            <a:ext cx="2831690" cy="2310581"/>
          </a:xfrm>
          <a:prstGeom prst="rect">
            <a:avLst/>
          </a:prstGeom>
        </p:spPr>
      </p:pic>
      <p:sp>
        <p:nvSpPr>
          <p:cNvPr id="17" name="TextBox 16">
            <a:extLst>
              <a:ext uri="{FF2B5EF4-FFF2-40B4-BE49-F238E27FC236}">
                <a16:creationId xmlns:a16="http://schemas.microsoft.com/office/drawing/2014/main" id="{17D8D7A1-7816-4B45-8576-BEFB6BB66D7A}"/>
              </a:ext>
            </a:extLst>
          </p:cNvPr>
          <p:cNvSpPr txBox="1"/>
          <p:nvPr/>
        </p:nvSpPr>
        <p:spPr>
          <a:xfrm>
            <a:off x="7120564" y="2680489"/>
            <a:ext cx="4450222" cy="646331"/>
          </a:xfrm>
          <a:prstGeom prst="rect">
            <a:avLst/>
          </a:prstGeom>
          <a:noFill/>
        </p:spPr>
        <p:txBody>
          <a:bodyPr wrap="square" anchor="ctr">
            <a:spAutoFit/>
          </a:bodyPr>
          <a:lstStyle/>
          <a:p>
            <a:pPr algn="ctr"/>
            <a:r>
              <a:rPr lang="en-US" sz="1800" b="0" i="0" u="none" strike="noStrike" baseline="0" dirty="0">
                <a:latin typeface="Montserrat-Regular" panose="00000500000000000000" pitchFamily="50" charset="0"/>
              </a:rPr>
              <a:t>Actions that affect a </a:t>
            </a:r>
            <a:r>
              <a:rPr lang="en-US" sz="1800" b="0" i="0" u="none" strike="noStrike" baseline="0" dirty="0">
                <a:latin typeface="Montserrat-Medium" panose="00000600000000000000" pitchFamily="50" charset="0"/>
              </a:rPr>
              <a:t>POSITION </a:t>
            </a:r>
            <a:r>
              <a:rPr lang="en-US" sz="1800" b="0" i="0" u="none" strike="noStrike" baseline="0" dirty="0">
                <a:latin typeface="Montserrat-Regular" panose="00000500000000000000" pitchFamily="50" charset="0"/>
              </a:rPr>
              <a:t>are</a:t>
            </a:r>
          </a:p>
          <a:p>
            <a:pPr algn="ctr"/>
            <a:r>
              <a:rPr lang="en-US" sz="1800" b="0" i="0" u="none" strike="noStrike" baseline="0" dirty="0">
                <a:latin typeface="Montserrat-Regular" panose="00000500000000000000" pitchFamily="50" charset="0"/>
              </a:rPr>
              <a:t>routed through </a:t>
            </a:r>
            <a:r>
              <a:rPr lang="en-US" sz="1800" b="0" i="0" u="none" strike="noStrike" baseline="0" dirty="0">
                <a:latin typeface="Montserrat-Medium" panose="00000600000000000000" pitchFamily="50" charset="0"/>
              </a:rPr>
              <a:t>MANAGE POSITIONS</a:t>
            </a:r>
            <a:endParaRPr lang="en-US" dirty="0"/>
          </a:p>
        </p:txBody>
      </p:sp>
      <p:sp>
        <p:nvSpPr>
          <p:cNvPr id="26" name="Text Placeholder 2">
            <a:extLst>
              <a:ext uri="{FF2B5EF4-FFF2-40B4-BE49-F238E27FC236}">
                <a16:creationId xmlns:a16="http://schemas.microsoft.com/office/drawing/2014/main" id="{07A348FB-BA37-49F9-814C-EA863864E07B}"/>
              </a:ext>
            </a:extLst>
          </p:cNvPr>
          <p:cNvSpPr txBox="1">
            <a:spLocks/>
          </p:cNvSpPr>
          <p:nvPr/>
        </p:nvSpPr>
        <p:spPr>
          <a:xfrm>
            <a:off x="6901047" y="3409485"/>
            <a:ext cx="4889257"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for vacant positions </a:t>
            </a:r>
            <a:br>
              <a:rPr lang="en-US" sz="1800" b="1" dirty="0">
                <a:latin typeface="Montserrat" panose="00000500000000000000" pitchFamily="50" charset="0"/>
              </a:rPr>
            </a:br>
            <a:r>
              <a:rPr lang="en-US" sz="1800" b="1" dirty="0">
                <a:latin typeface="Montserrat" panose="00000500000000000000" pitchFamily="50" charset="0"/>
              </a:rPr>
              <a:t>-OR- </a:t>
            </a:r>
            <a:br>
              <a:rPr lang="en-US" sz="1800" b="1" dirty="0">
                <a:latin typeface="Montserrat" panose="00000500000000000000" pitchFamily="50" charset="0"/>
              </a:rPr>
            </a:br>
            <a:r>
              <a:rPr lang="en-US" sz="1800" b="1" dirty="0">
                <a:latin typeface="Montserrat" panose="00000500000000000000" pitchFamily="50" charset="0"/>
              </a:rPr>
              <a:t>Use when employee is changing while </a:t>
            </a:r>
            <a:br>
              <a:rPr lang="en-US" sz="1800" b="1" dirty="0">
                <a:latin typeface="Montserrat" panose="00000500000000000000" pitchFamily="50" charset="0"/>
              </a:rPr>
            </a:br>
            <a:r>
              <a:rPr lang="en-US" sz="1800" b="1" dirty="0">
                <a:latin typeface="Montserrat" panose="00000500000000000000" pitchFamily="50" charset="0"/>
              </a:rPr>
              <a:t>staying in current position number</a:t>
            </a:r>
          </a:p>
        </p:txBody>
      </p:sp>
      <p:sp>
        <p:nvSpPr>
          <p:cNvPr id="28" name="TextBox 27">
            <a:extLst>
              <a:ext uri="{FF2B5EF4-FFF2-40B4-BE49-F238E27FC236}">
                <a16:creationId xmlns:a16="http://schemas.microsoft.com/office/drawing/2014/main" id="{F85B99FB-159D-41CC-8E26-BFD1E237710A}"/>
              </a:ext>
            </a:extLst>
          </p:cNvPr>
          <p:cNvSpPr txBox="1"/>
          <p:nvPr/>
        </p:nvSpPr>
        <p:spPr>
          <a:xfrm>
            <a:off x="7606962" y="4529727"/>
            <a:ext cx="3477426" cy="1569660"/>
          </a:xfrm>
          <a:prstGeom prst="rect">
            <a:avLst/>
          </a:prstGeom>
          <a:noFill/>
        </p:spPr>
        <p:txBody>
          <a:bodyPr wrap="square" anchor="ctr">
            <a:spAutoFit/>
          </a:bodyPr>
          <a:lstStyle/>
          <a:p>
            <a:pPr marL="0" indent="0" algn="ctr">
              <a:buNone/>
            </a:pPr>
            <a:r>
              <a:rPr lang="en-US" sz="1600" dirty="0"/>
              <a:t>Classification (Job Code / Title)</a:t>
            </a:r>
          </a:p>
          <a:p>
            <a:pPr marL="0" indent="0" algn="ctr">
              <a:buNone/>
            </a:pPr>
            <a:r>
              <a:rPr lang="en-US" sz="1600" dirty="0"/>
              <a:t>Department</a:t>
            </a:r>
          </a:p>
          <a:p>
            <a:pPr marL="0" indent="0" algn="ctr">
              <a:buNone/>
            </a:pPr>
            <a:r>
              <a:rPr lang="en-US" sz="1600" dirty="0"/>
              <a:t>Reports To</a:t>
            </a:r>
          </a:p>
          <a:p>
            <a:pPr marL="0" indent="0" algn="ctr">
              <a:buNone/>
            </a:pPr>
            <a:r>
              <a:rPr lang="en-US" sz="1600" dirty="0"/>
              <a:t>Standard Hours / FTE</a:t>
            </a:r>
          </a:p>
          <a:p>
            <a:pPr marL="0" indent="0" algn="ctr">
              <a:buNone/>
            </a:pPr>
            <a:r>
              <a:rPr lang="en-US" sz="1600" dirty="0"/>
              <a:t>Pay Frequency</a:t>
            </a:r>
          </a:p>
          <a:p>
            <a:pPr marL="0" indent="0" algn="ctr">
              <a:buNone/>
            </a:pPr>
            <a:r>
              <a:rPr lang="en-US" sz="1600" dirty="0"/>
              <a:t>Position Funding</a:t>
            </a:r>
          </a:p>
        </p:txBody>
      </p:sp>
      <p:cxnSp>
        <p:nvCxnSpPr>
          <p:cNvPr id="35" name="Straight Connector 34">
            <a:extLst>
              <a:ext uri="{FF2B5EF4-FFF2-40B4-BE49-F238E27FC236}">
                <a16:creationId xmlns:a16="http://schemas.microsoft.com/office/drawing/2014/main" id="{7FB80CAA-96D8-4408-A563-D383755EE01E}"/>
              </a:ext>
            </a:extLst>
          </p:cNvPr>
          <p:cNvCxnSpPr>
            <a:cxnSpLocks/>
          </p:cNvCxnSpPr>
          <p:nvPr/>
        </p:nvCxnSpPr>
        <p:spPr>
          <a:xfrm>
            <a:off x="6962586" y="3339665"/>
            <a:ext cx="4766178" cy="2"/>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FD4DF8-F58D-44E1-8734-B5148D27046A}"/>
              </a:ext>
            </a:extLst>
          </p:cNvPr>
          <p:cNvCxnSpPr>
            <a:cxnSpLocks/>
          </p:cNvCxnSpPr>
          <p:nvPr/>
        </p:nvCxnSpPr>
        <p:spPr>
          <a:xfrm>
            <a:off x="6962586" y="4504032"/>
            <a:ext cx="4766178" cy="2"/>
          </a:xfrm>
          <a:prstGeom prst="line">
            <a:avLst/>
          </a:prstGeom>
        </p:spPr>
        <p:style>
          <a:lnRef idx="1">
            <a:schemeClr val="dk1"/>
          </a:lnRef>
          <a:fillRef idx="0">
            <a:schemeClr val="dk1"/>
          </a:fillRef>
          <a:effectRef idx="0">
            <a:schemeClr val="dk1"/>
          </a:effectRef>
          <a:fontRef idx="minor">
            <a:schemeClr val="tx1"/>
          </a:fontRef>
        </p:style>
      </p:cxnSp>
      <p:sp>
        <p:nvSpPr>
          <p:cNvPr id="56" name="Text Placeholder 55">
            <a:extLst>
              <a:ext uri="{FF2B5EF4-FFF2-40B4-BE49-F238E27FC236}">
                <a16:creationId xmlns:a16="http://schemas.microsoft.com/office/drawing/2014/main" id="{17ECA730-CD42-4CC2-96B6-F56FF68E3FC0}"/>
              </a:ext>
            </a:extLst>
          </p:cNvPr>
          <p:cNvSpPr>
            <a:spLocks noGrp="1"/>
          </p:cNvSpPr>
          <p:nvPr>
            <p:ph type="body" sz="quarter" idx="10"/>
          </p:nvPr>
        </p:nvSpPr>
        <p:spPr/>
        <p:txBody>
          <a:bodyPr/>
          <a:lstStyle/>
          <a:p>
            <a:r>
              <a:rPr lang="en-US" sz="4800" dirty="0"/>
              <a:t>Manage Positions</a:t>
            </a:r>
          </a:p>
        </p:txBody>
      </p:sp>
    </p:spTree>
    <p:extLst>
      <p:ext uri="{BB962C8B-B14F-4D97-AF65-F5344CB8AC3E}">
        <p14:creationId xmlns:p14="http://schemas.microsoft.com/office/powerpoint/2010/main" val="3048390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B49B3F-52EB-43BD-BF75-3851EC89CC85}"/>
              </a:ext>
            </a:extLst>
          </p:cNvPr>
          <p:cNvSpPr>
            <a:spLocks noGrp="1"/>
          </p:cNvSpPr>
          <p:nvPr>
            <p:ph type="body" sz="quarter" idx="11"/>
          </p:nvPr>
        </p:nvSpPr>
        <p:spPr>
          <a:xfrm>
            <a:off x="2808325" y="2083064"/>
            <a:ext cx="6575347" cy="553998"/>
          </a:xfrm>
        </p:spPr>
        <p:txBody>
          <a:bodyPr/>
          <a:lstStyle/>
          <a:p>
            <a:r>
              <a:rPr lang="en-US" dirty="0"/>
              <a:t>Employees who share a position number must all be changed in the same way if making changes via Manage Positions.</a:t>
            </a:r>
          </a:p>
        </p:txBody>
      </p:sp>
      <p:sp>
        <p:nvSpPr>
          <p:cNvPr id="3" name="Text Placeholder 1">
            <a:extLst>
              <a:ext uri="{FF2B5EF4-FFF2-40B4-BE49-F238E27FC236}">
                <a16:creationId xmlns:a16="http://schemas.microsoft.com/office/drawing/2014/main" id="{CD1706CC-3300-4182-9702-577696FAE575}"/>
              </a:ext>
            </a:extLst>
          </p:cNvPr>
          <p:cNvSpPr txBox="1">
            <a:spLocks/>
          </p:cNvSpPr>
          <p:nvPr/>
        </p:nvSpPr>
        <p:spPr>
          <a:xfrm>
            <a:off x="2808325" y="3943940"/>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If only one or a group of employees within a position is changing, the employee(s) changing will need to be moved to a new position number via Transfer action.</a:t>
            </a:r>
          </a:p>
        </p:txBody>
      </p:sp>
    </p:spTree>
    <p:extLst>
      <p:ext uri="{BB962C8B-B14F-4D97-AF65-F5344CB8AC3E}">
        <p14:creationId xmlns:p14="http://schemas.microsoft.com/office/powerpoint/2010/main" val="1204064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D3357-947C-46CB-B92B-E60CF0DCC4CF}"/>
              </a:ext>
            </a:extLst>
          </p:cNvPr>
          <p:cNvSpPr>
            <a:spLocks noGrp="1"/>
          </p:cNvSpPr>
          <p:nvPr>
            <p:ph type="body" sz="quarter" idx="11"/>
          </p:nvPr>
        </p:nvSpPr>
        <p:spPr>
          <a:xfrm>
            <a:off x="2808326" y="2496420"/>
            <a:ext cx="6575347" cy="553998"/>
          </a:xfrm>
        </p:spPr>
        <p:txBody>
          <a:bodyPr/>
          <a:lstStyle/>
          <a:p>
            <a:r>
              <a:rPr lang="en-US" dirty="0"/>
              <a:t>Manage Position transactions can be edited once they are submitted by the HRBP or by HRMS.</a:t>
            </a:r>
          </a:p>
          <a:p>
            <a:endParaRPr lang="en-US" dirty="0"/>
          </a:p>
        </p:txBody>
      </p:sp>
      <p:sp>
        <p:nvSpPr>
          <p:cNvPr id="3" name="Text Placeholder 1">
            <a:extLst>
              <a:ext uri="{FF2B5EF4-FFF2-40B4-BE49-F238E27FC236}">
                <a16:creationId xmlns:a16="http://schemas.microsoft.com/office/drawing/2014/main" id="{18DA88F7-ADC3-48DC-B093-D48085D84B1B}"/>
              </a:ext>
            </a:extLst>
          </p:cNvPr>
          <p:cNvSpPr txBox="1">
            <a:spLocks/>
          </p:cNvSpPr>
          <p:nvPr/>
        </p:nvSpPr>
        <p:spPr>
          <a:xfrm>
            <a:off x="2808325" y="3943940"/>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However, ensuring that all data is complete and accurate prior to submission, including effective date, will prevent unnecessary delays and possible denial of submissions.</a:t>
            </a:r>
          </a:p>
        </p:txBody>
      </p:sp>
    </p:spTree>
    <p:extLst>
      <p:ext uri="{BB962C8B-B14F-4D97-AF65-F5344CB8AC3E}">
        <p14:creationId xmlns:p14="http://schemas.microsoft.com/office/powerpoint/2010/main" val="1498646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DC28A00-D8BD-48F6-A97F-E92DF76695DB}"/>
              </a:ext>
            </a:extLst>
          </p:cNvPr>
          <p:cNvSpPr>
            <a:spLocks noGrp="1"/>
          </p:cNvSpPr>
          <p:nvPr>
            <p:ph type="body" sz="quarter" idx="11"/>
          </p:nvPr>
        </p:nvSpPr>
        <p:spPr>
          <a:xfrm>
            <a:off x="2808325" y="2508948"/>
            <a:ext cx="6575347" cy="553998"/>
          </a:xfrm>
        </p:spPr>
        <p:txBody>
          <a:bodyPr/>
          <a:lstStyle/>
          <a:p>
            <a:r>
              <a:rPr lang="en-US" dirty="0"/>
              <a:t>Please reach out to your HR Team if you have questions about a particular data element. </a:t>
            </a:r>
          </a:p>
        </p:txBody>
      </p:sp>
      <p:sp>
        <p:nvSpPr>
          <p:cNvPr id="5" name="Text Placeholder 3">
            <a:extLst>
              <a:ext uri="{FF2B5EF4-FFF2-40B4-BE49-F238E27FC236}">
                <a16:creationId xmlns:a16="http://schemas.microsoft.com/office/drawing/2014/main" id="{85ED457C-73F0-436D-B794-971EAF0C71C2}"/>
              </a:ext>
            </a:extLst>
          </p:cNvPr>
          <p:cNvSpPr txBox="1">
            <a:spLocks/>
          </p:cNvSpPr>
          <p:nvPr/>
        </p:nvSpPr>
        <p:spPr>
          <a:xfrm>
            <a:off x="2808324" y="3906362"/>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Submitting a transaction with incorrect information in order to submit it can cause unnecessary delays or possible denial.</a:t>
            </a:r>
          </a:p>
        </p:txBody>
      </p:sp>
    </p:spTree>
    <p:extLst>
      <p:ext uri="{BB962C8B-B14F-4D97-AF65-F5344CB8AC3E}">
        <p14:creationId xmlns:p14="http://schemas.microsoft.com/office/powerpoint/2010/main" val="4028952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7D8D7A1-7816-4B45-8576-BEFB6BB66D7A}"/>
              </a:ext>
            </a:extLst>
          </p:cNvPr>
          <p:cNvSpPr txBox="1"/>
          <p:nvPr/>
        </p:nvSpPr>
        <p:spPr>
          <a:xfrm>
            <a:off x="6962586" y="2680489"/>
            <a:ext cx="4766178" cy="646331"/>
          </a:xfrm>
          <a:prstGeom prst="rect">
            <a:avLst/>
          </a:prstGeom>
          <a:noFill/>
        </p:spPr>
        <p:txBody>
          <a:bodyPr wrap="square" anchor="ctr">
            <a:spAutoFit/>
          </a:bodyPr>
          <a:lstStyle/>
          <a:p>
            <a:pPr algn="ctr"/>
            <a:r>
              <a:rPr lang="en-US" sz="1800" b="0" i="0" u="none" strike="noStrike" baseline="0" dirty="0">
                <a:latin typeface="Montserrat-Regular" panose="00000500000000000000" pitchFamily="50" charset="0"/>
              </a:rPr>
              <a:t>Actions that affect an </a:t>
            </a:r>
            <a:r>
              <a:rPr lang="en-US" sz="1800" b="0" i="0" u="none" strike="noStrike" baseline="0" dirty="0">
                <a:latin typeface="Montserrat-Medium" panose="00000600000000000000" pitchFamily="50" charset="0"/>
              </a:rPr>
              <a:t>EMPLOYEE </a:t>
            </a:r>
            <a:r>
              <a:rPr lang="en-US" sz="1800" b="0" i="0" u="none" strike="noStrike" baseline="0" dirty="0">
                <a:latin typeface="Montserrat-Regular" panose="00000500000000000000" pitchFamily="50" charset="0"/>
              </a:rPr>
              <a:t>are</a:t>
            </a:r>
          </a:p>
          <a:p>
            <a:pPr algn="ctr"/>
            <a:r>
              <a:rPr lang="en-US" sz="1800" b="0" i="0" u="none" strike="noStrike" baseline="0" dirty="0">
                <a:latin typeface="Montserrat-Regular" panose="00000500000000000000" pitchFamily="50" charset="0"/>
              </a:rPr>
              <a:t>routed through supervisor’s </a:t>
            </a:r>
            <a:r>
              <a:rPr lang="en-US" sz="1800" b="0" i="0" u="none" strike="noStrike" baseline="0" dirty="0">
                <a:latin typeface="Montserrat-Medium" panose="00000600000000000000" pitchFamily="50" charset="0"/>
              </a:rPr>
              <a:t>MY TEAM</a:t>
            </a:r>
            <a:endParaRPr lang="en-US" dirty="0"/>
          </a:p>
        </p:txBody>
      </p:sp>
      <p:sp>
        <p:nvSpPr>
          <p:cNvPr id="26" name="Text Placeholder 2">
            <a:extLst>
              <a:ext uri="{FF2B5EF4-FFF2-40B4-BE49-F238E27FC236}">
                <a16:creationId xmlns:a16="http://schemas.microsoft.com/office/drawing/2014/main" id="{07A348FB-BA37-49F9-814C-EA863864E07B}"/>
              </a:ext>
            </a:extLst>
          </p:cNvPr>
          <p:cNvSpPr txBox="1">
            <a:spLocks/>
          </p:cNvSpPr>
          <p:nvPr/>
        </p:nvSpPr>
        <p:spPr>
          <a:xfrm>
            <a:off x="6878083" y="3409486"/>
            <a:ext cx="2405791"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when employee is moving to a new position number</a:t>
            </a:r>
          </a:p>
        </p:txBody>
      </p:sp>
      <p:sp>
        <p:nvSpPr>
          <p:cNvPr id="28" name="TextBox 27">
            <a:extLst>
              <a:ext uri="{FF2B5EF4-FFF2-40B4-BE49-F238E27FC236}">
                <a16:creationId xmlns:a16="http://schemas.microsoft.com/office/drawing/2014/main" id="{F85B99FB-159D-41CC-8E26-BFD1E237710A}"/>
              </a:ext>
            </a:extLst>
          </p:cNvPr>
          <p:cNvSpPr txBox="1"/>
          <p:nvPr/>
        </p:nvSpPr>
        <p:spPr>
          <a:xfrm>
            <a:off x="7061938" y="4565008"/>
            <a:ext cx="2038079" cy="830997"/>
          </a:xfrm>
          <a:prstGeom prst="rect">
            <a:avLst/>
          </a:prstGeom>
          <a:noFill/>
        </p:spPr>
        <p:txBody>
          <a:bodyPr wrap="square" anchor="ctr">
            <a:spAutoFit/>
          </a:bodyPr>
          <a:lstStyle/>
          <a:p>
            <a:pPr marL="0" indent="0" algn="ctr">
              <a:buNone/>
            </a:pPr>
            <a:r>
              <a:rPr lang="en-US" sz="1600" dirty="0"/>
              <a:t>Transfer</a:t>
            </a:r>
          </a:p>
          <a:p>
            <a:pPr marL="0" indent="0" algn="ctr">
              <a:buNone/>
            </a:pPr>
            <a:r>
              <a:rPr lang="en-US" sz="1600" dirty="0"/>
              <a:t>Promote</a:t>
            </a:r>
          </a:p>
          <a:p>
            <a:pPr marL="0" indent="0" algn="ctr">
              <a:buNone/>
            </a:pPr>
            <a:r>
              <a:rPr lang="en-US" sz="1600" dirty="0"/>
              <a:t>Demote</a:t>
            </a:r>
          </a:p>
        </p:txBody>
      </p:sp>
      <p:cxnSp>
        <p:nvCxnSpPr>
          <p:cNvPr id="35" name="Straight Connector 34">
            <a:extLst>
              <a:ext uri="{FF2B5EF4-FFF2-40B4-BE49-F238E27FC236}">
                <a16:creationId xmlns:a16="http://schemas.microsoft.com/office/drawing/2014/main" id="{7FB80CAA-96D8-4408-A563-D383755EE01E}"/>
              </a:ext>
            </a:extLst>
          </p:cNvPr>
          <p:cNvCxnSpPr>
            <a:cxnSpLocks/>
          </p:cNvCxnSpPr>
          <p:nvPr/>
        </p:nvCxnSpPr>
        <p:spPr>
          <a:xfrm>
            <a:off x="6962586" y="3339665"/>
            <a:ext cx="4766178" cy="2"/>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FD4DF8-F58D-44E1-8734-B5148D27046A}"/>
              </a:ext>
            </a:extLst>
          </p:cNvPr>
          <p:cNvCxnSpPr>
            <a:cxnSpLocks/>
          </p:cNvCxnSpPr>
          <p:nvPr/>
        </p:nvCxnSpPr>
        <p:spPr>
          <a:xfrm>
            <a:off x="6962586" y="4504032"/>
            <a:ext cx="4766178" cy="2"/>
          </a:xfrm>
          <a:prstGeom prst="line">
            <a:avLst/>
          </a:prstGeom>
        </p:spPr>
        <p:style>
          <a:lnRef idx="1">
            <a:schemeClr val="dk1"/>
          </a:lnRef>
          <a:fillRef idx="0">
            <a:schemeClr val="dk1"/>
          </a:fillRef>
          <a:effectRef idx="0">
            <a:schemeClr val="dk1"/>
          </a:effectRef>
          <a:fontRef idx="minor">
            <a:schemeClr val="tx1"/>
          </a:fontRef>
        </p:style>
      </p:cxnSp>
      <p:sp>
        <p:nvSpPr>
          <p:cNvPr id="56" name="Text Placeholder 55">
            <a:extLst>
              <a:ext uri="{FF2B5EF4-FFF2-40B4-BE49-F238E27FC236}">
                <a16:creationId xmlns:a16="http://schemas.microsoft.com/office/drawing/2014/main" id="{17ECA730-CD42-4CC2-96B6-F56FF68E3FC0}"/>
              </a:ext>
            </a:extLst>
          </p:cNvPr>
          <p:cNvSpPr>
            <a:spLocks noGrp="1"/>
          </p:cNvSpPr>
          <p:nvPr>
            <p:ph type="body" sz="quarter" idx="10"/>
          </p:nvPr>
        </p:nvSpPr>
        <p:spPr/>
        <p:txBody>
          <a:bodyPr/>
          <a:lstStyle/>
          <a:p>
            <a:r>
              <a:rPr lang="en-US" sz="4800" dirty="0"/>
              <a:t>My Team</a:t>
            </a:r>
          </a:p>
        </p:txBody>
      </p:sp>
      <p:sp>
        <p:nvSpPr>
          <p:cNvPr id="11" name="Text Placeholder 2">
            <a:extLst>
              <a:ext uri="{FF2B5EF4-FFF2-40B4-BE49-F238E27FC236}">
                <a16:creationId xmlns:a16="http://schemas.microsoft.com/office/drawing/2014/main" id="{3278D0B6-CEED-42E5-B2D5-0C463E8F3C07}"/>
              </a:ext>
            </a:extLst>
          </p:cNvPr>
          <p:cNvSpPr txBox="1">
            <a:spLocks/>
          </p:cNvSpPr>
          <p:nvPr/>
        </p:nvSpPr>
        <p:spPr>
          <a:xfrm>
            <a:off x="9409134" y="3409486"/>
            <a:ext cx="2405791"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when employee information is changing</a:t>
            </a:r>
          </a:p>
        </p:txBody>
      </p:sp>
      <p:sp>
        <p:nvSpPr>
          <p:cNvPr id="12" name="TextBox 11">
            <a:extLst>
              <a:ext uri="{FF2B5EF4-FFF2-40B4-BE49-F238E27FC236}">
                <a16:creationId xmlns:a16="http://schemas.microsoft.com/office/drawing/2014/main" id="{CA6A3949-EAEF-43A8-B253-23A64486FFA8}"/>
              </a:ext>
            </a:extLst>
          </p:cNvPr>
          <p:cNvSpPr txBox="1"/>
          <p:nvPr/>
        </p:nvSpPr>
        <p:spPr>
          <a:xfrm>
            <a:off x="9172113" y="4565008"/>
            <a:ext cx="2879832" cy="1569660"/>
          </a:xfrm>
          <a:prstGeom prst="rect">
            <a:avLst/>
          </a:prstGeom>
          <a:noFill/>
        </p:spPr>
        <p:txBody>
          <a:bodyPr wrap="square" anchor="ctr">
            <a:spAutoFit/>
          </a:bodyPr>
          <a:lstStyle/>
          <a:p>
            <a:pPr marL="0" indent="0" algn="ctr">
              <a:buNone/>
            </a:pPr>
            <a:r>
              <a:rPr lang="en-US" sz="1600" dirty="0"/>
              <a:t>Change Time/Absence Approver</a:t>
            </a:r>
          </a:p>
          <a:p>
            <a:pPr marL="0" indent="0" algn="ctr">
              <a:buNone/>
            </a:pPr>
            <a:r>
              <a:rPr lang="en-US" sz="1600" dirty="0"/>
              <a:t>Reports To</a:t>
            </a:r>
          </a:p>
          <a:p>
            <a:pPr marL="0" indent="0" algn="ctr">
              <a:buNone/>
            </a:pPr>
            <a:r>
              <a:rPr lang="en-US" sz="1600" dirty="0"/>
              <a:t>Retire</a:t>
            </a:r>
          </a:p>
          <a:p>
            <a:pPr marL="0" indent="0" algn="ctr">
              <a:buNone/>
            </a:pPr>
            <a:r>
              <a:rPr lang="en-US" sz="1600" dirty="0"/>
              <a:t>Terminate</a:t>
            </a:r>
          </a:p>
          <a:p>
            <a:pPr marL="0" indent="0" algn="ctr">
              <a:buNone/>
            </a:pPr>
            <a:r>
              <a:rPr lang="en-US" sz="1600" dirty="0"/>
              <a:t>Salary Change</a:t>
            </a:r>
          </a:p>
          <a:p>
            <a:pPr marL="0" indent="0" algn="ctr">
              <a:buNone/>
            </a:pPr>
            <a:r>
              <a:rPr lang="en-US" sz="1600" dirty="0"/>
              <a:t>Supplemental Pay</a:t>
            </a:r>
          </a:p>
        </p:txBody>
      </p:sp>
      <p:pic>
        <p:nvPicPr>
          <p:cNvPr id="3" name="Picture 2">
            <a:extLst>
              <a:ext uri="{FF2B5EF4-FFF2-40B4-BE49-F238E27FC236}">
                <a16:creationId xmlns:a16="http://schemas.microsoft.com/office/drawing/2014/main" id="{0AD4CD44-5696-4833-8274-64538A87DE41}"/>
              </a:ext>
            </a:extLst>
          </p:cNvPr>
          <p:cNvPicPr>
            <a:picLocks noChangeAspect="1"/>
          </p:cNvPicPr>
          <p:nvPr/>
        </p:nvPicPr>
        <p:blipFill>
          <a:blip r:embed="rId2"/>
          <a:stretch>
            <a:fillRect/>
          </a:stretch>
        </p:blipFill>
        <p:spPr>
          <a:xfrm>
            <a:off x="7954371" y="248161"/>
            <a:ext cx="2909525" cy="2296993"/>
          </a:xfrm>
          <a:prstGeom prst="rect">
            <a:avLst/>
          </a:prstGeom>
        </p:spPr>
      </p:pic>
      <p:sp>
        <p:nvSpPr>
          <p:cNvPr id="4" name="Rectangle 3">
            <a:extLst>
              <a:ext uri="{FF2B5EF4-FFF2-40B4-BE49-F238E27FC236}">
                <a16:creationId xmlns:a16="http://schemas.microsoft.com/office/drawing/2014/main" id="{0F664295-7B31-4C10-AD27-005169815962}"/>
              </a:ext>
            </a:extLst>
          </p:cNvPr>
          <p:cNvSpPr/>
          <p:nvPr/>
        </p:nvSpPr>
        <p:spPr>
          <a:xfrm>
            <a:off x="7615825" y="4599547"/>
            <a:ext cx="939452" cy="7964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597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D3357-947C-46CB-B92B-E60CF0DCC4CF}"/>
              </a:ext>
            </a:extLst>
          </p:cNvPr>
          <p:cNvSpPr>
            <a:spLocks noGrp="1"/>
          </p:cNvSpPr>
          <p:nvPr>
            <p:ph type="body" sz="quarter" idx="11"/>
          </p:nvPr>
        </p:nvSpPr>
        <p:spPr>
          <a:xfrm>
            <a:off x="2808326" y="2496420"/>
            <a:ext cx="6575347" cy="553998"/>
          </a:xfrm>
        </p:spPr>
        <p:txBody>
          <a:bodyPr/>
          <a:lstStyle/>
          <a:p>
            <a:r>
              <a:rPr lang="en-US" dirty="0"/>
              <a:t>My Team transactions can NOT </a:t>
            </a:r>
            <a:br>
              <a:rPr lang="en-US" dirty="0"/>
            </a:br>
            <a:r>
              <a:rPr lang="en-US" dirty="0"/>
              <a:t>be edited by anyone once </a:t>
            </a:r>
            <a:br>
              <a:rPr lang="en-US" dirty="0"/>
            </a:br>
            <a:r>
              <a:rPr lang="en-US" dirty="0"/>
              <a:t>they are submitted.</a:t>
            </a:r>
          </a:p>
          <a:p>
            <a:endParaRPr lang="en-US" dirty="0"/>
          </a:p>
        </p:txBody>
      </p:sp>
      <p:sp>
        <p:nvSpPr>
          <p:cNvPr id="3" name="Text Placeholder 1">
            <a:extLst>
              <a:ext uri="{FF2B5EF4-FFF2-40B4-BE49-F238E27FC236}">
                <a16:creationId xmlns:a16="http://schemas.microsoft.com/office/drawing/2014/main" id="{18DA88F7-ADC3-48DC-B093-D48085D84B1B}"/>
              </a:ext>
            </a:extLst>
          </p:cNvPr>
          <p:cNvSpPr txBox="1">
            <a:spLocks/>
          </p:cNvSpPr>
          <p:nvPr/>
        </p:nvSpPr>
        <p:spPr>
          <a:xfrm>
            <a:off x="2808325" y="3943940"/>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Ensuring that all data is complete and accurate prior to submission, especially effective date, will prevent HR from having to deny the transaction and you from having to start all over. </a:t>
            </a:r>
          </a:p>
        </p:txBody>
      </p:sp>
    </p:spTree>
    <p:extLst>
      <p:ext uri="{BB962C8B-B14F-4D97-AF65-F5344CB8AC3E}">
        <p14:creationId xmlns:p14="http://schemas.microsoft.com/office/powerpoint/2010/main" val="1438564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DC28A00-D8BD-48F6-A97F-E92DF76695DB}"/>
              </a:ext>
            </a:extLst>
          </p:cNvPr>
          <p:cNvSpPr>
            <a:spLocks noGrp="1"/>
          </p:cNvSpPr>
          <p:nvPr>
            <p:ph type="body" sz="quarter" idx="11"/>
          </p:nvPr>
        </p:nvSpPr>
        <p:spPr>
          <a:xfrm>
            <a:off x="2808325" y="2508948"/>
            <a:ext cx="6575347" cy="553998"/>
          </a:xfrm>
        </p:spPr>
        <p:txBody>
          <a:bodyPr/>
          <a:lstStyle/>
          <a:p>
            <a:r>
              <a:rPr lang="en-US" dirty="0"/>
              <a:t>Please reach out to your HR Team if you have questions about a particular data element. </a:t>
            </a:r>
          </a:p>
        </p:txBody>
      </p:sp>
      <p:sp>
        <p:nvSpPr>
          <p:cNvPr id="5" name="Text Placeholder 3">
            <a:extLst>
              <a:ext uri="{FF2B5EF4-FFF2-40B4-BE49-F238E27FC236}">
                <a16:creationId xmlns:a16="http://schemas.microsoft.com/office/drawing/2014/main" id="{85ED457C-73F0-436D-B794-971EAF0C71C2}"/>
              </a:ext>
            </a:extLst>
          </p:cNvPr>
          <p:cNvSpPr txBox="1">
            <a:spLocks/>
          </p:cNvSpPr>
          <p:nvPr/>
        </p:nvSpPr>
        <p:spPr>
          <a:xfrm>
            <a:off x="2808324" y="3906362"/>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Submitting a transaction with incorrect information in order to submit it can cause unnecessary delays or possible denial.</a:t>
            </a:r>
          </a:p>
        </p:txBody>
      </p:sp>
    </p:spTree>
    <p:extLst>
      <p:ext uri="{BB962C8B-B14F-4D97-AF65-F5344CB8AC3E}">
        <p14:creationId xmlns:p14="http://schemas.microsoft.com/office/powerpoint/2010/main" val="4142116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F0B36C-9AA2-4BBF-86D5-3BDAE5C524E7}"/>
              </a:ext>
            </a:extLst>
          </p:cNvPr>
          <p:cNvSpPr>
            <a:spLocks noGrp="1"/>
          </p:cNvSpPr>
          <p:nvPr>
            <p:ph type="body" sz="quarter" idx="11"/>
          </p:nvPr>
        </p:nvSpPr>
        <p:spPr/>
        <p:txBody>
          <a:bodyPr/>
          <a:lstStyle/>
          <a:p>
            <a:r>
              <a:rPr lang="en-US" dirty="0"/>
              <a:t>What resources are available?</a:t>
            </a:r>
          </a:p>
        </p:txBody>
      </p:sp>
    </p:spTree>
    <p:extLst>
      <p:ext uri="{BB962C8B-B14F-4D97-AF65-F5344CB8AC3E}">
        <p14:creationId xmlns:p14="http://schemas.microsoft.com/office/powerpoint/2010/main" val="130238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3AA50E-7C55-4A61-84EB-97A87F1B053D}"/>
              </a:ext>
            </a:extLst>
          </p:cNvPr>
          <p:cNvSpPr>
            <a:spLocks noGrp="1"/>
          </p:cNvSpPr>
          <p:nvPr>
            <p:ph type="body" sz="quarter" idx="10"/>
          </p:nvPr>
        </p:nvSpPr>
        <p:spPr/>
        <p:txBody>
          <a:bodyPr/>
          <a:lstStyle/>
          <a:p>
            <a:r>
              <a:rPr lang="en-US" dirty="0"/>
              <a:t>Shared Services Center</a:t>
            </a:r>
            <a:br>
              <a:rPr lang="en-US" dirty="0"/>
            </a:br>
            <a:r>
              <a:rPr lang="en-US" dirty="0"/>
              <a:t>Knowledge Base</a:t>
            </a:r>
          </a:p>
        </p:txBody>
      </p:sp>
      <p:sp>
        <p:nvSpPr>
          <p:cNvPr id="4" name="Text Placeholder 3">
            <a:extLst>
              <a:ext uri="{FF2B5EF4-FFF2-40B4-BE49-F238E27FC236}">
                <a16:creationId xmlns:a16="http://schemas.microsoft.com/office/drawing/2014/main" id="{E36896BD-32D2-4A01-8B0C-346D22238D86}"/>
              </a:ext>
            </a:extLst>
          </p:cNvPr>
          <p:cNvSpPr>
            <a:spLocks noGrp="1"/>
          </p:cNvSpPr>
          <p:nvPr>
            <p:ph type="body" sz="quarter" idx="12"/>
          </p:nvPr>
        </p:nvSpPr>
        <p:spPr>
          <a:xfrm>
            <a:off x="6929620" y="3428999"/>
            <a:ext cx="4704334" cy="2404141"/>
          </a:xfrm>
        </p:spPr>
        <p:txBody>
          <a:bodyPr/>
          <a:lstStyle/>
          <a:p>
            <a:r>
              <a:rPr lang="en-US" sz="2200" dirty="0">
                <a:hlinkClick r:id="rId2"/>
              </a:rPr>
              <a:t>https://usg.service-now.com/usgsp</a:t>
            </a:r>
            <a:endParaRPr lang="en-US" sz="2200" dirty="0"/>
          </a:p>
          <a:p>
            <a:endParaRPr lang="en-US" dirty="0"/>
          </a:p>
          <a:p>
            <a:r>
              <a:rPr lang="en-US" dirty="0"/>
              <a:t>Resource developed by the University System of Georgia Shared Services Center to assist employees of the university system in navigating OneUSG products using knowledge articles and job aids.</a:t>
            </a:r>
          </a:p>
        </p:txBody>
      </p:sp>
      <p:pic>
        <p:nvPicPr>
          <p:cNvPr id="8" name="Picture 7">
            <a:extLst>
              <a:ext uri="{FF2B5EF4-FFF2-40B4-BE49-F238E27FC236}">
                <a16:creationId xmlns:a16="http://schemas.microsoft.com/office/drawing/2014/main" id="{E80D5F2F-1A84-4B61-865D-B683E2285123}"/>
              </a:ext>
            </a:extLst>
          </p:cNvPr>
          <p:cNvPicPr>
            <a:picLocks noChangeAspect="1"/>
          </p:cNvPicPr>
          <p:nvPr/>
        </p:nvPicPr>
        <p:blipFill>
          <a:blip r:embed="rId3"/>
          <a:stretch>
            <a:fillRect/>
          </a:stretch>
        </p:blipFill>
        <p:spPr>
          <a:xfrm>
            <a:off x="8014785" y="445932"/>
            <a:ext cx="2534004" cy="2534004"/>
          </a:xfrm>
          <a:prstGeom prst="rect">
            <a:avLst/>
          </a:prstGeom>
        </p:spPr>
      </p:pic>
    </p:spTree>
    <p:extLst>
      <p:ext uri="{BB962C8B-B14F-4D97-AF65-F5344CB8AC3E}">
        <p14:creationId xmlns:p14="http://schemas.microsoft.com/office/powerpoint/2010/main" val="862350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450E44-512C-453C-8141-6843D1511328}"/>
              </a:ext>
            </a:extLst>
          </p:cNvPr>
          <p:cNvSpPr>
            <a:spLocks noGrp="1"/>
          </p:cNvSpPr>
          <p:nvPr>
            <p:ph type="body" sz="quarter" idx="12"/>
          </p:nvPr>
        </p:nvSpPr>
        <p:spPr>
          <a:xfrm>
            <a:off x="3765550" y="5260593"/>
            <a:ext cx="4660900" cy="512762"/>
          </a:xfrm>
        </p:spPr>
        <p:txBody>
          <a:bodyPr/>
          <a:lstStyle/>
          <a:p>
            <a:r>
              <a:rPr lang="en-US" dirty="0"/>
              <a:t>Managing Your Bleachers</a:t>
            </a:r>
          </a:p>
          <a:p>
            <a:endParaRPr lang="en-US" dirty="0"/>
          </a:p>
        </p:txBody>
      </p:sp>
      <p:sp>
        <p:nvSpPr>
          <p:cNvPr id="4" name="Text Placeholder 1">
            <a:extLst>
              <a:ext uri="{FF2B5EF4-FFF2-40B4-BE49-F238E27FC236}">
                <a16:creationId xmlns:a16="http://schemas.microsoft.com/office/drawing/2014/main" id="{AB53EF58-E39B-497D-BC54-6526C33EFF0C}"/>
              </a:ext>
            </a:extLst>
          </p:cNvPr>
          <p:cNvSpPr txBox="1">
            <a:spLocks/>
          </p:cNvSpPr>
          <p:nvPr/>
        </p:nvSpPr>
        <p:spPr>
          <a:xfrm>
            <a:off x="2141857" y="5635416"/>
            <a:ext cx="7908286" cy="27587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How To Submit Changes for Multi-Incumbent Positions</a:t>
            </a:r>
          </a:p>
        </p:txBody>
      </p:sp>
    </p:spTree>
    <p:extLst>
      <p:ext uri="{BB962C8B-B14F-4D97-AF65-F5344CB8AC3E}">
        <p14:creationId xmlns:p14="http://schemas.microsoft.com/office/powerpoint/2010/main" val="3383167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68CFAF-5FE3-410B-984A-AE460BFB97A1}"/>
              </a:ext>
            </a:extLst>
          </p:cNvPr>
          <p:cNvPicPr>
            <a:picLocks noChangeAspect="1"/>
          </p:cNvPicPr>
          <p:nvPr/>
        </p:nvPicPr>
        <p:blipFill>
          <a:blip r:embed="rId2"/>
          <a:stretch>
            <a:fillRect/>
          </a:stretch>
        </p:blipFill>
        <p:spPr>
          <a:xfrm>
            <a:off x="4917754" y="384159"/>
            <a:ext cx="6942139" cy="5571067"/>
          </a:xfrm>
          <a:prstGeom prst="rect">
            <a:avLst/>
          </a:prstGeom>
        </p:spPr>
      </p:pic>
      <p:sp>
        <p:nvSpPr>
          <p:cNvPr id="7" name="TextBox 6">
            <a:extLst>
              <a:ext uri="{FF2B5EF4-FFF2-40B4-BE49-F238E27FC236}">
                <a16:creationId xmlns:a16="http://schemas.microsoft.com/office/drawing/2014/main" id="{EB844978-F112-4B30-ABF6-BF978D221DC5}"/>
              </a:ext>
            </a:extLst>
          </p:cNvPr>
          <p:cNvSpPr txBox="1"/>
          <p:nvPr/>
        </p:nvSpPr>
        <p:spPr>
          <a:xfrm>
            <a:off x="332107" y="235084"/>
            <a:ext cx="3722893" cy="3046988"/>
          </a:xfrm>
          <a:prstGeom prst="rect">
            <a:avLst/>
          </a:prstGeom>
          <a:noFill/>
        </p:spPr>
        <p:txBody>
          <a:bodyPr wrap="square">
            <a:spAutoFit/>
          </a:bodyPr>
          <a:lstStyle/>
          <a:p>
            <a:r>
              <a:rPr lang="en-US" sz="3200" dirty="0"/>
              <a:t>Click the blue log in button and then use your KSU NetID and password to log in, using DUO to authenticate. </a:t>
            </a:r>
          </a:p>
        </p:txBody>
      </p:sp>
      <p:sp>
        <p:nvSpPr>
          <p:cNvPr id="8" name="Arrow: Right 7">
            <a:extLst>
              <a:ext uri="{FF2B5EF4-FFF2-40B4-BE49-F238E27FC236}">
                <a16:creationId xmlns:a16="http://schemas.microsoft.com/office/drawing/2014/main" id="{FA8F6574-A6FB-4042-99F1-3781252F7800}"/>
              </a:ext>
            </a:extLst>
          </p:cNvPr>
          <p:cNvSpPr/>
          <p:nvPr/>
        </p:nvSpPr>
        <p:spPr>
          <a:xfrm>
            <a:off x="3009077" y="2113768"/>
            <a:ext cx="2091846" cy="13152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728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732E755F-6CDD-4FE7-89AD-72D7668E0AB2}"/>
              </a:ext>
            </a:extLst>
          </p:cNvPr>
          <p:cNvPicPr>
            <a:picLocks noChangeAspect="1"/>
          </p:cNvPicPr>
          <p:nvPr/>
        </p:nvPicPr>
        <p:blipFill>
          <a:blip r:embed="rId2"/>
          <a:stretch>
            <a:fillRect/>
          </a:stretch>
        </p:blipFill>
        <p:spPr>
          <a:xfrm>
            <a:off x="643467" y="1689345"/>
            <a:ext cx="10905066" cy="3980348"/>
          </a:xfrm>
          <a:prstGeom prst="rect">
            <a:avLst/>
          </a:prstGeom>
        </p:spPr>
      </p:pic>
      <p:sp>
        <p:nvSpPr>
          <p:cNvPr id="5" name="TextBox 4">
            <a:extLst>
              <a:ext uri="{FF2B5EF4-FFF2-40B4-BE49-F238E27FC236}">
                <a16:creationId xmlns:a16="http://schemas.microsoft.com/office/drawing/2014/main" id="{7B466CB5-13D5-4564-93A8-3D8315E1C4E5}"/>
              </a:ext>
            </a:extLst>
          </p:cNvPr>
          <p:cNvSpPr txBox="1"/>
          <p:nvPr/>
        </p:nvSpPr>
        <p:spPr>
          <a:xfrm>
            <a:off x="322544" y="196665"/>
            <a:ext cx="11364239" cy="1077218"/>
          </a:xfrm>
          <a:prstGeom prst="rect">
            <a:avLst/>
          </a:prstGeom>
          <a:noFill/>
        </p:spPr>
        <p:txBody>
          <a:bodyPr wrap="square">
            <a:spAutoFit/>
          </a:bodyPr>
          <a:lstStyle/>
          <a:p>
            <a:pPr algn="ctr"/>
            <a:r>
              <a:rPr lang="en-US" sz="3200" dirty="0"/>
              <a:t>Search the landing page for topics related to </a:t>
            </a:r>
          </a:p>
          <a:p>
            <a:pPr algn="ctr"/>
            <a:r>
              <a:rPr lang="en-US" sz="3200" dirty="0"/>
              <a:t>OneUSG transactions and/or products. </a:t>
            </a:r>
          </a:p>
        </p:txBody>
      </p:sp>
    </p:spTree>
    <p:extLst>
      <p:ext uri="{BB962C8B-B14F-4D97-AF65-F5344CB8AC3E}">
        <p14:creationId xmlns:p14="http://schemas.microsoft.com/office/powerpoint/2010/main" val="1391637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F8410B-00D5-468B-B499-166DE4A10749}"/>
              </a:ext>
            </a:extLst>
          </p:cNvPr>
          <p:cNvPicPr>
            <a:picLocks noChangeAspect="1"/>
          </p:cNvPicPr>
          <p:nvPr/>
        </p:nvPicPr>
        <p:blipFill rotWithShape="1">
          <a:blip r:embed="rId2"/>
          <a:srcRect l="24403"/>
          <a:stretch/>
        </p:blipFill>
        <p:spPr>
          <a:xfrm>
            <a:off x="327545" y="1295970"/>
            <a:ext cx="11557533" cy="4602103"/>
          </a:xfrm>
          <a:prstGeom prst="rect">
            <a:avLst/>
          </a:prstGeom>
        </p:spPr>
      </p:pic>
      <p:sp>
        <p:nvSpPr>
          <p:cNvPr id="7" name="TextBox 6">
            <a:extLst>
              <a:ext uri="{FF2B5EF4-FFF2-40B4-BE49-F238E27FC236}">
                <a16:creationId xmlns:a16="http://schemas.microsoft.com/office/drawing/2014/main" id="{169188C5-D8ED-433B-A47E-AAAA708277CE}"/>
              </a:ext>
            </a:extLst>
          </p:cNvPr>
          <p:cNvSpPr txBox="1"/>
          <p:nvPr/>
        </p:nvSpPr>
        <p:spPr>
          <a:xfrm>
            <a:off x="5984310" y="101098"/>
            <a:ext cx="6466562" cy="1077218"/>
          </a:xfrm>
          <a:prstGeom prst="rect">
            <a:avLst/>
          </a:prstGeom>
          <a:noFill/>
        </p:spPr>
        <p:txBody>
          <a:bodyPr wrap="square">
            <a:spAutoFit/>
          </a:bodyPr>
          <a:lstStyle/>
          <a:p>
            <a:r>
              <a:rPr lang="en-US" sz="3200" dirty="0"/>
              <a:t>Search the search page for specific text within the searched articles.</a:t>
            </a:r>
          </a:p>
        </p:txBody>
      </p:sp>
      <p:sp>
        <p:nvSpPr>
          <p:cNvPr id="6" name="Arrow: Down 5">
            <a:extLst>
              <a:ext uri="{FF2B5EF4-FFF2-40B4-BE49-F238E27FC236}">
                <a16:creationId xmlns:a16="http://schemas.microsoft.com/office/drawing/2014/main" id="{6CC4B97D-18E9-4E68-8EB5-E49225B7E00B}"/>
              </a:ext>
            </a:extLst>
          </p:cNvPr>
          <p:cNvSpPr/>
          <p:nvPr/>
        </p:nvSpPr>
        <p:spPr>
          <a:xfrm rot="2043912">
            <a:off x="9092332" y="1078429"/>
            <a:ext cx="753127" cy="107721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702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Newsletter Articles</a:t>
            </a:r>
            <a:br>
              <a:rPr lang="en-US" dirty="0"/>
            </a:br>
            <a:r>
              <a:rPr lang="en-US" dirty="0"/>
              <a:t>MSS Tips and Tricks</a:t>
            </a:r>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791833" y="2482949"/>
            <a:ext cx="4704334" cy="2727777"/>
          </a:xfrm>
        </p:spPr>
        <p:txBody>
          <a:bodyPr/>
          <a:lstStyle/>
          <a:p>
            <a:r>
              <a:rPr lang="en-US" dirty="0">
                <a:hlinkClick r:id="rId2"/>
              </a:rPr>
              <a:t>https://hr.kennesaw.edu/</a:t>
            </a:r>
            <a:br>
              <a:rPr lang="en-US" dirty="0">
                <a:hlinkClick r:id="rId2"/>
              </a:rPr>
            </a:br>
            <a:r>
              <a:rPr lang="en-US" dirty="0">
                <a:hlinkClick r:id="rId2"/>
              </a:rPr>
              <a:t>communication/newsletter.php</a:t>
            </a:r>
            <a:endParaRPr lang="en-US" dirty="0"/>
          </a:p>
          <a:p>
            <a:endParaRPr lang="en-US" sz="1600" dirty="0"/>
          </a:p>
          <a:p>
            <a:r>
              <a:rPr lang="en-US" sz="1600" dirty="0"/>
              <a:t>Resource developed by the KSU Human Resources team to inform employees of HR happenings and important topics.</a:t>
            </a:r>
          </a:p>
          <a:p>
            <a:endParaRPr lang="en-US" sz="1600" dirty="0"/>
          </a:p>
          <a:p>
            <a:r>
              <a:rPr lang="en-US" sz="1600"/>
              <a:t>MSS Tips and Tricks articles cover MSS materials and known tips and tricks for transaction success.</a:t>
            </a:r>
            <a:endParaRPr lang="en-US" sz="1600" dirty="0"/>
          </a:p>
        </p:txBody>
      </p:sp>
      <p:pic>
        <p:nvPicPr>
          <p:cNvPr id="11" name="Picture 10">
            <a:extLst>
              <a:ext uri="{FF2B5EF4-FFF2-40B4-BE49-F238E27FC236}">
                <a16:creationId xmlns:a16="http://schemas.microsoft.com/office/drawing/2014/main" id="{2AFDEFB0-2FD3-4FF3-BA44-156C399B5DA1}"/>
              </a:ext>
            </a:extLst>
          </p:cNvPr>
          <p:cNvPicPr>
            <a:picLocks noChangeAspect="1"/>
          </p:cNvPicPr>
          <p:nvPr/>
        </p:nvPicPr>
        <p:blipFill>
          <a:blip r:embed="rId3"/>
          <a:stretch>
            <a:fillRect/>
          </a:stretch>
        </p:blipFill>
        <p:spPr>
          <a:xfrm>
            <a:off x="7686805" y="5692877"/>
            <a:ext cx="4363233" cy="1050537"/>
          </a:xfrm>
          <a:prstGeom prst="rect">
            <a:avLst/>
          </a:prstGeom>
        </p:spPr>
      </p:pic>
      <p:pic>
        <p:nvPicPr>
          <p:cNvPr id="13" name="Picture 12">
            <a:extLst>
              <a:ext uri="{FF2B5EF4-FFF2-40B4-BE49-F238E27FC236}">
                <a16:creationId xmlns:a16="http://schemas.microsoft.com/office/drawing/2014/main" id="{E4F8D865-0D26-45B7-A8DB-C65E81E74C2E}"/>
              </a:ext>
            </a:extLst>
          </p:cNvPr>
          <p:cNvPicPr>
            <a:picLocks noChangeAspect="1"/>
          </p:cNvPicPr>
          <p:nvPr/>
        </p:nvPicPr>
        <p:blipFill>
          <a:blip r:embed="rId4"/>
          <a:stretch>
            <a:fillRect/>
          </a:stretch>
        </p:blipFill>
        <p:spPr>
          <a:xfrm>
            <a:off x="6367626" y="114586"/>
            <a:ext cx="4191585" cy="1886213"/>
          </a:xfrm>
          <a:prstGeom prst="rect">
            <a:avLst/>
          </a:prstGeom>
        </p:spPr>
      </p:pic>
    </p:spTree>
    <p:extLst>
      <p:ext uri="{BB962C8B-B14F-4D97-AF65-F5344CB8AC3E}">
        <p14:creationId xmlns:p14="http://schemas.microsoft.com/office/powerpoint/2010/main" val="741213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Training</a:t>
            </a:r>
            <a:br>
              <a:rPr lang="en-US" dirty="0"/>
            </a:br>
            <a:r>
              <a:rPr lang="en-US" dirty="0"/>
              <a:t>Monthly MSS Sessions</a:t>
            </a:r>
            <a:endParaRPr lang="en-US" sz="1800" dirty="0"/>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553837" y="313151"/>
            <a:ext cx="5433571" cy="1853852"/>
          </a:xfrm>
        </p:spPr>
        <p:txBody>
          <a:bodyPr/>
          <a:lstStyle/>
          <a:p>
            <a:pPr algn="ctr"/>
            <a:r>
              <a:rPr lang="en-US" sz="2200" dirty="0"/>
              <a:t>HR team members provide a monthly webinar and lunch and learn that covers one MSS topic each month. </a:t>
            </a:r>
          </a:p>
          <a:p>
            <a:pPr algn="ctr"/>
            <a:r>
              <a:rPr lang="en-US" sz="1600" dirty="0"/>
              <a:t>*See the next slide for a list of topics by month.</a:t>
            </a:r>
          </a:p>
          <a:p>
            <a:pPr algn="ctr"/>
            <a:endParaRPr lang="en-US" sz="2200" dirty="0"/>
          </a:p>
          <a:p>
            <a:pPr algn="ctr"/>
            <a:endParaRPr lang="en-US" sz="2200" dirty="0"/>
          </a:p>
          <a:p>
            <a:pPr algn="ctr"/>
            <a:endParaRPr lang="en-US" sz="2200" dirty="0"/>
          </a:p>
          <a:p>
            <a:pPr algn="ctr"/>
            <a:endParaRPr lang="en-US" sz="2200" dirty="0"/>
          </a:p>
          <a:p>
            <a:pPr algn="ctr"/>
            <a:endParaRPr lang="en-US" sz="2200" dirty="0"/>
          </a:p>
          <a:p>
            <a:pPr algn="ctr"/>
            <a:r>
              <a:rPr lang="en-US" sz="2400" dirty="0"/>
              <a:t>https://ksu.percipio.com/channels/df2be379-6673-4008-bd93-2db8587e2217?tab=ATTEND&amp;localeCode=en-US</a:t>
            </a:r>
          </a:p>
          <a:p>
            <a:pPr algn="ctr"/>
            <a:r>
              <a:rPr lang="en-US" sz="1600" dirty="0"/>
              <a:t>*Must log in with KSU NetID to view courses</a:t>
            </a:r>
          </a:p>
          <a:p>
            <a:pPr algn="ctr"/>
            <a:r>
              <a:rPr lang="en-US" sz="1600" dirty="0"/>
              <a:t>*Dates and times of training sessions are decided at the beginning of the calendar year and all sessions are loaded into the HR Training website.</a:t>
            </a:r>
          </a:p>
        </p:txBody>
      </p:sp>
      <p:pic>
        <p:nvPicPr>
          <p:cNvPr id="9" name="Picture 2" descr="The Value of Training - 248-850-8616">
            <a:extLst>
              <a:ext uri="{FF2B5EF4-FFF2-40B4-BE49-F238E27FC236}">
                <a16:creationId xmlns:a16="http://schemas.microsoft.com/office/drawing/2014/main" id="{D562BDB9-1C8D-981F-DA9E-9A85CAFE6F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99" t="6795" r="16837" b="12174"/>
          <a:stretch/>
        </p:blipFill>
        <p:spPr bwMode="auto">
          <a:xfrm>
            <a:off x="7711131" y="1705668"/>
            <a:ext cx="3118982" cy="217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810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Training</a:t>
            </a:r>
            <a:br>
              <a:rPr lang="en-US" dirty="0"/>
            </a:br>
            <a:r>
              <a:rPr lang="en-US" dirty="0"/>
              <a:t>Monthly MSS Sessions</a:t>
            </a:r>
            <a:br>
              <a:rPr lang="en-US" dirty="0"/>
            </a:br>
            <a:r>
              <a:rPr lang="en-US" dirty="0"/>
              <a:t>(continued)</a:t>
            </a:r>
            <a:endParaRPr lang="en-US" sz="1800" dirty="0"/>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553837" y="350729"/>
            <a:ext cx="5433571" cy="1853852"/>
          </a:xfrm>
        </p:spPr>
        <p:txBody>
          <a:bodyPr/>
          <a:lstStyle/>
          <a:p>
            <a:pPr algn="ctr"/>
            <a:r>
              <a:rPr lang="en-US" sz="1400" dirty="0"/>
              <a:t>January: </a:t>
            </a:r>
            <a:br>
              <a:rPr lang="en-US" sz="1400" dirty="0"/>
            </a:br>
            <a:r>
              <a:rPr lang="en-US" sz="1400" dirty="0"/>
              <a:t>Where do I click? (Manage Positions and My Team Tiles)</a:t>
            </a:r>
          </a:p>
          <a:p>
            <a:pPr algn="ctr"/>
            <a:r>
              <a:rPr lang="en-US" sz="1400" dirty="0"/>
              <a:t>February: </a:t>
            </a:r>
            <a:br>
              <a:rPr lang="en-US" sz="1400" dirty="0"/>
            </a:br>
            <a:r>
              <a:rPr lang="en-US" sz="1400" dirty="0"/>
              <a:t>Managing Your Seats (Add/Change Position Transaction)</a:t>
            </a:r>
          </a:p>
          <a:p>
            <a:pPr algn="ctr"/>
            <a:r>
              <a:rPr lang="en-US" sz="1400" dirty="0"/>
              <a:t>March: </a:t>
            </a:r>
            <a:br>
              <a:rPr lang="en-US" sz="1400" dirty="0"/>
            </a:br>
            <a:r>
              <a:rPr lang="en-US" sz="1400" dirty="0"/>
              <a:t>They’re Not Mine! (Reporting and </a:t>
            </a:r>
            <a:r>
              <a:rPr lang="en-US" sz="1400" dirty="0" err="1"/>
              <a:t>Time&amp;Absence</a:t>
            </a:r>
            <a:r>
              <a:rPr lang="en-US" sz="1400" dirty="0"/>
              <a:t>)</a:t>
            </a:r>
          </a:p>
          <a:p>
            <a:pPr algn="ctr"/>
            <a:r>
              <a:rPr lang="en-US" sz="1400" dirty="0"/>
              <a:t>April:</a:t>
            </a:r>
            <a:br>
              <a:rPr lang="en-US" sz="1400" dirty="0"/>
            </a:br>
            <a:r>
              <a:rPr lang="en-US" sz="1400" dirty="0"/>
              <a:t>Extra! Extra! (Supplemental Pay Transaction)</a:t>
            </a:r>
          </a:p>
          <a:p>
            <a:pPr algn="ctr"/>
            <a:r>
              <a:rPr lang="en-US" sz="1400" dirty="0"/>
              <a:t>May: </a:t>
            </a:r>
            <a:br>
              <a:rPr lang="en-US" sz="1400" dirty="0"/>
            </a:br>
            <a:r>
              <a:rPr lang="en-US" sz="1400" dirty="0"/>
              <a:t>Moving To a New Seat (Transfers, Promotions, Demotions)</a:t>
            </a:r>
          </a:p>
          <a:p>
            <a:pPr algn="ctr"/>
            <a:r>
              <a:rPr lang="en-US" sz="1400" dirty="0"/>
              <a:t>June: </a:t>
            </a:r>
            <a:br>
              <a:rPr lang="en-US" sz="1400" dirty="0"/>
            </a:br>
            <a:r>
              <a:rPr lang="en-US" sz="1400" dirty="0"/>
              <a:t>Sorry To See You Go! (Terminations)</a:t>
            </a:r>
          </a:p>
          <a:p>
            <a:pPr algn="ctr"/>
            <a:r>
              <a:rPr lang="en-US" sz="1400" dirty="0"/>
              <a:t>July: </a:t>
            </a:r>
            <a:br>
              <a:rPr lang="en-US" sz="1400" dirty="0"/>
            </a:br>
            <a:r>
              <a:rPr lang="en-US" sz="1400" dirty="0"/>
              <a:t>Show Me the Money! (Salary Changes)</a:t>
            </a:r>
          </a:p>
          <a:p>
            <a:pPr algn="ctr"/>
            <a:r>
              <a:rPr lang="en-US" sz="1400" dirty="0"/>
              <a:t>August: </a:t>
            </a:r>
            <a:br>
              <a:rPr lang="en-US" sz="1400" dirty="0"/>
            </a:br>
            <a:r>
              <a:rPr lang="en-US" sz="1400" dirty="0"/>
              <a:t>Let’s Change It All! (Multiple Simultaneous Changes)</a:t>
            </a:r>
          </a:p>
          <a:p>
            <a:pPr algn="ctr"/>
            <a:r>
              <a:rPr lang="en-US" sz="1400" dirty="0"/>
              <a:t>September: </a:t>
            </a:r>
            <a:br>
              <a:rPr lang="en-US" sz="1400" dirty="0"/>
            </a:br>
            <a:r>
              <a:rPr lang="en-US" sz="1400" dirty="0"/>
              <a:t>Where’s It At? (Viewing and Approving Transactions)</a:t>
            </a:r>
          </a:p>
          <a:p>
            <a:pPr algn="ctr"/>
            <a:r>
              <a:rPr lang="en-US" sz="1400" dirty="0"/>
              <a:t>October: </a:t>
            </a:r>
            <a:br>
              <a:rPr lang="en-US" sz="1400" dirty="0"/>
            </a:br>
            <a:r>
              <a:rPr lang="en-US" sz="1400" dirty="0"/>
              <a:t>Where’s It Go? (In-Depth Transaction Workflow)</a:t>
            </a:r>
          </a:p>
          <a:p>
            <a:pPr algn="ctr"/>
            <a:r>
              <a:rPr lang="en-US" sz="1400" dirty="0"/>
              <a:t>November: </a:t>
            </a:r>
            <a:br>
              <a:rPr lang="en-US" sz="1400" dirty="0"/>
            </a:br>
            <a:r>
              <a:rPr lang="en-US" sz="1400" dirty="0"/>
              <a:t>Managing Your Bleachers (Multi-Incumbent Positions)</a:t>
            </a:r>
          </a:p>
          <a:p>
            <a:pPr algn="ctr"/>
            <a:r>
              <a:rPr lang="en-US" sz="1400" dirty="0"/>
              <a:t>December: </a:t>
            </a:r>
            <a:br>
              <a:rPr lang="en-US" sz="1400" dirty="0"/>
            </a:br>
            <a:r>
              <a:rPr lang="en-US" sz="1400" dirty="0"/>
              <a:t>Can you cover me? </a:t>
            </a:r>
            <a:r>
              <a:rPr lang="en-US" sz="1400"/>
              <a:t>(Delegations)</a:t>
            </a:r>
            <a:endParaRPr lang="en-US" sz="1400" dirty="0"/>
          </a:p>
        </p:txBody>
      </p:sp>
    </p:spTree>
    <p:extLst>
      <p:ext uri="{BB962C8B-B14F-4D97-AF65-F5344CB8AC3E}">
        <p14:creationId xmlns:p14="http://schemas.microsoft.com/office/powerpoint/2010/main" val="4151496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6E587D-3701-4357-B615-AE5371BCC518}"/>
              </a:ext>
            </a:extLst>
          </p:cNvPr>
          <p:cNvSpPr>
            <a:spLocks noGrp="1"/>
          </p:cNvSpPr>
          <p:nvPr>
            <p:ph type="body" sz="quarter" idx="10"/>
          </p:nvPr>
        </p:nvSpPr>
        <p:spPr/>
        <p:txBody>
          <a:bodyPr/>
          <a:lstStyle/>
          <a:p>
            <a:r>
              <a:rPr lang="en-US" dirty="0"/>
              <a:t>Who’s Who in HR?</a:t>
            </a:r>
          </a:p>
        </p:txBody>
      </p:sp>
      <p:sp>
        <p:nvSpPr>
          <p:cNvPr id="3" name="Text Placeholder 2">
            <a:extLst>
              <a:ext uri="{FF2B5EF4-FFF2-40B4-BE49-F238E27FC236}">
                <a16:creationId xmlns:a16="http://schemas.microsoft.com/office/drawing/2014/main" id="{42508F5C-E6A5-49E7-8AAF-0CAC10A2C122}"/>
              </a:ext>
            </a:extLst>
          </p:cNvPr>
          <p:cNvSpPr>
            <a:spLocks noGrp="1"/>
          </p:cNvSpPr>
          <p:nvPr>
            <p:ph type="body" sz="quarter" idx="12"/>
          </p:nvPr>
        </p:nvSpPr>
        <p:spPr/>
        <p:txBody>
          <a:bodyPr/>
          <a:lstStyle/>
          <a:p>
            <a:pPr algn="ctr"/>
            <a:r>
              <a:rPr lang="en-US" sz="3200" dirty="0"/>
              <a:t>Have an MSS or HR related issue? </a:t>
            </a:r>
          </a:p>
          <a:p>
            <a:pPr algn="ctr"/>
            <a:endParaRPr lang="en-US" sz="3200" dirty="0"/>
          </a:p>
          <a:p>
            <a:pPr algn="ctr"/>
            <a:r>
              <a:rPr lang="en-US" sz="3200" dirty="0"/>
              <a:t>Don’t know who to call?</a:t>
            </a:r>
          </a:p>
          <a:p>
            <a:pPr algn="ctr"/>
            <a:endParaRPr lang="en-US" sz="3200" dirty="0"/>
          </a:p>
          <a:p>
            <a:pPr algn="ctr"/>
            <a:r>
              <a:rPr lang="en-US" sz="3200" dirty="0"/>
              <a:t>Check out this website for more info! </a:t>
            </a:r>
          </a:p>
          <a:p>
            <a:pPr algn="ctr"/>
            <a:endParaRPr lang="en-US" dirty="0"/>
          </a:p>
          <a:p>
            <a:pPr algn="ctr"/>
            <a:r>
              <a:rPr lang="en-US" dirty="0">
                <a:hlinkClick r:id="rId2"/>
              </a:rPr>
              <a:t>https://hr.kennesaw.edu/hrteams.php</a:t>
            </a:r>
            <a:endParaRPr lang="en-US" dirty="0"/>
          </a:p>
          <a:p>
            <a:pPr algn="ctr"/>
            <a:endParaRPr lang="en-US" dirty="0"/>
          </a:p>
          <a:p>
            <a:endParaRPr lang="en-US" dirty="0"/>
          </a:p>
        </p:txBody>
      </p:sp>
    </p:spTree>
    <p:extLst>
      <p:ext uri="{BB962C8B-B14F-4D97-AF65-F5344CB8AC3E}">
        <p14:creationId xmlns:p14="http://schemas.microsoft.com/office/powerpoint/2010/main" val="3871592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706531-5B34-4E3D-8791-2DB55969E459}"/>
              </a:ext>
            </a:extLst>
          </p:cNvPr>
          <p:cNvSpPr>
            <a:spLocks noGrp="1"/>
          </p:cNvSpPr>
          <p:nvPr>
            <p:ph type="body" sz="quarter" idx="11"/>
          </p:nvPr>
        </p:nvSpPr>
        <p:spPr>
          <a:xfrm>
            <a:off x="2808325" y="3323138"/>
            <a:ext cx="6575347" cy="553998"/>
          </a:xfrm>
        </p:spPr>
        <p:txBody>
          <a:bodyPr/>
          <a:lstStyle/>
          <a:p>
            <a:r>
              <a:rPr lang="en-US" dirty="0"/>
              <a:t>Questions?</a:t>
            </a:r>
          </a:p>
        </p:txBody>
      </p:sp>
    </p:spTree>
    <p:extLst>
      <p:ext uri="{BB962C8B-B14F-4D97-AF65-F5344CB8AC3E}">
        <p14:creationId xmlns:p14="http://schemas.microsoft.com/office/powerpoint/2010/main" val="1598002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9D6C44-5687-43BE-93F9-34B1BBB205C6}"/>
              </a:ext>
            </a:extLst>
          </p:cNvPr>
          <p:cNvSpPr>
            <a:spLocks noGrp="1"/>
          </p:cNvSpPr>
          <p:nvPr>
            <p:ph type="body" sz="quarter" idx="11"/>
          </p:nvPr>
        </p:nvSpPr>
        <p:spPr/>
        <p:txBody>
          <a:bodyPr/>
          <a:lstStyle/>
          <a:p>
            <a:r>
              <a:rPr lang="en-US" dirty="0"/>
              <a:t>Have a Great Day!</a:t>
            </a:r>
          </a:p>
        </p:txBody>
      </p:sp>
    </p:spTree>
    <p:extLst>
      <p:ext uri="{BB962C8B-B14F-4D97-AF65-F5344CB8AC3E}">
        <p14:creationId xmlns:p14="http://schemas.microsoft.com/office/powerpoint/2010/main" val="3389274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78087A-D23C-4AC6-B4EB-29D1B4D4C0FA}"/>
              </a:ext>
            </a:extLst>
          </p:cNvPr>
          <p:cNvSpPr>
            <a:spLocks noGrp="1"/>
          </p:cNvSpPr>
          <p:nvPr>
            <p:ph type="body" sz="quarter" idx="10"/>
          </p:nvPr>
        </p:nvSpPr>
        <p:spPr>
          <a:xfrm>
            <a:off x="695833" y="2177505"/>
            <a:ext cx="4702175" cy="398616"/>
          </a:xfrm>
        </p:spPr>
        <p:txBody>
          <a:bodyPr/>
          <a:lstStyle/>
          <a:p>
            <a:r>
              <a:rPr lang="en-US" sz="4800" dirty="0"/>
              <a:t>AGENDA</a:t>
            </a:r>
          </a:p>
        </p:txBody>
      </p:sp>
      <p:sp>
        <p:nvSpPr>
          <p:cNvPr id="5" name="Text Placeholder 4">
            <a:extLst>
              <a:ext uri="{FF2B5EF4-FFF2-40B4-BE49-F238E27FC236}">
                <a16:creationId xmlns:a16="http://schemas.microsoft.com/office/drawing/2014/main" id="{8778BFD7-286E-4CF4-87AE-BA85302E1EAF}"/>
              </a:ext>
            </a:extLst>
          </p:cNvPr>
          <p:cNvSpPr>
            <a:spLocks noGrp="1"/>
          </p:cNvSpPr>
          <p:nvPr>
            <p:ph type="body" sz="quarter" idx="12"/>
          </p:nvPr>
        </p:nvSpPr>
        <p:spPr>
          <a:xfrm>
            <a:off x="6791833" y="282009"/>
            <a:ext cx="4704334" cy="6349526"/>
          </a:xfrm>
        </p:spPr>
        <p:txBody>
          <a:bodyPr/>
          <a:lstStyle/>
          <a:p>
            <a:pPr marL="285750" indent="-285750">
              <a:buFont typeface="Arial" panose="020B0604020202020204" pitchFamily="34" charset="0"/>
              <a:buChar char="•"/>
            </a:pPr>
            <a:r>
              <a:rPr lang="en-US" dirty="0"/>
              <a:t>What is a multi-incumbent position?</a:t>
            </a:r>
          </a:p>
          <a:p>
            <a:pPr marL="1028700" lvl="1"/>
            <a:r>
              <a:rPr lang="en-US" sz="1400" dirty="0"/>
              <a:t>Explanation</a:t>
            </a:r>
          </a:p>
          <a:p>
            <a:pPr marL="1028700" lvl="1"/>
            <a:r>
              <a:rPr lang="en-US" sz="1400" dirty="0"/>
              <a:t>Notes and Reminders</a:t>
            </a:r>
          </a:p>
          <a:p>
            <a:endParaRPr lang="en-US" dirty="0"/>
          </a:p>
          <a:p>
            <a:pPr marL="285750" indent="-285750">
              <a:buFont typeface="Arial" panose="020B0604020202020204" pitchFamily="34" charset="0"/>
              <a:buChar char="•"/>
            </a:pPr>
            <a:r>
              <a:rPr lang="en-US" dirty="0"/>
              <a:t>How do I submit changes?</a:t>
            </a:r>
          </a:p>
          <a:p>
            <a:pPr marL="1028700" lvl="1"/>
            <a:r>
              <a:rPr lang="en-US" sz="1400" dirty="0"/>
              <a:t>Add/Change Position Transaction</a:t>
            </a:r>
          </a:p>
          <a:p>
            <a:pPr marL="1028700" lvl="1"/>
            <a:r>
              <a:rPr lang="en-US" sz="1400" dirty="0"/>
              <a:t>My Team Transaction</a:t>
            </a:r>
          </a:p>
          <a:p>
            <a:endParaRPr lang="en-US" dirty="0"/>
          </a:p>
          <a:p>
            <a:pPr marL="285750" indent="-285750">
              <a:buFont typeface="Arial" panose="020B0604020202020204" pitchFamily="34" charset="0"/>
              <a:buChar char="•"/>
            </a:pPr>
            <a:r>
              <a:rPr lang="en-US" dirty="0"/>
              <a:t>What resources are available?</a:t>
            </a:r>
          </a:p>
          <a:p>
            <a:pPr marL="1028700" lvl="1"/>
            <a:r>
              <a:rPr lang="en-US" sz="1400" dirty="0"/>
              <a:t>SSC Knowledge Base</a:t>
            </a:r>
          </a:p>
          <a:p>
            <a:pPr marL="1028700" lvl="1"/>
            <a:r>
              <a:rPr lang="en-US" sz="1400" dirty="0"/>
              <a:t>HR Newsletter</a:t>
            </a:r>
          </a:p>
          <a:p>
            <a:pPr marL="1028700" lvl="1"/>
            <a:r>
              <a:rPr lang="en-US" sz="1400" dirty="0"/>
              <a:t>HR Training</a:t>
            </a:r>
          </a:p>
          <a:p>
            <a:pPr marL="1028700" lvl="1"/>
            <a:r>
              <a:rPr lang="en-US" sz="1400" dirty="0"/>
              <a:t>HR Teams</a:t>
            </a:r>
          </a:p>
        </p:txBody>
      </p:sp>
    </p:spTree>
    <p:extLst>
      <p:ext uri="{BB962C8B-B14F-4D97-AF65-F5344CB8AC3E}">
        <p14:creationId xmlns:p14="http://schemas.microsoft.com/office/powerpoint/2010/main" val="2550987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6A3E98-48CE-4A16-8EB5-364A70370628}"/>
              </a:ext>
            </a:extLst>
          </p:cNvPr>
          <p:cNvSpPr>
            <a:spLocks noGrp="1"/>
          </p:cNvSpPr>
          <p:nvPr>
            <p:ph type="body" sz="quarter" idx="11"/>
          </p:nvPr>
        </p:nvSpPr>
        <p:spPr>
          <a:xfrm>
            <a:off x="2808325" y="2972410"/>
            <a:ext cx="6575347" cy="553998"/>
          </a:xfrm>
        </p:spPr>
        <p:txBody>
          <a:bodyPr/>
          <a:lstStyle/>
          <a:p>
            <a:r>
              <a:rPr lang="en-US" dirty="0"/>
              <a:t>What is a multi-incumbent position?</a:t>
            </a:r>
          </a:p>
          <a:p>
            <a:endParaRPr lang="en-US" dirty="0"/>
          </a:p>
        </p:txBody>
      </p:sp>
    </p:spTree>
    <p:extLst>
      <p:ext uri="{BB962C8B-B14F-4D97-AF65-F5344CB8AC3E}">
        <p14:creationId xmlns:p14="http://schemas.microsoft.com/office/powerpoint/2010/main" val="290404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496634-0EE9-4CEA-B5D1-226D8483DB86}"/>
              </a:ext>
            </a:extLst>
          </p:cNvPr>
          <p:cNvSpPr>
            <a:spLocks noGrp="1"/>
          </p:cNvSpPr>
          <p:nvPr>
            <p:ph type="body" sz="quarter" idx="11"/>
          </p:nvPr>
        </p:nvSpPr>
        <p:spPr>
          <a:xfrm>
            <a:off x="2808325" y="2425592"/>
            <a:ext cx="6575347" cy="553998"/>
          </a:xfrm>
        </p:spPr>
        <p:txBody>
          <a:bodyPr/>
          <a:lstStyle/>
          <a:p>
            <a:r>
              <a:rPr lang="en-US" dirty="0"/>
              <a:t>A multi-incumbent position is a position that holds more than one employee at a time.</a:t>
            </a:r>
          </a:p>
        </p:txBody>
      </p:sp>
      <p:sp>
        <p:nvSpPr>
          <p:cNvPr id="7" name="Text Placeholder 5">
            <a:extLst>
              <a:ext uri="{FF2B5EF4-FFF2-40B4-BE49-F238E27FC236}">
                <a16:creationId xmlns:a16="http://schemas.microsoft.com/office/drawing/2014/main" id="{3F2F5A85-7136-4312-AA1C-AAB139AFA33E}"/>
              </a:ext>
            </a:extLst>
          </p:cNvPr>
          <p:cNvSpPr txBox="1">
            <a:spLocks/>
          </p:cNvSpPr>
          <p:nvPr/>
        </p:nvSpPr>
        <p:spPr>
          <a:xfrm>
            <a:off x="2808324" y="4052348"/>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type of employment and funding determines whether or not a position can be multi-incumbent. </a:t>
            </a:r>
          </a:p>
        </p:txBody>
      </p:sp>
    </p:spTree>
    <p:extLst>
      <p:ext uri="{BB962C8B-B14F-4D97-AF65-F5344CB8AC3E}">
        <p14:creationId xmlns:p14="http://schemas.microsoft.com/office/powerpoint/2010/main" val="420002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78087A-D23C-4AC6-B4EB-29D1B4D4C0FA}"/>
              </a:ext>
            </a:extLst>
          </p:cNvPr>
          <p:cNvSpPr>
            <a:spLocks noGrp="1"/>
          </p:cNvSpPr>
          <p:nvPr>
            <p:ph type="body" sz="quarter" idx="10"/>
          </p:nvPr>
        </p:nvSpPr>
        <p:spPr>
          <a:xfrm>
            <a:off x="695833" y="2177505"/>
            <a:ext cx="4702175" cy="398616"/>
          </a:xfrm>
        </p:spPr>
        <p:txBody>
          <a:bodyPr/>
          <a:lstStyle/>
          <a:p>
            <a:r>
              <a:rPr lang="en-US" sz="4800" dirty="0"/>
              <a:t>Positions That Can Be Multi-Incumbent</a:t>
            </a:r>
          </a:p>
        </p:txBody>
      </p:sp>
      <p:sp>
        <p:nvSpPr>
          <p:cNvPr id="5" name="Text Placeholder 4">
            <a:extLst>
              <a:ext uri="{FF2B5EF4-FFF2-40B4-BE49-F238E27FC236}">
                <a16:creationId xmlns:a16="http://schemas.microsoft.com/office/drawing/2014/main" id="{8778BFD7-286E-4CF4-87AE-BA85302E1EAF}"/>
              </a:ext>
            </a:extLst>
          </p:cNvPr>
          <p:cNvSpPr>
            <a:spLocks noGrp="1"/>
          </p:cNvSpPr>
          <p:nvPr>
            <p:ph type="body" sz="quarter" idx="12"/>
          </p:nvPr>
        </p:nvSpPr>
        <p:spPr>
          <a:xfrm>
            <a:off x="6791833" y="282009"/>
            <a:ext cx="4704334" cy="6349526"/>
          </a:xfrm>
        </p:spPr>
        <p:txBody>
          <a:bodyPr/>
          <a:lstStyle/>
          <a:p>
            <a:pPr>
              <a:lnSpc>
                <a:spcPct val="100000"/>
              </a:lnSpc>
            </a:pPr>
            <a:endParaRPr lang="en-US" sz="2200" dirty="0"/>
          </a:p>
          <a:p>
            <a:pPr>
              <a:lnSpc>
                <a:spcPct val="100000"/>
              </a:lnSpc>
            </a:pPr>
            <a:r>
              <a:rPr lang="en-US" sz="2200" dirty="0"/>
              <a:t>To be multi-incumbent, positions MUST be:</a:t>
            </a:r>
          </a:p>
          <a:p>
            <a:pPr>
              <a:lnSpc>
                <a:spcPct val="100000"/>
              </a:lnSpc>
            </a:pPr>
            <a:endParaRPr lang="en-US" sz="2200" dirty="0"/>
          </a:p>
          <a:p>
            <a:pPr marL="342900" indent="-342900">
              <a:lnSpc>
                <a:spcPct val="100000"/>
              </a:lnSpc>
              <a:buFont typeface="Arial" panose="020B0604020202020204" pitchFamily="34" charset="0"/>
              <a:buChar char="•"/>
            </a:pPr>
            <a:r>
              <a:rPr lang="en-US" sz="2200" dirty="0"/>
              <a:t>Non-benefitted</a:t>
            </a:r>
          </a:p>
          <a:p>
            <a:pPr marL="1085850" lvl="1" indent="-342900">
              <a:lnSpc>
                <a:spcPct val="100000"/>
              </a:lnSpc>
            </a:pPr>
            <a:r>
              <a:rPr lang="en-US" sz="2200" dirty="0"/>
              <a:t>Temporary</a:t>
            </a:r>
          </a:p>
          <a:p>
            <a:pPr marL="1085850" lvl="1" indent="-342900">
              <a:lnSpc>
                <a:spcPct val="100000"/>
              </a:lnSpc>
            </a:pPr>
            <a:r>
              <a:rPr lang="en-US" sz="2200" dirty="0"/>
              <a:t>Regular with fewer than 20 standard hours per week</a:t>
            </a:r>
          </a:p>
          <a:p>
            <a:pPr marL="342900" indent="-342900">
              <a:lnSpc>
                <a:spcPct val="100000"/>
              </a:lnSpc>
              <a:buFont typeface="Arial" panose="020B0604020202020204" pitchFamily="34" charset="0"/>
              <a:buChar char="•"/>
            </a:pPr>
            <a:r>
              <a:rPr lang="en-US" sz="2200" dirty="0"/>
              <a:t>Lump-sum funded</a:t>
            </a:r>
          </a:p>
          <a:p>
            <a:pPr marL="1085850" lvl="1" indent="-342900">
              <a:lnSpc>
                <a:spcPct val="100000"/>
              </a:lnSpc>
            </a:pPr>
            <a:r>
              <a:rPr lang="en-US" sz="2200" dirty="0"/>
              <a:t>Positions that hold one budgeted amount for the role, not one budgeted amount per position/role</a:t>
            </a:r>
          </a:p>
        </p:txBody>
      </p:sp>
    </p:spTree>
    <p:extLst>
      <p:ext uri="{BB962C8B-B14F-4D97-AF65-F5344CB8AC3E}">
        <p14:creationId xmlns:p14="http://schemas.microsoft.com/office/powerpoint/2010/main" val="1977042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21E121E-86A1-42D5-A7FB-3B3B6AA1BE53}"/>
              </a:ext>
            </a:extLst>
          </p:cNvPr>
          <p:cNvSpPr txBox="1">
            <a:spLocks/>
          </p:cNvSpPr>
          <p:nvPr/>
        </p:nvSpPr>
        <p:spPr>
          <a:xfrm>
            <a:off x="303351" y="410968"/>
            <a:ext cx="2343943" cy="54182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This set of bleachers represents position number 12345678.</a:t>
            </a:r>
          </a:p>
          <a:p>
            <a:pPr marL="0" indent="0">
              <a:buNone/>
            </a:pPr>
            <a:endParaRPr lang="en-US" sz="2000" dirty="0"/>
          </a:p>
          <a:p>
            <a:pPr marL="0" indent="0">
              <a:buNone/>
            </a:pPr>
            <a:r>
              <a:rPr lang="en-US" sz="2000" dirty="0"/>
              <a:t>Position 12345678 is a Student Assistant position in Human Resources. It is a temporary, 19 hours per week position and reports to the Office Manager, position 87654321.</a:t>
            </a:r>
          </a:p>
          <a:p>
            <a:pPr marL="0" indent="0">
              <a:buNone/>
            </a:pPr>
            <a:endParaRPr lang="en-US" sz="2000" dirty="0"/>
          </a:p>
          <a:p>
            <a:pPr marL="0" indent="0">
              <a:buNone/>
            </a:pPr>
            <a:r>
              <a:rPr lang="en-US" sz="2000" dirty="0"/>
              <a:t>It is funded 100% from Human Resources.</a:t>
            </a:r>
          </a:p>
        </p:txBody>
      </p:sp>
      <p:sp>
        <p:nvSpPr>
          <p:cNvPr id="6" name="Text Placeholder 4">
            <a:extLst>
              <a:ext uri="{FF2B5EF4-FFF2-40B4-BE49-F238E27FC236}">
                <a16:creationId xmlns:a16="http://schemas.microsoft.com/office/drawing/2014/main" id="{F2EC4353-D646-409D-BBEA-BF54298E99FB}"/>
              </a:ext>
            </a:extLst>
          </p:cNvPr>
          <p:cNvSpPr txBox="1">
            <a:spLocks/>
          </p:cNvSpPr>
          <p:nvPr/>
        </p:nvSpPr>
        <p:spPr>
          <a:xfrm>
            <a:off x="9365090" y="215356"/>
            <a:ext cx="2588712" cy="54182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These people represent employees. Each employee has their own Employee ID.</a:t>
            </a:r>
          </a:p>
          <a:p>
            <a:pPr marL="0" indent="0">
              <a:buNone/>
            </a:pPr>
            <a:endParaRPr lang="en-US" sz="2000" dirty="0"/>
          </a:p>
          <a:p>
            <a:pPr marL="0" indent="0">
              <a:buNone/>
            </a:pPr>
            <a:r>
              <a:rPr lang="en-US" sz="2000" dirty="0"/>
              <a:t>Employees are hired into position 12345678. The data from the position is added to each employee for as long as each employee remains in the position.</a:t>
            </a:r>
          </a:p>
          <a:p>
            <a:pPr marL="0" indent="0">
              <a:buNone/>
            </a:pPr>
            <a:endParaRPr lang="en-US" sz="2000" dirty="0"/>
          </a:p>
          <a:p>
            <a:pPr marL="0" indent="0">
              <a:buNone/>
            </a:pPr>
            <a:r>
              <a:rPr lang="en-US" sz="2000" dirty="0"/>
              <a:t>Employees earn compensation based on the classification and their experience level.</a:t>
            </a:r>
          </a:p>
        </p:txBody>
      </p:sp>
      <p:pic>
        <p:nvPicPr>
          <p:cNvPr id="1026" name="Picture 2" descr="Bleachers - Bleachers Transparent Background, HD Png Download , Transparent  Png Image - PNGitem">
            <a:extLst>
              <a:ext uri="{FF2B5EF4-FFF2-40B4-BE49-F238E27FC236}">
                <a16:creationId xmlns:a16="http://schemas.microsoft.com/office/drawing/2014/main" id="{E2DBA326-1F42-B434-53A5-A1B4D5762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743" y="1452811"/>
            <a:ext cx="5926514" cy="46575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ople Sitting Cliparts - Stick Figure In Chair - Png Download (527x720), Png Download">
            <a:extLst>
              <a:ext uri="{FF2B5EF4-FFF2-40B4-BE49-F238E27FC236}">
                <a16:creationId xmlns:a16="http://schemas.microsoft.com/office/drawing/2014/main" id="{DDEAF41F-C335-4317-B506-C2CF716A0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9968" y="2693696"/>
            <a:ext cx="1208667" cy="13425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People Sitting Cliparts - Stick Figure In Chair - Png Download (527x720), Png Download">
            <a:extLst>
              <a:ext uri="{FF2B5EF4-FFF2-40B4-BE49-F238E27FC236}">
                <a16:creationId xmlns:a16="http://schemas.microsoft.com/office/drawing/2014/main" id="{152C9EF2-FD27-A856-0563-DE4CAF722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726" y="2150980"/>
            <a:ext cx="1208667" cy="13425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eople Sitting Cliparts - Stick Figure In Chair - Png Download (527x720), Png Download">
            <a:extLst>
              <a:ext uri="{FF2B5EF4-FFF2-40B4-BE49-F238E27FC236}">
                <a16:creationId xmlns:a16="http://schemas.microsoft.com/office/drawing/2014/main" id="{9731FDF8-1071-6F9A-11FC-419579E32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837" y="1581962"/>
            <a:ext cx="1208667" cy="13425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eople Sitting Cliparts - Stick Figure In Chair - Png Download (527x720), Png Download">
            <a:extLst>
              <a:ext uri="{FF2B5EF4-FFF2-40B4-BE49-F238E27FC236}">
                <a16:creationId xmlns:a16="http://schemas.microsoft.com/office/drawing/2014/main" id="{B21788B6-7193-4A6F-F4AB-860F6579A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871" y="976187"/>
            <a:ext cx="1208667" cy="1342531"/>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143E0E37-36C4-C052-F979-87E46FD13415}"/>
              </a:ext>
            </a:extLst>
          </p:cNvPr>
          <p:cNvSpPr/>
          <p:nvPr/>
        </p:nvSpPr>
        <p:spPr>
          <a:xfrm rot="5400000">
            <a:off x="7040085" y="1273192"/>
            <a:ext cx="2119284" cy="394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CECCFE39-1226-7947-D1C9-355E7D269D0A}"/>
              </a:ext>
            </a:extLst>
          </p:cNvPr>
          <p:cNvSpPr/>
          <p:nvPr/>
        </p:nvSpPr>
        <p:spPr>
          <a:xfrm rot="5400000">
            <a:off x="5759409" y="1035506"/>
            <a:ext cx="1648704" cy="394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B74031A6-E3C7-0C4C-ECBB-247A4C543697}"/>
              </a:ext>
            </a:extLst>
          </p:cNvPr>
          <p:cNvSpPr/>
          <p:nvPr/>
        </p:nvSpPr>
        <p:spPr>
          <a:xfrm rot="5400000">
            <a:off x="4440421" y="733271"/>
            <a:ext cx="1044234" cy="394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6BB107DC-4292-8B38-8AFF-7DD1FCE4210A}"/>
              </a:ext>
            </a:extLst>
          </p:cNvPr>
          <p:cNvSpPr/>
          <p:nvPr/>
        </p:nvSpPr>
        <p:spPr>
          <a:xfrm rot="5400000">
            <a:off x="3154031" y="464067"/>
            <a:ext cx="501039" cy="394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845BDA74-6B92-731B-F672-F3C0C88F7E1E}"/>
              </a:ext>
            </a:extLst>
          </p:cNvPr>
          <p:cNvSpPr/>
          <p:nvPr/>
        </p:nvSpPr>
        <p:spPr>
          <a:xfrm>
            <a:off x="2715365" y="3360556"/>
            <a:ext cx="577058" cy="394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84CD9D12-1C4A-1E31-BCA5-1457EA1E484C}"/>
              </a:ext>
            </a:extLst>
          </p:cNvPr>
          <p:cNvCxnSpPr>
            <a:cxnSpLocks/>
          </p:cNvCxnSpPr>
          <p:nvPr/>
        </p:nvCxnSpPr>
        <p:spPr>
          <a:xfrm>
            <a:off x="2801830" y="1079500"/>
            <a:ext cx="0" cy="2582286"/>
          </a:xfrm>
          <a:prstGeom prst="line">
            <a:avLst/>
          </a:prstGeom>
          <a:ln w="1905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033F1E-CBA3-7E20-56EF-1C9701AA7333}"/>
              </a:ext>
            </a:extLst>
          </p:cNvPr>
          <p:cNvCxnSpPr>
            <a:cxnSpLocks/>
          </p:cNvCxnSpPr>
          <p:nvPr/>
        </p:nvCxnSpPr>
        <p:spPr>
          <a:xfrm flipH="1">
            <a:off x="2448009" y="1172586"/>
            <a:ext cx="449370" cy="0"/>
          </a:xfrm>
          <a:prstGeom prst="line">
            <a:avLst/>
          </a:prstGeom>
          <a:ln w="1905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214B477-5446-ED3D-8466-6CA019B59E56}"/>
              </a:ext>
            </a:extLst>
          </p:cNvPr>
          <p:cNvCxnSpPr>
            <a:cxnSpLocks/>
          </p:cNvCxnSpPr>
          <p:nvPr/>
        </p:nvCxnSpPr>
        <p:spPr>
          <a:xfrm flipH="1">
            <a:off x="3306128" y="410973"/>
            <a:ext cx="6042463" cy="0"/>
          </a:xfrm>
          <a:prstGeom prst="line">
            <a:avLst/>
          </a:prstGeom>
          <a:ln w="190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556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496634-0EE9-4CEA-B5D1-226D8483DB86}"/>
              </a:ext>
            </a:extLst>
          </p:cNvPr>
          <p:cNvSpPr>
            <a:spLocks noGrp="1"/>
          </p:cNvSpPr>
          <p:nvPr>
            <p:ph type="body" sz="quarter" idx="11"/>
          </p:nvPr>
        </p:nvSpPr>
        <p:spPr>
          <a:xfrm>
            <a:off x="2808325" y="2425592"/>
            <a:ext cx="6575347" cy="553998"/>
          </a:xfrm>
        </p:spPr>
        <p:txBody>
          <a:bodyPr/>
          <a:lstStyle/>
          <a:p>
            <a:r>
              <a:rPr lang="en-US" dirty="0"/>
              <a:t>When making changes to a multi-incumbent set up, you must first decide:</a:t>
            </a:r>
          </a:p>
        </p:txBody>
      </p:sp>
      <p:sp>
        <p:nvSpPr>
          <p:cNvPr id="7" name="Text Placeholder 5">
            <a:extLst>
              <a:ext uri="{FF2B5EF4-FFF2-40B4-BE49-F238E27FC236}">
                <a16:creationId xmlns:a16="http://schemas.microsoft.com/office/drawing/2014/main" id="{3F2F5A85-7136-4312-AA1C-AAB139AFA33E}"/>
              </a:ext>
            </a:extLst>
          </p:cNvPr>
          <p:cNvSpPr txBox="1">
            <a:spLocks/>
          </p:cNvSpPr>
          <p:nvPr/>
        </p:nvSpPr>
        <p:spPr>
          <a:xfrm>
            <a:off x="2808324" y="4052348"/>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en-US" sz="2400" dirty="0"/>
              <a:t>Are all employees changing?</a:t>
            </a:r>
          </a:p>
          <a:p>
            <a:pPr marL="457200" indent="-457200">
              <a:buAutoNum type="arabicPeriod"/>
            </a:pPr>
            <a:r>
              <a:rPr lang="en-US" sz="2400" dirty="0"/>
              <a:t>Are they all changing in the same way?</a:t>
            </a:r>
          </a:p>
        </p:txBody>
      </p:sp>
    </p:spTree>
    <p:extLst>
      <p:ext uri="{BB962C8B-B14F-4D97-AF65-F5344CB8AC3E}">
        <p14:creationId xmlns:p14="http://schemas.microsoft.com/office/powerpoint/2010/main" val="4146074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A8CBBB9A-EC29-F9F1-E575-458000C4C6ED}"/>
              </a:ext>
            </a:extLst>
          </p:cNvPr>
          <p:cNvSpPr txBox="1">
            <a:spLocks/>
          </p:cNvSpPr>
          <p:nvPr/>
        </p:nvSpPr>
        <p:spPr>
          <a:xfrm>
            <a:off x="246510" y="599089"/>
            <a:ext cx="11761472" cy="4107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t>Are all employees changing?</a:t>
            </a:r>
          </a:p>
        </p:txBody>
      </p:sp>
      <p:sp>
        <p:nvSpPr>
          <p:cNvPr id="3" name="Text Placeholder 3">
            <a:extLst>
              <a:ext uri="{FF2B5EF4-FFF2-40B4-BE49-F238E27FC236}">
                <a16:creationId xmlns:a16="http://schemas.microsoft.com/office/drawing/2014/main" id="{7AA4D710-4E8B-7FFA-D6D7-5019D74480CB}"/>
              </a:ext>
            </a:extLst>
          </p:cNvPr>
          <p:cNvSpPr txBox="1">
            <a:spLocks/>
          </p:cNvSpPr>
          <p:nvPr/>
        </p:nvSpPr>
        <p:spPr>
          <a:xfrm>
            <a:off x="6899439" y="1509143"/>
            <a:ext cx="4725691" cy="4107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Are they all changing in the same way?</a:t>
            </a:r>
          </a:p>
        </p:txBody>
      </p:sp>
      <p:sp>
        <p:nvSpPr>
          <p:cNvPr id="9" name="Text Placeholder 3">
            <a:extLst>
              <a:ext uri="{FF2B5EF4-FFF2-40B4-BE49-F238E27FC236}">
                <a16:creationId xmlns:a16="http://schemas.microsoft.com/office/drawing/2014/main" id="{822B4515-CC8D-8FD3-BDC1-5A2C48445516}"/>
              </a:ext>
            </a:extLst>
          </p:cNvPr>
          <p:cNvSpPr txBox="1">
            <a:spLocks/>
          </p:cNvSpPr>
          <p:nvPr/>
        </p:nvSpPr>
        <p:spPr>
          <a:xfrm>
            <a:off x="2961563" y="2129114"/>
            <a:ext cx="614454" cy="4107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tx1">
                    <a:lumMod val="95000"/>
                    <a:lumOff val="5000"/>
                  </a:schemeClr>
                </a:solidFill>
              </a:rPr>
              <a:t>no</a:t>
            </a:r>
          </a:p>
        </p:txBody>
      </p:sp>
      <p:sp>
        <p:nvSpPr>
          <p:cNvPr id="13" name="Text Placeholder 3">
            <a:extLst>
              <a:ext uri="{FF2B5EF4-FFF2-40B4-BE49-F238E27FC236}">
                <a16:creationId xmlns:a16="http://schemas.microsoft.com/office/drawing/2014/main" id="{E1132337-37F9-E5DA-032C-73D80989F83F}"/>
              </a:ext>
            </a:extLst>
          </p:cNvPr>
          <p:cNvSpPr txBox="1">
            <a:spLocks/>
          </p:cNvSpPr>
          <p:nvPr/>
        </p:nvSpPr>
        <p:spPr>
          <a:xfrm>
            <a:off x="7686494" y="1089392"/>
            <a:ext cx="614454" cy="4335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tx1">
                    <a:lumMod val="95000"/>
                    <a:lumOff val="5000"/>
                  </a:schemeClr>
                </a:solidFill>
              </a:rPr>
              <a:t>yes</a:t>
            </a:r>
          </a:p>
        </p:txBody>
      </p:sp>
      <p:sp>
        <p:nvSpPr>
          <p:cNvPr id="15" name="Text Placeholder 3">
            <a:extLst>
              <a:ext uri="{FF2B5EF4-FFF2-40B4-BE49-F238E27FC236}">
                <a16:creationId xmlns:a16="http://schemas.microsoft.com/office/drawing/2014/main" id="{99D891F0-E3F2-7E17-F6B4-52E2037EB482}"/>
              </a:ext>
            </a:extLst>
          </p:cNvPr>
          <p:cNvSpPr txBox="1">
            <a:spLocks/>
          </p:cNvSpPr>
          <p:nvPr/>
        </p:nvSpPr>
        <p:spPr>
          <a:xfrm>
            <a:off x="598718" y="2503485"/>
            <a:ext cx="4725691" cy="4107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Of the ones who are changing, are they all changing in the same way?</a:t>
            </a:r>
          </a:p>
        </p:txBody>
      </p:sp>
      <p:sp>
        <p:nvSpPr>
          <p:cNvPr id="24" name="Text Placeholder 3">
            <a:extLst>
              <a:ext uri="{FF2B5EF4-FFF2-40B4-BE49-F238E27FC236}">
                <a16:creationId xmlns:a16="http://schemas.microsoft.com/office/drawing/2014/main" id="{A1E78731-1EF1-6765-CEA5-E7CD53A6B7A7}"/>
              </a:ext>
            </a:extLst>
          </p:cNvPr>
          <p:cNvSpPr txBox="1">
            <a:spLocks/>
          </p:cNvSpPr>
          <p:nvPr/>
        </p:nvSpPr>
        <p:spPr>
          <a:xfrm>
            <a:off x="3634657" y="4676527"/>
            <a:ext cx="2508503" cy="1514090"/>
          </a:xfrm>
          <a:prstGeom prst="rect">
            <a:avLst/>
          </a:prstGeom>
          <a:solidFill>
            <a:schemeClr val="accent4"/>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Transfer employees who are changing into one new or existing multi-incumbent position with matching position details</a:t>
            </a:r>
          </a:p>
        </p:txBody>
      </p:sp>
      <p:sp>
        <p:nvSpPr>
          <p:cNvPr id="25" name="Text Placeholder 3">
            <a:extLst>
              <a:ext uri="{FF2B5EF4-FFF2-40B4-BE49-F238E27FC236}">
                <a16:creationId xmlns:a16="http://schemas.microsoft.com/office/drawing/2014/main" id="{94FB4D4B-6C3A-7B83-FA7F-18A679C5FFA9}"/>
              </a:ext>
            </a:extLst>
          </p:cNvPr>
          <p:cNvSpPr txBox="1">
            <a:spLocks/>
          </p:cNvSpPr>
          <p:nvPr/>
        </p:nvSpPr>
        <p:spPr>
          <a:xfrm>
            <a:off x="246509" y="4676527"/>
            <a:ext cx="2508503" cy="1514090"/>
          </a:xfrm>
          <a:prstGeom prst="rect">
            <a:avLst/>
          </a:prstGeom>
          <a:solidFill>
            <a:schemeClr val="accent4"/>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Transfer employees who are changing into multiple new or existing multi-incumbent positions with matching position details</a:t>
            </a:r>
          </a:p>
        </p:txBody>
      </p:sp>
      <p:sp>
        <p:nvSpPr>
          <p:cNvPr id="26" name="Text Placeholder 3">
            <a:extLst>
              <a:ext uri="{FF2B5EF4-FFF2-40B4-BE49-F238E27FC236}">
                <a16:creationId xmlns:a16="http://schemas.microsoft.com/office/drawing/2014/main" id="{C46A3855-5F2D-7441-C0DE-E339234AA497}"/>
              </a:ext>
            </a:extLst>
          </p:cNvPr>
          <p:cNvSpPr txBox="1">
            <a:spLocks/>
          </p:cNvSpPr>
          <p:nvPr/>
        </p:nvSpPr>
        <p:spPr>
          <a:xfrm>
            <a:off x="6447637" y="2470369"/>
            <a:ext cx="2508503" cy="3720248"/>
          </a:xfrm>
          <a:prstGeom prst="rect">
            <a:avLst/>
          </a:prstGeom>
          <a:solidFill>
            <a:schemeClr val="accent4"/>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1. Choose one change that will be made on the current position.</a:t>
            </a:r>
          </a:p>
          <a:p>
            <a:pPr marL="0" indent="0">
              <a:buNone/>
            </a:pPr>
            <a:r>
              <a:rPr lang="en-US" sz="1800" dirty="0"/>
              <a:t>2. Transfer all employees not changing in that way into one or multiple new or existing multi-incumbent position(s) with matching position details.</a:t>
            </a:r>
          </a:p>
          <a:p>
            <a:pPr marL="0" indent="0">
              <a:buNone/>
            </a:pPr>
            <a:r>
              <a:rPr lang="en-US" sz="1800" dirty="0"/>
              <a:t>3. Change the current position number to change all remaining incumbents.</a:t>
            </a:r>
          </a:p>
        </p:txBody>
      </p:sp>
      <p:sp>
        <p:nvSpPr>
          <p:cNvPr id="27" name="Text Placeholder 3">
            <a:extLst>
              <a:ext uri="{FF2B5EF4-FFF2-40B4-BE49-F238E27FC236}">
                <a16:creationId xmlns:a16="http://schemas.microsoft.com/office/drawing/2014/main" id="{55E29F32-E956-F5D0-E7B1-64EF7AD66C56}"/>
              </a:ext>
            </a:extLst>
          </p:cNvPr>
          <p:cNvSpPr txBox="1">
            <a:spLocks/>
          </p:cNvSpPr>
          <p:nvPr/>
        </p:nvSpPr>
        <p:spPr>
          <a:xfrm>
            <a:off x="9499478" y="2506455"/>
            <a:ext cx="2508503" cy="886607"/>
          </a:xfrm>
          <a:prstGeom prst="rect">
            <a:avLst/>
          </a:prstGeom>
          <a:solidFill>
            <a:schemeClr val="accent4"/>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Change the current position number to change all incumbents</a:t>
            </a:r>
          </a:p>
        </p:txBody>
      </p:sp>
      <p:sp>
        <p:nvSpPr>
          <p:cNvPr id="4" name="Arrow: Right 3">
            <a:extLst>
              <a:ext uri="{FF2B5EF4-FFF2-40B4-BE49-F238E27FC236}">
                <a16:creationId xmlns:a16="http://schemas.microsoft.com/office/drawing/2014/main" id="{E1B2F4B1-9190-ABD2-E249-B789A22C7C8B}"/>
              </a:ext>
            </a:extLst>
          </p:cNvPr>
          <p:cNvSpPr/>
          <p:nvPr/>
        </p:nvSpPr>
        <p:spPr>
          <a:xfrm rot="7962000">
            <a:off x="3188509" y="1545172"/>
            <a:ext cx="1878011" cy="5513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E8C59C7A-04F8-2AA5-64C5-3295E612D02C}"/>
              </a:ext>
            </a:extLst>
          </p:cNvPr>
          <p:cNvSpPr/>
          <p:nvPr/>
        </p:nvSpPr>
        <p:spPr>
          <a:xfrm rot="2780539">
            <a:off x="7222361" y="1030522"/>
            <a:ext cx="532445" cy="5513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a:extLst>
              <a:ext uri="{FF2B5EF4-FFF2-40B4-BE49-F238E27FC236}">
                <a16:creationId xmlns:a16="http://schemas.microsoft.com/office/drawing/2014/main" id="{AF86A7A6-9F16-D361-DD31-D6616C60CEC4}"/>
              </a:ext>
            </a:extLst>
          </p:cNvPr>
          <p:cNvSpPr txBox="1">
            <a:spLocks/>
          </p:cNvSpPr>
          <p:nvPr/>
        </p:nvSpPr>
        <p:spPr>
          <a:xfrm>
            <a:off x="743614" y="4218778"/>
            <a:ext cx="614454" cy="429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tx1">
                    <a:lumMod val="95000"/>
                    <a:lumOff val="5000"/>
                  </a:schemeClr>
                </a:solidFill>
              </a:rPr>
              <a:t>no</a:t>
            </a:r>
          </a:p>
        </p:txBody>
      </p:sp>
      <p:sp>
        <p:nvSpPr>
          <p:cNvPr id="7" name="Arrow: Right 6">
            <a:extLst>
              <a:ext uri="{FF2B5EF4-FFF2-40B4-BE49-F238E27FC236}">
                <a16:creationId xmlns:a16="http://schemas.microsoft.com/office/drawing/2014/main" id="{AF5254B4-216B-F06B-FBB8-1E02C5C3B0FF}"/>
              </a:ext>
            </a:extLst>
          </p:cNvPr>
          <p:cNvSpPr/>
          <p:nvPr/>
        </p:nvSpPr>
        <p:spPr>
          <a:xfrm rot="8208022">
            <a:off x="999519" y="3705846"/>
            <a:ext cx="1771255" cy="5513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038C8BFD-83AA-17B4-4AC7-8D8B29A7E8A4}"/>
              </a:ext>
            </a:extLst>
          </p:cNvPr>
          <p:cNvSpPr txBox="1">
            <a:spLocks/>
          </p:cNvSpPr>
          <p:nvPr/>
        </p:nvSpPr>
        <p:spPr>
          <a:xfrm>
            <a:off x="4659676" y="4191483"/>
            <a:ext cx="614454" cy="4107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tx1">
                    <a:lumMod val="95000"/>
                    <a:lumOff val="5000"/>
                  </a:schemeClr>
                </a:solidFill>
              </a:rPr>
              <a:t>yes</a:t>
            </a:r>
          </a:p>
        </p:txBody>
      </p:sp>
      <p:sp>
        <p:nvSpPr>
          <p:cNvPr id="12" name="Arrow: Right 11">
            <a:extLst>
              <a:ext uri="{FF2B5EF4-FFF2-40B4-BE49-F238E27FC236}">
                <a16:creationId xmlns:a16="http://schemas.microsoft.com/office/drawing/2014/main" id="{C20AF77D-C916-5CF8-8889-BD5FD6F53CC4}"/>
              </a:ext>
            </a:extLst>
          </p:cNvPr>
          <p:cNvSpPr/>
          <p:nvPr/>
        </p:nvSpPr>
        <p:spPr>
          <a:xfrm rot="2729913">
            <a:off x="3199890" y="3693401"/>
            <a:ext cx="1675317" cy="5513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F2BE6861-8A58-3B97-92EB-10D1E44E2D9E}"/>
              </a:ext>
            </a:extLst>
          </p:cNvPr>
          <p:cNvSpPr txBox="1">
            <a:spLocks/>
          </p:cNvSpPr>
          <p:nvPr/>
        </p:nvSpPr>
        <p:spPr>
          <a:xfrm>
            <a:off x="10643318" y="1962159"/>
            <a:ext cx="614454" cy="4335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tx1">
                    <a:lumMod val="95000"/>
                    <a:lumOff val="5000"/>
                  </a:schemeClr>
                </a:solidFill>
              </a:rPr>
              <a:t>yes</a:t>
            </a:r>
          </a:p>
        </p:txBody>
      </p:sp>
      <p:sp>
        <p:nvSpPr>
          <p:cNvPr id="28" name="Arrow: Right 27">
            <a:extLst>
              <a:ext uri="{FF2B5EF4-FFF2-40B4-BE49-F238E27FC236}">
                <a16:creationId xmlns:a16="http://schemas.microsoft.com/office/drawing/2014/main" id="{D89135EB-AE99-E20E-04B7-2CE7BC817417}"/>
              </a:ext>
            </a:extLst>
          </p:cNvPr>
          <p:cNvSpPr/>
          <p:nvPr/>
        </p:nvSpPr>
        <p:spPr>
          <a:xfrm rot="2681485">
            <a:off x="10157954" y="1907887"/>
            <a:ext cx="532445" cy="5513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3">
            <a:extLst>
              <a:ext uri="{FF2B5EF4-FFF2-40B4-BE49-F238E27FC236}">
                <a16:creationId xmlns:a16="http://schemas.microsoft.com/office/drawing/2014/main" id="{5862F4C0-926C-5532-074D-9A7F5ECD6B58}"/>
              </a:ext>
            </a:extLst>
          </p:cNvPr>
          <p:cNvSpPr txBox="1">
            <a:spLocks/>
          </p:cNvSpPr>
          <p:nvPr/>
        </p:nvSpPr>
        <p:spPr>
          <a:xfrm>
            <a:off x="7512629" y="1962250"/>
            <a:ext cx="614454" cy="4335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tx1">
                    <a:lumMod val="95000"/>
                    <a:lumOff val="5000"/>
                  </a:schemeClr>
                </a:solidFill>
              </a:rPr>
              <a:t>no</a:t>
            </a:r>
          </a:p>
        </p:txBody>
      </p:sp>
      <p:sp>
        <p:nvSpPr>
          <p:cNvPr id="32" name="Arrow: Right 31">
            <a:extLst>
              <a:ext uri="{FF2B5EF4-FFF2-40B4-BE49-F238E27FC236}">
                <a16:creationId xmlns:a16="http://schemas.microsoft.com/office/drawing/2014/main" id="{2C9DD4FB-6823-9889-27A3-AB6335CBC46E}"/>
              </a:ext>
            </a:extLst>
          </p:cNvPr>
          <p:cNvSpPr/>
          <p:nvPr/>
        </p:nvSpPr>
        <p:spPr>
          <a:xfrm rot="8157766">
            <a:off x="7936642" y="1864588"/>
            <a:ext cx="532445" cy="5513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350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TotalTime>
  <Words>1182</Words>
  <Application>Microsoft Office PowerPoint</Application>
  <PresentationFormat>Widescreen</PresentationFormat>
  <Paragraphs>142</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Avenir Black</vt:lpstr>
      <vt:lpstr>Avenir Medium</vt:lpstr>
      <vt:lpstr>Avenir Roman</vt:lpstr>
      <vt:lpstr>Calibri</vt:lpstr>
      <vt:lpstr>Montserrat</vt:lpstr>
      <vt:lpstr>Montserrat-Medium</vt:lpstr>
      <vt:lpstr>Montserrat-Regular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Lindy Taylor</dc:creator>
  <cp:lastModifiedBy>Tamara Gaddis</cp:lastModifiedBy>
  <cp:revision>52</cp:revision>
  <dcterms:created xsi:type="dcterms:W3CDTF">2019-08-07T15:31:06Z</dcterms:created>
  <dcterms:modified xsi:type="dcterms:W3CDTF">2022-12-02T15:39:40Z</dcterms:modified>
</cp:coreProperties>
</file>