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90" r:id="rId2"/>
    <p:sldId id="257" r:id="rId3"/>
    <p:sldId id="258" r:id="rId4"/>
    <p:sldId id="263" r:id="rId5"/>
    <p:sldId id="264" r:id="rId6"/>
    <p:sldId id="310" r:id="rId7"/>
    <p:sldId id="312" r:id="rId8"/>
    <p:sldId id="313" r:id="rId9"/>
    <p:sldId id="266" r:id="rId10"/>
    <p:sldId id="311" r:id="rId11"/>
    <p:sldId id="306" r:id="rId12"/>
    <p:sldId id="307" r:id="rId13"/>
    <p:sldId id="308" r:id="rId14"/>
    <p:sldId id="309" r:id="rId15"/>
    <p:sldId id="314" r:id="rId16"/>
    <p:sldId id="316" r:id="rId17"/>
    <p:sldId id="317" r:id="rId18"/>
    <p:sldId id="319" r:id="rId19"/>
    <p:sldId id="320" r:id="rId20"/>
    <p:sldId id="302" r:id="rId21"/>
    <p:sldId id="321" r:id="rId22"/>
    <p:sldId id="322" r:id="rId23"/>
    <p:sldId id="268" r:id="rId24"/>
    <p:sldId id="269" r:id="rId25"/>
    <p:sldId id="274" r:id="rId26"/>
    <p:sldId id="275" r:id="rId27"/>
    <p:sldId id="276" r:id="rId28"/>
    <p:sldId id="270" r:id="rId29"/>
    <p:sldId id="291" r:id="rId30"/>
    <p:sldId id="297" r:id="rId31"/>
    <p:sldId id="272" r:id="rId32"/>
    <p:sldId id="27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C4B56-F6C5-4AB2-AFA0-FC9C3653D0E4}">
          <p14:sldIdLst>
            <p14:sldId id="290"/>
            <p14:sldId id="257"/>
            <p14:sldId id="258"/>
            <p14:sldId id="263"/>
            <p14:sldId id="264"/>
            <p14:sldId id="310"/>
            <p14:sldId id="312"/>
            <p14:sldId id="313"/>
            <p14:sldId id="266"/>
            <p14:sldId id="311"/>
            <p14:sldId id="306"/>
            <p14:sldId id="307"/>
            <p14:sldId id="308"/>
            <p14:sldId id="309"/>
            <p14:sldId id="314"/>
            <p14:sldId id="316"/>
            <p14:sldId id="317"/>
            <p14:sldId id="319"/>
            <p14:sldId id="320"/>
            <p14:sldId id="302"/>
            <p14:sldId id="321"/>
            <p14:sldId id="322"/>
            <p14:sldId id="268"/>
            <p14:sldId id="269"/>
            <p14:sldId id="274"/>
            <p14:sldId id="275"/>
            <p14:sldId id="276"/>
            <p14:sldId id="270"/>
            <p14:sldId id="291"/>
            <p14:sldId id="297"/>
            <p14:sldId id="272"/>
            <p14:sldId id="273"/>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1"/>
    <p:restoredTop sz="94681"/>
  </p:normalViewPr>
  <p:slideViewPr>
    <p:cSldViewPr snapToGrid="0" snapToObjects="1">
      <p:cViewPr varScale="1">
        <p:scale>
          <a:sx n="77" d="100"/>
          <a:sy n="77" d="100"/>
        </p:scale>
        <p:origin x="5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5T11:46:01.25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5T11:45:56.173"/>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D78D4-8830-4043-9064-E6BE46C06313}"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FDDA2-D307-7D41-8A9B-9D02DEE488BF}" type="slidenum">
              <a:rPr lang="en-US" smtClean="0"/>
              <a:t>‹#›</a:t>
            </a:fld>
            <a:endParaRPr lang="en-US"/>
          </a:p>
        </p:txBody>
      </p:sp>
    </p:spTree>
    <p:extLst>
      <p:ext uri="{BB962C8B-B14F-4D97-AF65-F5344CB8AC3E}">
        <p14:creationId xmlns:p14="http://schemas.microsoft.com/office/powerpoint/2010/main" val="113408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9F9D3-1631-574E-B794-15810466C68F}"/>
              </a:ext>
            </a:extLst>
          </p:cNvPr>
          <p:cNvSpPr/>
          <p:nvPr/>
        </p:nvSpPr>
        <p:spPr>
          <a:xfrm>
            <a:off x="6039679"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5C32C3-0E38-EF40-8753-699E473F0219}"/>
              </a:ext>
            </a:extLst>
          </p:cNvPr>
          <p:cNvPicPr>
            <a:picLocks noChangeAspect="1"/>
          </p:cNvPicPr>
          <p:nvPr/>
        </p:nvPicPr>
        <p:blipFill rotWithShape="1">
          <a:blip r:embed="rId2"/>
          <a:srcRect r="50000"/>
          <a:stretch/>
        </p:blipFill>
        <p:spPr>
          <a:xfrm>
            <a:off x="6096000" y="0"/>
            <a:ext cx="6096000" cy="6858000"/>
          </a:xfrm>
          <a:prstGeom prst="rect">
            <a:avLst/>
          </a:prstGeom>
        </p:spPr>
      </p:pic>
      <p:pic>
        <p:nvPicPr>
          <p:cNvPr id="11" name="Picture 10">
            <a:extLst>
              <a:ext uri="{FF2B5EF4-FFF2-40B4-BE49-F238E27FC236}">
                <a16:creationId xmlns:a16="http://schemas.microsoft.com/office/drawing/2014/main" id="{64356227-D7D4-F943-AFB2-F20F8B424051}"/>
              </a:ext>
            </a:extLst>
          </p:cNvPr>
          <p:cNvPicPr>
            <a:picLocks noChangeAspect="1"/>
          </p:cNvPicPr>
          <p:nvPr/>
        </p:nvPicPr>
        <p:blipFill>
          <a:blip r:embed="rId3"/>
          <a:stretch>
            <a:fillRect/>
          </a:stretch>
        </p:blipFill>
        <p:spPr>
          <a:xfrm>
            <a:off x="1598817" y="1983144"/>
            <a:ext cx="2853911" cy="2891711"/>
          </a:xfrm>
          <a:prstGeom prst="rect">
            <a:avLst/>
          </a:prstGeom>
        </p:spPr>
      </p:pic>
      <p:sp>
        <p:nvSpPr>
          <p:cNvPr id="3" name="Text Placeholder 2">
            <a:extLst>
              <a:ext uri="{FF2B5EF4-FFF2-40B4-BE49-F238E27FC236}">
                <a16:creationId xmlns:a16="http://schemas.microsoft.com/office/drawing/2014/main" id="{21C0DF3D-F69D-9941-B6AB-0FDADE794EF9}"/>
              </a:ext>
            </a:extLst>
          </p:cNvPr>
          <p:cNvSpPr>
            <a:spLocks noGrp="1"/>
          </p:cNvSpPr>
          <p:nvPr>
            <p:ph type="body" sz="quarter" idx="12" hasCustomPrompt="1"/>
          </p:nvPr>
        </p:nvSpPr>
        <p:spPr>
          <a:xfrm>
            <a:off x="6813549" y="2964400"/>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0" name="Text Placeholder 2">
            <a:extLst>
              <a:ext uri="{FF2B5EF4-FFF2-40B4-BE49-F238E27FC236}">
                <a16:creationId xmlns:a16="http://schemas.microsoft.com/office/drawing/2014/main" id="{C1DA1688-B217-4843-B0D0-29E1D2028150}"/>
              </a:ext>
            </a:extLst>
          </p:cNvPr>
          <p:cNvSpPr>
            <a:spLocks noGrp="1"/>
          </p:cNvSpPr>
          <p:nvPr>
            <p:ph type="body" sz="quarter" idx="13" hasCustomPrompt="1"/>
          </p:nvPr>
        </p:nvSpPr>
        <p:spPr>
          <a:xfrm>
            <a:off x="6813549" y="3477162"/>
            <a:ext cx="4660900" cy="512762"/>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281909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D5093F-A64D-6A42-8920-D62D4FA40C4E}"/>
              </a:ext>
            </a:extLst>
          </p:cNvPr>
          <p:cNvGrpSpPr/>
          <p:nvPr userDrawn="1"/>
        </p:nvGrpSpPr>
        <p:grpSpPr>
          <a:xfrm>
            <a:off x="-1" y="0"/>
            <a:ext cx="12192002" cy="6858000"/>
            <a:chOff x="-1" y="0"/>
            <a:chExt cx="12192002" cy="6858000"/>
          </a:xfrm>
        </p:grpSpPr>
        <p:pic>
          <p:nvPicPr>
            <p:cNvPr id="8" name="Picture 7">
              <a:extLst>
                <a:ext uri="{FF2B5EF4-FFF2-40B4-BE49-F238E27FC236}">
                  <a16:creationId xmlns:a16="http://schemas.microsoft.com/office/drawing/2014/main" id="{0A42E0DC-41C4-5D4E-9365-D4101A18F8FD}"/>
                </a:ext>
              </a:extLst>
            </p:cNvPr>
            <p:cNvPicPr>
              <a:picLocks noChangeAspect="1"/>
            </p:cNvPicPr>
            <p:nvPr/>
          </p:nvPicPr>
          <p:blipFill rotWithShape="1">
            <a:blip r:embed="rId2"/>
            <a:srcRect t="20272"/>
            <a:stretch/>
          </p:blipFill>
          <p:spPr>
            <a:xfrm>
              <a:off x="1" y="0"/>
              <a:ext cx="12192000" cy="6858000"/>
            </a:xfrm>
            <a:prstGeom prst="rect">
              <a:avLst/>
            </a:prstGeom>
          </p:spPr>
        </p:pic>
        <p:cxnSp>
          <p:nvCxnSpPr>
            <p:cNvPr id="9" name="Straight Connector 8">
              <a:extLst>
                <a:ext uri="{FF2B5EF4-FFF2-40B4-BE49-F238E27FC236}">
                  <a16:creationId xmlns:a16="http://schemas.microsoft.com/office/drawing/2014/main" id="{5FC13913-2F32-2343-B64C-251CB51EA2C7}"/>
                </a:ext>
              </a:extLst>
            </p:cNvPr>
            <p:cNvCxnSpPr>
              <a:cxnSpLocks/>
            </p:cNvCxnSpPr>
            <p:nvPr/>
          </p:nvCxnSpPr>
          <p:spPr>
            <a:xfrm>
              <a:off x="1826811" y="1497477"/>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DDACB2-B58B-F64A-B55E-70FEB45037B1}"/>
                </a:ext>
              </a:extLst>
            </p:cNvPr>
            <p:cNvSpPr/>
            <p:nvPr/>
          </p:nvSpPr>
          <p:spPr>
            <a:xfrm>
              <a:off x="5589104" y="990581"/>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4A6396A-6CC8-EE41-8B23-9407CDA8FD3F}"/>
                </a:ext>
              </a:extLst>
            </p:cNvPr>
            <p:cNvCxnSpPr>
              <a:cxnSpLocks/>
            </p:cNvCxnSpPr>
            <p:nvPr/>
          </p:nvCxnSpPr>
          <p:spPr>
            <a:xfrm>
              <a:off x="1826811" y="5360525"/>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24DCAAE-06D4-1C42-A8CE-0E38F73143D0}"/>
                </a:ext>
              </a:extLst>
            </p:cNvPr>
            <p:cNvSpPr/>
            <p:nvPr/>
          </p:nvSpPr>
          <p:spPr>
            <a:xfrm>
              <a:off x="5589104" y="4853629"/>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F89AB1-B31C-E448-B85A-7845F94BB1BB}"/>
                </a:ext>
              </a:extLst>
            </p:cNvPr>
            <p:cNvSpPr/>
            <p:nvPr/>
          </p:nvSpPr>
          <p:spPr>
            <a:xfrm>
              <a:off x="-1" y="2494755"/>
              <a:ext cx="12192001" cy="1866622"/>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F5AD75-B71E-D94B-A05C-66D485089CE9}"/>
                </a:ext>
              </a:extLst>
            </p:cNvPr>
            <p:cNvPicPr>
              <a:picLocks noChangeAspect="1"/>
            </p:cNvPicPr>
            <p:nvPr/>
          </p:nvPicPr>
          <p:blipFill>
            <a:blip r:embed="rId3"/>
            <a:stretch>
              <a:fillRect/>
            </a:stretch>
          </p:blipFill>
          <p:spPr>
            <a:xfrm>
              <a:off x="5770916" y="1320514"/>
              <a:ext cx="650162" cy="433441"/>
            </a:xfrm>
            <a:prstGeom prst="rect">
              <a:avLst/>
            </a:prstGeom>
          </p:spPr>
        </p:pic>
        <p:pic>
          <p:nvPicPr>
            <p:cNvPr id="16" name="Picture 15">
              <a:extLst>
                <a:ext uri="{FF2B5EF4-FFF2-40B4-BE49-F238E27FC236}">
                  <a16:creationId xmlns:a16="http://schemas.microsoft.com/office/drawing/2014/main" id="{27CDAB06-B996-2747-B5EA-CA07085E551D}"/>
                </a:ext>
              </a:extLst>
            </p:cNvPr>
            <p:cNvPicPr>
              <a:picLocks noChangeAspect="1"/>
            </p:cNvPicPr>
            <p:nvPr/>
          </p:nvPicPr>
          <p:blipFill>
            <a:blip r:embed="rId3"/>
            <a:stretch>
              <a:fillRect/>
            </a:stretch>
          </p:blipFill>
          <p:spPr>
            <a:xfrm rot="10800000">
              <a:off x="5770916" y="5143800"/>
              <a:ext cx="650162" cy="433441"/>
            </a:xfrm>
            <a:prstGeom prst="rect">
              <a:avLst/>
            </a:prstGeom>
          </p:spPr>
        </p:pic>
      </p:grpSp>
      <p:sp>
        <p:nvSpPr>
          <p:cNvPr id="17" name="Text Placeholder 12">
            <a:extLst>
              <a:ext uri="{FF2B5EF4-FFF2-40B4-BE49-F238E27FC236}">
                <a16:creationId xmlns:a16="http://schemas.microsoft.com/office/drawing/2014/main" id="{4E663CB2-1E13-F842-839B-5A8CD0A85A60}"/>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tx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45698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3246C5-2D29-F946-B2F7-3B9C84905703}"/>
              </a:ext>
            </a:extLst>
          </p:cNvPr>
          <p:cNvGrpSpPr/>
          <p:nvPr userDrawn="1"/>
        </p:nvGrpSpPr>
        <p:grpSpPr>
          <a:xfrm>
            <a:off x="-1" y="0"/>
            <a:ext cx="12192001" cy="6858000"/>
            <a:chOff x="-1" y="0"/>
            <a:chExt cx="12192001" cy="6858000"/>
          </a:xfrm>
        </p:grpSpPr>
        <p:pic>
          <p:nvPicPr>
            <p:cNvPr id="8" name="Picture 7">
              <a:extLst>
                <a:ext uri="{FF2B5EF4-FFF2-40B4-BE49-F238E27FC236}">
                  <a16:creationId xmlns:a16="http://schemas.microsoft.com/office/drawing/2014/main" id="{44CE2E98-8D1A-CD4B-B1A9-88632EBA646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CFBB83C3-3C45-0841-A413-09852839C40C}"/>
                </a:ext>
              </a:extLst>
            </p:cNvPr>
            <p:cNvCxnSpPr>
              <a:cxnSpLocks/>
            </p:cNvCxnSpPr>
            <p:nvPr/>
          </p:nvCxnSpPr>
          <p:spPr>
            <a:xfrm>
              <a:off x="1826811" y="1497477"/>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FDDB52-74F4-BD45-9465-8A1053479EC4}"/>
                </a:ext>
              </a:extLst>
            </p:cNvPr>
            <p:cNvSpPr/>
            <p:nvPr/>
          </p:nvSpPr>
          <p:spPr>
            <a:xfrm>
              <a:off x="5589104" y="990581"/>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DFCEBF5-ADAA-7B46-9038-529B9CAD1C0A}"/>
                </a:ext>
              </a:extLst>
            </p:cNvPr>
            <p:cNvCxnSpPr>
              <a:cxnSpLocks/>
            </p:cNvCxnSpPr>
            <p:nvPr/>
          </p:nvCxnSpPr>
          <p:spPr>
            <a:xfrm>
              <a:off x="1826811" y="5360525"/>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772748-8129-DF4A-8381-C7C56673891E}"/>
                </a:ext>
              </a:extLst>
            </p:cNvPr>
            <p:cNvSpPr/>
            <p:nvPr/>
          </p:nvSpPr>
          <p:spPr>
            <a:xfrm>
              <a:off x="5589104" y="4853629"/>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7E82D3-A127-8949-B1E6-B259F329C874}"/>
                </a:ext>
              </a:extLst>
            </p:cNvPr>
            <p:cNvSpPr/>
            <p:nvPr/>
          </p:nvSpPr>
          <p:spPr>
            <a:xfrm>
              <a:off x="-1" y="2494755"/>
              <a:ext cx="12192001" cy="1866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B4B2D7-120C-C34A-B84F-EA07D8F4AE44}"/>
                </a:ext>
              </a:extLst>
            </p:cNvPr>
            <p:cNvPicPr>
              <a:picLocks noChangeAspect="1"/>
            </p:cNvPicPr>
            <p:nvPr/>
          </p:nvPicPr>
          <p:blipFill>
            <a:blip r:embed="rId3"/>
            <a:stretch>
              <a:fillRect/>
            </a:stretch>
          </p:blipFill>
          <p:spPr>
            <a:xfrm>
              <a:off x="5750855" y="1305854"/>
              <a:ext cx="690281" cy="460187"/>
            </a:xfrm>
            <a:prstGeom prst="rect">
              <a:avLst/>
            </a:prstGeom>
          </p:spPr>
        </p:pic>
        <p:pic>
          <p:nvPicPr>
            <p:cNvPr id="16" name="Picture 15">
              <a:extLst>
                <a:ext uri="{FF2B5EF4-FFF2-40B4-BE49-F238E27FC236}">
                  <a16:creationId xmlns:a16="http://schemas.microsoft.com/office/drawing/2014/main" id="{7F279F7D-5F09-5A4A-BBE3-A178B7A30770}"/>
                </a:ext>
              </a:extLst>
            </p:cNvPr>
            <p:cNvPicPr>
              <a:picLocks noChangeAspect="1"/>
            </p:cNvPicPr>
            <p:nvPr/>
          </p:nvPicPr>
          <p:blipFill>
            <a:blip r:embed="rId3"/>
            <a:stretch>
              <a:fillRect/>
            </a:stretch>
          </p:blipFill>
          <p:spPr>
            <a:xfrm rot="10800000">
              <a:off x="5750855" y="5128560"/>
              <a:ext cx="690281" cy="460187"/>
            </a:xfrm>
            <a:prstGeom prst="rect">
              <a:avLst/>
            </a:prstGeom>
          </p:spPr>
        </p:pic>
      </p:grpSp>
      <p:sp>
        <p:nvSpPr>
          <p:cNvPr id="14" name="Text Placeholder 12">
            <a:extLst>
              <a:ext uri="{FF2B5EF4-FFF2-40B4-BE49-F238E27FC236}">
                <a16:creationId xmlns:a16="http://schemas.microsoft.com/office/drawing/2014/main" id="{D4F3A9B5-49EA-D54B-89B9-093CE6BD84CE}"/>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218187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5A00D-820B-394B-BB34-47EBF2ABECF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071227B-224F-8845-985A-7D474CAE570C}"/>
              </a:ext>
            </a:extLst>
          </p:cNvPr>
          <p:cNvSpPr/>
          <p:nvPr/>
        </p:nvSpPr>
        <p:spPr>
          <a:xfrm>
            <a:off x="-1" y="2958419"/>
            <a:ext cx="12192001" cy="941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3FC234-CE84-CE4A-AEC5-3D8F75B4E49C}"/>
              </a:ext>
            </a:extLst>
          </p:cNvPr>
          <p:cNvSpPr txBox="1"/>
          <p:nvPr/>
        </p:nvSpPr>
        <p:spPr>
          <a:xfrm>
            <a:off x="1822703" y="3210350"/>
            <a:ext cx="8546592" cy="477054"/>
          </a:xfrm>
          <a:prstGeom prst="rect">
            <a:avLst/>
          </a:prstGeom>
          <a:noFill/>
        </p:spPr>
        <p:txBody>
          <a:bodyPr wrap="square" rtlCol="0">
            <a:spAutoFit/>
          </a:bodyPr>
          <a:lstStyle/>
          <a:p>
            <a:pPr algn="ctr"/>
            <a:r>
              <a:rPr lang="en-US" sz="25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93475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pic>
        <p:nvPicPr>
          <p:cNvPr id="7" name="Picture 6">
            <a:extLst>
              <a:ext uri="{FF2B5EF4-FFF2-40B4-BE49-F238E27FC236}">
                <a16:creationId xmlns:a16="http://schemas.microsoft.com/office/drawing/2014/main" id="{558D1FCC-C828-5245-A412-3708798581AD}"/>
              </a:ext>
            </a:extLst>
          </p:cNvPr>
          <p:cNvPicPr>
            <a:picLocks noChangeAspect="1"/>
          </p:cNvPicPr>
          <p:nvPr/>
        </p:nvPicPr>
        <p:blipFill>
          <a:blip r:embed="rId3"/>
          <a:stretch>
            <a:fillRect/>
          </a:stretch>
        </p:blipFill>
        <p:spPr>
          <a:xfrm>
            <a:off x="4652335" y="963303"/>
            <a:ext cx="2887330" cy="2925572"/>
          </a:xfrm>
          <a:prstGeom prst="rect">
            <a:avLst/>
          </a:prstGeom>
        </p:spPr>
      </p:pic>
      <p:sp>
        <p:nvSpPr>
          <p:cNvPr id="10" name="Text Placeholder 2">
            <a:extLst>
              <a:ext uri="{FF2B5EF4-FFF2-40B4-BE49-F238E27FC236}">
                <a16:creationId xmlns:a16="http://schemas.microsoft.com/office/drawing/2014/main" id="{4754ED87-0658-414E-9715-03B964241252}"/>
              </a:ext>
            </a:extLst>
          </p:cNvPr>
          <p:cNvSpPr>
            <a:spLocks noGrp="1"/>
          </p:cNvSpPr>
          <p:nvPr>
            <p:ph type="body" sz="quarter" idx="12" hasCustomPrompt="1"/>
          </p:nvPr>
        </p:nvSpPr>
        <p:spPr>
          <a:xfrm>
            <a:off x="3765550" y="5448601"/>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1" name="Text Placeholder 2">
            <a:extLst>
              <a:ext uri="{FF2B5EF4-FFF2-40B4-BE49-F238E27FC236}">
                <a16:creationId xmlns:a16="http://schemas.microsoft.com/office/drawing/2014/main" id="{DEA2028A-6C2D-9540-910F-711B608C5FD8}"/>
              </a:ext>
            </a:extLst>
          </p:cNvPr>
          <p:cNvSpPr>
            <a:spLocks noGrp="1"/>
          </p:cNvSpPr>
          <p:nvPr>
            <p:ph type="body" sz="quarter" idx="13" hasCustomPrompt="1"/>
          </p:nvPr>
        </p:nvSpPr>
        <p:spPr>
          <a:xfrm>
            <a:off x="3765550" y="5961363"/>
            <a:ext cx="4660900" cy="350227"/>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30313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A6151DA-0E50-3747-B88F-29F646B3148B}"/>
              </a:ext>
            </a:extLst>
          </p:cNvPr>
          <p:cNvSpPr>
            <a:spLocks noGrp="1"/>
          </p:cNvSpPr>
          <p:nvPr>
            <p:ph type="title" hasCustomPrompt="1"/>
          </p:nvPr>
        </p:nvSpPr>
        <p:spPr>
          <a:xfrm>
            <a:off x="733096" y="354615"/>
            <a:ext cx="10515600" cy="1325563"/>
          </a:xfrm>
          <a:prstGeom prst="rect">
            <a:avLst/>
          </a:prstGeom>
        </p:spPr>
        <p:txBody>
          <a:bodyPr/>
          <a:lstStyle>
            <a:lvl1pPr>
              <a:defRPr sz="4400" b="1" i="0">
                <a:latin typeface="Arial" panose="020B0604020202020204" pitchFamily="34" charset="0"/>
                <a:cs typeface="Arial" panose="020B0604020202020204" pitchFamily="34" charset="0"/>
              </a:defRPr>
            </a:lvl1pPr>
          </a:lstStyle>
          <a:p>
            <a:r>
              <a:rPr lang="en-US" dirty="0"/>
              <a:t>Title</a:t>
            </a:r>
          </a:p>
        </p:txBody>
      </p:sp>
      <p:sp>
        <p:nvSpPr>
          <p:cNvPr id="15" name="Content Placeholder 14">
            <a:extLst>
              <a:ext uri="{FF2B5EF4-FFF2-40B4-BE49-F238E27FC236}">
                <a16:creationId xmlns:a16="http://schemas.microsoft.com/office/drawing/2014/main" id="{48378D0F-E7EF-4A4B-83B1-DE987880935F}"/>
              </a:ext>
            </a:extLst>
          </p:cNvPr>
          <p:cNvSpPr>
            <a:spLocks noGrp="1"/>
          </p:cNvSpPr>
          <p:nvPr>
            <p:ph sz="quarter" idx="10"/>
          </p:nvPr>
        </p:nvSpPr>
        <p:spPr>
          <a:xfrm>
            <a:off x="733425" y="2217738"/>
            <a:ext cx="10355263" cy="3752850"/>
          </a:xfrm>
          <a:prstGeom prst="rect">
            <a:avLst/>
          </a:prstGeom>
        </p:spPr>
        <p:txBody>
          <a:bodyPr/>
          <a:lstStyle>
            <a:lvl1pPr>
              <a:buClr>
                <a:srgbClr val="F7BF32"/>
              </a:buClr>
              <a:defRPr b="0" i="0">
                <a:latin typeface="Avenir Medium" panose="02000503020000020003" pitchFamily="2" charset="0"/>
              </a:defRPr>
            </a:lvl1pPr>
            <a:lvl2pPr>
              <a:buClr>
                <a:srgbClr val="F7BF32"/>
              </a:buClr>
              <a:defRPr b="0" i="0">
                <a:latin typeface="Avenir Roman" panose="02000503020000020003" pitchFamily="2" charset="0"/>
              </a:defRPr>
            </a:lvl2pPr>
            <a:lvl3pPr>
              <a:buClr>
                <a:srgbClr val="F7BF32"/>
              </a:buClr>
              <a:defRPr b="0" i="0">
                <a:latin typeface="Avenir Roman" panose="02000503020000020003" pitchFamily="2" charset="0"/>
              </a:defRPr>
            </a:lvl3pPr>
            <a:lvl4pPr>
              <a:buClr>
                <a:srgbClr val="F7BF32"/>
              </a:buClr>
              <a:defRPr b="0" i="0">
                <a:latin typeface="Avenir Roman" panose="02000503020000020003" pitchFamily="2" charset="0"/>
              </a:defRPr>
            </a:lvl4pPr>
            <a:lvl5pPr>
              <a:buClr>
                <a:srgbClr val="F7BF32"/>
              </a:buClr>
              <a:defRPr b="0" i="0">
                <a:latin typeface="Avenir Roman"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00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9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spTree>
    <p:extLst>
      <p:ext uri="{BB962C8B-B14F-4D97-AF65-F5344CB8AC3E}">
        <p14:creationId xmlns:p14="http://schemas.microsoft.com/office/powerpoint/2010/main" val="37605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AF910-3B45-C642-BA40-7F26C292CBB7}"/>
              </a:ext>
            </a:extLst>
          </p:cNvPr>
          <p:cNvGrpSpPr/>
          <p:nvPr userDrawn="1"/>
        </p:nvGrpSpPr>
        <p:grpSpPr>
          <a:xfrm>
            <a:off x="0" y="0"/>
            <a:ext cx="6143872" cy="6858000"/>
            <a:chOff x="0" y="0"/>
            <a:chExt cx="6143872" cy="6858000"/>
          </a:xfrm>
        </p:grpSpPr>
        <p:sp>
          <p:nvSpPr>
            <p:cNvPr id="8" name="Rectangle 7">
              <a:extLst>
                <a:ext uri="{FF2B5EF4-FFF2-40B4-BE49-F238E27FC236}">
                  <a16:creationId xmlns:a16="http://schemas.microsoft.com/office/drawing/2014/main" id="{CC89D864-D3E3-854A-9727-A7FA3A3C3175}"/>
                </a:ext>
              </a:extLst>
            </p:cNvPr>
            <p:cNvSpPr/>
            <p:nvPr/>
          </p:nvSpPr>
          <p:spPr>
            <a:xfrm>
              <a:off x="5617345"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8ED27C-6546-2A4D-8DF8-81E2F1D5CA75}"/>
                </a:ext>
              </a:extLst>
            </p:cNvPr>
            <p:cNvPicPr>
              <a:picLocks noChangeAspect="1"/>
            </p:cNvPicPr>
            <p:nvPr/>
          </p:nvPicPr>
          <p:blipFill rotWithShape="1">
            <a:blip r:embed="rId2"/>
            <a:srcRect r="50000"/>
            <a:stretch/>
          </p:blipFill>
          <p:spPr>
            <a:xfrm>
              <a:off x="0" y="0"/>
              <a:ext cx="6096000" cy="6858000"/>
            </a:xfrm>
            <a:prstGeom prst="rect">
              <a:avLst/>
            </a:prstGeom>
          </p:spPr>
        </p:pic>
      </p:grpSp>
      <p:sp>
        <p:nvSpPr>
          <p:cNvPr id="13" name="Text Placeholder 12">
            <a:extLst>
              <a:ext uri="{FF2B5EF4-FFF2-40B4-BE49-F238E27FC236}">
                <a16:creationId xmlns:a16="http://schemas.microsoft.com/office/drawing/2014/main" id="{B1061A9F-A15E-C64A-9549-79374FACE173}"/>
              </a:ext>
            </a:extLst>
          </p:cNvPr>
          <p:cNvSpPr>
            <a:spLocks noGrp="1"/>
          </p:cNvSpPr>
          <p:nvPr>
            <p:ph type="body" sz="quarter" idx="10" hasCustomPrompt="1"/>
          </p:nvPr>
        </p:nvSpPr>
        <p:spPr>
          <a:xfrm>
            <a:off x="695833" y="3229691"/>
            <a:ext cx="4702175" cy="398616"/>
          </a:xfrm>
          <a:prstGeom prst="rect">
            <a:avLst/>
          </a:prstGeom>
        </p:spPr>
        <p:txBody>
          <a:bodyPr/>
          <a:lstStyle>
            <a:lvl1pPr marL="0" indent="0" algn="ctr">
              <a:buNone/>
              <a:defRPr sz="3000" b="1" i="0">
                <a:latin typeface="Arial" panose="020B0604020202020204" pitchFamily="34" charset="0"/>
                <a:cs typeface="Arial" panose="020B0604020202020204" pitchFamily="34" charset="0"/>
              </a:defRPr>
            </a:lvl1pPr>
          </a:lstStyle>
          <a:p>
            <a:pPr lvl="0"/>
            <a:r>
              <a:rPr lang="en-US" dirty="0"/>
              <a:t>What We’ll Cover</a:t>
            </a:r>
          </a:p>
        </p:txBody>
      </p:sp>
      <p:sp>
        <p:nvSpPr>
          <p:cNvPr id="19" name="Text Placeholder 18">
            <a:extLst>
              <a:ext uri="{FF2B5EF4-FFF2-40B4-BE49-F238E27FC236}">
                <a16:creationId xmlns:a16="http://schemas.microsoft.com/office/drawing/2014/main" id="{1FA52A49-6633-E54F-9E51-57323147E959}"/>
              </a:ext>
            </a:extLst>
          </p:cNvPr>
          <p:cNvSpPr>
            <a:spLocks noGrp="1"/>
          </p:cNvSpPr>
          <p:nvPr>
            <p:ph type="body" sz="quarter" idx="12" hasCustomPrompt="1"/>
          </p:nvPr>
        </p:nvSpPr>
        <p:spPr>
          <a:xfrm>
            <a:off x="6791833" y="1128199"/>
            <a:ext cx="4704334" cy="4564678"/>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742950" indent="-285750">
              <a:lnSpc>
                <a:spcPct val="200000"/>
              </a:lnSpc>
              <a:buClr>
                <a:srgbClr val="FFC629"/>
              </a:buClr>
              <a:buFont typeface="Arial" panose="020B0604020202020204" pitchFamily="34" charset="0"/>
              <a:buChar char="•"/>
              <a:defRPr sz="1800" b="0" i="0"/>
            </a:lvl2pPr>
          </a:lstStyle>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p:txBody>
      </p:sp>
    </p:spTree>
    <p:extLst>
      <p:ext uri="{BB962C8B-B14F-4D97-AF65-F5344CB8AC3E}">
        <p14:creationId xmlns:p14="http://schemas.microsoft.com/office/powerpoint/2010/main" val="28620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B76FD-EBC2-924F-90F9-5FBB8B224E6C}"/>
              </a:ext>
            </a:extLst>
          </p:cNvPr>
          <p:cNvSpPr/>
          <p:nvPr/>
        </p:nvSpPr>
        <p:spPr>
          <a:xfrm>
            <a:off x="-1" y="6224584"/>
            <a:ext cx="12192001" cy="260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204431-1C59-AA44-82EC-D02845A982FA}"/>
              </a:ext>
            </a:extLst>
          </p:cNvPr>
          <p:cNvPicPr>
            <a:picLocks noChangeAspect="1"/>
          </p:cNvPicPr>
          <p:nvPr/>
        </p:nvPicPr>
        <p:blipFill rotWithShape="1">
          <a:blip r:embed="rId2"/>
          <a:srcRect t="91324" r="1434" b="242"/>
          <a:stretch/>
        </p:blipFill>
        <p:spPr>
          <a:xfrm>
            <a:off x="0" y="6279639"/>
            <a:ext cx="12192000" cy="578361"/>
          </a:xfrm>
          <a:prstGeom prst="rect">
            <a:avLst/>
          </a:prstGeom>
        </p:spPr>
      </p:pic>
      <p:cxnSp>
        <p:nvCxnSpPr>
          <p:cNvPr id="9" name="Straight Connector 8">
            <a:extLst>
              <a:ext uri="{FF2B5EF4-FFF2-40B4-BE49-F238E27FC236}">
                <a16:creationId xmlns:a16="http://schemas.microsoft.com/office/drawing/2014/main" id="{9E6176D2-EEF6-1043-9E18-99A5E6FB1DED}"/>
              </a:ext>
            </a:extLst>
          </p:cNvPr>
          <p:cNvCxnSpPr>
            <a:cxnSpLocks/>
          </p:cNvCxnSpPr>
          <p:nvPr/>
        </p:nvCxnSpPr>
        <p:spPr>
          <a:xfrm>
            <a:off x="-13856" y="1260574"/>
            <a:ext cx="6096001"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B75B1AC-CF2D-704D-8913-3B88C08C39B0}"/>
              </a:ext>
            </a:extLst>
          </p:cNvPr>
          <p:cNvSpPr>
            <a:spLocks noGrp="1"/>
          </p:cNvSpPr>
          <p:nvPr>
            <p:ph type="body" sz="quarter" idx="10" hasCustomPrompt="1"/>
          </p:nvPr>
        </p:nvSpPr>
        <p:spPr>
          <a:xfrm>
            <a:off x="598083" y="600075"/>
            <a:ext cx="5680075" cy="660400"/>
          </a:xfrm>
          <a:prstGeom prst="rect">
            <a:avLst/>
          </a:prstGeom>
        </p:spPr>
        <p:txBody>
          <a:bodyPr/>
          <a:lstStyle>
            <a:lvl1pPr marL="0" indent="0">
              <a:buNone/>
              <a:defRPr sz="3000" b="1" i="0">
                <a:latin typeface="Arial" panose="020B0604020202020204" pitchFamily="34" charset="0"/>
                <a:cs typeface="Arial" panose="020B0604020202020204" pitchFamily="34" charset="0"/>
              </a:defRPr>
            </a:lvl1pPr>
          </a:lstStyle>
          <a:p>
            <a:pPr lvl="0"/>
            <a:r>
              <a:rPr lang="en-US" dirty="0"/>
              <a:t>Title</a:t>
            </a:r>
          </a:p>
        </p:txBody>
      </p:sp>
      <p:sp>
        <p:nvSpPr>
          <p:cNvPr id="20" name="Text Placeholder 19">
            <a:extLst>
              <a:ext uri="{FF2B5EF4-FFF2-40B4-BE49-F238E27FC236}">
                <a16:creationId xmlns:a16="http://schemas.microsoft.com/office/drawing/2014/main" id="{D8360B5A-D265-7849-A437-ACE53640BBA6}"/>
              </a:ext>
            </a:extLst>
          </p:cNvPr>
          <p:cNvSpPr>
            <a:spLocks noGrp="1"/>
          </p:cNvSpPr>
          <p:nvPr>
            <p:ph type="body" sz="quarter" idx="11" hasCustomPrompt="1"/>
          </p:nvPr>
        </p:nvSpPr>
        <p:spPr>
          <a:xfrm>
            <a:off x="598083" y="1752600"/>
            <a:ext cx="4257675" cy="3352800"/>
          </a:xfrm>
          <a:prstGeom prst="rect">
            <a:avLst/>
          </a:prstGeom>
        </p:spPr>
        <p:txBody>
          <a:bodyPr/>
          <a:lstStyle>
            <a:lvl1pPr marL="0" indent="0">
              <a:buClr>
                <a:srgbClr val="FFC629"/>
              </a:buClr>
              <a:buFont typeface="Arial" panose="020B0604020202020204" pitchFamily="34" charset="0"/>
              <a:buNone/>
              <a:defRPr sz="1500">
                <a:latin typeface="Arial" panose="020B0604020202020204" pitchFamily="34" charset="0"/>
                <a:cs typeface="Arial" panose="020B0604020202020204" pitchFamily="34" charset="0"/>
              </a:defRPr>
            </a:lvl1pPr>
            <a:lvl2pPr>
              <a:defRPr sz="1500"/>
            </a:lvl2pPr>
            <a:lvl3pPr>
              <a:defRPr sz="1500"/>
            </a:lvl3pPr>
            <a:lvl4pPr>
              <a:defRPr sz="1500"/>
            </a:lvl4pPr>
            <a:lvl5pPr>
              <a:defRPr sz="1500"/>
            </a:lvl5pPr>
          </a:lstStyle>
          <a:p>
            <a:r>
              <a:rPr lang="en-US" sz="1500" b="1" dirty="0">
                <a:latin typeface="Avenir Black" panose="02000503020000020003" pitchFamily="2" charset="0"/>
              </a:rPr>
              <a:t>Points:</a:t>
            </a:r>
          </a:p>
          <a:p>
            <a:endParaRPr lang="en-US" sz="1500" dirty="0">
              <a:latin typeface="Avenir Medium" panose="02000503020000020003" pitchFamily="2" charset="0"/>
            </a:endParaRP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1</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2</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3</a:t>
            </a:r>
          </a:p>
          <a:p>
            <a:pPr marL="285750" indent="-285750">
              <a:buFont typeface="Arial" panose="020B0604020202020204" pitchFamily="34" charset="0"/>
              <a:buChar char="•"/>
            </a:pPr>
            <a:endParaRPr lang="en-US" sz="1500" dirty="0">
              <a:latin typeface="Avenir Medium" panose="02000503020000020003" pitchFamily="2" charset="0"/>
            </a:endParaRPr>
          </a:p>
          <a:p>
            <a:r>
              <a:rPr lang="en-US" sz="1500" dirty="0">
                <a:latin typeface="Avenir Medium" panose="02000503020000020003" pitchFamily="2" charset="0"/>
              </a:rPr>
              <a:t>Reinforce main points/message here with copy to explain to the consumer.</a:t>
            </a:r>
          </a:p>
        </p:txBody>
      </p:sp>
      <p:sp>
        <p:nvSpPr>
          <p:cNvPr id="22" name="Picture Placeholder 21">
            <a:extLst>
              <a:ext uri="{FF2B5EF4-FFF2-40B4-BE49-F238E27FC236}">
                <a16:creationId xmlns:a16="http://schemas.microsoft.com/office/drawing/2014/main" id="{DF874033-E928-1743-85FB-DC29CB426C56}"/>
              </a:ext>
            </a:extLst>
          </p:cNvPr>
          <p:cNvSpPr>
            <a:spLocks noGrp="1"/>
          </p:cNvSpPr>
          <p:nvPr>
            <p:ph type="pic" sz="quarter" idx="12"/>
          </p:nvPr>
        </p:nvSpPr>
        <p:spPr>
          <a:xfrm>
            <a:off x="6799667" y="1593184"/>
            <a:ext cx="4794250" cy="389255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98510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75F388-1957-4E42-8C71-14A16B93040E}"/>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560DCAAC-46AE-3343-8F9A-CD4DDA203A09}"/>
                </a:ext>
              </a:extLst>
            </p:cNvPr>
            <p:cNvPicPr>
              <a:picLocks noChangeAspect="1"/>
            </p:cNvPicPr>
            <p:nvPr/>
          </p:nvPicPr>
          <p:blipFill rotWithShape="1">
            <a:blip r:embed="rId2"/>
            <a:srcRect t="20272"/>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D7FE7ACE-CBBD-CE4F-9899-20F39A6A454D}"/>
                </a:ext>
              </a:extLst>
            </p:cNvPr>
            <p:cNvCxnSpPr/>
            <p:nvPr/>
          </p:nvCxnSpPr>
          <p:spPr>
            <a:xfrm>
              <a:off x="3169919" y="3857735"/>
              <a:ext cx="585216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1210CA93-A5F0-FC40-A24C-216D908FFEEC}"/>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bg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23017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C8967C-5DE1-8542-B6F8-DE583745C775}"/>
              </a:ext>
            </a:extLst>
          </p:cNvPr>
          <p:cNvGrpSpPr/>
          <p:nvPr userDrawn="1"/>
        </p:nvGrpSpPr>
        <p:grpSpPr>
          <a:xfrm>
            <a:off x="0" y="-1"/>
            <a:ext cx="12192000" cy="6858001"/>
            <a:chOff x="0" y="-1"/>
            <a:chExt cx="12192000" cy="6858001"/>
          </a:xfrm>
        </p:grpSpPr>
        <p:pic>
          <p:nvPicPr>
            <p:cNvPr id="8" name="Picture 7">
              <a:extLst>
                <a:ext uri="{FF2B5EF4-FFF2-40B4-BE49-F238E27FC236}">
                  <a16:creationId xmlns:a16="http://schemas.microsoft.com/office/drawing/2014/main" id="{E3F91AB2-125E-C949-8DAC-F0922653571D}"/>
                </a:ext>
              </a:extLst>
            </p:cNvPr>
            <p:cNvPicPr>
              <a:picLocks noChangeAspect="1"/>
            </p:cNvPicPr>
            <p:nvPr/>
          </p:nvPicPr>
          <p:blipFill rotWithShape="1">
            <a:blip r:embed="rId2">
              <a:alphaModFix amt="50000"/>
            </a:blip>
            <a:srcRect t="19272"/>
            <a:stretch/>
          </p:blipFill>
          <p:spPr>
            <a:xfrm>
              <a:off x="0" y="-1"/>
              <a:ext cx="12192000" cy="6858001"/>
            </a:xfrm>
            <a:prstGeom prst="rect">
              <a:avLst/>
            </a:prstGeom>
          </p:spPr>
        </p:pic>
        <p:cxnSp>
          <p:nvCxnSpPr>
            <p:cNvPr id="10" name="Straight Connector 9">
              <a:extLst>
                <a:ext uri="{FF2B5EF4-FFF2-40B4-BE49-F238E27FC236}">
                  <a16:creationId xmlns:a16="http://schemas.microsoft.com/office/drawing/2014/main" id="{DF6F952A-A865-544A-B2DA-A32AF5762272}"/>
                </a:ext>
              </a:extLst>
            </p:cNvPr>
            <p:cNvCxnSpPr/>
            <p:nvPr/>
          </p:nvCxnSpPr>
          <p:spPr>
            <a:xfrm>
              <a:off x="3672840" y="3857735"/>
              <a:ext cx="484632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BDF5D72F-CC3C-2B4E-B192-FF761F67C873}"/>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tx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308901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7" r:id="rId3"/>
    <p:sldLayoutId id="2147483668" r:id="rId4"/>
    <p:sldLayoutId id="2147483669" r:id="rId5"/>
    <p:sldLayoutId id="2147483658" r:id="rId6"/>
    <p:sldLayoutId id="2147483665" r:id="rId7"/>
    <p:sldLayoutId id="2147483660" r:id="rId8"/>
    <p:sldLayoutId id="2147483661" r:id="rId9"/>
    <p:sldLayoutId id="2147483663" r:id="rId10"/>
    <p:sldLayoutId id="2147483664" r:id="rId11"/>
    <p:sldLayoutId id="214748366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usg.service-now.com/usgsp"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hr.kennesaw.edu/communication/newsletter.php" TargetMode="Externa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hr.kennesaw.edu/hrteams.php"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52CAE6-104F-4AC5-839D-ECB29D4D42BA}"/>
              </a:ext>
            </a:extLst>
          </p:cNvPr>
          <p:cNvSpPr>
            <a:spLocks noGrp="1"/>
          </p:cNvSpPr>
          <p:nvPr>
            <p:ph type="body" sz="quarter" idx="11"/>
          </p:nvPr>
        </p:nvSpPr>
        <p:spPr/>
        <p:txBody>
          <a:bodyPr/>
          <a:lstStyle/>
          <a:p>
            <a:r>
              <a:rPr lang="en-US" dirty="0"/>
              <a:t>Welcome!</a:t>
            </a:r>
          </a:p>
        </p:txBody>
      </p:sp>
      <p:sp>
        <p:nvSpPr>
          <p:cNvPr id="5" name="Text Placeholder 3">
            <a:extLst>
              <a:ext uri="{FF2B5EF4-FFF2-40B4-BE49-F238E27FC236}">
                <a16:creationId xmlns:a16="http://schemas.microsoft.com/office/drawing/2014/main" id="{D561ABA1-CAE5-45C8-897E-5A0ADA98FB2A}"/>
              </a:ext>
            </a:extLst>
          </p:cNvPr>
          <p:cNvSpPr txBox="1">
            <a:spLocks/>
          </p:cNvSpPr>
          <p:nvPr/>
        </p:nvSpPr>
        <p:spPr>
          <a:xfrm>
            <a:off x="2808325" y="397147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begin promptly at 2pm.</a:t>
            </a:r>
          </a:p>
        </p:txBody>
      </p:sp>
    </p:spTree>
    <p:extLst>
      <p:ext uri="{BB962C8B-B14F-4D97-AF65-F5344CB8AC3E}">
        <p14:creationId xmlns:p14="http://schemas.microsoft.com/office/powerpoint/2010/main" val="152027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D7844E49-B6AE-921E-5AD5-E2A1B184E117}"/>
                  </a:ext>
                </a:extLst>
              </p14:cNvPr>
              <p14:cNvContentPartPr/>
              <p14:nvPr/>
            </p14:nvContentPartPr>
            <p14:xfrm>
              <a:off x="2129153" y="1953640"/>
              <a:ext cx="360" cy="360"/>
            </p14:xfrm>
          </p:contentPart>
        </mc:Choice>
        <mc:Fallback xmlns="">
          <p:pic>
            <p:nvPicPr>
              <p:cNvPr id="9" name="Ink 8">
                <a:extLst>
                  <a:ext uri="{FF2B5EF4-FFF2-40B4-BE49-F238E27FC236}">
                    <a16:creationId xmlns:a16="http://schemas.microsoft.com/office/drawing/2014/main" id="{D7844E49-B6AE-921E-5AD5-E2A1B184E117}"/>
                  </a:ext>
                </a:extLst>
              </p:cNvPr>
              <p:cNvPicPr/>
              <p:nvPr/>
            </p:nvPicPr>
            <p:blipFill>
              <a:blip r:embed="rId3"/>
              <a:stretch>
                <a:fillRect/>
              </a:stretch>
            </p:blipFill>
            <p:spPr>
              <a:xfrm>
                <a:off x="2120153" y="1944640"/>
                <a:ext cx="18000" cy="18000"/>
              </a:xfrm>
              <a:prstGeom prst="rect">
                <a:avLst/>
              </a:prstGeom>
            </p:spPr>
          </p:pic>
        </mc:Fallback>
      </mc:AlternateContent>
      <p:sp>
        <p:nvSpPr>
          <p:cNvPr id="21" name="Text Placeholder 2">
            <a:extLst>
              <a:ext uri="{FF2B5EF4-FFF2-40B4-BE49-F238E27FC236}">
                <a16:creationId xmlns:a16="http://schemas.microsoft.com/office/drawing/2014/main" id="{2D547235-DE13-45EA-7D4A-E9F810F5515A}"/>
              </a:ext>
            </a:extLst>
          </p:cNvPr>
          <p:cNvSpPr txBox="1">
            <a:spLocks/>
          </p:cNvSpPr>
          <p:nvPr/>
        </p:nvSpPr>
        <p:spPr>
          <a:xfrm>
            <a:off x="258274" y="802659"/>
            <a:ext cx="5952026" cy="52368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ontserrat" panose="00000500000000000000" pitchFamily="50" charset="0"/>
              </a:rPr>
              <a:t>Click the Review Transactions tile to begin</a:t>
            </a:r>
          </a:p>
        </p:txBody>
      </p:sp>
      <p:pic>
        <p:nvPicPr>
          <p:cNvPr id="3" name="Picture 2">
            <a:extLst>
              <a:ext uri="{FF2B5EF4-FFF2-40B4-BE49-F238E27FC236}">
                <a16:creationId xmlns:a16="http://schemas.microsoft.com/office/drawing/2014/main" id="{8A43BDCD-D341-0CAB-91F3-874F6B92C46E}"/>
              </a:ext>
            </a:extLst>
          </p:cNvPr>
          <p:cNvPicPr>
            <a:picLocks noChangeAspect="1"/>
          </p:cNvPicPr>
          <p:nvPr/>
        </p:nvPicPr>
        <p:blipFill>
          <a:blip r:embed="rId4"/>
          <a:stretch>
            <a:fillRect/>
          </a:stretch>
        </p:blipFill>
        <p:spPr>
          <a:xfrm>
            <a:off x="1618945" y="1353194"/>
            <a:ext cx="5568894" cy="4486053"/>
          </a:xfrm>
          <a:prstGeom prst="rect">
            <a:avLst/>
          </a:prstGeom>
        </p:spPr>
      </p:pic>
    </p:spTree>
    <p:extLst>
      <p:ext uri="{BB962C8B-B14F-4D97-AF65-F5344CB8AC3E}">
        <p14:creationId xmlns:p14="http://schemas.microsoft.com/office/powerpoint/2010/main" val="2570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75392E-4516-EDF6-F3C4-BA88B04F915D}"/>
              </a:ext>
            </a:extLst>
          </p:cNvPr>
          <p:cNvPicPr>
            <a:picLocks noChangeAspect="1"/>
          </p:cNvPicPr>
          <p:nvPr/>
        </p:nvPicPr>
        <p:blipFill rotWithShape="1">
          <a:blip r:embed="rId2"/>
          <a:srcRect r="28192"/>
          <a:stretch/>
        </p:blipFill>
        <p:spPr>
          <a:xfrm>
            <a:off x="403957" y="299955"/>
            <a:ext cx="6098443" cy="3644247"/>
          </a:xfrm>
          <a:prstGeom prst="rect">
            <a:avLst/>
          </a:prstGeom>
        </p:spPr>
      </p:pic>
      <p:sp>
        <p:nvSpPr>
          <p:cNvPr id="5" name="Rectangle 4">
            <a:extLst>
              <a:ext uri="{FF2B5EF4-FFF2-40B4-BE49-F238E27FC236}">
                <a16:creationId xmlns:a16="http://schemas.microsoft.com/office/drawing/2014/main" id="{AEF8AF79-D6FD-09EC-8D61-297B2FD70649}"/>
              </a:ext>
            </a:extLst>
          </p:cNvPr>
          <p:cNvSpPr/>
          <p:nvPr/>
        </p:nvSpPr>
        <p:spPr>
          <a:xfrm>
            <a:off x="503659" y="914400"/>
            <a:ext cx="1513031" cy="237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application&#10;&#10;Description automatically generated">
            <a:extLst>
              <a:ext uri="{FF2B5EF4-FFF2-40B4-BE49-F238E27FC236}">
                <a16:creationId xmlns:a16="http://schemas.microsoft.com/office/drawing/2014/main" id="{80224ED6-5F50-C658-DFDC-C560387CCD26}"/>
              </a:ext>
            </a:extLst>
          </p:cNvPr>
          <p:cNvPicPr>
            <a:picLocks noChangeAspect="1"/>
          </p:cNvPicPr>
          <p:nvPr/>
        </p:nvPicPr>
        <p:blipFill rotWithShape="1">
          <a:blip r:embed="rId3"/>
          <a:srcRect l="2740" t="23360" r="94223" b="66984"/>
          <a:stretch/>
        </p:blipFill>
        <p:spPr bwMode="auto">
          <a:xfrm>
            <a:off x="8996339" y="526845"/>
            <a:ext cx="2506639" cy="1494132"/>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EF9C648C-4302-5761-B569-6F76C3BF81E5}"/>
              </a:ext>
            </a:extLst>
          </p:cNvPr>
          <p:cNvPicPr>
            <a:picLocks noChangeAspect="1"/>
          </p:cNvPicPr>
          <p:nvPr/>
        </p:nvPicPr>
        <p:blipFill rotWithShape="1">
          <a:blip r:embed="rId4"/>
          <a:srcRect b="64645"/>
          <a:stretch/>
        </p:blipFill>
        <p:spPr>
          <a:xfrm>
            <a:off x="8231820" y="2727960"/>
            <a:ext cx="3789947" cy="2424639"/>
          </a:xfrm>
          <a:prstGeom prst="rect">
            <a:avLst/>
          </a:prstGeom>
        </p:spPr>
      </p:pic>
      <p:cxnSp>
        <p:nvCxnSpPr>
          <p:cNvPr id="17" name="Straight Arrow Connector 16">
            <a:extLst>
              <a:ext uri="{FF2B5EF4-FFF2-40B4-BE49-F238E27FC236}">
                <a16:creationId xmlns:a16="http://schemas.microsoft.com/office/drawing/2014/main" id="{E4A0EEAD-8998-6A7A-F4A2-F7C2DA27DD17}"/>
              </a:ext>
            </a:extLst>
          </p:cNvPr>
          <p:cNvCxnSpPr>
            <a:cxnSpLocks/>
          </p:cNvCxnSpPr>
          <p:nvPr/>
        </p:nvCxnSpPr>
        <p:spPr>
          <a:xfrm>
            <a:off x="5920740" y="2567940"/>
            <a:ext cx="2245541" cy="57643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B5BEA4B-1DCE-1EC7-4FE2-CA64302E7910}"/>
              </a:ext>
            </a:extLst>
          </p:cNvPr>
          <p:cNvSpPr/>
          <p:nvPr/>
        </p:nvSpPr>
        <p:spPr>
          <a:xfrm>
            <a:off x="5542104" y="2402811"/>
            <a:ext cx="313898" cy="325149"/>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3D98A41D-5302-AB94-12FC-57AB9BAA0626}"/>
              </a:ext>
            </a:extLst>
          </p:cNvPr>
          <p:cNvCxnSpPr>
            <a:cxnSpLocks/>
          </p:cNvCxnSpPr>
          <p:nvPr/>
        </p:nvCxnSpPr>
        <p:spPr>
          <a:xfrm flipV="1">
            <a:off x="5387340" y="796796"/>
            <a:ext cx="2844480" cy="1354726"/>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9650C98-A6CC-1991-DE5C-B88B2326BFF2}"/>
              </a:ext>
            </a:extLst>
          </p:cNvPr>
          <p:cNvCxnSpPr>
            <a:cxnSpLocks/>
          </p:cNvCxnSpPr>
          <p:nvPr/>
        </p:nvCxnSpPr>
        <p:spPr>
          <a:xfrm>
            <a:off x="3319599" y="3493409"/>
            <a:ext cx="4529001" cy="2294356"/>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0B96DCA-7236-E0F7-0B88-58865D48F338}"/>
              </a:ext>
            </a:extLst>
          </p:cNvPr>
          <p:cNvCxnSpPr>
            <a:cxnSpLocks/>
          </p:cNvCxnSpPr>
          <p:nvPr/>
        </p:nvCxnSpPr>
        <p:spPr>
          <a:xfrm>
            <a:off x="5243938" y="3469641"/>
            <a:ext cx="2792581" cy="200305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80BF7B88-D0BC-2F0F-6EBB-50637E663172}"/>
              </a:ext>
            </a:extLst>
          </p:cNvPr>
          <p:cNvSpPr txBox="1">
            <a:spLocks/>
          </p:cNvSpPr>
          <p:nvPr/>
        </p:nvSpPr>
        <p:spPr>
          <a:xfrm>
            <a:off x="8036519" y="114194"/>
            <a:ext cx="3985248" cy="419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Click the arrow to choose the approval status you wish to see.</a:t>
            </a:r>
          </a:p>
          <a:p>
            <a:pPr marL="342900" indent="-342900">
              <a:buAutoNum type="arabicPeriod"/>
            </a:pPr>
            <a:endParaRPr lang="en-US" sz="1800" dirty="0">
              <a:solidFill>
                <a:srgbClr val="FF0000"/>
              </a:solidFill>
            </a:endParaRPr>
          </a:p>
          <a:p>
            <a:pPr marL="342900" indent="-342900">
              <a:buAutoNum type="arabicPeriod"/>
            </a:pPr>
            <a:endParaRPr lang="en-US" sz="1800" dirty="0">
              <a:solidFill>
                <a:srgbClr val="FF0000"/>
              </a:solidFill>
            </a:endParaRPr>
          </a:p>
          <a:p>
            <a:pPr marL="342900" indent="-342900">
              <a:buAutoNum type="arabicPeriod"/>
            </a:pPr>
            <a:endParaRPr lang="en-US" sz="1800" dirty="0">
              <a:solidFill>
                <a:srgbClr val="FF0000"/>
              </a:solidFill>
            </a:endParaRPr>
          </a:p>
          <a:p>
            <a:pPr marL="342900" indent="-342900">
              <a:buFont typeface="Arial" panose="020B0604020202020204" pitchFamily="34" charset="0"/>
              <a:buAutoNum type="arabicPeriod"/>
            </a:pPr>
            <a:r>
              <a:rPr lang="en-US" sz="1800" dirty="0">
                <a:solidFill>
                  <a:srgbClr val="FF0000"/>
                </a:solidFill>
              </a:rPr>
              <a:t>Select the transaction type – make sure to choose ones with “BORGSS” or “GSS” at the beginning!</a:t>
            </a:r>
          </a:p>
          <a:p>
            <a:pPr marL="342900" indent="-342900">
              <a:buFont typeface="Arial" panose="020B0604020202020204" pitchFamily="34" charset="0"/>
              <a:buAutoNum type="arabicPeriod"/>
            </a:pPr>
            <a:endParaRPr lang="en-US" sz="1800" dirty="0">
              <a:solidFill>
                <a:srgbClr val="FF0000"/>
              </a:solidFill>
            </a:endParaRPr>
          </a:p>
          <a:p>
            <a:pPr marL="342900" indent="-342900">
              <a:buFont typeface="Arial" panose="020B0604020202020204" pitchFamily="34" charset="0"/>
              <a:buAutoNum type="arabicPeriod"/>
            </a:pPr>
            <a:endParaRPr lang="en-US" sz="1800" dirty="0">
              <a:solidFill>
                <a:srgbClr val="FF0000"/>
              </a:solidFill>
            </a:endParaRPr>
          </a:p>
          <a:p>
            <a:pPr marL="342900" indent="-342900">
              <a:buFont typeface="Arial" panose="020B0604020202020204" pitchFamily="34" charset="0"/>
              <a:buAutoNum type="arabicPeriod"/>
            </a:pPr>
            <a:endParaRPr lang="en-US" sz="1800" dirty="0">
              <a:solidFill>
                <a:srgbClr val="FF0000"/>
              </a:solidFill>
            </a:endParaRPr>
          </a:p>
          <a:p>
            <a:pPr marL="342900" indent="-342900">
              <a:buFont typeface="Arial" panose="020B0604020202020204" pitchFamily="34" charset="0"/>
              <a:buAutoNum type="arabicPeriod"/>
            </a:pPr>
            <a:endParaRPr lang="en-US" sz="1800" dirty="0">
              <a:solidFill>
                <a:srgbClr val="FF0000"/>
              </a:solidFill>
            </a:endParaRPr>
          </a:p>
          <a:p>
            <a:pPr marL="342900" indent="-342900">
              <a:buFont typeface="Arial" panose="020B0604020202020204" pitchFamily="34" charset="0"/>
              <a:buAutoNum type="arabicPeriod"/>
            </a:pPr>
            <a:endParaRPr lang="en-US" sz="1800" dirty="0">
              <a:solidFill>
                <a:srgbClr val="FF0000"/>
              </a:solidFill>
            </a:endParaRPr>
          </a:p>
          <a:p>
            <a:pPr marL="342900" indent="-342900">
              <a:buFont typeface="Arial" panose="020B0604020202020204" pitchFamily="34" charset="0"/>
              <a:buAutoNum type="arabicPeriod"/>
            </a:pPr>
            <a:endParaRPr lang="en-US" sz="1800" dirty="0">
              <a:solidFill>
                <a:srgbClr val="FF0000"/>
              </a:solidFill>
            </a:endParaRPr>
          </a:p>
          <a:p>
            <a:pPr marL="342900" indent="-342900">
              <a:buFont typeface="Arial" panose="020B0604020202020204" pitchFamily="34" charset="0"/>
              <a:buAutoNum type="arabicPeriod"/>
            </a:pPr>
            <a:endParaRPr lang="en-US" sz="1800" dirty="0">
              <a:solidFill>
                <a:srgbClr val="FF0000"/>
              </a:solidFill>
            </a:endParaRPr>
          </a:p>
          <a:p>
            <a:pPr marL="342900" indent="-342900">
              <a:buFont typeface="Arial" panose="020B0604020202020204" pitchFamily="34" charset="0"/>
              <a:buAutoNum type="arabicPeriod"/>
            </a:pPr>
            <a:r>
              <a:rPr lang="en-US" sz="1800" dirty="0">
                <a:solidFill>
                  <a:srgbClr val="FF0000"/>
                </a:solidFill>
              </a:rPr>
              <a:t>Enter the date range you wish to see or click the calendar icon to choose the date from a calendar</a:t>
            </a:r>
          </a:p>
        </p:txBody>
      </p:sp>
      <p:sp>
        <p:nvSpPr>
          <p:cNvPr id="29" name="Text Placeholder 3">
            <a:extLst>
              <a:ext uri="{FF2B5EF4-FFF2-40B4-BE49-F238E27FC236}">
                <a16:creationId xmlns:a16="http://schemas.microsoft.com/office/drawing/2014/main" id="{73BD5C26-C3F0-1529-2FEC-42941D87EE89}"/>
              </a:ext>
            </a:extLst>
          </p:cNvPr>
          <p:cNvSpPr txBox="1">
            <a:spLocks/>
          </p:cNvSpPr>
          <p:nvPr/>
        </p:nvSpPr>
        <p:spPr>
          <a:xfrm>
            <a:off x="8036519" y="1860764"/>
            <a:ext cx="3985248" cy="419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solidFill>
                <a:srgbClr val="FF0000"/>
              </a:solidFill>
            </a:endParaRPr>
          </a:p>
        </p:txBody>
      </p:sp>
    </p:spTree>
    <p:extLst>
      <p:ext uri="{BB962C8B-B14F-4D97-AF65-F5344CB8AC3E}">
        <p14:creationId xmlns:p14="http://schemas.microsoft.com/office/powerpoint/2010/main" val="295581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A2848-24A8-90EA-2BE1-5DBD78D91024}"/>
              </a:ext>
            </a:extLst>
          </p:cNvPr>
          <p:cNvPicPr>
            <a:picLocks noChangeAspect="1"/>
          </p:cNvPicPr>
          <p:nvPr/>
        </p:nvPicPr>
        <p:blipFill rotWithShape="1">
          <a:blip r:embed="rId2"/>
          <a:srcRect t="5505" r="7553"/>
          <a:stretch/>
        </p:blipFill>
        <p:spPr>
          <a:xfrm>
            <a:off x="6507398" y="4008355"/>
            <a:ext cx="290622" cy="315066"/>
          </a:xfrm>
          <a:prstGeom prst="rect">
            <a:avLst/>
          </a:prstGeom>
        </p:spPr>
      </p:pic>
      <p:pic>
        <p:nvPicPr>
          <p:cNvPr id="3" name="Picture 2">
            <a:extLst>
              <a:ext uri="{FF2B5EF4-FFF2-40B4-BE49-F238E27FC236}">
                <a16:creationId xmlns:a16="http://schemas.microsoft.com/office/drawing/2014/main" id="{2B82B052-86AD-C0FC-5331-5968F85ACF9D}"/>
              </a:ext>
            </a:extLst>
          </p:cNvPr>
          <p:cNvPicPr>
            <a:picLocks noChangeAspect="1"/>
          </p:cNvPicPr>
          <p:nvPr/>
        </p:nvPicPr>
        <p:blipFill rotWithShape="1">
          <a:blip r:embed="rId3"/>
          <a:srcRect r="7854"/>
          <a:stretch/>
        </p:blipFill>
        <p:spPr>
          <a:xfrm>
            <a:off x="403957" y="299955"/>
            <a:ext cx="7825643" cy="3644247"/>
          </a:xfrm>
          <a:prstGeom prst="rect">
            <a:avLst/>
          </a:prstGeom>
        </p:spPr>
      </p:pic>
      <p:sp>
        <p:nvSpPr>
          <p:cNvPr id="4" name="Text Placeholder 3">
            <a:extLst>
              <a:ext uri="{FF2B5EF4-FFF2-40B4-BE49-F238E27FC236}">
                <a16:creationId xmlns:a16="http://schemas.microsoft.com/office/drawing/2014/main" id="{6BEFFCB0-9BA5-3CC0-9FBF-ABD647180884}"/>
              </a:ext>
            </a:extLst>
          </p:cNvPr>
          <p:cNvSpPr txBox="1">
            <a:spLocks/>
          </p:cNvSpPr>
          <p:nvPr/>
        </p:nvSpPr>
        <p:spPr>
          <a:xfrm>
            <a:off x="8036519" y="3009942"/>
            <a:ext cx="3985248" cy="419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Once you have selected your search criteria, click Refresh.</a:t>
            </a:r>
          </a:p>
          <a:p>
            <a:pPr marL="342900" indent="-342900">
              <a:buAutoNum type="arabicPeriod"/>
            </a:pPr>
            <a:endParaRPr lang="en-US" sz="1800" dirty="0">
              <a:solidFill>
                <a:srgbClr val="FF0000"/>
              </a:solidFill>
            </a:endParaRPr>
          </a:p>
          <a:p>
            <a:pPr marL="342900" indent="-342900">
              <a:buAutoNum type="arabicPeriod"/>
            </a:pPr>
            <a:r>
              <a:rPr lang="en-US" sz="1800" dirty="0">
                <a:solidFill>
                  <a:srgbClr val="FF0000"/>
                </a:solidFill>
              </a:rPr>
              <a:t>A blue spinning dial will appear in the top right corner. The search may take several minutes, depending on how many results there are. </a:t>
            </a:r>
          </a:p>
          <a:p>
            <a:pPr marL="342900" indent="-342900">
              <a:buAutoNum type="arabicPeriod"/>
            </a:pPr>
            <a:endParaRPr lang="en-US" sz="1800" dirty="0">
              <a:solidFill>
                <a:srgbClr val="FF0000"/>
              </a:solidFill>
            </a:endParaRPr>
          </a:p>
          <a:p>
            <a:pPr marL="342900" indent="-342900">
              <a:buAutoNum type="arabicPeriod"/>
            </a:pPr>
            <a:r>
              <a:rPr lang="en-US" sz="1800" dirty="0">
                <a:solidFill>
                  <a:srgbClr val="FF0000"/>
                </a:solidFill>
              </a:rPr>
              <a:t>Search results will appear (next slide) or you will receive this message.</a:t>
            </a:r>
          </a:p>
        </p:txBody>
      </p:sp>
      <p:cxnSp>
        <p:nvCxnSpPr>
          <p:cNvPr id="5" name="Straight Arrow Connector 4">
            <a:extLst>
              <a:ext uri="{FF2B5EF4-FFF2-40B4-BE49-F238E27FC236}">
                <a16:creationId xmlns:a16="http://schemas.microsoft.com/office/drawing/2014/main" id="{A58D3ACD-8FA7-C56B-28BB-2237F642AAB3}"/>
              </a:ext>
            </a:extLst>
          </p:cNvPr>
          <p:cNvCxnSpPr>
            <a:cxnSpLocks/>
            <a:endCxn id="4" idx="1"/>
          </p:cNvCxnSpPr>
          <p:nvPr/>
        </p:nvCxnSpPr>
        <p:spPr>
          <a:xfrm>
            <a:off x="7066198" y="2433504"/>
            <a:ext cx="970321" cy="7859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56E3609-F3C7-81E5-C784-29D30836FE15}"/>
              </a:ext>
            </a:extLst>
          </p:cNvPr>
          <p:cNvCxnSpPr>
            <a:cxnSpLocks/>
          </p:cNvCxnSpPr>
          <p:nvPr/>
        </p:nvCxnSpPr>
        <p:spPr>
          <a:xfrm>
            <a:off x="6946900" y="4178588"/>
            <a:ext cx="1089619"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E4AECD7-AFC4-557F-15BD-F4B4667DDC8D}"/>
              </a:ext>
            </a:extLst>
          </p:cNvPr>
          <p:cNvCxnSpPr>
            <a:cxnSpLocks/>
          </p:cNvCxnSpPr>
          <p:nvPr/>
        </p:nvCxnSpPr>
        <p:spPr>
          <a:xfrm>
            <a:off x="2984500" y="3708688"/>
            <a:ext cx="5052019" cy="1968212"/>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B9D2F56-BB14-9ED3-6A74-B6A0F9BAF8A4}"/>
              </a:ext>
            </a:extLst>
          </p:cNvPr>
          <p:cNvSpPr/>
          <p:nvPr/>
        </p:nvSpPr>
        <p:spPr>
          <a:xfrm>
            <a:off x="503659" y="914400"/>
            <a:ext cx="1513031" cy="237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19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D855-E265-5E67-A13F-C726EE71EFD0}"/>
              </a:ext>
            </a:extLst>
          </p:cNvPr>
          <p:cNvPicPr>
            <a:picLocks noChangeAspect="1"/>
          </p:cNvPicPr>
          <p:nvPr/>
        </p:nvPicPr>
        <p:blipFill>
          <a:blip r:embed="rId2"/>
          <a:stretch>
            <a:fillRect/>
          </a:stretch>
        </p:blipFill>
        <p:spPr>
          <a:xfrm>
            <a:off x="201115" y="142564"/>
            <a:ext cx="9787679" cy="6105835"/>
          </a:xfrm>
          <a:prstGeom prst="rect">
            <a:avLst/>
          </a:prstGeom>
        </p:spPr>
      </p:pic>
      <p:sp>
        <p:nvSpPr>
          <p:cNvPr id="4" name="Rectangle 3">
            <a:extLst>
              <a:ext uri="{FF2B5EF4-FFF2-40B4-BE49-F238E27FC236}">
                <a16:creationId xmlns:a16="http://schemas.microsoft.com/office/drawing/2014/main" id="{E41BB059-E465-F859-6F0B-04A97C493F9C}"/>
              </a:ext>
            </a:extLst>
          </p:cNvPr>
          <p:cNvSpPr/>
          <p:nvPr/>
        </p:nvSpPr>
        <p:spPr>
          <a:xfrm>
            <a:off x="2675359" y="711201"/>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1EBC6A-F262-2BE4-8177-64EB9BAAED15}"/>
              </a:ext>
            </a:extLst>
          </p:cNvPr>
          <p:cNvSpPr/>
          <p:nvPr/>
        </p:nvSpPr>
        <p:spPr>
          <a:xfrm>
            <a:off x="2675358" y="2133601"/>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D15242-F1CE-20BC-63F1-9ABEA3EFD9AA}"/>
              </a:ext>
            </a:extLst>
          </p:cNvPr>
          <p:cNvSpPr/>
          <p:nvPr/>
        </p:nvSpPr>
        <p:spPr>
          <a:xfrm>
            <a:off x="2675357" y="3581402"/>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4F9607-67C0-C585-78F3-0080387DF460}"/>
              </a:ext>
            </a:extLst>
          </p:cNvPr>
          <p:cNvSpPr/>
          <p:nvPr/>
        </p:nvSpPr>
        <p:spPr>
          <a:xfrm>
            <a:off x="2675356" y="5003802"/>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B440A60-6AA4-49A6-0244-8AF05C7BDB04}"/>
              </a:ext>
            </a:extLst>
          </p:cNvPr>
          <p:cNvSpPr/>
          <p:nvPr/>
        </p:nvSpPr>
        <p:spPr>
          <a:xfrm>
            <a:off x="4986759" y="1562101"/>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4EC26B-D0B1-1CCA-16D0-379A2946190C}"/>
              </a:ext>
            </a:extLst>
          </p:cNvPr>
          <p:cNvSpPr/>
          <p:nvPr/>
        </p:nvSpPr>
        <p:spPr>
          <a:xfrm>
            <a:off x="4986758" y="2984501"/>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0EC9F9-05FE-2475-DEE9-A07C2D3966D4}"/>
              </a:ext>
            </a:extLst>
          </p:cNvPr>
          <p:cNvSpPr/>
          <p:nvPr/>
        </p:nvSpPr>
        <p:spPr>
          <a:xfrm>
            <a:off x="4986757" y="4432302"/>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29B909-87AF-551B-696D-015112152941}"/>
              </a:ext>
            </a:extLst>
          </p:cNvPr>
          <p:cNvSpPr/>
          <p:nvPr/>
        </p:nvSpPr>
        <p:spPr>
          <a:xfrm>
            <a:off x="4986756" y="5854702"/>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4DCFD629-3FDB-7460-5F43-AA708BE9C6E7}"/>
              </a:ext>
            </a:extLst>
          </p:cNvPr>
          <p:cNvSpPr txBox="1">
            <a:spLocks/>
          </p:cNvSpPr>
          <p:nvPr/>
        </p:nvSpPr>
        <p:spPr>
          <a:xfrm>
            <a:off x="10016517" y="1790703"/>
            <a:ext cx="2032973" cy="1190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Click View Details to view transaction.</a:t>
            </a:r>
          </a:p>
        </p:txBody>
      </p:sp>
      <p:cxnSp>
        <p:nvCxnSpPr>
          <p:cNvPr id="13" name="Straight Arrow Connector 12">
            <a:extLst>
              <a:ext uri="{FF2B5EF4-FFF2-40B4-BE49-F238E27FC236}">
                <a16:creationId xmlns:a16="http://schemas.microsoft.com/office/drawing/2014/main" id="{ED350C39-4944-014D-DE6E-59295644EEFB}"/>
              </a:ext>
            </a:extLst>
          </p:cNvPr>
          <p:cNvCxnSpPr>
            <a:cxnSpLocks/>
          </p:cNvCxnSpPr>
          <p:nvPr/>
        </p:nvCxnSpPr>
        <p:spPr>
          <a:xfrm>
            <a:off x="9682723" y="915834"/>
            <a:ext cx="970321" cy="7859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987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6FC844-F0E6-116E-840E-BD0EA8F04AAB}"/>
              </a:ext>
            </a:extLst>
          </p:cNvPr>
          <p:cNvPicPr>
            <a:picLocks noChangeAspect="1"/>
          </p:cNvPicPr>
          <p:nvPr/>
        </p:nvPicPr>
        <p:blipFill>
          <a:blip r:embed="rId2"/>
          <a:stretch>
            <a:fillRect/>
          </a:stretch>
        </p:blipFill>
        <p:spPr>
          <a:xfrm>
            <a:off x="324851" y="409451"/>
            <a:ext cx="10873479" cy="2295649"/>
          </a:xfrm>
          <a:prstGeom prst="rect">
            <a:avLst/>
          </a:prstGeom>
        </p:spPr>
      </p:pic>
      <p:sp>
        <p:nvSpPr>
          <p:cNvPr id="4" name="Rectangle 3">
            <a:extLst>
              <a:ext uri="{FF2B5EF4-FFF2-40B4-BE49-F238E27FC236}">
                <a16:creationId xmlns:a16="http://schemas.microsoft.com/office/drawing/2014/main" id="{74D09E90-0416-A74A-D03C-CD6DDF929A91}"/>
              </a:ext>
            </a:extLst>
          </p:cNvPr>
          <p:cNvSpPr/>
          <p:nvPr/>
        </p:nvSpPr>
        <p:spPr>
          <a:xfrm>
            <a:off x="1113259" y="1620776"/>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2F1DB53-4989-D8E5-5198-0C65D99AD0C0}"/>
              </a:ext>
            </a:extLst>
          </p:cNvPr>
          <p:cNvSpPr/>
          <p:nvPr/>
        </p:nvSpPr>
        <p:spPr>
          <a:xfrm>
            <a:off x="4567659" y="1620776"/>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8EF2673-576E-F053-45B9-EBCD8B0F3D22}"/>
              </a:ext>
            </a:extLst>
          </p:cNvPr>
          <p:cNvSpPr/>
          <p:nvPr/>
        </p:nvSpPr>
        <p:spPr>
          <a:xfrm>
            <a:off x="6278110" y="1622302"/>
            <a:ext cx="968034"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CAEBD8-B6A6-1E3A-B5E0-9073C3C1F180}"/>
              </a:ext>
            </a:extLst>
          </p:cNvPr>
          <p:cNvSpPr/>
          <p:nvPr/>
        </p:nvSpPr>
        <p:spPr>
          <a:xfrm>
            <a:off x="10041359" y="1620776"/>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694CA8-5C6F-A4A4-E73A-CC3894EEF94E}"/>
              </a:ext>
            </a:extLst>
          </p:cNvPr>
          <p:cNvSpPr/>
          <p:nvPr/>
        </p:nvSpPr>
        <p:spPr>
          <a:xfrm>
            <a:off x="8199859" y="1315976"/>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6C046E-B138-11B5-E6CB-1DE8E079390A}"/>
              </a:ext>
            </a:extLst>
          </p:cNvPr>
          <p:cNvSpPr/>
          <p:nvPr/>
        </p:nvSpPr>
        <p:spPr>
          <a:xfrm>
            <a:off x="8199858" y="1912876"/>
            <a:ext cx="8806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2FF71213-8EAC-1725-699E-4D360ED598FE}"/>
              </a:ext>
            </a:extLst>
          </p:cNvPr>
          <p:cNvSpPr txBox="1">
            <a:spLocks/>
          </p:cNvSpPr>
          <p:nvPr/>
        </p:nvSpPr>
        <p:spPr>
          <a:xfrm>
            <a:off x="557142" y="2971801"/>
            <a:ext cx="10250558" cy="1949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The workflow is on the bottom of the transaction page. Each box in the sequence has four key elements that will explain the status of the transaction:</a:t>
            </a:r>
          </a:p>
          <a:p>
            <a:pPr marL="800100" lvl="1" indent="-342900">
              <a:buAutoNum type="arabicPeriod"/>
            </a:pPr>
            <a:r>
              <a:rPr lang="en-US" sz="1400" dirty="0">
                <a:solidFill>
                  <a:srgbClr val="FF0000"/>
                </a:solidFill>
              </a:rPr>
              <a:t>Status – at the top of the box is the status of that approval (Approved, Skipped, Denied, Pending)</a:t>
            </a:r>
          </a:p>
          <a:p>
            <a:pPr marL="800100" lvl="1" indent="-342900">
              <a:buAutoNum type="arabicPeriod"/>
            </a:pPr>
            <a:r>
              <a:rPr lang="en-US" sz="1400" dirty="0">
                <a:solidFill>
                  <a:srgbClr val="FF0000"/>
                </a:solidFill>
              </a:rPr>
              <a:t>Approver – the first line in the box is the name of the approver or the words “Multiple Approvers” (click to see the list) or “No approvers found”</a:t>
            </a:r>
          </a:p>
          <a:p>
            <a:pPr marL="800100" lvl="1" indent="-342900">
              <a:buAutoNum type="arabicPeriod"/>
            </a:pPr>
            <a:r>
              <a:rPr lang="en-US" sz="1400" dirty="0">
                <a:solidFill>
                  <a:srgbClr val="FF0000"/>
                </a:solidFill>
              </a:rPr>
              <a:t>Level – the second line in the box is the workflow level (all transactions have four levels of approval plus an “HR Processor”; any additional approvers manually inserted will say “Inserted Approver”)</a:t>
            </a:r>
          </a:p>
          <a:p>
            <a:pPr marL="800100" lvl="1" indent="-342900">
              <a:buAutoNum type="arabicPeriod"/>
            </a:pPr>
            <a:r>
              <a:rPr lang="en-US" sz="1400" dirty="0">
                <a:solidFill>
                  <a:srgbClr val="FF0000"/>
                </a:solidFill>
              </a:rPr>
              <a:t>Timestamp – the final line in the box is the timestamp for the approval/denial action</a:t>
            </a:r>
          </a:p>
        </p:txBody>
      </p:sp>
    </p:spTree>
    <p:extLst>
      <p:ext uri="{BB962C8B-B14F-4D97-AF65-F5344CB8AC3E}">
        <p14:creationId xmlns:p14="http://schemas.microsoft.com/office/powerpoint/2010/main" val="4053643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5410AC-0ED0-F50D-5850-946758E3C8F1}"/>
              </a:ext>
            </a:extLst>
          </p:cNvPr>
          <p:cNvSpPr>
            <a:spLocks noGrp="1"/>
          </p:cNvSpPr>
          <p:nvPr>
            <p:ph type="body" sz="quarter" idx="11"/>
          </p:nvPr>
        </p:nvSpPr>
        <p:spPr>
          <a:xfrm>
            <a:off x="2808325" y="2909780"/>
            <a:ext cx="6575347" cy="553998"/>
          </a:xfrm>
        </p:spPr>
        <p:txBody>
          <a:bodyPr/>
          <a:lstStyle/>
          <a:p>
            <a:r>
              <a:rPr lang="en-US" dirty="0"/>
              <a:t>How do I view a transaction to approve it?</a:t>
            </a:r>
          </a:p>
        </p:txBody>
      </p:sp>
    </p:spTree>
    <p:extLst>
      <p:ext uri="{BB962C8B-B14F-4D97-AF65-F5344CB8AC3E}">
        <p14:creationId xmlns:p14="http://schemas.microsoft.com/office/powerpoint/2010/main" val="52164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0DEA42-AE7D-555E-7BDE-08563DA248AF}"/>
              </a:ext>
            </a:extLst>
          </p:cNvPr>
          <p:cNvPicPr>
            <a:picLocks noChangeAspect="1"/>
          </p:cNvPicPr>
          <p:nvPr/>
        </p:nvPicPr>
        <p:blipFill>
          <a:blip r:embed="rId2"/>
          <a:stretch>
            <a:fillRect/>
          </a:stretch>
        </p:blipFill>
        <p:spPr>
          <a:xfrm>
            <a:off x="1618944" y="851524"/>
            <a:ext cx="5289855" cy="4260606"/>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980FEBC9-3CC6-7059-71C6-C79E2B2D77A7}"/>
                  </a:ext>
                </a:extLst>
              </p14:cNvPr>
              <p14:cNvContentPartPr/>
              <p14:nvPr/>
            </p14:nvContentPartPr>
            <p14:xfrm>
              <a:off x="9970313" y="5461230"/>
              <a:ext cx="360" cy="360"/>
            </p14:xfrm>
          </p:contentPart>
        </mc:Choice>
        <mc:Fallback xmlns="">
          <p:pic>
            <p:nvPicPr>
              <p:cNvPr id="8" name="Ink 7">
                <a:extLst>
                  <a:ext uri="{FF2B5EF4-FFF2-40B4-BE49-F238E27FC236}">
                    <a16:creationId xmlns:a16="http://schemas.microsoft.com/office/drawing/2014/main" id="{980FEBC9-3CC6-7059-71C6-C79E2B2D77A7}"/>
                  </a:ext>
                </a:extLst>
              </p:cNvPr>
              <p:cNvPicPr/>
              <p:nvPr/>
            </p:nvPicPr>
            <p:blipFill>
              <a:blip r:embed="rId4"/>
              <a:stretch>
                <a:fillRect/>
              </a:stretch>
            </p:blipFill>
            <p:spPr>
              <a:xfrm>
                <a:off x="9961313" y="5452230"/>
                <a:ext cx="18000" cy="18000"/>
              </a:xfrm>
              <a:prstGeom prst="rect">
                <a:avLst/>
              </a:prstGeom>
            </p:spPr>
          </p:pic>
        </mc:Fallback>
      </mc:AlternateContent>
      <p:sp>
        <p:nvSpPr>
          <p:cNvPr id="21" name="Text Placeholder 2">
            <a:extLst>
              <a:ext uri="{FF2B5EF4-FFF2-40B4-BE49-F238E27FC236}">
                <a16:creationId xmlns:a16="http://schemas.microsoft.com/office/drawing/2014/main" id="{2D547235-DE13-45EA-7D4A-E9F810F5515A}"/>
              </a:ext>
            </a:extLst>
          </p:cNvPr>
          <p:cNvSpPr txBox="1">
            <a:spLocks/>
          </p:cNvSpPr>
          <p:nvPr/>
        </p:nvSpPr>
        <p:spPr>
          <a:xfrm>
            <a:off x="258274" y="326671"/>
            <a:ext cx="7770910" cy="52368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ontserrat" panose="00000500000000000000" pitchFamily="50" charset="0"/>
              </a:rPr>
              <a:t>Click the Manage Positions tile and then “Approve Requests” to view/approve Add/Change Position transactions</a:t>
            </a:r>
          </a:p>
        </p:txBody>
      </p:sp>
      <p:pic>
        <p:nvPicPr>
          <p:cNvPr id="3" name="Picture 2">
            <a:extLst>
              <a:ext uri="{FF2B5EF4-FFF2-40B4-BE49-F238E27FC236}">
                <a16:creationId xmlns:a16="http://schemas.microsoft.com/office/drawing/2014/main" id="{69D18C44-C282-9FBA-3A19-A415EA1965D1}"/>
              </a:ext>
            </a:extLst>
          </p:cNvPr>
          <p:cNvPicPr>
            <a:picLocks noChangeAspect="1"/>
          </p:cNvPicPr>
          <p:nvPr/>
        </p:nvPicPr>
        <p:blipFill>
          <a:blip r:embed="rId5"/>
          <a:stretch>
            <a:fillRect/>
          </a:stretch>
        </p:blipFill>
        <p:spPr>
          <a:xfrm>
            <a:off x="560813" y="5221447"/>
            <a:ext cx="11330580" cy="785029"/>
          </a:xfrm>
          <a:prstGeom prst="rect">
            <a:avLst/>
          </a:prstGeom>
        </p:spPr>
      </p:pic>
    </p:spTree>
    <p:extLst>
      <p:ext uri="{BB962C8B-B14F-4D97-AF65-F5344CB8AC3E}">
        <p14:creationId xmlns:p14="http://schemas.microsoft.com/office/powerpoint/2010/main" val="3570188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A20F24-37CB-B55E-0F83-D86AC4841D5D}"/>
              </a:ext>
            </a:extLst>
          </p:cNvPr>
          <p:cNvPicPr>
            <a:picLocks noChangeAspect="1"/>
          </p:cNvPicPr>
          <p:nvPr/>
        </p:nvPicPr>
        <p:blipFill>
          <a:blip r:embed="rId2"/>
          <a:stretch>
            <a:fillRect/>
          </a:stretch>
        </p:blipFill>
        <p:spPr>
          <a:xfrm>
            <a:off x="239088" y="317796"/>
            <a:ext cx="11803369" cy="3953953"/>
          </a:xfrm>
          <a:prstGeom prst="rect">
            <a:avLst/>
          </a:prstGeom>
        </p:spPr>
      </p:pic>
      <p:sp>
        <p:nvSpPr>
          <p:cNvPr id="4" name="Text Placeholder 3">
            <a:extLst>
              <a:ext uri="{FF2B5EF4-FFF2-40B4-BE49-F238E27FC236}">
                <a16:creationId xmlns:a16="http://schemas.microsoft.com/office/drawing/2014/main" id="{6BA6333C-CFDD-4992-72FF-FAFEF78C660D}"/>
              </a:ext>
            </a:extLst>
          </p:cNvPr>
          <p:cNvSpPr txBox="1">
            <a:spLocks/>
          </p:cNvSpPr>
          <p:nvPr/>
        </p:nvSpPr>
        <p:spPr>
          <a:xfrm>
            <a:off x="845461" y="4392665"/>
            <a:ext cx="10250558" cy="880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Any transactions pending your approval will be listed under “Approve Requests” - click on the blue link next to the transaction to open it, review it, and provide approval (these transactions are three pages, so make sure to click all the way through to the final approval)</a:t>
            </a:r>
          </a:p>
        </p:txBody>
      </p:sp>
    </p:spTree>
    <p:extLst>
      <p:ext uri="{BB962C8B-B14F-4D97-AF65-F5344CB8AC3E}">
        <p14:creationId xmlns:p14="http://schemas.microsoft.com/office/powerpoint/2010/main" val="311663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2D547235-DE13-45EA-7D4A-E9F810F5515A}"/>
              </a:ext>
            </a:extLst>
          </p:cNvPr>
          <p:cNvSpPr txBox="1">
            <a:spLocks/>
          </p:cNvSpPr>
          <p:nvPr/>
        </p:nvSpPr>
        <p:spPr>
          <a:xfrm>
            <a:off x="258274" y="802659"/>
            <a:ext cx="8697836" cy="52368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ontserrat" panose="00000500000000000000" pitchFamily="50" charset="0"/>
              </a:rPr>
              <a:t>Click the Approvals tile to view/approve My Team transactions</a:t>
            </a:r>
          </a:p>
        </p:txBody>
      </p:sp>
      <p:pic>
        <p:nvPicPr>
          <p:cNvPr id="4" name="Picture 3">
            <a:extLst>
              <a:ext uri="{FF2B5EF4-FFF2-40B4-BE49-F238E27FC236}">
                <a16:creationId xmlns:a16="http://schemas.microsoft.com/office/drawing/2014/main" id="{AB439289-C247-EC17-6329-E3EA2C42BA57}"/>
              </a:ext>
            </a:extLst>
          </p:cNvPr>
          <p:cNvPicPr>
            <a:picLocks noChangeAspect="1"/>
          </p:cNvPicPr>
          <p:nvPr/>
        </p:nvPicPr>
        <p:blipFill>
          <a:blip r:embed="rId2"/>
          <a:stretch>
            <a:fillRect/>
          </a:stretch>
        </p:blipFill>
        <p:spPr>
          <a:xfrm>
            <a:off x="918237" y="1326346"/>
            <a:ext cx="5823397" cy="4610189"/>
          </a:xfrm>
          <a:prstGeom prst="rect">
            <a:avLst/>
          </a:prstGeom>
        </p:spPr>
      </p:pic>
    </p:spTree>
    <p:extLst>
      <p:ext uri="{BB962C8B-B14F-4D97-AF65-F5344CB8AC3E}">
        <p14:creationId xmlns:p14="http://schemas.microsoft.com/office/powerpoint/2010/main" val="409023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A6333C-CFDD-4992-72FF-FAFEF78C660D}"/>
              </a:ext>
            </a:extLst>
          </p:cNvPr>
          <p:cNvSpPr txBox="1">
            <a:spLocks/>
          </p:cNvSpPr>
          <p:nvPr/>
        </p:nvSpPr>
        <p:spPr>
          <a:xfrm>
            <a:off x="845461" y="4392665"/>
            <a:ext cx="10250558" cy="880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Any transactions pending your approval will be listed on the screen. </a:t>
            </a:r>
          </a:p>
          <a:p>
            <a:pPr marL="0" indent="0">
              <a:buNone/>
            </a:pPr>
            <a:r>
              <a:rPr lang="en-US" sz="1800" dirty="0">
                <a:solidFill>
                  <a:srgbClr val="FF0000"/>
                </a:solidFill>
              </a:rPr>
              <a:t>Use the “View By” box to filter transactions to certain types, requestors, or dates.</a:t>
            </a:r>
          </a:p>
          <a:p>
            <a:pPr marL="0" indent="0">
              <a:buNone/>
            </a:pPr>
            <a:r>
              <a:rPr lang="en-US" sz="1800" dirty="0">
                <a:solidFill>
                  <a:srgbClr val="FF0000"/>
                </a:solidFill>
              </a:rPr>
              <a:t>Click on a certain filter to see just those transactions. </a:t>
            </a:r>
          </a:p>
          <a:p>
            <a:pPr marL="0" indent="0">
              <a:buNone/>
            </a:pPr>
            <a:r>
              <a:rPr lang="en-US" sz="1800" dirty="0">
                <a:solidFill>
                  <a:srgbClr val="FF0000"/>
                </a:solidFill>
              </a:rPr>
              <a:t>Click on a transaction to view and then approve or deny it by clicking the appropriate button.</a:t>
            </a:r>
          </a:p>
        </p:txBody>
      </p:sp>
      <p:pic>
        <p:nvPicPr>
          <p:cNvPr id="5" name="Picture 4">
            <a:extLst>
              <a:ext uri="{FF2B5EF4-FFF2-40B4-BE49-F238E27FC236}">
                <a16:creationId xmlns:a16="http://schemas.microsoft.com/office/drawing/2014/main" id="{D8382694-F5EE-A22A-A3DB-BA953B747539}"/>
              </a:ext>
            </a:extLst>
          </p:cNvPr>
          <p:cNvPicPr>
            <a:picLocks noChangeAspect="1"/>
          </p:cNvPicPr>
          <p:nvPr/>
        </p:nvPicPr>
        <p:blipFill>
          <a:blip r:embed="rId2"/>
          <a:stretch>
            <a:fillRect/>
          </a:stretch>
        </p:blipFill>
        <p:spPr>
          <a:xfrm>
            <a:off x="328826" y="388083"/>
            <a:ext cx="11541869" cy="3682876"/>
          </a:xfrm>
          <a:prstGeom prst="rect">
            <a:avLst/>
          </a:prstGeom>
        </p:spPr>
      </p:pic>
      <p:pic>
        <p:nvPicPr>
          <p:cNvPr id="7" name="Picture 6">
            <a:extLst>
              <a:ext uri="{FF2B5EF4-FFF2-40B4-BE49-F238E27FC236}">
                <a16:creationId xmlns:a16="http://schemas.microsoft.com/office/drawing/2014/main" id="{9F6E95F1-A4EE-5542-D3AA-E55B529583B5}"/>
              </a:ext>
            </a:extLst>
          </p:cNvPr>
          <p:cNvPicPr>
            <a:picLocks noChangeAspect="1"/>
          </p:cNvPicPr>
          <p:nvPr/>
        </p:nvPicPr>
        <p:blipFill>
          <a:blip r:embed="rId3"/>
          <a:stretch>
            <a:fillRect/>
          </a:stretch>
        </p:blipFill>
        <p:spPr>
          <a:xfrm>
            <a:off x="9619989" y="5498926"/>
            <a:ext cx="2250706" cy="619322"/>
          </a:xfrm>
          <a:prstGeom prst="rect">
            <a:avLst/>
          </a:prstGeom>
        </p:spPr>
      </p:pic>
    </p:spTree>
    <p:extLst>
      <p:ext uri="{BB962C8B-B14F-4D97-AF65-F5344CB8AC3E}">
        <p14:creationId xmlns:p14="http://schemas.microsoft.com/office/powerpoint/2010/main" val="393851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50E44-512C-453C-8141-6843D1511328}"/>
              </a:ext>
            </a:extLst>
          </p:cNvPr>
          <p:cNvSpPr>
            <a:spLocks noGrp="1"/>
          </p:cNvSpPr>
          <p:nvPr>
            <p:ph type="body" sz="quarter" idx="12"/>
          </p:nvPr>
        </p:nvSpPr>
        <p:spPr>
          <a:xfrm>
            <a:off x="3765550" y="5260593"/>
            <a:ext cx="4660900" cy="512762"/>
          </a:xfrm>
        </p:spPr>
        <p:txBody>
          <a:bodyPr/>
          <a:lstStyle/>
          <a:p>
            <a:r>
              <a:rPr lang="en-US" dirty="0"/>
              <a:t>Where’s It At?</a:t>
            </a:r>
          </a:p>
          <a:p>
            <a:endParaRPr lang="en-US" dirty="0"/>
          </a:p>
        </p:txBody>
      </p:sp>
      <p:sp>
        <p:nvSpPr>
          <p:cNvPr id="4" name="Text Placeholder 1">
            <a:extLst>
              <a:ext uri="{FF2B5EF4-FFF2-40B4-BE49-F238E27FC236}">
                <a16:creationId xmlns:a16="http://schemas.microsoft.com/office/drawing/2014/main" id="{AB53EF58-E39B-497D-BC54-6526C33EFF0C}"/>
              </a:ext>
            </a:extLst>
          </p:cNvPr>
          <p:cNvSpPr txBox="1">
            <a:spLocks/>
          </p:cNvSpPr>
          <p:nvPr/>
        </p:nvSpPr>
        <p:spPr>
          <a:xfrm>
            <a:off x="3273425" y="5591481"/>
            <a:ext cx="5645150" cy="27587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How to view transactions to check status or to approve</a:t>
            </a:r>
          </a:p>
        </p:txBody>
      </p:sp>
    </p:spTree>
    <p:extLst>
      <p:ext uri="{BB962C8B-B14F-4D97-AF65-F5344CB8AC3E}">
        <p14:creationId xmlns:p14="http://schemas.microsoft.com/office/powerpoint/2010/main" val="3383167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E5C58-4F57-9334-63D7-DAB2C827A625}"/>
              </a:ext>
            </a:extLst>
          </p:cNvPr>
          <p:cNvPicPr>
            <a:picLocks noChangeAspect="1"/>
          </p:cNvPicPr>
          <p:nvPr/>
        </p:nvPicPr>
        <p:blipFill>
          <a:blip r:embed="rId2"/>
          <a:stretch>
            <a:fillRect/>
          </a:stretch>
        </p:blipFill>
        <p:spPr>
          <a:xfrm>
            <a:off x="754649" y="2672076"/>
            <a:ext cx="10394139" cy="1537910"/>
          </a:xfrm>
          <a:prstGeom prst="rect">
            <a:avLst/>
          </a:prstGeom>
        </p:spPr>
      </p:pic>
      <p:sp>
        <p:nvSpPr>
          <p:cNvPr id="14" name="Oval 13">
            <a:extLst>
              <a:ext uri="{FF2B5EF4-FFF2-40B4-BE49-F238E27FC236}">
                <a16:creationId xmlns:a16="http://schemas.microsoft.com/office/drawing/2014/main" id="{B3752246-C1F2-F877-3B08-C422496BAEC4}"/>
              </a:ext>
            </a:extLst>
          </p:cNvPr>
          <p:cNvSpPr/>
          <p:nvPr/>
        </p:nvSpPr>
        <p:spPr>
          <a:xfrm>
            <a:off x="5649236" y="2752246"/>
            <a:ext cx="1079532" cy="14577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F40137AD-561C-C951-DA15-212CBF3083F8}"/>
              </a:ext>
            </a:extLst>
          </p:cNvPr>
          <p:cNvSpPr txBox="1">
            <a:spLocks/>
          </p:cNvSpPr>
          <p:nvPr/>
        </p:nvSpPr>
        <p:spPr>
          <a:xfrm>
            <a:off x="131948" y="1877887"/>
            <a:ext cx="10089290" cy="52368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ontserrat" panose="00000500000000000000" pitchFamily="50" charset="0"/>
              </a:rPr>
              <a:t>Click the Notifications Bell to view/approve all transactions</a:t>
            </a:r>
          </a:p>
        </p:txBody>
      </p:sp>
    </p:spTree>
    <p:extLst>
      <p:ext uri="{BB962C8B-B14F-4D97-AF65-F5344CB8AC3E}">
        <p14:creationId xmlns:p14="http://schemas.microsoft.com/office/powerpoint/2010/main" val="129920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6D9615-F956-2352-48A5-C78ACA562999}"/>
              </a:ext>
            </a:extLst>
          </p:cNvPr>
          <p:cNvPicPr>
            <a:picLocks noChangeAspect="1"/>
          </p:cNvPicPr>
          <p:nvPr/>
        </p:nvPicPr>
        <p:blipFill>
          <a:blip r:embed="rId2"/>
          <a:stretch>
            <a:fillRect/>
          </a:stretch>
        </p:blipFill>
        <p:spPr>
          <a:xfrm>
            <a:off x="355807" y="279766"/>
            <a:ext cx="4856644" cy="5684305"/>
          </a:xfrm>
          <a:prstGeom prst="rect">
            <a:avLst/>
          </a:prstGeom>
        </p:spPr>
      </p:pic>
      <p:sp>
        <p:nvSpPr>
          <p:cNvPr id="4" name="Text Placeholder 3">
            <a:extLst>
              <a:ext uri="{FF2B5EF4-FFF2-40B4-BE49-F238E27FC236}">
                <a16:creationId xmlns:a16="http://schemas.microsoft.com/office/drawing/2014/main" id="{7EDE8D00-7B92-CEFB-AECC-289D9FD6C660}"/>
              </a:ext>
            </a:extLst>
          </p:cNvPr>
          <p:cNvSpPr txBox="1">
            <a:spLocks/>
          </p:cNvSpPr>
          <p:nvPr/>
        </p:nvSpPr>
        <p:spPr>
          <a:xfrm>
            <a:off x="5431809" y="489405"/>
            <a:ext cx="5664210" cy="5147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A summary window will appear under the notification bell when you click on it. </a:t>
            </a:r>
          </a:p>
          <a:p>
            <a:pPr marL="0" indent="0">
              <a:buNone/>
            </a:pPr>
            <a:endParaRPr lang="en-US" sz="1800" dirty="0">
              <a:solidFill>
                <a:srgbClr val="FF0000"/>
              </a:solidFill>
            </a:endParaRPr>
          </a:p>
          <a:p>
            <a:pPr marL="0" indent="0">
              <a:buNone/>
            </a:pPr>
            <a:r>
              <a:rPr lang="en-US" sz="1800" dirty="0">
                <a:solidFill>
                  <a:srgbClr val="FF0000"/>
                </a:solidFill>
              </a:rPr>
              <a:t>Click “View All” to see a list of all transactions</a:t>
            </a:r>
          </a:p>
        </p:txBody>
      </p:sp>
    </p:spTree>
    <p:extLst>
      <p:ext uri="{BB962C8B-B14F-4D97-AF65-F5344CB8AC3E}">
        <p14:creationId xmlns:p14="http://schemas.microsoft.com/office/powerpoint/2010/main" val="3651332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272B06-69AF-4FD7-EB89-BA5290E23EEB}"/>
              </a:ext>
            </a:extLst>
          </p:cNvPr>
          <p:cNvPicPr>
            <a:picLocks noChangeAspect="1"/>
          </p:cNvPicPr>
          <p:nvPr/>
        </p:nvPicPr>
        <p:blipFill>
          <a:blip r:embed="rId2"/>
          <a:stretch>
            <a:fillRect/>
          </a:stretch>
        </p:blipFill>
        <p:spPr>
          <a:xfrm>
            <a:off x="0" y="397548"/>
            <a:ext cx="12192000" cy="4397876"/>
          </a:xfrm>
          <a:prstGeom prst="rect">
            <a:avLst/>
          </a:prstGeom>
        </p:spPr>
      </p:pic>
      <p:sp>
        <p:nvSpPr>
          <p:cNvPr id="4" name="Text Placeholder 3">
            <a:extLst>
              <a:ext uri="{FF2B5EF4-FFF2-40B4-BE49-F238E27FC236}">
                <a16:creationId xmlns:a16="http://schemas.microsoft.com/office/drawing/2014/main" id="{791D717D-5D9C-1D3D-0567-670E2C561CB7}"/>
              </a:ext>
            </a:extLst>
          </p:cNvPr>
          <p:cNvSpPr txBox="1">
            <a:spLocks/>
          </p:cNvSpPr>
          <p:nvPr/>
        </p:nvSpPr>
        <p:spPr>
          <a:xfrm>
            <a:off x="1378424" y="4995080"/>
            <a:ext cx="10481480" cy="1282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Top 100 transactions are displayed. </a:t>
            </a:r>
          </a:p>
          <a:p>
            <a:pPr marL="0" indent="0">
              <a:buNone/>
            </a:pPr>
            <a:r>
              <a:rPr lang="en-US" sz="1800" dirty="0">
                <a:solidFill>
                  <a:srgbClr val="FF0000"/>
                </a:solidFill>
              </a:rPr>
              <a:t>Filter options are on the left-hand side to narrow down results. </a:t>
            </a:r>
          </a:p>
          <a:p>
            <a:pPr marL="0" indent="0">
              <a:buNone/>
            </a:pPr>
            <a:r>
              <a:rPr lang="en-US" sz="1800" dirty="0">
                <a:solidFill>
                  <a:srgbClr val="FF0000"/>
                </a:solidFill>
              </a:rPr>
              <a:t>Click on a transaction to open it and then approve or deny it by clicking the appropriate button.</a:t>
            </a:r>
          </a:p>
        </p:txBody>
      </p:sp>
      <p:pic>
        <p:nvPicPr>
          <p:cNvPr id="5" name="Picture 4">
            <a:extLst>
              <a:ext uri="{FF2B5EF4-FFF2-40B4-BE49-F238E27FC236}">
                <a16:creationId xmlns:a16="http://schemas.microsoft.com/office/drawing/2014/main" id="{7BA3BB23-E470-6167-4612-5E976E80D281}"/>
              </a:ext>
            </a:extLst>
          </p:cNvPr>
          <p:cNvPicPr>
            <a:picLocks noChangeAspect="1"/>
          </p:cNvPicPr>
          <p:nvPr/>
        </p:nvPicPr>
        <p:blipFill rotWithShape="1">
          <a:blip r:embed="rId3"/>
          <a:srcRect r="41564" b="896"/>
          <a:stretch/>
        </p:blipFill>
        <p:spPr>
          <a:xfrm>
            <a:off x="10759856" y="5097905"/>
            <a:ext cx="1315233" cy="613775"/>
          </a:xfrm>
          <a:prstGeom prst="rect">
            <a:avLst/>
          </a:prstGeom>
        </p:spPr>
      </p:pic>
      <p:pic>
        <p:nvPicPr>
          <p:cNvPr id="6" name="Picture 5">
            <a:extLst>
              <a:ext uri="{FF2B5EF4-FFF2-40B4-BE49-F238E27FC236}">
                <a16:creationId xmlns:a16="http://schemas.microsoft.com/office/drawing/2014/main" id="{A7DFA660-9BB0-6FA9-E679-68B111F7BE0A}"/>
              </a:ext>
            </a:extLst>
          </p:cNvPr>
          <p:cNvPicPr>
            <a:picLocks noChangeAspect="1"/>
          </p:cNvPicPr>
          <p:nvPr/>
        </p:nvPicPr>
        <p:blipFill rotWithShape="1">
          <a:blip r:embed="rId3"/>
          <a:srcRect l="58744"/>
          <a:stretch/>
        </p:blipFill>
        <p:spPr>
          <a:xfrm>
            <a:off x="11010377" y="5636524"/>
            <a:ext cx="928551" cy="619322"/>
          </a:xfrm>
          <a:prstGeom prst="rect">
            <a:avLst/>
          </a:prstGeom>
        </p:spPr>
      </p:pic>
    </p:spTree>
    <p:extLst>
      <p:ext uri="{BB962C8B-B14F-4D97-AF65-F5344CB8AC3E}">
        <p14:creationId xmlns:p14="http://schemas.microsoft.com/office/powerpoint/2010/main" val="4082601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F0B36C-9AA2-4BBF-86D5-3BDAE5C524E7}"/>
              </a:ext>
            </a:extLst>
          </p:cNvPr>
          <p:cNvSpPr>
            <a:spLocks noGrp="1"/>
          </p:cNvSpPr>
          <p:nvPr>
            <p:ph type="body" sz="quarter" idx="11"/>
          </p:nvPr>
        </p:nvSpPr>
        <p:spPr/>
        <p:txBody>
          <a:bodyPr/>
          <a:lstStyle/>
          <a:p>
            <a:r>
              <a:rPr lang="en-US" dirty="0"/>
              <a:t>What resources are available?</a:t>
            </a:r>
          </a:p>
        </p:txBody>
      </p:sp>
    </p:spTree>
    <p:extLst>
      <p:ext uri="{BB962C8B-B14F-4D97-AF65-F5344CB8AC3E}">
        <p14:creationId xmlns:p14="http://schemas.microsoft.com/office/powerpoint/2010/main" val="1302384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AA50E-7C55-4A61-84EB-97A87F1B053D}"/>
              </a:ext>
            </a:extLst>
          </p:cNvPr>
          <p:cNvSpPr>
            <a:spLocks noGrp="1"/>
          </p:cNvSpPr>
          <p:nvPr>
            <p:ph type="body" sz="quarter" idx="10"/>
          </p:nvPr>
        </p:nvSpPr>
        <p:spPr/>
        <p:txBody>
          <a:bodyPr/>
          <a:lstStyle/>
          <a:p>
            <a:r>
              <a:rPr lang="en-US" dirty="0"/>
              <a:t>Shared Services Center</a:t>
            </a:r>
            <a:br>
              <a:rPr lang="en-US" dirty="0"/>
            </a:br>
            <a:r>
              <a:rPr lang="en-US" dirty="0"/>
              <a:t>Knowledge Base</a:t>
            </a:r>
          </a:p>
        </p:txBody>
      </p:sp>
      <p:sp>
        <p:nvSpPr>
          <p:cNvPr id="4" name="Text Placeholder 3">
            <a:extLst>
              <a:ext uri="{FF2B5EF4-FFF2-40B4-BE49-F238E27FC236}">
                <a16:creationId xmlns:a16="http://schemas.microsoft.com/office/drawing/2014/main" id="{E36896BD-32D2-4A01-8B0C-346D22238D86}"/>
              </a:ext>
            </a:extLst>
          </p:cNvPr>
          <p:cNvSpPr>
            <a:spLocks noGrp="1"/>
          </p:cNvSpPr>
          <p:nvPr>
            <p:ph type="body" sz="quarter" idx="12"/>
          </p:nvPr>
        </p:nvSpPr>
        <p:spPr>
          <a:xfrm>
            <a:off x="6929620" y="3428999"/>
            <a:ext cx="4704334" cy="2404141"/>
          </a:xfrm>
        </p:spPr>
        <p:txBody>
          <a:bodyPr/>
          <a:lstStyle/>
          <a:p>
            <a:r>
              <a:rPr lang="en-US" sz="2200" dirty="0">
                <a:hlinkClick r:id="rId2"/>
              </a:rPr>
              <a:t>https://usg.service-now.com/usgsp</a:t>
            </a:r>
            <a:endParaRPr lang="en-US" sz="2200" dirty="0"/>
          </a:p>
          <a:p>
            <a:endParaRPr lang="en-US" dirty="0"/>
          </a:p>
          <a:p>
            <a:r>
              <a:rPr lang="en-US" dirty="0"/>
              <a:t>Resource developed by the University System of Georgia Shared Services Center to assist employees of the university system in navigating OneUSG products using knowledge articles and job aids.</a:t>
            </a:r>
          </a:p>
        </p:txBody>
      </p:sp>
      <p:pic>
        <p:nvPicPr>
          <p:cNvPr id="8" name="Picture 7">
            <a:extLst>
              <a:ext uri="{FF2B5EF4-FFF2-40B4-BE49-F238E27FC236}">
                <a16:creationId xmlns:a16="http://schemas.microsoft.com/office/drawing/2014/main" id="{E80D5F2F-1A84-4B61-865D-B683E2285123}"/>
              </a:ext>
            </a:extLst>
          </p:cNvPr>
          <p:cNvPicPr>
            <a:picLocks noChangeAspect="1"/>
          </p:cNvPicPr>
          <p:nvPr/>
        </p:nvPicPr>
        <p:blipFill>
          <a:blip r:embed="rId3"/>
          <a:stretch>
            <a:fillRect/>
          </a:stretch>
        </p:blipFill>
        <p:spPr>
          <a:xfrm>
            <a:off x="8014785" y="445932"/>
            <a:ext cx="2534004" cy="2534004"/>
          </a:xfrm>
          <a:prstGeom prst="rect">
            <a:avLst/>
          </a:prstGeom>
        </p:spPr>
      </p:pic>
    </p:spTree>
    <p:extLst>
      <p:ext uri="{BB962C8B-B14F-4D97-AF65-F5344CB8AC3E}">
        <p14:creationId xmlns:p14="http://schemas.microsoft.com/office/powerpoint/2010/main" val="862350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8CFAF-5FE3-410B-984A-AE460BFB97A1}"/>
              </a:ext>
            </a:extLst>
          </p:cNvPr>
          <p:cNvPicPr>
            <a:picLocks noChangeAspect="1"/>
          </p:cNvPicPr>
          <p:nvPr/>
        </p:nvPicPr>
        <p:blipFill>
          <a:blip r:embed="rId2"/>
          <a:stretch>
            <a:fillRect/>
          </a:stretch>
        </p:blipFill>
        <p:spPr>
          <a:xfrm>
            <a:off x="4917754" y="384159"/>
            <a:ext cx="6942139" cy="5571067"/>
          </a:xfrm>
          <a:prstGeom prst="rect">
            <a:avLst/>
          </a:prstGeom>
        </p:spPr>
      </p:pic>
      <p:sp>
        <p:nvSpPr>
          <p:cNvPr id="7" name="TextBox 6">
            <a:extLst>
              <a:ext uri="{FF2B5EF4-FFF2-40B4-BE49-F238E27FC236}">
                <a16:creationId xmlns:a16="http://schemas.microsoft.com/office/drawing/2014/main" id="{EB844978-F112-4B30-ABF6-BF978D221DC5}"/>
              </a:ext>
            </a:extLst>
          </p:cNvPr>
          <p:cNvSpPr txBox="1"/>
          <p:nvPr/>
        </p:nvSpPr>
        <p:spPr>
          <a:xfrm>
            <a:off x="332107" y="235084"/>
            <a:ext cx="3722893" cy="3046988"/>
          </a:xfrm>
          <a:prstGeom prst="rect">
            <a:avLst/>
          </a:prstGeom>
          <a:noFill/>
        </p:spPr>
        <p:txBody>
          <a:bodyPr wrap="square">
            <a:spAutoFit/>
          </a:bodyPr>
          <a:lstStyle/>
          <a:p>
            <a:r>
              <a:rPr lang="en-US" sz="3200" dirty="0"/>
              <a:t>Click the blue log in button and then use your KSU NetID and password to log in, using DUO to authenticate. </a:t>
            </a:r>
          </a:p>
        </p:txBody>
      </p:sp>
      <p:sp>
        <p:nvSpPr>
          <p:cNvPr id="8" name="Arrow: Right 7">
            <a:extLst>
              <a:ext uri="{FF2B5EF4-FFF2-40B4-BE49-F238E27FC236}">
                <a16:creationId xmlns:a16="http://schemas.microsoft.com/office/drawing/2014/main" id="{FA8F6574-A6FB-4042-99F1-3781252F7800}"/>
              </a:ext>
            </a:extLst>
          </p:cNvPr>
          <p:cNvSpPr/>
          <p:nvPr/>
        </p:nvSpPr>
        <p:spPr>
          <a:xfrm>
            <a:off x="3009077" y="2113768"/>
            <a:ext cx="2091846" cy="13152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728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732E755F-6CDD-4FE7-89AD-72D7668E0AB2}"/>
              </a:ext>
            </a:extLst>
          </p:cNvPr>
          <p:cNvPicPr>
            <a:picLocks noChangeAspect="1"/>
          </p:cNvPicPr>
          <p:nvPr/>
        </p:nvPicPr>
        <p:blipFill>
          <a:blip r:embed="rId2"/>
          <a:stretch>
            <a:fillRect/>
          </a:stretch>
        </p:blipFill>
        <p:spPr>
          <a:xfrm>
            <a:off x="643467" y="1689345"/>
            <a:ext cx="10905066" cy="3980348"/>
          </a:xfrm>
          <a:prstGeom prst="rect">
            <a:avLst/>
          </a:prstGeom>
        </p:spPr>
      </p:pic>
      <p:sp>
        <p:nvSpPr>
          <p:cNvPr id="5" name="TextBox 4">
            <a:extLst>
              <a:ext uri="{FF2B5EF4-FFF2-40B4-BE49-F238E27FC236}">
                <a16:creationId xmlns:a16="http://schemas.microsoft.com/office/drawing/2014/main" id="{7B466CB5-13D5-4564-93A8-3D8315E1C4E5}"/>
              </a:ext>
            </a:extLst>
          </p:cNvPr>
          <p:cNvSpPr txBox="1"/>
          <p:nvPr/>
        </p:nvSpPr>
        <p:spPr>
          <a:xfrm>
            <a:off x="322544" y="196665"/>
            <a:ext cx="11364239" cy="1077218"/>
          </a:xfrm>
          <a:prstGeom prst="rect">
            <a:avLst/>
          </a:prstGeom>
          <a:noFill/>
        </p:spPr>
        <p:txBody>
          <a:bodyPr wrap="square">
            <a:spAutoFit/>
          </a:bodyPr>
          <a:lstStyle/>
          <a:p>
            <a:pPr algn="ctr"/>
            <a:r>
              <a:rPr lang="en-US" sz="3200" dirty="0"/>
              <a:t>Search the landing page for topics related to </a:t>
            </a:r>
          </a:p>
          <a:p>
            <a:pPr algn="ctr"/>
            <a:r>
              <a:rPr lang="en-US" sz="3200" dirty="0"/>
              <a:t>OneUSG transactions and/or products. </a:t>
            </a:r>
          </a:p>
        </p:txBody>
      </p:sp>
    </p:spTree>
    <p:extLst>
      <p:ext uri="{BB962C8B-B14F-4D97-AF65-F5344CB8AC3E}">
        <p14:creationId xmlns:p14="http://schemas.microsoft.com/office/powerpoint/2010/main" val="1391637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8410B-00D5-468B-B499-166DE4A10749}"/>
              </a:ext>
            </a:extLst>
          </p:cNvPr>
          <p:cNvPicPr>
            <a:picLocks noChangeAspect="1"/>
          </p:cNvPicPr>
          <p:nvPr/>
        </p:nvPicPr>
        <p:blipFill rotWithShape="1">
          <a:blip r:embed="rId2"/>
          <a:srcRect l="24403"/>
          <a:stretch/>
        </p:blipFill>
        <p:spPr>
          <a:xfrm>
            <a:off x="327545" y="1295970"/>
            <a:ext cx="11557533" cy="4602103"/>
          </a:xfrm>
          <a:prstGeom prst="rect">
            <a:avLst/>
          </a:prstGeom>
        </p:spPr>
      </p:pic>
      <p:sp>
        <p:nvSpPr>
          <p:cNvPr id="7" name="TextBox 6">
            <a:extLst>
              <a:ext uri="{FF2B5EF4-FFF2-40B4-BE49-F238E27FC236}">
                <a16:creationId xmlns:a16="http://schemas.microsoft.com/office/drawing/2014/main" id="{169188C5-D8ED-433B-A47E-AAAA708277CE}"/>
              </a:ext>
            </a:extLst>
          </p:cNvPr>
          <p:cNvSpPr txBox="1"/>
          <p:nvPr/>
        </p:nvSpPr>
        <p:spPr>
          <a:xfrm>
            <a:off x="5984310" y="101098"/>
            <a:ext cx="6466562" cy="1077218"/>
          </a:xfrm>
          <a:prstGeom prst="rect">
            <a:avLst/>
          </a:prstGeom>
          <a:noFill/>
        </p:spPr>
        <p:txBody>
          <a:bodyPr wrap="square">
            <a:spAutoFit/>
          </a:bodyPr>
          <a:lstStyle/>
          <a:p>
            <a:r>
              <a:rPr lang="en-US" sz="3200" dirty="0"/>
              <a:t>Search the search page for specific text within the searched articles.</a:t>
            </a:r>
          </a:p>
        </p:txBody>
      </p:sp>
      <p:sp>
        <p:nvSpPr>
          <p:cNvPr id="6" name="Arrow: Down 5">
            <a:extLst>
              <a:ext uri="{FF2B5EF4-FFF2-40B4-BE49-F238E27FC236}">
                <a16:creationId xmlns:a16="http://schemas.microsoft.com/office/drawing/2014/main" id="{6CC4B97D-18E9-4E68-8EB5-E49225B7E00B}"/>
              </a:ext>
            </a:extLst>
          </p:cNvPr>
          <p:cNvSpPr/>
          <p:nvPr/>
        </p:nvSpPr>
        <p:spPr>
          <a:xfrm rot="2043912">
            <a:off x="9092332" y="1078429"/>
            <a:ext cx="753127" cy="10772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02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Newsletter Articles</a:t>
            </a:r>
            <a:br>
              <a:rPr lang="en-US" dirty="0"/>
            </a:br>
            <a:r>
              <a:rPr lang="en-US" dirty="0"/>
              <a:t>MSS Tips and Tricks</a:t>
            </a:r>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791833" y="2482949"/>
            <a:ext cx="4704334" cy="2727777"/>
          </a:xfrm>
        </p:spPr>
        <p:txBody>
          <a:bodyPr/>
          <a:lstStyle/>
          <a:p>
            <a:r>
              <a:rPr lang="en-US" dirty="0">
                <a:hlinkClick r:id="rId2"/>
              </a:rPr>
              <a:t>https://hr.kennesaw.edu/</a:t>
            </a:r>
            <a:br>
              <a:rPr lang="en-US" dirty="0">
                <a:hlinkClick r:id="rId2"/>
              </a:rPr>
            </a:br>
            <a:r>
              <a:rPr lang="en-US" dirty="0">
                <a:hlinkClick r:id="rId2"/>
              </a:rPr>
              <a:t>communication/newsletter.php</a:t>
            </a:r>
            <a:endParaRPr lang="en-US" dirty="0"/>
          </a:p>
          <a:p>
            <a:endParaRPr lang="en-US" sz="1600" dirty="0"/>
          </a:p>
          <a:p>
            <a:r>
              <a:rPr lang="en-US" sz="1600" dirty="0"/>
              <a:t>Resource developed by the KSU Human Resources team to inform employees of HR happenings and important topics.</a:t>
            </a:r>
          </a:p>
          <a:p>
            <a:endParaRPr lang="en-US" sz="1600" dirty="0"/>
          </a:p>
          <a:p>
            <a:r>
              <a:rPr lang="en-US" sz="1600"/>
              <a:t>MSS Tips and Tricks articles cover MSS materials and known tips and tricks for transaction success.</a:t>
            </a:r>
            <a:endParaRPr lang="en-US" sz="1600" dirty="0"/>
          </a:p>
        </p:txBody>
      </p:sp>
      <p:pic>
        <p:nvPicPr>
          <p:cNvPr id="11" name="Picture 10">
            <a:extLst>
              <a:ext uri="{FF2B5EF4-FFF2-40B4-BE49-F238E27FC236}">
                <a16:creationId xmlns:a16="http://schemas.microsoft.com/office/drawing/2014/main" id="{2AFDEFB0-2FD3-4FF3-BA44-156C399B5DA1}"/>
              </a:ext>
            </a:extLst>
          </p:cNvPr>
          <p:cNvPicPr>
            <a:picLocks noChangeAspect="1"/>
          </p:cNvPicPr>
          <p:nvPr/>
        </p:nvPicPr>
        <p:blipFill>
          <a:blip r:embed="rId3"/>
          <a:stretch>
            <a:fillRect/>
          </a:stretch>
        </p:blipFill>
        <p:spPr>
          <a:xfrm>
            <a:off x="7686805" y="5692877"/>
            <a:ext cx="4363233" cy="1050537"/>
          </a:xfrm>
          <a:prstGeom prst="rect">
            <a:avLst/>
          </a:prstGeom>
        </p:spPr>
      </p:pic>
      <p:pic>
        <p:nvPicPr>
          <p:cNvPr id="13" name="Picture 12">
            <a:extLst>
              <a:ext uri="{FF2B5EF4-FFF2-40B4-BE49-F238E27FC236}">
                <a16:creationId xmlns:a16="http://schemas.microsoft.com/office/drawing/2014/main" id="{E4F8D865-0D26-45B7-A8DB-C65E81E74C2E}"/>
              </a:ext>
            </a:extLst>
          </p:cNvPr>
          <p:cNvPicPr>
            <a:picLocks noChangeAspect="1"/>
          </p:cNvPicPr>
          <p:nvPr/>
        </p:nvPicPr>
        <p:blipFill>
          <a:blip r:embed="rId4"/>
          <a:stretch>
            <a:fillRect/>
          </a:stretch>
        </p:blipFill>
        <p:spPr>
          <a:xfrm>
            <a:off x="6367626" y="114586"/>
            <a:ext cx="4191585" cy="1886213"/>
          </a:xfrm>
          <a:prstGeom prst="rect">
            <a:avLst/>
          </a:prstGeom>
        </p:spPr>
      </p:pic>
    </p:spTree>
    <p:extLst>
      <p:ext uri="{BB962C8B-B14F-4D97-AF65-F5344CB8AC3E}">
        <p14:creationId xmlns:p14="http://schemas.microsoft.com/office/powerpoint/2010/main" val="741213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13151"/>
            <a:ext cx="5433571" cy="1853852"/>
          </a:xfrm>
        </p:spPr>
        <p:txBody>
          <a:bodyPr/>
          <a:lstStyle/>
          <a:p>
            <a:pPr algn="ctr"/>
            <a:r>
              <a:rPr lang="en-US" sz="2200" dirty="0"/>
              <a:t>HR team members provide a monthly webinar and lunch and learn that covers one MSS topic each month. </a:t>
            </a:r>
          </a:p>
          <a:p>
            <a:pPr algn="ctr"/>
            <a:r>
              <a:rPr lang="en-US" sz="1600" dirty="0"/>
              <a:t>*See the next slide for a list of topics by month.</a:t>
            </a:r>
          </a:p>
          <a:p>
            <a:pPr algn="ctr"/>
            <a:endParaRPr lang="en-US" sz="2200" dirty="0"/>
          </a:p>
          <a:p>
            <a:pPr algn="ctr"/>
            <a:endParaRPr lang="en-US" sz="2200" dirty="0"/>
          </a:p>
          <a:p>
            <a:pPr algn="ctr"/>
            <a:endParaRPr lang="en-US" sz="2200" dirty="0"/>
          </a:p>
          <a:p>
            <a:pPr algn="ctr"/>
            <a:endParaRPr lang="en-US" sz="2200" dirty="0"/>
          </a:p>
          <a:p>
            <a:pPr algn="ctr"/>
            <a:endParaRPr lang="en-US" sz="2200" dirty="0"/>
          </a:p>
          <a:p>
            <a:pPr algn="ctr"/>
            <a:r>
              <a:rPr lang="en-US" sz="2400" dirty="0"/>
              <a:t>https://ksu.percipio.com/channels/df2be379-6673-4008-bd93-2db8587e2217?tab=ATTEND&amp;localeCode=en-US</a:t>
            </a:r>
          </a:p>
          <a:p>
            <a:pPr algn="ctr"/>
            <a:r>
              <a:rPr lang="en-US" sz="1600" dirty="0"/>
              <a:t>*Must log in with KSU NetID to view courses</a:t>
            </a:r>
          </a:p>
          <a:p>
            <a:pPr algn="ctr"/>
            <a:r>
              <a:rPr lang="en-US" sz="1600" dirty="0"/>
              <a:t>*Dates and times of training sessions are decided at the beginning of the calendar year and all sessions are loaded into the HR Training website.</a:t>
            </a:r>
          </a:p>
        </p:txBody>
      </p:sp>
      <p:pic>
        <p:nvPicPr>
          <p:cNvPr id="9" name="Picture 2" descr="The Value of Training - 248-850-8616">
            <a:extLst>
              <a:ext uri="{FF2B5EF4-FFF2-40B4-BE49-F238E27FC236}">
                <a16:creationId xmlns:a16="http://schemas.microsoft.com/office/drawing/2014/main" id="{D562BDB9-1C8D-981F-DA9E-9A85CAFE6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9" t="6795" r="16837" b="12174"/>
          <a:stretch/>
        </p:blipFill>
        <p:spPr bwMode="auto">
          <a:xfrm>
            <a:off x="7711131" y="1705668"/>
            <a:ext cx="3118982" cy="217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44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4800" dirty="0"/>
              <a:t>AGENDA</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791833" y="244431"/>
            <a:ext cx="4704334" cy="6349526"/>
          </a:xfrm>
        </p:spPr>
        <p:txBody>
          <a:bodyPr/>
          <a:lstStyle/>
          <a:p>
            <a:pPr marL="285750" indent="-285750">
              <a:buFont typeface="Arial" panose="020B0604020202020204" pitchFamily="34" charset="0"/>
              <a:buChar char="•"/>
            </a:pPr>
            <a:r>
              <a:rPr lang="en-US" dirty="0"/>
              <a:t>How do I view transactions I’ve submitted?</a:t>
            </a:r>
          </a:p>
          <a:p>
            <a:pPr marL="1028700" lvl="1"/>
            <a:r>
              <a:rPr lang="en-US" sz="1400" dirty="0"/>
              <a:t>Manage Positions &gt; View Request History</a:t>
            </a:r>
          </a:p>
          <a:p>
            <a:pPr marL="1028700" lvl="1"/>
            <a:r>
              <a:rPr lang="en-US" sz="1400" dirty="0"/>
              <a:t>Review Transactions</a:t>
            </a:r>
          </a:p>
          <a:p>
            <a:pPr marL="1028700" lvl="1"/>
            <a:r>
              <a:rPr lang="en-US" sz="1400" dirty="0"/>
              <a:t>Notifications Bell</a:t>
            </a:r>
          </a:p>
          <a:p>
            <a:pPr marL="285750" indent="-285750">
              <a:buFont typeface="Arial" panose="020B0604020202020204" pitchFamily="34" charset="0"/>
              <a:buChar char="•"/>
            </a:pPr>
            <a:r>
              <a:rPr lang="en-US" dirty="0"/>
              <a:t>How do I approve transactions?</a:t>
            </a:r>
          </a:p>
          <a:p>
            <a:pPr marL="1028700" lvl="1"/>
            <a:r>
              <a:rPr lang="en-US" sz="1400" dirty="0"/>
              <a:t>Manage Positions &gt; Approve Requests</a:t>
            </a:r>
          </a:p>
          <a:p>
            <a:pPr marL="1028700" lvl="1"/>
            <a:r>
              <a:rPr lang="en-US" sz="1400" dirty="0"/>
              <a:t>Approvals</a:t>
            </a:r>
          </a:p>
          <a:p>
            <a:pPr marL="1028700" lvl="1"/>
            <a:r>
              <a:rPr lang="en-US" sz="1400" dirty="0"/>
              <a:t>Notifications Bell</a:t>
            </a:r>
          </a:p>
          <a:p>
            <a:pPr marL="285750" indent="-285750">
              <a:buFont typeface="Arial" panose="020B0604020202020204" pitchFamily="34" charset="0"/>
              <a:buChar char="•"/>
            </a:pPr>
            <a:r>
              <a:rPr lang="en-US" dirty="0"/>
              <a:t>What resources are available?</a:t>
            </a:r>
          </a:p>
          <a:p>
            <a:pPr marL="1028700" lvl="1"/>
            <a:r>
              <a:rPr lang="en-US" sz="1400" dirty="0"/>
              <a:t>SSC Knowledge Base</a:t>
            </a:r>
          </a:p>
          <a:p>
            <a:pPr marL="1028700" lvl="1"/>
            <a:r>
              <a:rPr lang="en-US" sz="1400" dirty="0"/>
              <a:t>HR Newsletter</a:t>
            </a:r>
          </a:p>
          <a:p>
            <a:pPr marL="1028700" lvl="1"/>
            <a:r>
              <a:rPr lang="en-US" sz="1400" dirty="0"/>
              <a:t>HR Training</a:t>
            </a:r>
          </a:p>
          <a:p>
            <a:pPr marL="1028700" lvl="1"/>
            <a:r>
              <a:rPr lang="en-US" sz="1400" dirty="0"/>
              <a:t>HR Teams</a:t>
            </a:r>
          </a:p>
        </p:txBody>
      </p:sp>
    </p:spTree>
    <p:extLst>
      <p:ext uri="{BB962C8B-B14F-4D97-AF65-F5344CB8AC3E}">
        <p14:creationId xmlns:p14="http://schemas.microsoft.com/office/powerpoint/2010/main" val="2550987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br>
              <a:rPr lang="en-US" dirty="0"/>
            </a:br>
            <a:r>
              <a:rPr lang="en-US" dirty="0"/>
              <a:t>(continued)</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50729"/>
            <a:ext cx="5433571" cy="1853852"/>
          </a:xfrm>
        </p:spPr>
        <p:txBody>
          <a:bodyPr/>
          <a:lstStyle/>
          <a:p>
            <a:pPr algn="ctr"/>
            <a:r>
              <a:rPr lang="en-US" sz="1400" dirty="0"/>
              <a:t>January: </a:t>
            </a:r>
            <a:br>
              <a:rPr lang="en-US" sz="1400" dirty="0"/>
            </a:br>
            <a:r>
              <a:rPr lang="en-US" sz="1400" dirty="0"/>
              <a:t>Where do I click? (Manage Positions and My Team Tiles)</a:t>
            </a:r>
          </a:p>
          <a:p>
            <a:pPr algn="ctr"/>
            <a:r>
              <a:rPr lang="en-US" sz="1400" dirty="0"/>
              <a:t>February: </a:t>
            </a:r>
            <a:br>
              <a:rPr lang="en-US" sz="1400" dirty="0"/>
            </a:br>
            <a:r>
              <a:rPr lang="en-US" sz="1400" dirty="0"/>
              <a:t>Managing Your Seats (Add/Change Position Transaction)</a:t>
            </a:r>
          </a:p>
          <a:p>
            <a:pPr algn="ctr"/>
            <a:r>
              <a:rPr lang="en-US" sz="1400" dirty="0"/>
              <a:t>March: </a:t>
            </a:r>
            <a:br>
              <a:rPr lang="en-US" sz="1400" dirty="0"/>
            </a:br>
            <a:r>
              <a:rPr lang="en-US" sz="1400" dirty="0"/>
              <a:t>They’re Not Mine! (Reporting and </a:t>
            </a:r>
            <a:r>
              <a:rPr lang="en-US" sz="1400" dirty="0" err="1"/>
              <a:t>Time&amp;Absence</a:t>
            </a:r>
            <a:r>
              <a:rPr lang="en-US" sz="1400" dirty="0"/>
              <a:t>)</a:t>
            </a:r>
          </a:p>
          <a:p>
            <a:pPr algn="ctr"/>
            <a:r>
              <a:rPr lang="en-US" sz="1400" dirty="0"/>
              <a:t>April:</a:t>
            </a:r>
            <a:br>
              <a:rPr lang="en-US" sz="1400" dirty="0"/>
            </a:br>
            <a:r>
              <a:rPr lang="en-US" sz="1400" dirty="0"/>
              <a:t>Extra! Extra! (Supplemental Pay Transaction)</a:t>
            </a:r>
          </a:p>
          <a:p>
            <a:pPr algn="ctr"/>
            <a:r>
              <a:rPr lang="en-US" sz="1400" dirty="0"/>
              <a:t>May: </a:t>
            </a:r>
            <a:br>
              <a:rPr lang="en-US" sz="1400" dirty="0"/>
            </a:br>
            <a:r>
              <a:rPr lang="en-US" sz="1400" dirty="0"/>
              <a:t>Moving To a New Seat (Transfers, Promotions, Demotions)</a:t>
            </a:r>
          </a:p>
          <a:p>
            <a:pPr algn="ctr"/>
            <a:r>
              <a:rPr lang="en-US" sz="1400" dirty="0"/>
              <a:t>June: </a:t>
            </a:r>
            <a:br>
              <a:rPr lang="en-US" sz="1400" dirty="0"/>
            </a:br>
            <a:r>
              <a:rPr lang="en-US" sz="1400" dirty="0"/>
              <a:t>Sorry To See You Go! (Terminations)</a:t>
            </a:r>
          </a:p>
          <a:p>
            <a:pPr algn="ctr"/>
            <a:r>
              <a:rPr lang="en-US" sz="1400" dirty="0"/>
              <a:t>July: </a:t>
            </a:r>
            <a:br>
              <a:rPr lang="en-US" sz="1400" dirty="0"/>
            </a:br>
            <a:r>
              <a:rPr lang="en-US" sz="1400" dirty="0"/>
              <a:t>Show Me the Money! (Salary Changes)</a:t>
            </a:r>
          </a:p>
          <a:p>
            <a:pPr algn="ctr"/>
            <a:r>
              <a:rPr lang="en-US" sz="1400" dirty="0"/>
              <a:t>August: </a:t>
            </a:r>
            <a:br>
              <a:rPr lang="en-US" sz="1400" dirty="0"/>
            </a:br>
            <a:r>
              <a:rPr lang="en-US" sz="1400" dirty="0"/>
              <a:t>Let’s Change It All! (Multiple Simultaneous Changes)</a:t>
            </a:r>
          </a:p>
          <a:p>
            <a:pPr algn="ctr"/>
            <a:r>
              <a:rPr lang="en-US" sz="1400" dirty="0"/>
              <a:t>September: </a:t>
            </a:r>
            <a:br>
              <a:rPr lang="en-US" sz="1400" dirty="0"/>
            </a:br>
            <a:r>
              <a:rPr lang="en-US" sz="1400" dirty="0"/>
              <a:t>Where’s It At? (Viewing and Approving Transactions)</a:t>
            </a:r>
          </a:p>
          <a:p>
            <a:pPr algn="ctr"/>
            <a:r>
              <a:rPr lang="en-US" sz="1400" dirty="0"/>
              <a:t>October: </a:t>
            </a:r>
            <a:br>
              <a:rPr lang="en-US" sz="1400" dirty="0"/>
            </a:br>
            <a:r>
              <a:rPr lang="en-US" sz="1400" dirty="0"/>
              <a:t>Where’s It Go? (In-Depth Transaction Workflow)</a:t>
            </a:r>
          </a:p>
          <a:p>
            <a:pPr algn="ctr"/>
            <a:r>
              <a:rPr lang="en-US" sz="1400" dirty="0"/>
              <a:t>November: </a:t>
            </a:r>
            <a:br>
              <a:rPr lang="en-US" sz="1400" dirty="0"/>
            </a:br>
            <a:r>
              <a:rPr lang="en-US" sz="1400" dirty="0"/>
              <a:t>Managing Your Bleachers (Multi-Incumbent Positions)</a:t>
            </a:r>
          </a:p>
          <a:p>
            <a:pPr algn="ctr"/>
            <a:r>
              <a:rPr lang="en-US" sz="1400" dirty="0"/>
              <a:t>December: </a:t>
            </a:r>
            <a:br>
              <a:rPr lang="en-US" sz="1400" dirty="0"/>
            </a:br>
            <a:r>
              <a:rPr lang="en-US" sz="1400" dirty="0"/>
              <a:t>Can you cover me? </a:t>
            </a:r>
            <a:r>
              <a:rPr lang="en-US" sz="1400"/>
              <a:t>(Delegations)</a:t>
            </a:r>
            <a:endParaRPr lang="en-US" sz="1400" dirty="0"/>
          </a:p>
        </p:txBody>
      </p:sp>
    </p:spTree>
    <p:extLst>
      <p:ext uri="{BB962C8B-B14F-4D97-AF65-F5344CB8AC3E}">
        <p14:creationId xmlns:p14="http://schemas.microsoft.com/office/powerpoint/2010/main" val="4151496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E587D-3701-4357-B615-AE5371BCC518}"/>
              </a:ext>
            </a:extLst>
          </p:cNvPr>
          <p:cNvSpPr>
            <a:spLocks noGrp="1"/>
          </p:cNvSpPr>
          <p:nvPr>
            <p:ph type="body" sz="quarter" idx="10"/>
          </p:nvPr>
        </p:nvSpPr>
        <p:spPr/>
        <p:txBody>
          <a:bodyPr/>
          <a:lstStyle/>
          <a:p>
            <a:r>
              <a:rPr lang="en-US" dirty="0"/>
              <a:t>Who’s Who in HR?</a:t>
            </a:r>
          </a:p>
        </p:txBody>
      </p:sp>
      <p:sp>
        <p:nvSpPr>
          <p:cNvPr id="3" name="Text Placeholder 2">
            <a:extLst>
              <a:ext uri="{FF2B5EF4-FFF2-40B4-BE49-F238E27FC236}">
                <a16:creationId xmlns:a16="http://schemas.microsoft.com/office/drawing/2014/main" id="{42508F5C-E6A5-49E7-8AAF-0CAC10A2C122}"/>
              </a:ext>
            </a:extLst>
          </p:cNvPr>
          <p:cNvSpPr>
            <a:spLocks noGrp="1"/>
          </p:cNvSpPr>
          <p:nvPr>
            <p:ph type="body" sz="quarter" idx="12"/>
          </p:nvPr>
        </p:nvSpPr>
        <p:spPr/>
        <p:txBody>
          <a:bodyPr/>
          <a:lstStyle/>
          <a:p>
            <a:pPr algn="ctr"/>
            <a:r>
              <a:rPr lang="en-US" sz="3200" dirty="0"/>
              <a:t>Have an MSS or HR related issue? </a:t>
            </a:r>
          </a:p>
          <a:p>
            <a:pPr algn="ctr"/>
            <a:endParaRPr lang="en-US" sz="3200" dirty="0"/>
          </a:p>
          <a:p>
            <a:pPr algn="ctr"/>
            <a:r>
              <a:rPr lang="en-US" sz="3200" dirty="0"/>
              <a:t>Don’t know who to call?</a:t>
            </a:r>
          </a:p>
          <a:p>
            <a:pPr algn="ctr"/>
            <a:endParaRPr lang="en-US" sz="3200" dirty="0"/>
          </a:p>
          <a:p>
            <a:pPr algn="ctr"/>
            <a:r>
              <a:rPr lang="en-US" sz="3200" dirty="0"/>
              <a:t>Check out this website for more info! </a:t>
            </a:r>
          </a:p>
          <a:p>
            <a:pPr algn="ctr"/>
            <a:endParaRPr lang="en-US" dirty="0"/>
          </a:p>
          <a:p>
            <a:pPr algn="ctr"/>
            <a:r>
              <a:rPr lang="en-US" dirty="0">
                <a:hlinkClick r:id="rId2"/>
              </a:rPr>
              <a:t>https://hr.kennesaw.edu/hrteams.php</a:t>
            </a:r>
            <a:endParaRPr lang="en-US" dirty="0"/>
          </a:p>
          <a:p>
            <a:pPr algn="ctr"/>
            <a:endParaRPr lang="en-US" dirty="0"/>
          </a:p>
          <a:p>
            <a:endParaRPr lang="en-US" dirty="0"/>
          </a:p>
        </p:txBody>
      </p:sp>
    </p:spTree>
    <p:extLst>
      <p:ext uri="{BB962C8B-B14F-4D97-AF65-F5344CB8AC3E}">
        <p14:creationId xmlns:p14="http://schemas.microsoft.com/office/powerpoint/2010/main" val="3871592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706531-5B34-4E3D-8791-2DB55969E459}"/>
              </a:ext>
            </a:extLst>
          </p:cNvPr>
          <p:cNvSpPr>
            <a:spLocks noGrp="1"/>
          </p:cNvSpPr>
          <p:nvPr>
            <p:ph type="body" sz="quarter" idx="11"/>
          </p:nvPr>
        </p:nvSpPr>
        <p:spPr>
          <a:xfrm>
            <a:off x="2808325" y="3323138"/>
            <a:ext cx="6575347" cy="553998"/>
          </a:xfrm>
        </p:spPr>
        <p:txBody>
          <a:bodyPr/>
          <a:lstStyle/>
          <a:p>
            <a:r>
              <a:rPr lang="en-US" dirty="0"/>
              <a:t>Questions?</a:t>
            </a:r>
          </a:p>
        </p:txBody>
      </p:sp>
    </p:spTree>
    <p:extLst>
      <p:ext uri="{BB962C8B-B14F-4D97-AF65-F5344CB8AC3E}">
        <p14:creationId xmlns:p14="http://schemas.microsoft.com/office/powerpoint/2010/main" val="1598002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9D6C44-5687-43BE-93F9-34B1BBB205C6}"/>
              </a:ext>
            </a:extLst>
          </p:cNvPr>
          <p:cNvSpPr>
            <a:spLocks noGrp="1"/>
          </p:cNvSpPr>
          <p:nvPr>
            <p:ph type="body" sz="quarter" idx="11"/>
          </p:nvPr>
        </p:nvSpPr>
        <p:spPr/>
        <p:txBody>
          <a:bodyPr/>
          <a:lstStyle/>
          <a:p>
            <a:r>
              <a:rPr lang="en-US" dirty="0"/>
              <a:t>Have a Great Day!</a:t>
            </a:r>
          </a:p>
        </p:txBody>
      </p:sp>
    </p:spTree>
    <p:extLst>
      <p:ext uri="{BB962C8B-B14F-4D97-AF65-F5344CB8AC3E}">
        <p14:creationId xmlns:p14="http://schemas.microsoft.com/office/powerpoint/2010/main" val="338927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E1F43B-FF38-4EE6-B7EC-AE3FC0EEC43A}"/>
              </a:ext>
            </a:extLst>
          </p:cNvPr>
          <p:cNvSpPr>
            <a:spLocks noGrp="1"/>
          </p:cNvSpPr>
          <p:nvPr>
            <p:ph type="body" sz="quarter" idx="11"/>
          </p:nvPr>
        </p:nvSpPr>
        <p:spPr>
          <a:xfrm>
            <a:off x="2808325" y="2993829"/>
            <a:ext cx="6575347" cy="553998"/>
          </a:xfrm>
        </p:spPr>
        <p:txBody>
          <a:bodyPr/>
          <a:lstStyle/>
          <a:p>
            <a:r>
              <a:rPr lang="en-US" dirty="0"/>
              <a:t>How do I view transactions I’ve submitted to check status?</a:t>
            </a:r>
          </a:p>
          <a:p>
            <a:endParaRPr lang="en-US" dirty="0"/>
          </a:p>
        </p:txBody>
      </p:sp>
    </p:spTree>
    <p:extLst>
      <p:ext uri="{BB962C8B-B14F-4D97-AF65-F5344CB8AC3E}">
        <p14:creationId xmlns:p14="http://schemas.microsoft.com/office/powerpoint/2010/main" val="190372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7D8D7A1-7816-4B45-8576-BEFB6BB66D7A}"/>
              </a:ext>
            </a:extLst>
          </p:cNvPr>
          <p:cNvSpPr txBox="1"/>
          <p:nvPr/>
        </p:nvSpPr>
        <p:spPr>
          <a:xfrm>
            <a:off x="7120564" y="2680489"/>
            <a:ext cx="4450222"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 </a:t>
            </a:r>
            <a:r>
              <a:rPr lang="en-US" sz="1800" b="0" i="0" u="none" strike="noStrike" baseline="0" dirty="0">
                <a:latin typeface="Montserrat-Medium" panose="00000600000000000000" pitchFamily="50" charset="0"/>
              </a:rPr>
              <a:t>POSITION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a:t>
            </a:r>
            <a:r>
              <a:rPr lang="en-US" sz="1800" b="0" i="0" u="none" strike="noStrike" baseline="0" dirty="0">
                <a:latin typeface="Montserrat-Medium" panose="00000600000000000000" pitchFamily="50" charset="0"/>
              </a:rPr>
              <a:t>MANAGE POSITIONS</a:t>
            </a:r>
            <a:endParaRPr lang="en-US" dirty="0"/>
          </a:p>
        </p:txBody>
      </p:sp>
      <p:sp>
        <p:nvSpPr>
          <p:cNvPr id="26" name="Text Placeholder 2">
            <a:extLst>
              <a:ext uri="{FF2B5EF4-FFF2-40B4-BE49-F238E27FC236}">
                <a16:creationId xmlns:a16="http://schemas.microsoft.com/office/drawing/2014/main" id="{07A348FB-BA37-49F9-814C-EA863864E07B}"/>
              </a:ext>
            </a:extLst>
          </p:cNvPr>
          <p:cNvSpPr txBox="1">
            <a:spLocks/>
          </p:cNvSpPr>
          <p:nvPr/>
        </p:nvSpPr>
        <p:spPr>
          <a:xfrm>
            <a:off x="6901047" y="3409485"/>
            <a:ext cx="4889257"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for vacant positions </a:t>
            </a:r>
            <a:br>
              <a:rPr lang="en-US" sz="1800" b="1" dirty="0">
                <a:latin typeface="Montserrat" panose="00000500000000000000" pitchFamily="50" charset="0"/>
              </a:rPr>
            </a:br>
            <a:r>
              <a:rPr lang="en-US" sz="1800" b="1" dirty="0">
                <a:latin typeface="Montserrat" panose="00000500000000000000" pitchFamily="50" charset="0"/>
              </a:rPr>
              <a:t>-OR- </a:t>
            </a:r>
            <a:br>
              <a:rPr lang="en-US" sz="1800" b="1" dirty="0">
                <a:latin typeface="Montserrat" panose="00000500000000000000" pitchFamily="50" charset="0"/>
              </a:rPr>
            </a:br>
            <a:r>
              <a:rPr lang="en-US" sz="1800" b="1" dirty="0">
                <a:latin typeface="Montserrat" panose="00000500000000000000" pitchFamily="50" charset="0"/>
              </a:rPr>
              <a:t>Use when employee is changing while </a:t>
            </a:r>
            <a:br>
              <a:rPr lang="en-US" sz="1800" b="1" dirty="0">
                <a:latin typeface="Montserrat" panose="00000500000000000000" pitchFamily="50" charset="0"/>
              </a:rPr>
            </a:br>
            <a:r>
              <a:rPr lang="en-US" sz="1800" b="1" dirty="0">
                <a:latin typeface="Montserrat" panose="00000500000000000000" pitchFamily="50" charset="0"/>
              </a:rPr>
              <a:t>staying in current position number</a:t>
            </a:r>
          </a:p>
        </p:txBody>
      </p:sp>
      <p:sp>
        <p:nvSpPr>
          <p:cNvPr id="28" name="TextBox 27">
            <a:extLst>
              <a:ext uri="{FF2B5EF4-FFF2-40B4-BE49-F238E27FC236}">
                <a16:creationId xmlns:a16="http://schemas.microsoft.com/office/drawing/2014/main" id="{F85B99FB-159D-41CC-8E26-BFD1E237710A}"/>
              </a:ext>
            </a:extLst>
          </p:cNvPr>
          <p:cNvSpPr txBox="1"/>
          <p:nvPr/>
        </p:nvSpPr>
        <p:spPr>
          <a:xfrm>
            <a:off x="7606962" y="4529727"/>
            <a:ext cx="3477426" cy="1569660"/>
          </a:xfrm>
          <a:prstGeom prst="rect">
            <a:avLst/>
          </a:prstGeom>
          <a:noFill/>
        </p:spPr>
        <p:txBody>
          <a:bodyPr wrap="square" anchor="ctr">
            <a:spAutoFit/>
          </a:bodyPr>
          <a:lstStyle/>
          <a:p>
            <a:pPr marL="0" indent="0" algn="ctr">
              <a:buNone/>
            </a:pPr>
            <a:r>
              <a:rPr lang="en-US" sz="1600" dirty="0"/>
              <a:t>Classification (Job Code / Title)</a:t>
            </a:r>
          </a:p>
          <a:p>
            <a:pPr marL="0" indent="0" algn="ctr">
              <a:buNone/>
            </a:pPr>
            <a:r>
              <a:rPr lang="en-US" sz="1600" dirty="0"/>
              <a:t>Department</a:t>
            </a:r>
          </a:p>
          <a:p>
            <a:pPr marL="0" indent="0" algn="ctr">
              <a:buNone/>
            </a:pPr>
            <a:r>
              <a:rPr lang="en-US" sz="1600" dirty="0"/>
              <a:t>Reports To</a:t>
            </a:r>
          </a:p>
          <a:p>
            <a:pPr marL="0" indent="0" algn="ctr">
              <a:buNone/>
            </a:pPr>
            <a:r>
              <a:rPr lang="en-US" sz="1600" dirty="0"/>
              <a:t>Standard Hours / FTE</a:t>
            </a:r>
          </a:p>
          <a:p>
            <a:pPr marL="0" indent="0" algn="ctr">
              <a:buNone/>
            </a:pPr>
            <a:r>
              <a:rPr lang="en-US" sz="1600" dirty="0"/>
              <a:t>Pay Frequency</a:t>
            </a:r>
          </a:p>
          <a:p>
            <a:pPr marL="0" indent="0" algn="ctr">
              <a:buNone/>
            </a:pPr>
            <a:r>
              <a:rPr lang="en-US" sz="1600" dirty="0"/>
              <a:t>Position Funding</a:t>
            </a:r>
          </a:p>
        </p:txBody>
      </p:sp>
      <p:cxnSp>
        <p:nvCxnSpPr>
          <p:cNvPr id="35" name="Straight Connector 34">
            <a:extLst>
              <a:ext uri="{FF2B5EF4-FFF2-40B4-BE49-F238E27FC236}">
                <a16:creationId xmlns:a16="http://schemas.microsoft.com/office/drawing/2014/main" id="{7FB80CAA-96D8-4408-A563-D383755EE01E}"/>
              </a:ext>
            </a:extLst>
          </p:cNvPr>
          <p:cNvCxnSpPr>
            <a:cxnSpLocks/>
          </p:cNvCxnSpPr>
          <p:nvPr/>
        </p:nvCxnSpPr>
        <p:spPr>
          <a:xfrm>
            <a:off x="6962586" y="3339665"/>
            <a:ext cx="4766178" cy="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FD4DF8-F58D-44E1-8734-B5148D27046A}"/>
              </a:ext>
            </a:extLst>
          </p:cNvPr>
          <p:cNvCxnSpPr>
            <a:cxnSpLocks/>
          </p:cNvCxnSpPr>
          <p:nvPr/>
        </p:nvCxnSpPr>
        <p:spPr>
          <a:xfrm>
            <a:off x="6962586" y="4504032"/>
            <a:ext cx="4766178" cy="2"/>
          </a:xfrm>
          <a:prstGeom prst="line">
            <a:avLst/>
          </a:prstGeom>
        </p:spPr>
        <p:style>
          <a:lnRef idx="1">
            <a:schemeClr val="dk1"/>
          </a:lnRef>
          <a:fillRef idx="0">
            <a:schemeClr val="dk1"/>
          </a:fillRef>
          <a:effectRef idx="0">
            <a:schemeClr val="dk1"/>
          </a:effectRef>
          <a:fontRef idx="minor">
            <a:schemeClr val="tx1"/>
          </a:fontRef>
        </p:style>
      </p:cxnSp>
      <p:sp>
        <p:nvSpPr>
          <p:cNvPr id="56" name="Text Placeholder 55">
            <a:extLst>
              <a:ext uri="{FF2B5EF4-FFF2-40B4-BE49-F238E27FC236}">
                <a16:creationId xmlns:a16="http://schemas.microsoft.com/office/drawing/2014/main" id="{17ECA730-CD42-4CC2-96B6-F56FF68E3FC0}"/>
              </a:ext>
            </a:extLst>
          </p:cNvPr>
          <p:cNvSpPr>
            <a:spLocks noGrp="1"/>
          </p:cNvSpPr>
          <p:nvPr>
            <p:ph type="body" sz="quarter" idx="10"/>
          </p:nvPr>
        </p:nvSpPr>
        <p:spPr/>
        <p:txBody>
          <a:bodyPr/>
          <a:lstStyle/>
          <a:p>
            <a:r>
              <a:rPr lang="en-US" sz="4800" dirty="0"/>
              <a:t>Manage Positions</a:t>
            </a:r>
          </a:p>
        </p:txBody>
      </p:sp>
      <p:pic>
        <p:nvPicPr>
          <p:cNvPr id="3" name="Picture 2">
            <a:extLst>
              <a:ext uri="{FF2B5EF4-FFF2-40B4-BE49-F238E27FC236}">
                <a16:creationId xmlns:a16="http://schemas.microsoft.com/office/drawing/2014/main" id="{34971C58-75C3-90D5-38D9-89F2114359BB}"/>
              </a:ext>
            </a:extLst>
          </p:cNvPr>
          <p:cNvPicPr>
            <a:picLocks noChangeAspect="1"/>
          </p:cNvPicPr>
          <p:nvPr/>
        </p:nvPicPr>
        <p:blipFill>
          <a:blip r:embed="rId2"/>
          <a:stretch>
            <a:fillRect/>
          </a:stretch>
        </p:blipFill>
        <p:spPr>
          <a:xfrm>
            <a:off x="7881961" y="241425"/>
            <a:ext cx="2927427" cy="2357837"/>
          </a:xfrm>
          <a:prstGeom prst="rect">
            <a:avLst/>
          </a:prstGeom>
        </p:spPr>
      </p:pic>
    </p:spTree>
    <p:extLst>
      <p:ext uri="{BB962C8B-B14F-4D97-AF65-F5344CB8AC3E}">
        <p14:creationId xmlns:p14="http://schemas.microsoft.com/office/powerpoint/2010/main" val="304839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0DEA42-AE7D-555E-7BDE-08563DA248AF}"/>
              </a:ext>
            </a:extLst>
          </p:cNvPr>
          <p:cNvPicPr>
            <a:picLocks noChangeAspect="1"/>
          </p:cNvPicPr>
          <p:nvPr/>
        </p:nvPicPr>
        <p:blipFill>
          <a:blip r:embed="rId2"/>
          <a:stretch>
            <a:fillRect/>
          </a:stretch>
        </p:blipFill>
        <p:spPr>
          <a:xfrm>
            <a:off x="1618944" y="851524"/>
            <a:ext cx="5289855" cy="4260606"/>
          </a:xfrm>
          <a:prstGeom prst="rect">
            <a:avLst/>
          </a:prstGeom>
        </p:spPr>
      </p:pic>
      <p:pic>
        <p:nvPicPr>
          <p:cNvPr id="4" name="Picture 3">
            <a:extLst>
              <a:ext uri="{FF2B5EF4-FFF2-40B4-BE49-F238E27FC236}">
                <a16:creationId xmlns:a16="http://schemas.microsoft.com/office/drawing/2014/main" id="{8E797001-E953-9701-1F3C-3C415C193851}"/>
              </a:ext>
            </a:extLst>
          </p:cNvPr>
          <p:cNvPicPr>
            <a:picLocks noChangeAspect="1"/>
          </p:cNvPicPr>
          <p:nvPr/>
        </p:nvPicPr>
        <p:blipFill>
          <a:blip r:embed="rId3"/>
          <a:stretch>
            <a:fillRect/>
          </a:stretch>
        </p:blipFill>
        <p:spPr>
          <a:xfrm>
            <a:off x="1618945" y="5194821"/>
            <a:ext cx="10342329" cy="822402"/>
          </a:xfrm>
          <a:prstGeom prst="rect">
            <a:avLst/>
          </a:prstGeom>
        </p:spPr>
      </p:pic>
      <p:sp>
        <p:nvSpPr>
          <p:cNvPr id="21" name="Text Placeholder 2">
            <a:extLst>
              <a:ext uri="{FF2B5EF4-FFF2-40B4-BE49-F238E27FC236}">
                <a16:creationId xmlns:a16="http://schemas.microsoft.com/office/drawing/2014/main" id="{2D547235-DE13-45EA-7D4A-E9F810F5515A}"/>
              </a:ext>
            </a:extLst>
          </p:cNvPr>
          <p:cNvSpPr txBox="1">
            <a:spLocks/>
          </p:cNvSpPr>
          <p:nvPr/>
        </p:nvSpPr>
        <p:spPr>
          <a:xfrm>
            <a:off x="258274" y="326671"/>
            <a:ext cx="11451126" cy="52368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ontserrat" panose="00000500000000000000" pitchFamily="50" charset="0"/>
              </a:rPr>
              <a:t>Click the Manage Positions tile and then “View Request History” to begin</a:t>
            </a:r>
          </a:p>
        </p:txBody>
      </p:sp>
    </p:spTree>
    <p:extLst>
      <p:ext uri="{BB962C8B-B14F-4D97-AF65-F5344CB8AC3E}">
        <p14:creationId xmlns:p14="http://schemas.microsoft.com/office/powerpoint/2010/main" val="177233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1E2854-2129-BE8D-66D9-E994FCE81976}"/>
              </a:ext>
            </a:extLst>
          </p:cNvPr>
          <p:cNvPicPr>
            <a:picLocks noChangeAspect="1"/>
          </p:cNvPicPr>
          <p:nvPr/>
        </p:nvPicPr>
        <p:blipFill>
          <a:blip r:embed="rId2"/>
          <a:stretch>
            <a:fillRect/>
          </a:stretch>
        </p:blipFill>
        <p:spPr>
          <a:xfrm>
            <a:off x="400998" y="371048"/>
            <a:ext cx="11207930" cy="3743752"/>
          </a:xfrm>
          <a:prstGeom prst="rect">
            <a:avLst/>
          </a:prstGeom>
        </p:spPr>
      </p:pic>
      <p:sp>
        <p:nvSpPr>
          <p:cNvPr id="4" name="Text Placeholder 3">
            <a:extLst>
              <a:ext uri="{FF2B5EF4-FFF2-40B4-BE49-F238E27FC236}">
                <a16:creationId xmlns:a16="http://schemas.microsoft.com/office/drawing/2014/main" id="{8430DFEB-8637-FD3D-3299-0231731A03FF}"/>
              </a:ext>
            </a:extLst>
          </p:cNvPr>
          <p:cNvSpPr txBox="1">
            <a:spLocks/>
          </p:cNvSpPr>
          <p:nvPr/>
        </p:nvSpPr>
        <p:spPr>
          <a:xfrm>
            <a:off x="1021059" y="4978400"/>
            <a:ext cx="10149881" cy="6478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Request history table will appear that includes all transactions submitted by the user – click on the blue link next to the transaction to open it</a:t>
            </a:r>
          </a:p>
        </p:txBody>
      </p:sp>
      <p:cxnSp>
        <p:nvCxnSpPr>
          <p:cNvPr id="5" name="Straight Arrow Connector 4">
            <a:extLst>
              <a:ext uri="{FF2B5EF4-FFF2-40B4-BE49-F238E27FC236}">
                <a16:creationId xmlns:a16="http://schemas.microsoft.com/office/drawing/2014/main" id="{CB0DCBF9-0250-C491-5EEF-9A4C9AC9043C}"/>
              </a:ext>
            </a:extLst>
          </p:cNvPr>
          <p:cNvCxnSpPr>
            <a:cxnSpLocks/>
          </p:cNvCxnSpPr>
          <p:nvPr/>
        </p:nvCxnSpPr>
        <p:spPr>
          <a:xfrm>
            <a:off x="853440" y="4258381"/>
            <a:ext cx="378460" cy="720019"/>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181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2C13B3-7201-29F5-F105-5EF92F4FB099}"/>
              </a:ext>
            </a:extLst>
          </p:cNvPr>
          <p:cNvSpPr txBox="1"/>
          <p:nvPr/>
        </p:nvSpPr>
        <p:spPr>
          <a:xfrm>
            <a:off x="931289" y="3290212"/>
            <a:ext cx="10329422" cy="1938992"/>
          </a:xfrm>
          <a:prstGeom prst="rect">
            <a:avLst/>
          </a:prstGeom>
          <a:noFill/>
        </p:spPr>
        <p:txBody>
          <a:bodyPr wrap="square">
            <a:spAutoFit/>
          </a:bodyPr>
          <a:lstStyle/>
          <a:p>
            <a:pPr marL="0" indent="0">
              <a:buNone/>
            </a:pPr>
            <a:r>
              <a:rPr lang="en-US" sz="1800" dirty="0">
                <a:solidFill>
                  <a:srgbClr val="FF0000"/>
                </a:solidFill>
              </a:rPr>
              <a:t>The workflow is on the bottom of page 3. Click Next Page at the bottom of the screen twice to get there. Each box in the sequence has four key elements that will explain the status of the transaction:</a:t>
            </a:r>
          </a:p>
          <a:p>
            <a:pPr marL="800100" lvl="1" indent="-342900">
              <a:buAutoNum type="arabicPeriod"/>
            </a:pPr>
            <a:r>
              <a:rPr lang="en-US" sz="1400" dirty="0">
                <a:solidFill>
                  <a:srgbClr val="FF0000"/>
                </a:solidFill>
              </a:rPr>
              <a:t>Status – at the top of the box is the status of that approval (Approved, Skipped, Denied, Pending)</a:t>
            </a:r>
          </a:p>
          <a:p>
            <a:pPr marL="800100" lvl="1" indent="-342900">
              <a:buAutoNum type="arabicPeriod"/>
            </a:pPr>
            <a:r>
              <a:rPr lang="en-US" sz="1400" dirty="0">
                <a:solidFill>
                  <a:srgbClr val="FF0000"/>
                </a:solidFill>
              </a:rPr>
              <a:t>Approver – the first line in the box is the name of the approver or the words “Multiple Approvers” (click to see the list) or “No approvers found”</a:t>
            </a:r>
          </a:p>
          <a:p>
            <a:pPr marL="800100" lvl="1" indent="-342900">
              <a:buAutoNum type="arabicPeriod"/>
            </a:pPr>
            <a:r>
              <a:rPr lang="en-US" sz="1400" dirty="0">
                <a:solidFill>
                  <a:srgbClr val="FF0000"/>
                </a:solidFill>
              </a:rPr>
              <a:t>Level – the second line in the box is the workflow level (all transactions have four levels of approval plus an “HR Reviewer”; any additional approvers manually inserted will say “Inserted Approver”)</a:t>
            </a:r>
          </a:p>
          <a:p>
            <a:pPr marL="800100" lvl="1" indent="-342900">
              <a:buAutoNum type="arabicPeriod"/>
            </a:pPr>
            <a:r>
              <a:rPr lang="en-US" sz="1400" dirty="0">
                <a:solidFill>
                  <a:srgbClr val="FF0000"/>
                </a:solidFill>
              </a:rPr>
              <a:t>Timestamp – the final line in the box is the timestamp for the approval/denial action</a:t>
            </a:r>
          </a:p>
        </p:txBody>
      </p:sp>
      <p:pic>
        <p:nvPicPr>
          <p:cNvPr id="5" name="Picture 4">
            <a:extLst>
              <a:ext uri="{FF2B5EF4-FFF2-40B4-BE49-F238E27FC236}">
                <a16:creationId xmlns:a16="http://schemas.microsoft.com/office/drawing/2014/main" id="{372E1B58-D98A-EA35-5849-0E0E0F34F135}"/>
              </a:ext>
            </a:extLst>
          </p:cNvPr>
          <p:cNvPicPr>
            <a:picLocks noChangeAspect="1"/>
          </p:cNvPicPr>
          <p:nvPr/>
        </p:nvPicPr>
        <p:blipFill>
          <a:blip r:embed="rId2"/>
          <a:stretch>
            <a:fillRect/>
          </a:stretch>
        </p:blipFill>
        <p:spPr>
          <a:xfrm>
            <a:off x="326388" y="692035"/>
            <a:ext cx="11636718" cy="2089265"/>
          </a:xfrm>
          <a:prstGeom prst="rect">
            <a:avLst/>
          </a:prstGeom>
        </p:spPr>
      </p:pic>
      <p:sp>
        <p:nvSpPr>
          <p:cNvPr id="6" name="Rectangle 5">
            <a:extLst>
              <a:ext uri="{FF2B5EF4-FFF2-40B4-BE49-F238E27FC236}">
                <a16:creationId xmlns:a16="http://schemas.microsoft.com/office/drawing/2014/main" id="{A2BF7F25-76E1-FD3A-B295-6B64BA62122D}"/>
              </a:ext>
            </a:extLst>
          </p:cNvPr>
          <p:cNvSpPr/>
          <p:nvPr/>
        </p:nvSpPr>
        <p:spPr>
          <a:xfrm>
            <a:off x="1176338" y="1608076"/>
            <a:ext cx="1142999"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6BDBB1-ECAF-76BA-DFEA-EB93C6F41F85}"/>
              </a:ext>
            </a:extLst>
          </p:cNvPr>
          <p:cNvSpPr/>
          <p:nvPr/>
        </p:nvSpPr>
        <p:spPr>
          <a:xfrm>
            <a:off x="8020472" y="1608076"/>
            <a:ext cx="1490241"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7302E0-F3B6-9150-6803-68C7F5F68771}"/>
              </a:ext>
            </a:extLst>
          </p:cNvPr>
          <p:cNvSpPr/>
          <p:nvPr/>
        </p:nvSpPr>
        <p:spPr>
          <a:xfrm>
            <a:off x="5638800" y="1622302"/>
            <a:ext cx="1607344"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A5EC16-2E0A-5EEF-A292-7A56EC2EE3FB}"/>
              </a:ext>
            </a:extLst>
          </p:cNvPr>
          <p:cNvSpPr/>
          <p:nvPr/>
        </p:nvSpPr>
        <p:spPr>
          <a:xfrm>
            <a:off x="10285041" y="1622302"/>
            <a:ext cx="1192584"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5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874EF81-7087-49C2-91FC-238CDAEA3D46}"/>
              </a:ext>
            </a:extLst>
          </p:cNvPr>
          <p:cNvPicPr>
            <a:picLocks noChangeAspect="1"/>
          </p:cNvPicPr>
          <p:nvPr/>
        </p:nvPicPr>
        <p:blipFill>
          <a:blip r:embed="rId2"/>
          <a:stretch>
            <a:fillRect/>
          </a:stretch>
        </p:blipFill>
        <p:spPr>
          <a:xfrm>
            <a:off x="7921824" y="309677"/>
            <a:ext cx="2871019" cy="2310581"/>
          </a:xfrm>
          <a:prstGeom prst="rect">
            <a:avLst/>
          </a:prstGeom>
        </p:spPr>
      </p:pic>
      <p:sp>
        <p:nvSpPr>
          <p:cNvPr id="43" name="TextBox 42">
            <a:extLst>
              <a:ext uri="{FF2B5EF4-FFF2-40B4-BE49-F238E27FC236}">
                <a16:creationId xmlns:a16="http://schemas.microsoft.com/office/drawing/2014/main" id="{2436B5A6-7FD3-4831-AB76-D39862E52807}"/>
              </a:ext>
            </a:extLst>
          </p:cNvPr>
          <p:cNvSpPr txBox="1"/>
          <p:nvPr/>
        </p:nvSpPr>
        <p:spPr>
          <a:xfrm>
            <a:off x="7053233" y="2652818"/>
            <a:ext cx="4608200"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an </a:t>
            </a:r>
            <a:r>
              <a:rPr lang="en-US" sz="1800" b="0" i="0" u="none" strike="noStrike" baseline="0" dirty="0">
                <a:latin typeface="Montserrat-Medium" panose="00000600000000000000" pitchFamily="50" charset="0"/>
              </a:rPr>
              <a:t>EMPLOYEE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supervisor’s </a:t>
            </a:r>
            <a:r>
              <a:rPr lang="en-US" sz="1800" b="0" i="0" u="none" strike="noStrike" baseline="0" dirty="0">
                <a:latin typeface="Montserrat-Medium" panose="00000600000000000000" pitchFamily="50" charset="0"/>
              </a:rPr>
              <a:t>MY TEAM</a:t>
            </a:r>
            <a:endParaRPr lang="en-US" dirty="0"/>
          </a:p>
        </p:txBody>
      </p:sp>
      <p:sp>
        <p:nvSpPr>
          <p:cNvPr id="44" name="Text Placeholder 2">
            <a:extLst>
              <a:ext uri="{FF2B5EF4-FFF2-40B4-BE49-F238E27FC236}">
                <a16:creationId xmlns:a16="http://schemas.microsoft.com/office/drawing/2014/main" id="{7DC238F1-FB70-4D43-95E6-86B99FA42FCE}"/>
              </a:ext>
            </a:extLst>
          </p:cNvPr>
          <p:cNvSpPr txBox="1">
            <a:spLocks/>
          </p:cNvSpPr>
          <p:nvPr/>
        </p:nvSpPr>
        <p:spPr>
          <a:xfrm>
            <a:off x="6194199" y="3389772"/>
            <a:ext cx="3012430"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an employee </a:t>
            </a:r>
            <a:br>
              <a:rPr lang="en-US" sz="1800" b="1" dirty="0">
                <a:latin typeface="Montserrat" panose="00000500000000000000" pitchFamily="50" charset="0"/>
              </a:rPr>
            </a:br>
            <a:r>
              <a:rPr lang="en-US" sz="1800" b="1" dirty="0">
                <a:latin typeface="Montserrat" panose="00000500000000000000" pitchFamily="50" charset="0"/>
              </a:rPr>
              <a:t>is moving to a new </a:t>
            </a:r>
            <a:br>
              <a:rPr lang="en-US" sz="1800" b="1" dirty="0">
                <a:latin typeface="Montserrat" panose="00000500000000000000" pitchFamily="50" charset="0"/>
              </a:rPr>
            </a:br>
            <a:r>
              <a:rPr lang="en-US" sz="1800" b="1" dirty="0">
                <a:latin typeface="Montserrat" panose="00000500000000000000" pitchFamily="50" charset="0"/>
              </a:rPr>
              <a:t>position number</a:t>
            </a:r>
          </a:p>
        </p:txBody>
      </p:sp>
      <p:sp>
        <p:nvSpPr>
          <p:cNvPr id="45" name="TextBox 44">
            <a:extLst>
              <a:ext uri="{FF2B5EF4-FFF2-40B4-BE49-F238E27FC236}">
                <a16:creationId xmlns:a16="http://schemas.microsoft.com/office/drawing/2014/main" id="{2E321405-1968-4C5B-A8DA-A5E54370C7F3}"/>
              </a:ext>
            </a:extLst>
          </p:cNvPr>
          <p:cNvSpPr txBox="1"/>
          <p:nvPr/>
        </p:nvSpPr>
        <p:spPr>
          <a:xfrm>
            <a:off x="6994662" y="4510016"/>
            <a:ext cx="1473041" cy="1569660"/>
          </a:xfrm>
          <a:prstGeom prst="rect">
            <a:avLst/>
          </a:prstGeom>
          <a:noFill/>
        </p:spPr>
        <p:txBody>
          <a:bodyPr wrap="square" anchor="ctr">
            <a:spAutoFit/>
          </a:bodyPr>
          <a:lstStyle/>
          <a:p>
            <a:pPr marL="0" indent="0" algn="ctr">
              <a:buNone/>
            </a:pPr>
            <a:r>
              <a:rPr lang="en-US" sz="1600" dirty="0"/>
              <a:t>Transfer</a:t>
            </a:r>
          </a:p>
          <a:p>
            <a:pPr marL="0" indent="0" algn="ctr">
              <a:buNone/>
            </a:pPr>
            <a:r>
              <a:rPr lang="en-US" sz="1600" dirty="0"/>
              <a:t>Promote</a:t>
            </a:r>
          </a:p>
          <a:p>
            <a:pPr marL="0" indent="0" algn="ctr">
              <a:buNone/>
            </a:pPr>
            <a:r>
              <a:rPr lang="en-US" sz="1600" dirty="0"/>
              <a:t>Demote</a:t>
            </a:r>
          </a:p>
          <a:p>
            <a:pPr marL="0" indent="0" algn="ctr">
              <a:buNone/>
            </a:pPr>
            <a:endParaRPr lang="en-US" sz="1600" dirty="0"/>
          </a:p>
          <a:p>
            <a:pPr marL="0" indent="0" algn="ctr">
              <a:buNone/>
            </a:pPr>
            <a:endParaRPr lang="en-US" sz="1600" dirty="0"/>
          </a:p>
          <a:p>
            <a:pPr marL="0" indent="0" algn="ctr">
              <a:buNone/>
            </a:pPr>
            <a:endParaRPr lang="en-US" sz="1600" dirty="0"/>
          </a:p>
        </p:txBody>
      </p:sp>
      <p:cxnSp>
        <p:nvCxnSpPr>
          <p:cNvPr id="46" name="Straight Connector 45">
            <a:extLst>
              <a:ext uri="{FF2B5EF4-FFF2-40B4-BE49-F238E27FC236}">
                <a16:creationId xmlns:a16="http://schemas.microsoft.com/office/drawing/2014/main" id="{C6D15C3B-6195-4DA0-9731-B6C792FE0BAD}"/>
              </a:ext>
            </a:extLst>
          </p:cNvPr>
          <p:cNvCxnSpPr>
            <a:cxnSpLocks/>
          </p:cNvCxnSpPr>
          <p:nvPr/>
        </p:nvCxnSpPr>
        <p:spPr>
          <a:xfrm>
            <a:off x="6255737" y="3319952"/>
            <a:ext cx="2950892" cy="2"/>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AC88189-B8E3-48FC-8171-21BE2B8D454A}"/>
              </a:ext>
            </a:extLst>
          </p:cNvPr>
          <p:cNvCxnSpPr>
            <a:cxnSpLocks/>
          </p:cNvCxnSpPr>
          <p:nvPr/>
        </p:nvCxnSpPr>
        <p:spPr>
          <a:xfrm>
            <a:off x="6255737" y="4484319"/>
            <a:ext cx="2950892" cy="0"/>
          </a:xfrm>
          <a:prstGeom prst="line">
            <a:avLst/>
          </a:prstGeom>
        </p:spPr>
        <p:style>
          <a:lnRef idx="1">
            <a:schemeClr val="dk1"/>
          </a:lnRef>
          <a:fillRef idx="0">
            <a:schemeClr val="dk1"/>
          </a:fillRef>
          <a:effectRef idx="0">
            <a:schemeClr val="dk1"/>
          </a:effectRef>
          <a:fontRef idx="minor">
            <a:schemeClr val="tx1"/>
          </a:fontRef>
        </p:style>
      </p:cxnSp>
      <p:sp>
        <p:nvSpPr>
          <p:cNvPr id="52" name="Text Placeholder 2">
            <a:extLst>
              <a:ext uri="{FF2B5EF4-FFF2-40B4-BE49-F238E27FC236}">
                <a16:creationId xmlns:a16="http://schemas.microsoft.com/office/drawing/2014/main" id="{08594D34-908C-4509-8285-C35624100A98}"/>
              </a:ext>
            </a:extLst>
          </p:cNvPr>
          <p:cNvSpPr txBox="1">
            <a:spLocks/>
          </p:cNvSpPr>
          <p:nvPr/>
        </p:nvSpPr>
        <p:spPr>
          <a:xfrm>
            <a:off x="9357334" y="3389772"/>
            <a:ext cx="2747556"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an employee’s information is changing</a:t>
            </a:r>
          </a:p>
        </p:txBody>
      </p:sp>
      <p:sp>
        <p:nvSpPr>
          <p:cNvPr id="53" name="TextBox 52">
            <a:extLst>
              <a:ext uri="{FF2B5EF4-FFF2-40B4-BE49-F238E27FC236}">
                <a16:creationId xmlns:a16="http://schemas.microsoft.com/office/drawing/2014/main" id="{D0D4D2BE-BB74-4B7C-9297-9AEA1EA6D10E}"/>
              </a:ext>
            </a:extLst>
          </p:cNvPr>
          <p:cNvSpPr txBox="1"/>
          <p:nvPr/>
        </p:nvSpPr>
        <p:spPr>
          <a:xfrm>
            <a:off x="9241108" y="4510016"/>
            <a:ext cx="2950892" cy="1569660"/>
          </a:xfrm>
          <a:prstGeom prst="rect">
            <a:avLst/>
          </a:prstGeom>
          <a:noFill/>
        </p:spPr>
        <p:txBody>
          <a:bodyPr wrap="square" anchor="ctr">
            <a:spAutoFit/>
          </a:bodyPr>
          <a:lstStyle/>
          <a:p>
            <a:pPr marL="0" indent="0" algn="ctr">
              <a:buNone/>
            </a:pPr>
            <a:r>
              <a:rPr lang="en-US" sz="1600" dirty="0"/>
              <a:t>Change Time/Absence Approver</a:t>
            </a:r>
          </a:p>
          <a:p>
            <a:pPr marL="0" indent="0" algn="ctr">
              <a:buNone/>
            </a:pPr>
            <a:r>
              <a:rPr lang="en-US" sz="1600" dirty="0"/>
              <a:t>Reports To</a:t>
            </a:r>
          </a:p>
          <a:p>
            <a:pPr marL="0" indent="0" algn="ctr">
              <a:buNone/>
            </a:pPr>
            <a:r>
              <a:rPr lang="en-US" sz="1600" dirty="0"/>
              <a:t>Retire</a:t>
            </a:r>
          </a:p>
          <a:p>
            <a:pPr marL="0" indent="0" algn="ctr">
              <a:buNone/>
            </a:pPr>
            <a:r>
              <a:rPr lang="en-US" sz="1600" dirty="0"/>
              <a:t>Terminate</a:t>
            </a:r>
          </a:p>
          <a:p>
            <a:pPr marL="0" indent="0" algn="ctr">
              <a:buNone/>
            </a:pPr>
            <a:r>
              <a:rPr lang="en-US" sz="1600" dirty="0"/>
              <a:t>Salary Change</a:t>
            </a:r>
          </a:p>
          <a:p>
            <a:pPr marL="0" indent="0" algn="ctr">
              <a:buNone/>
            </a:pPr>
            <a:r>
              <a:rPr lang="en-US" sz="1600" dirty="0"/>
              <a:t>Supplemental Pay</a:t>
            </a:r>
          </a:p>
        </p:txBody>
      </p:sp>
      <p:cxnSp>
        <p:nvCxnSpPr>
          <p:cNvPr id="54" name="Straight Connector 53">
            <a:extLst>
              <a:ext uri="{FF2B5EF4-FFF2-40B4-BE49-F238E27FC236}">
                <a16:creationId xmlns:a16="http://schemas.microsoft.com/office/drawing/2014/main" id="{5A0EB6E5-D3D6-4A88-846F-DA906E619E6F}"/>
              </a:ext>
            </a:extLst>
          </p:cNvPr>
          <p:cNvCxnSpPr>
            <a:cxnSpLocks/>
          </p:cNvCxnSpPr>
          <p:nvPr/>
        </p:nvCxnSpPr>
        <p:spPr>
          <a:xfrm>
            <a:off x="9357334" y="3320509"/>
            <a:ext cx="2747556"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D0DCE1B-C051-45FB-AAF6-EB5E9CC02BFC}"/>
              </a:ext>
            </a:extLst>
          </p:cNvPr>
          <p:cNvCxnSpPr>
            <a:cxnSpLocks/>
          </p:cNvCxnSpPr>
          <p:nvPr/>
        </p:nvCxnSpPr>
        <p:spPr>
          <a:xfrm>
            <a:off x="9357334" y="4484319"/>
            <a:ext cx="2747556" cy="0"/>
          </a:xfrm>
          <a:prstGeom prst="line">
            <a:avLst/>
          </a:prstGeom>
        </p:spPr>
        <p:style>
          <a:lnRef idx="1">
            <a:schemeClr val="dk1"/>
          </a:lnRef>
          <a:fillRef idx="0">
            <a:schemeClr val="dk1"/>
          </a:fillRef>
          <a:effectRef idx="0">
            <a:schemeClr val="dk1"/>
          </a:effectRef>
          <a:fontRef idx="minor">
            <a:schemeClr val="tx1"/>
          </a:fontRef>
        </p:style>
      </p:cxnSp>
      <p:sp>
        <p:nvSpPr>
          <p:cNvPr id="2" name="Text Placeholder 1">
            <a:extLst>
              <a:ext uri="{FF2B5EF4-FFF2-40B4-BE49-F238E27FC236}">
                <a16:creationId xmlns:a16="http://schemas.microsoft.com/office/drawing/2014/main" id="{7852621D-4187-4057-8FC5-8CDD2ED58210}"/>
              </a:ext>
            </a:extLst>
          </p:cNvPr>
          <p:cNvSpPr>
            <a:spLocks noGrp="1"/>
          </p:cNvSpPr>
          <p:nvPr>
            <p:ph type="body" sz="quarter" idx="10"/>
          </p:nvPr>
        </p:nvSpPr>
        <p:spPr/>
        <p:txBody>
          <a:bodyPr/>
          <a:lstStyle/>
          <a:p>
            <a:r>
              <a:rPr lang="en-US" sz="4800" dirty="0"/>
              <a:t>My </a:t>
            </a:r>
            <a:br>
              <a:rPr lang="en-US" sz="4800" dirty="0"/>
            </a:br>
            <a:r>
              <a:rPr lang="en-US" sz="4800" dirty="0"/>
              <a:t>Team</a:t>
            </a:r>
          </a:p>
        </p:txBody>
      </p:sp>
    </p:spTree>
    <p:extLst>
      <p:ext uri="{BB962C8B-B14F-4D97-AF65-F5344CB8AC3E}">
        <p14:creationId xmlns:p14="http://schemas.microsoft.com/office/powerpoint/2010/main" val="3719638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1323</Words>
  <Application>Microsoft Office PowerPoint</Application>
  <PresentationFormat>Widescreen</PresentationFormat>
  <Paragraphs>140</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Avenir Black</vt:lpstr>
      <vt:lpstr>Avenir Medium</vt:lpstr>
      <vt:lpstr>Avenir Roman</vt:lpstr>
      <vt:lpstr>Calibri</vt:lpstr>
      <vt:lpstr>Montserrat</vt:lpstr>
      <vt:lpstr>Montserrat-Medium</vt:lpstr>
      <vt:lpstr>Montserrat-Regular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Taylor</dc:creator>
  <cp:lastModifiedBy>Tamara Gaddis</cp:lastModifiedBy>
  <cp:revision>51</cp:revision>
  <dcterms:created xsi:type="dcterms:W3CDTF">2019-08-07T15:31:06Z</dcterms:created>
  <dcterms:modified xsi:type="dcterms:W3CDTF">2022-12-02T15:39:13Z</dcterms:modified>
</cp:coreProperties>
</file>