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90" r:id="rId2"/>
    <p:sldId id="257" r:id="rId3"/>
    <p:sldId id="258" r:id="rId4"/>
    <p:sldId id="259" r:id="rId5"/>
    <p:sldId id="260" r:id="rId6"/>
    <p:sldId id="264" r:id="rId7"/>
    <p:sldId id="281" r:id="rId8"/>
    <p:sldId id="265" r:id="rId9"/>
    <p:sldId id="266" r:id="rId10"/>
    <p:sldId id="267" r:id="rId11"/>
    <p:sldId id="268" r:id="rId12"/>
    <p:sldId id="293" r:id="rId13"/>
    <p:sldId id="294" r:id="rId14"/>
    <p:sldId id="296" r:id="rId15"/>
    <p:sldId id="292" r:id="rId16"/>
    <p:sldId id="291" r:id="rId17"/>
    <p:sldId id="269" r:id="rId18"/>
    <p:sldId id="274" r:id="rId19"/>
    <p:sldId id="275" r:id="rId20"/>
    <p:sldId id="276" r:id="rId21"/>
    <p:sldId id="270" r:id="rId22"/>
    <p:sldId id="271" r:id="rId23"/>
    <p:sldId id="297" r:id="rId24"/>
    <p:sldId id="272" r:id="rId25"/>
    <p:sldId id="273" r:id="rId26"/>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FC4B56-F6C5-4AB2-AFA0-FC9C3653D0E4}">
          <p14:sldIdLst>
            <p14:sldId id="290"/>
            <p14:sldId id="257"/>
            <p14:sldId id="258"/>
            <p14:sldId id="259"/>
            <p14:sldId id="260"/>
            <p14:sldId id="264"/>
            <p14:sldId id="281"/>
            <p14:sldId id="265"/>
            <p14:sldId id="266"/>
            <p14:sldId id="267"/>
            <p14:sldId id="268"/>
            <p14:sldId id="293"/>
            <p14:sldId id="294"/>
            <p14:sldId id="296"/>
            <p14:sldId id="292"/>
            <p14:sldId id="291"/>
            <p14:sldId id="269"/>
            <p14:sldId id="274"/>
            <p14:sldId id="275"/>
            <p14:sldId id="276"/>
            <p14:sldId id="270"/>
            <p14:sldId id="271"/>
            <p14:sldId id="297"/>
            <p14:sldId id="272"/>
            <p14:sldId id="273"/>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81"/>
    <p:restoredTop sz="94681"/>
  </p:normalViewPr>
  <p:slideViewPr>
    <p:cSldViewPr snapToGrid="0" snapToObjects="1">
      <p:cViewPr varScale="1">
        <p:scale>
          <a:sx n="77" d="100"/>
          <a:sy n="77" d="100"/>
        </p:scale>
        <p:origin x="56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7D78D4-8830-4043-9064-E6BE46C06313}" type="datetimeFigureOut">
              <a:rPr lang="en-US" smtClean="0"/>
              <a:t>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2FDDA2-D307-7D41-8A9B-9D02DEE488BF}" type="slidenum">
              <a:rPr lang="en-US" smtClean="0"/>
              <a:t>‹#›</a:t>
            </a:fld>
            <a:endParaRPr lang="en-US"/>
          </a:p>
        </p:txBody>
      </p:sp>
    </p:spTree>
    <p:extLst>
      <p:ext uri="{BB962C8B-B14F-4D97-AF65-F5344CB8AC3E}">
        <p14:creationId xmlns:p14="http://schemas.microsoft.com/office/powerpoint/2010/main" val="1134089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9F9D3-1631-574E-B794-15810466C68F}"/>
              </a:ext>
            </a:extLst>
          </p:cNvPr>
          <p:cNvSpPr/>
          <p:nvPr/>
        </p:nvSpPr>
        <p:spPr>
          <a:xfrm>
            <a:off x="6039679" y="0"/>
            <a:ext cx="52652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C5C32C3-0E38-EF40-8753-699E473F0219}"/>
              </a:ext>
            </a:extLst>
          </p:cNvPr>
          <p:cNvPicPr>
            <a:picLocks noChangeAspect="1"/>
          </p:cNvPicPr>
          <p:nvPr/>
        </p:nvPicPr>
        <p:blipFill rotWithShape="1">
          <a:blip r:embed="rId2"/>
          <a:srcRect r="50000"/>
          <a:stretch/>
        </p:blipFill>
        <p:spPr>
          <a:xfrm>
            <a:off x="6096000" y="0"/>
            <a:ext cx="6096000" cy="6858000"/>
          </a:xfrm>
          <a:prstGeom prst="rect">
            <a:avLst/>
          </a:prstGeom>
        </p:spPr>
      </p:pic>
      <p:pic>
        <p:nvPicPr>
          <p:cNvPr id="11" name="Picture 10">
            <a:extLst>
              <a:ext uri="{FF2B5EF4-FFF2-40B4-BE49-F238E27FC236}">
                <a16:creationId xmlns:a16="http://schemas.microsoft.com/office/drawing/2014/main" id="{64356227-D7D4-F943-AFB2-F20F8B424051}"/>
              </a:ext>
            </a:extLst>
          </p:cNvPr>
          <p:cNvPicPr>
            <a:picLocks noChangeAspect="1"/>
          </p:cNvPicPr>
          <p:nvPr/>
        </p:nvPicPr>
        <p:blipFill>
          <a:blip r:embed="rId3"/>
          <a:stretch>
            <a:fillRect/>
          </a:stretch>
        </p:blipFill>
        <p:spPr>
          <a:xfrm>
            <a:off x="1598817" y="1983144"/>
            <a:ext cx="2853911" cy="2891711"/>
          </a:xfrm>
          <a:prstGeom prst="rect">
            <a:avLst/>
          </a:prstGeom>
        </p:spPr>
      </p:pic>
      <p:sp>
        <p:nvSpPr>
          <p:cNvPr id="3" name="Text Placeholder 2">
            <a:extLst>
              <a:ext uri="{FF2B5EF4-FFF2-40B4-BE49-F238E27FC236}">
                <a16:creationId xmlns:a16="http://schemas.microsoft.com/office/drawing/2014/main" id="{21C0DF3D-F69D-9941-B6AB-0FDADE794EF9}"/>
              </a:ext>
            </a:extLst>
          </p:cNvPr>
          <p:cNvSpPr>
            <a:spLocks noGrp="1"/>
          </p:cNvSpPr>
          <p:nvPr>
            <p:ph type="body" sz="quarter" idx="12" hasCustomPrompt="1"/>
          </p:nvPr>
        </p:nvSpPr>
        <p:spPr>
          <a:xfrm>
            <a:off x="6813549" y="2964400"/>
            <a:ext cx="4660900" cy="512762"/>
          </a:xfrm>
          <a:prstGeom prst="rect">
            <a:avLst/>
          </a:prstGeom>
        </p:spPr>
        <p:txBody>
          <a:bodyPr/>
          <a:lstStyle>
            <a:lvl1pPr marL="0" indent="0" algn="ctr">
              <a:buNone/>
              <a:defRPr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dirty="0"/>
              <a:t>Title</a:t>
            </a:r>
          </a:p>
        </p:txBody>
      </p:sp>
      <p:sp>
        <p:nvSpPr>
          <p:cNvPr id="10" name="Text Placeholder 2">
            <a:extLst>
              <a:ext uri="{FF2B5EF4-FFF2-40B4-BE49-F238E27FC236}">
                <a16:creationId xmlns:a16="http://schemas.microsoft.com/office/drawing/2014/main" id="{C1DA1688-B217-4843-B0D0-29E1D2028150}"/>
              </a:ext>
            </a:extLst>
          </p:cNvPr>
          <p:cNvSpPr>
            <a:spLocks noGrp="1"/>
          </p:cNvSpPr>
          <p:nvPr>
            <p:ph type="body" sz="quarter" idx="13" hasCustomPrompt="1"/>
          </p:nvPr>
        </p:nvSpPr>
        <p:spPr>
          <a:xfrm>
            <a:off x="6813549" y="3477162"/>
            <a:ext cx="4660900" cy="512762"/>
          </a:xfrm>
          <a:prstGeom prst="rect">
            <a:avLst/>
          </a:prstGeom>
        </p:spPr>
        <p:txBody>
          <a:bodyPr/>
          <a:lstStyle>
            <a:lvl1pPr marL="0" indent="0" algn="ctr">
              <a:buNone/>
              <a:defRPr sz="2000"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dirty="0"/>
              <a:t>Date</a:t>
            </a:r>
          </a:p>
        </p:txBody>
      </p:sp>
    </p:spTree>
    <p:extLst>
      <p:ext uri="{BB962C8B-B14F-4D97-AF65-F5344CB8AC3E}">
        <p14:creationId xmlns:p14="http://schemas.microsoft.com/office/powerpoint/2010/main" val="2819093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Option 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2D5093F-A64D-6A42-8920-D62D4FA40C4E}"/>
              </a:ext>
            </a:extLst>
          </p:cNvPr>
          <p:cNvGrpSpPr/>
          <p:nvPr userDrawn="1"/>
        </p:nvGrpSpPr>
        <p:grpSpPr>
          <a:xfrm>
            <a:off x="-1" y="0"/>
            <a:ext cx="12192002" cy="6858000"/>
            <a:chOff x="-1" y="0"/>
            <a:chExt cx="12192002" cy="6858000"/>
          </a:xfrm>
        </p:grpSpPr>
        <p:pic>
          <p:nvPicPr>
            <p:cNvPr id="8" name="Picture 7">
              <a:extLst>
                <a:ext uri="{FF2B5EF4-FFF2-40B4-BE49-F238E27FC236}">
                  <a16:creationId xmlns:a16="http://schemas.microsoft.com/office/drawing/2014/main" id="{0A42E0DC-41C4-5D4E-9365-D4101A18F8FD}"/>
                </a:ext>
              </a:extLst>
            </p:cNvPr>
            <p:cNvPicPr>
              <a:picLocks noChangeAspect="1"/>
            </p:cNvPicPr>
            <p:nvPr/>
          </p:nvPicPr>
          <p:blipFill rotWithShape="1">
            <a:blip r:embed="rId2"/>
            <a:srcRect t="20272"/>
            <a:stretch/>
          </p:blipFill>
          <p:spPr>
            <a:xfrm>
              <a:off x="1" y="0"/>
              <a:ext cx="12192000" cy="6858000"/>
            </a:xfrm>
            <a:prstGeom prst="rect">
              <a:avLst/>
            </a:prstGeom>
          </p:spPr>
        </p:pic>
        <p:cxnSp>
          <p:nvCxnSpPr>
            <p:cNvPr id="9" name="Straight Connector 8">
              <a:extLst>
                <a:ext uri="{FF2B5EF4-FFF2-40B4-BE49-F238E27FC236}">
                  <a16:creationId xmlns:a16="http://schemas.microsoft.com/office/drawing/2014/main" id="{5FC13913-2F32-2343-B64C-251CB51EA2C7}"/>
                </a:ext>
              </a:extLst>
            </p:cNvPr>
            <p:cNvCxnSpPr>
              <a:cxnSpLocks/>
            </p:cNvCxnSpPr>
            <p:nvPr/>
          </p:nvCxnSpPr>
          <p:spPr>
            <a:xfrm>
              <a:off x="1826811" y="1497477"/>
              <a:ext cx="8538377"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4EDDACB2-B58B-F64A-B55E-70FEB45037B1}"/>
                </a:ext>
              </a:extLst>
            </p:cNvPr>
            <p:cNvSpPr/>
            <p:nvPr/>
          </p:nvSpPr>
          <p:spPr>
            <a:xfrm>
              <a:off x="5589104" y="990581"/>
              <a:ext cx="1013791" cy="1013791"/>
            </a:xfrm>
            <a:prstGeom prst="ellipse">
              <a:avLst/>
            </a:prstGeom>
            <a:solidFill>
              <a:schemeClr val="bg1"/>
            </a:solidFill>
            <a:ln>
              <a:solidFill>
                <a:srgbClr val="FFC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4A6396A-6CC8-EE41-8B23-9407CDA8FD3F}"/>
                </a:ext>
              </a:extLst>
            </p:cNvPr>
            <p:cNvCxnSpPr>
              <a:cxnSpLocks/>
            </p:cNvCxnSpPr>
            <p:nvPr/>
          </p:nvCxnSpPr>
          <p:spPr>
            <a:xfrm>
              <a:off x="1826811" y="5360525"/>
              <a:ext cx="8538377"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524DCAAE-06D4-1C42-A8CE-0E38F73143D0}"/>
                </a:ext>
              </a:extLst>
            </p:cNvPr>
            <p:cNvSpPr/>
            <p:nvPr/>
          </p:nvSpPr>
          <p:spPr>
            <a:xfrm>
              <a:off x="5589104" y="4853629"/>
              <a:ext cx="1013791" cy="1013791"/>
            </a:xfrm>
            <a:prstGeom prst="ellipse">
              <a:avLst/>
            </a:prstGeom>
            <a:solidFill>
              <a:schemeClr val="bg1"/>
            </a:solidFill>
            <a:ln>
              <a:solidFill>
                <a:srgbClr val="FFC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2F89AB1-B31C-E448-B85A-7845F94BB1BB}"/>
                </a:ext>
              </a:extLst>
            </p:cNvPr>
            <p:cNvSpPr/>
            <p:nvPr/>
          </p:nvSpPr>
          <p:spPr>
            <a:xfrm>
              <a:off x="-1" y="2494755"/>
              <a:ext cx="12192001" cy="1866622"/>
            </a:xfrm>
            <a:prstGeom prst="rect">
              <a:avLst/>
            </a:prstGeom>
            <a:solidFill>
              <a:srgbClr val="FFC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5F5AD75-B71E-D94B-A05C-66D485089CE9}"/>
                </a:ext>
              </a:extLst>
            </p:cNvPr>
            <p:cNvPicPr>
              <a:picLocks noChangeAspect="1"/>
            </p:cNvPicPr>
            <p:nvPr/>
          </p:nvPicPr>
          <p:blipFill>
            <a:blip r:embed="rId3"/>
            <a:stretch>
              <a:fillRect/>
            </a:stretch>
          </p:blipFill>
          <p:spPr>
            <a:xfrm>
              <a:off x="5770916" y="1320514"/>
              <a:ext cx="650162" cy="433441"/>
            </a:xfrm>
            <a:prstGeom prst="rect">
              <a:avLst/>
            </a:prstGeom>
          </p:spPr>
        </p:pic>
        <p:pic>
          <p:nvPicPr>
            <p:cNvPr id="16" name="Picture 15">
              <a:extLst>
                <a:ext uri="{FF2B5EF4-FFF2-40B4-BE49-F238E27FC236}">
                  <a16:creationId xmlns:a16="http://schemas.microsoft.com/office/drawing/2014/main" id="{27CDAB06-B996-2747-B5EA-CA07085E551D}"/>
                </a:ext>
              </a:extLst>
            </p:cNvPr>
            <p:cNvPicPr>
              <a:picLocks noChangeAspect="1"/>
            </p:cNvPicPr>
            <p:nvPr/>
          </p:nvPicPr>
          <p:blipFill>
            <a:blip r:embed="rId3"/>
            <a:stretch>
              <a:fillRect/>
            </a:stretch>
          </p:blipFill>
          <p:spPr>
            <a:xfrm rot="10800000">
              <a:off x="5770916" y="5143800"/>
              <a:ext cx="650162" cy="433441"/>
            </a:xfrm>
            <a:prstGeom prst="rect">
              <a:avLst/>
            </a:prstGeom>
          </p:spPr>
        </p:pic>
      </p:grpSp>
      <p:sp>
        <p:nvSpPr>
          <p:cNvPr id="17" name="Text Placeholder 12">
            <a:extLst>
              <a:ext uri="{FF2B5EF4-FFF2-40B4-BE49-F238E27FC236}">
                <a16:creationId xmlns:a16="http://schemas.microsoft.com/office/drawing/2014/main" id="{4E663CB2-1E13-F842-839B-5A8CD0A85A60}"/>
              </a:ext>
            </a:extLst>
          </p:cNvPr>
          <p:cNvSpPr>
            <a:spLocks noGrp="1"/>
          </p:cNvSpPr>
          <p:nvPr>
            <p:ph type="body" sz="quarter" idx="12" hasCustomPrompt="1"/>
          </p:nvPr>
        </p:nvSpPr>
        <p:spPr>
          <a:xfrm>
            <a:off x="888571" y="2937860"/>
            <a:ext cx="10414849" cy="980411"/>
          </a:xfrm>
          <a:prstGeom prst="rect">
            <a:avLst/>
          </a:prstGeom>
        </p:spPr>
        <p:txBody>
          <a:bodyPr/>
          <a:lstStyle>
            <a:lvl1pPr marL="0" indent="0" algn="ctr">
              <a:buNone/>
              <a:defRPr sz="3200" b="1" i="0">
                <a:solidFill>
                  <a:schemeClr val="tx1"/>
                </a:solidFill>
                <a:latin typeface="Arial" panose="020B0604020202020204" pitchFamily="34" charset="0"/>
                <a:cs typeface="Arial" panose="020B0604020202020204" pitchFamily="34" charset="0"/>
              </a:defRPr>
            </a:lvl1pPr>
          </a:lstStyle>
          <a:p>
            <a:pPr lvl="0"/>
            <a:r>
              <a:rPr lang="en-US" dirty="0"/>
              <a:t>We don’t yet know what our best self can be…together, we all need to find it.</a:t>
            </a:r>
          </a:p>
        </p:txBody>
      </p:sp>
    </p:spTree>
    <p:extLst>
      <p:ext uri="{BB962C8B-B14F-4D97-AF65-F5344CB8AC3E}">
        <p14:creationId xmlns:p14="http://schemas.microsoft.com/office/powerpoint/2010/main" val="456981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Option 2">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33246C5-2D29-F946-B2F7-3B9C84905703}"/>
              </a:ext>
            </a:extLst>
          </p:cNvPr>
          <p:cNvGrpSpPr/>
          <p:nvPr userDrawn="1"/>
        </p:nvGrpSpPr>
        <p:grpSpPr>
          <a:xfrm>
            <a:off x="-1" y="0"/>
            <a:ext cx="12192001" cy="6858000"/>
            <a:chOff x="-1" y="0"/>
            <a:chExt cx="12192001" cy="6858000"/>
          </a:xfrm>
        </p:grpSpPr>
        <p:pic>
          <p:nvPicPr>
            <p:cNvPr id="8" name="Picture 7">
              <a:extLst>
                <a:ext uri="{FF2B5EF4-FFF2-40B4-BE49-F238E27FC236}">
                  <a16:creationId xmlns:a16="http://schemas.microsoft.com/office/drawing/2014/main" id="{44CE2E98-8D1A-CD4B-B1A9-88632EBA646B}"/>
                </a:ext>
              </a:extLst>
            </p:cNvPr>
            <p:cNvPicPr>
              <a:picLocks noChangeAspect="1"/>
            </p:cNvPicPr>
            <p:nvPr/>
          </p:nvPicPr>
          <p:blipFill>
            <a:blip r:embed="rId2"/>
            <a:stretch>
              <a:fillRect/>
            </a:stretch>
          </p:blipFill>
          <p:spPr>
            <a:xfrm>
              <a:off x="0" y="0"/>
              <a:ext cx="12192000" cy="6858000"/>
            </a:xfrm>
            <a:prstGeom prst="rect">
              <a:avLst/>
            </a:prstGeom>
          </p:spPr>
        </p:pic>
        <p:cxnSp>
          <p:nvCxnSpPr>
            <p:cNvPr id="9" name="Straight Connector 8">
              <a:extLst>
                <a:ext uri="{FF2B5EF4-FFF2-40B4-BE49-F238E27FC236}">
                  <a16:creationId xmlns:a16="http://schemas.microsoft.com/office/drawing/2014/main" id="{CFBB83C3-3C45-0841-A413-09852839C40C}"/>
                </a:ext>
              </a:extLst>
            </p:cNvPr>
            <p:cNvCxnSpPr>
              <a:cxnSpLocks/>
            </p:cNvCxnSpPr>
            <p:nvPr/>
          </p:nvCxnSpPr>
          <p:spPr>
            <a:xfrm>
              <a:off x="1826811" y="1497477"/>
              <a:ext cx="85383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7FDDB52-74F4-BD45-9465-8A1053479EC4}"/>
                </a:ext>
              </a:extLst>
            </p:cNvPr>
            <p:cNvSpPr/>
            <p:nvPr/>
          </p:nvSpPr>
          <p:spPr>
            <a:xfrm>
              <a:off x="5589104" y="990581"/>
              <a:ext cx="1013791" cy="10137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DFCEBF5-ADAA-7B46-9038-529B9CAD1C0A}"/>
                </a:ext>
              </a:extLst>
            </p:cNvPr>
            <p:cNvCxnSpPr>
              <a:cxnSpLocks/>
            </p:cNvCxnSpPr>
            <p:nvPr/>
          </p:nvCxnSpPr>
          <p:spPr>
            <a:xfrm>
              <a:off x="1826811" y="5360525"/>
              <a:ext cx="85383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AC772748-8129-DF4A-8381-C7C56673891E}"/>
                </a:ext>
              </a:extLst>
            </p:cNvPr>
            <p:cNvSpPr/>
            <p:nvPr/>
          </p:nvSpPr>
          <p:spPr>
            <a:xfrm>
              <a:off x="5589104" y="4853629"/>
              <a:ext cx="1013791" cy="10137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7E82D3-A127-8949-B1E6-B259F329C874}"/>
                </a:ext>
              </a:extLst>
            </p:cNvPr>
            <p:cNvSpPr/>
            <p:nvPr/>
          </p:nvSpPr>
          <p:spPr>
            <a:xfrm>
              <a:off x="-1" y="2494755"/>
              <a:ext cx="12192001" cy="18666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EB4B2D7-120C-C34A-B84F-EA07D8F4AE44}"/>
                </a:ext>
              </a:extLst>
            </p:cNvPr>
            <p:cNvPicPr>
              <a:picLocks noChangeAspect="1"/>
            </p:cNvPicPr>
            <p:nvPr/>
          </p:nvPicPr>
          <p:blipFill>
            <a:blip r:embed="rId3"/>
            <a:stretch>
              <a:fillRect/>
            </a:stretch>
          </p:blipFill>
          <p:spPr>
            <a:xfrm>
              <a:off x="5750855" y="1305854"/>
              <a:ext cx="690281" cy="460187"/>
            </a:xfrm>
            <a:prstGeom prst="rect">
              <a:avLst/>
            </a:prstGeom>
          </p:spPr>
        </p:pic>
        <p:pic>
          <p:nvPicPr>
            <p:cNvPr id="16" name="Picture 15">
              <a:extLst>
                <a:ext uri="{FF2B5EF4-FFF2-40B4-BE49-F238E27FC236}">
                  <a16:creationId xmlns:a16="http://schemas.microsoft.com/office/drawing/2014/main" id="{7F279F7D-5F09-5A4A-BBE3-A178B7A30770}"/>
                </a:ext>
              </a:extLst>
            </p:cNvPr>
            <p:cNvPicPr>
              <a:picLocks noChangeAspect="1"/>
            </p:cNvPicPr>
            <p:nvPr/>
          </p:nvPicPr>
          <p:blipFill>
            <a:blip r:embed="rId3"/>
            <a:stretch>
              <a:fillRect/>
            </a:stretch>
          </p:blipFill>
          <p:spPr>
            <a:xfrm rot="10800000">
              <a:off x="5750855" y="5128560"/>
              <a:ext cx="690281" cy="460187"/>
            </a:xfrm>
            <a:prstGeom prst="rect">
              <a:avLst/>
            </a:prstGeom>
          </p:spPr>
        </p:pic>
      </p:grpSp>
      <p:sp>
        <p:nvSpPr>
          <p:cNvPr id="14" name="Text Placeholder 12">
            <a:extLst>
              <a:ext uri="{FF2B5EF4-FFF2-40B4-BE49-F238E27FC236}">
                <a16:creationId xmlns:a16="http://schemas.microsoft.com/office/drawing/2014/main" id="{D4F3A9B5-49EA-D54B-89B9-093CE6BD84CE}"/>
              </a:ext>
            </a:extLst>
          </p:cNvPr>
          <p:cNvSpPr>
            <a:spLocks noGrp="1"/>
          </p:cNvSpPr>
          <p:nvPr>
            <p:ph type="body" sz="quarter" idx="12" hasCustomPrompt="1"/>
          </p:nvPr>
        </p:nvSpPr>
        <p:spPr>
          <a:xfrm>
            <a:off x="888571" y="2937860"/>
            <a:ext cx="10414849" cy="980411"/>
          </a:xfrm>
          <a:prstGeom prst="rect">
            <a:avLst/>
          </a:prstGeom>
        </p:spPr>
        <p:txBody>
          <a:bodyPr/>
          <a:lstStyle>
            <a:lvl1pPr marL="0" indent="0" algn="ctr">
              <a:buNone/>
              <a:defRPr sz="3200" b="1" i="0">
                <a:solidFill>
                  <a:schemeClr val="bg1"/>
                </a:solidFill>
                <a:latin typeface="Arial" panose="020B0604020202020204" pitchFamily="34" charset="0"/>
                <a:cs typeface="Arial" panose="020B0604020202020204" pitchFamily="34" charset="0"/>
              </a:defRPr>
            </a:lvl1pPr>
          </a:lstStyle>
          <a:p>
            <a:pPr lvl="0"/>
            <a:r>
              <a:rPr lang="en-US" dirty="0"/>
              <a:t>We don’t yet know what our best self can be…together, we all need to find it.</a:t>
            </a:r>
          </a:p>
        </p:txBody>
      </p:sp>
    </p:spTree>
    <p:extLst>
      <p:ext uri="{BB962C8B-B14F-4D97-AF65-F5344CB8AC3E}">
        <p14:creationId xmlns:p14="http://schemas.microsoft.com/office/powerpoint/2010/main" val="2181872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25A00D-820B-394B-BB34-47EBF2ABECF4}"/>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D071227B-224F-8845-985A-7D474CAE570C}"/>
              </a:ext>
            </a:extLst>
          </p:cNvPr>
          <p:cNvSpPr/>
          <p:nvPr/>
        </p:nvSpPr>
        <p:spPr>
          <a:xfrm>
            <a:off x="-1" y="2958419"/>
            <a:ext cx="12192001" cy="9411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33FC234-CE84-CE4A-AEC5-3D8F75B4E49C}"/>
              </a:ext>
            </a:extLst>
          </p:cNvPr>
          <p:cNvSpPr txBox="1"/>
          <p:nvPr/>
        </p:nvSpPr>
        <p:spPr>
          <a:xfrm>
            <a:off x="1822703" y="3210350"/>
            <a:ext cx="8546592" cy="477054"/>
          </a:xfrm>
          <a:prstGeom prst="rect">
            <a:avLst/>
          </a:prstGeom>
          <a:noFill/>
        </p:spPr>
        <p:txBody>
          <a:bodyPr wrap="square" rtlCol="0">
            <a:spAutoFit/>
          </a:bodyPr>
          <a:lstStyle/>
          <a:p>
            <a:pPr algn="ctr"/>
            <a:r>
              <a:rPr lang="en-US" sz="2500"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3934758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7E3552-DEBB-C944-A554-82AFCB8419BA}"/>
              </a:ext>
            </a:extLst>
          </p:cNvPr>
          <p:cNvSpPr/>
          <p:nvPr/>
        </p:nvSpPr>
        <p:spPr>
          <a:xfrm>
            <a:off x="0" y="4872178"/>
            <a:ext cx="12192000" cy="121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50000" r="1168" b="21932"/>
          <a:stretch/>
        </p:blipFill>
        <p:spPr>
          <a:xfrm>
            <a:off x="-1" y="4933072"/>
            <a:ext cx="12192001" cy="1924928"/>
          </a:xfrm>
          <a:prstGeom prst="rect">
            <a:avLst/>
          </a:prstGeom>
        </p:spPr>
      </p:pic>
      <p:pic>
        <p:nvPicPr>
          <p:cNvPr id="7" name="Picture 6">
            <a:extLst>
              <a:ext uri="{FF2B5EF4-FFF2-40B4-BE49-F238E27FC236}">
                <a16:creationId xmlns:a16="http://schemas.microsoft.com/office/drawing/2014/main" id="{558D1FCC-C828-5245-A412-3708798581AD}"/>
              </a:ext>
            </a:extLst>
          </p:cNvPr>
          <p:cNvPicPr>
            <a:picLocks noChangeAspect="1"/>
          </p:cNvPicPr>
          <p:nvPr/>
        </p:nvPicPr>
        <p:blipFill>
          <a:blip r:embed="rId3"/>
          <a:stretch>
            <a:fillRect/>
          </a:stretch>
        </p:blipFill>
        <p:spPr>
          <a:xfrm>
            <a:off x="4652335" y="963303"/>
            <a:ext cx="2887330" cy="2925572"/>
          </a:xfrm>
          <a:prstGeom prst="rect">
            <a:avLst/>
          </a:prstGeom>
        </p:spPr>
      </p:pic>
      <p:sp>
        <p:nvSpPr>
          <p:cNvPr id="10" name="Text Placeholder 2">
            <a:extLst>
              <a:ext uri="{FF2B5EF4-FFF2-40B4-BE49-F238E27FC236}">
                <a16:creationId xmlns:a16="http://schemas.microsoft.com/office/drawing/2014/main" id="{4754ED87-0658-414E-9715-03B964241252}"/>
              </a:ext>
            </a:extLst>
          </p:cNvPr>
          <p:cNvSpPr>
            <a:spLocks noGrp="1"/>
          </p:cNvSpPr>
          <p:nvPr>
            <p:ph type="body" sz="quarter" idx="12" hasCustomPrompt="1"/>
          </p:nvPr>
        </p:nvSpPr>
        <p:spPr>
          <a:xfrm>
            <a:off x="3765550" y="5448601"/>
            <a:ext cx="4660900" cy="512762"/>
          </a:xfrm>
          <a:prstGeom prst="rect">
            <a:avLst/>
          </a:prstGeom>
        </p:spPr>
        <p:txBody>
          <a:bodyPr/>
          <a:lstStyle>
            <a:lvl1pPr marL="0" indent="0" algn="ctr">
              <a:buNone/>
              <a:defRPr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dirty="0"/>
              <a:t>Title</a:t>
            </a:r>
          </a:p>
        </p:txBody>
      </p:sp>
      <p:sp>
        <p:nvSpPr>
          <p:cNvPr id="11" name="Text Placeholder 2">
            <a:extLst>
              <a:ext uri="{FF2B5EF4-FFF2-40B4-BE49-F238E27FC236}">
                <a16:creationId xmlns:a16="http://schemas.microsoft.com/office/drawing/2014/main" id="{DEA2028A-6C2D-9540-910F-711B608C5FD8}"/>
              </a:ext>
            </a:extLst>
          </p:cNvPr>
          <p:cNvSpPr>
            <a:spLocks noGrp="1"/>
          </p:cNvSpPr>
          <p:nvPr>
            <p:ph type="body" sz="quarter" idx="13" hasCustomPrompt="1"/>
          </p:nvPr>
        </p:nvSpPr>
        <p:spPr>
          <a:xfrm>
            <a:off x="3765550" y="5961363"/>
            <a:ext cx="4660900" cy="350227"/>
          </a:xfrm>
          <a:prstGeom prst="rect">
            <a:avLst/>
          </a:prstGeom>
        </p:spPr>
        <p:txBody>
          <a:bodyPr/>
          <a:lstStyle>
            <a:lvl1pPr marL="0" indent="0" algn="ctr">
              <a:buNone/>
              <a:defRPr sz="2000"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dirty="0"/>
              <a:t>Date</a:t>
            </a:r>
          </a:p>
        </p:txBody>
      </p:sp>
    </p:spTree>
    <p:extLst>
      <p:ext uri="{BB962C8B-B14F-4D97-AF65-F5344CB8AC3E}">
        <p14:creationId xmlns:p14="http://schemas.microsoft.com/office/powerpoint/2010/main" val="3031324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69902" r="1168" b="21932"/>
          <a:stretch/>
        </p:blipFill>
        <p:spPr>
          <a:xfrm>
            <a:off x="-1" y="6311590"/>
            <a:ext cx="12192001" cy="565634"/>
          </a:xfrm>
          <a:prstGeom prst="rect">
            <a:avLst/>
          </a:prstGeom>
        </p:spPr>
      </p:pic>
      <p:cxnSp>
        <p:nvCxnSpPr>
          <p:cNvPr id="3" name="Straight Connector 2">
            <a:extLst>
              <a:ext uri="{FF2B5EF4-FFF2-40B4-BE49-F238E27FC236}">
                <a16:creationId xmlns:a16="http://schemas.microsoft.com/office/drawing/2014/main" id="{D0C39C82-22A6-0A45-B0AE-051068866D21}"/>
              </a:ext>
            </a:extLst>
          </p:cNvPr>
          <p:cNvCxnSpPr>
            <a:cxnSpLocks/>
          </p:cNvCxnSpPr>
          <p:nvPr userDrawn="1"/>
        </p:nvCxnSpPr>
        <p:spPr>
          <a:xfrm>
            <a:off x="-1" y="6311590"/>
            <a:ext cx="121920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FA6151DA-0E50-3747-B88F-29F646B3148B}"/>
              </a:ext>
            </a:extLst>
          </p:cNvPr>
          <p:cNvSpPr>
            <a:spLocks noGrp="1"/>
          </p:cNvSpPr>
          <p:nvPr>
            <p:ph type="title" hasCustomPrompt="1"/>
          </p:nvPr>
        </p:nvSpPr>
        <p:spPr>
          <a:xfrm>
            <a:off x="733096" y="354615"/>
            <a:ext cx="10515600" cy="1325563"/>
          </a:xfrm>
          <a:prstGeom prst="rect">
            <a:avLst/>
          </a:prstGeom>
        </p:spPr>
        <p:txBody>
          <a:bodyPr/>
          <a:lstStyle>
            <a:lvl1pPr>
              <a:defRPr sz="4400" b="1" i="0">
                <a:latin typeface="Arial" panose="020B0604020202020204" pitchFamily="34" charset="0"/>
                <a:cs typeface="Arial" panose="020B0604020202020204" pitchFamily="34" charset="0"/>
              </a:defRPr>
            </a:lvl1pPr>
          </a:lstStyle>
          <a:p>
            <a:r>
              <a:rPr lang="en-US" dirty="0"/>
              <a:t>Title</a:t>
            </a:r>
          </a:p>
        </p:txBody>
      </p:sp>
      <p:sp>
        <p:nvSpPr>
          <p:cNvPr id="15" name="Content Placeholder 14">
            <a:extLst>
              <a:ext uri="{FF2B5EF4-FFF2-40B4-BE49-F238E27FC236}">
                <a16:creationId xmlns:a16="http://schemas.microsoft.com/office/drawing/2014/main" id="{48378D0F-E7EF-4A4B-83B1-DE987880935F}"/>
              </a:ext>
            </a:extLst>
          </p:cNvPr>
          <p:cNvSpPr>
            <a:spLocks noGrp="1"/>
          </p:cNvSpPr>
          <p:nvPr>
            <p:ph sz="quarter" idx="10"/>
          </p:nvPr>
        </p:nvSpPr>
        <p:spPr>
          <a:xfrm>
            <a:off x="733425" y="2217738"/>
            <a:ext cx="10355263" cy="3752850"/>
          </a:xfrm>
          <a:prstGeom prst="rect">
            <a:avLst/>
          </a:prstGeom>
        </p:spPr>
        <p:txBody>
          <a:bodyPr/>
          <a:lstStyle>
            <a:lvl1pPr>
              <a:buClr>
                <a:srgbClr val="F7BF32"/>
              </a:buClr>
              <a:defRPr b="0" i="0">
                <a:latin typeface="Avenir Medium" panose="02000503020000020003" pitchFamily="2" charset="0"/>
              </a:defRPr>
            </a:lvl1pPr>
            <a:lvl2pPr>
              <a:buClr>
                <a:srgbClr val="F7BF32"/>
              </a:buClr>
              <a:defRPr b="0" i="0">
                <a:latin typeface="Avenir Roman" panose="02000503020000020003" pitchFamily="2" charset="0"/>
              </a:defRPr>
            </a:lvl2pPr>
            <a:lvl3pPr>
              <a:buClr>
                <a:srgbClr val="F7BF32"/>
              </a:buClr>
              <a:defRPr b="0" i="0">
                <a:latin typeface="Avenir Roman" panose="02000503020000020003" pitchFamily="2" charset="0"/>
              </a:defRPr>
            </a:lvl3pPr>
            <a:lvl4pPr>
              <a:buClr>
                <a:srgbClr val="F7BF32"/>
              </a:buClr>
              <a:defRPr b="0" i="0">
                <a:latin typeface="Avenir Roman" panose="02000503020000020003" pitchFamily="2" charset="0"/>
              </a:defRPr>
            </a:lvl4pPr>
            <a:lvl5pPr>
              <a:buClr>
                <a:srgbClr val="F7BF32"/>
              </a:buClr>
              <a:defRPr b="0" i="0">
                <a:latin typeface="Avenir Roman" panose="02000503020000020003"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2006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69902" r="1168" b="21932"/>
          <a:stretch/>
        </p:blipFill>
        <p:spPr>
          <a:xfrm>
            <a:off x="-1" y="6311590"/>
            <a:ext cx="12192001" cy="565634"/>
          </a:xfrm>
          <a:prstGeom prst="rect">
            <a:avLst/>
          </a:prstGeom>
        </p:spPr>
      </p:pic>
      <p:cxnSp>
        <p:nvCxnSpPr>
          <p:cNvPr id="3" name="Straight Connector 2">
            <a:extLst>
              <a:ext uri="{FF2B5EF4-FFF2-40B4-BE49-F238E27FC236}">
                <a16:creationId xmlns:a16="http://schemas.microsoft.com/office/drawing/2014/main" id="{D0C39C82-22A6-0A45-B0AE-051068866D21}"/>
              </a:ext>
            </a:extLst>
          </p:cNvPr>
          <p:cNvCxnSpPr>
            <a:cxnSpLocks/>
          </p:cNvCxnSpPr>
          <p:nvPr userDrawn="1"/>
        </p:nvCxnSpPr>
        <p:spPr>
          <a:xfrm>
            <a:off x="-1" y="6311590"/>
            <a:ext cx="121920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19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7E3552-DEBB-C944-A554-82AFCB8419BA}"/>
              </a:ext>
            </a:extLst>
          </p:cNvPr>
          <p:cNvSpPr/>
          <p:nvPr/>
        </p:nvSpPr>
        <p:spPr>
          <a:xfrm>
            <a:off x="0" y="4872178"/>
            <a:ext cx="12192000" cy="121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50000" r="1168" b="21932"/>
          <a:stretch/>
        </p:blipFill>
        <p:spPr>
          <a:xfrm>
            <a:off x="-1" y="4933072"/>
            <a:ext cx="12192001" cy="1924928"/>
          </a:xfrm>
          <a:prstGeom prst="rect">
            <a:avLst/>
          </a:prstGeom>
        </p:spPr>
      </p:pic>
    </p:spTree>
    <p:extLst>
      <p:ext uri="{BB962C8B-B14F-4D97-AF65-F5344CB8AC3E}">
        <p14:creationId xmlns:p14="http://schemas.microsoft.com/office/powerpoint/2010/main" val="376059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view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D4AF910-3B45-C642-BA40-7F26C292CBB7}"/>
              </a:ext>
            </a:extLst>
          </p:cNvPr>
          <p:cNvGrpSpPr/>
          <p:nvPr userDrawn="1"/>
        </p:nvGrpSpPr>
        <p:grpSpPr>
          <a:xfrm>
            <a:off x="0" y="0"/>
            <a:ext cx="6143872" cy="6858000"/>
            <a:chOff x="0" y="0"/>
            <a:chExt cx="6143872" cy="6858000"/>
          </a:xfrm>
        </p:grpSpPr>
        <p:sp>
          <p:nvSpPr>
            <p:cNvPr id="8" name="Rectangle 7">
              <a:extLst>
                <a:ext uri="{FF2B5EF4-FFF2-40B4-BE49-F238E27FC236}">
                  <a16:creationId xmlns:a16="http://schemas.microsoft.com/office/drawing/2014/main" id="{CC89D864-D3E3-854A-9727-A7FA3A3C3175}"/>
                </a:ext>
              </a:extLst>
            </p:cNvPr>
            <p:cNvSpPr/>
            <p:nvPr/>
          </p:nvSpPr>
          <p:spPr>
            <a:xfrm>
              <a:off x="5617345" y="0"/>
              <a:ext cx="52652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D8ED27C-6546-2A4D-8DF8-81E2F1D5CA75}"/>
                </a:ext>
              </a:extLst>
            </p:cNvPr>
            <p:cNvPicPr>
              <a:picLocks noChangeAspect="1"/>
            </p:cNvPicPr>
            <p:nvPr/>
          </p:nvPicPr>
          <p:blipFill rotWithShape="1">
            <a:blip r:embed="rId2"/>
            <a:srcRect r="50000"/>
            <a:stretch/>
          </p:blipFill>
          <p:spPr>
            <a:xfrm>
              <a:off x="0" y="0"/>
              <a:ext cx="6096000" cy="6858000"/>
            </a:xfrm>
            <a:prstGeom prst="rect">
              <a:avLst/>
            </a:prstGeom>
          </p:spPr>
        </p:pic>
      </p:grpSp>
      <p:sp>
        <p:nvSpPr>
          <p:cNvPr id="13" name="Text Placeholder 12">
            <a:extLst>
              <a:ext uri="{FF2B5EF4-FFF2-40B4-BE49-F238E27FC236}">
                <a16:creationId xmlns:a16="http://schemas.microsoft.com/office/drawing/2014/main" id="{B1061A9F-A15E-C64A-9549-79374FACE173}"/>
              </a:ext>
            </a:extLst>
          </p:cNvPr>
          <p:cNvSpPr>
            <a:spLocks noGrp="1"/>
          </p:cNvSpPr>
          <p:nvPr>
            <p:ph type="body" sz="quarter" idx="10" hasCustomPrompt="1"/>
          </p:nvPr>
        </p:nvSpPr>
        <p:spPr>
          <a:xfrm>
            <a:off x="695833" y="3229691"/>
            <a:ext cx="4702175" cy="398616"/>
          </a:xfrm>
          <a:prstGeom prst="rect">
            <a:avLst/>
          </a:prstGeom>
        </p:spPr>
        <p:txBody>
          <a:bodyPr/>
          <a:lstStyle>
            <a:lvl1pPr marL="0" indent="0" algn="ctr">
              <a:buNone/>
              <a:defRPr sz="3000" b="1" i="0">
                <a:latin typeface="Arial" panose="020B0604020202020204" pitchFamily="34" charset="0"/>
                <a:cs typeface="Arial" panose="020B0604020202020204" pitchFamily="34" charset="0"/>
              </a:defRPr>
            </a:lvl1pPr>
          </a:lstStyle>
          <a:p>
            <a:pPr lvl="0"/>
            <a:r>
              <a:rPr lang="en-US" dirty="0"/>
              <a:t>What We’ll Cover</a:t>
            </a:r>
          </a:p>
        </p:txBody>
      </p:sp>
      <p:sp>
        <p:nvSpPr>
          <p:cNvPr id="19" name="Text Placeholder 18">
            <a:extLst>
              <a:ext uri="{FF2B5EF4-FFF2-40B4-BE49-F238E27FC236}">
                <a16:creationId xmlns:a16="http://schemas.microsoft.com/office/drawing/2014/main" id="{1FA52A49-6633-E54F-9E51-57323147E959}"/>
              </a:ext>
            </a:extLst>
          </p:cNvPr>
          <p:cNvSpPr>
            <a:spLocks noGrp="1"/>
          </p:cNvSpPr>
          <p:nvPr>
            <p:ph type="body" sz="quarter" idx="12" hasCustomPrompt="1"/>
          </p:nvPr>
        </p:nvSpPr>
        <p:spPr>
          <a:xfrm>
            <a:off x="6791833" y="1128199"/>
            <a:ext cx="4704334" cy="4564678"/>
          </a:xfrm>
          <a:prstGeom prst="rect">
            <a:avLst/>
          </a:prstGeom>
        </p:spPr>
        <p:txBody>
          <a:bodyPr/>
          <a:lstStyle>
            <a:lvl1pPr marL="0" indent="0">
              <a:buNone/>
              <a:defRPr sz="1800" b="0" i="0">
                <a:latin typeface="Arial" panose="020B0604020202020204" pitchFamily="34" charset="0"/>
                <a:cs typeface="Arial" panose="020B0604020202020204" pitchFamily="34" charset="0"/>
              </a:defRPr>
            </a:lvl1pPr>
            <a:lvl2pPr marL="742950" indent="-285750">
              <a:lnSpc>
                <a:spcPct val="200000"/>
              </a:lnSpc>
              <a:buClr>
                <a:srgbClr val="FFC629"/>
              </a:buClr>
              <a:buFont typeface="Arial" panose="020B0604020202020204" pitchFamily="34" charset="0"/>
              <a:buChar char="•"/>
              <a:defRPr sz="1800" b="0" i="0"/>
            </a:lvl2pPr>
          </a:lstStyle>
          <a:p>
            <a:pPr>
              <a:lnSpc>
                <a:spcPct val="200000"/>
              </a:lnSpc>
            </a:pPr>
            <a:r>
              <a:rPr lang="en-US" dirty="0">
                <a:latin typeface="Avenir Medium" panose="02000503020000020003" pitchFamily="2" charset="0"/>
              </a:rPr>
              <a:t>Content</a:t>
            </a:r>
          </a:p>
          <a:p>
            <a:pPr>
              <a:lnSpc>
                <a:spcPct val="200000"/>
              </a:lnSpc>
            </a:pPr>
            <a:r>
              <a:rPr lang="en-US" dirty="0">
                <a:latin typeface="Avenir Medium" panose="02000503020000020003" pitchFamily="2" charset="0"/>
              </a:rPr>
              <a:t>Content</a:t>
            </a:r>
          </a:p>
          <a:p>
            <a:pPr marL="742950" lvl="1" indent="-285750">
              <a:lnSpc>
                <a:spcPct val="200000"/>
              </a:lnSpc>
              <a:buClr>
                <a:srgbClr val="FFC629"/>
              </a:buClr>
              <a:buFont typeface="Arial" panose="020B0604020202020204" pitchFamily="34" charset="0"/>
              <a:buChar char="•"/>
            </a:pPr>
            <a:r>
              <a:rPr lang="en-US" dirty="0">
                <a:latin typeface="Avenir Medium" panose="02000503020000020003" pitchFamily="2" charset="0"/>
              </a:rPr>
              <a:t>Content</a:t>
            </a:r>
          </a:p>
          <a:p>
            <a:pPr marL="742950" lvl="1" indent="-285750">
              <a:lnSpc>
                <a:spcPct val="200000"/>
              </a:lnSpc>
              <a:buClr>
                <a:srgbClr val="FFC629"/>
              </a:buClr>
              <a:buFont typeface="Arial" panose="020B0604020202020204" pitchFamily="34" charset="0"/>
              <a:buChar char="•"/>
            </a:pPr>
            <a:r>
              <a:rPr lang="en-US" dirty="0">
                <a:latin typeface="Avenir Medium" panose="02000503020000020003" pitchFamily="2" charset="0"/>
              </a:rPr>
              <a:t>Content</a:t>
            </a:r>
          </a:p>
          <a:p>
            <a:pPr marL="742950" lvl="1" indent="-285750">
              <a:lnSpc>
                <a:spcPct val="200000"/>
              </a:lnSpc>
              <a:buClr>
                <a:srgbClr val="FFC629"/>
              </a:buClr>
              <a:buFont typeface="Arial" panose="020B0604020202020204" pitchFamily="34" charset="0"/>
              <a:buChar char="•"/>
            </a:pPr>
            <a:r>
              <a:rPr lang="en-US" dirty="0">
                <a:latin typeface="Avenir Medium" panose="02000503020000020003" pitchFamily="2" charset="0"/>
              </a:rPr>
              <a:t>Content</a:t>
            </a:r>
          </a:p>
          <a:p>
            <a:pPr>
              <a:lnSpc>
                <a:spcPct val="200000"/>
              </a:lnSpc>
            </a:pPr>
            <a:r>
              <a:rPr lang="en-US" dirty="0">
                <a:latin typeface="Avenir Medium" panose="02000503020000020003" pitchFamily="2" charset="0"/>
              </a:rPr>
              <a:t>Content</a:t>
            </a:r>
          </a:p>
          <a:p>
            <a:pPr>
              <a:lnSpc>
                <a:spcPct val="200000"/>
              </a:lnSpc>
            </a:pPr>
            <a:r>
              <a:rPr lang="en-US" dirty="0">
                <a:latin typeface="Avenir Medium" panose="02000503020000020003" pitchFamily="2" charset="0"/>
              </a:rPr>
              <a:t>Content</a:t>
            </a:r>
          </a:p>
        </p:txBody>
      </p:sp>
    </p:spTree>
    <p:extLst>
      <p:ext uri="{BB962C8B-B14F-4D97-AF65-F5344CB8AC3E}">
        <p14:creationId xmlns:p14="http://schemas.microsoft.com/office/powerpoint/2010/main" val="286207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6B76FD-EBC2-924F-90F9-5FBB8B224E6C}"/>
              </a:ext>
            </a:extLst>
          </p:cNvPr>
          <p:cNvSpPr/>
          <p:nvPr/>
        </p:nvSpPr>
        <p:spPr>
          <a:xfrm>
            <a:off x="-1" y="6224584"/>
            <a:ext cx="12192001" cy="2607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0204431-1C59-AA44-82EC-D02845A982FA}"/>
              </a:ext>
            </a:extLst>
          </p:cNvPr>
          <p:cNvPicPr>
            <a:picLocks noChangeAspect="1"/>
          </p:cNvPicPr>
          <p:nvPr/>
        </p:nvPicPr>
        <p:blipFill rotWithShape="1">
          <a:blip r:embed="rId2"/>
          <a:srcRect t="91324" r="1434" b="242"/>
          <a:stretch/>
        </p:blipFill>
        <p:spPr>
          <a:xfrm>
            <a:off x="0" y="6279639"/>
            <a:ext cx="12192000" cy="578361"/>
          </a:xfrm>
          <a:prstGeom prst="rect">
            <a:avLst/>
          </a:prstGeom>
        </p:spPr>
      </p:pic>
      <p:cxnSp>
        <p:nvCxnSpPr>
          <p:cNvPr id="9" name="Straight Connector 8">
            <a:extLst>
              <a:ext uri="{FF2B5EF4-FFF2-40B4-BE49-F238E27FC236}">
                <a16:creationId xmlns:a16="http://schemas.microsoft.com/office/drawing/2014/main" id="{9E6176D2-EEF6-1043-9E18-99A5E6FB1DED}"/>
              </a:ext>
            </a:extLst>
          </p:cNvPr>
          <p:cNvCxnSpPr>
            <a:cxnSpLocks/>
          </p:cNvCxnSpPr>
          <p:nvPr/>
        </p:nvCxnSpPr>
        <p:spPr>
          <a:xfrm>
            <a:off x="-13856" y="1260574"/>
            <a:ext cx="6096001"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3B75B1AC-CF2D-704D-8913-3B88C08C39B0}"/>
              </a:ext>
            </a:extLst>
          </p:cNvPr>
          <p:cNvSpPr>
            <a:spLocks noGrp="1"/>
          </p:cNvSpPr>
          <p:nvPr>
            <p:ph type="body" sz="quarter" idx="10" hasCustomPrompt="1"/>
          </p:nvPr>
        </p:nvSpPr>
        <p:spPr>
          <a:xfrm>
            <a:off x="598083" y="600075"/>
            <a:ext cx="5680075" cy="660400"/>
          </a:xfrm>
          <a:prstGeom prst="rect">
            <a:avLst/>
          </a:prstGeom>
        </p:spPr>
        <p:txBody>
          <a:bodyPr/>
          <a:lstStyle>
            <a:lvl1pPr marL="0" indent="0">
              <a:buNone/>
              <a:defRPr sz="3000" b="1" i="0">
                <a:latin typeface="Arial" panose="020B0604020202020204" pitchFamily="34" charset="0"/>
                <a:cs typeface="Arial" panose="020B0604020202020204" pitchFamily="34" charset="0"/>
              </a:defRPr>
            </a:lvl1pPr>
          </a:lstStyle>
          <a:p>
            <a:pPr lvl="0"/>
            <a:r>
              <a:rPr lang="en-US" dirty="0"/>
              <a:t>Title</a:t>
            </a:r>
          </a:p>
        </p:txBody>
      </p:sp>
      <p:sp>
        <p:nvSpPr>
          <p:cNvPr id="20" name="Text Placeholder 19">
            <a:extLst>
              <a:ext uri="{FF2B5EF4-FFF2-40B4-BE49-F238E27FC236}">
                <a16:creationId xmlns:a16="http://schemas.microsoft.com/office/drawing/2014/main" id="{D8360B5A-D265-7849-A437-ACE53640BBA6}"/>
              </a:ext>
            </a:extLst>
          </p:cNvPr>
          <p:cNvSpPr>
            <a:spLocks noGrp="1"/>
          </p:cNvSpPr>
          <p:nvPr>
            <p:ph type="body" sz="quarter" idx="11" hasCustomPrompt="1"/>
          </p:nvPr>
        </p:nvSpPr>
        <p:spPr>
          <a:xfrm>
            <a:off x="598083" y="1752600"/>
            <a:ext cx="4257675" cy="3352800"/>
          </a:xfrm>
          <a:prstGeom prst="rect">
            <a:avLst/>
          </a:prstGeom>
        </p:spPr>
        <p:txBody>
          <a:bodyPr/>
          <a:lstStyle>
            <a:lvl1pPr marL="0" indent="0">
              <a:buClr>
                <a:srgbClr val="FFC629"/>
              </a:buClr>
              <a:buFont typeface="Arial" panose="020B0604020202020204" pitchFamily="34" charset="0"/>
              <a:buNone/>
              <a:defRPr sz="1500">
                <a:latin typeface="Arial" panose="020B0604020202020204" pitchFamily="34" charset="0"/>
                <a:cs typeface="Arial" panose="020B0604020202020204" pitchFamily="34" charset="0"/>
              </a:defRPr>
            </a:lvl1pPr>
            <a:lvl2pPr>
              <a:defRPr sz="1500"/>
            </a:lvl2pPr>
            <a:lvl3pPr>
              <a:defRPr sz="1500"/>
            </a:lvl3pPr>
            <a:lvl4pPr>
              <a:defRPr sz="1500"/>
            </a:lvl4pPr>
            <a:lvl5pPr>
              <a:defRPr sz="1500"/>
            </a:lvl5pPr>
          </a:lstStyle>
          <a:p>
            <a:r>
              <a:rPr lang="en-US" sz="1500" b="1" dirty="0">
                <a:latin typeface="Avenir Black" panose="02000503020000020003" pitchFamily="2" charset="0"/>
              </a:rPr>
              <a:t>Points:</a:t>
            </a:r>
          </a:p>
          <a:p>
            <a:endParaRPr lang="en-US" sz="1500" dirty="0">
              <a:latin typeface="Avenir Medium" panose="02000503020000020003" pitchFamily="2" charset="0"/>
            </a:endParaRPr>
          </a:p>
          <a:p>
            <a:pPr marL="285750" indent="-285750">
              <a:buClr>
                <a:srgbClr val="FFC629"/>
              </a:buClr>
              <a:buFont typeface="Arial" panose="020B0604020202020204" pitchFamily="34" charset="0"/>
              <a:buChar char="•"/>
            </a:pPr>
            <a:r>
              <a:rPr lang="en-US" sz="1500" dirty="0">
                <a:latin typeface="Avenir Medium" panose="02000503020000020003" pitchFamily="2" charset="0"/>
              </a:rPr>
              <a:t>Point 1</a:t>
            </a:r>
          </a:p>
          <a:p>
            <a:pPr marL="285750" indent="-285750">
              <a:buClr>
                <a:srgbClr val="FFC629"/>
              </a:buClr>
              <a:buFont typeface="Arial" panose="020B0604020202020204" pitchFamily="34" charset="0"/>
              <a:buChar char="•"/>
            </a:pPr>
            <a:r>
              <a:rPr lang="en-US" sz="1500" dirty="0">
                <a:latin typeface="Avenir Medium" panose="02000503020000020003" pitchFamily="2" charset="0"/>
              </a:rPr>
              <a:t>Point 2</a:t>
            </a:r>
          </a:p>
          <a:p>
            <a:pPr marL="285750" indent="-285750">
              <a:buClr>
                <a:srgbClr val="FFC629"/>
              </a:buClr>
              <a:buFont typeface="Arial" panose="020B0604020202020204" pitchFamily="34" charset="0"/>
              <a:buChar char="•"/>
            </a:pPr>
            <a:r>
              <a:rPr lang="en-US" sz="1500" dirty="0">
                <a:latin typeface="Avenir Medium" panose="02000503020000020003" pitchFamily="2" charset="0"/>
              </a:rPr>
              <a:t>Point 3</a:t>
            </a:r>
          </a:p>
          <a:p>
            <a:pPr marL="285750" indent="-285750">
              <a:buFont typeface="Arial" panose="020B0604020202020204" pitchFamily="34" charset="0"/>
              <a:buChar char="•"/>
            </a:pPr>
            <a:endParaRPr lang="en-US" sz="1500" dirty="0">
              <a:latin typeface="Avenir Medium" panose="02000503020000020003" pitchFamily="2" charset="0"/>
            </a:endParaRPr>
          </a:p>
          <a:p>
            <a:r>
              <a:rPr lang="en-US" sz="1500" dirty="0">
                <a:latin typeface="Avenir Medium" panose="02000503020000020003" pitchFamily="2" charset="0"/>
              </a:rPr>
              <a:t>Reinforce main points/message here with copy to explain to the consumer.</a:t>
            </a:r>
          </a:p>
        </p:txBody>
      </p:sp>
      <p:sp>
        <p:nvSpPr>
          <p:cNvPr id="22" name="Picture Placeholder 21">
            <a:extLst>
              <a:ext uri="{FF2B5EF4-FFF2-40B4-BE49-F238E27FC236}">
                <a16:creationId xmlns:a16="http://schemas.microsoft.com/office/drawing/2014/main" id="{DF874033-E928-1743-85FB-DC29CB426C56}"/>
              </a:ext>
            </a:extLst>
          </p:cNvPr>
          <p:cNvSpPr>
            <a:spLocks noGrp="1"/>
          </p:cNvSpPr>
          <p:nvPr>
            <p:ph type="pic" sz="quarter" idx="12"/>
          </p:nvPr>
        </p:nvSpPr>
        <p:spPr>
          <a:xfrm>
            <a:off x="6799667" y="1593184"/>
            <a:ext cx="4794250" cy="3892550"/>
          </a:xfrm>
          <a:prstGeom prst="rect">
            <a:avLst/>
          </a:prstGeom>
        </p:spPr>
        <p:txBody>
          <a:bodyPr/>
          <a:lstStyle>
            <a:lvl1pPr marL="0" indent="0">
              <a:buNone/>
              <a:defRPr/>
            </a:lvl1pPr>
          </a:lstStyle>
          <a:p>
            <a:endParaRPr lang="en-US" dirty="0"/>
          </a:p>
        </p:txBody>
      </p:sp>
    </p:spTree>
    <p:extLst>
      <p:ext uri="{BB962C8B-B14F-4D97-AF65-F5344CB8AC3E}">
        <p14:creationId xmlns:p14="http://schemas.microsoft.com/office/powerpoint/2010/main" val="985105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Option 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475F388-1957-4E42-8C71-14A16B93040E}"/>
              </a:ext>
            </a:extLst>
          </p:cNvPr>
          <p:cNvGrpSpPr/>
          <p:nvPr userDrawn="1"/>
        </p:nvGrpSpPr>
        <p:grpSpPr>
          <a:xfrm>
            <a:off x="0" y="0"/>
            <a:ext cx="12192000" cy="6858000"/>
            <a:chOff x="0" y="0"/>
            <a:chExt cx="12192000" cy="6858000"/>
          </a:xfrm>
        </p:grpSpPr>
        <p:pic>
          <p:nvPicPr>
            <p:cNvPr id="8" name="Picture 7">
              <a:extLst>
                <a:ext uri="{FF2B5EF4-FFF2-40B4-BE49-F238E27FC236}">
                  <a16:creationId xmlns:a16="http://schemas.microsoft.com/office/drawing/2014/main" id="{560DCAAC-46AE-3343-8F9A-CD4DDA203A09}"/>
                </a:ext>
              </a:extLst>
            </p:cNvPr>
            <p:cNvPicPr>
              <a:picLocks noChangeAspect="1"/>
            </p:cNvPicPr>
            <p:nvPr/>
          </p:nvPicPr>
          <p:blipFill rotWithShape="1">
            <a:blip r:embed="rId2"/>
            <a:srcRect t="20272"/>
            <a:stretch/>
          </p:blipFill>
          <p:spPr>
            <a:xfrm>
              <a:off x="0" y="0"/>
              <a:ext cx="12192000" cy="6858000"/>
            </a:xfrm>
            <a:prstGeom prst="rect">
              <a:avLst/>
            </a:prstGeom>
          </p:spPr>
        </p:pic>
        <p:cxnSp>
          <p:nvCxnSpPr>
            <p:cNvPr id="10" name="Straight Connector 9">
              <a:extLst>
                <a:ext uri="{FF2B5EF4-FFF2-40B4-BE49-F238E27FC236}">
                  <a16:creationId xmlns:a16="http://schemas.microsoft.com/office/drawing/2014/main" id="{D7FE7ACE-CBBD-CE4F-9899-20F39A6A454D}"/>
                </a:ext>
              </a:extLst>
            </p:cNvPr>
            <p:cNvCxnSpPr/>
            <p:nvPr/>
          </p:nvCxnSpPr>
          <p:spPr>
            <a:xfrm>
              <a:off x="3169919" y="3857735"/>
              <a:ext cx="5852160"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grpSp>
      <p:sp>
        <p:nvSpPr>
          <p:cNvPr id="6" name="Text Placeholder 12">
            <a:extLst>
              <a:ext uri="{FF2B5EF4-FFF2-40B4-BE49-F238E27FC236}">
                <a16:creationId xmlns:a16="http://schemas.microsoft.com/office/drawing/2014/main" id="{1210CA93-A5F0-FC40-A24C-216D908FFEEC}"/>
              </a:ext>
            </a:extLst>
          </p:cNvPr>
          <p:cNvSpPr>
            <a:spLocks noGrp="1"/>
          </p:cNvSpPr>
          <p:nvPr>
            <p:ph type="body" sz="quarter" idx="11" hasCustomPrompt="1"/>
          </p:nvPr>
        </p:nvSpPr>
        <p:spPr>
          <a:xfrm>
            <a:off x="2808325" y="3247982"/>
            <a:ext cx="6575347" cy="553998"/>
          </a:xfrm>
          <a:prstGeom prst="rect">
            <a:avLst/>
          </a:prstGeom>
        </p:spPr>
        <p:txBody>
          <a:bodyPr/>
          <a:lstStyle>
            <a:lvl1pPr marL="0" indent="0" algn="ctr">
              <a:buNone/>
              <a:defRPr sz="3000" b="1" i="0">
                <a:solidFill>
                  <a:schemeClr val="bg1"/>
                </a:solidFill>
                <a:latin typeface="Arial" panose="020B0604020202020204" pitchFamily="34" charset="0"/>
                <a:cs typeface="Arial" panose="020B0604020202020204" pitchFamily="34" charset="0"/>
              </a:defRPr>
            </a:lvl1pPr>
          </a:lstStyle>
          <a:p>
            <a:pPr lvl="0"/>
            <a:r>
              <a:rPr lang="en-US" dirty="0"/>
              <a:t>Divider Title</a:t>
            </a:r>
          </a:p>
        </p:txBody>
      </p:sp>
    </p:spTree>
    <p:extLst>
      <p:ext uri="{BB962C8B-B14F-4D97-AF65-F5344CB8AC3E}">
        <p14:creationId xmlns:p14="http://schemas.microsoft.com/office/powerpoint/2010/main" val="230174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Option 2">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2C8967C-5DE1-8542-B6F8-DE583745C775}"/>
              </a:ext>
            </a:extLst>
          </p:cNvPr>
          <p:cNvGrpSpPr/>
          <p:nvPr userDrawn="1"/>
        </p:nvGrpSpPr>
        <p:grpSpPr>
          <a:xfrm>
            <a:off x="0" y="-1"/>
            <a:ext cx="12192000" cy="6858001"/>
            <a:chOff x="0" y="-1"/>
            <a:chExt cx="12192000" cy="6858001"/>
          </a:xfrm>
        </p:grpSpPr>
        <p:pic>
          <p:nvPicPr>
            <p:cNvPr id="8" name="Picture 7">
              <a:extLst>
                <a:ext uri="{FF2B5EF4-FFF2-40B4-BE49-F238E27FC236}">
                  <a16:creationId xmlns:a16="http://schemas.microsoft.com/office/drawing/2014/main" id="{E3F91AB2-125E-C949-8DAC-F0922653571D}"/>
                </a:ext>
              </a:extLst>
            </p:cNvPr>
            <p:cNvPicPr>
              <a:picLocks noChangeAspect="1"/>
            </p:cNvPicPr>
            <p:nvPr/>
          </p:nvPicPr>
          <p:blipFill rotWithShape="1">
            <a:blip r:embed="rId2">
              <a:alphaModFix amt="50000"/>
            </a:blip>
            <a:srcRect t="19272"/>
            <a:stretch/>
          </p:blipFill>
          <p:spPr>
            <a:xfrm>
              <a:off x="0" y="-1"/>
              <a:ext cx="12192000" cy="6858001"/>
            </a:xfrm>
            <a:prstGeom prst="rect">
              <a:avLst/>
            </a:prstGeom>
          </p:spPr>
        </p:pic>
        <p:cxnSp>
          <p:nvCxnSpPr>
            <p:cNvPr id="10" name="Straight Connector 9">
              <a:extLst>
                <a:ext uri="{FF2B5EF4-FFF2-40B4-BE49-F238E27FC236}">
                  <a16:creationId xmlns:a16="http://schemas.microsoft.com/office/drawing/2014/main" id="{DF6F952A-A865-544A-B2DA-A32AF5762272}"/>
                </a:ext>
              </a:extLst>
            </p:cNvPr>
            <p:cNvCxnSpPr/>
            <p:nvPr/>
          </p:nvCxnSpPr>
          <p:spPr>
            <a:xfrm>
              <a:off x="3672840" y="3857735"/>
              <a:ext cx="4846320"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grpSp>
      <p:sp>
        <p:nvSpPr>
          <p:cNvPr id="6" name="Text Placeholder 12">
            <a:extLst>
              <a:ext uri="{FF2B5EF4-FFF2-40B4-BE49-F238E27FC236}">
                <a16:creationId xmlns:a16="http://schemas.microsoft.com/office/drawing/2014/main" id="{BDF5D72F-CC3C-2B4E-B192-FF761F67C873}"/>
              </a:ext>
            </a:extLst>
          </p:cNvPr>
          <p:cNvSpPr>
            <a:spLocks noGrp="1"/>
          </p:cNvSpPr>
          <p:nvPr>
            <p:ph type="body" sz="quarter" idx="11" hasCustomPrompt="1"/>
          </p:nvPr>
        </p:nvSpPr>
        <p:spPr>
          <a:xfrm>
            <a:off x="2808325" y="3247982"/>
            <a:ext cx="6575347" cy="553998"/>
          </a:xfrm>
          <a:prstGeom prst="rect">
            <a:avLst/>
          </a:prstGeom>
        </p:spPr>
        <p:txBody>
          <a:bodyPr/>
          <a:lstStyle>
            <a:lvl1pPr marL="0" indent="0" algn="ctr">
              <a:buNone/>
              <a:defRPr sz="3000" b="1" i="0">
                <a:solidFill>
                  <a:schemeClr val="tx1"/>
                </a:solidFill>
                <a:latin typeface="Arial" panose="020B0604020202020204" pitchFamily="34" charset="0"/>
                <a:cs typeface="Arial" panose="020B0604020202020204" pitchFamily="34" charset="0"/>
              </a:defRPr>
            </a:lvl1pPr>
          </a:lstStyle>
          <a:p>
            <a:pPr lvl="0"/>
            <a:r>
              <a:rPr lang="en-US" dirty="0"/>
              <a:t>Divider Title</a:t>
            </a:r>
          </a:p>
        </p:txBody>
      </p:sp>
    </p:spTree>
    <p:extLst>
      <p:ext uri="{BB962C8B-B14F-4D97-AF65-F5344CB8AC3E}">
        <p14:creationId xmlns:p14="http://schemas.microsoft.com/office/powerpoint/2010/main" val="3089016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65630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67" r:id="rId3"/>
    <p:sldLayoutId id="2147483668" r:id="rId4"/>
    <p:sldLayoutId id="2147483669" r:id="rId5"/>
    <p:sldLayoutId id="2147483658" r:id="rId6"/>
    <p:sldLayoutId id="2147483665" r:id="rId7"/>
    <p:sldLayoutId id="2147483660" r:id="rId8"/>
    <p:sldLayoutId id="2147483661" r:id="rId9"/>
    <p:sldLayoutId id="2147483663" r:id="rId10"/>
    <p:sldLayoutId id="2147483664" r:id="rId11"/>
    <p:sldLayoutId id="214748366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usg.service-now.com/usgsp"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hr.kennesaw.edu/communication/newsletter.php" TargetMode="Externa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s://hr.kennesaw.edu/hrteams.php"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252CAE6-104F-4AC5-839D-ECB29D4D42BA}"/>
              </a:ext>
            </a:extLst>
          </p:cNvPr>
          <p:cNvSpPr>
            <a:spLocks noGrp="1"/>
          </p:cNvSpPr>
          <p:nvPr>
            <p:ph type="body" sz="quarter" idx="11"/>
          </p:nvPr>
        </p:nvSpPr>
        <p:spPr/>
        <p:txBody>
          <a:bodyPr/>
          <a:lstStyle/>
          <a:p>
            <a:r>
              <a:rPr lang="en-US" dirty="0"/>
              <a:t>Welcome!</a:t>
            </a:r>
          </a:p>
        </p:txBody>
      </p:sp>
      <p:sp>
        <p:nvSpPr>
          <p:cNvPr id="5" name="Text Placeholder 3">
            <a:extLst>
              <a:ext uri="{FF2B5EF4-FFF2-40B4-BE49-F238E27FC236}">
                <a16:creationId xmlns:a16="http://schemas.microsoft.com/office/drawing/2014/main" id="{D561ABA1-CAE5-45C8-897E-5A0ADA98FB2A}"/>
              </a:ext>
            </a:extLst>
          </p:cNvPr>
          <p:cNvSpPr txBox="1">
            <a:spLocks/>
          </p:cNvSpPr>
          <p:nvPr/>
        </p:nvSpPr>
        <p:spPr>
          <a:xfrm>
            <a:off x="2808325" y="3971472"/>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 will begin promptly at 2pm.</a:t>
            </a:r>
          </a:p>
        </p:txBody>
      </p:sp>
    </p:spTree>
    <p:extLst>
      <p:ext uri="{BB962C8B-B14F-4D97-AF65-F5344CB8AC3E}">
        <p14:creationId xmlns:p14="http://schemas.microsoft.com/office/powerpoint/2010/main" val="1520277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DC28A00-D8BD-48F6-A97F-E92DF76695DB}"/>
              </a:ext>
            </a:extLst>
          </p:cNvPr>
          <p:cNvSpPr>
            <a:spLocks noGrp="1"/>
          </p:cNvSpPr>
          <p:nvPr>
            <p:ph type="body" sz="quarter" idx="11"/>
          </p:nvPr>
        </p:nvSpPr>
        <p:spPr>
          <a:xfrm>
            <a:off x="2808325" y="2120642"/>
            <a:ext cx="6575347" cy="553998"/>
          </a:xfrm>
        </p:spPr>
        <p:txBody>
          <a:bodyPr/>
          <a:lstStyle/>
          <a:p>
            <a:r>
              <a:rPr lang="en-US" dirty="0"/>
              <a:t>My Team transactions can not be edited once they are submitted by the submitter, approvers, or Human Resources.</a:t>
            </a:r>
          </a:p>
        </p:txBody>
      </p:sp>
      <p:sp>
        <p:nvSpPr>
          <p:cNvPr id="5" name="Text Placeholder 3">
            <a:extLst>
              <a:ext uri="{FF2B5EF4-FFF2-40B4-BE49-F238E27FC236}">
                <a16:creationId xmlns:a16="http://schemas.microsoft.com/office/drawing/2014/main" id="{85ED457C-73F0-436D-B794-971EAF0C71C2}"/>
              </a:ext>
            </a:extLst>
          </p:cNvPr>
          <p:cNvSpPr txBox="1">
            <a:spLocks/>
          </p:cNvSpPr>
          <p:nvPr/>
        </p:nvSpPr>
        <p:spPr>
          <a:xfrm>
            <a:off x="2808324" y="3906362"/>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Making sure that all details, including effective date, are correct prior to submitting is key to a successful transaction.</a:t>
            </a:r>
          </a:p>
        </p:txBody>
      </p:sp>
    </p:spTree>
    <p:extLst>
      <p:ext uri="{BB962C8B-B14F-4D97-AF65-F5344CB8AC3E}">
        <p14:creationId xmlns:p14="http://schemas.microsoft.com/office/powerpoint/2010/main" val="4028952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F0B36C-9AA2-4BBF-86D5-3BDAE5C524E7}"/>
              </a:ext>
            </a:extLst>
          </p:cNvPr>
          <p:cNvSpPr>
            <a:spLocks noGrp="1"/>
          </p:cNvSpPr>
          <p:nvPr>
            <p:ph type="body" sz="quarter" idx="11"/>
          </p:nvPr>
        </p:nvSpPr>
        <p:spPr>
          <a:xfrm>
            <a:off x="2808325" y="2446318"/>
            <a:ext cx="6575347" cy="553998"/>
          </a:xfrm>
        </p:spPr>
        <p:txBody>
          <a:bodyPr/>
          <a:lstStyle/>
          <a:p>
            <a:r>
              <a:rPr lang="en-US" dirty="0"/>
              <a:t>How do I submit transactions when multiple changes are happening simultaneously?</a:t>
            </a:r>
          </a:p>
        </p:txBody>
      </p:sp>
    </p:spTree>
    <p:extLst>
      <p:ext uri="{BB962C8B-B14F-4D97-AF65-F5344CB8AC3E}">
        <p14:creationId xmlns:p14="http://schemas.microsoft.com/office/powerpoint/2010/main" val="1302384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A78087A-D23C-4AC6-B4EB-29D1B4D4C0FA}"/>
              </a:ext>
            </a:extLst>
          </p:cNvPr>
          <p:cNvSpPr>
            <a:spLocks noGrp="1"/>
          </p:cNvSpPr>
          <p:nvPr>
            <p:ph type="body" sz="quarter" idx="10"/>
          </p:nvPr>
        </p:nvSpPr>
        <p:spPr>
          <a:xfrm>
            <a:off x="695833" y="2177505"/>
            <a:ext cx="4702175" cy="398616"/>
          </a:xfrm>
        </p:spPr>
        <p:txBody>
          <a:bodyPr/>
          <a:lstStyle/>
          <a:p>
            <a:r>
              <a:rPr lang="en-US" sz="3200" dirty="0"/>
              <a:t>Some transactions allow multiple changes</a:t>
            </a:r>
          </a:p>
        </p:txBody>
      </p:sp>
      <p:sp>
        <p:nvSpPr>
          <p:cNvPr id="5" name="Text Placeholder 4">
            <a:extLst>
              <a:ext uri="{FF2B5EF4-FFF2-40B4-BE49-F238E27FC236}">
                <a16:creationId xmlns:a16="http://schemas.microsoft.com/office/drawing/2014/main" id="{8778BFD7-286E-4CF4-87AE-BA85302E1EAF}"/>
              </a:ext>
            </a:extLst>
          </p:cNvPr>
          <p:cNvSpPr>
            <a:spLocks noGrp="1"/>
          </p:cNvSpPr>
          <p:nvPr>
            <p:ph type="body" sz="quarter" idx="12"/>
          </p:nvPr>
        </p:nvSpPr>
        <p:spPr>
          <a:xfrm>
            <a:off x="6793994" y="606901"/>
            <a:ext cx="4704334" cy="3938439"/>
          </a:xfrm>
        </p:spPr>
        <p:txBody>
          <a:bodyPr/>
          <a:lstStyle/>
          <a:p>
            <a:pPr marL="285750" indent="-285750">
              <a:buFont typeface="Arial" panose="020B0604020202020204" pitchFamily="34" charset="0"/>
              <a:buChar char="•"/>
            </a:pPr>
            <a:r>
              <a:rPr lang="en-US" dirty="0"/>
              <a:t>Add/Change Position Transaction</a:t>
            </a:r>
          </a:p>
          <a:p>
            <a:pPr marL="1028700" lvl="1">
              <a:lnSpc>
                <a:spcPct val="100000"/>
              </a:lnSpc>
            </a:pPr>
            <a:r>
              <a:rPr lang="en-US" sz="1400" dirty="0"/>
              <a:t>Changes one or more elements associated with the position, including: classification (job code and title), reports to, pay group, regular/temporary status, full-time/part-time status, FLSA status, department, and standard hours/full-time equivalent. If multiple of these are changing, you can indicate all in one transaction to make all changes at once.</a:t>
            </a:r>
          </a:p>
          <a:p>
            <a:pPr marL="1028700" lvl="1">
              <a:lnSpc>
                <a:spcPct val="100000"/>
              </a:lnSpc>
            </a:pPr>
            <a:r>
              <a:rPr lang="en-US" sz="1400" dirty="0"/>
              <a:t>REMINDER: the system will not allow multiple Add/Change Position transactions to be submitted with the same effective date, so make sure all changes happening as of a specific date are submitted all in one transaction, as you will be unable to go back and submit another one with the same date.</a:t>
            </a:r>
          </a:p>
          <a:p>
            <a:endParaRPr lang="en-US" sz="1400" dirty="0"/>
          </a:p>
          <a:p>
            <a:pPr marL="285750" indent="-285750">
              <a:buFont typeface="Arial" panose="020B0604020202020204" pitchFamily="34" charset="0"/>
              <a:buChar char="•"/>
            </a:pPr>
            <a:r>
              <a:rPr lang="en-US" dirty="0"/>
              <a:t>Transfer, Demotion, and Promotion Transactions</a:t>
            </a:r>
          </a:p>
          <a:p>
            <a:pPr marL="1028700" lvl="1">
              <a:lnSpc>
                <a:spcPct val="100000"/>
              </a:lnSpc>
            </a:pPr>
            <a:r>
              <a:rPr lang="en-US" sz="1400" dirty="0"/>
              <a:t>Also allow a related pay rate change by sliding the pay rate change slider to YES when the transaction is initiated</a:t>
            </a:r>
          </a:p>
        </p:txBody>
      </p:sp>
    </p:spTree>
    <p:extLst>
      <p:ext uri="{BB962C8B-B14F-4D97-AF65-F5344CB8AC3E}">
        <p14:creationId xmlns:p14="http://schemas.microsoft.com/office/powerpoint/2010/main" val="3277151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A78087A-D23C-4AC6-B4EB-29D1B4D4C0FA}"/>
              </a:ext>
            </a:extLst>
          </p:cNvPr>
          <p:cNvSpPr>
            <a:spLocks noGrp="1"/>
          </p:cNvSpPr>
          <p:nvPr>
            <p:ph type="body" sz="quarter" idx="10"/>
          </p:nvPr>
        </p:nvSpPr>
        <p:spPr>
          <a:xfrm>
            <a:off x="695833" y="2177505"/>
            <a:ext cx="4702175" cy="398616"/>
          </a:xfrm>
        </p:spPr>
        <p:txBody>
          <a:bodyPr/>
          <a:lstStyle/>
          <a:p>
            <a:r>
              <a:rPr lang="en-US" sz="3200" dirty="0"/>
              <a:t>Some transactions allow comments to change other related elements</a:t>
            </a:r>
          </a:p>
        </p:txBody>
      </p:sp>
      <p:sp>
        <p:nvSpPr>
          <p:cNvPr id="5" name="Text Placeholder 4">
            <a:extLst>
              <a:ext uri="{FF2B5EF4-FFF2-40B4-BE49-F238E27FC236}">
                <a16:creationId xmlns:a16="http://schemas.microsoft.com/office/drawing/2014/main" id="{8778BFD7-286E-4CF4-87AE-BA85302E1EAF}"/>
              </a:ext>
            </a:extLst>
          </p:cNvPr>
          <p:cNvSpPr>
            <a:spLocks noGrp="1"/>
          </p:cNvSpPr>
          <p:nvPr>
            <p:ph type="body" sz="quarter" idx="12"/>
          </p:nvPr>
        </p:nvSpPr>
        <p:spPr>
          <a:xfrm>
            <a:off x="6791833" y="576284"/>
            <a:ext cx="4704334" cy="5705432"/>
          </a:xfrm>
        </p:spPr>
        <p:txBody>
          <a:bodyPr/>
          <a:lstStyle/>
          <a:p>
            <a:pPr marL="285750" indent="-285750">
              <a:buFont typeface="Arial" panose="020B0604020202020204" pitchFamily="34" charset="0"/>
              <a:buChar char="•"/>
            </a:pPr>
            <a:r>
              <a:rPr lang="en-US" dirty="0"/>
              <a:t>Add/Change Position Transaction</a:t>
            </a:r>
          </a:p>
          <a:p>
            <a:pPr marL="1028700" lvl="1">
              <a:lnSpc>
                <a:spcPct val="100000"/>
              </a:lnSpc>
            </a:pPr>
            <a:r>
              <a:rPr lang="en-US" sz="1400" dirty="0"/>
              <a:t>If classification is changing and pay rate is changing to be in line with a new pay grade, the new compensation rate should be indicated in the Summary of Request section</a:t>
            </a:r>
          </a:p>
          <a:p>
            <a:pPr marL="1028700" lvl="1">
              <a:lnSpc>
                <a:spcPct val="100000"/>
              </a:lnSpc>
            </a:pPr>
            <a:r>
              <a:rPr lang="en-US" sz="1400" dirty="0"/>
              <a:t>If reports to is changing and time and absence approver is changing to match the new reports to, the new time approver’s name can be indicated in the Summary of Request section</a:t>
            </a:r>
          </a:p>
          <a:p>
            <a:pPr marL="285750" indent="-285750">
              <a:buFont typeface="Arial" panose="020B0604020202020204" pitchFamily="34" charset="0"/>
              <a:buChar char="•"/>
            </a:pPr>
            <a:r>
              <a:rPr lang="en-US" dirty="0"/>
              <a:t>Reports To Change Transactions</a:t>
            </a:r>
          </a:p>
          <a:p>
            <a:pPr marL="1028700" lvl="1">
              <a:lnSpc>
                <a:spcPct val="100000"/>
              </a:lnSpc>
            </a:pPr>
            <a:r>
              <a:rPr lang="en-US" sz="1400" dirty="0"/>
              <a:t>If reports to is changing and time and absence approver is changing to match the new reports to, the new time approver’s name can be indicated in the Comments section</a:t>
            </a:r>
          </a:p>
          <a:p>
            <a:pPr marL="285750" indent="-285750">
              <a:buFont typeface="Arial" panose="020B0604020202020204" pitchFamily="34" charset="0"/>
              <a:buChar char="•"/>
            </a:pPr>
            <a:r>
              <a:rPr lang="en-US" dirty="0"/>
              <a:t>Transfer, Demotion, and Promotion Transactions</a:t>
            </a:r>
          </a:p>
          <a:p>
            <a:pPr marL="1028700" lvl="1">
              <a:lnSpc>
                <a:spcPct val="100000"/>
              </a:lnSpc>
            </a:pPr>
            <a:r>
              <a:rPr lang="en-US" sz="1400" dirty="0"/>
              <a:t>If an employee is moving to a new position via transfer, demotion, or promotion transaction, the system will allow the submitter to indicate if a new pay rate is associated with the change. If so, change the slider to “YES” to indicate the new pay rate as part of the transfer, demotion, or promotion transaction</a:t>
            </a:r>
          </a:p>
        </p:txBody>
      </p:sp>
    </p:spTree>
    <p:extLst>
      <p:ext uri="{BB962C8B-B14F-4D97-AF65-F5344CB8AC3E}">
        <p14:creationId xmlns:p14="http://schemas.microsoft.com/office/powerpoint/2010/main" val="639545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A78087A-D23C-4AC6-B4EB-29D1B4D4C0FA}"/>
              </a:ext>
            </a:extLst>
          </p:cNvPr>
          <p:cNvSpPr>
            <a:spLocks noGrp="1"/>
          </p:cNvSpPr>
          <p:nvPr>
            <p:ph type="body" sz="quarter" idx="10"/>
          </p:nvPr>
        </p:nvSpPr>
        <p:spPr>
          <a:xfrm>
            <a:off x="695833" y="2177505"/>
            <a:ext cx="4702175" cy="398616"/>
          </a:xfrm>
        </p:spPr>
        <p:txBody>
          <a:bodyPr/>
          <a:lstStyle/>
          <a:p>
            <a:r>
              <a:rPr lang="en-US" sz="3200" dirty="0"/>
              <a:t>Other simultaneous changes will require multiple transactions</a:t>
            </a:r>
          </a:p>
        </p:txBody>
      </p:sp>
      <p:sp>
        <p:nvSpPr>
          <p:cNvPr id="5" name="Text Placeholder 4">
            <a:extLst>
              <a:ext uri="{FF2B5EF4-FFF2-40B4-BE49-F238E27FC236}">
                <a16:creationId xmlns:a16="http://schemas.microsoft.com/office/drawing/2014/main" id="{8778BFD7-286E-4CF4-87AE-BA85302E1EAF}"/>
              </a:ext>
            </a:extLst>
          </p:cNvPr>
          <p:cNvSpPr>
            <a:spLocks noGrp="1"/>
          </p:cNvSpPr>
          <p:nvPr>
            <p:ph type="body" sz="quarter" idx="12"/>
          </p:nvPr>
        </p:nvSpPr>
        <p:spPr>
          <a:xfrm>
            <a:off x="6929620" y="1385224"/>
            <a:ext cx="4704334" cy="1983178"/>
          </a:xfrm>
        </p:spPr>
        <p:txBody>
          <a:bodyPr/>
          <a:lstStyle/>
          <a:p>
            <a:pPr marL="285750" indent="-285750">
              <a:buFont typeface="Arial" panose="020B0604020202020204" pitchFamily="34" charset="0"/>
              <a:buChar char="•"/>
            </a:pPr>
            <a:r>
              <a:rPr lang="en-US" dirty="0"/>
              <a:t>All other simultaneous changes will require multiple transactions to request all appropriate changes</a:t>
            </a:r>
          </a:p>
          <a:p>
            <a:pPr marL="285750" indent="-285750">
              <a:buFont typeface="Arial" panose="020B0604020202020204" pitchFamily="34" charset="0"/>
              <a:buChar char="•"/>
            </a:pPr>
            <a:endParaRPr lang="en-US" dirty="0"/>
          </a:p>
          <a:p>
            <a:pPr marL="1028700" lvl="1">
              <a:lnSpc>
                <a:spcPct val="100000"/>
              </a:lnSpc>
            </a:pPr>
            <a:r>
              <a:rPr lang="en-US" sz="1400" dirty="0"/>
              <a:t>Example 1: an employee is changing to a new manager and is receiving a pay rate increase. Two transactions would be needed – one to change the reports to and one to change the pay rate.</a:t>
            </a:r>
          </a:p>
          <a:p>
            <a:pPr marL="1028700" lvl="1">
              <a:lnSpc>
                <a:spcPct val="100000"/>
              </a:lnSpc>
            </a:pPr>
            <a:endParaRPr lang="en-US" sz="1400" dirty="0"/>
          </a:p>
          <a:p>
            <a:pPr marL="1028700" lvl="1">
              <a:lnSpc>
                <a:spcPct val="100000"/>
              </a:lnSpc>
            </a:pPr>
            <a:r>
              <a:rPr lang="en-US" sz="1400" dirty="0"/>
              <a:t>Example 2: a position is moving to a new department and to a new funding source</a:t>
            </a:r>
          </a:p>
        </p:txBody>
      </p:sp>
    </p:spTree>
    <p:extLst>
      <p:ext uri="{BB962C8B-B14F-4D97-AF65-F5344CB8AC3E}">
        <p14:creationId xmlns:p14="http://schemas.microsoft.com/office/powerpoint/2010/main" val="2796906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DC28A00-D8BD-48F6-A97F-E92DF76695DB}"/>
              </a:ext>
            </a:extLst>
          </p:cNvPr>
          <p:cNvSpPr>
            <a:spLocks noGrp="1"/>
          </p:cNvSpPr>
          <p:nvPr>
            <p:ph type="body" sz="quarter" idx="11"/>
          </p:nvPr>
        </p:nvSpPr>
        <p:spPr>
          <a:xfrm>
            <a:off x="2808325" y="1657180"/>
            <a:ext cx="6575347" cy="553998"/>
          </a:xfrm>
        </p:spPr>
        <p:txBody>
          <a:bodyPr/>
          <a:lstStyle/>
          <a:p>
            <a:r>
              <a:rPr lang="en-US" dirty="0"/>
              <a:t>When submitting multiple transactions, make sure to wait until one is fully approved (by all approvers, including HR) prior to submitting the next request</a:t>
            </a:r>
          </a:p>
        </p:txBody>
      </p:sp>
      <p:sp>
        <p:nvSpPr>
          <p:cNvPr id="5" name="Text Placeholder 3">
            <a:extLst>
              <a:ext uri="{FF2B5EF4-FFF2-40B4-BE49-F238E27FC236}">
                <a16:creationId xmlns:a16="http://schemas.microsoft.com/office/drawing/2014/main" id="{85ED457C-73F0-436D-B794-971EAF0C71C2}"/>
              </a:ext>
            </a:extLst>
          </p:cNvPr>
          <p:cNvSpPr txBox="1">
            <a:spLocks/>
          </p:cNvSpPr>
          <p:nvPr/>
        </p:nvSpPr>
        <p:spPr>
          <a:xfrm>
            <a:off x="2808324" y="3906362"/>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p>
        </p:txBody>
      </p:sp>
      <p:sp>
        <p:nvSpPr>
          <p:cNvPr id="6" name="Text Placeholder 3">
            <a:extLst>
              <a:ext uri="{FF2B5EF4-FFF2-40B4-BE49-F238E27FC236}">
                <a16:creationId xmlns:a16="http://schemas.microsoft.com/office/drawing/2014/main" id="{B4D83531-2572-4469-A59A-73B43AC33B92}"/>
              </a:ext>
            </a:extLst>
          </p:cNvPr>
          <p:cNvSpPr txBox="1">
            <a:spLocks/>
          </p:cNvSpPr>
          <p:nvPr/>
        </p:nvSpPr>
        <p:spPr>
          <a:xfrm>
            <a:off x="2960724" y="3933502"/>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This does not apply to Change Position Funding requests. Change Position Funding requests may be submitted at the same time as other transactions, as they do not affect the same data tables.</a:t>
            </a:r>
          </a:p>
        </p:txBody>
      </p:sp>
    </p:spTree>
    <p:extLst>
      <p:ext uri="{BB962C8B-B14F-4D97-AF65-F5344CB8AC3E}">
        <p14:creationId xmlns:p14="http://schemas.microsoft.com/office/powerpoint/2010/main" val="1002844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F0B36C-9AA2-4BBF-86D5-3BDAE5C524E7}"/>
              </a:ext>
            </a:extLst>
          </p:cNvPr>
          <p:cNvSpPr>
            <a:spLocks noGrp="1"/>
          </p:cNvSpPr>
          <p:nvPr>
            <p:ph type="body" sz="quarter" idx="11"/>
          </p:nvPr>
        </p:nvSpPr>
        <p:spPr/>
        <p:txBody>
          <a:bodyPr/>
          <a:lstStyle/>
          <a:p>
            <a:r>
              <a:rPr lang="en-US" dirty="0"/>
              <a:t>What resources are available?</a:t>
            </a:r>
          </a:p>
        </p:txBody>
      </p:sp>
    </p:spTree>
    <p:extLst>
      <p:ext uri="{BB962C8B-B14F-4D97-AF65-F5344CB8AC3E}">
        <p14:creationId xmlns:p14="http://schemas.microsoft.com/office/powerpoint/2010/main" val="3994158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3AA50E-7C55-4A61-84EB-97A87F1B053D}"/>
              </a:ext>
            </a:extLst>
          </p:cNvPr>
          <p:cNvSpPr>
            <a:spLocks noGrp="1"/>
          </p:cNvSpPr>
          <p:nvPr>
            <p:ph type="body" sz="quarter" idx="10"/>
          </p:nvPr>
        </p:nvSpPr>
        <p:spPr/>
        <p:txBody>
          <a:bodyPr/>
          <a:lstStyle/>
          <a:p>
            <a:r>
              <a:rPr lang="en-US" dirty="0"/>
              <a:t>Shared Services Center</a:t>
            </a:r>
            <a:br>
              <a:rPr lang="en-US" dirty="0"/>
            </a:br>
            <a:r>
              <a:rPr lang="en-US" dirty="0"/>
              <a:t>Knowledge Base</a:t>
            </a:r>
          </a:p>
        </p:txBody>
      </p:sp>
      <p:sp>
        <p:nvSpPr>
          <p:cNvPr id="4" name="Text Placeholder 3">
            <a:extLst>
              <a:ext uri="{FF2B5EF4-FFF2-40B4-BE49-F238E27FC236}">
                <a16:creationId xmlns:a16="http://schemas.microsoft.com/office/drawing/2014/main" id="{E36896BD-32D2-4A01-8B0C-346D22238D86}"/>
              </a:ext>
            </a:extLst>
          </p:cNvPr>
          <p:cNvSpPr>
            <a:spLocks noGrp="1"/>
          </p:cNvSpPr>
          <p:nvPr>
            <p:ph type="body" sz="quarter" idx="12"/>
          </p:nvPr>
        </p:nvSpPr>
        <p:spPr>
          <a:xfrm>
            <a:off x="6929620" y="3428999"/>
            <a:ext cx="4704334" cy="2404141"/>
          </a:xfrm>
        </p:spPr>
        <p:txBody>
          <a:bodyPr/>
          <a:lstStyle/>
          <a:p>
            <a:r>
              <a:rPr lang="en-US" sz="2200" dirty="0">
                <a:hlinkClick r:id="rId2"/>
              </a:rPr>
              <a:t>https://usg.service-now.com/usgsp</a:t>
            </a:r>
            <a:endParaRPr lang="en-US" sz="2200" dirty="0"/>
          </a:p>
          <a:p>
            <a:endParaRPr lang="en-US" dirty="0"/>
          </a:p>
          <a:p>
            <a:r>
              <a:rPr lang="en-US" dirty="0"/>
              <a:t>Resource developed by the University System of Georgia Shared Services Center to assist employees of the university system in navigating OneUSG products using knowledge articles and job aids.</a:t>
            </a:r>
          </a:p>
        </p:txBody>
      </p:sp>
      <p:pic>
        <p:nvPicPr>
          <p:cNvPr id="8" name="Picture 7">
            <a:extLst>
              <a:ext uri="{FF2B5EF4-FFF2-40B4-BE49-F238E27FC236}">
                <a16:creationId xmlns:a16="http://schemas.microsoft.com/office/drawing/2014/main" id="{E80D5F2F-1A84-4B61-865D-B683E2285123}"/>
              </a:ext>
            </a:extLst>
          </p:cNvPr>
          <p:cNvPicPr>
            <a:picLocks noChangeAspect="1"/>
          </p:cNvPicPr>
          <p:nvPr/>
        </p:nvPicPr>
        <p:blipFill>
          <a:blip r:embed="rId3"/>
          <a:stretch>
            <a:fillRect/>
          </a:stretch>
        </p:blipFill>
        <p:spPr>
          <a:xfrm>
            <a:off x="8014785" y="445932"/>
            <a:ext cx="2534004" cy="2534004"/>
          </a:xfrm>
          <a:prstGeom prst="rect">
            <a:avLst/>
          </a:prstGeom>
        </p:spPr>
      </p:pic>
    </p:spTree>
    <p:extLst>
      <p:ext uri="{BB962C8B-B14F-4D97-AF65-F5344CB8AC3E}">
        <p14:creationId xmlns:p14="http://schemas.microsoft.com/office/powerpoint/2010/main" val="862350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68CFAF-5FE3-410B-984A-AE460BFB97A1}"/>
              </a:ext>
            </a:extLst>
          </p:cNvPr>
          <p:cNvPicPr>
            <a:picLocks noChangeAspect="1"/>
          </p:cNvPicPr>
          <p:nvPr/>
        </p:nvPicPr>
        <p:blipFill>
          <a:blip r:embed="rId2"/>
          <a:stretch>
            <a:fillRect/>
          </a:stretch>
        </p:blipFill>
        <p:spPr>
          <a:xfrm>
            <a:off x="4917754" y="384159"/>
            <a:ext cx="6942139" cy="5571067"/>
          </a:xfrm>
          <a:prstGeom prst="rect">
            <a:avLst/>
          </a:prstGeom>
        </p:spPr>
      </p:pic>
      <p:sp>
        <p:nvSpPr>
          <p:cNvPr id="7" name="TextBox 6">
            <a:extLst>
              <a:ext uri="{FF2B5EF4-FFF2-40B4-BE49-F238E27FC236}">
                <a16:creationId xmlns:a16="http://schemas.microsoft.com/office/drawing/2014/main" id="{EB844978-F112-4B30-ABF6-BF978D221DC5}"/>
              </a:ext>
            </a:extLst>
          </p:cNvPr>
          <p:cNvSpPr txBox="1"/>
          <p:nvPr/>
        </p:nvSpPr>
        <p:spPr>
          <a:xfrm>
            <a:off x="332107" y="235084"/>
            <a:ext cx="3722893" cy="3046988"/>
          </a:xfrm>
          <a:prstGeom prst="rect">
            <a:avLst/>
          </a:prstGeom>
          <a:noFill/>
        </p:spPr>
        <p:txBody>
          <a:bodyPr wrap="square">
            <a:spAutoFit/>
          </a:bodyPr>
          <a:lstStyle/>
          <a:p>
            <a:r>
              <a:rPr lang="en-US" sz="3200" dirty="0"/>
              <a:t>Click the blue log in button and then use your KSU NetID and password to log in, using DUO to authenticate. </a:t>
            </a:r>
          </a:p>
        </p:txBody>
      </p:sp>
      <p:sp>
        <p:nvSpPr>
          <p:cNvPr id="8" name="Arrow: Right 7">
            <a:extLst>
              <a:ext uri="{FF2B5EF4-FFF2-40B4-BE49-F238E27FC236}">
                <a16:creationId xmlns:a16="http://schemas.microsoft.com/office/drawing/2014/main" id="{FA8F6574-A6FB-4042-99F1-3781252F7800}"/>
              </a:ext>
            </a:extLst>
          </p:cNvPr>
          <p:cNvSpPr/>
          <p:nvPr/>
        </p:nvSpPr>
        <p:spPr>
          <a:xfrm>
            <a:off x="3009077" y="2113768"/>
            <a:ext cx="2091846" cy="13152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5728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732E755F-6CDD-4FE7-89AD-72D7668E0AB2}"/>
              </a:ext>
            </a:extLst>
          </p:cNvPr>
          <p:cNvPicPr>
            <a:picLocks noChangeAspect="1"/>
          </p:cNvPicPr>
          <p:nvPr/>
        </p:nvPicPr>
        <p:blipFill>
          <a:blip r:embed="rId2"/>
          <a:stretch>
            <a:fillRect/>
          </a:stretch>
        </p:blipFill>
        <p:spPr>
          <a:xfrm>
            <a:off x="643467" y="1689345"/>
            <a:ext cx="10905066" cy="3980348"/>
          </a:xfrm>
          <a:prstGeom prst="rect">
            <a:avLst/>
          </a:prstGeom>
        </p:spPr>
      </p:pic>
      <p:sp>
        <p:nvSpPr>
          <p:cNvPr id="5" name="TextBox 4">
            <a:extLst>
              <a:ext uri="{FF2B5EF4-FFF2-40B4-BE49-F238E27FC236}">
                <a16:creationId xmlns:a16="http://schemas.microsoft.com/office/drawing/2014/main" id="{7B466CB5-13D5-4564-93A8-3D8315E1C4E5}"/>
              </a:ext>
            </a:extLst>
          </p:cNvPr>
          <p:cNvSpPr txBox="1"/>
          <p:nvPr/>
        </p:nvSpPr>
        <p:spPr>
          <a:xfrm>
            <a:off x="322544" y="196665"/>
            <a:ext cx="11364239" cy="1077218"/>
          </a:xfrm>
          <a:prstGeom prst="rect">
            <a:avLst/>
          </a:prstGeom>
          <a:noFill/>
        </p:spPr>
        <p:txBody>
          <a:bodyPr wrap="square">
            <a:spAutoFit/>
          </a:bodyPr>
          <a:lstStyle/>
          <a:p>
            <a:pPr algn="ctr"/>
            <a:r>
              <a:rPr lang="en-US" sz="3200" dirty="0"/>
              <a:t>Search the landing page for topics related to </a:t>
            </a:r>
          </a:p>
          <a:p>
            <a:pPr algn="ctr"/>
            <a:r>
              <a:rPr lang="en-US" sz="3200" dirty="0"/>
              <a:t>OneUSG transactions and/or products. </a:t>
            </a:r>
          </a:p>
        </p:txBody>
      </p:sp>
    </p:spTree>
    <p:extLst>
      <p:ext uri="{BB962C8B-B14F-4D97-AF65-F5344CB8AC3E}">
        <p14:creationId xmlns:p14="http://schemas.microsoft.com/office/powerpoint/2010/main" val="1391637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450E44-512C-453C-8141-6843D1511328}"/>
              </a:ext>
            </a:extLst>
          </p:cNvPr>
          <p:cNvSpPr>
            <a:spLocks noGrp="1"/>
          </p:cNvSpPr>
          <p:nvPr>
            <p:ph type="body" sz="quarter" idx="12"/>
          </p:nvPr>
        </p:nvSpPr>
        <p:spPr>
          <a:xfrm>
            <a:off x="3765550" y="5260593"/>
            <a:ext cx="4660900" cy="512762"/>
          </a:xfrm>
        </p:spPr>
        <p:txBody>
          <a:bodyPr/>
          <a:lstStyle/>
          <a:p>
            <a:r>
              <a:rPr lang="en-US" dirty="0"/>
              <a:t>Let’s Change It All!</a:t>
            </a:r>
          </a:p>
          <a:p>
            <a:endParaRPr lang="en-US" dirty="0"/>
          </a:p>
        </p:txBody>
      </p:sp>
      <p:sp>
        <p:nvSpPr>
          <p:cNvPr id="4" name="Text Placeholder 1">
            <a:extLst>
              <a:ext uri="{FF2B5EF4-FFF2-40B4-BE49-F238E27FC236}">
                <a16:creationId xmlns:a16="http://schemas.microsoft.com/office/drawing/2014/main" id="{AB53EF58-E39B-497D-BC54-6526C33EFF0C}"/>
              </a:ext>
            </a:extLst>
          </p:cNvPr>
          <p:cNvSpPr txBox="1">
            <a:spLocks/>
          </p:cNvSpPr>
          <p:nvPr/>
        </p:nvSpPr>
        <p:spPr>
          <a:xfrm>
            <a:off x="3141641" y="5591481"/>
            <a:ext cx="5908718" cy="18187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Submitting Multiple, Simultaneous Changes through MSS</a:t>
            </a:r>
          </a:p>
        </p:txBody>
      </p:sp>
    </p:spTree>
    <p:extLst>
      <p:ext uri="{BB962C8B-B14F-4D97-AF65-F5344CB8AC3E}">
        <p14:creationId xmlns:p14="http://schemas.microsoft.com/office/powerpoint/2010/main" val="3383167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F8410B-00D5-468B-B499-166DE4A10749}"/>
              </a:ext>
            </a:extLst>
          </p:cNvPr>
          <p:cNvPicPr>
            <a:picLocks noChangeAspect="1"/>
          </p:cNvPicPr>
          <p:nvPr/>
        </p:nvPicPr>
        <p:blipFill rotWithShape="1">
          <a:blip r:embed="rId2"/>
          <a:srcRect l="24403"/>
          <a:stretch/>
        </p:blipFill>
        <p:spPr>
          <a:xfrm>
            <a:off x="327545" y="1295970"/>
            <a:ext cx="11557533" cy="4602103"/>
          </a:xfrm>
          <a:prstGeom prst="rect">
            <a:avLst/>
          </a:prstGeom>
        </p:spPr>
      </p:pic>
      <p:sp>
        <p:nvSpPr>
          <p:cNvPr id="7" name="TextBox 6">
            <a:extLst>
              <a:ext uri="{FF2B5EF4-FFF2-40B4-BE49-F238E27FC236}">
                <a16:creationId xmlns:a16="http://schemas.microsoft.com/office/drawing/2014/main" id="{169188C5-D8ED-433B-A47E-AAAA708277CE}"/>
              </a:ext>
            </a:extLst>
          </p:cNvPr>
          <p:cNvSpPr txBox="1"/>
          <p:nvPr/>
        </p:nvSpPr>
        <p:spPr>
          <a:xfrm>
            <a:off x="5984310" y="101098"/>
            <a:ext cx="6466562" cy="1077218"/>
          </a:xfrm>
          <a:prstGeom prst="rect">
            <a:avLst/>
          </a:prstGeom>
          <a:noFill/>
        </p:spPr>
        <p:txBody>
          <a:bodyPr wrap="square">
            <a:spAutoFit/>
          </a:bodyPr>
          <a:lstStyle/>
          <a:p>
            <a:r>
              <a:rPr lang="en-US" sz="3200" dirty="0"/>
              <a:t>Search the search page for specific text within the searched articles.</a:t>
            </a:r>
          </a:p>
        </p:txBody>
      </p:sp>
      <p:sp>
        <p:nvSpPr>
          <p:cNvPr id="6" name="Arrow: Down 5">
            <a:extLst>
              <a:ext uri="{FF2B5EF4-FFF2-40B4-BE49-F238E27FC236}">
                <a16:creationId xmlns:a16="http://schemas.microsoft.com/office/drawing/2014/main" id="{6CC4B97D-18E9-4E68-8EB5-E49225B7E00B}"/>
              </a:ext>
            </a:extLst>
          </p:cNvPr>
          <p:cNvSpPr/>
          <p:nvPr/>
        </p:nvSpPr>
        <p:spPr>
          <a:xfrm rot="2043912">
            <a:off x="9092332" y="1078429"/>
            <a:ext cx="753127" cy="107721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8702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210B8-EAA8-498A-A518-0777D4E87075}"/>
              </a:ext>
            </a:extLst>
          </p:cNvPr>
          <p:cNvSpPr>
            <a:spLocks noGrp="1"/>
          </p:cNvSpPr>
          <p:nvPr>
            <p:ph type="body" sz="quarter" idx="10"/>
          </p:nvPr>
        </p:nvSpPr>
        <p:spPr/>
        <p:txBody>
          <a:bodyPr/>
          <a:lstStyle/>
          <a:p>
            <a:r>
              <a:rPr lang="en-US" dirty="0"/>
              <a:t>HR Newsletter Articles</a:t>
            </a:r>
            <a:br>
              <a:rPr lang="en-US" dirty="0"/>
            </a:br>
            <a:r>
              <a:rPr lang="en-US" dirty="0"/>
              <a:t>MSS Tips and Tricks</a:t>
            </a:r>
          </a:p>
        </p:txBody>
      </p:sp>
      <p:sp>
        <p:nvSpPr>
          <p:cNvPr id="3" name="Text Placeholder 2">
            <a:extLst>
              <a:ext uri="{FF2B5EF4-FFF2-40B4-BE49-F238E27FC236}">
                <a16:creationId xmlns:a16="http://schemas.microsoft.com/office/drawing/2014/main" id="{F3293B3C-75E9-4A71-ABC8-90701A105CF6}"/>
              </a:ext>
            </a:extLst>
          </p:cNvPr>
          <p:cNvSpPr>
            <a:spLocks noGrp="1"/>
          </p:cNvSpPr>
          <p:nvPr>
            <p:ph type="body" sz="quarter" idx="12"/>
          </p:nvPr>
        </p:nvSpPr>
        <p:spPr>
          <a:xfrm>
            <a:off x="6791833" y="2482949"/>
            <a:ext cx="4704334" cy="2727777"/>
          </a:xfrm>
        </p:spPr>
        <p:txBody>
          <a:bodyPr/>
          <a:lstStyle/>
          <a:p>
            <a:r>
              <a:rPr lang="en-US" dirty="0">
                <a:hlinkClick r:id="rId2"/>
              </a:rPr>
              <a:t>https://hr.kennesaw.edu/</a:t>
            </a:r>
            <a:br>
              <a:rPr lang="en-US" dirty="0">
                <a:hlinkClick r:id="rId2"/>
              </a:rPr>
            </a:br>
            <a:r>
              <a:rPr lang="en-US" dirty="0">
                <a:hlinkClick r:id="rId2"/>
              </a:rPr>
              <a:t>communication/newsletter.php</a:t>
            </a:r>
            <a:endParaRPr lang="en-US" dirty="0"/>
          </a:p>
          <a:p>
            <a:endParaRPr lang="en-US" sz="1600" dirty="0"/>
          </a:p>
          <a:p>
            <a:r>
              <a:rPr lang="en-US" sz="1600" dirty="0"/>
              <a:t>Resource developed by the KSU Human Resources team to inform employees of HR happenings and important topics.</a:t>
            </a:r>
          </a:p>
          <a:p>
            <a:endParaRPr lang="en-US" sz="1600" dirty="0"/>
          </a:p>
          <a:p>
            <a:r>
              <a:rPr lang="en-US" sz="1600" dirty="0"/>
              <a:t>MSS Tips and Tricks articles cover MSS materials and known tips and tricks for transaction success.</a:t>
            </a:r>
          </a:p>
        </p:txBody>
      </p:sp>
      <p:pic>
        <p:nvPicPr>
          <p:cNvPr id="11" name="Picture 10">
            <a:extLst>
              <a:ext uri="{FF2B5EF4-FFF2-40B4-BE49-F238E27FC236}">
                <a16:creationId xmlns:a16="http://schemas.microsoft.com/office/drawing/2014/main" id="{2AFDEFB0-2FD3-4FF3-BA44-156C399B5DA1}"/>
              </a:ext>
            </a:extLst>
          </p:cNvPr>
          <p:cNvPicPr>
            <a:picLocks noChangeAspect="1"/>
          </p:cNvPicPr>
          <p:nvPr/>
        </p:nvPicPr>
        <p:blipFill>
          <a:blip r:embed="rId3"/>
          <a:stretch>
            <a:fillRect/>
          </a:stretch>
        </p:blipFill>
        <p:spPr>
          <a:xfrm>
            <a:off x="7686805" y="5692877"/>
            <a:ext cx="4363233" cy="1050537"/>
          </a:xfrm>
          <a:prstGeom prst="rect">
            <a:avLst/>
          </a:prstGeom>
        </p:spPr>
      </p:pic>
      <p:pic>
        <p:nvPicPr>
          <p:cNvPr id="13" name="Picture 12">
            <a:extLst>
              <a:ext uri="{FF2B5EF4-FFF2-40B4-BE49-F238E27FC236}">
                <a16:creationId xmlns:a16="http://schemas.microsoft.com/office/drawing/2014/main" id="{E4F8D865-0D26-45B7-A8DB-C65E81E74C2E}"/>
              </a:ext>
            </a:extLst>
          </p:cNvPr>
          <p:cNvPicPr>
            <a:picLocks noChangeAspect="1"/>
          </p:cNvPicPr>
          <p:nvPr/>
        </p:nvPicPr>
        <p:blipFill>
          <a:blip r:embed="rId4"/>
          <a:stretch>
            <a:fillRect/>
          </a:stretch>
        </p:blipFill>
        <p:spPr>
          <a:xfrm>
            <a:off x="6367626" y="114586"/>
            <a:ext cx="4191585" cy="1886213"/>
          </a:xfrm>
          <a:prstGeom prst="rect">
            <a:avLst/>
          </a:prstGeom>
        </p:spPr>
      </p:pic>
    </p:spTree>
    <p:extLst>
      <p:ext uri="{BB962C8B-B14F-4D97-AF65-F5344CB8AC3E}">
        <p14:creationId xmlns:p14="http://schemas.microsoft.com/office/powerpoint/2010/main" val="741213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210B8-EAA8-498A-A518-0777D4E87075}"/>
              </a:ext>
            </a:extLst>
          </p:cNvPr>
          <p:cNvSpPr>
            <a:spLocks noGrp="1"/>
          </p:cNvSpPr>
          <p:nvPr>
            <p:ph type="body" sz="quarter" idx="10"/>
          </p:nvPr>
        </p:nvSpPr>
        <p:spPr/>
        <p:txBody>
          <a:bodyPr/>
          <a:lstStyle/>
          <a:p>
            <a:r>
              <a:rPr lang="en-US" dirty="0"/>
              <a:t>HR Training</a:t>
            </a:r>
            <a:br>
              <a:rPr lang="en-US" dirty="0"/>
            </a:br>
            <a:r>
              <a:rPr lang="en-US" dirty="0"/>
              <a:t>Monthly MSS Sessions</a:t>
            </a:r>
            <a:endParaRPr lang="en-US" sz="1800" dirty="0"/>
          </a:p>
        </p:txBody>
      </p:sp>
      <p:sp>
        <p:nvSpPr>
          <p:cNvPr id="3" name="Text Placeholder 2">
            <a:extLst>
              <a:ext uri="{FF2B5EF4-FFF2-40B4-BE49-F238E27FC236}">
                <a16:creationId xmlns:a16="http://schemas.microsoft.com/office/drawing/2014/main" id="{F3293B3C-75E9-4A71-ABC8-90701A105CF6}"/>
              </a:ext>
            </a:extLst>
          </p:cNvPr>
          <p:cNvSpPr>
            <a:spLocks noGrp="1"/>
          </p:cNvSpPr>
          <p:nvPr>
            <p:ph type="body" sz="quarter" idx="12"/>
          </p:nvPr>
        </p:nvSpPr>
        <p:spPr>
          <a:xfrm>
            <a:off x="6553837" y="313151"/>
            <a:ext cx="5433571" cy="1853852"/>
          </a:xfrm>
        </p:spPr>
        <p:txBody>
          <a:bodyPr/>
          <a:lstStyle/>
          <a:p>
            <a:pPr algn="ctr"/>
            <a:r>
              <a:rPr lang="en-US" sz="2200" dirty="0"/>
              <a:t>HR team members provide a monthly webinar and lunch and learn that covers one MSS topic each month. </a:t>
            </a:r>
          </a:p>
          <a:p>
            <a:pPr algn="ctr"/>
            <a:r>
              <a:rPr lang="en-US" sz="1600" dirty="0"/>
              <a:t>*See the next slide for a list of topics by month.</a:t>
            </a:r>
          </a:p>
          <a:p>
            <a:pPr algn="ctr"/>
            <a:endParaRPr lang="en-US" sz="2200" dirty="0"/>
          </a:p>
          <a:p>
            <a:pPr algn="ctr"/>
            <a:endParaRPr lang="en-US" sz="2200" dirty="0"/>
          </a:p>
          <a:p>
            <a:pPr algn="ctr"/>
            <a:endParaRPr lang="en-US" sz="2200" dirty="0"/>
          </a:p>
          <a:p>
            <a:pPr algn="ctr"/>
            <a:endParaRPr lang="en-US" sz="2200" dirty="0"/>
          </a:p>
          <a:p>
            <a:pPr algn="ctr"/>
            <a:endParaRPr lang="en-US" sz="2200" dirty="0"/>
          </a:p>
          <a:p>
            <a:pPr algn="ctr"/>
            <a:r>
              <a:rPr lang="en-US" sz="2400" dirty="0"/>
              <a:t>https://ksu.percipio.com/channels/df2be379-6673-4008-bd93-2db8587e2217?tab=ATTEND&amp;localeCode=en-US</a:t>
            </a:r>
          </a:p>
          <a:p>
            <a:pPr algn="ctr"/>
            <a:r>
              <a:rPr lang="en-US" sz="1600" dirty="0"/>
              <a:t>*Must log in with KSU NetID to view courses</a:t>
            </a:r>
          </a:p>
          <a:p>
            <a:pPr algn="ctr"/>
            <a:r>
              <a:rPr lang="en-US" sz="1600" dirty="0"/>
              <a:t>*Dates and times of training sessions are decided at the beginning of the calendar year and all sessions are loaded into the HR Training website.</a:t>
            </a:r>
          </a:p>
        </p:txBody>
      </p:sp>
      <p:pic>
        <p:nvPicPr>
          <p:cNvPr id="9" name="Picture 2" descr="The Value of Training - 248-850-8616">
            <a:extLst>
              <a:ext uri="{FF2B5EF4-FFF2-40B4-BE49-F238E27FC236}">
                <a16:creationId xmlns:a16="http://schemas.microsoft.com/office/drawing/2014/main" id="{D562BDB9-1C8D-981F-DA9E-9A85CAFE6F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99" t="6795" r="16837" b="12174"/>
          <a:stretch/>
        </p:blipFill>
        <p:spPr bwMode="auto">
          <a:xfrm>
            <a:off x="7711131" y="1705668"/>
            <a:ext cx="3118982" cy="217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810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210B8-EAA8-498A-A518-0777D4E87075}"/>
              </a:ext>
            </a:extLst>
          </p:cNvPr>
          <p:cNvSpPr>
            <a:spLocks noGrp="1"/>
          </p:cNvSpPr>
          <p:nvPr>
            <p:ph type="body" sz="quarter" idx="10"/>
          </p:nvPr>
        </p:nvSpPr>
        <p:spPr/>
        <p:txBody>
          <a:bodyPr/>
          <a:lstStyle/>
          <a:p>
            <a:r>
              <a:rPr lang="en-US" dirty="0"/>
              <a:t>HR Training</a:t>
            </a:r>
            <a:br>
              <a:rPr lang="en-US" dirty="0"/>
            </a:br>
            <a:r>
              <a:rPr lang="en-US" dirty="0"/>
              <a:t>Monthly MSS Sessions</a:t>
            </a:r>
            <a:br>
              <a:rPr lang="en-US" dirty="0"/>
            </a:br>
            <a:r>
              <a:rPr lang="en-US" dirty="0"/>
              <a:t>(continued)</a:t>
            </a:r>
            <a:endParaRPr lang="en-US" sz="1800" dirty="0"/>
          </a:p>
        </p:txBody>
      </p:sp>
      <p:sp>
        <p:nvSpPr>
          <p:cNvPr id="3" name="Text Placeholder 2">
            <a:extLst>
              <a:ext uri="{FF2B5EF4-FFF2-40B4-BE49-F238E27FC236}">
                <a16:creationId xmlns:a16="http://schemas.microsoft.com/office/drawing/2014/main" id="{F3293B3C-75E9-4A71-ABC8-90701A105CF6}"/>
              </a:ext>
            </a:extLst>
          </p:cNvPr>
          <p:cNvSpPr>
            <a:spLocks noGrp="1"/>
          </p:cNvSpPr>
          <p:nvPr>
            <p:ph type="body" sz="quarter" idx="12"/>
          </p:nvPr>
        </p:nvSpPr>
        <p:spPr>
          <a:xfrm>
            <a:off x="6553837" y="350729"/>
            <a:ext cx="5433571" cy="1853852"/>
          </a:xfrm>
        </p:spPr>
        <p:txBody>
          <a:bodyPr/>
          <a:lstStyle/>
          <a:p>
            <a:pPr algn="ctr"/>
            <a:r>
              <a:rPr lang="en-US" sz="1400" dirty="0"/>
              <a:t>January: </a:t>
            </a:r>
            <a:br>
              <a:rPr lang="en-US" sz="1400" dirty="0"/>
            </a:br>
            <a:r>
              <a:rPr lang="en-US" sz="1400" dirty="0"/>
              <a:t>Where do I click? (Manage Positions and My Team Tiles)</a:t>
            </a:r>
          </a:p>
          <a:p>
            <a:pPr algn="ctr"/>
            <a:r>
              <a:rPr lang="en-US" sz="1400" dirty="0"/>
              <a:t>February: </a:t>
            </a:r>
            <a:br>
              <a:rPr lang="en-US" sz="1400" dirty="0"/>
            </a:br>
            <a:r>
              <a:rPr lang="en-US" sz="1400" dirty="0"/>
              <a:t>Managing Your Seats (Add/Change Position Transaction)</a:t>
            </a:r>
          </a:p>
          <a:p>
            <a:pPr algn="ctr"/>
            <a:r>
              <a:rPr lang="en-US" sz="1400" dirty="0"/>
              <a:t>March: </a:t>
            </a:r>
            <a:br>
              <a:rPr lang="en-US" sz="1400" dirty="0"/>
            </a:br>
            <a:r>
              <a:rPr lang="en-US" sz="1400" dirty="0"/>
              <a:t>They’re Not Mine! (Reporting and </a:t>
            </a:r>
            <a:r>
              <a:rPr lang="en-US" sz="1400" dirty="0" err="1"/>
              <a:t>Time&amp;Absence</a:t>
            </a:r>
            <a:r>
              <a:rPr lang="en-US" sz="1400" dirty="0"/>
              <a:t>)</a:t>
            </a:r>
          </a:p>
          <a:p>
            <a:pPr algn="ctr"/>
            <a:r>
              <a:rPr lang="en-US" sz="1400" dirty="0"/>
              <a:t>April:</a:t>
            </a:r>
            <a:br>
              <a:rPr lang="en-US" sz="1400" dirty="0"/>
            </a:br>
            <a:r>
              <a:rPr lang="en-US" sz="1400" dirty="0"/>
              <a:t>Extra! Extra! (Supplemental Pay Transaction)</a:t>
            </a:r>
          </a:p>
          <a:p>
            <a:pPr algn="ctr"/>
            <a:r>
              <a:rPr lang="en-US" sz="1400" dirty="0"/>
              <a:t>May: </a:t>
            </a:r>
            <a:br>
              <a:rPr lang="en-US" sz="1400" dirty="0"/>
            </a:br>
            <a:r>
              <a:rPr lang="en-US" sz="1400" dirty="0"/>
              <a:t>Moving To a New Seat (Transfers, Promotions, Demotions)</a:t>
            </a:r>
          </a:p>
          <a:p>
            <a:pPr algn="ctr"/>
            <a:r>
              <a:rPr lang="en-US" sz="1400" dirty="0"/>
              <a:t>June: </a:t>
            </a:r>
            <a:br>
              <a:rPr lang="en-US" sz="1400" dirty="0"/>
            </a:br>
            <a:r>
              <a:rPr lang="en-US" sz="1400" dirty="0"/>
              <a:t>Sorry To See You Go! (Terminations)</a:t>
            </a:r>
          </a:p>
          <a:p>
            <a:pPr algn="ctr"/>
            <a:r>
              <a:rPr lang="en-US" sz="1400" dirty="0"/>
              <a:t>July: </a:t>
            </a:r>
            <a:br>
              <a:rPr lang="en-US" sz="1400" dirty="0"/>
            </a:br>
            <a:r>
              <a:rPr lang="en-US" sz="1400" dirty="0"/>
              <a:t>Show Me the Money! (Salary Changes)</a:t>
            </a:r>
          </a:p>
          <a:p>
            <a:pPr algn="ctr"/>
            <a:r>
              <a:rPr lang="en-US" sz="1400" dirty="0"/>
              <a:t>August: </a:t>
            </a:r>
            <a:br>
              <a:rPr lang="en-US" sz="1400" dirty="0"/>
            </a:br>
            <a:r>
              <a:rPr lang="en-US" sz="1400" dirty="0"/>
              <a:t>Let’s Change It All! (Multiple Simultaneous Changes)</a:t>
            </a:r>
          </a:p>
          <a:p>
            <a:pPr algn="ctr"/>
            <a:r>
              <a:rPr lang="en-US" sz="1400" dirty="0"/>
              <a:t>September: </a:t>
            </a:r>
            <a:br>
              <a:rPr lang="en-US" sz="1400" dirty="0"/>
            </a:br>
            <a:r>
              <a:rPr lang="en-US" sz="1400" dirty="0"/>
              <a:t>Where’s It At? (Viewing and Approving Transactions)</a:t>
            </a:r>
          </a:p>
          <a:p>
            <a:pPr algn="ctr"/>
            <a:r>
              <a:rPr lang="en-US" sz="1400" dirty="0"/>
              <a:t>October: </a:t>
            </a:r>
            <a:br>
              <a:rPr lang="en-US" sz="1400" dirty="0"/>
            </a:br>
            <a:r>
              <a:rPr lang="en-US" sz="1400" dirty="0"/>
              <a:t>Where’s It Go? (In-Depth Transaction Workflow)</a:t>
            </a:r>
          </a:p>
          <a:p>
            <a:pPr algn="ctr"/>
            <a:r>
              <a:rPr lang="en-US" sz="1400" dirty="0"/>
              <a:t>November: </a:t>
            </a:r>
            <a:br>
              <a:rPr lang="en-US" sz="1400" dirty="0"/>
            </a:br>
            <a:r>
              <a:rPr lang="en-US" sz="1400" dirty="0"/>
              <a:t>Managing Your Bleachers (Multi-Incumbent Positions)</a:t>
            </a:r>
          </a:p>
          <a:p>
            <a:pPr algn="ctr"/>
            <a:r>
              <a:rPr lang="en-US" sz="1400" dirty="0"/>
              <a:t>December: </a:t>
            </a:r>
            <a:br>
              <a:rPr lang="en-US" sz="1400" dirty="0"/>
            </a:br>
            <a:r>
              <a:rPr lang="en-US" sz="1400" dirty="0"/>
              <a:t>Can you cover me? </a:t>
            </a:r>
            <a:r>
              <a:rPr lang="en-US" sz="1400"/>
              <a:t>(Delegations)</a:t>
            </a:r>
            <a:endParaRPr lang="en-US" sz="1400" dirty="0"/>
          </a:p>
        </p:txBody>
      </p:sp>
    </p:spTree>
    <p:extLst>
      <p:ext uri="{BB962C8B-B14F-4D97-AF65-F5344CB8AC3E}">
        <p14:creationId xmlns:p14="http://schemas.microsoft.com/office/powerpoint/2010/main" val="4151496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6E587D-3701-4357-B615-AE5371BCC518}"/>
              </a:ext>
            </a:extLst>
          </p:cNvPr>
          <p:cNvSpPr>
            <a:spLocks noGrp="1"/>
          </p:cNvSpPr>
          <p:nvPr>
            <p:ph type="body" sz="quarter" idx="10"/>
          </p:nvPr>
        </p:nvSpPr>
        <p:spPr/>
        <p:txBody>
          <a:bodyPr/>
          <a:lstStyle/>
          <a:p>
            <a:r>
              <a:rPr lang="en-US" dirty="0"/>
              <a:t>Who’s Who in HR?</a:t>
            </a:r>
          </a:p>
        </p:txBody>
      </p:sp>
      <p:sp>
        <p:nvSpPr>
          <p:cNvPr id="3" name="Text Placeholder 2">
            <a:extLst>
              <a:ext uri="{FF2B5EF4-FFF2-40B4-BE49-F238E27FC236}">
                <a16:creationId xmlns:a16="http://schemas.microsoft.com/office/drawing/2014/main" id="{42508F5C-E6A5-49E7-8AAF-0CAC10A2C122}"/>
              </a:ext>
            </a:extLst>
          </p:cNvPr>
          <p:cNvSpPr>
            <a:spLocks noGrp="1"/>
          </p:cNvSpPr>
          <p:nvPr>
            <p:ph type="body" sz="quarter" idx="12"/>
          </p:nvPr>
        </p:nvSpPr>
        <p:spPr/>
        <p:txBody>
          <a:bodyPr/>
          <a:lstStyle/>
          <a:p>
            <a:pPr algn="ctr"/>
            <a:r>
              <a:rPr lang="en-US" sz="3200" dirty="0"/>
              <a:t>Have an MSS or HR related issue? </a:t>
            </a:r>
          </a:p>
          <a:p>
            <a:pPr algn="ctr"/>
            <a:endParaRPr lang="en-US" sz="3200" dirty="0"/>
          </a:p>
          <a:p>
            <a:pPr algn="ctr"/>
            <a:r>
              <a:rPr lang="en-US" sz="3200" dirty="0"/>
              <a:t>Don’t know who to call?</a:t>
            </a:r>
          </a:p>
          <a:p>
            <a:pPr algn="ctr"/>
            <a:endParaRPr lang="en-US" sz="3200" dirty="0"/>
          </a:p>
          <a:p>
            <a:pPr algn="ctr"/>
            <a:r>
              <a:rPr lang="en-US" sz="3200" dirty="0"/>
              <a:t>Check out this website for more info! </a:t>
            </a:r>
          </a:p>
          <a:p>
            <a:pPr algn="ctr"/>
            <a:endParaRPr lang="en-US" dirty="0"/>
          </a:p>
          <a:p>
            <a:pPr algn="ctr"/>
            <a:r>
              <a:rPr lang="en-US" dirty="0">
                <a:hlinkClick r:id="rId2"/>
              </a:rPr>
              <a:t>https://hr.kennesaw.edu/hrteams.php</a:t>
            </a:r>
            <a:endParaRPr lang="en-US" dirty="0"/>
          </a:p>
          <a:p>
            <a:pPr algn="ctr"/>
            <a:endParaRPr lang="en-US" dirty="0"/>
          </a:p>
          <a:p>
            <a:endParaRPr lang="en-US" dirty="0"/>
          </a:p>
        </p:txBody>
      </p:sp>
    </p:spTree>
    <p:extLst>
      <p:ext uri="{BB962C8B-B14F-4D97-AF65-F5344CB8AC3E}">
        <p14:creationId xmlns:p14="http://schemas.microsoft.com/office/powerpoint/2010/main" val="3871592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706531-5B34-4E3D-8791-2DB55969E459}"/>
              </a:ext>
            </a:extLst>
          </p:cNvPr>
          <p:cNvSpPr>
            <a:spLocks noGrp="1"/>
          </p:cNvSpPr>
          <p:nvPr>
            <p:ph type="body" sz="quarter" idx="11"/>
          </p:nvPr>
        </p:nvSpPr>
        <p:spPr>
          <a:xfrm>
            <a:off x="2808325" y="3323138"/>
            <a:ext cx="6575347" cy="553998"/>
          </a:xfrm>
        </p:spPr>
        <p:txBody>
          <a:bodyPr/>
          <a:lstStyle/>
          <a:p>
            <a:r>
              <a:rPr lang="en-US" dirty="0"/>
              <a:t>Questions?</a:t>
            </a:r>
          </a:p>
        </p:txBody>
      </p:sp>
    </p:spTree>
    <p:extLst>
      <p:ext uri="{BB962C8B-B14F-4D97-AF65-F5344CB8AC3E}">
        <p14:creationId xmlns:p14="http://schemas.microsoft.com/office/powerpoint/2010/main" val="1598002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9D6C44-5687-43BE-93F9-34B1BBB205C6}"/>
              </a:ext>
            </a:extLst>
          </p:cNvPr>
          <p:cNvSpPr>
            <a:spLocks noGrp="1"/>
          </p:cNvSpPr>
          <p:nvPr>
            <p:ph type="body" sz="quarter" idx="11"/>
          </p:nvPr>
        </p:nvSpPr>
        <p:spPr/>
        <p:txBody>
          <a:bodyPr/>
          <a:lstStyle/>
          <a:p>
            <a:r>
              <a:rPr lang="en-US" dirty="0"/>
              <a:t>Have a Great Day!</a:t>
            </a:r>
          </a:p>
        </p:txBody>
      </p:sp>
    </p:spTree>
    <p:extLst>
      <p:ext uri="{BB962C8B-B14F-4D97-AF65-F5344CB8AC3E}">
        <p14:creationId xmlns:p14="http://schemas.microsoft.com/office/powerpoint/2010/main" val="3389274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A78087A-D23C-4AC6-B4EB-29D1B4D4C0FA}"/>
              </a:ext>
            </a:extLst>
          </p:cNvPr>
          <p:cNvSpPr>
            <a:spLocks noGrp="1"/>
          </p:cNvSpPr>
          <p:nvPr>
            <p:ph type="body" sz="quarter" idx="10"/>
          </p:nvPr>
        </p:nvSpPr>
        <p:spPr>
          <a:xfrm>
            <a:off x="695833" y="2177505"/>
            <a:ext cx="4702175" cy="398616"/>
          </a:xfrm>
        </p:spPr>
        <p:txBody>
          <a:bodyPr/>
          <a:lstStyle/>
          <a:p>
            <a:r>
              <a:rPr lang="en-US" sz="4800" dirty="0"/>
              <a:t>AGENDA</a:t>
            </a:r>
          </a:p>
        </p:txBody>
      </p:sp>
      <p:sp>
        <p:nvSpPr>
          <p:cNvPr id="5" name="Text Placeholder 4">
            <a:extLst>
              <a:ext uri="{FF2B5EF4-FFF2-40B4-BE49-F238E27FC236}">
                <a16:creationId xmlns:a16="http://schemas.microsoft.com/office/drawing/2014/main" id="{8778BFD7-286E-4CF4-87AE-BA85302E1EAF}"/>
              </a:ext>
            </a:extLst>
          </p:cNvPr>
          <p:cNvSpPr>
            <a:spLocks noGrp="1"/>
          </p:cNvSpPr>
          <p:nvPr>
            <p:ph type="body" sz="quarter" idx="12"/>
          </p:nvPr>
        </p:nvSpPr>
        <p:spPr>
          <a:xfrm>
            <a:off x="6791833" y="282009"/>
            <a:ext cx="4704334" cy="6349526"/>
          </a:xfrm>
        </p:spPr>
        <p:txBody>
          <a:bodyPr/>
          <a:lstStyle/>
          <a:p>
            <a:pPr marL="285750" indent="-285750">
              <a:buFont typeface="Arial" panose="020B0604020202020204" pitchFamily="34" charset="0"/>
              <a:buChar char="•"/>
            </a:pPr>
            <a:r>
              <a:rPr lang="en-US" dirty="0"/>
              <a:t>Manager Self Service Recap</a:t>
            </a:r>
          </a:p>
          <a:p>
            <a:pPr marL="1028700" lvl="1"/>
            <a:r>
              <a:rPr lang="en-US" sz="1400" dirty="0"/>
              <a:t>Definition</a:t>
            </a:r>
          </a:p>
          <a:p>
            <a:pPr marL="1028700" lvl="1"/>
            <a:r>
              <a:rPr lang="en-US" sz="1400" dirty="0"/>
              <a:t>Manage Positions and My Team Areas</a:t>
            </a:r>
          </a:p>
          <a:p>
            <a:pPr marL="1428750" lvl="2"/>
            <a:r>
              <a:rPr lang="en-US" sz="1400" dirty="0"/>
              <a:t>Types of Transactions (in each area)</a:t>
            </a:r>
          </a:p>
          <a:p>
            <a:endParaRPr lang="en-US" sz="1400" dirty="0"/>
          </a:p>
          <a:p>
            <a:pPr marL="285750" indent="-285750">
              <a:buFont typeface="Arial" panose="020B0604020202020204" pitchFamily="34" charset="0"/>
              <a:buChar char="•"/>
            </a:pPr>
            <a:r>
              <a:rPr lang="en-US" dirty="0"/>
              <a:t>How do I submit transactions when multiple changes are happening simultaneously?</a:t>
            </a:r>
          </a:p>
          <a:p>
            <a:pPr marL="1028700" lvl="1"/>
            <a:r>
              <a:rPr lang="en-US" sz="1400" dirty="0"/>
              <a:t>Allowable Simultaneous Changes</a:t>
            </a:r>
          </a:p>
          <a:p>
            <a:pPr marL="1028700" lvl="1"/>
            <a:r>
              <a:rPr lang="en-US" sz="1400" dirty="0"/>
              <a:t>Notes and Reminders</a:t>
            </a:r>
          </a:p>
          <a:p>
            <a:endParaRPr lang="en-US" sz="1400" dirty="0"/>
          </a:p>
          <a:p>
            <a:pPr marL="285750" indent="-285750">
              <a:buFont typeface="Arial" panose="020B0604020202020204" pitchFamily="34" charset="0"/>
              <a:buChar char="•"/>
            </a:pPr>
            <a:r>
              <a:rPr lang="en-US" dirty="0"/>
              <a:t>What resources are available?</a:t>
            </a:r>
          </a:p>
          <a:p>
            <a:pPr marL="1028700" lvl="1"/>
            <a:r>
              <a:rPr lang="en-US" sz="1400" dirty="0"/>
              <a:t>SSC Knowledge Base</a:t>
            </a:r>
          </a:p>
          <a:p>
            <a:pPr marL="1028700" lvl="1"/>
            <a:r>
              <a:rPr lang="en-US" sz="1400" dirty="0"/>
              <a:t>HR Newsletter</a:t>
            </a:r>
          </a:p>
          <a:p>
            <a:pPr marL="1028700" lvl="1"/>
            <a:r>
              <a:rPr lang="en-US" sz="1400" dirty="0"/>
              <a:t>HR Training</a:t>
            </a:r>
          </a:p>
          <a:p>
            <a:pPr marL="1028700" lvl="1"/>
            <a:r>
              <a:rPr lang="en-US" sz="1400" dirty="0"/>
              <a:t>HR Teams</a:t>
            </a:r>
          </a:p>
        </p:txBody>
      </p:sp>
    </p:spTree>
    <p:extLst>
      <p:ext uri="{BB962C8B-B14F-4D97-AF65-F5344CB8AC3E}">
        <p14:creationId xmlns:p14="http://schemas.microsoft.com/office/powerpoint/2010/main" val="2550987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B6A3E98-48CE-4A16-8EB5-364A70370628}"/>
              </a:ext>
            </a:extLst>
          </p:cNvPr>
          <p:cNvSpPr>
            <a:spLocks noGrp="1"/>
          </p:cNvSpPr>
          <p:nvPr>
            <p:ph type="body" sz="quarter" idx="11"/>
          </p:nvPr>
        </p:nvSpPr>
        <p:spPr/>
        <p:txBody>
          <a:bodyPr/>
          <a:lstStyle/>
          <a:p>
            <a:r>
              <a:rPr lang="en-US" dirty="0"/>
              <a:t>Manager Self Service Recap</a:t>
            </a:r>
          </a:p>
          <a:p>
            <a:endParaRPr lang="en-US" dirty="0"/>
          </a:p>
        </p:txBody>
      </p:sp>
    </p:spTree>
    <p:extLst>
      <p:ext uri="{BB962C8B-B14F-4D97-AF65-F5344CB8AC3E}">
        <p14:creationId xmlns:p14="http://schemas.microsoft.com/office/powerpoint/2010/main" val="2904041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D496634-0EE9-4CEA-B5D1-226D8483DB86}"/>
              </a:ext>
            </a:extLst>
          </p:cNvPr>
          <p:cNvSpPr>
            <a:spLocks noGrp="1"/>
          </p:cNvSpPr>
          <p:nvPr>
            <p:ph type="body" sz="quarter" idx="11"/>
          </p:nvPr>
        </p:nvSpPr>
        <p:spPr>
          <a:xfrm>
            <a:off x="2808325" y="1974656"/>
            <a:ext cx="6575347" cy="553998"/>
          </a:xfrm>
        </p:spPr>
        <p:txBody>
          <a:bodyPr/>
          <a:lstStyle/>
          <a:p>
            <a:r>
              <a:rPr lang="en-US" dirty="0"/>
              <a:t>Manager Self Service allows managers to perform tasks online that previously required the assistance of HR personnel.</a:t>
            </a:r>
          </a:p>
        </p:txBody>
      </p:sp>
      <p:sp>
        <p:nvSpPr>
          <p:cNvPr id="7" name="Text Placeholder 5">
            <a:extLst>
              <a:ext uri="{FF2B5EF4-FFF2-40B4-BE49-F238E27FC236}">
                <a16:creationId xmlns:a16="http://schemas.microsoft.com/office/drawing/2014/main" id="{3F2F5A85-7136-4312-AA1C-AAB139AFA33E}"/>
              </a:ext>
            </a:extLst>
          </p:cNvPr>
          <p:cNvSpPr txBox="1">
            <a:spLocks/>
          </p:cNvSpPr>
          <p:nvPr/>
        </p:nvSpPr>
        <p:spPr>
          <a:xfrm>
            <a:off x="2808324" y="4052348"/>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This includes accessing information about your team members and utilizing paperless transaction and workflow processes.</a:t>
            </a:r>
          </a:p>
        </p:txBody>
      </p:sp>
    </p:spTree>
    <p:extLst>
      <p:ext uri="{BB962C8B-B14F-4D97-AF65-F5344CB8AC3E}">
        <p14:creationId xmlns:p14="http://schemas.microsoft.com/office/powerpoint/2010/main" val="4200021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E98E2E6-0133-4388-8BC0-00576987F90D}"/>
              </a:ext>
            </a:extLst>
          </p:cNvPr>
          <p:cNvPicPr>
            <a:picLocks noChangeAspect="1"/>
          </p:cNvPicPr>
          <p:nvPr/>
        </p:nvPicPr>
        <p:blipFill>
          <a:blip r:embed="rId2"/>
          <a:stretch>
            <a:fillRect/>
          </a:stretch>
        </p:blipFill>
        <p:spPr>
          <a:xfrm>
            <a:off x="7929830" y="350195"/>
            <a:ext cx="2831690" cy="2310581"/>
          </a:xfrm>
          <a:prstGeom prst="rect">
            <a:avLst/>
          </a:prstGeom>
        </p:spPr>
      </p:pic>
      <p:sp>
        <p:nvSpPr>
          <p:cNvPr id="17" name="TextBox 16">
            <a:extLst>
              <a:ext uri="{FF2B5EF4-FFF2-40B4-BE49-F238E27FC236}">
                <a16:creationId xmlns:a16="http://schemas.microsoft.com/office/drawing/2014/main" id="{17D8D7A1-7816-4B45-8576-BEFB6BB66D7A}"/>
              </a:ext>
            </a:extLst>
          </p:cNvPr>
          <p:cNvSpPr txBox="1"/>
          <p:nvPr/>
        </p:nvSpPr>
        <p:spPr>
          <a:xfrm>
            <a:off x="7120564" y="2680489"/>
            <a:ext cx="4450222" cy="646331"/>
          </a:xfrm>
          <a:prstGeom prst="rect">
            <a:avLst/>
          </a:prstGeom>
          <a:noFill/>
        </p:spPr>
        <p:txBody>
          <a:bodyPr wrap="square" anchor="ctr">
            <a:spAutoFit/>
          </a:bodyPr>
          <a:lstStyle/>
          <a:p>
            <a:pPr algn="ctr"/>
            <a:r>
              <a:rPr lang="en-US" sz="1800" b="0" i="0" u="none" strike="noStrike" baseline="0" dirty="0">
                <a:latin typeface="Montserrat-Regular" panose="00000500000000000000" pitchFamily="50" charset="0"/>
              </a:rPr>
              <a:t>Actions that affect a </a:t>
            </a:r>
            <a:r>
              <a:rPr lang="en-US" sz="1800" b="0" i="0" u="none" strike="noStrike" baseline="0" dirty="0">
                <a:latin typeface="Montserrat-Medium" panose="00000600000000000000" pitchFamily="50" charset="0"/>
              </a:rPr>
              <a:t>POSITION </a:t>
            </a:r>
            <a:r>
              <a:rPr lang="en-US" sz="1800" b="0" i="0" u="none" strike="noStrike" baseline="0" dirty="0">
                <a:latin typeface="Montserrat-Regular" panose="00000500000000000000" pitchFamily="50" charset="0"/>
              </a:rPr>
              <a:t>are</a:t>
            </a:r>
          </a:p>
          <a:p>
            <a:pPr algn="ctr"/>
            <a:r>
              <a:rPr lang="en-US" sz="1800" b="0" i="0" u="none" strike="noStrike" baseline="0" dirty="0">
                <a:latin typeface="Montserrat-Regular" panose="00000500000000000000" pitchFamily="50" charset="0"/>
              </a:rPr>
              <a:t>routed through </a:t>
            </a:r>
            <a:r>
              <a:rPr lang="en-US" sz="1800" b="0" i="0" u="none" strike="noStrike" baseline="0" dirty="0">
                <a:latin typeface="Montserrat-Medium" panose="00000600000000000000" pitchFamily="50" charset="0"/>
              </a:rPr>
              <a:t>MANAGE POSITIONS</a:t>
            </a:r>
            <a:endParaRPr lang="en-US" dirty="0"/>
          </a:p>
        </p:txBody>
      </p:sp>
      <p:sp>
        <p:nvSpPr>
          <p:cNvPr id="26" name="Text Placeholder 2">
            <a:extLst>
              <a:ext uri="{FF2B5EF4-FFF2-40B4-BE49-F238E27FC236}">
                <a16:creationId xmlns:a16="http://schemas.microsoft.com/office/drawing/2014/main" id="{07A348FB-BA37-49F9-814C-EA863864E07B}"/>
              </a:ext>
            </a:extLst>
          </p:cNvPr>
          <p:cNvSpPr txBox="1">
            <a:spLocks/>
          </p:cNvSpPr>
          <p:nvPr/>
        </p:nvSpPr>
        <p:spPr>
          <a:xfrm>
            <a:off x="6901047" y="3409485"/>
            <a:ext cx="4889257" cy="110739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latin typeface="Montserrat" panose="00000500000000000000" pitchFamily="50" charset="0"/>
              </a:rPr>
              <a:t>Use for vacant positions </a:t>
            </a:r>
            <a:br>
              <a:rPr lang="en-US" sz="1800" b="1" dirty="0">
                <a:latin typeface="Montserrat" panose="00000500000000000000" pitchFamily="50" charset="0"/>
              </a:rPr>
            </a:br>
            <a:r>
              <a:rPr lang="en-US" sz="1800" b="1" dirty="0">
                <a:latin typeface="Montserrat" panose="00000500000000000000" pitchFamily="50" charset="0"/>
              </a:rPr>
              <a:t>-OR- </a:t>
            </a:r>
            <a:br>
              <a:rPr lang="en-US" sz="1800" b="1" dirty="0">
                <a:latin typeface="Montserrat" panose="00000500000000000000" pitchFamily="50" charset="0"/>
              </a:rPr>
            </a:br>
            <a:r>
              <a:rPr lang="en-US" sz="1800" b="1" dirty="0">
                <a:latin typeface="Montserrat" panose="00000500000000000000" pitchFamily="50" charset="0"/>
              </a:rPr>
              <a:t>Use when employee is changing while </a:t>
            </a:r>
            <a:br>
              <a:rPr lang="en-US" sz="1800" b="1" dirty="0">
                <a:latin typeface="Montserrat" panose="00000500000000000000" pitchFamily="50" charset="0"/>
              </a:rPr>
            </a:br>
            <a:r>
              <a:rPr lang="en-US" sz="1800" b="1" dirty="0">
                <a:latin typeface="Montserrat" panose="00000500000000000000" pitchFamily="50" charset="0"/>
              </a:rPr>
              <a:t>staying in current position number</a:t>
            </a:r>
          </a:p>
        </p:txBody>
      </p:sp>
      <p:sp>
        <p:nvSpPr>
          <p:cNvPr id="28" name="TextBox 27">
            <a:extLst>
              <a:ext uri="{FF2B5EF4-FFF2-40B4-BE49-F238E27FC236}">
                <a16:creationId xmlns:a16="http://schemas.microsoft.com/office/drawing/2014/main" id="{F85B99FB-159D-41CC-8E26-BFD1E237710A}"/>
              </a:ext>
            </a:extLst>
          </p:cNvPr>
          <p:cNvSpPr txBox="1"/>
          <p:nvPr/>
        </p:nvSpPr>
        <p:spPr>
          <a:xfrm>
            <a:off x="7606962" y="4529727"/>
            <a:ext cx="3477426" cy="1569660"/>
          </a:xfrm>
          <a:prstGeom prst="rect">
            <a:avLst/>
          </a:prstGeom>
          <a:noFill/>
        </p:spPr>
        <p:txBody>
          <a:bodyPr wrap="square" anchor="ctr">
            <a:spAutoFit/>
          </a:bodyPr>
          <a:lstStyle/>
          <a:p>
            <a:pPr marL="0" indent="0" algn="ctr">
              <a:buNone/>
            </a:pPr>
            <a:r>
              <a:rPr lang="en-US" sz="1600" dirty="0"/>
              <a:t>Classification (Job Code / Title)</a:t>
            </a:r>
          </a:p>
          <a:p>
            <a:pPr marL="0" indent="0" algn="ctr">
              <a:buNone/>
            </a:pPr>
            <a:r>
              <a:rPr lang="en-US" sz="1600" dirty="0"/>
              <a:t>Department</a:t>
            </a:r>
          </a:p>
          <a:p>
            <a:pPr marL="0" indent="0" algn="ctr">
              <a:buNone/>
            </a:pPr>
            <a:r>
              <a:rPr lang="en-US" sz="1600" dirty="0"/>
              <a:t>Reports To</a:t>
            </a:r>
          </a:p>
          <a:p>
            <a:pPr marL="0" indent="0" algn="ctr">
              <a:buNone/>
            </a:pPr>
            <a:r>
              <a:rPr lang="en-US" sz="1600" dirty="0"/>
              <a:t>Standard Hours / FTE</a:t>
            </a:r>
          </a:p>
          <a:p>
            <a:pPr marL="0" indent="0" algn="ctr">
              <a:buNone/>
            </a:pPr>
            <a:r>
              <a:rPr lang="en-US" sz="1600" dirty="0"/>
              <a:t>Pay Frequency</a:t>
            </a:r>
          </a:p>
          <a:p>
            <a:pPr marL="0" indent="0" algn="ctr">
              <a:buNone/>
            </a:pPr>
            <a:r>
              <a:rPr lang="en-US" sz="1600" dirty="0"/>
              <a:t>Position Funding</a:t>
            </a:r>
          </a:p>
        </p:txBody>
      </p:sp>
      <p:cxnSp>
        <p:nvCxnSpPr>
          <p:cNvPr id="35" name="Straight Connector 34">
            <a:extLst>
              <a:ext uri="{FF2B5EF4-FFF2-40B4-BE49-F238E27FC236}">
                <a16:creationId xmlns:a16="http://schemas.microsoft.com/office/drawing/2014/main" id="{7FB80CAA-96D8-4408-A563-D383755EE01E}"/>
              </a:ext>
            </a:extLst>
          </p:cNvPr>
          <p:cNvCxnSpPr>
            <a:cxnSpLocks/>
          </p:cNvCxnSpPr>
          <p:nvPr/>
        </p:nvCxnSpPr>
        <p:spPr>
          <a:xfrm>
            <a:off x="6962586" y="3339665"/>
            <a:ext cx="4766178" cy="2"/>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0FD4DF8-F58D-44E1-8734-B5148D27046A}"/>
              </a:ext>
            </a:extLst>
          </p:cNvPr>
          <p:cNvCxnSpPr>
            <a:cxnSpLocks/>
          </p:cNvCxnSpPr>
          <p:nvPr/>
        </p:nvCxnSpPr>
        <p:spPr>
          <a:xfrm>
            <a:off x="6962586" y="4504032"/>
            <a:ext cx="4766178" cy="2"/>
          </a:xfrm>
          <a:prstGeom prst="line">
            <a:avLst/>
          </a:prstGeom>
        </p:spPr>
        <p:style>
          <a:lnRef idx="1">
            <a:schemeClr val="dk1"/>
          </a:lnRef>
          <a:fillRef idx="0">
            <a:schemeClr val="dk1"/>
          </a:fillRef>
          <a:effectRef idx="0">
            <a:schemeClr val="dk1"/>
          </a:effectRef>
          <a:fontRef idx="minor">
            <a:schemeClr val="tx1"/>
          </a:fontRef>
        </p:style>
      </p:cxnSp>
      <p:sp>
        <p:nvSpPr>
          <p:cNvPr id="56" name="Text Placeholder 55">
            <a:extLst>
              <a:ext uri="{FF2B5EF4-FFF2-40B4-BE49-F238E27FC236}">
                <a16:creationId xmlns:a16="http://schemas.microsoft.com/office/drawing/2014/main" id="{17ECA730-CD42-4CC2-96B6-F56FF68E3FC0}"/>
              </a:ext>
            </a:extLst>
          </p:cNvPr>
          <p:cNvSpPr>
            <a:spLocks noGrp="1"/>
          </p:cNvSpPr>
          <p:nvPr>
            <p:ph type="body" sz="quarter" idx="10"/>
          </p:nvPr>
        </p:nvSpPr>
        <p:spPr/>
        <p:txBody>
          <a:bodyPr/>
          <a:lstStyle/>
          <a:p>
            <a:r>
              <a:rPr lang="en-US" sz="4800" dirty="0"/>
              <a:t>Manage Positions</a:t>
            </a:r>
          </a:p>
        </p:txBody>
      </p:sp>
    </p:spTree>
    <p:extLst>
      <p:ext uri="{BB962C8B-B14F-4D97-AF65-F5344CB8AC3E}">
        <p14:creationId xmlns:p14="http://schemas.microsoft.com/office/powerpoint/2010/main" val="3048390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1D3357-947C-46CB-B92B-E60CF0DCC4CF}"/>
              </a:ext>
            </a:extLst>
          </p:cNvPr>
          <p:cNvSpPr>
            <a:spLocks noGrp="1"/>
          </p:cNvSpPr>
          <p:nvPr>
            <p:ph type="body" sz="quarter" idx="11"/>
          </p:nvPr>
        </p:nvSpPr>
        <p:spPr>
          <a:xfrm>
            <a:off x="2808326" y="2496420"/>
            <a:ext cx="6575347" cy="553998"/>
          </a:xfrm>
        </p:spPr>
        <p:txBody>
          <a:bodyPr/>
          <a:lstStyle/>
          <a:p>
            <a:r>
              <a:rPr lang="en-US" dirty="0"/>
              <a:t>Manage Position transactions can be edited once they are submitted by the HRBP or by HRMS.</a:t>
            </a:r>
          </a:p>
          <a:p>
            <a:endParaRPr lang="en-US" dirty="0"/>
          </a:p>
        </p:txBody>
      </p:sp>
      <p:sp>
        <p:nvSpPr>
          <p:cNvPr id="3" name="Text Placeholder 1">
            <a:extLst>
              <a:ext uri="{FF2B5EF4-FFF2-40B4-BE49-F238E27FC236}">
                <a16:creationId xmlns:a16="http://schemas.microsoft.com/office/drawing/2014/main" id="{18DA88F7-ADC3-48DC-B093-D48085D84B1B}"/>
              </a:ext>
            </a:extLst>
          </p:cNvPr>
          <p:cNvSpPr txBox="1">
            <a:spLocks/>
          </p:cNvSpPr>
          <p:nvPr/>
        </p:nvSpPr>
        <p:spPr>
          <a:xfrm>
            <a:off x="2808325" y="3943940"/>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However, ensuring that all data is complete and accurate prior to submission, including effective date, will prevent unnecessary delays and possible denial of submissions.</a:t>
            </a:r>
          </a:p>
        </p:txBody>
      </p:sp>
    </p:spTree>
    <p:extLst>
      <p:ext uri="{BB962C8B-B14F-4D97-AF65-F5344CB8AC3E}">
        <p14:creationId xmlns:p14="http://schemas.microsoft.com/office/powerpoint/2010/main" val="1498646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B49B3F-52EB-43BD-BF75-3851EC89CC85}"/>
              </a:ext>
            </a:extLst>
          </p:cNvPr>
          <p:cNvSpPr>
            <a:spLocks noGrp="1"/>
          </p:cNvSpPr>
          <p:nvPr>
            <p:ph type="body" sz="quarter" idx="11"/>
          </p:nvPr>
        </p:nvSpPr>
        <p:spPr>
          <a:xfrm>
            <a:off x="2808325" y="2083064"/>
            <a:ext cx="6575347" cy="553998"/>
          </a:xfrm>
        </p:spPr>
        <p:txBody>
          <a:bodyPr/>
          <a:lstStyle/>
          <a:p>
            <a:r>
              <a:rPr lang="en-US" dirty="0"/>
              <a:t>Employees who share a position number must all be changed in the same way if making changes via Manage Positions.</a:t>
            </a:r>
          </a:p>
        </p:txBody>
      </p:sp>
      <p:sp>
        <p:nvSpPr>
          <p:cNvPr id="3" name="Text Placeholder 1">
            <a:extLst>
              <a:ext uri="{FF2B5EF4-FFF2-40B4-BE49-F238E27FC236}">
                <a16:creationId xmlns:a16="http://schemas.microsoft.com/office/drawing/2014/main" id="{CD1706CC-3300-4182-9702-577696FAE575}"/>
              </a:ext>
            </a:extLst>
          </p:cNvPr>
          <p:cNvSpPr txBox="1">
            <a:spLocks/>
          </p:cNvSpPr>
          <p:nvPr/>
        </p:nvSpPr>
        <p:spPr>
          <a:xfrm>
            <a:off x="2808325" y="3943940"/>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If only one or a group of employees within a position is changing, the employee(s) changing will need to be moved to a new position number via Transfer action.</a:t>
            </a:r>
          </a:p>
        </p:txBody>
      </p:sp>
    </p:spTree>
    <p:extLst>
      <p:ext uri="{BB962C8B-B14F-4D97-AF65-F5344CB8AC3E}">
        <p14:creationId xmlns:p14="http://schemas.microsoft.com/office/powerpoint/2010/main" val="1204064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874EF81-7087-49C2-91FC-238CDAEA3D46}"/>
              </a:ext>
            </a:extLst>
          </p:cNvPr>
          <p:cNvPicPr>
            <a:picLocks noChangeAspect="1"/>
          </p:cNvPicPr>
          <p:nvPr/>
        </p:nvPicPr>
        <p:blipFill>
          <a:blip r:embed="rId2"/>
          <a:stretch>
            <a:fillRect/>
          </a:stretch>
        </p:blipFill>
        <p:spPr>
          <a:xfrm>
            <a:off x="7921824" y="309677"/>
            <a:ext cx="2871019" cy="2310581"/>
          </a:xfrm>
          <a:prstGeom prst="rect">
            <a:avLst/>
          </a:prstGeom>
        </p:spPr>
      </p:pic>
      <p:sp>
        <p:nvSpPr>
          <p:cNvPr id="43" name="TextBox 42">
            <a:extLst>
              <a:ext uri="{FF2B5EF4-FFF2-40B4-BE49-F238E27FC236}">
                <a16:creationId xmlns:a16="http://schemas.microsoft.com/office/drawing/2014/main" id="{2436B5A6-7FD3-4831-AB76-D39862E52807}"/>
              </a:ext>
            </a:extLst>
          </p:cNvPr>
          <p:cNvSpPr txBox="1"/>
          <p:nvPr/>
        </p:nvSpPr>
        <p:spPr>
          <a:xfrm>
            <a:off x="7053233" y="2652818"/>
            <a:ext cx="4608200" cy="646331"/>
          </a:xfrm>
          <a:prstGeom prst="rect">
            <a:avLst/>
          </a:prstGeom>
          <a:noFill/>
        </p:spPr>
        <p:txBody>
          <a:bodyPr wrap="square" anchor="ctr">
            <a:spAutoFit/>
          </a:bodyPr>
          <a:lstStyle/>
          <a:p>
            <a:pPr algn="ctr"/>
            <a:r>
              <a:rPr lang="en-US" sz="1800" b="0" i="0" u="none" strike="noStrike" baseline="0" dirty="0">
                <a:latin typeface="Montserrat-Regular" panose="00000500000000000000" pitchFamily="50" charset="0"/>
              </a:rPr>
              <a:t>Actions that affect an </a:t>
            </a:r>
            <a:r>
              <a:rPr lang="en-US" sz="1800" b="0" i="0" u="none" strike="noStrike" baseline="0" dirty="0">
                <a:latin typeface="Montserrat-Medium" panose="00000600000000000000" pitchFamily="50" charset="0"/>
              </a:rPr>
              <a:t>EMPLOYEE </a:t>
            </a:r>
            <a:r>
              <a:rPr lang="en-US" sz="1800" b="0" i="0" u="none" strike="noStrike" baseline="0" dirty="0">
                <a:latin typeface="Montserrat-Regular" panose="00000500000000000000" pitchFamily="50" charset="0"/>
              </a:rPr>
              <a:t>are</a:t>
            </a:r>
          </a:p>
          <a:p>
            <a:pPr algn="ctr"/>
            <a:r>
              <a:rPr lang="en-US" sz="1800" b="0" i="0" u="none" strike="noStrike" baseline="0" dirty="0">
                <a:latin typeface="Montserrat-Regular" panose="00000500000000000000" pitchFamily="50" charset="0"/>
              </a:rPr>
              <a:t>routed through supervisor’s </a:t>
            </a:r>
            <a:r>
              <a:rPr lang="en-US" sz="1800" b="0" i="0" u="none" strike="noStrike" baseline="0" dirty="0">
                <a:latin typeface="Montserrat-Medium" panose="00000600000000000000" pitchFamily="50" charset="0"/>
              </a:rPr>
              <a:t>MY TEAM</a:t>
            </a:r>
            <a:endParaRPr lang="en-US" dirty="0"/>
          </a:p>
        </p:txBody>
      </p:sp>
      <p:sp>
        <p:nvSpPr>
          <p:cNvPr id="44" name="Text Placeholder 2">
            <a:extLst>
              <a:ext uri="{FF2B5EF4-FFF2-40B4-BE49-F238E27FC236}">
                <a16:creationId xmlns:a16="http://schemas.microsoft.com/office/drawing/2014/main" id="{7DC238F1-FB70-4D43-95E6-86B99FA42FCE}"/>
              </a:ext>
            </a:extLst>
          </p:cNvPr>
          <p:cNvSpPr txBox="1">
            <a:spLocks/>
          </p:cNvSpPr>
          <p:nvPr/>
        </p:nvSpPr>
        <p:spPr>
          <a:xfrm>
            <a:off x="6194199" y="3389772"/>
            <a:ext cx="3012430" cy="110739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latin typeface="Montserrat" panose="00000500000000000000" pitchFamily="50" charset="0"/>
              </a:rPr>
              <a:t>Use when an employee </a:t>
            </a:r>
            <a:br>
              <a:rPr lang="en-US" sz="1800" b="1" dirty="0">
                <a:latin typeface="Montserrat" panose="00000500000000000000" pitchFamily="50" charset="0"/>
              </a:rPr>
            </a:br>
            <a:r>
              <a:rPr lang="en-US" sz="1800" b="1" dirty="0">
                <a:latin typeface="Montserrat" panose="00000500000000000000" pitchFamily="50" charset="0"/>
              </a:rPr>
              <a:t>is moving to a new </a:t>
            </a:r>
            <a:br>
              <a:rPr lang="en-US" sz="1800" b="1" dirty="0">
                <a:latin typeface="Montserrat" panose="00000500000000000000" pitchFamily="50" charset="0"/>
              </a:rPr>
            </a:br>
            <a:r>
              <a:rPr lang="en-US" sz="1800" b="1" dirty="0">
                <a:latin typeface="Montserrat" panose="00000500000000000000" pitchFamily="50" charset="0"/>
              </a:rPr>
              <a:t>position number</a:t>
            </a:r>
          </a:p>
        </p:txBody>
      </p:sp>
      <p:sp>
        <p:nvSpPr>
          <p:cNvPr id="45" name="TextBox 44">
            <a:extLst>
              <a:ext uri="{FF2B5EF4-FFF2-40B4-BE49-F238E27FC236}">
                <a16:creationId xmlns:a16="http://schemas.microsoft.com/office/drawing/2014/main" id="{2E321405-1968-4C5B-A8DA-A5E54370C7F3}"/>
              </a:ext>
            </a:extLst>
          </p:cNvPr>
          <p:cNvSpPr txBox="1"/>
          <p:nvPr/>
        </p:nvSpPr>
        <p:spPr>
          <a:xfrm>
            <a:off x="6994662" y="4510016"/>
            <a:ext cx="1473041" cy="1569660"/>
          </a:xfrm>
          <a:prstGeom prst="rect">
            <a:avLst/>
          </a:prstGeom>
          <a:noFill/>
        </p:spPr>
        <p:txBody>
          <a:bodyPr wrap="square" anchor="ctr">
            <a:spAutoFit/>
          </a:bodyPr>
          <a:lstStyle/>
          <a:p>
            <a:pPr marL="0" indent="0" algn="ctr">
              <a:buNone/>
            </a:pPr>
            <a:r>
              <a:rPr lang="en-US" sz="1600" dirty="0"/>
              <a:t>Transfer</a:t>
            </a:r>
          </a:p>
          <a:p>
            <a:pPr marL="0" indent="0" algn="ctr">
              <a:buNone/>
            </a:pPr>
            <a:r>
              <a:rPr lang="en-US" sz="1600" dirty="0"/>
              <a:t>Promote</a:t>
            </a:r>
          </a:p>
          <a:p>
            <a:pPr marL="0" indent="0" algn="ctr">
              <a:buNone/>
            </a:pPr>
            <a:r>
              <a:rPr lang="en-US" sz="1600" dirty="0"/>
              <a:t>Demote</a:t>
            </a:r>
          </a:p>
          <a:p>
            <a:pPr marL="0" indent="0" algn="ctr">
              <a:buNone/>
            </a:pPr>
            <a:endParaRPr lang="en-US" sz="1600" dirty="0"/>
          </a:p>
          <a:p>
            <a:pPr marL="0" indent="0" algn="ctr">
              <a:buNone/>
            </a:pPr>
            <a:endParaRPr lang="en-US" sz="1600" dirty="0"/>
          </a:p>
          <a:p>
            <a:pPr marL="0" indent="0" algn="ctr">
              <a:buNone/>
            </a:pPr>
            <a:endParaRPr lang="en-US" sz="1600" dirty="0"/>
          </a:p>
        </p:txBody>
      </p:sp>
      <p:cxnSp>
        <p:nvCxnSpPr>
          <p:cNvPr id="46" name="Straight Connector 45">
            <a:extLst>
              <a:ext uri="{FF2B5EF4-FFF2-40B4-BE49-F238E27FC236}">
                <a16:creationId xmlns:a16="http://schemas.microsoft.com/office/drawing/2014/main" id="{C6D15C3B-6195-4DA0-9731-B6C792FE0BAD}"/>
              </a:ext>
            </a:extLst>
          </p:cNvPr>
          <p:cNvCxnSpPr>
            <a:cxnSpLocks/>
          </p:cNvCxnSpPr>
          <p:nvPr/>
        </p:nvCxnSpPr>
        <p:spPr>
          <a:xfrm>
            <a:off x="6255737" y="3319952"/>
            <a:ext cx="2950892" cy="2"/>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EAC88189-B8E3-48FC-8171-21BE2B8D454A}"/>
              </a:ext>
            </a:extLst>
          </p:cNvPr>
          <p:cNvCxnSpPr>
            <a:cxnSpLocks/>
          </p:cNvCxnSpPr>
          <p:nvPr/>
        </p:nvCxnSpPr>
        <p:spPr>
          <a:xfrm>
            <a:off x="6255737" y="4484319"/>
            <a:ext cx="2950892" cy="0"/>
          </a:xfrm>
          <a:prstGeom prst="line">
            <a:avLst/>
          </a:prstGeom>
        </p:spPr>
        <p:style>
          <a:lnRef idx="1">
            <a:schemeClr val="dk1"/>
          </a:lnRef>
          <a:fillRef idx="0">
            <a:schemeClr val="dk1"/>
          </a:fillRef>
          <a:effectRef idx="0">
            <a:schemeClr val="dk1"/>
          </a:effectRef>
          <a:fontRef idx="minor">
            <a:schemeClr val="tx1"/>
          </a:fontRef>
        </p:style>
      </p:cxnSp>
      <p:sp>
        <p:nvSpPr>
          <p:cNvPr id="52" name="Text Placeholder 2">
            <a:extLst>
              <a:ext uri="{FF2B5EF4-FFF2-40B4-BE49-F238E27FC236}">
                <a16:creationId xmlns:a16="http://schemas.microsoft.com/office/drawing/2014/main" id="{08594D34-908C-4509-8285-C35624100A98}"/>
              </a:ext>
            </a:extLst>
          </p:cNvPr>
          <p:cNvSpPr txBox="1">
            <a:spLocks/>
          </p:cNvSpPr>
          <p:nvPr/>
        </p:nvSpPr>
        <p:spPr>
          <a:xfrm>
            <a:off x="9357334" y="3389772"/>
            <a:ext cx="2747556" cy="110739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latin typeface="Montserrat" panose="00000500000000000000" pitchFamily="50" charset="0"/>
              </a:rPr>
              <a:t>Use when an employee’s information is changing</a:t>
            </a:r>
          </a:p>
        </p:txBody>
      </p:sp>
      <p:sp>
        <p:nvSpPr>
          <p:cNvPr id="53" name="TextBox 52">
            <a:extLst>
              <a:ext uri="{FF2B5EF4-FFF2-40B4-BE49-F238E27FC236}">
                <a16:creationId xmlns:a16="http://schemas.microsoft.com/office/drawing/2014/main" id="{D0D4D2BE-BB74-4B7C-9297-9AEA1EA6D10E}"/>
              </a:ext>
            </a:extLst>
          </p:cNvPr>
          <p:cNvSpPr txBox="1"/>
          <p:nvPr/>
        </p:nvSpPr>
        <p:spPr>
          <a:xfrm>
            <a:off x="9241108" y="4510016"/>
            <a:ext cx="2950892" cy="1569660"/>
          </a:xfrm>
          <a:prstGeom prst="rect">
            <a:avLst/>
          </a:prstGeom>
          <a:noFill/>
        </p:spPr>
        <p:txBody>
          <a:bodyPr wrap="square" anchor="ctr">
            <a:spAutoFit/>
          </a:bodyPr>
          <a:lstStyle/>
          <a:p>
            <a:pPr marL="0" indent="0" algn="ctr">
              <a:buNone/>
            </a:pPr>
            <a:r>
              <a:rPr lang="en-US" sz="1600" dirty="0"/>
              <a:t>Change Time/Absence Approver</a:t>
            </a:r>
          </a:p>
          <a:p>
            <a:pPr marL="0" indent="0" algn="ctr">
              <a:buNone/>
            </a:pPr>
            <a:r>
              <a:rPr lang="en-US" sz="1600" dirty="0"/>
              <a:t>Reports To</a:t>
            </a:r>
          </a:p>
          <a:p>
            <a:pPr marL="0" indent="0" algn="ctr">
              <a:buNone/>
            </a:pPr>
            <a:r>
              <a:rPr lang="en-US" sz="1600" dirty="0"/>
              <a:t>Retire</a:t>
            </a:r>
          </a:p>
          <a:p>
            <a:pPr marL="0" indent="0" algn="ctr">
              <a:buNone/>
            </a:pPr>
            <a:r>
              <a:rPr lang="en-US" sz="1600" dirty="0"/>
              <a:t>Terminate</a:t>
            </a:r>
          </a:p>
          <a:p>
            <a:pPr marL="0" indent="0" algn="ctr">
              <a:buNone/>
            </a:pPr>
            <a:r>
              <a:rPr lang="en-US" sz="1600" dirty="0"/>
              <a:t>Salary Change</a:t>
            </a:r>
          </a:p>
          <a:p>
            <a:pPr marL="0" indent="0" algn="ctr">
              <a:buNone/>
            </a:pPr>
            <a:r>
              <a:rPr lang="en-US" sz="1600" dirty="0"/>
              <a:t>Supplemental Pay</a:t>
            </a:r>
          </a:p>
        </p:txBody>
      </p:sp>
      <p:cxnSp>
        <p:nvCxnSpPr>
          <p:cNvPr id="54" name="Straight Connector 53">
            <a:extLst>
              <a:ext uri="{FF2B5EF4-FFF2-40B4-BE49-F238E27FC236}">
                <a16:creationId xmlns:a16="http://schemas.microsoft.com/office/drawing/2014/main" id="{5A0EB6E5-D3D6-4A88-846F-DA906E619E6F}"/>
              </a:ext>
            </a:extLst>
          </p:cNvPr>
          <p:cNvCxnSpPr>
            <a:cxnSpLocks/>
          </p:cNvCxnSpPr>
          <p:nvPr/>
        </p:nvCxnSpPr>
        <p:spPr>
          <a:xfrm>
            <a:off x="9357334" y="3320509"/>
            <a:ext cx="2747556" cy="0"/>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DD0DCE1B-C051-45FB-AAF6-EB5E9CC02BFC}"/>
              </a:ext>
            </a:extLst>
          </p:cNvPr>
          <p:cNvCxnSpPr>
            <a:cxnSpLocks/>
          </p:cNvCxnSpPr>
          <p:nvPr/>
        </p:nvCxnSpPr>
        <p:spPr>
          <a:xfrm>
            <a:off x="9357334" y="4484319"/>
            <a:ext cx="2747556" cy="0"/>
          </a:xfrm>
          <a:prstGeom prst="line">
            <a:avLst/>
          </a:prstGeom>
        </p:spPr>
        <p:style>
          <a:lnRef idx="1">
            <a:schemeClr val="dk1"/>
          </a:lnRef>
          <a:fillRef idx="0">
            <a:schemeClr val="dk1"/>
          </a:fillRef>
          <a:effectRef idx="0">
            <a:schemeClr val="dk1"/>
          </a:effectRef>
          <a:fontRef idx="minor">
            <a:schemeClr val="tx1"/>
          </a:fontRef>
        </p:style>
      </p:cxnSp>
      <p:sp>
        <p:nvSpPr>
          <p:cNvPr id="2" name="Text Placeholder 1">
            <a:extLst>
              <a:ext uri="{FF2B5EF4-FFF2-40B4-BE49-F238E27FC236}">
                <a16:creationId xmlns:a16="http://schemas.microsoft.com/office/drawing/2014/main" id="{7852621D-4187-4057-8FC5-8CDD2ED58210}"/>
              </a:ext>
            </a:extLst>
          </p:cNvPr>
          <p:cNvSpPr>
            <a:spLocks noGrp="1"/>
          </p:cNvSpPr>
          <p:nvPr>
            <p:ph type="body" sz="quarter" idx="10"/>
          </p:nvPr>
        </p:nvSpPr>
        <p:spPr/>
        <p:txBody>
          <a:bodyPr/>
          <a:lstStyle/>
          <a:p>
            <a:r>
              <a:rPr lang="en-US" sz="4800" dirty="0"/>
              <a:t>My </a:t>
            </a:r>
            <a:br>
              <a:rPr lang="en-US" sz="4800" dirty="0"/>
            </a:br>
            <a:r>
              <a:rPr lang="en-US" sz="4800" dirty="0"/>
              <a:t>Team</a:t>
            </a:r>
          </a:p>
        </p:txBody>
      </p:sp>
    </p:spTree>
    <p:extLst>
      <p:ext uri="{BB962C8B-B14F-4D97-AF65-F5344CB8AC3E}">
        <p14:creationId xmlns:p14="http://schemas.microsoft.com/office/powerpoint/2010/main" val="3719638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519</TotalTime>
  <Words>1311</Words>
  <Application>Microsoft Office PowerPoint</Application>
  <PresentationFormat>Widescreen</PresentationFormat>
  <Paragraphs>126</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Avenir Black</vt:lpstr>
      <vt:lpstr>Avenir Medium</vt:lpstr>
      <vt:lpstr>Avenir Roman</vt:lpstr>
      <vt:lpstr>Calibri</vt:lpstr>
      <vt:lpstr>Montserrat</vt:lpstr>
      <vt:lpstr>Montserrat-Medium</vt:lpstr>
      <vt:lpstr>Montserrat-Regular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Lindy Taylor</dc:creator>
  <cp:lastModifiedBy>Tamara Gaddis</cp:lastModifiedBy>
  <cp:revision>49</cp:revision>
  <dcterms:created xsi:type="dcterms:W3CDTF">2019-08-07T15:31:06Z</dcterms:created>
  <dcterms:modified xsi:type="dcterms:W3CDTF">2022-12-02T15:38:59Z</dcterms:modified>
</cp:coreProperties>
</file>