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90" r:id="rId2"/>
    <p:sldId id="257" r:id="rId3"/>
    <p:sldId id="258" r:id="rId4"/>
    <p:sldId id="259" r:id="rId5"/>
    <p:sldId id="317" r:id="rId6"/>
    <p:sldId id="280" r:id="rId7"/>
    <p:sldId id="314" r:id="rId8"/>
    <p:sldId id="316" r:id="rId9"/>
    <p:sldId id="315" r:id="rId10"/>
    <p:sldId id="263" r:id="rId11"/>
    <p:sldId id="264" r:id="rId12"/>
    <p:sldId id="281" r:id="rId13"/>
    <p:sldId id="289" r:id="rId14"/>
    <p:sldId id="318" r:id="rId15"/>
    <p:sldId id="301" r:id="rId16"/>
    <p:sldId id="319" r:id="rId17"/>
    <p:sldId id="320" r:id="rId18"/>
    <p:sldId id="321" r:id="rId19"/>
    <p:sldId id="310" r:id="rId20"/>
    <p:sldId id="268" r:id="rId21"/>
    <p:sldId id="269" r:id="rId22"/>
    <p:sldId id="274" r:id="rId23"/>
    <p:sldId id="275" r:id="rId24"/>
    <p:sldId id="276" r:id="rId25"/>
    <p:sldId id="270" r:id="rId26"/>
    <p:sldId id="271" r:id="rId27"/>
    <p:sldId id="291" r:id="rId28"/>
    <p:sldId id="272" r:id="rId29"/>
    <p:sldId id="273" r:id="rId30"/>
    <p:sldId id="27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FC4B56-F6C5-4AB2-AFA0-FC9C3653D0E4}">
          <p14:sldIdLst>
            <p14:sldId id="290"/>
            <p14:sldId id="257"/>
            <p14:sldId id="258"/>
            <p14:sldId id="259"/>
            <p14:sldId id="317"/>
            <p14:sldId id="280"/>
            <p14:sldId id="314"/>
            <p14:sldId id="316"/>
            <p14:sldId id="315"/>
            <p14:sldId id="263"/>
            <p14:sldId id="264"/>
            <p14:sldId id="281"/>
            <p14:sldId id="289"/>
            <p14:sldId id="318"/>
            <p14:sldId id="301"/>
            <p14:sldId id="319"/>
            <p14:sldId id="320"/>
            <p14:sldId id="321"/>
            <p14:sldId id="310"/>
            <p14:sldId id="268"/>
            <p14:sldId id="269"/>
            <p14:sldId id="274"/>
            <p14:sldId id="275"/>
            <p14:sldId id="276"/>
            <p14:sldId id="270"/>
            <p14:sldId id="271"/>
            <p14:sldId id="291"/>
            <p14:sldId id="272"/>
            <p14:sldId id="273"/>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81"/>
    <p:restoredTop sz="94681"/>
  </p:normalViewPr>
  <p:slideViewPr>
    <p:cSldViewPr snapToGrid="0" snapToObjects="1">
      <p:cViewPr varScale="1">
        <p:scale>
          <a:sx n="89" d="100"/>
          <a:sy n="89" d="100"/>
        </p:scale>
        <p:origin x="8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7D78D4-8830-4043-9064-E6BE46C06313}" type="datetimeFigureOut">
              <a:rPr lang="en-US" smtClean="0"/>
              <a:t>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2FDDA2-D307-7D41-8A9B-9D02DEE488BF}" type="slidenum">
              <a:rPr lang="en-US" smtClean="0"/>
              <a:t>‹#›</a:t>
            </a:fld>
            <a:endParaRPr lang="en-US"/>
          </a:p>
        </p:txBody>
      </p:sp>
    </p:spTree>
    <p:extLst>
      <p:ext uri="{BB962C8B-B14F-4D97-AF65-F5344CB8AC3E}">
        <p14:creationId xmlns:p14="http://schemas.microsoft.com/office/powerpoint/2010/main" val="1134089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9F9D3-1631-574E-B794-15810466C68F}"/>
              </a:ext>
            </a:extLst>
          </p:cNvPr>
          <p:cNvSpPr/>
          <p:nvPr/>
        </p:nvSpPr>
        <p:spPr>
          <a:xfrm>
            <a:off x="6039679" y="0"/>
            <a:ext cx="52652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C5C32C3-0E38-EF40-8753-699E473F0219}"/>
              </a:ext>
            </a:extLst>
          </p:cNvPr>
          <p:cNvPicPr>
            <a:picLocks noChangeAspect="1"/>
          </p:cNvPicPr>
          <p:nvPr/>
        </p:nvPicPr>
        <p:blipFill rotWithShape="1">
          <a:blip r:embed="rId2"/>
          <a:srcRect r="50000"/>
          <a:stretch/>
        </p:blipFill>
        <p:spPr>
          <a:xfrm>
            <a:off x="6096000" y="0"/>
            <a:ext cx="6096000" cy="6858000"/>
          </a:xfrm>
          <a:prstGeom prst="rect">
            <a:avLst/>
          </a:prstGeom>
        </p:spPr>
      </p:pic>
      <p:pic>
        <p:nvPicPr>
          <p:cNvPr id="11" name="Picture 10">
            <a:extLst>
              <a:ext uri="{FF2B5EF4-FFF2-40B4-BE49-F238E27FC236}">
                <a16:creationId xmlns:a16="http://schemas.microsoft.com/office/drawing/2014/main" id="{64356227-D7D4-F943-AFB2-F20F8B424051}"/>
              </a:ext>
            </a:extLst>
          </p:cNvPr>
          <p:cNvPicPr>
            <a:picLocks noChangeAspect="1"/>
          </p:cNvPicPr>
          <p:nvPr/>
        </p:nvPicPr>
        <p:blipFill>
          <a:blip r:embed="rId3"/>
          <a:stretch>
            <a:fillRect/>
          </a:stretch>
        </p:blipFill>
        <p:spPr>
          <a:xfrm>
            <a:off x="1598817" y="1983144"/>
            <a:ext cx="2853911" cy="2891711"/>
          </a:xfrm>
          <a:prstGeom prst="rect">
            <a:avLst/>
          </a:prstGeom>
        </p:spPr>
      </p:pic>
      <p:sp>
        <p:nvSpPr>
          <p:cNvPr id="3" name="Text Placeholder 2">
            <a:extLst>
              <a:ext uri="{FF2B5EF4-FFF2-40B4-BE49-F238E27FC236}">
                <a16:creationId xmlns:a16="http://schemas.microsoft.com/office/drawing/2014/main" id="{21C0DF3D-F69D-9941-B6AB-0FDADE794EF9}"/>
              </a:ext>
            </a:extLst>
          </p:cNvPr>
          <p:cNvSpPr>
            <a:spLocks noGrp="1"/>
          </p:cNvSpPr>
          <p:nvPr>
            <p:ph type="body" sz="quarter" idx="12" hasCustomPrompt="1"/>
          </p:nvPr>
        </p:nvSpPr>
        <p:spPr>
          <a:xfrm>
            <a:off x="6813549" y="2964400"/>
            <a:ext cx="4660900" cy="512762"/>
          </a:xfrm>
          <a:prstGeom prst="rect">
            <a:avLst/>
          </a:prstGeom>
        </p:spPr>
        <p:txBody>
          <a:bodyPr/>
          <a:lstStyle>
            <a:lvl1pPr marL="0" indent="0" algn="ctr">
              <a:buNone/>
              <a:defRPr b="1">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dirty="0"/>
              <a:t>Title</a:t>
            </a:r>
          </a:p>
        </p:txBody>
      </p:sp>
      <p:sp>
        <p:nvSpPr>
          <p:cNvPr id="10" name="Text Placeholder 2">
            <a:extLst>
              <a:ext uri="{FF2B5EF4-FFF2-40B4-BE49-F238E27FC236}">
                <a16:creationId xmlns:a16="http://schemas.microsoft.com/office/drawing/2014/main" id="{C1DA1688-B217-4843-B0D0-29E1D2028150}"/>
              </a:ext>
            </a:extLst>
          </p:cNvPr>
          <p:cNvSpPr>
            <a:spLocks noGrp="1"/>
          </p:cNvSpPr>
          <p:nvPr>
            <p:ph type="body" sz="quarter" idx="13" hasCustomPrompt="1"/>
          </p:nvPr>
        </p:nvSpPr>
        <p:spPr>
          <a:xfrm>
            <a:off x="6813549" y="3477162"/>
            <a:ext cx="4660900" cy="512762"/>
          </a:xfrm>
          <a:prstGeom prst="rect">
            <a:avLst/>
          </a:prstGeom>
        </p:spPr>
        <p:txBody>
          <a:bodyPr/>
          <a:lstStyle>
            <a:lvl1pPr marL="0" indent="0" algn="ctr">
              <a:buNone/>
              <a:defRPr sz="2000" b="1">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dirty="0"/>
              <a:t>Date</a:t>
            </a:r>
          </a:p>
        </p:txBody>
      </p:sp>
    </p:spTree>
    <p:extLst>
      <p:ext uri="{BB962C8B-B14F-4D97-AF65-F5344CB8AC3E}">
        <p14:creationId xmlns:p14="http://schemas.microsoft.com/office/powerpoint/2010/main" val="2819093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Option 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2D5093F-A64D-6A42-8920-D62D4FA40C4E}"/>
              </a:ext>
            </a:extLst>
          </p:cNvPr>
          <p:cNvGrpSpPr/>
          <p:nvPr userDrawn="1"/>
        </p:nvGrpSpPr>
        <p:grpSpPr>
          <a:xfrm>
            <a:off x="-1" y="0"/>
            <a:ext cx="12192002" cy="6858000"/>
            <a:chOff x="-1" y="0"/>
            <a:chExt cx="12192002" cy="6858000"/>
          </a:xfrm>
        </p:grpSpPr>
        <p:pic>
          <p:nvPicPr>
            <p:cNvPr id="8" name="Picture 7">
              <a:extLst>
                <a:ext uri="{FF2B5EF4-FFF2-40B4-BE49-F238E27FC236}">
                  <a16:creationId xmlns:a16="http://schemas.microsoft.com/office/drawing/2014/main" id="{0A42E0DC-41C4-5D4E-9365-D4101A18F8FD}"/>
                </a:ext>
              </a:extLst>
            </p:cNvPr>
            <p:cNvPicPr>
              <a:picLocks noChangeAspect="1"/>
            </p:cNvPicPr>
            <p:nvPr/>
          </p:nvPicPr>
          <p:blipFill rotWithShape="1">
            <a:blip r:embed="rId2"/>
            <a:srcRect t="20272"/>
            <a:stretch/>
          </p:blipFill>
          <p:spPr>
            <a:xfrm>
              <a:off x="1" y="0"/>
              <a:ext cx="12192000" cy="6858000"/>
            </a:xfrm>
            <a:prstGeom prst="rect">
              <a:avLst/>
            </a:prstGeom>
          </p:spPr>
        </p:pic>
        <p:cxnSp>
          <p:nvCxnSpPr>
            <p:cNvPr id="9" name="Straight Connector 8">
              <a:extLst>
                <a:ext uri="{FF2B5EF4-FFF2-40B4-BE49-F238E27FC236}">
                  <a16:creationId xmlns:a16="http://schemas.microsoft.com/office/drawing/2014/main" id="{5FC13913-2F32-2343-B64C-251CB51EA2C7}"/>
                </a:ext>
              </a:extLst>
            </p:cNvPr>
            <p:cNvCxnSpPr>
              <a:cxnSpLocks/>
            </p:cNvCxnSpPr>
            <p:nvPr/>
          </p:nvCxnSpPr>
          <p:spPr>
            <a:xfrm>
              <a:off x="1826811" y="1497477"/>
              <a:ext cx="8538377"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4EDDACB2-B58B-F64A-B55E-70FEB45037B1}"/>
                </a:ext>
              </a:extLst>
            </p:cNvPr>
            <p:cNvSpPr/>
            <p:nvPr/>
          </p:nvSpPr>
          <p:spPr>
            <a:xfrm>
              <a:off x="5589104" y="990581"/>
              <a:ext cx="1013791" cy="1013791"/>
            </a:xfrm>
            <a:prstGeom prst="ellipse">
              <a:avLst/>
            </a:prstGeom>
            <a:solidFill>
              <a:schemeClr val="bg1"/>
            </a:solidFill>
            <a:ln>
              <a:solidFill>
                <a:srgbClr val="FFC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4A6396A-6CC8-EE41-8B23-9407CDA8FD3F}"/>
                </a:ext>
              </a:extLst>
            </p:cNvPr>
            <p:cNvCxnSpPr>
              <a:cxnSpLocks/>
            </p:cNvCxnSpPr>
            <p:nvPr/>
          </p:nvCxnSpPr>
          <p:spPr>
            <a:xfrm>
              <a:off x="1826811" y="5360525"/>
              <a:ext cx="8538377"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524DCAAE-06D4-1C42-A8CE-0E38F73143D0}"/>
                </a:ext>
              </a:extLst>
            </p:cNvPr>
            <p:cNvSpPr/>
            <p:nvPr/>
          </p:nvSpPr>
          <p:spPr>
            <a:xfrm>
              <a:off x="5589104" y="4853629"/>
              <a:ext cx="1013791" cy="1013791"/>
            </a:xfrm>
            <a:prstGeom prst="ellipse">
              <a:avLst/>
            </a:prstGeom>
            <a:solidFill>
              <a:schemeClr val="bg1"/>
            </a:solidFill>
            <a:ln>
              <a:solidFill>
                <a:srgbClr val="FFC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2F89AB1-B31C-E448-B85A-7845F94BB1BB}"/>
                </a:ext>
              </a:extLst>
            </p:cNvPr>
            <p:cNvSpPr/>
            <p:nvPr/>
          </p:nvSpPr>
          <p:spPr>
            <a:xfrm>
              <a:off x="-1" y="2494755"/>
              <a:ext cx="12192001" cy="1866622"/>
            </a:xfrm>
            <a:prstGeom prst="rect">
              <a:avLst/>
            </a:prstGeom>
            <a:solidFill>
              <a:srgbClr val="FFC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5F5AD75-B71E-D94B-A05C-66D485089CE9}"/>
                </a:ext>
              </a:extLst>
            </p:cNvPr>
            <p:cNvPicPr>
              <a:picLocks noChangeAspect="1"/>
            </p:cNvPicPr>
            <p:nvPr/>
          </p:nvPicPr>
          <p:blipFill>
            <a:blip r:embed="rId3"/>
            <a:stretch>
              <a:fillRect/>
            </a:stretch>
          </p:blipFill>
          <p:spPr>
            <a:xfrm>
              <a:off x="5770916" y="1320514"/>
              <a:ext cx="650162" cy="433441"/>
            </a:xfrm>
            <a:prstGeom prst="rect">
              <a:avLst/>
            </a:prstGeom>
          </p:spPr>
        </p:pic>
        <p:pic>
          <p:nvPicPr>
            <p:cNvPr id="16" name="Picture 15">
              <a:extLst>
                <a:ext uri="{FF2B5EF4-FFF2-40B4-BE49-F238E27FC236}">
                  <a16:creationId xmlns:a16="http://schemas.microsoft.com/office/drawing/2014/main" id="{27CDAB06-B996-2747-B5EA-CA07085E551D}"/>
                </a:ext>
              </a:extLst>
            </p:cNvPr>
            <p:cNvPicPr>
              <a:picLocks noChangeAspect="1"/>
            </p:cNvPicPr>
            <p:nvPr/>
          </p:nvPicPr>
          <p:blipFill>
            <a:blip r:embed="rId3"/>
            <a:stretch>
              <a:fillRect/>
            </a:stretch>
          </p:blipFill>
          <p:spPr>
            <a:xfrm rot="10800000">
              <a:off x="5770916" y="5143800"/>
              <a:ext cx="650162" cy="433441"/>
            </a:xfrm>
            <a:prstGeom prst="rect">
              <a:avLst/>
            </a:prstGeom>
          </p:spPr>
        </p:pic>
      </p:grpSp>
      <p:sp>
        <p:nvSpPr>
          <p:cNvPr id="17" name="Text Placeholder 12">
            <a:extLst>
              <a:ext uri="{FF2B5EF4-FFF2-40B4-BE49-F238E27FC236}">
                <a16:creationId xmlns:a16="http://schemas.microsoft.com/office/drawing/2014/main" id="{4E663CB2-1E13-F842-839B-5A8CD0A85A60}"/>
              </a:ext>
            </a:extLst>
          </p:cNvPr>
          <p:cNvSpPr>
            <a:spLocks noGrp="1"/>
          </p:cNvSpPr>
          <p:nvPr>
            <p:ph type="body" sz="quarter" idx="12" hasCustomPrompt="1"/>
          </p:nvPr>
        </p:nvSpPr>
        <p:spPr>
          <a:xfrm>
            <a:off x="888571" y="2937860"/>
            <a:ext cx="10414849" cy="980411"/>
          </a:xfrm>
          <a:prstGeom prst="rect">
            <a:avLst/>
          </a:prstGeom>
        </p:spPr>
        <p:txBody>
          <a:bodyPr/>
          <a:lstStyle>
            <a:lvl1pPr marL="0" indent="0" algn="ctr">
              <a:buNone/>
              <a:defRPr sz="3200" b="1" i="0">
                <a:solidFill>
                  <a:schemeClr val="tx1"/>
                </a:solidFill>
                <a:latin typeface="Arial" panose="020B0604020202020204" pitchFamily="34" charset="0"/>
                <a:cs typeface="Arial" panose="020B0604020202020204" pitchFamily="34" charset="0"/>
              </a:defRPr>
            </a:lvl1pPr>
          </a:lstStyle>
          <a:p>
            <a:pPr lvl="0"/>
            <a:r>
              <a:rPr lang="en-US" dirty="0"/>
              <a:t>We don’t yet know what our best self can be…together, we all need to find it.</a:t>
            </a:r>
          </a:p>
        </p:txBody>
      </p:sp>
    </p:spTree>
    <p:extLst>
      <p:ext uri="{BB962C8B-B14F-4D97-AF65-F5344CB8AC3E}">
        <p14:creationId xmlns:p14="http://schemas.microsoft.com/office/powerpoint/2010/main" val="456981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Option 2">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33246C5-2D29-F946-B2F7-3B9C84905703}"/>
              </a:ext>
            </a:extLst>
          </p:cNvPr>
          <p:cNvGrpSpPr/>
          <p:nvPr userDrawn="1"/>
        </p:nvGrpSpPr>
        <p:grpSpPr>
          <a:xfrm>
            <a:off x="-1" y="0"/>
            <a:ext cx="12192001" cy="6858000"/>
            <a:chOff x="-1" y="0"/>
            <a:chExt cx="12192001" cy="6858000"/>
          </a:xfrm>
        </p:grpSpPr>
        <p:pic>
          <p:nvPicPr>
            <p:cNvPr id="8" name="Picture 7">
              <a:extLst>
                <a:ext uri="{FF2B5EF4-FFF2-40B4-BE49-F238E27FC236}">
                  <a16:creationId xmlns:a16="http://schemas.microsoft.com/office/drawing/2014/main" id="{44CE2E98-8D1A-CD4B-B1A9-88632EBA646B}"/>
                </a:ext>
              </a:extLst>
            </p:cNvPr>
            <p:cNvPicPr>
              <a:picLocks noChangeAspect="1"/>
            </p:cNvPicPr>
            <p:nvPr/>
          </p:nvPicPr>
          <p:blipFill>
            <a:blip r:embed="rId2"/>
            <a:stretch>
              <a:fillRect/>
            </a:stretch>
          </p:blipFill>
          <p:spPr>
            <a:xfrm>
              <a:off x="0" y="0"/>
              <a:ext cx="12192000" cy="6858000"/>
            </a:xfrm>
            <a:prstGeom prst="rect">
              <a:avLst/>
            </a:prstGeom>
          </p:spPr>
        </p:pic>
        <p:cxnSp>
          <p:nvCxnSpPr>
            <p:cNvPr id="9" name="Straight Connector 8">
              <a:extLst>
                <a:ext uri="{FF2B5EF4-FFF2-40B4-BE49-F238E27FC236}">
                  <a16:creationId xmlns:a16="http://schemas.microsoft.com/office/drawing/2014/main" id="{CFBB83C3-3C45-0841-A413-09852839C40C}"/>
                </a:ext>
              </a:extLst>
            </p:cNvPr>
            <p:cNvCxnSpPr>
              <a:cxnSpLocks/>
            </p:cNvCxnSpPr>
            <p:nvPr/>
          </p:nvCxnSpPr>
          <p:spPr>
            <a:xfrm>
              <a:off x="1826811" y="1497477"/>
              <a:ext cx="85383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7FDDB52-74F4-BD45-9465-8A1053479EC4}"/>
                </a:ext>
              </a:extLst>
            </p:cNvPr>
            <p:cNvSpPr/>
            <p:nvPr/>
          </p:nvSpPr>
          <p:spPr>
            <a:xfrm>
              <a:off x="5589104" y="990581"/>
              <a:ext cx="1013791" cy="10137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DFCEBF5-ADAA-7B46-9038-529B9CAD1C0A}"/>
                </a:ext>
              </a:extLst>
            </p:cNvPr>
            <p:cNvCxnSpPr>
              <a:cxnSpLocks/>
            </p:cNvCxnSpPr>
            <p:nvPr/>
          </p:nvCxnSpPr>
          <p:spPr>
            <a:xfrm>
              <a:off x="1826811" y="5360525"/>
              <a:ext cx="85383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AC772748-8129-DF4A-8381-C7C56673891E}"/>
                </a:ext>
              </a:extLst>
            </p:cNvPr>
            <p:cNvSpPr/>
            <p:nvPr/>
          </p:nvSpPr>
          <p:spPr>
            <a:xfrm>
              <a:off x="5589104" y="4853629"/>
              <a:ext cx="1013791" cy="10137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7E82D3-A127-8949-B1E6-B259F329C874}"/>
                </a:ext>
              </a:extLst>
            </p:cNvPr>
            <p:cNvSpPr/>
            <p:nvPr/>
          </p:nvSpPr>
          <p:spPr>
            <a:xfrm>
              <a:off x="-1" y="2494755"/>
              <a:ext cx="12192001" cy="18666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EB4B2D7-120C-C34A-B84F-EA07D8F4AE44}"/>
                </a:ext>
              </a:extLst>
            </p:cNvPr>
            <p:cNvPicPr>
              <a:picLocks noChangeAspect="1"/>
            </p:cNvPicPr>
            <p:nvPr/>
          </p:nvPicPr>
          <p:blipFill>
            <a:blip r:embed="rId3"/>
            <a:stretch>
              <a:fillRect/>
            </a:stretch>
          </p:blipFill>
          <p:spPr>
            <a:xfrm>
              <a:off x="5750855" y="1305854"/>
              <a:ext cx="690281" cy="460187"/>
            </a:xfrm>
            <a:prstGeom prst="rect">
              <a:avLst/>
            </a:prstGeom>
          </p:spPr>
        </p:pic>
        <p:pic>
          <p:nvPicPr>
            <p:cNvPr id="16" name="Picture 15">
              <a:extLst>
                <a:ext uri="{FF2B5EF4-FFF2-40B4-BE49-F238E27FC236}">
                  <a16:creationId xmlns:a16="http://schemas.microsoft.com/office/drawing/2014/main" id="{7F279F7D-5F09-5A4A-BBE3-A178B7A30770}"/>
                </a:ext>
              </a:extLst>
            </p:cNvPr>
            <p:cNvPicPr>
              <a:picLocks noChangeAspect="1"/>
            </p:cNvPicPr>
            <p:nvPr/>
          </p:nvPicPr>
          <p:blipFill>
            <a:blip r:embed="rId3"/>
            <a:stretch>
              <a:fillRect/>
            </a:stretch>
          </p:blipFill>
          <p:spPr>
            <a:xfrm rot="10800000">
              <a:off x="5750855" y="5128560"/>
              <a:ext cx="690281" cy="460187"/>
            </a:xfrm>
            <a:prstGeom prst="rect">
              <a:avLst/>
            </a:prstGeom>
          </p:spPr>
        </p:pic>
      </p:grpSp>
      <p:sp>
        <p:nvSpPr>
          <p:cNvPr id="14" name="Text Placeholder 12">
            <a:extLst>
              <a:ext uri="{FF2B5EF4-FFF2-40B4-BE49-F238E27FC236}">
                <a16:creationId xmlns:a16="http://schemas.microsoft.com/office/drawing/2014/main" id="{D4F3A9B5-49EA-D54B-89B9-093CE6BD84CE}"/>
              </a:ext>
            </a:extLst>
          </p:cNvPr>
          <p:cNvSpPr>
            <a:spLocks noGrp="1"/>
          </p:cNvSpPr>
          <p:nvPr>
            <p:ph type="body" sz="quarter" idx="12" hasCustomPrompt="1"/>
          </p:nvPr>
        </p:nvSpPr>
        <p:spPr>
          <a:xfrm>
            <a:off x="888571" y="2937860"/>
            <a:ext cx="10414849" cy="980411"/>
          </a:xfrm>
          <a:prstGeom prst="rect">
            <a:avLst/>
          </a:prstGeom>
        </p:spPr>
        <p:txBody>
          <a:bodyPr/>
          <a:lstStyle>
            <a:lvl1pPr marL="0" indent="0" algn="ctr">
              <a:buNone/>
              <a:defRPr sz="3200" b="1" i="0">
                <a:solidFill>
                  <a:schemeClr val="bg1"/>
                </a:solidFill>
                <a:latin typeface="Arial" panose="020B0604020202020204" pitchFamily="34" charset="0"/>
                <a:cs typeface="Arial" panose="020B0604020202020204" pitchFamily="34" charset="0"/>
              </a:defRPr>
            </a:lvl1pPr>
          </a:lstStyle>
          <a:p>
            <a:pPr lvl="0"/>
            <a:r>
              <a:rPr lang="en-US" dirty="0"/>
              <a:t>We don’t yet know what our best self can be…together, we all need to find it.</a:t>
            </a:r>
          </a:p>
        </p:txBody>
      </p:sp>
    </p:spTree>
    <p:extLst>
      <p:ext uri="{BB962C8B-B14F-4D97-AF65-F5344CB8AC3E}">
        <p14:creationId xmlns:p14="http://schemas.microsoft.com/office/powerpoint/2010/main" val="2181872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25A00D-820B-394B-BB34-47EBF2ABECF4}"/>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D071227B-224F-8845-985A-7D474CAE570C}"/>
              </a:ext>
            </a:extLst>
          </p:cNvPr>
          <p:cNvSpPr/>
          <p:nvPr/>
        </p:nvSpPr>
        <p:spPr>
          <a:xfrm>
            <a:off x="-1" y="2958419"/>
            <a:ext cx="12192001" cy="9411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33FC234-CE84-CE4A-AEC5-3D8F75B4E49C}"/>
              </a:ext>
            </a:extLst>
          </p:cNvPr>
          <p:cNvSpPr txBox="1"/>
          <p:nvPr/>
        </p:nvSpPr>
        <p:spPr>
          <a:xfrm>
            <a:off x="1822703" y="3210350"/>
            <a:ext cx="8546592" cy="477054"/>
          </a:xfrm>
          <a:prstGeom prst="rect">
            <a:avLst/>
          </a:prstGeom>
          <a:noFill/>
        </p:spPr>
        <p:txBody>
          <a:bodyPr wrap="square" rtlCol="0">
            <a:spAutoFit/>
          </a:bodyPr>
          <a:lstStyle/>
          <a:p>
            <a:pPr algn="ctr"/>
            <a:r>
              <a:rPr lang="en-US" sz="2500" dirty="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3934758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7E3552-DEBB-C944-A554-82AFCB8419BA}"/>
              </a:ext>
            </a:extLst>
          </p:cNvPr>
          <p:cNvSpPr/>
          <p:nvPr/>
        </p:nvSpPr>
        <p:spPr>
          <a:xfrm>
            <a:off x="0" y="4872178"/>
            <a:ext cx="12192000" cy="121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50000" r="1168" b="21932"/>
          <a:stretch/>
        </p:blipFill>
        <p:spPr>
          <a:xfrm>
            <a:off x="-1" y="4933072"/>
            <a:ext cx="12192001" cy="1924928"/>
          </a:xfrm>
          <a:prstGeom prst="rect">
            <a:avLst/>
          </a:prstGeom>
        </p:spPr>
      </p:pic>
      <p:pic>
        <p:nvPicPr>
          <p:cNvPr id="7" name="Picture 6">
            <a:extLst>
              <a:ext uri="{FF2B5EF4-FFF2-40B4-BE49-F238E27FC236}">
                <a16:creationId xmlns:a16="http://schemas.microsoft.com/office/drawing/2014/main" id="{558D1FCC-C828-5245-A412-3708798581AD}"/>
              </a:ext>
            </a:extLst>
          </p:cNvPr>
          <p:cNvPicPr>
            <a:picLocks noChangeAspect="1"/>
          </p:cNvPicPr>
          <p:nvPr/>
        </p:nvPicPr>
        <p:blipFill>
          <a:blip r:embed="rId3"/>
          <a:stretch>
            <a:fillRect/>
          </a:stretch>
        </p:blipFill>
        <p:spPr>
          <a:xfrm>
            <a:off x="4652335" y="963303"/>
            <a:ext cx="2887330" cy="2925572"/>
          </a:xfrm>
          <a:prstGeom prst="rect">
            <a:avLst/>
          </a:prstGeom>
        </p:spPr>
      </p:pic>
      <p:sp>
        <p:nvSpPr>
          <p:cNvPr id="10" name="Text Placeholder 2">
            <a:extLst>
              <a:ext uri="{FF2B5EF4-FFF2-40B4-BE49-F238E27FC236}">
                <a16:creationId xmlns:a16="http://schemas.microsoft.com/office/drawing/2014/main" id="{4754ED87-0658-414E-9715-03B964241252}"/>
              </a:ext>
            </a:extLst>
          </p:cNvPr>
          <p:cNvSpPr>
            <a:spLocks noGrp="1"/>
          </p:cNvSpPr>
          <p:nvPr>
            <p:ph type="body" sz="quarter" idx="12" hasCustomPrompt="1"/>
          </p:nvPr>
        </p:nvSpPr>
        <p:spPr>
          <a:xfrm>
            <a:off x="3765550" y="5448601"/>
            <a:ext cx="4660900" cy="512762"/>
          </a:xfrm>
          <a:prstGeom prst="rect">
            <a:avLst/>
          </a:prstGeom>
        </p:spPr>
        <p:txBody>
          <a:bodyPr/>
          <a:lstStyle>
            <a:lvl1pPr marL="0" indent="0" algn="ctr">
              <a:buNone/>
              <a:defRPr b="1">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dirty="0"/>
              <a:t>Title</a:t>
            </a:r>
          </a:p>
        </p:txBody>
      </p:sp>
      <p:sp>
        <p:nvSpPr>
          <p:cNvPr id="11" name="Text Placeholder 2">
            <a:extLst>
              <a:ext uri="{FF2B5EF4-FFF2-40B4-BE49-F238E27FC236}">
                <a16:creationId xmlns:a16="http://schemas.microsoft.com/office/drawing/2014/main" id="{DEA2028A-6C2D-9540-910F-711B608C5FD8}"/>
              </a:ext>
            </a:extLst>
          </p:cNvPr>
          <p:cNvSpPr>
            <a:spLocks noGrp="1"/>
          </p:cNvSpPr>
          <p:nvPr>
            <p:ph type="body" sz="quarter" idx="13" hasCustomPrompt="1"/>
          </p:nvPr>
        </p:nvSpPr>
        <p:spPr>
          <a:xfrm>
            <a:off x="3765550" y="5961363"/>
            <a:ext cx="4660900" cy="350227"/>
          </a:xfrm>
          <a:prstGeom prst="rect">
            <a:avLst/>
          </a:prstGeom>
        </p:spPr>
        <p:txBody>
          <a:bodyPr/>
          <a:lstStyle>
            <a:lvl1pPr marL="0" indent="0" algn="ctr">
              <a:buNone/>
              <a:defRPr sz="2000" b="1">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dirty="0"/>
              <a:t>Date</a:t>
            </a:r>
          </a:p>
        </p:txBody>
      </p:sp>
    </p:spTree>
    <p:extLst>
      <p:ext uri="{BB962C8B-B14F-4D97-AF65-F5344CB8AC3E}">
        <p14:creationId xmlns:p14="http://schemas.microsoft.com/office/powerpoint/2010/main" val="3031324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69902" r="1168" b="21932"/>
          <a:stretch/>
        </p:blipFill>
        <p:spPr>
          <a:xfrm>
            <a:off x="-1" y="6311590"/>
            <a:ext cx="12192001" cy="565634"/>
          </a:xfrm>
          <a:prstGeom prst="rect">
            <a:avLst/>
          </a:prstGeom>
        </p:spPr>
      </p:pic>
      <p:cxnSp>
        <p:nvCxnSpPr>
          <p:cNvPr id="3" name="Straight Connector 2">
            <a:extLst>
              <a:ext uri="{FF2B5EF4-FFF2-40B4-BE49-F238E27FC236}">
                <a16:creationId xmlns:a16="http://schemas.microsoft.com/office/drawing/2014/main" id="{D0C39C82-22A6-0A45-B0AE-051068866D21}"/>
              </a:ext>
            </a:extLst>
          </p:cNvPr>
          <p:cNvCxnSpPr>
            <a:cxnSpLocks/>
          </p:cNvCxnSpPr>
          <p:nvPr userDrawn="1"/>
        </p:nvCxnSpPr>
        <p:spPr>
          <a:xfrm>
            <a:off x="-1" y="6311590"/>
            <a:ext cx="121920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FA6151DA-0E50-3747-B88F-29F646B3148B}"/>
              </a:ext>
            </a:extLst>
          </p:cNvPr>
          <p:cNvSpPr>
            <a:spLocks noGrp="1"/>
          </p:cNvSpPr>
          <p:nvPr>
            <p:ph type="title" hasCustomPrompt="1"/>
          </p:nvPr>
        </p:nvSpPr>
        <p:spPr>
          <a:xfrm>
            <a:off x="733096" y="354615"/>
            <a:ext cx="10515600" cy="1325563"/>
          </a:xfrm>
          <a:prstGeom prst="rect">
            <a:avLst/>
          </a:prstGeom>
        </p:spPr>
        <p:txBody>
          <a:bodyPr/>
          <a:lstStyle>
            <a:lvl1pPr>
              <a:defRPr sz="4400" b="1" i="0">
                <a:latin typeface="Arial" panose="020B0604020202020204" pitchFamily="34" charset="0"/>
                <a:cs typeface="Arial" panose="020B0604020202020204" pitchFamily="34" charset="0"/>
              </a:defRPr>
            </a:lvl1pPr>
          </a:lstStyle>
          <a:p>
            <a:r>
              <a:rPr lang="en-US" dirty="0"/>
              <a:t>Title</a:t>
            </a:r>
          </a:p>
        </p:txBody>
      </p:sp>
      <p:sp>
        <p:nvSpPr>
          <p:cNvPr id="15" name="Content Placeholder 14">
            <a:extLst>
              <a:ext uri="{FF2B5EF4-FFF2-40B4-BE49-F238E27FC236}">
                <a16:creationId xmlns:a16="http://schemas.microsoft.com/office/drawing/2014/main" id="{48378D0F-E7EF-4A4B-83B1-DE987880935F}"/>
              </a:ext>
            </a:extLst>
          </p:cNvPr>
          <p:cNvSpPr>
            <a:spLocks noGrp="1"/>
          </p:cNvSpPr>
          <p:nvPr>
            <p:ph sz="quarter" idx="10"/>
          </p:nvPr>
        </p:nvSpPr>
        <p:spPr>
          <a:xfrm>
            <a:off x="733425" y="2217738"/>
            <a:ext cx="10355263" cy="3752850"/>
          </a:xfrm>
          <a:prstGeom prst="rect">
            <a:avLst/>
          </a:prstGeom>
        </p:spPr>
        <p:txBody>
          <a:bodyPr/>
          <a:lstStyle>
            <a:lvl1pPr>
              <a:buClr>
                <a:srgbClr val="F7BF32"/>
              </a:buClr>
              <a:defRPr b="0" i="0">
                <a:latin typeface="Avenir Medium" panose="02000503020000020003" pitchFamily="2" charset="0"/>
              </a:defRPr>
            </a:lvl1pPr>
            <a:lvl2pPr>
              <a:buClr>
                <a:srgbClr val="F7BF32"/>
              </a:buClr>
              <a:defRPr b="0" i="0">
                <a:latin typeface="Avenir Roman" panose="02000503020000020003" pitchFamily="2" charset="0"/>
              </a:defRPr>
            </a:lvl2pPr>
            <a:lvl3pPr>
              <a:buClr>
                <a:srgbClr val="F7BF32"/>
              </a:buClr>
              <a:defRPr b="0" i="0">
                <a:latin typeface="Avenir Roman" panose="02000503020000020003" pitchFamily="2" charset="0"/>
              </a:defRPr>
            </a:lvl3pPr>
            <a:lvl4pPr>
              <a:buClr>
                <a:srgbClr val="F7BF32"/>
              </a:buClr>
              <a:defRPr b="0" i="0">
                <a:latin typeface="Avenir Roman" panose="02000503020000020003" pitchFamily="2" charset="0"/>
              </a:defRPr>
            </a:lvl4pPr>
            <a:lvl5pPr>
              <a:buClr>
                <a:srgbClr val="F7BF32"/>
              </a:buClr>
              <a:defRPr b="0" i="0">
                <a:latin typeface="Avenir Roman" panose="02000503020000020003"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2006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69902" r="1168" b="21932"/>
          <a:stretch/>
        </p:blipFill>
        <p:spPr>
          <a:xfrm>
            <a:off x="-1" y="6311590"/>
            <a:ext cx="12192001" cy="565634"/>
          </a:xfrm>
          <a:prstGeom prst="rect">
            <a:avLst/>
          </a:prstGeom>
        </p:spPr>
      </p:pic>
      <p:cxnSp>
        <p:nvCxnSpPr>
          <p:cNvPr id="3" name="Straight Connector 2">
            <a:extLst>
              <a:ext uri="{FF2B5EF4-FFF2-40B4-BE49-F238E27FC236}">
                <a16:creationId xmlns:a16="http://schemas.microsoft.com/office/drawing/2014/main" id="{D0C39C82-22A6-0A45-B0AE-051068866D21}"/>
              </a:ext>
            </a:extLst>
          </p:cNvPr>
          <p:cNvCxnSpPr>
            <a:cxnSpLocks/>
          </p:cNvCxnSpPr>
          <p:nvPr userDrawn="1"/>
        </p:nvCxnSpPr>
        <p:spPr>
          <a:xfrm>
            <a:off x="-1" y="6311590"/>
            <a:ext cx="121920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19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7E3552-DEBB-C944-A554-82AFCB8419BA}"/>
              </a:ext>
            </a:extLst>
          </p:cNvPr>
          <p:cNvSpPr/>
          <p:nvPr/>
        </p:nvSpPr>
        <p:spPr>
          <a:xfrm>
            <a:off x="0" y="4872178"/>
            <a:ext cx="12192000" cy="121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50000" r="1168" b="21932"/>
          <a:stretch/>
        </p:blipFill>
        <p:spPr>
          <a:xfrm>
            <a:off x="-1" y="4933072"/>
            <a:ext cx="12192001" cy="1924928"/>
          </a:xfrm>
          <a:prstGeom prst="rect">
            <a:avLst/>
          </a:prstGeom>
        </p:spPr>
      </p:pic>
    </p:spTree>
    <p:extLst>
      <p:ext uri="{BB962C8B-B14F-4D97-AF65-F5344CB8AC3E}">
        <p14:creationId xmlns:p14="http://schemas.microsoft.com/office/powerpoint/2010/main" val="376059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view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D4AF910-3B45-C642-BA40-7F26C292CBB7}"/>
              </a:ext>
            </a:extLst>
          </p:cNvPr>
          <p:cNvGrpSpPr/>
          <p:nvPr userDrawn="1"/>
        </p:nvGrpSpPr>
        <p:grpSpPr>
          <a:xfrm>
            <a:off x="0" y="0"/>
            <a:ext cx="6143872" cy="6858000"/>
            <a:chOff x="0" y="0"/>
            <a:chExt cx="6143872" cy="6858000"/>
          </a:xfrm>
        </p:grpSpPr>
        <p:sp>
          <p:nvSpPr>
            <p:cNvPr id="8" name="Rectangle 7">
              <a:extLst>
                <a:ext uri="{FF2B5EF4-FFF2-40B4-BE49-F238E27FC236}">
                  <a16:creationId xmlns:a16="http://schemas.microsoft.com/office/drawing/2014/main" id="{CC89D864-D3E3-854A-9727-A7FA3A3C3175}"/>
                </a:ext>
              </a:extLst>
            </p:cNvPr>
            <p:cNvSpPr/>
            <p:nvPr/>
          </p:nvSpPr>
          <p:spPr>
            <a:xfrm>
              <a:off x="5617345" y="0"/>
              <a:ext cx="52652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D8ED27C-6546-2A4D-8DF8-81E2F1D5CA75}"/>
                </a:ext>
              </a:extLst>
            </p:cNvPr>
            <p:cNvPicPr>
              <a:picLocks noChangeAspect="1"/>
            </p:cNvPicPr>
            <p:nvPr/>
          </p:nvPicPr>
          <p:blipFill rotWithShape="1">
            <a:blip r:embed="rId2"/>
            <a:srcRect r="50000"/>
            <a:stretch/>
          </p:blipFill>
          <p:spPr>
            <a:xfrm>
              <a:off x="0" y="0"/>
              <a:ext cx="6096000" cy="6858000"/>
            </a:xfrm>
            <a:prstGeom prst="rect">
              <a:avLst/>
            </a:prstGeom>
          </p:spPr>
        </p:pic>
      </p:grpSp>
      <p:sp>
        <p:nvSpPr>
          <p:cNvPr id="13" name="Text Placeholder 12">
            <a:extLst>
              <a:ext uri="{FF2B5EF4-FFF2-40B4-BE49-F238E27FC236}">
                <a16:creationId xmlns:a16="http://schemas.microsoft.com/office/drawing/2014/main" id="{B1061A9F-A15E-C64A-9549-79374FACE173}"/>
              </a:ext>
            </a:extLst>
          </p:cNvPr>
          <p:cNvSpPr>
            <a:spLocks noGrp="1"/>
          </p:cNvSpPr>
          <p:nvPr>
            <p:ph type="body" sz="quarter" idx="10" hasCustomPrompt="1"/>
          </p:nvPr>
        </p:nvSpPr>
        <p:spPr>
          <a:xfrm>
            <a:off x="695833" y="3229691"/>
            <a:ext cx="4702175" cy="398616"/>
          </a:xfrm>
          <a:prstGeom prst="rect">
            <a:avLst/>
          </a:prstGeom>
        </p:spPr>
        <p:txBody>
          <a:bodyPr/>
          <a:lstStyle>
            <a:lvl1pPr marL="0" indent="0" algn="ctr">
              <a:buNone/>
              <a:defRPr sz="3000" b="1" i="0">
                <a:latin typeface="Arial" panose="020B0604020202020204" pitchFamily="34" charset="0"/>
                <a:cs typeface="Arial" panose="020B0604020202020204" pitchFamily="34" charset="0"/>
              </a:defRPr>
            </a:lvl1pPr>
          </a:lstStyle>
          <a:p>
            <a:pPr lvl="0"/>
            <a:r>
              <a:rPr lang="en-US" dirty="0"/>
              <a:t>What We’ll Cover</a:t>
            </a:r>
          </a:p>
        </p:txBody>
      </p:sp>
      <p:sp>
        <p:nvSpPr>
          <p:cNvPr id="19" name="Text Placeholder 18">
            <a:extLst>
              <a:ext uri="{FF2B5EF4-FFF2-40B4-BE49-F238E27FC236}">
                <a16:creationId xmlns:a16="http://schemas.microsoft.com/office/drawing/2014/main" id="{1FA52A49-6633-E54F-9E51-57323147E959}"/>
              </a:ext>
            </a:extLst>
          </p:cNvPr>
          <p:cNvSpPr>
            <a:spLocks noGrp="1"/>
          </p:cNvSpPr>
          <p:nvPr>
            <p:ph type="body" sz="quarter" idx="12" hasCustomPrompt="1"/>
          </p:nvPr>
        </p:nvSpPr>
        <p:spPr>
          <a:xfrm>
            <a:off x="6791833" y="1128199"/>
            <a:ext cx="4704334" cy="4564678"/>
          </a:xfrm>
          <a:prstGeom prst="rect">
            <a:avLst/>
          </a:prstGeom>
        </p:spPr>
        <p:txBody>
          <a:bodyPr/>
          <a:lstStyle>
            <a:lvl1pPr marL="0" indent="0">
              <a:buNone/>
              <a:defRPr sz="1800" b="0" i="0">
                <a:latin typeface="Arial" panose="020B0604020202020204" pitchFamily="34" charset="0"/>
                <a:cs typeface="Arial" panose="020B0604020202020204" pitchFamily="34" charset="0"/>
              </a:defRPr>
            </a:lvl1pPr>
            <a:lvl2pPr marL="742950" indent="-285750">
              <a:lnSpc>
                <a:spcPct val="200000"/>
              </a:lnSpc>
              <a:buClr>
                <a:srgbClr val="FFC629"/>
              </a:buClr>
              <a:buFont typeface="Arial" panose="020B0604020202020204" pitchFamily="34" charset="0"/>
              <a:buChar char="•"/>
              <a:defRPr sz="1800" b="0" i="0"/>
            </a:lvl2pPr>
          </a:lstStyle>
          <a:p>
            <a:pPr>
              <a:lnSpc>
                <a:spcPct val="200000"/>
              </a:lnSpc>
            </a:pPr>
            <a:r>
              <a:rPr lang="en-US" dirty="0">
                <a:latin typeface="Avenir Medium" panose="02000503020000020003" pitchFamily="2" charset="0"/>
              </a:rPr>
              <a:t>Content</a:t>
            </a:r>
          </a:p>
          <a:p>
            <a:pPr>
              <a:lnSpc>
                <a:spcPct val="200000"/>
              </a:lnSpc>
            </a:pPr>
            <a:r>
              <a:rPr lang="en-US" dirty="0">
                <a:latin typeface="Avenir Medium" panose="02000503020000020003" pitchFamily="2" charset="0"/>
              </a:rPr>
              <a:t>Content</a:t>
            </a:r>
          </a:p>
          <a:p>
            <a:pPr marL="742950" lvl="1" indent="-285750">
              <a:lnSpc>
                <a:spcPct val="200000"/>
              </a:lnSpc>
              <a:buClr>
                <a:srgbClr val="FFC629"/>
              </a:buClr>
              <a:buFont typeface="Arial" panose="020B0604020202020204" pitchFamily="34" charset="0"/>
              <a:buChar char="•"/>
            </a:pPr>
            <a:r>
              <a:rPr lang="en-US" dirty="0">
                <a:latin typeface="Avenir Medium" panose="02000503020000020003" pitchFamily="2" charset="0"/>
              </a:rPr>
              <a:t>Content</a:t>
            </a:r>
          </a:p>
          <a:p>
            <a:pPr marL="742950" lvl="1" indent="-285750">
              <a:lnSpc>
                <a:spcPct val="200000"/>
              </a:lnSpc>
              <a:buClr>
                <a:srgbClr val="FFC629"/>
              </a:buClr>
              <a:buFont typeface="Arial" panose="020B0604020202020204" pitchFamily="34" charset="0"/>
              <a:buChar char="•"/>
            </a:pPr>
            <a:r>
              <a:rPr lang="en-US" dirty="0">
                <a:latin typeface="Avenir Medium" panose="02000503020000020003" pitchFamily="2" charset="0"/>
              </a:rPr>
              <a:t>Content</a:t>
            </a:r>
          </a:p>
          <a:p>
            <a:pPr marL="742950" lvl="1" indent="-285750">
              <a:lnSpc>
                <a:spcPct val="200000"/>
              </a:lnSpc>
              <a:buClr>
                <a:srgbClr val="FFC629"/>
              </a:buClr>
              <a:buFont typeface="Arial" panose="020B0604020202020204" pitchFamily="34" charset="0"/>
              <a:buChar char="•"/>
            </a:pPr>
            <a:r>
              <a:rPr lang="en-US" dirty="0">
                <a:latin typeface="Avenir Medium" panose="02000503020000020003" pitchFamily="2" charset="0"/>
              </a:rPr>
              <a:t>Content</a:t>
            </a:r>
          </a:p>
          <a:p>
            <a:pPr>
              <a:lnSpc>
                <a:spcPct val="200000"/>
              </a:lnSpc>
            </a:pPr>
            <a:r>
              <a:rPr lang="en-US" dirty="0">
                <a:latin typeface="Avenir Medium" panose="02000503020000020003" pitchFamily="2" charset="0"/>
              </a:rPr>
              <a:t>Content</a:t>
            </a:r>
          </a:p>
          <a:p>
            <a:pPr>
              <a:lnSpc>
                <a:spcPct val="200000"/>
              </a:lnSpc>
            </a:pPr>
            <a:r>
              <a:rPr lang="en-US" dirty="0">
                <a:latin typeface="Avenir Medium" panose="02000503020000020003" pitchFamily="2" charset="0"/>
              </a:rPr>
              <a:t>Content</a:t>
            </a:r>
          </a:p>
        </p:txBody>
      </p:sp>
    </p:spTree>
    <p:extLst>
      <p:ext uri="{BB962C8B-B14F-4D97-AF65-F5344CB8AC3E}">
        <p14:creationId xmlns:p14="http://schemas.microsoft.com/office/powerpoint/2010/main" val="286207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6B76FD-EBC2-924F-90F9-5FBB8B224E6C}"/>
              </a:ext>
            </a:extLst>
          </p:cNvPr>
          <p:cNvSpPr/>
          <p:nvPr/>
        </p:nvSpPr>
        <p:spPr>
          <a:xfrm>
            <a:off x="-1" y="6224584"/>
            <a:ext cx="12192001" cy="2607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0204431-1C59-AA44-82EC-D02845A982FA}"/>
              </a:ext>
            </a:extLst>
          </p:cNvPr>
          <p:cNvPicPr>
            <a:picLocks noChangeAspect="1"/>
          </p:cNvPicPr>
          <p:nvPr/>
        </p:nvPicPr>
        <p:blipFill rotWithShape="1">
          <a:blip r:embed="rId2"/>
          <a:srcRect t="91324" r="1434" b="242"/>
          <a:stretch/>
        </p:blipFill>
        <p:spPr>
          <a:xfrm>
            <a:off x="0" y="6279639"/>
            <a:ext cx="12192000" cy="578361"/>
          </a:xfrm>
          <a:prstGeom prst="rect">
            <a:avLst/>
          </a:prstGeom>
        </p:spPr>
      </p:pic>
      <p:cxnSp>
        <p:nvCxnSpPr>
          <p:cNvPr id="9" name="Straight Connector 8">
            <a:extLst>
              <a:ext uri="{FF2B5EF4-FFF2-40B4-BE49-F238E27FC236}">
                <a16:creationId xmlns:a16="http://schemas.microsoft.com/office/drawing/2014/main" id="{9E6176D2-EEF6-1043-9E18-99A5E6FB1DED}"/>
              </a:ext>
            </a:extLst>
          </p:cNvPr>
          <p:cNvCxnSpPr>
            <a:cxnSpLocks/>
          </p:cNvCxnSpPr>
          <p:nvPr/>
        </p:nvCxnSpPr>
        <p:spPr>
          <a:xfrm>
            <a:off x="-13856" y="1260574"/>
            <a:ext cx="6096001"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3B75B1AC-CF2D-704D-8913-3B88C08C39B0}"/>
              </a:ext>
            </a:extLst>
          </p:cNvPr>
          <p:cNvSpPr>
            <a:spLocks noGrp="1"/>
          </p:cNvSpPr>
          <p:nvPr>
            <p:ph type="body" sz="quarter" idx="10" hasCustomPrompt="1"/>
          </p:nvPr>
        </p:nvSpPr>
        <p:spPr>
          <a:xfrm>
            <a:off x="598083" y="600075"/>
            <a:ext cx="5680075" cy="660400"/>
          </a:xfrm>
          <a:prstGeom prst="rect">
            <a:avLst/>
          </a:prstGeom>
        </p:spPr>
        <p:txBody>
          <a:bodyPr/>
          <a:lstStyle>
            <a:lvl1pPr marL="0" indent="0">
              <a:buNone/>
              <a:defRPr sz="3000" b="1" i="0">
                <a:latin typeface="Arial" panose="020B0604020202020204" pitchFamily="34" charset="0"/>
                <a:cs typeface="Arial" panose="020B0604020202020204" pitchFamily="34" charset="0"/>
              </a:defRPr>
            </a:lvl1pPr>
          </a:lstStyle>
          <a:p>
            <a:pPr lvl="0"/>
            <a:r>
              <a:rPr lang="en-US" dirty="0"/>
              <a:t>Title</a:t>
            </a:r>
          </a:p>
        </p:txBody>
      </p:sp>
      <p:sp>
        <p:nvSpPr>
          <p:cNvPr id="20" name="Text Placeholder 19">
            <a:extLst>
              <a:ext uri="{FF2B5EF4-FFF2-40B4-BE49-F238E27FC236}">
                <a16:creationId xmlns:a16="http://schemas.microsoft.com/office/drawing/2014/main" id="{D8360B5A-D265-7849-A437-ACE53640BBA6}"/>
              </a:ext>
            </a:extLst>
          </p:cNvPr>
          <p:cNvSpPr>
            <a:spLocks noGrp="1"/>
          </p:cNvSpPr>
          <p:nvPr>
            <p:ph type="body" sz="quarter" idx="11" hasCustomPrompt="1"/>
          </p:nvPr>
        </p:nvSpPr>
        <p:spPr>
          <a:xfrm>
            <a:off x="598083" y="1752600"/>
            <a:ext cx="4257675" cy="3352800"/>
          </a:xfrm>
          <a:prstGeom prst="rect">
            <a:avLst/>
          </a:prstGeom>
        </p:spPr>
        <p:txBody>
          <a:bodyPr/>
          <a:lstStyle>
            <a:lvl1pPr marL="0" indent="0">
              <a:buClr>
                <a:srgbClr val="FFC629"/>
              </a:buClr>
              <a:buFont typeface="Arial" panose="020B0604020202020204" pitchFamily="34" charset="0"/>
              <a:buNone/>
              <a:defRPr sz="1500">
                <a:latin typeface="Arial" panose="020B0604020202020204" pitchFamily="34" charset="0"/>
                <a:cs typeface="Arial" panose="020B0604020202020204" pitchFamily="34" charset="0"/>
              </a:defRPr>
            </a:lvl1pPr>
            <a:lvl2pPr>
              <a:defRPr sz="1500"/>
            </a:lvl2pPr>
            <a:lvl3pPr>
              <a:defRPr sz="1500"/>
            </a:lvl3pPr>
            <a:lvl4pPr>
              <a:defRPr sz="1500"/>
            </a:lvl4pPr>
            <a:lvl5pPr>
              <a:defRPr sz="1500"/>
            </a:lvl5pPr>
          </a:lstStyle>
          <a:p>
            <a:r>
              <a:rPr lang="en-US" sz="1500" b="1" dirty="0">
                <a:latin typeface="Avenir Black" panose="02000503020000020003" pitchFamily="2" charset="0"/>
              </a:rPr>
              <a:t>Points:</a:t>
            </a:r>
          </a:p>
          <a:p>
            <a:endParaRPr lang="en-US" sz="1500" dirty="0">
              <a:latin typeface="Avenir Medium" panose="02000503020000020003" pitchFamily="2" charset="0"/>
            </a:endParaRPr>
          </a:p>
          <a:p>
            <a:pPr marL="285750" indent="-285750">
              <a:buClr>
                <a:srgbClr val="FFC629"/>
              </a:buClr>
              <a:buFont typeface="Arial" panose="020B0604020202020204" pitchFamily="34" charset="0"/>
              <a:buChar char="•"/>
            </a:pPr>
            <a:r>
              <a:rPr lang="en-US" sz="1500" dirty="0">
                <a:latin typeface="Avenir Medium" panose="02000503020000020003" pitchFamily="2" charset="0"/>
              </a:rPr>
              <a:t>Point 1</a:t>
            </a:r>
          </a:p>
          <a:p>
            <a:pPr marL="285750" indent="-285750">
              <a:buClr>
                <a:srgbClr val="FFC629"/>
              </a:buClr>
              <a:buFont typeface="Arial" panose="020B0604020202020204" pitchFamily="34" charset="0"/>
              <a:buChar char="•"/>
            </a:pPr>
            <a:r>
              <a:rPr lang="en-US" sz="1500" dirty="0">
                <a:latin typeface="Avenir Medium" panose="02000503020000020003" pitchFamily="2" charset="0"/>
              </a:rPr>
              <a:t>Point 2</a:t>
            </a:r>
          </a:p>
          <a:p>
            <a:pPr marL="285750" indent="-285750">
              <a:buClr>
                <a:srgbClr val="FFC629"/>
              </a:buClr>
              <a:buFont typeface="Arial" panose="020B0604020202020204" pitchFamily="34" charset="0"/>
              <a:buChar char="•"/>
            </a:pPr>
            <a:r>
              <a:rPr lang="en-US" sz="1500" dirty="0">
                <a:latin typeface="Avenir Medium" panose="02000503020000020003" pitchFamily="2" charset="0"/>
              </a:rPr>
              <a:t>Point 3</a:t>
            </a:r>
          </a:p>
          <a:p>
            <a:pPr marL="285750" indent="-285750">
              <a:buFont typeface="Arial" panose="020B0604020202020204" pitchFamily="34" charset="0"/>
              <a:buChar char="•"/>
            </a:pPr>
            <a:endParaRPr lang="en-US" sz="1500" dirty="0">
              <a:latin typeface="Avenir Medium" panose="02000503020000020003" pitchFamily="2" charset="0"/>
            </a:endParaRPr>
          </a:p>
          <a:p>
            <a:r>
              <a:rPr lang="en-US" sz="1500" dirty="0">
                <a:latin typeface="Avenir Medium" panose="02000503020000020003" pitchFamily="2" charset="0"/>
              </a:rPr>
              <a:t>Reinforce main points/message here with copy to explain to the consumer.</a:t>
            </a:r>
          </a:p>
        </p:txBody>
      </p:sp>
      <p:sp>
        <p:nvSpPr>
          <p:cNvPr id="22" name="Picture Placeholder 21">
            <a:extLst>
              <a:ext uri="{FF2B5EF4-FFF2-40B4-BE49-F238E27FC236}">
                <a16:creationId xmlns:a16="http://schemas.microsoft.com/office/drawing/2014/main" id="{DF874033-E928-1743-85FB-DC29CB426C56}"/>
              </a:ext>
            </a:extLst>
          </p:cNvPr>
          <p:cNvSpPr>
            <a:spLocks noGrp="1"/>
          </p:cNvSpPr>
          <p:nvPr>
            <p:ph type="pic" sz="quarter" idx="12"/>
          </p:nvPr>
        </p:nvSpPr>
        <p:spPr>
          <a:xfrm>
            <a:off x="6799667" y="1593184"/>
            <a:ext cx="4794250" cy="3892550"/>
          </a:xfrm>
          <a:prstGeom prst="rect">
            <a:avLst/>
          </a:prstGeom>
        </p:spPr>
        <p:txBody>
          <a:bodyPr/>
          <a:lstStyle>
            <a:lvl1pPr marL="0" indent="0">
              <a:buNone/>
              <a:defRPr/>
            </a:lvl1pPr>
          </a:lstStyle>
          <a:p>
            <a:endParaRPr lang="en-US" dirty="0"/>
          </a:p>
        </p:txBody>
      </p:sp>
    </p:spTree>
    <p:extLst>
      <p:ext uri="{BB962C8B-B14F-4D97-AF65-F5344CB8AC3E}">
        <p14:creationId xmlns:p14="http://schemas.microsoft.com/office/powerpoint/2010/main" val="985105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Option 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475F388-1957-4E42-8C71-14A16B93040E}"/>
              </a:ext>
            </a:extLst>
          </p:cNvPr>
          <p:cNvGrpSpPr/>
          <p:nvPr userDrawn="1"/>
        </p:nvGrpSpPr>
        <p:grpSpPr>
          <a:xfrm>
            <a:off x="0" y="0"/>
            <a:ext cx="12192000" cy="6858000"/>
            <a:chOff x="0" y="0"/>
            <a:chExt cx="12192000" cy="6858000"/>
          </a:xfrm>
        </p:grpSpPr>
        <p:pic>
          <p:nvPicPr>
            <p:cNvPr id="8" name="Picture 7">
              <a:extLst>
                <a:ext uri="{FF2B5EF4-FFF2-40B4-BE49-F238E27FC236}">
                  <a16:creationId xmlns:a16="http://schemas.microsoft.com/office/drawing/2014/main" id="{560DCAAC-46AE-3343-8F9A-CD4DDA203A09}"/>
                </a:ext>
              </a:extLst>
            </p:cNvPr>
            <p:cNvPicPr>
              <a:picLocks noChangeAspect="1"/>
            </p:cNvPicPr>
            <p:nvPr/>
          </p:nvPicPr>
          <p:blipFill rotWithShape="1">
            <a:blip r:embed="rId2"/>
            <a:srcRect t="20272"/>
            <a:stretch/>
          </p:blipFill>
          <p:spPr>
            <a:xfrm>
              <a:off x="0" y="0"/>
              <a:ext cx="12192000" cy="6858000"/>
            </a:xfrm>
            <a:prstGeom prst="rect">
              <a:avLst/>
            </a:prstGeom>
          </p:spPr>
        </p:pic>
        <p:cxnSp>
          <p:nvCxnSpPr>
            <p:cNvPr id="10" name="Straight Connector 9">
              <a:extLst>
                <a:ext uri="{FF2B5EF4-FFF2-40B4-BE49-F238E27FC236}">
                  <a16:creationId xmlns:a16="http://schemas.microsoft.com/office/drawing/2014/main" id="{D7FE7ACE-CBBD-CE4F-9899-20F39A6A454D}"/>
                </a:ext>
              </a:extLst>
            </p:cNvPr>
            <p:cNvCxnSpPr/>
            <p:nvPr/>
          </p:nvCxnSpPr>
          <p:spPr>
            <a:xfrm>
              <a:off x="3169919" y="3857735"/>
              <a:ext cx="5852160"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grpSp>
      <p:sp>
        <p:nvSpPr>
          <p:cNvPr id="6" name="Text Placeholder 12">
            <a:extLst>
              <a:ext uri="{FF2B5EF4-FFF2-40B4-BE49-F238E27FC236}">
                <a16:creationId xmlns:a16="http://schemas.microsoft.com/office/drawing/2014/main" id="{1210CA93-A5F0-FC40-A24C-216D908FFEEC}"/>
              </a:ext>
            </a:extLst>
          </p:cNvPr>
          <p:cNvSpPr>
            <a:spLocks noGrp="1"/>
          </p:cNvSpPr>
          <p:nvPr>
            <p:ph type="body" sz="quarter" idx="11" hasCustomPrompt="1"/>
          </p:nvPr>
        </p:nvSpPr>
        <p:spPr>
          <a:xfrm>
            <a:off x="2808325" y="3247982"/>
            <a:ext cx="6575347" cy="553998"/>
          </a:xfrm>
          <a:prstGeom prst="rect">
            <a:avLst/>
          </a:prstGeom>
        </p:spPr>
        <p:txBody>
          <a:bodyPr/>
          <a:lstStyle>
            <a:lvl1pPr marL="0" indent="0" algn="ctr">
              <a:buNone/>
              <a:defRPr sz="3000" b="1" i="0">
                <a:solidFill>
                  <a:schemeClr val="bg1"/>
                </a:solidFill>
                <a:latin typeface="Arial" panose="020B0604020202020204" pitchFamily="34" charset="0"/>
                <a:cs typeface="Arial" panose="020B0604020202020204" pitchFamily="34" charset="0"/>
              </a:defRPr>
            </a:lvl1pPr>
          </a:lstStyle>
          <a:p>
            <a:pPr lvl="0"/>
            <a:r>
              <a:rPr lang="en-US" dirty="0"/>
              <a:t>Divider Title</a:t>
            </a:r>
          </a:p>
        </p:txBody>
      </p:sp>
    </p:spTree>
    <p:extLst>
      <p:ext uri="{BB962C8B-B14F-4D97-AF65-F5344CB8AC3E}">
        <p14:creationId xmlns:p14="http://schemas.microsoft.com/office/powerpoint/2010/main" val="230174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Option 2">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2C8967C-5DE1-8542-B6F8-DE583745C775}"/>
              </a:ext>
            </a:extLst>
          </p:cNvPr>
          <p:cNvGrpSpPr/>
          <p:nvPr userDrawn="1"/>
        </p:nvGrpSpPr>
        <p:grpSpPr>
          <a:xfrm>
            <a:off x="0" y="-1"/>
            <a:ext cx="12192000" cy="6858001"/>
            <a:chOff x="0" y="-1"/>
            <a:chExt cx="12192000" cy="6858001"/>
          </a:xfrm>
        </p:grpSpPr>
        <p:pic>
          <p:nvPicPr>
            <p:cNvPr id="8" name="Picture 7">
              <a:extLst>
                <a:ext uri="{FF2B5EF4-FFF2-40B4-BE49-F238E27FC236}">
                  <a16:creationId xmlns:a16="http://schemas.microsoft.com/office/drawing/2014/main" id="{E3F91AB2-125E-C949-8DAC-F0922653571D}"/>
                </a:ext>
              </a:extLst>
            </p:cNvPr>
            <p:cNvPicPr>
              <a:picLocks noChangeAspect="1"/>
            </p:cNvPicPr>
            <p:nvPr/>
          </p:nvPicPr>
          <p:blipFill rotWithShape="1">
            <a:blip r:embed="rId2">
              <a:alphaModFix amt="50000"/>
            </a:blip>
            <a:srcRect t="19272"/>
            <a:stretch/>
          </p:blipFill>
          <p:spPr>
            <a:xfrm>
              <a:off x="0" y="-1"/>
              <a:ext cx="12192000" cy="6858001"/>
            </a:xfrm>
            <a:prstGeom prst="rect">
              <a:avLst/>
            </a:prstGeom>
          </p:spPr>
        </p:pic>
        <p:cxnSp>
          <p:nvCxnSpPr>
            <p:cNvPr id="10" name="Straight Connector 9">
              <a:extLst>
                <a:ext uri="{FF2B5EF4-FFF2-40B4-BE49-F238E27FC236}">
                  <a16:creationId xmlns:a16="http://schemas.microsoft.com/office/drawing/2014/main" id="{DF6F952A-A865-544A-B2DA-A32AF5762272}"/>
                </a:ext>
              </a:extLst>
            </p:cNvPr>
            <p:cNvCxnSpPr/>
            <p:nvPr/>
          </p:nvCxnSpPr>
          <p:spPr>
            <a:xfrm>
              <a:off x="3672840" y="3857735"/>
              <a:ext cx="4846320"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grpSp>
      <p:sp>
        <p:nvSpPr>
          <p:cNvPr id="6" name="Text Placeholder 12">
            <a:extLst>
              <a:ext uri="{FF2B5EF4-FFF2-40B4-BE49-F238E27FC236}">
                <a16:creationId xmlns:a16="http://schemas.microsoft.com/office/drawing/2014/main" id="{BDF5D72F-CC3C-2B4E-B192-FF761F67C873}"/>
              </a:ext>
            </a:extLst>
          </p:cNvPr>
          <p:cNvSpPr>
            <a:spLocks noGrp="1"/>
          </p:cNvSpPr>
          <p:nvPr>
            <p:ph type="body" sz="quarter" idx="11" hasCustomPrompt="1"/>
          </p:nvPr>
        </p:nvSpPr>
        <p:spPr>
          <a:xfrm>
            <a:off x="2808325" y="3247982"/>
            <a:ext cx="6575347" cy="553998"/>
          </a:xfrm>
          <a:prstGeom prst="rect">
            <a:avLst/>
          </a:prstGeom>
        </p:spPr>
        <p:txBody>
          <a:bodyPr/>
          <a:lstStyle>
            <a:lvl1pPr marL="0" indent="0" algn="ctr">
              <a:buNone/>
              <a:defRPr sz="3000" b="1" i="0">
                <a:solidFill>
                  <a:schemeClr val="tx1"/>
                </a:solidFill>
                <a:latin typeface="Arial" panose="020B0604020202020204" pitchFamily="34" charset="0"/>
                <a:cs typeface="Arial" panose="020B0604020202020204" pitchFamily="34" charset="0"/>
              </a:defRPr>
            </a:lvl1pPr>
          </a:lstStyle>
          <a:p>
            <a:pPr lvl="0"/>
            <a:r>
              <a:rPr lang="en-US" dirty="0"/>
              <a:t>Divider Title</a:t>
            </a:r>
          </a:p>
        </p:txBody>
      </p:sp>
    </p:spTree>
    <p:extLst>
      <p:ext uri="{BB962C8B-B14F-4D97-AF65-F5344CB8AC3E}">
        <p14:creationId xmlns:p14="http://schemas.microsoft.com/office/powerpoint/2010/main" val="3089016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65630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67" r:id="rId3"/>
    <p:sldLayoutId id="2147483668" r:id="rId4"/>
    <p:sldLayoutId id="2147483669" r:id="rId5"/>
    <p:sldLayoutId id="2147483658" r:id="rId6"/>
    <p:sldLayoutId id="2147483665" r:id="rId7"/>
    <p:sldLayoutId id="2147483660" r:id="rId8"/>
    <p:sldLayoutId id="2147483661" r:id="rId9"/>
    <p:sldLayoutId id="2147483663" r:id="rId10"/>
    <p:sldLayoutId id="2147483664" r:id="rId11"/>
    <p:sldLayoutId id="214748366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usg.service-now.com/usgsp"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hr.kennesaw.edu/communication/newsletter.php" TargetMode="Externa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https://hr.kennesaw.edu/hrteams.php"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252CAE6-104F-4AC5-839D-ECB29D4D42BA}"/>
              </a:ext>
            </a:extLst>
          </p:cNvPr>
          <p:cNvSpPr>
            <a:spLocks noGrp="1"/>
          </p:cNvSpPr>
          <p:nvPr>
            <p:ph type="body" sz="quarter" idx="11"/>
          </p:nvPr>
        </p:nvSpPr>
        <p:spPr/>
        <p:txBody>
          <a:bodyPr/>
          <a:lstStyle/>
          <a:p>
            <a:r>
              <a:rPr lang="en-US" dirty="0"/>
              <a:t>Welcome!</a:t>
            </a:r>
          </a:p>
        </p:txBody>
      </p:sp>
      <p:sp>
        <p:nvSpPr>
          <p:cNvPr id="5" name="Text Placeholder 3">
            <a:extLst>
              <a:ext uri="{FF2B5EF4-FFF2-40B4-BE49-F238E27FC236}">
                <a16:creationId xmlns:a16="http://schemas.microsoft.com/office/drawing/2014/main" id="{D561ABA1-CAE5-45C8-897E-5A0ADA98FB2A}"/>
              </a:ext>
            </a:extLst>
          </p:cNvPr>
          <p:cNvSpPr txBox="1">
            <a:spLocks/>
          </p:cNvSpPr>
          <p:nvPr/>
        </p:nvSpPr>
        <p:spPr>
          <a:xfrm>
            <a:off x="2808325" y="3971472"/>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 will begin promptly at 2pm.</a:t>
            </a:r>
          </a:p>
        </p:txBody>
      </p:sp>
    </p:spTree>
    <p:extLst>
      <p:ext uri="{BB962C8B-B14F-4D97-AF65-F5344CB8AC3E}">
        <p14:creationId xmlns:p14="http://schemas.microsoft.com/office/powerpoint/2010/main" val="1520277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3E1F43B-FF38-4EE6-B7EC-AE3FC0EEC43A}"/>
              </a:ext>
            </a:extLst>
          </p:cNvPr>
          <p:cNvSpPr>
            <a:spLocks noGrp="1"/>
          </p:cNvSpPr>
          <p:nvPr>
            <p:ph type="body" sz="quarter" idx="11"/>
          </p:nvPr>
        </p:nvSpPr>
        <p:spPr>
          <a:xfrm>
            <a:off x="2808325" y="2567945"/>
            <a:ext cx="6575347" cy="553998"/>
          </a:xfrm>
        </p:spPr>
        <p:txBody>
          <a:bodyPr/>
          <a:lstStyle/>
          <a:p>
            <a:r>
              <a:rPr lang="en-US" dirty="0"/>
              <a:t>How do I submit a transfer, promotion, or demotion transaction?</a:t>
            </a:r>
          </a:p>
          <a:p>
            <a:endParaRPr lang="en-US" dirty="0"/>
          </a:p>
        </p:txBody>
      </p:sp>
    </p:spTree>
    <p:extLst>
      <p:ext uri="{BB962C8B-B14F-4D97-AF65-F5344CB8AC3E}">
        <p14:creationId xmlns:p14="http://schemas.microsoft.com/office/powerpoint/2010/main" val="1903729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17D8D7A1-7816-4B45-8576-BEFB6BB66D7A}"/>
              </a:ext>
            </a:extLst>
          </p:cNvPr>
          <p:cNvSpPr txBox="1"/>
          <p:nvPr/>
        </p:nvSpPr>
        <p:spPr>
          <a:xfrm>
            <a:off x="6962586" y="2680489"/>
            <a:ext cx="4766178" cy="646331"/>
          </a:xfrm>
          <a:prstGeom prst="rect">
            <a:avLst/>
          </a:prstGeom>
          <a:noFill/>
        </p:spPr>
        <p:txBody>
          <a:bodyPr wrap="square" anchor="ctr">
            <a:spAutoFit/>
          </a:bodyPr>
          <a:lstStyle/>
          <a:p>
            <a:pPr algn="ctr"/>
            <a:r>
              <a:rPr lang="en-US" sz="1800" b="0" i="0" u="none" strike="noStrike" baseline="0" dirty="0">
                <a:latin typeface="Montserrat-Regular" panose="00000500000000000000" pitchFamily="50" charset="0"/>
              </a:rPr>
              <a:t>Actions that affect an </a:t>
            </a:r>
            <a:r>
              <a:rPr lang="en-US" sz="1800" b="0" i="0" u="none" strike="noStrike" baseline="0" dirty="0">
                <a:latin typeface="Montserrat-Medium" panose="00000600000000000000" pitchFamily="50" charset="0"/>
              </a:rPr>
              <a:t>EMPLOYEE </a:t>
            </a:r>
            <a:r>
              <a:rPr lang="en-US" sz="1800" b="0" i="0" u="none" strike="noStrike" baseline="0" dirty="0">
                <a:latin typeface="Montserrat-Regular" panose="00000500000000000000" pitchFamily="50" charset="0"/>
              </a:rPr>
              <a:t>are</a:t>
            </a:r>
          </a:p>
          <a:p>
            <a:pPr algn="ctr"/>
            <a:r>
              <a:rPr lang="en-US" sz="1800" b="0" i="0" u="none" strike="noStrike" baseline="0" dirty="0">
                <a:latin typeface="Montserrat-Regular" panose="00000500000000000000" pitchFamily="50" charset="0"/>
              </a:rPr>
              <a:t>routed through supervisor’s </a:t>
            </a:r>
            <a:r>
              <a:rPr lang="en-US" sz="1800" b="0" i="0" u="none" strike="noStrike" baseline="0" dirty="0">
                <a:latin typeface="Montserrat-Medium" panose="00000600000000000000" pitchFamily="50" charset="0"/>
              </a:rPr>
              <a:t>MY TEAM</a:t>
            </a:r>
            <a:endParaRPr lang="en-US" dirty="0"/>
          </a:p>
        </p:txBody>
      </p:sp>
      <p:sp>
        <p:nvSpPr>
          <p:cNvPr id="26" name="Text Placeholder 2">
            <a:extLst>
              <a:ext uri="{FF2B5EF4-FFF2-40B4-BE49-F238E27FC236}">
                <a16:creationId xmlns:a16="http://schemas.microsoft.com/office/drawing/2014/main" id="{07A348FB-BA37-49F9-814C-EA863864E07B}"/>
              </a:ext>
            </a:extLst>
          </p:cNvPr>
          <p:cNvSpPr txBox="1">
            <a:spLocks/>
          </p:cNvSpPr>
          <p:nvPr/>
        </p:nvSpPr>
        <p:spPr>
          <a:xfrm>
            <a:off x="6878083" y="3409486"/>
            <a:ext cx="2405791" cy="110739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latin typeface="Montserrat" panose="00000500000000000000" pitchFamily="50" charset="0"/>
              </a:rPr>
              <a:t>Use when employee is moving to a new position number</a:t>
            </a:r>
          </a:p>
        </p:txBody>
      </p:sp>
      <p:sp>
        <p:nvSpPr>
          <p:cNvPr id="28" name="TextBox 27">
            <a:extLst>
              <a:ext uri="{FF2B5EF4-FFF2-40B4-BE49-F238E27FC236}">
                <a16:creationId xmlns:a16="http://schemas.microsoft.com/office/drawing/2014/main" id="{F85B99FB-159D-41CC-8E26-BFD1E237710A}"/>
              </a:ext>
            </a:extLst>
          </p:cNvPr>
          <p:cNvSpPr txBox="1"/>
          <p:nvPr/>
        </p:nvSpPr>
        <p:spPr>
          <a:xfrm>
            <a:off x="7061938" y="4565008"/>
            <a:ext cx="2038079" cy="830997"/>
          </a:xfrm>
          <a:prstGeom prst="rect">
            <a:avLst/>
          </a:prstGeom>
          <a:noFill/>
        </p:spPr>
        <p:txBody>
          <a:bodyPr wrap="square" anchor="ctr">
            <a:spAutoFit/>
          </a:bodyPr>
          <a:lstStyle/>
          <a:p>
            <a:pPr marL="0" indent="0" algn="ctr">
              <a:buNone/>
            </a:pPr>
            <a:r>
              <a:rPr lang="en-US" sz="1600" dirty="0"/>
              <a:t>Transfer</a:t>
            </a:r>
          </a:p>
          <a:p>
            <a:pPr marL="0" indent="0" algn="ctr">
              <a:buNone/>
            </a:pPr>
            <a:r>
              <a:rPr lang="en-US" sz="1600" dirty="0"/>
              <a:t>Promote</a:t>
            </a:r>
          </a:p>
          <a:p>
            <a:pPr marL="0" indent="0" algn="ctr">
              <a:buNone/>
            </a:pPr>
            <a:r>
              <a:rPr lang="en-US" sz="1600" dirty="0"/>
              <a:t>Demote</a:t>
            </a:r>
          </a:p>
        </p:txBody>
      </p:sp>
      <p:cxnSp>
        <p:nvCxnSpPr>
          <p:cNvPr id="35" name="Straight Connector 34">
            <a:extLst>
              <a:ext uri="{FF2B5EF4-FFF2-40B4-BE49-F238E27FC236}">
                <a16:creationId xmlns:a16="http://schemas.microsoft.com/office/drawing/2014/main" id="{7FB80CAA-96D8-4408-A563-D383755EE01E}"/>
              </a:ext>
            </a:extLst>
          </p:cNvPr>
          <p:cNvCxnSpPr>
            <a:cxnSpLocks/>
          </p:cNvCxnSpPr>
          <p:nvPr/>
        </p:nvCxnSpPr>
        <p:spPr>
          <a:xfrm>
            <a:off x="6962586" y="3339665"/>
            <a:ext cx="4766178" cy="2"/>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50FD4DF8-F58D-44E1-8734-B5148D27046A}"/>
              </a:ext>
            </a:extLst>
          </p:cNvPr>
          <p:cNvCxnSpPr>
            <a:cxnSpLocks/>
          </p:cNvCxnSpPr>
          <p:nvPr/>
        </p:nvCxnSpPr>
        <p:spPr>
          <a:xfrm>
            <a:off x="6962586" y="4504032"/>
            <a:ext cx="4766178" cy="2"/>
          </a:xfrm>
          <a:prstGeom prst="line">
            <a:avLst/>
          </a:prstGeom>
        </p:spPr>
        <p:style>
          <a:lnRef idx="1">
            <a:schemeClr val="dk1"/>
          </a:lnRef>
          <a:fillRef idx="0">
            <a:schemeClr val="dk1"/>
          </a:fillRef>
          <a:effectRef idx="0">
            <a:schemeClr val="dk1"/>
          </a:effectRef>
          <a:fontRef idx="minor">
            <a:schemeClr val="tx1"/>
          </a:fontRef>
        </p:style>
      </p:cxnSp>
      <p:sp>
        <p:nvSpPr>
          <p:cNvPr id="56" name="Text Placeholder 55">
            <a:extLst>
              <a:ext uri="{FF2B5EF4-FFF2-40B4-BE49-F238E27FC236}">
                <a16:creationId xmlns:a16="http://schemas.microsoft.com/office/drawing/2014/main" id="{17ECA730-CD42-4CC2-96B6-F56FF68E3FC0}"/>
              </a:ext>
            </a:extLst>
          </p:cNvPr>
          <p:cNvSpPr>
            <a:spLocks noGrp="1"/>
          </p:cNvSpPr>
          <p:nvPr>
            <p:ph type="body" sz="quarter" idx="10"/>
          </p:nvPr>
        </p:nvSpPr>
        <p:spPr/>
        <p:txBody>
          <a:bodyPr/>
          <a:lstStyle/>
          <a:p>
            <a:r>
              <a:rPr lang="en-US" sz="4800" dirty="0"/>
              <a:t>My Team</a:t>
            </a:r>
          </a:p>
        </p:txBody>
      </p:sp>
      <p:sp>
        <p:nvSpPr>
          <p:cNvPr id="11" name="Text Placeholder 2">
            <a:extLst>
              <a:ext uri="{FF2B5EF4-FFF2-40B4-BE49-F238E27FC236}">
                <a16:creationId xmlns:a16="http://schemas.microsoft.com/office/drawing/2014/main" id="{3278D0B6-CEED-42E5-B2D5-0C463E8F3C07}"/>
              </a:ext>
            </a:extLst>
          </p:cNvPr>
          <p:cNvSpPr txBox="1">
            <a:spLocks/>
          </p:cNvSpPr>
          <p:nvPr/>
        </p:nvSpPr>
        <p:spPr>
          <a:xfrm>
            <a:off x="9409134" y="3409486"/>
            <a:ext cx="2405791" cy="110739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latin typeface="Montserrat" panose="00000500000000000000" pitchFamily="50" charset="0"/>
              </a:rPr>
              <a:t>Use when employee information is changing</a:t>
            </a:r>
          </a:p>
        </p:txBody>
      </p:sp>
      <p:sp>
        <p:nvSpPr>
          <p:cNvPr id="12" name="TextBox 11">
            <a:extLst>
              <a:ext uri="{FF2B5EF4-FFF2-40B4-BE49-F238E27FC236}">
                <a16:creationId xmlns:a16="http://schemas.microsoft.com/office/drawing/2014/main" id="{CA6A3949-EAEF-43A8-B253-23A64486FFA8}"/>
              </a:ext>
            </a:extLst>
          </p:cNvPr>
          <p:cNvSpPr txBox="1"/>
          <p:nvPr/>
        </p:nvSpPr>
        <p:spPr>
          <a:xfrm>
            <a:off x="9172113" y="4565008"/>
            <a:ext cx="2879832" cy="1569660"/>
          </a:xfrm>
          <a:prstGeom prst="rect">
            <a:avLst/>
          </a:prstGeom>
          <a:noFill/>
        </p:spPr>
        <p:txBody>
          <a:bodyPr wrap="square" anchor="ctr">
            <a:spAutoFit/>
          </a:bodyPr>
          <a:lstStyle/>
          <a:p>
            <a:pPr marL="0" indent="0" algn="ctr">
              <a:buNone/>
            </a:pPr>
            <a:r>
              <a:rPr lang="en-US" sz="1600" dirty="0"/>
              <a:t>Change Time/Absence Approver</a:t>
            </a:r>
          </a:p>
          <a:p>
            <a:pPr marL="0" indent="0" algn="ctr">
              <a:buNone/>
            </a:pPr>
            <a:r>
              <a:rPr lang="en-US" sz="1600" dirty="0"/>
              <a:t>Reports To</a:t>
            </a:r>
          </a:p>
          <a:p>
            <a:pPr marL="0" indent="0" algn="ctr">
              <a:buNone/>
            </a:pPr>
            <a:r>
              <a:rPr lang="en-US" sz="1600" dirty="0"/>
              <a:t>Retire</a:t>
            </a:r>
          </a:p>
          <a:p>
            <a:pPr marL="0" indent="0" algn="ctr">
              <a:buNone/>
            </a:pPr>
            <a:r>
              <a:rPr lang="en-US" sz="1600" dirty="0"/>
              <a:t>Terminate</a:t>
            </a:r>
          </a:p>
          <a:p>
            <a:pPr marL="0" indent="0" algn="ctr">
              <a:buNone/>
            </a:pPr>
            <a:r>
              <a:rPr lang="en-US" sz="1600" dirty="0"/>
              <a:t>Salary Change</a:t>
            </a:r>
          </a:p>
          <a:p>
            <a:pPr marL="0" indent="0" algn="ctr">
              <a:buNone/>
            </a:pPr>
            <a:r>
              <a:rPr lang="en-US" sz="1600" dirty="0"/>
              <a:t>Supplemental Pay</a:t>
            </a:r>
          </a:p>
        </p:txBody>
      </p:sp>
      <p:pic>
        <p:nvPicPr>
          <p:cNvPr id="3" name="Picture 2">
            <a:extLst>
              <a:ext uri="{FF2B5EF4-FFF2-40B4-BE49-F238E27FC236}">
                <a16:creationId xmlns:a16="http://schemas.microsoft.com/office/drawing/2014/main" id="{0AD4CD44-5696-4833-8274-64538A87DE41}"/>
              </a:ext>
            </a:extLst>
          </p:cNvPr>
          <p:cNvPicPr>
            <a:picLocks noChangeAspect="1"/>
          </p:cNvPicPr>
          <p:nvPr/>
        </p:nvPicPr>
        <p:blipFill>
          <a:blip r:embed="rId2"/>
          <a:stretch>
            <a:fillRect/>
          </a:stretch>
        </p:blipFill>
        <p:spPr>
          <a:xfrm>
            <a:off x="7954371" y="248161"/>
            <a:ext cx="2909525" cy="2296993"/>
          </a:xfrm>
          <a:prstGeom prst="rect">
            <a:avLst/>
          </a:prstGeom>
        </p:spPr>
      </p:pic>
      <p:sp>
        <p:nvSpPr>
          <p:cNvPr id="4" name="Rectangle 3">
            <a:extLst>
              <a:ext uri="{FF2B5EF4-FFF2-40B4-BE49-F238E27FC236}">
                <a16:creationId xmlns:a16="http://schemas.microsoft.com/office/drawing/2014/main" id="{0F664295-7B31-4C10-AD27-005169815962}"/>
              </a:ext>
            </a:extLst>
          </p:cNvPr>
          <p:cNvSpPr/>
          <p:nvPr/>
        </p:nvSpPr>
        <p:spPr>
          <a:xfrm>
            <a:off x="7615825" y="4599547"/>
            <a:ext cx="939452" cy="7964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8390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1D3357-947C-46CB-B92B-E60CF0DCC4CF}"/>
              </a:ext>
            </a:extLst>
          </p:cNvPr>
          <p:cNvSpPr>
            <a:spLocks noGrp="1"/>
          </p:cNvSpPr>
          <p:nvPr>
            <p:ph type="body" sz="quarter" idx="11"/>
          </p:nvPr>
        </p:nvSpPr>
        <p:spPr>
          <a:xfrm>
            <a:off x="2808326" y="2496420"/>
            <a:ext cx="6575347" cy="553998"/>
          </a:xfrm>
        </p:spPr>
        <p:txBody>
          <a:bodyPr/>
          <a:lstStyle/>
          <a:p>
            <a:r>
              <a:rPr lang="en-US" dirty="0"/>
              <a:t>My Team transactions can NOT </a:t>
            </a:r>
            <a:br>
              <a:rPr lang="en-US" dirty="0"/>
            </a:br>
            <a:r>
              <a:rPr lang="en-US" dirty="0"/>
              <a:t>be edited by anyone once </a:t>
            </a:r>
            <a:br>
              <a:rPr lang="en-US" dirty="0"/>
            </a:br>
            <a:r>
              <a:rPr lang="en-US" dirty="0"/>
              <a:t>they are submitted.</a:t>
            </a:r>
          </a:p>
          <a:p>
            <a:endParaRPr lang="en-US" dirty="0"/>
          </a:p>
        </p:txBody>
      </p:sp>
      <p:sp>
        <p:nvSpPr>
          <p:cNvPr id="3" name="Text Placeholder 1">
            <a:extLst>
              <a:ext uri="{FF2B5EF4-FFF2-40B4-BE49-F238E27FC236}">
                <a16:creationId xmlns:a16="http://schemas.microsoft.com/office/drawing/2014/main" id="{18DA88F7-ADC3-48DC-B093-D48085D84B1B}"/>
              </a:ext>
            </a:extLst>
          </p:cNvPr>
          <p:cNvSpPr txBox="1">
            <a:spLocks/>
          </p:cNvSpPr>
          <p:nvPr/>
        </p:nvSpPr>
        <p:spPr>
          <a:xfrm>
            <a:off x="2808325" y="3943940"/>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Ensuring that all data is complete and accurate prior to submission, especially effective date, will prevent HR from having to deny the transaction and you from having to start all over. </a:t>
            </a:r>
          </a:p>
        </p:txBody>
      </p:sp>
    </p:spTree>
    <p:extLst>
      <p:ext uri="{BB962C8B-B14F-4D97-AF65-F5344CB8AC3E}">
        <p14:creationId xmlns:p14="http://schemas.microsoft.com/office/powerpoint/2010/main" val="1498646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C2953A9-8C56-4369-880F-05EA5AA66374}"/>
              </a:ext>
            </a:extLst>
          </p:cNvPr>
          <p:cNvSpPr txBox="1">
            <a:spLocks/>
          </p:cNvSpPr>
          <p:nvPr/>
        </p:nvSpPr>
        <p:spPr>
          <a:xfrm>
            <a:off x="5845479" y="901742"/>
            <a:ext cx="5903934" cy="6544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AutoNum type="arabicPeriod"/>
            </a:pPr>
            <a:r>
              <a:rPr lang="en-US" sz="1800" dirty="0">
                <a:solidFill>
                  <a:srgbClr val="FF0000"/>
                </a:solidFill>
              </a:rPr>
              <a:t>In My Team, you will see a list of employees who report to you. Find the person you wish to change and click the blue arrow next to their name.</a:t>
            </a:r>
          </a:p>
          <a:p>
            <a:pPr marL="342900" indent="-342900">
              <a:buAutoNum type="arabicPeriod"/>
            </a:pPr>
            <a:endParaRPr lang="en-US" sz="1800" dirty="0">
              <a:solidFill>
                <a:srgbClr val="FF0000"/>
              </a:solidFill>
            </a:endParaRPr>
          </a:p>
          <a:p>
            <a:pPr marL="342900" indent="-342900">
              <a:buAutoNum type="arabicPeriod"/>
            </a:pPr>
            <a:endParaRPr lang="en-US" sz="1800" dirty="0">
              <a:solidFill>
                <a:srgbClr val="FF0000"/>
              </a:solidFill>
            </a:endParaRPr>
          </a:p>
          <a:p>
            <a:pPr marL="342900" indent="-342900">
              <a:buAutoNum type="arabicPeriod"/>
            </a:pPr>
            <a:r>
              <a:rPr lang="en-US" sz="1800" dirty="0">
                <a:solidFill>
                  <a:srgbClr val="FF0000"/>
                </a:solidFill>
              </a:rPr>
              <a:t>Choose Job and Personal Information from the actions menu and then choose the appropriate transaction – Transfer Employee, Promote Employee, or Submit Demotion Request. </a:t>
            </a:r>
          </a:p>
        </p:txBody>
      </p:sp>
      <p:pic>
        <p:nvPicPr>
          <p:cNvPr id="5" name="Picture 4">
            <a:extLst>
              <a:ext uri="{FF2B5EF4-FFF2-40B4-BE49-F238E27FC236}">
                <a16:creationId xmlns:a16="http://schemas.microsoft.com/office/drawing/2014/main" id="{BE4B2B82-4694-4C8F-8DA9-CF7D85F5A48F}"/>
              </a:ext>
            </a:extLst>
          </p:cNvPr>
          <p:cNvPicPr>
            <a:picLocks noChangeAspect="1"/>
          </p:cNvPicPr>
          <p:nvPr/>
        </p:nvPicPr>
        <p:blipFill>
          <a:blip r:embed="rId2"/>
          <a:stretch>
            <a:fillRect/>
          </a:stretch>
        </p:blipFill>
        <p:spPr>
          <a:xfrm>
            <a:off x="5030248" y="901742"/>
            <a:ext cx="723268" cy="602722"/>
          </a:xfrm>
          <a:prstGeom prst="rect">
            <a:avLst/>
          </a:prstGeom>
        </p:spPr>
      </p:pic>
      <p:pic>
        <p:nvPicPr>
          <p:cNvPr id="7" name="Picture 6">
            <a:extLst>
              <a:ext uri="{FF2B5EF4-FFF2-40B4-BE49-F238E27FC236}">
                <a16:creationId xmlns:a16="http://schemas.microsoft.com/office/drawing/2014/main" id="{54DA2352-3C50-45DF-8E68-89DD5C2F8B7E}"/>
              </a:ext>
            </a:extLst>
          </p:cNvPr>
          <p:cNvPicPr>
            <a:picLocks noChangeAspect="1"/>
          </p:cNvPicPr>
          <p:nvPr/>
        </p:nvPicPr>
        <p:blipFill>
          <a:blip r:embed="rId3"/>
          <a:stretch>
            <a:fillRect/>
          </a:stretch>
        </p:blipFill>
        <p:spPr>
          <a:xfrm>
            <a:off x="775211" y="2418223"/>
            <a:ext cx="2143424" cy="3067478"/>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EFC15B78-2CE7-EB5B-3BF8-38172D630E30}"/>
              </a:ext>
            </a:extLst>
          </p:cNvPr>
          <p:cNvPicPr>
            <a:picLocks noChangeAspect="1"/>
          </p:cNvPicPr>
          <p:nvPr/>
        </p:nvPicPr>
        <p:blipFill>
          <a:blip r:embed="rId4"/>
          <a:stretch>
            <a:fillRect/>
          </a:stretch>
        </p:blipFill>
        <p:spPr>
          <a:xfrm>
            <a:off x="2952750" y="2418223"/>
            <a:ext cx="2439604" cy="3778182"/>
          </a:xfrm>
          <a:prstGeom prst="rect">
            <a:avLst/>
          </a:prstGeom>
        </p:spPr>
      </p:pic>
    </p:spTree>
    <p:extLst>
      <p:ext uri="{BB962C8B-B14F-4D97-AF65-F5344CB8AC3E}">
        <p14:creationId xmlns:p14="http://schemas.microsoft.com/office/powerpoint/2010/main" val="2093263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DAFAAA-6030-4292-BED1-5739BA52300A}"/>
              </a:ext>
            </a:extLst>
          </p:cNvPr>
          <p:cNvPicPr>
            <a:picLocks noChangeAspect="1"/>
          </p:cNvPicPr>
          <p:nvPr/>
        </p:nvPicPr>
        <p:blipFill>
          <a:blip r:embed="rId2"/>
          <a:stretch>
            <a:fillRect/>
          </a:stretch>
        </p:blipFill>
        <p:spPr>
          <a:xfrm>
            <a:off x="54590" y="1115228"/>
            <a:ext cx="12083099" cy="1832688"/>
          </a:xfrm>
          <a:prstGeom prst="rect">
            <a:avLst/>
          </a:prstGeom>
        </p:spPr>
      </p:pic>
      <p:sp>
        <p:nvSpPr>
          <p:cNvPr id="4" name="Rectangle 3">
            <a:extLst>
              <a:ext uri="{FF2B5EF4-FFF2-40B4-BE49-F238E27FC236}">
                <a16:creationId xmlns:a16="http://schemas.microsoft.com/office/drawing/2014/main" id="{76FC7C81-72BE-4394-B09A-C97F974E380C}"/>
              </a:ext>
            </a:extLst>
          </p:cNvPr>
          <p:cNvSpPr/>
          <p:nvPr/>
        </p:nvSpPr>
        <p:spPr>
          <a:xfrm>
            <a:off x="395784" y="1409087"/>
            <a:ext cx="1078174" cy="3241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6D9A2968-796B-4459-A006-4480EADBE3A7}"/>
              </a:ext>
            </a:extLst>
          </p:cNvPr>
          <p:cNvSpPr txBox="1">
            <a:spLocks/>
          </p:cNvSpPr>
          <p:nvPr/>
        </p:nvSpPr>
        <p:spPr>
          <a:xfrm>
            <a:off x="4822520" y="787609"/>
            <a:ext cx="2546959"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1. Type of transaction</a:t>
            </a:r>
          </a:p>
        </p:txBody>
      </p:sp>
      <p:sp>
        <p:nvSpPr>
          <p:cNvPr id="6" name="Text Placeholder 3">
            <a:extLst>
              <a:ext uri="{FF2B5EF4-FFF2-40B4-BE49-F238E27FC236}">
                <a16:creationId xmlns:a16="http://schemas.microsoft.com/office/drawing/2014/main" id="{709E3572-EA76-4BFA-908B-956F0A855FA8}"/>
              </a:ext>
            </a:extLst>
          </p:cNvPr>
          <p:cNvSpPr txBox="1">
            <a:spLocks/>
          </p:cNvSpPr>
          <p:nvPr/>
        </p:nvSpPr>
        <p:spPr>
          <a:xfrm>
            <a:off x="1670136" y="1418998"/>
            <a:ext cx="2171179"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2. Employee information – redacted here for privacy</a:t>
            </a:r>
          </a:p>
        </p:txBody>
      </p:sp>
      <p:sp>
        <p:nvSpPr>
          <p:cNvPr id="7" name="Text Placeholder 3">
            <a:extLst>
              <a:ext uri="{FF2B5EF4-FFF2-40B4-BE49-F238E27FC236}">
                <a16:creationId xmlns:a16="http://schemas.microsoft.com/office/drawing/2014/main" id="{25F20A1A-956D-4FC6-8A72-4CE92E6B607F}"/>
              </a:ext>
            </a:extLst>
          </p:cNvPr>
          <p:cNvSpPr txBox="1">
            <a:spLocks/>
          </p:cNvSpPr>
          <p:nvPr/>
        </p:nvSpPr>
        <p:spPr>
          <a:xfrm>
            <a:off x="2027252" y="2927701"/>
            <a:ext cx="7103100"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3. Are you changing salary information? If yes, leave slider button as is on YES. If no, move slider button to the left to change to NO. </a:t>
            </a:r>
          </a:p>
        </p:txBody>
      </p:sp>
      <p:sp>
        <p:nvSpPr>
          <p:cNvPr id="8" name="Text Placeholder 3">
            <a:extLst>
              <a:ext uri="{FF2B5EF4-FFF2-40B4-BE49-F238E27FC236}">
                <a16:creationId xmlns:a16="http://schemas.microsoft.com/office/drawing/2014/main" id="{18B4EFD7-1388-4F7A-8F4B-D4F4F39A9832}"/>
              </a:ext>
            </a:extLst>
          </p:cNvPr>
          <p:cNvSpPr txBox="1">
            <a:spLocks/>
          </p:cNvSpPr>
          <p:nvPr/>
        </p:nvSpPr>
        <p:spPr>
          <a:xfrm>
            <a:off x="10297017" y="1614228"/>
            <a:ext cx="1392569"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FF0000"/>
                </a:solidFill>
              </a:rPr>
              <a:t>4. Navigate to next step</a:t>
            </a:r>
          </a:p>
        </p:txBody>
      </p:sp>
    </p:spTree>
    <p:extLst>
      <p:ext uri="{BB962C8B-B14F-4D97-AF65-F5344CB8AC3E}">
        <p14:creationId xmlns:p14="http://schemas.microsoft.com/office/powerpoint/2010/main" val="900380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FBB2DBD-4EB1-48EC-8CF4-999137D0433E}"/>
              </a:ext>
            </a:extLst>
          </p:cNvPr>
          <p:cNvPicPr>
            <a:picLocks noChangeAspect="1"/>
          </p:cNvPicPr>
          <p:nvPr/>
        </p:nvPicPr>
        <p:blipFill>
          <a:blip r:embed="rId2"/>
          <a:stretch>
            <a:fillRect/>
          </a:stretch>
        </p:blipFill>
        <p:spPr>
          <a:xfrm>
            <a:off x="79333" y="511330"/>
            <a:ext cx="12033334" cy="4707360"/>
          </a:xfrm>
          <a:prstGeom prst="rect">
            <a:avLst/>
          </a:prstGeom>
        </p:spPr>
      </p:pic>
      <p:sp>
        <p:nvSpPr>
          <p:cNvPr id="4" name="Rectangle 3">
            <a:extLst>
              <a:ext uri="{FF2B5EF4-FFF2-40B4-BE49-F238E27FC236}">
                <a16:creationId xmlns:a16="http://schemas.microsoft.com/office/drawing/2014/main" id="{2450C382-8971-4536-BE6B-B900200DEAC1}"/>
              </a:ext>
            </a:extLst>
          </p:cNvPr>
          <p:cNvSpPr/>
          <p:nvPr/>
        </p:nvSpPr>
        <p:spPr>
          <a:xfrm>
            <a:off x="1365151" y="775494"/>
            <a:ext cx="1265502" cy="436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88E23A90-0E7F-4E3E-B04C-CC9A9E097E02}"/>
              </a:ext>
            </a:extLst>
          </p:cNvPr>
          <p:cNvSpPr txBox="1">
            <a:spLocks/>
          </p:cNvSpPr>
          <p:nvPr/>
        </p:nvSpPr>
        <p:spPr>
          <a:xfrm>
            <a:off x="4822520" y="203348"/>
            <a:ext cx="2546959"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FF0000"/>
                </a:solidFill>
              </a:rPr>
              <a:t>1. Type of transaction</a:t>
            </a:r>
          </a:p>
        </p:txBody>
      </p:sp>
      <p:sp>
        <p:nvSpPr>
          <p:cNvPr id="9" name="Text Placeholder 3">
            <a:extLst>
              <a:ext uri="{FF2B5EF4-FFF2-40B4-BE49-F238E27FC236}">
                <a16:creationId xmlns:a16="http://schemas.microsoft.com/office/drawing/2014/main" id="{00A66D02-056C-461F-B56F-C083D21EF34C}"/>
              </a:ext>
            </a:extLst>
          </p:cNvPr>
          <p:cNvSpPr txBox="1">
            <a:spLocks/>
          </p:cNvSpPr>
          <p:nvPr/>
        </p:nvSpPr>
        <p:spPr>
          <a:xfrm>
            <a:off x="8513335" y="874580"/>
            <a:ext cx="2171179"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FF0000"/>
                </a:solidFill>
              </a:rPr>
              <a:t>2. Steps to complete transaction – current step is indicated with a green circle.</a:t>
            </a:r>
          </a:p>
        </p:txBody>
      </p:sp>
      <p:sp>
        <p:nvSpPr>
          <p:cNvPr id="10" name="Text Placeholder 3">
            <a:extLst>
              <a:ext uri="{FF2B5EF4-FFF2-40B4-BE49-F238E27FC236}">
                <a16:creationId xmlns:a16="http://schemas.microsoft.com/office/drawing/2014/main" id="{DFDA09DA-46B9-48D7-801F-F47BF590450A}"/>
              </a:ext>
            </a:extLst>
          </p:cNvPr>
          <p:cNvSpPr txBox="1">
            <a:spLocks/>
          </p:cNvSpPr>
          <p:nvPr/>
        </p:nvSpPr>
        <p:spPr>
          <a:xfrm>
            <a:off x="2668044" y="817372"/>
            <a:ext cx="2171179"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FF0000"/>
                </a:solidFill>
              </a:rPr>
              <a:t>3. Employee information – redacted here for privacy</a:t>
            </a:r>
          </a:p>
        </p:txBody>
      </p:sp>
      <p:sp>
        <p:nvSpPr>
          <p:cNvPr id="12" name="Text Placeholder 3">
            <a:extLst>
              <a:ext uri="{FF2B5EF4-FFF2-40B4-BE49-F238E27FC236}">
                <a16:creationId xmlns:a16="http://schemas.microsoft.com/office/drawing/2014/main" id="{2FF9A0EC-E422-4FBE-9462-10F1867441F5}"/>
              </a:ext>
            </a:extLst>
          </p:cNvPr>
          <p:cNvSpPr txBox="1">
            <a:spLocks/>
          </p:cNvSpPr>
          <p:nvPr/>
        </p:nvSpPr>
        <p:spPr>
          <a:xfrm>
            <a:off x="3578269" y="2298269"/>
            <a:ext cx="1260954" cy="2248680"/>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FF0000"/>
                </a:solidFill>
              </a:rPr>
              <a:t>6. The current position will be displayed under new information. </a:t>
            </a:r>
          </a:p>
          <a:p>
            <a:pPr marL="0" indent="0">
              <a:buNone/>
            </a:pPr>
            <a:r>
              <a:rPr lang="en-US" sz="1200" dirty="0">
                <a:solidFill>
                  <a:srgbClr val="FF0000"/>
                </a:solidFill>
              </a:rPr>
              <a:t>Click the magnifying glass to change the position number to the new position number the employee is moving into and wait for the lookup window to open.</a:t>
            </a:r>
          </a:p>
          <a:p>
            <a:pPr marL="0" indent="0">
              <a:buNone/>
            </a:pPr>
            <a:endParaRPr lang="en-US" sz="1600" dirty="0">
              <a:solidFill>
                <a:srgbClr val="FF0000"/>
              </a:solidFill>
            </a:endParaRPr>
          </a:p>
        </p:txBody>
      </p:sp>
      <p:sp>
        <p:nvSpPr>
          <p:cNvPr id="16" name="Text Placeholder 3">
            <a:extLst>
              <a:ext uri="{FF2B5EF4-FFF2-40B4-BE49-F238E27FC236}">
                <a16:creationId xmlns:a16="http://schemas.microsoft.com/office/drawing/2014/main" id="{879CD6EB-0226-48D1-92D2-FF203EFB11F9}"/>
              </a:ext>
            </a:extLst>
          </p:cNvPr>
          <p:cNvSpPr txBox="1">
            <a:spLocks/>
          </p:cNvSpPr>
          <p:nvPr/>
        </p:nvSpPr>
        <p:spPr>
          <a:xfrm>
            <a:off x="3219187" y="1639310"/>
            <a:ext cx="7189941" cy="546641"/>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FF0000"/>
                </a:solidFill>
              </a:rPr>
              <a:t>4. Effective date – must be changed to date that coincides with the beginning of a payroll period</a:t>
            </a:r>
          </a:p>
          <a:p>
            <a:pPr marL="0" indent="0">
              <a:buNone/>
            </a:pPr>
            <a:r>
              <a:rPr lang="en-US" sz="1200" dirty="0">
                <a:solidFill>
                  <a:srgbClr val="FF0000"/>
                </a:solidFill>
              </a:rPr>
              <a:t>5. Reason – select the most appropriate reason from the list of available options</a:t>
            </a:r>
          </a:p>
        </p:txBody>
      </p:sp>
      <p:sp>
        <p:nvSpPr>
          <p:cNvPr id="17" name="Rectangle 16">
            <a:extLst>
              <a:ext uri="{FF2B5EF4-FFF2-40B4-BE49-F238E27FC236}">
                <a16:creationId xmlns:a16="http://schemas.microsoft.com/office/drawing/2014/main" id="{10E7DC60-888E-4EB7-8CBA-A6F85F3D50F8}"/>
              </a:ext>
            </a:extLst>
          </p:cNvPr>
          <p:cNvSpPr/>
          <p:nvPr/>
        </p:nvSpPr>
        <p:spPr>
          <a:xfrm>
            <a:off x="1788448" y="4590325"/>
            <a:ext cx="721618" cy="161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03BF267-3237-4E1B-ABCB-F4B23FFA0527}"/>
              </a:ext>
            </a:extLst>
          </p:cNvPr>
          <p:cNvSpPr/>
          <p:nvPr/>
        </p:nvSpPr>
        <p:spPr>
          <a:xfrm>
            <a:off x="5272614" y="4590325"/>
            <a:ext cx="721618" cy="161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509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D8A348-79F9-494F-88E8-E4DCFBEFAA75}"/>
              </a:ext>
            </a:extLst>
          </p:cNvPr>
          <p:cNvPicPr>
            <a:picLocks noChangeAspect="1"/>
          </p:cNvPicPr>
          <p:nvPr/>
        </p:nvPicPr>
        <p:blipFill>
          <a:blip r:embed="rId2"/>
          <a:stretch>
            <a:fillRect/>
          </a:stretch>
        </p:blipFill>
        <p:spPr>
          <a:xfrm>
            <a:off x="75360" y="515681"/>
            <a:ext cx="12041280" cy="1295581"/>
          </a:xfrm>
          <a:prstGeom prst="rect">
            <a:avLst/>
          </a:prstGeom>
        </p:spPr>
      </p:pic>
      <p:sp>
        <p:nvSpPr>
          <p:cNvPr id="4" name="Text Placeholder 3">
            <a:extLst>
              <a:ext uri="{FF2B5EF4-FFF2-40B4-BE49-F238E27FC236}">
                <a16:creationId xmlns:a16="http://schemas.microsoft.com/office/drawing/2014/main" id="{997923E9-54BD-4B4A-A297-D373E70AE03A}"/>
              </a:ext>
            </a:extLst>
          </p:cNvPr>
          <p:cNvSpPr txBox="1">
            <a:spLocks/>
          </p:cNvSpPr>
          <p:nvPr/>
        </p:nvSpPr>
        <p:spPr>
          <a:xfrm>
            <a:off x="968461" y="1811262"/>
            <a:ext cx="6799546"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7. Click the arrow next to search criteria to search for the new position</a:t>
            </a:r>
          </a:p>
        </p:txBody>
      </p:sp>
      <p:sp>
        <p:nvSpPr>
          <p:cNvPr id="5" name="Text Placeholder 3">
            <a:extLst>
              <a:ext uri="{FF2B5EF4-FFF2-40B4-BE49-F238E27FC236}">
                <a16:creationId xmlns:a16="http://schemas.microsoft.com/office/drawing/2014/main" id="{F032D32C-58D1-4FA5-8C02-1E4C002F71CE}"/>
              </a:ext>
            </a:extLst>
          </p:cNvPr>
          <p:cNvSpPr txBox="1">
            <a:spLocks/>
          </p:cNvSpPr>
          <p:nvPr/>
        </p:nvSpPr>
        <p:spPr>
          <a:xfrm>
            <a:off x="6883611" y="3288536"/>
            <a:ext cx="3716056"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8. Search for a new position using any combination of the fields provided</a:t>
            </a:r>
          </a:p>
          <a:p>
            <a:pPr marL="0" indent="0">
              <a:buNone/>
            </a:pPr>
            <a:r>
              <a:rPr lang="en-US" sz="1600" dirty="0">
                <a:solidFill>
                  <a:srgbClr val="FF0000"/>
                </a:solidFill>
              </a:rPr>
              <a:t>Once the appropriate position is located, click on it to select it.</a:t>
            </a:r>
          </a:p>
        </p:txBody>
      </p:sp>
      <p:pic>
        <p:nvPicPr>
          <p:cNvPr id="7" name="Picture 6">
            <a:extLst>
              <a:ext uri="{FF2B5EF4-FFF2-40B4-BE49-F238E27FC236}">
                <a16:creationId xmlns:a16="http://schemas.microsoft.com/office/drawing/2014/main" id="{5E902C6D-A174-4189-B0BA-32EB9A7EB445}"/>
              </a:ext>
            </a:extLst>
          </p:cNvPr>
          <p:cNvPicPr>
            <a:picLocks noChangeAspect="1"/>
          </p:cNvPicPr>
          <p:nvPr/>
        </p:nvPicPr>
        <p:blipFill>
          <a:blip r:embed="rId3"/>
          <a:stretch>
            <a:fillRect/>
          </a:stretch>
        </p:blipFill>
        <p:spPr>
          <a:xfrm>
            <a:off x="2186980" y="2698283"/>
            <a:ext cx="4105848" cy="2962688"/>
          </a:xfrm>
          <a:prstGeom prst="rect">
            <a:avLst/>
          </a:prstGeom>
        </p:spPr>
      </p:pic>
    </p:spTree>
    <p:extLst>
      <p:ext uri="{BB962C8B-B14F-4D97-AF65-F5344CB8AC3E}">
        <p14:creationId xmlns:p14="http://schemas.microsoft.com/office/powerpoint/2010/main" val="4096219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B4C9E8-1BFC-4DB0-8E5F-E0579A032975}"/>
              </a:ext>
            </a:extLst>
          </p:cNvPr>
          <p:cNvPicPr>
            <a:picLocks noChangeAspect="1"/>
          </p:cNvPicPr>
          <p:nvPr/>
        </p:nvPicPr>
        <p:blipFill>
          <a:blip r:embed="rId2"/>
          <a:stretch>
            <a:fillRect/>
          </a:stretch>
        </p:blipFill>
        <p:spPr>
          <a:xfrm>
            <a:off x="0" y="506899"/>
            <a:ext cx="12192000" cy="4779673"/>
          </a:xfrm>
          <a:prstGeom prst="rect">
            <a:avLst/>
          </a:prstGeom>
        </p:spPr>
      </p:pic>
      <p:sp>
        <p:nvSpPr>
          <p:cNvPr id="4" name="Text Placeholder 3">
            <a:extLst>
              <a:ext uri="{FF2B5EF4-FFF2-40B4-BE49-F238E27FC236}">
                <a16:creationId xmlns:a16="http://schemas.microsoft.com/office/drawing/2014/main" id="{8CBAD6DA-8D15-48A6-B75D-17B7546BFD3C}"/>
              </a:ext>
            </a:extLst>
          </p:cNvPr>
          <p:cNvSpPr txBox="1">
            <a:spLocks/>
          </p:cNvSpPr>
          <p:nvPr/>
        </p:nvSpPr>
        <p:spPr>
          <a:xfrm>
            <a:off x="1964747" y="4923185"/>
            <a:ext cx="5849656"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9. Verify under “New Information” that the yellow dots appear (which indicates that a change has been made) and that the information displayed matches the correct new information.</a:t>
            </a:r>
          </a:p>
          <a:p>
            <a:pPr marL="0" indent="0">
              <a:buNone/>
            </a:pPr>
            <a:r>
              <a:rPr lang="en-US" sz="1600" dirty="0">
                <a:solidFill>
                  <a:srgbClr val="FF0000"/>
                </a:solidFill>
              </a:rPr>
              <a:t>(Names here are redacted here for privacy.)</a:t>
            </a:r>
          </a:p>
        </p:txBody>
      </p:sp>
      <p:sp>
        <p:nvSpPr>
          <p:cNvPr id="5" name="Rectangle 4">
            <a:extLst>
              <a:ext uri="{FF2B5EF4-FFF2-40B4-BE49-F238E27FC236}">
                <a16:creationId xmlns:a16="http://schemas.microsoft.com/office/drawing/2014/main" id="{B0494129-FF70-4F28-9E8D-7943CAC4D5A3}"/>
              </a:ext>
            </a:extLst>
          </p:cNvPr>
          <p:cNvSpPr/>
          <p:nvPr/>
        </p:nvSpPr>
        <p:spPr>
          <a:xfrm>
            <a:off x="1802096" y="4576334"/>
            <a:ext cx="721618" cy="161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8F5446F-FE9B-4670-94E1-E9D01A7FC027}"/>
              </a:ext>
            </a:extLst>
          </p:cNvPr>
          <p:cNvSpPr/>
          <p:nvPr/>
        </p:nvSpPr>
        <p:spPr>
          <a:xfrm>
            <a:off x="5254980" y="4576334"/>
            <a:ext cx="721618" cy="161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D715A4-75DD-4894-A4CD-C69F813EEBD9}"/>
              </a:ext>
            </a:extLst>
          </p:cNvPr>
          <p:cNvSpPr/>
          <p:nvPr/>
        </p:nvSpPr>
        <p:spPr>
          <a:xfrm>
            <a:off x="1365151" y="761846"/>
            <a:ext cx="1265502" cy="436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9DDA056D-3DA6-4A76-944F-7086A70E772F}"/>
              </a:ext>
            </a:extLst>
          </p:cNvPr>
          <p:cNvSpPr txBox="1">
            <a:spLocks/>
          </p:cNvSpPr>
          <p:nvPr/>
        </p:nvSpPr>
        <p:spPr>
          <a:xfrm>
            <a:off x="11031567" y="736486"/>
            <a:ext cx="1265502"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10. Navigate to next step</a:t>
            </a:r>
          </a:p>
        </p:txBody>
      </p:sp>
    </p:spTree>
    <p:extLst>
      <p:ext uri="{BB962C8B-B14F-4D97-AF65-F5344CB8AC3E}">
        <p14:creationId xmlns:p14="http://schemas.microsoft.com/office/powerpoint/2010/main" val="3544427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8F9F2AD-FCF6-4B3E-A1A0-8B5587B3DF76}"/>
              </a:ext>
            </a:extLst>
          </p:cNvPr>
          <p:cNvPicPr>
            <a:picLocks noChangeAspect="1"/>
          </p:cNvPicPr>
          <p:nvPr/>
        </p:nvPicPr>
        <p:blipFill>
          <a:blip r:embed="rId2"/>
          <a:stretch>
            <a:fillRect/>
          </a:stretch>
        </p:blipFill>
        <p:spPr>
          <a:xfrm>
            <a:off x="0" y="766584"/>
            <a:ext cx="12192000" cy="3639783"/>
          </a:xfrm>
          <a:prstGeom prst="rect">
            <a:avLst/>
          </a:prstGeom>
        </p:spPr>
      </p:pic>
      <p:sp>
        <p:nvSpPr>
          <p:cNvPr id="4" name="Text Placeholder 3">
            <a:extLst>
              <a:ext uri="{FF2B5EF4-FFF2-40B4-BE49-F238E27FC236}">
                <a16:creationId xmlns:a16="http://schemas.microsoft.com/office/drawing/2014/main" id="{951687F4-A8F4-4CD3-953B-0307340A248A}"/>
              </a:ext>
            </a:extLst>
          </p:cNvPr>
          <p:cNvSpPr txBox="1">
            <a:spLocks/>
          </p:cNvSpPr>
          <p:nvPr/>
        </p:nvSpPr>
        <p:spPr>
          <a:xfrm>
            <a:off x="1578325" y="150126"/>
            <a:ext cx="9035349" cy="7828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11. If you chose to change salary at the beginning of the transaction, this page will be next. If you chose not to change salary at the beginning of the transaction, the transaction will automatically skip this page. </a:t>
            </a:r>
          </a:p>
        </p:txBody>
      </p:sp>
      <p:sp>
        <p:nvSpPr>
          <p:cNvPr id="5" name="Rectangle 4">
            <a:extLst>
              <a:ext uri="{FF2B5EF4-FFF2-40B4-BE49-F238E27FC236}">
                <a16:creationId xmlns:a16="http://schemas.microsoft.com/office/drawing/2014/main" id="{EE815B33-F131-4F2A-972E-C916B1170E84}"/>
              </a:ext>
            </a:extLst>
          </p:cNvPr>
          <p:cNvSpPr/>
          <p:nvPr/>
        </p:nvSpPr>
        <p:spPr>
          <a:xfrm>
            <a:off x="1352625" y="999840"/>
            <a:ext cx="1265502" cy="436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
            <a:extLst>
              <a:ext uri="{FF2B5EF4-FFF2-40B4-BE49-F238E27FC236}">
                <a16:creationId xmlns:a16="http://schemas.microsoft.com/office/drawing/2014/main" id="{C0993889-05CB-4D1D-8C60-93877F9F2BE8}"/>
              </a:ext>
            </a:extLst>
          </p:cNvPr>
          <p:cNvSpPr txBox="1">
            <a:spLocks/>
          </p:cNvSpPr>
          <p:nvPr/>
        </p:nvSpPr>
        <p:spPr>
          <a:xfrm>
            <a:off x="1985376" y="4009186"/>
            <a:ext cx="9035349" cy="7828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600" dirty="0">
                <a:solidFill>
                  <a:srgbClr val="FF0000"/>
                </a:solidFill>
              </a:rPr>
              <a:t>12. Enter the salary change information. </a:t>
            </a:r>
          </a:p>
          <a:p>
            <a:pPr lvl="1">
              <a:lnSpc>
                <a:spcPct val="100000"/>
              </a:lnSpc>
            </a:pPr>
            <a:r>
              <a:rPr lang="en-US" sz="1200" dirty="0">
                <a:solidFill>
                  <a:srgbClr val="FF0000"/>
                </a:solidFill>
              </a:rPr>
              <a:t>If the employee is currently paid hourly, the hourly rate of the new position needs to be entered.</a:t>
            </a:r>
          </a:p>
          <a:p>
            <a:pPr lvl="1">
              <a:lnSpc>
                <a:spcPct val="100000"/>
              </a:lnSpc>
            </a:pPr>
            <a:r>
              <a:rPr lang="en-US" sz="1200" dirty="0">
                <a:solidFill>
                  <a:srgbClr val="FF0000"/>
                </a:solidFill>
              </a:rPr>
              <a:t>If the employee is currently paid monthly, the monthly rate of the new position needs to be entered. </a:t>
            </a:r>
          </a:p>
          <a:p>
            <a:pPr marL="0" indent="0">
              <a:buNone/>
            </a:pPr>
            <a:r>
              <a:rPr lang="en-US" sz="1600" dirty="0">
                <a:solidFill>
                  <a:srgbClr val="FF0000"/>
                </a:solidFill>
              </a:rPr>
              <a:t>13. Verify under “New Information” that the yellow dots appear (which indicates that a change has been made) and that the rate displayed matches the correct new rate.</a:t>
            </a:r>
          </a:p>
          <a:p>
            <a:pPr marL="457200" lvl="1" indent="0">
              <a:lnSpc>
                <a:spcPct val="100000"/>
              </a:lnSpc>
              <a:buNone/>
            </a:pPr>
            <a:endParaRPr lang="en-US" sz="1200" dirty="0">
              <a:solidFill>
                <a:srgbClr val="FF0000"/>
              </a:solidFill>
            </a:endParaRPr>
          </a:p>
        </p:txBody>
      </p:sp>
      <p:sp>
        <p:nvSpPr>
          <p:cNvPr id="7" name="Text Placeholder 3">
            <a:extLst>
              <a:ext uri="{FF2B5EF4-FFF2-40B4-BE49-F238E27FC236}">
                <a16:creationId xmlns:a16="http://schemas.microsoft.com/office/drawing/2014/main" id="{C660EC43-C16C-49E4-95CA-349D67DE3E0D}"/>
              </a:ext>
            </a:extLst>
          </p:cNvPr>
          <p:cNvSpPr txBox="1">
            <a:spLocks/>
          </p:cNvSpPr>
          <p:nvPr/>
        </p:nvSpPr>
        <p:spPr>
          <a:xfrm>
            <a:off x="11045332" y="932937"/>
            <a:ext cx="1265502"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14. Navigate to next step</a:t>
            </a:r>
          </a:p>
        </p:txBody>
      </p:sp>
    </p:spTree>
    <p:extLst>
      <p:ext uri="{BB962C8B-B14F-4D97-AF65-F5344CB8AC3E}">
        <p14:creationId xmlns:p14="http://schemas.microsoft.com/office/powerpoint/2010/main" val="2668801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271E4DA-FC1D-4AE5-9061-73D6CB846705}"/>
              </a:ext>
            </a:extLst>
          </p:cNvPr>
          <p:cNvPicPr>
            <a:picLocks noChangeAspect="1"/>
          </p:cNvPicPr>
          <p:nvPr/>
        </p:nvPicPr>
        <p:blipFill>
          <a:blip r:embed="rId2"/>
          <a:stretch>
            <a:fillRect/>
          </a:stretch>
        </p:blipFill>
        <p:spPr>
          <a:xfrm>
            <a:off x="113731" y="195009"/>
            <a:ext cx="11964538" cy="5641264"/>
          </a:xfrm>
          <a:prstGeom prst="rect">
            <a:avLst/>
          </a:prstGeom>
        </p:spPr>
      </p:pic>
      <p:sp>
        <p:nvSpPr>
          <p:cNvPr id="4" name="Rectangle 3">
            <a:extLst>
              <a:ext uri="{FF2B5EF4-FFF2-40B4-BE49-F238E27FC236}">
                <a16:creationId xmlns:a16="http://schemas.microsoft.com/office/drawing/2014/main" id="{5E5ACB95-B6BF-4B90-A3A5-F07DF00DA6EC}"/>
              </a:ext>
            </a:extLst>
          </p:cNvPr>
          <p:cNvSpPr/>
          <p:nvPr/>
        </p:nvSpPr>
        <p:spPr>
          <a:xfrm>
            <a:off x="1422545" y="501094"/>
            <a:ext cx="2101756" cy="436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E21363A-6E5A-41E1-8701-6FC40F198464}"/>
              </a:ext>
            </a:extLst>
          </p:cNvPr>
          <p:cNvSpPr txBox="1"/>
          <p:nvPr/>
        </p:nvSpPr>
        <p:spPr>
          <a:xfrm>
            <a:off x="7199803" y="1647246"/>
            <a:ext cx="2908701" cy="2308324"/>
          </a:xfrm>
          <a:prstGeom prst="rect">
            <a:avLst/>
          </a:prstGeom>
          <a:noFill/>
        </p:spPr>
        <p:txBody>
          <a:bodyPr wrap="square">
            <a:spAutoFit/>
          </a:bodyPr>
          <a:lstStyle/>
          <a:p>
            <a:pPr marL="0" indent="0">
              <a:buNone/>
            </a:pPr>
            <a:r>
              <a:rPr lang="en-US" sz="1800" dirty="0">
                <a:solidFill>
                  <a:srgbClr val="FF0000"/>
                </a:solidFill>
              </a:rPr>
              <a:t>15. Review the transaction one more time for accuracy and add any appropriate comments and attachments.</a:t>
            </a:r>
          </a:p>
          <a:p>
            <a:pPr marL="0" indent="0">
              <a:buNone/>
            </a:pPr>
            <a:endParaRPr lang="en-US" dirty="0">
              <a:solidFill>
                <a:srgbClr val="FF0000"/>
              </a:solidFill>
            </a:endParaRPr>
          </a:p>
          <a:p>
            <a:pPr marL="0" indent="0">
              <a:buNone/>
            </a:pPr>
            <a:r>
              <a:rPr lang="en-US" sz="1800" dirty="0">
                <a:solidFill>
                  <a:srgbClr val="FF0000"/>
                </a:solidFill>
              </a:rPr>
              <a:t>Make sure to use the scroll bar to scroll all the way to the bottom during review.</a:t>
            </a:r>
          </a:p>
        </p:txBody>
      </p:sp>
      <p:sp>
        <p:nvSpPr>
          <p:cNvPr id="10" name="Text Placeholder 3">
            <a:extLst>
              <a:ext uri="{FF2B5EF4-FFF2-40B4-BE49-F238E27FC236}">
                <a16:creationId xmlns:a16="http://schemas.microsoft.com/office/drawing/2014/main" id="{4E56CA75-3E0D-4E99-9B88-941C62CCD3C8}"/>
              </a:ext>
            </a:extLst>
          </p:cNvPr>
          <p:cNvSpPr txBox="1">
            <a:spLocks/>
          </p:cNvSpPr>
          <p:nvPr/>
        </p:nvSpPr>
        <p:spPr>
          <a:xfrm>
            <a:off x="11273425" y="449309"/>
            <a:ext cx="905052"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16. Click Submit</a:t>
            </a:r>
          </a:p>
        </p:txBody>
      </p:sp>
      <p:sp>
        <p:nvSpPr>
          <p:cNvPr id="13" name="Rectangle 12">
            <a:extLst>
              <a:ext uri="{FF2B5EF4-FFF2-40B4-BE49-F238E27FC236}">
                <a16:creationId xmlns:a16="http://schemas.microsoft.com/office/drawing/2014/main" id="{A7EE2136-F00D-4502-AC10-B668BF0C2CCC}"/>
              </a:ext>
            </a:extLst>
          </p:cNvPr>
          <p:cNvSpPr/>
          <p:nvPr/>
        </p:nvSpPr>
        <p:spPr>
          <a:xfrm>
            <a:off x="1864726" y="4200553"/>
            <a:ext cx="721618" cy="161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D6780F0-4482-4F60-BED5-4F4E1725D082}"/>
              </a:ext>
            </a:extLst>
          </p:cNvPr>
          <p:cNvSpPr/>
          <p:nvPr/>
        </p:nvSpPr>
        <p:spPr>
          <a:xfrm>
            <a:off x="5223789" y="4200553"/>
            <a:ext cx="721618" cy="161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2780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450E44-512C-453C-8141-6843D1511328}"/>
              </a:ext>
            </a:extLst>
          </p:cNvPr>
          <p:cNvSpPr>
            <a:spLocks noGrp="1"/>
          </p:cNvSpPr>
          <p:nvPr>
            <p:ph type="body" sz="quarter" idx="12"/>
          </p:nvPr>
        </p:nvSpPr>
        <p:spPr>
          <a:xfrm>
            <a:off x="3765550" y="5260593"/>
            <a:ext cx="4660900" cy="512762"/>
          </a:xfrm>
        </p:spPr>
        <p:txBody>
          <a:bodyPr/>
          <a:lstStyle/>
          <a:p>
            <a:r>
              <a:rPr lang="en-US" dirty="0"/>
              <a:t>Moving To a New Seat</a:t>
            </a:r>
          </a:p>
          <a:p>
            <a:endParaRPr lang="en-US" dirty="0"/>
          </a:p>
        </p:txBody>
      </p:sp>
      <p:sp>
        <p:nvSpPr>
          <p:cNvPr id="4" name="Text Placeholder 1">
            <a:extLst>
              <a:ext uri="{FF2B5EF4-FFF2-40B4-BE49-F238E27FC236}">
                <a16:creationId xmlns:a16="http://schemas.microsoft.com/office/drawing/2014/main" id="{AB53EF58-E39B-497D-BC54-6526C33EFF0C}"/>
              </a:ext>
            </a:extLst>
          </p:cNvPr>
          <p:cNvSpPr txBox="1">
            <a:spLocks/>
          </p:cNvSpPr>
          <p:nvPr/>
        </p:nvSpPr>
        <p:spPr>
          <a:xfrm>
            <a:off x="2141857" y="5635416"/>
            <a:ext cx="7908286" cy="27587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An In-Depth Look at the Transfer, Promotion, and Demotion Transactions</a:t>
            </a:r>
          </a:p>
        </p:txBody>
      </p:sp>
    </p:spTree>
    <p:extLst>
      <p:ext uri="{BB962C8B-B14F-4D97-AF65-F5344CB8AC3E}">
        <p14:creationId xmlns:p14="http://schemas.microsoft.com/office/powerpoint/2010/main" val="3383167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F0B36C-9AA2-4BBF-86D5-3BDAE5C524E7}"/>
              </a:ext>
            </a:extLst>
          </p:cNvPr>
          <p:cNvSpPr>
            <a:spLocks noGrp="1"/>
          </p:cNvSpPr>
          <p:nvPr>
            <p:ph type="body" sz="quarter" idx="11"/>
          </p:nvPr>
        </p:nvSpPr>
        <p:spPr/>
        <p:txBody>
          <a:bodyPr/>
          <a:lstStyle/>
          <a:p>
            <a:r>
              <a:rPr lang="en-US" dirty="0"/>
              <a:t>What resources are available?</a:t>
            </a:r>
          </a:p>
        </p:txBody>
      </p:sp>
    </p:spTree>
    <p:extLst>
      <p:ext uri="{BB962C8B-B14F-4D97-AF65-F5344CB8AC3E}">
        <p14:creationId xmlns:p14="http://schemas.microsoft.com/office/powerpoint/2010/main" val="1302384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3AA50E-7C55-4A61-84EB-97A87F1B053D}"/>
              </a:ext>
            </a:extLst>
          </p:cNvPr>
          <p:cNvSpPr>
            <a:spLocks noGrp="1"/>
          </p:cNvSpPr>
          <p:nvPr>
            <p:ph type="body" sz="quarter" idx="10"/>
          </p:nvPr>
        </p:nvSpPr>
        <p:spPr/>
        <p:txBody>
          <a:bodyPr/>
          <a:lstStyle/>
          <a:p>
            <a:r>
              <a:rPr lang="en-US" dirty="0"/>
              <a:t>Shared Services Center</a:t>
            </a:r>
            <a:br>
              <a:rPr lang="en-US" dirty="0"/>
            </a:br>
            <a:r>
              <a:rPr lang="en-US" dirty="0"/>
              <a:t>Knowledge Base</a:t>
            </a:r>
          </a:p>
        </p:txBody>
      </p:sp>
      <p:sp>
        <p:nvSpPr>
          <p:cNvPr id="4" name="Text Placeholder 3">
            <a:extLst>
              <a:ext uri="{FF2B5EF4-FFF2-40B4-BE49-F238E27FC236}">
                <a16:creationId xmlns:a16="http://schemas.microsoft.com/office/drawing/2014/main" id="{E36896BD-32D2-4A01-8B0C-346D22238D86}"/>
              </a:ext>
            </a:extLst>
          </p:cNvPr>
          <p:cNvSpPr>
            <a:spLocks noGrp="1"/>
          </p:cNvSpPr>
          <p:nvPr>
            <p:ph type="body" sz="quarter" idx="12"/>
          </p:nvPr>
        </p:nvSpPr>
        <p:spPr>
          <a:xfrm>
            <a:off x="6929620" y="3428999"/>
            <a:ext cx="4704334" cy="2404141"/>
          </a:xfrm>
        </p:spPr>
        <p:txBody>
          <a:bodyPr/>
          <a:lstStyle/>
          <a:p>
            <a:r>
              <a:rPr lang="en-US" sz="2200" dirty="0">
                <a:hlinkClick r:id="rId2"/>
              </a:rPr>
              <a:t>https://usg.service-now.com/usgsp</a:t>
            </a:r>
            <a:endParaRPr lang="en-US" sz="2200" dirty="0"/>
          </a:p>
          <a:p>
            <a:endParaRPr lang="en-US" dirty="0"/>
          </a:p>
          <a:p>
            <a:r>
              <a:rPr lang="en-US" dirty="0"/>
              <a:t>Resource developed by the University System of Georgia Shared Services Center to assist employees of the university system in navigating OneUSG products using knowledge articles and job aids.</a:t>
            </a:r>
          </a:p>
        </p:txBody>
      </p:sp>
      <p:pic>
        <p:nvPicPr>
          <p:cNvPr id="8" name="Picture 7">
            <a:extLst>
              <a:ext uri="{FF2B5EF4-FFF2-40B4-BE49-F238E27FC236}">
                <a16:creationId xmlns:a16="http://schemas.microsoft.com/office/drawing/2014/main" id="{E80D5F2F-1A84-4B61-865D-B683E2285123}"/>
              </a:ext>
            </a:extLst>
          </p:cNvPr>
          <p:cNvPicPr>
            <a:picLocks noChangeAspect="1"/>
          </p:cNvPicPr>
          <p:nvPr/>
        </p:nvPicPr>
        <p:blipFill>
          <a:blip r:embed="rId3"/>
          <a:stretch>
            <a:fillRect/>
          </a:stretch>
        </p:blipFill>
        <p:spPr>
          <a:xfrm>
            <a:off x="8014785" y="445932"/>
            <a:ext cx="2534004" cy="2534004"/>
          </a:xfrm>
          <a:prstGeom prst="rect">
            <a:avLst/>
          </a:prstGeom>
        </p:spPr>
      </p:pic>
    </p:spTree>
    <p:extLst>
      <p:ext uri="{BB962C8B-B14F-4D97-AF65-F5344CB8AC3E}">
        <p14:creationId xmlns:p14="http://schemas.microsoft.com/office/powerpoint/2010/main" val="862350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68CFAF-5FE3-410B-984A-AE460BFB97A1}"/>
              </a:ext>
            </a:extLst>
          </p:cNvPr>
          <p:cNvPicPr>
            <a:picLocks noChangeAspect="1"/>
          </p:cNvPicPr>
          <p:nvPr/>
        </p:nvPicPr>
        <p:blipFill>
          <a:blip r:embed="rId2"/>
          <a:stretch>
            <a:fillRect/>
          </a:stretch>
        </p:blipFill>
        <p:spPr>
          <a:xfrm>
            <a:off x="4917754" y="384159"/>
            <a:ext cx="6942139" cy="5571067"/>
          </a:xfrm>
          <a:prstGeom prst="rect">
            <a:avLst/>
          </a:prstGeom>
        </p:spPr>
      </p:pic>
      <p:sp>
        <p:nvSpPr>
          <p:cNvPr id="7" name="TextBox 6">
            <a:extLst>
              <a:ext uri="{FF2B5EF4-FFF2-40B4-BE49-F238E27FC236}">
                <a16:creationId xmlns:a16="http://schemas.microsoft.com/office/drawing/2014/main" id="{EB844978-F112-4B30-ABF6-BF978D221DC5}"/>
              </a:ext>
            </a:extLst>
          </p:cNvPr>
          <p:cNvSpPr txBox="1"/>
          <p:nvPr/>
        </p:nvSpPr>
        <p:spPr>
          <a:xfrm>
            <a:off x="332107" y="235084"/>
            <a:ext cx="3722893" cy="3046988"/>
          </a:xfrm>
          <a:prstGeom prst="rect">
            <a:avLst/>
          </a:prstGeom>
          <a:noFill/>
        </p:spPr>
        <p:txBody>
          <a:bodyPr wrap="square">
            <a:spAutoFit/>
          </a:bodyPr>
          <a:lstStyle/>
          <a:p>
            <a:r>
              <a:rPr lang="en-US" sz="3200" dirty="0"/>
              <a:t>Click the blue log in button and then use your KSU NetID and password to log in, using DUO to authenticate. </a:t>
            </a:r>
          </a:p>
        </p:txBody>
      </p:sp>
      <p:sp>
        <p:nvSpPr>
          <p:cNvPr id="8" name="Arrow: Right 7">
            <a:extLst>
              <a:ext uri="{FF2B5EF4-FFF2-40B4-BE49-F238E27FC236}">
                <a16:creationId xmlns:a16="http://schemas.microsoft.com/office/drawing/2014/main" id="{FA8F6574-A6FB-4042-99F1-3781252F7800}"/>
              </a:ext>
            </a:extLst>
          </p:cNvPr>
          <p:cNvSpPr/>
          <p:nvPr/>
        </p:nvSpPr>
        <p:spPr>
          <a:xfrm>
            <a:off x="3009077" y="2113768"/>
            <a:ext cx="2091846" cy="13152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5728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732E755F-6CDD-4FE7-89AD-72D7668E0AB2}"/>
              </a:ext>
            </a:extLst>
          </p:cNvPr>
          <p:cNvPicPr>
            <a:picLocks noChangeAspect="1"/>
          </p:cNvPicPr>
          <p:nvPr/>
        </p:nvPicPr>
        <p:blipFill>
          <a:blip r:embed="rId2"/>
          <a:stretch>
            <a:fillRect/>
          </a:stretch>
        </p:blipFill>
        <p:spPr>
          <a:xfrm>
            <a:off x="643467" y="1689345"/>
            <a:ext cx="10905066" cy="3980348"/>
          </a:xfrm>
          <a:prstGeom prst="rect">
            <a:avLst/>
          </a:prstGeom>
        </p:spPr>
      </p:pic>
      <p:sp>
        <p:nvSpPr>
          <p:cNvPr id="5" name="TextBox 4">
            <a:extLst>
              <a:ext uri="{FF2B5EF4-FFF2-40B4-BE49-F238E27FC236}">
                <a16:creationId xmlns:a16="http://schemas.microsoft.com/office/drawing/2014/main" id="{7B466CB5-13D5-4564-93A8-3D8315E1C4E5}"/>
              </a:ext>
            </a:extLst>
          </p:cNvPr>
          <p:cNvSpPr txBox="1"/>
          <p:nvPr/>
        </p:nvSpPr>
        <p:spPr>
          <a:xfrm>
            <a:off x="322544" y="196665"/>
            <a:ext cx="11364239" cy="1077218"/>
          </a:xfrm>
          <a:prstGeom prst="rect">
            <a:avLst/>
          </a:prstGeom>
          <a:noFill/>
        </p:spPr>
        <p:txBody>
          <a:bodyPr wrap="square">
            <a:spAutoFit/>
          </a:bodyPr>
          <a:lstStyle/>
          <a:p>
            <a:pPr algn="ctr"/>
            <a:r>
              <a:rPr lang="en-US" sz="3200" dirty="0"/>
              <a:t>Search the landing page for topics related to </a:t>
            </a:r>
          </a:p>
          <a:p>
            <a:pPr algn="ctr"/>
            <a:r>
              <a:rPr lang="en-US" sz="3200" dirty="0"/>
              <a:t>OneUSG transactions and/or products. </a:t>
            </a:r>
          </a:p>
        </p:txBody>
      </p:sp>
    </p:spTree>
    <p:extLst>
      <p:ext uri="{BB962C8B-B14F-4D97-AF65-F5344CB8AC3E}">
        <p14:creationId xmlns:p14="http://schemas.microsoft.com/office/powerpoint/2010/main" val="1391637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F8410B-00D5-468B-B499-166DE4A10749}"/>
              </a:ext>
            </a:extLst>
          </p:cNvPr>
          <p:cNvPicPr>
            <a:picLocks noChangeAspect="1"/>
          </p:cNvPicPr>
          <p:nvPr/>
        </p:nvPicPr>
        <p:blipFill rotWithShape="1">
          <a:blip r:embed="rId2"/>
          <a:srcRect l="24403"/>
          <a:stretch/>
        </p:blipFill>
        <p:spPr>
          <a:xfrm>
            <a:off x="327545" y="1295970"/>
            <a:ext cx="11557533" cy="4602103"/>
          </a:xfrm>
          <a:prstGeom prst="rect">
            <a:avLst/>
          </a:prstGeom>
        </p:spPr>
      </p:pic>
      <p:sp>
        <p:nvSpPr>
          <p:cNvPr id="7" name="TextBox 6">
            <a:extLst>
              <a:ext uri="{FF2B5EF4-FFF2-40B4-BE49-F238E27FC236}">
                <a16:creationId xmlns:a16="http://schemas.microsoft.com/office/drawing/2014/main" id="{169188C5-D8ED-433B-A47E-AAAA708277CE}"/>
              </a:ext>
            </a:extLst>
          </p:cNvPr>
          <p:cNvSpPr txBox="1"/>
          <p:nvPr/>
        </p:nvSpPr>
        <p:spPr>
          <a:xfrm>
            <a:off x="5984310" y="101098"/>
            <a:ext cx="6466562" cy="1077218"/>
          </a:xfrm>
          <a:prstGeom prst="rect">
            <a:avLst/>
          </a:prstGeom>
          <a:noFill/>
        </p:spPr>
        <p:txBody>
          <a:bodyPr wrap="square">
            <a:spAutoFit/>
          </a:bodyPr>
          <a:lstStyle/>
          <a:p>
            <a:r>
              <a:rPr lang="en-US" sz="3200" dirty="0"/>
              <a:t>Search the search page for specific text within the searched articles.</a:t>
            </a:r>
          </a:p>
        </p:txBody>
      </p:sp>
      <p:sp>
        <p:nvSpPr>
          <p:cNvPr id="6" name="Arrow: Down 5">
            <a:extLst>
              <a:ext uri="{FF2B5EF4-FFF2-40B4-BE49-F238E27FC236}">
                <a16:creationId xmlns:a16="http://schemas.microsoft.com/office/drawing/2014/main" id="{6CC4B97D-18E9-4E68-8EB5-E49225B7E00B}"/>
              </a:ext>
            </a:extLst>
          </p:cNvPr>
          <p:cNvSpPr/>
          <p:nvPr/>
        </p:nvSpPr>
        <p:spPr>
          <a:xfrm rot="2043912">
            <a:off x="9092332" y="1078429"/>
            <a:ext cx="753127" cy="107721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8702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210B8-EAA8-498A-A518-0777D4E87075}"/>
              </a:ext>
            </a:extLst>
          </p:cNvPr>
          <p:cNvSpPr>
            <a:spLocks noGrp="1"/>
          </p:cNvSpPr>
          <p:nvPr>
            <p:ph type="body" sz="quarter" idx="10"/>
          </p:nvPr>
        </p:nvSpPr>
        <p:spPr/>
        <p:txBody>
          <a:bodyPr/>
          <a:lstStyle/>
          <a:p>
            <a:r>
              <a:rPr lang="en-US" dirty="0"/>
              <a:t>HR Newsletter Articles</a:t>
            </a:r>
            <a:br>
              <a:rPr lang="en-US" dirty="0"/>
            </a:br>
            <a:r>
              <a:rPr lang="en-US" dirty="0"/>
              <a:t>MSS Tips and Tricks</a:t>
            </a:r>
          </a:p>
        </p:txBody>
      </p:sp>
      <p:sp>
        <p:nvSpPr>
          <p:cNvPr id="3" name="Text Placeholder 2">
            <a:extLst>
              <a:ext uri="{FF2B5EF4-FFF2-40B4-BE49-F238E27FC236}">
                <a16:creationId xmlns:a16="http://schemas.microsoft.com/office/drawing/2014/main" id="{F3293B3C-75E9-4A71-ABC8-90701A105CF6}"/>
              </a:ext>
            </a:extLst>
          </p:cNvPr>
          <p:cNvSpPr>
            <a:spLocks noGrp="1"/>
          </p:cNvSpPr>
          <p:nvPr>
            <p:ph type="body" sz="quarter" idx="12"/>
          </p:nvPr>
        </p:nvSpPr>
        <p:spPr>
          <a:xfrm>
            <a:off x="6791833" y="2482949"/>
            <a:ext cx="4704334" cy="2727777"/>
          </a:xfrm>
        </p:spPr>
        <p:txBody>
          <a:bodyPr/>
          <a:lstStyle/>
          <a:p>
            <a:r>
              <a:rPr lang="en-US" dirty="0">
                <a:hlinkClick r:id="rId2"/>
              </a:rPr>
              <a:t>https://hr.kennesaw.edu/</a:t>
            </a:r>
            <a:br>
              <a:rPr lang="en-US" dirty="0">
                <a:hlinkClick r:id="rId2"/>
              </a:rPr>
            </a:br>
            <a:r>
              <a:rPr lang="en-US" dirty="0">
                <a:hlinkClick r:id="rId2"/>
              </a:rPr>
              <a:t>communication/newsletter.php</a:t>
            </a:r>
            <a:endParaRPr lang="en-US" dirty="0"/>
          </a:p>
          <a:p>
            <a:endParaRPr lang="en-US" sz="1600" dirty="0"/>
          </a:p>
          <a:p>
            <a:r>
              <a:rPr lang="en-US" sz="1600" dirty="0"/>
              <a:t>Resource developed by the KSU Human Resources team to inform employees of HR happenings and important topics.</a:t>
            </a:r>
          </a:p>
          <a:p>
            <a:endParaRPr lang="en-US" sz="1600" dirty="0"/>
          </a:p>
          <a:p>
            <a:r>
              <a:rPr lang="en-US" sz="1600"/>
              <a:t>MSS Tips and Tricks articles cover MSS materials and known tips and tricks for transaction success.</a:t>
            </a:r>
            <a:endParaRPr lang="en-US" sz="1600" dirty="0"/>
          </a:p>
        </p:txBody>
      </p:sp>
      <p:pic>
        <p:nvPicPr>
          <p:cNvPr id="11" name="Picture 10">
            <a:extLst>
              <a:ext uri="{FF2B5EF4-FFF2-40B4-BE49-F238E27FC236}">
                <a16:creationId xmlns:a16="http://schemas.microsoft.com/office/drawing/2014/main" id="{2AFDEFB0-2FD3-4FF3-BA44-156C399B5DA1}"/>
              </a:ext>
            </a:extLst>
          </p:cNvPr>
          <p:cNvPicPr>
            <a:picLocks noChangeAspect="1"/>
          </p:cNvPicPr>
          <p:nvPr/>
        </p:nvPicPr>
        <p:blipFill>
          <a:blip r:embed="rId3"/>
          <a:stretch>
            <a:fillRect/>
          </a:stretch>
        </p:blipFill>
        <p:spPr>
          <a:xfrm>
            <a:off x="7686805" y="5692877"/>
            <a:ext cx="4363233" cy="1050537"/>
          </a:xfrm>
          <a:prstGeom prst="rect">
            <a:avLst/>
          </a:prstGeom>
        </p:spPr>
      </p:pic>
      <p:pic>
        <p:nvPicPr>
          <p:cNvPr id="13" name="Picture 12">
            <a:extLst>
              <a:ext uri="{FF2B5EF4-FFF2-40B4-BE49-F238E27FC236}">
                <a16:creationId xmlns:a16="http://schemas.microsoft.com/office/drawing/2014/main" id="{E4F8D865-0D26-45B7-A8DB-C65E81E74C2E}"/>
              </a:ext>
            </a:extLst>
          </p:cNvPr>
          <p:cNvPicPr>
            <a:picLocks noChangeAspect="1"/>
          </p:cNvPicPr>
          <p:nvPr/>
        </p:nvPicPr>
        <p:blipFill>
          <a:blip r:embed="rId4"/>
          <a:stretch>
            <a:fillRect/>
          </a:stretch>
        </p:blipFill>
        <p:spPr>
          <a:xfrm>
            <a:off x="6367626" y="114586"/>
            <a:ext cx="4191585" cy="1886213"/>
          </a:xfrm>
          <a:prstGeom prst="rect">
            <a:avLst/>
          </a:prstGeom>
        </p:spPr>
      </p:pic>
    </p:spTree>
    <p:extLst>
      <p:ext uri="{BB962C8B-B14F-4D97-AF65-F5344CB8AC3E}">
        <p14:creationId xmlns:p14="http://schemas.microsoft.com/office/powerpoint/2010/main" val="741213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210B8-EAA8-498A-A518-0777D4E87075}"/>
              </a:ext>
            </a:extLst>
          </p:cNvPr>
          <p:cNvSpPr>
            <a:spLocks noGrp="1"/>
          </p:cNvSpPr>
          <p:nvPr>
            <p:ph type="body" sz="quarter" idx="10"/>
          </p:nvPr>
        </p:nvSpPr>
        <p:spPr/>
        <p:txBody>
          <a:bodyPr/>
          <a:lstStyle/>
          <a:p>
            <a:r>
              <a:rPr lang="en-US" dirty="0"/>
              <a:t>HR Training</a:t>
            </a:r>
            <a:br>
              <a:rPr lang="en-US" dirty="0"/>
            </a:br>
            <a:r>
              <a:rPr lang="en-US" dirty="0"/>
              <a:t>Monthly MSS Sessions</a:t>
            </a:r>
            <a:endParaRPr lang="en-US" sz="1800" dirty="0"/>
          </a:p>
        </p:txBody>
      </p:sp>
      <p:sp>
        <p:nvSpPr>
          <p:cNvPr id="3" name="Text Placeholder 2">
            <a:extLst>
              <a:ext uri="{FF2B5EF4-FFF2-40B4-BE49-F238E27FC236}">
                <a16:creationId xmlns:a16="http://schemas.microsoft.com/office/drawing/2014/main" id="{F3293B3C-75E9-4A71-ABC8-90701A105CF6}"/>
              </a:ext>
            </a:extLst>
          </p:cNvPr>
          <p:cNvSpPr>
            <a:spLocks noGrp="1"/>
          </p:cNvSpPr>
          <p:nvPr>
            <p:ph type="body" sz="quarter" idx="12"/>
          </p:nvPr>
        </p:nvSpPr>
        <p:spPr>
          <a:xfrm>
            <a:off x="6553837" y="313151"/>
            <a:ext cx="5433571" cy="1853852"/>
          </a:xfrm>
        </p:spPr>
        <p:txBody>
          <a:bodyPr/>
          <a:lstStyle/>
          <a:p>
            <a:pPr algn="ctr"/>
            <a:r>
              <a:rPr lang="en-US" sz="2200" dirty="0"/>
              <a:t>HR team members provide a monthly webinar and lunch and learn that covers one MSS topic each month. </a:t>
            </a:r>
          </a:p>
          <a:p>
            <a:pPr algn="ctr"/>
            <a:r>
              <a:rPr lang="en-US" sz="1600" dirty="0"/>
              <a:t>*See the next slide for a list of topics by month.</a:t>
            </a:r>
          </a:p>
          <a:p>
            <a:pPr algn="ctr"/>
            <a:endParaRPr lang="en-US" sz="2200" dirty="0"/>
          </a:p>
          <a:p>
            <a:pPr algn="ctr"/>
            <a:endParaRPr lang="en-US" sz="2200" dirty="0"/>
          </a:p>
          <a:p>
            <a:pPr algn="ctr"/>
            <a:endParaRPr lang="en-US" sz="2200" dirty="0"/>
          </a:p>
          <a:p>
            <a:pPr algn="ctr"/>
            <a:endParaRPr lang="en-US" sz="2200" dirty="0"/>
          </a:p>
          <a:p>
            <a:pPr algn="ctr"/>
            <a:endParaRPr lang="en-US" sz="2200" dirty="0"/>
          </a:p>
          <a:p>
            <a:pPr algn="ctr"/>
            <a:r>
              <a:rPr lang="en-US" sz="2400" dirty="0"/>
              <a:t>https://ksu.percipio.com/channels/df2be379-6673-4008-bd93-2db8587e2217?tab=ATTEND&amp;localeCode=en-US</a:t>
            </a:r>
          </a:p>
          <a:p>
            <a:pPr algn="ctr"/>
            <a:r>
              <a:rPr lang="en-US" sz="1600" dirty="0"/>
              <a:t>*Must log in with KSU NetID to view courses</a:t>
            </a:r>
          </a:p>
          <a:p>
            <a:pPr algn="ctr"/>
            <a:r>
              <a:rPr lang="en-US" sz="1600" dirty="0"/>
              <a:t>*Dates and times of training sessions are decided at the beginning of the calendar year and all sessions are loaded into the HR Training website.</a:t>
            </a:r>
          </a:p>
        </p:txBody>
      </p:sp>
      <p:pic>
        <p:nvPicPr>
          <p:cNvPr id="9" name="Picture 2" descr="The Value of Training - 248-850-8616">
            <a:extLst>
              <a:ext uri="{FF2B5EF4-FFF2-40B4-BE49-F238E27FC236}">
                <a16:creationId xmlns:a16="http://schemas.microsoft.com/office/drawing/2014/main" id="{D562BDB9-1C8D-981F-DA9E-9A85CAFE6F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99" t="6795" r="16837" b="12174"/>
          <a:stretch/>
        </p:blipFill>
        <p:spPr bwMode="auto">
          <a:xfrm>
            <a:off x="7711131" y="1705668"/>
            <a:ext cx="3118982" cy="217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810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210B8-EAA8-498A-A518-0777D4E87075}"/>
              </a:ext>
            </a:extLst>
          </p:cNvPr>
          <p:cNvSpPr>
            <a:spLocks noGrp="1"/>
          </p:cNvSpPr>
          <p:nvPr>
            <p:ph type="body" sz="quarter" idx="10"/>
          </p:nvPr>
        </p:nvSpPr>
        <p:spPr/>
        <p:txBody>
          <a:bodyPr/>
          <a:lstStyle/>
          <a:p>
            <a:r>
              <a:rPr lang="en-US" dirty="0"/>
              <a:t>HR Training</a:t>
            </a:r>
            <a:br>
              <a:rPr lang="en-US" dirty="0"/>
            </a:br>
            <a:r>
              <a:rPr lang="en-US" dirty="0"/>
              <a:t>Monthly MSS Sessions</a:t>
            </a:r>
            <a:br>
              <a:rPr lang="en-US" dirty="0"/>
            </a:br>
            <a:r>
              <a:rPr lang="en-US" dirty="0"/>
              <a:t>(continued)</a:t>
            </a:r>
            <a:endParaRPr lang="en-US" sz="1800" dirty="0"/>
          </a:p>
        </p:txBody>
      </p:sp>
      <p:sp>
        <p:nvSpPr>
          <p:cNvPr id="3" name="Text Placeholder 2">
            <a:extLst>
              <a:ext uri="{FF2B5EF4-FFF2-40B4-BE49-F238E27FC236}">
                <a16:creationId xmlns:a16="http://schemas.microsoft.com/office/drawing/2014/main" id="{F3293B3C-75E9-4A71-ABC8-90701A105CF6}"/>
              </a:ext>
            </a:extLst>
          </p:cNvPr>
          <p:cNvSpPr>
            <a:spLocks noGrp="1"/>
          </p:cNvSpPr>
          <p:nvPr>
            <p:ph type="body" sz="quarter" idx="12"/>
          </p:nvPr>
        </p:nvSpPr>
        <p:spPr>
          <a:xfrm>
            <a:off x="6553837" y="350729"/>
            <a:ext cx="5433571" cy="1853852"/>
          </a:xfrm>
        </p:spPr>
        <p:txBody>
          <a:bodyPr/>
          <a:lstStyle/>
          <a:p>
            <a:pPr algn="ctr"/>
            <a:r>
              <a:rPr lang="en-US" sz="1400" dirty="0"/>
              <a:t>January: </a:t>
            </a:r>
            <a:br>
              <a:rPr lang="en-US" sz="1400" dirty="0"/>
            </a:br>
            <a:r>
              <a:rPr lang="en-US" sz="1400" dirty="0"/>
              <a:t>Where do I click? (Manage Positions and My Team Tiles)</a:t>
            </a:r>
          </a:p>
          <a:p>
            <a:pPr algn="ctr"/>
            <a:r>
              <a:rPr lang="en-US" sz="1400" dirty="0"/>
              <a:t>February: </a:t>
            </a:r>
            <a:br>
              <a:rPr lang="en-US" sz="1400" dirty="0"/>
            </a:br>
            <a:r>
              <a:rPr lang="en-US" sz="1400" dirty="0"/>
              <a:t>Managing Your Seats (Add/Change Position Transaction)</a:t>
            </a:r>
          </a:p>
          <a:p>
            <a:pPr algn="ctr"/>
            <a:r>
              <a:rPr lang="en-US" sz="1400" dirty="0"/>
              <a:t>March: </a:t>
            </a:r>
            <a:br>
              <a:rPr lang="en-US" sz="1400" dirty="0"/>
            </a:br>
            <a:r>
              <a:rPr lang="en-US" sz="1400" dirty="0"/>
              <a:t>They’re Not Mine! (Reporting and </a:t>
            </a:r>
            <a:r>
              <a:rPr lang="en-US" sz="1400" dirty="0" err="1"/>
              <a:t>Time&amp;Absence</a:t>
            </a:r>
            <a:r>
              <a:rPr lang="en-US" sz="1400" dirty="0"/>
              <a:t>)</a:t>
            </a:r>
          </a:p>
          <a:p>
            <a:pPr algn="ctr"/>
            <a:r>
              <a:rPr lang="en-US" sz="1400" dirty="0"/>
              <a:t>April:</a:t>
            </a:r>
            <a:br>
              <a:rPr lang="en-US" sz="1400" dirty="0"/>
            </a:br>
            <a:r>
              <a:rPr lang="en-US" sz="1400" dirty="0"/>
              <a:t>Extra! Extra! (Supplemental Pay Transaction)</a:t>
            </a:r>
          </a:p>
          <a:p>
            <a:pPr algn="ctr"/>
            <a:r>
              <a:rPr lang="en-US" sz="1400" dirty="0"/>
              <a:t>May: </a:t>
            </a:r>
            <a:br>
              <a:rPr lang="en-US" sz="1400" dirty="0"/>
            </a:br>
            <a:r>
              <a:rPr lang="en-US" sz="1400" dirty="0"/>
              <a:t>Moving To a New Seat (Transfers, Promotions, Demotions)</a:t>
            </a:r>
          </a:p>
          <a:p>
            <a:pPr algn="ctr"/>
            <a:r>
              <a:rPr lang="en-US" sz="1400" dirty="0"/>
              <a:t>June: </a:t>
            </a:r>
            <a:br>
              <a:rPr lang="en-US" sz="1400" dirty="0"/>
            </a:br>
            <a:r>
              <a:rPr lang="en-US" sz="1400" dirty="0"/>
              <a:t>Sorry To See You Go! (Terminations)</a:t>
            </a:r>
          </a:p>
          <a:p>
            <a:pPr algn="ctr"/>
            <a:r>
              <a:rPr lang="en-US" sz="1400" dirty="0"/>
              <a:t>July: </a:t>
            </a:r>
            <a:br>
              <a:rPr lang="en-US" sz="1400" dirty="0"/>
            </a:br>
            <a:r>
              <a:rPr lang="en-US" sz="1400" dirty="0"/>
              <a:t>Show Me the Money! (Salary Changes)</a:t>
            </a:r>
          </a:p>
          <a:p>
            <a:pPr algn="ctr"/>
            <a:r>
              <a:rPr lang="en-US" sz="1400" dirty="0"/>
              <a:t>August: </a:t>
            </a:r>
            <a:br>
              <a:rPr lang="en-US" sz="1400" dirty="0"/>
            </a:br>
            <a:r>
              <a:rPr lang="en-US" sz="1400" dirty="0"/>
              <a:t>Let’s Change It All! (Multiple Simultaneous Changes)</a:t>
            </a:r>
          </a:p>
          <a:p>
            <a:pPr algn="ctr"/>
            <a:r>
              <a:rPr lang="en-US" sz="1400" dirty="0"/>
              <a:t>September: </a:t>
            </a:r>
            <a:br>
              <a:rPr lang="en-US" sz="1400" dirty="0"/>
            </a:br>
            <a:r>
              <a:rPr lang="en-US" sz="1400" dirty="0"/>
              <a:t>Where’s It At? (Viewing and Approving Transactions)</a:t>
            </a:r>
          </a:p>
          <a:p>
            <a:pPr algn="ctr"/>
            <a:r>
              <a:rPr lang="en-US" sz="1400" dirty="0"/>
              <a:t>October: </a:t>
            </a:r>
            <a:br>
              <a:rPr lang="en-US" sz="1400" dirty="0"/>
            </a:br>
            <a:r>
              <a:rPr lang="en-US" sz="1400" dirty="0"/>
              <a:t>Where’s It Go? (In-Depth Transaction Workflow)</a:t>
            </a:r>
          </a:p>
          <a:p>
            <a:pPr algn="ctr"/>
            <a:r>
              <a:rPr lang="en-US" sz="1400" dirty="0"/>
              <a:t>November: </a:t>
            </a:r>
            <a:br>
              <a:rPr lang="en-US" sz="1400" dirty="0"/>
            </a:br>
            <a:r>
              <a:rPr lang="en-US" sz="1400" dirty="0"/>
              <a:t>Managing Your Bleachers (Multi-Incumbent Positions)</a:t>
            </a:r>
          </a:p>
          <a:p>
            <a:pPr algn="ctr"/>
            <a:r>
              <a:rPr lang="en-US" sz="1400" dirty="0"/>
              <a:t>December: </a:t>
            </a:r>
            <a:br>
              <a:rPr lang="en-US" sz="1400" dirty="0"/>
            </a:br>
            <a:r>
              <a:rPr lang="en-US" sz="1400" dirty="0"/>
              <a:t>Can you cover me? </a:t>
            </a:r>
            <a:r>
              <a:rPr lang="en-US" sz="1400"/>
              <a:t>(Delegations)</a:t>
            </a:r>
            <a:endParaRPr lang="en-US" sz="1400" dirty="0"/>
          </a:p>
        </p:txBody>
      </p:sp>
    </p:spTree>
    <p:extLst>
      <p:ext uri="{BB962C8B-B14F-4D97-AF65-F5344CB8AC3E}">
        <p14:creationId xmlns:p14="http://schemas.microsoft.com/office/powerpoint/2010/main" val="4151496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6E587D-3701-4357-B615-AE5371BCC518}"/>
              </a:ext>
            </a:extLst>
          </p:cNvPr>
          <p:cNvSpPr>
            <a:spLocks noGrp="1"/>
          </p:cNvSpPr>
          <p:nvPr>
            <p:ph type="body" sz="quarter" idx="10"/>
          </p:nvPr>
        </p:nvSpPr>
        <p:spPr/>
        <p:txBody>
          <a:bodyPr/>
          <a:lstStyle/>
          <a:p>
            <a:r>
              <a:rPr lang="en-US" dirty="0"/>
              <a:t>Who’s Who in HR?</a:t>
            </a:r>
          </a:p>
        </p:txBody>
      </p:sp>
      <p:sp>
        <p:nvSpPr>
          <p:cNvPr id="3" name="Text Placeholder 2">
            <a:extLst>
              <a:ext uri="{FF2B5EF4-FFF2-40B4-BE49-F238E27FC236}">
                <a16:creationId xmlns:a16="http://schemas.microsoft.com/office/drawing/2014/main" id="{42508F5C-E6A5-49E7-8AAF-0CAC10A2C122}"/>
              </a:ext>
            </a:extLst>
          </p:cNvPr>
          <p:cNvSpPr>
            <a:spLocks noGrp="1"/>
          </p:cNvSpPr>
          <p:nvPr>
            <p:ph type="body" sz="quarter" idx="12"/>
          </p:nvPr>
        </p:nvSpPr>
        <p:spPr/>
        <p:txBody>
          <a:bodyPr/>
          <a:lstStyle/>
          <a:p>
            <a:pPr algn="ctr"/>
            <a:r>
              <a:rPr lang="en-US" sz="3200" dirty="0"/>
              <a:t>Have an MSS or HR related issue? </a:t>
            </a:r>
          </a:p>
          <a:p>
            <a:pPr algn="ctr"/>
            <a:endParaRPr lang="en-US" sz="3200" dirty="0"/>
          </a:p>
          <a:p>
            <a:pPr algn="ctr"/>
            <a:r>
              <a:rPr lang="en-US" sz="3200" dirty="0"/>
              <a:t>Don’t know who to call?</a:t>
            </a:r>
          </a:p>
          <a:p>
            <a:pPr algn="ctr"/>
            <a:endParaRPr lang="en-US" sz="3200" dirty="0"/>
          </a:p>
          <a:p>
            <a:pPr algn="ctr"/>
            <a:r>
              <a:rPr lang="en-US" sz="3200" dirty="0"/>
              <a:t>Check out this website for more info! </a:t>
            </a:r>
          </a:p>
          <a:p>
            <a:pPr algn="ctr"/>
            <a:endParaRPr lang="en-US" dirty="0"/>
          </a:p>
          <a:p>
            <a:pPr algn="ctr"/>
            <a:r>
              <a:rPr lang="en-US" dirty="0">
                <a:hlinkClick r:id="rId2"/>
              </a:rPr>
              <a:t>https://hr.kennesaw.edu/hrteams.php</a:t>
            </a:r>
            <a:endParaRPr lang="en-US" dirty="0"/>
          </a:p>
          <a:p>
            <a:pPr algn="ctr"/>
            <a:endParaRPr lang="en-US" dirty="0"/>
          </a:p>
          <a:p>
            <a:endParaRPr lang="en-US" dirty="0"/>
          </a:p>
        </p:txBody>
      </p:sp>
    </p:spTree>
    <p:extLst>
      <p:ext uri="{BB962C8B-B14F-4D97-AF65-F5344CB8AC3E}">
        <p14:creationId xmlns:p14="http://schemas.microsoft.com/office/powerpoint/2010/main" val="3871592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0706531-5B34-4E3D-8791-2DB55969E459}"/>
              </a:ext>
            </a:extLst>
          </p:cNvPr>
          <p:cNvSpPr>
            <a:spLocks noGrp="1"/>
          </p:cNvSpPr>
          <p:nvPr>
            <p:ph type="body" sz="quarter" idx="11"/>
          </p:nvPr>
        </p:nvSpPr>
        <p:spPr>
          <a:xfrm>
            <a:off x="2808325" y="3323138"/>
            <a:ext cx="6575347" cy="553998"/>
          </a:xfrm>
        </p:spPr>
        <p:txBody>
          <a:bodyPr/>
          <a:lstStyle/>
          <a:p>
            <a:r>
              <a:rPr lang="en-US" dirty="0"/>
              <a:t>Questions?</a:t>
            </a:r>
          </a:p>
        </p:txBody>
      </p:sp>
    </p:spTree>
    <p:extLst>
      <p:ext uri="{BB962C8B-B14F-4D97-AF65-F5344CB8AC3E}">
        <p14:creationId xmlns:p14="http://schemas.microsoft.com/office/powerpoint/2010/main" val="1598002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A78087A-D23C-4AC6-B4EB-29D1B4D4C0FA}"/>
              </a:ext>
            </a:extLst>
          </p:cNvPr>
          <p:cNvSpPr>
            <a:spLocks noGrp="1"/>
          </p:cNvSpPr>
          <p:nvPr>
            <p:ph type="body" sz="quarter" idx="10"/>
          </p:nvPr>
        </p:nvSpPr>
        <p:spPr>
          <a:xfrm>
            <a:off x="695833" y="2177505"/>
            <a:ext cx="4702175" cy="398616"/>
          </a:xfrm>
        </p:spPr>
        <p:txBody>
          <a:bodyPr/>
          <a:lstStyle/>
          <a:p>
            <a:r>
              <a:rPr lang="en-US" sz="4800" dirty="0"/>
              <a:t>AGENDA</a:t>
            </a:r>
          </a:p>
        </p:txBody>
      </p:sp>
      <p:sp>
        <p:nvSpPr>
          <p:cNvPr id="5" name="Text Placeholder 4">
            <a:extLst>
              <a:ext uri="{FF2B5EF4-FFF2-40B4-BE49-F238E27FC236}">
                <a16:creationId xmlns:a16="http://schemas.microsoft.com/office/drawing/2014/main" id="{8778BFD7-286E-4CF4-87AE-BA85302E1EAF}"/>
              </a:ext>
            </a:extLst>
          </p:cNvPr>
          <p:cNvSpPr>
            <a:spLocks noGrp="1"/>
          </p:cNvSpPr>
          <p:nvPr>
            <p:ph type="body" sz="quarter" idx="12"/>
          </p:nvPr>
        </p:nvSpPr>
        <p:spPr>
          <a:xfrm>
            <a:off x="6791833" y="413445"/>
            <a:ext cx="4704334" cy="5830693"/>
          </a:xfrm>
        </p:spPr>
        <p:txBody>
          <a:bodyPr/>
          <a:lstStyle/>
          <a:p>
            <a:pPr marL="285750" indent="-285750">
              <a:buFont typeface="Arial" panose="020B0604020202020204" pitchFamily="34" charset="0"/>
              <a:buChar char="•"/>
            </a:pPr>
            <a:r>
              <a:rPr lang="en-US" dirty="0"/>
              <a:t>What are the transfer, promotion, and demotion transactions?</a:t>
            </a:r>
          </a:p>
          <a:p>
            <a:pPr marL="1028700" lvl="1"/>
            <a:r>
              <a:rPr lang="en-US" sz="1400" dirty="0"/>
              <a:t>Explanation</a:t>
            </a:r>
          </a:p>
          <a:p>
            <a:pPr marL="1028700" lvl="1"/>
            <a:r>
              <a:rPr lang="en-US" sz="1400" dirty="0"/>
              <a:t>When To Use</a:t>
            </a:r>
          </a:p>
          <a:p>
            <a:endParaRPr lang="en-US" dirty="0"/>
          </a:p>
          <a:p>
            <a:pPr marL="285750" indent="-285750">
              <a:buFont typeface="Arial" panose="020B0604020202020204" pitchFamily="34" charset="0"/>
              <a:buChar char="•"/>
            </a:pPr>
            <a:r>
              <a:rPr lang="en-US" dirty="0"/>
              <a:t>How do I submit one of these transactions?</a:t>
            </a:r>
          </a:p>
          <a:p>
            <a:pPr marL="1028700" lvl="1"/>
            <a:r>
              <a:rPr lang="en-US" sz="1400" dirty="0"/>
              <a:t>Transaction Walk Through</a:t>
            </a:r>
          </a:p>
          <a:p>
            <a:endParaRPr lang="en-US" dirty="0"/>
          </a:p>
          <a:p>
            <a:pPr marL="285750" indent="-285750">
              <a:buFont typeface="Arial" panose="020B0604020202020204" pitchFamily="34" charset="0"/>
              <a:buChar char="•"/>
            </a:pPr>
            <a:r>
              <a:rPr lang="en-US" dirty="0"/>
              <a:t>What resources are available?</a:t>
            </a:r>
          </a:p>
          <a:p>
            <a:pPr marL="1028700" lvl="1"/>
            <a:r>
              <a:rPr lang="en-US" sz="1400" dirty="0"/>
              <a:t>SSC Knowledge Base</a:t>
            </a:r>
          </a:p>
          <a:p>
            <a:pPr marL="1028700" lvl="1"/>
            <a:r>
              <a:rPr lang="en-US" sz="1400" dirty="0"/>
              <a:t>HR Newsletter</a:t>
            </a:r>
          </a:p>
          <a:p>
            <a:pPr marL="1028700" lvl="1"/>
            <a:r>
              <a:rPr lang="en-US" sz="1400" dirty="0"/>
              <a:t>HR Training</a:t>
            </a:r>
          </a:p>
          <a:p>
            <a:pPr marL="1028700" lvl="1"/>
            <a:r>
              <a:rPr lang="en-US" sz="1400" dirty="0"/>
              <a:t>HR Teams</a:t>
            </a:r>
          </a:p>
        </p:txBody>
      </p:sp>
    </p:spTree>
    <p:extLst>
      <p:ext uri="{BB962C8B-B14F-4D97-AF65-F5344CB8AC3E}">
        <p14:creationId xmlns:p14="http://schemas.microsoft.com/office/powerpoint/2010/main" val="2550987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9D6C44-5687-43BE-93F9-34B1BBB205C6}"/>
              </a:ext>
            </a:extLst>
          </p:cNvPr>
          <p:cNvSpPr>
            <a:spLocks noGrp="1"/>
          </p:cNvSpPr>
          <p:nvPr>
            <p:ph type="body" sz="quarter" idx="11"/>
          </p:nvPr>
        </p:nvSpPr>
        <p:spPr/>
        <p:txBody>
          <a:bodyPr/>
          <a:lstStyle/>
          <a:p>
            <a:r>
              <a:rPr lang="en-US" dirty="0"/>
              <a:t>Have a Great Day!</a:t>
            </a:r>
          </a:p>
        </p:txBody>
      </p:sp>
    </p:spTree>
    <p:extLst>
      <p:ext uri="{BB962C8B-B14F-4D97-AF65-F5344CB8AC3E}">
        <p14:creationId xmlns:p14="http://schemas.microsoft.com/office/powerpoint/2010/main" val="3389274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B6A3E98-48CE-4A16-8EB5-364A70370628}"/>
              </a:ext>
            </a:extLst>
          </p:cNvPr>
          <p:cNvSpPr>
            <a:spLocks noGrp="1"/>
          </p:cNvSpPr>
          <p:nvPr>
            <p:ph type="body" sz="quarter" idx="11"/>
          </p:nvPr>
        </p:nvSpPr>
        <p:spPr>
          <a:xfrm>
            <a:off x="2808325" y="2872202"/>
            <a:ext cx="6575347" cy="553998"/>
          </a:xfrm>
        </p:spPr>
        <p:txBody>
          <a:bodyPr/>
          <a:lstStyle/>
          <a:p>
            <a:r>
              <a:rPr lang="en-US" dirty="0"/>
              <a:t>What are the transfer, promotion, and demotion transactions?</a:t>
            </a:r>
          </a:p>
          <a:p>
            <a:endParaRPr lang="en-US" dirty="0"/>
          </a:p>
        </p:txBody>
      </p:sp>
    </p:spTree>
    <p:extLst>
      <p:ext uri="{BB962C8B-B14F-4D97-AF65-F5344CB8AC3E}">
        <p14:creationId xmlns:p14="http://schemas.microsoft.com/office/powerpoint/2010/main" val="2904041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C94DF4-4EEF-443B-9359-E8E2E9D1C8FD}"/>
              </a:ext>
            </a:extLst>
          </p:cNvPr>
          <p:cNvSpPr>
            <a:spLocks noGrp="1"/>
          </p:cNvSpPr>
          <p:nvPr>
            <p:ph type="body" sz="quarter" idx="11"/>
          </p:nvPr>
        </p:nvSpPr>
        <p:spPr>
          <a:xfrm>
            <a:off x="2808325" y="1722659"/>
            <a:ext cx="6575347" cy="553998"/>
          </a:xfrm>
        </p:spPr>
        <p:txBody>
          <a:bodyPr/>
          <a:lstStyle/>
          <a:p>
            <a:r>
              <a:rPr lang="en-US" dirty="0"/>
              <a:t>Transfer, promotion, and demotion transactions allow you to move an employee from one position number into a different position number.</a:t>
            </a:r>
          </a:p>
        </p:txBody>
      </p:sp>
      <p:sp>
        <p:nvSpPr>
          <p:cNvPr id="4" name="Text Placeholder 1">
            <a:extLst>
              <a:ext uri="{FF2B5EF4-FFF2-40B4-BE49-F238E27FC236}">
                <a16:creationId xmlns:a16="http://schemas.microsoft.com/office/drawing/2014/main" id="{1C722908-6D34-4FD5-8B22-1AD549DA969A}"/>
              </a:ext>
            </a:extLst>
          </p:cNvPr>
          <p:cNvSpPr txBox="1">
            <a:spLocks/>
          </p:cNvSpPr>
          <p:nvPr/>
        </p:nvSpPr>
        <p:spPr>
          <a:xfrm>
            <a:off x="2808325" y="3943940"/>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p>
        </p:txBody>
      </p:sp>
      <p:sp>
        <p:nvSpPr>
          <p:cNvPr id="5" name="Text Placeholder 1">
            <a:extLst>
              <a:ext uri="{FF2B5EF4-FFF2-40B4-BE49-F238E27FC236}">
                <a16:creationId xmlns:a16="http://schemas.microsoft.com/office/drawing/2014/main" id="{EDA4FCF0-61B4-428E-8905-68BF07A0FAD3}"/>
              </a:ext>
            </a:extLst>
          </p:cNvPr>
          <p:cNvSpPr txBox="1">
            <a:spLocks/>
          </p:cNvSpPr>
          <p:nvPr/>
        </p:nvSpPr>
        <p:spPr>
          <a:xfrm>
            <a:off x="2960725" y="3931743"/>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These transactions allow you to simultaneously change the rate of pay if needed.</a:t>
            </a:r>
          </a:p>
        </p:txBody>
      </p:sp>
    </p:spTree>
    <p:extLst>
      <p:ext uri="{BB962C8B-B14F-4D97-AF65-F5344CB8AC3E}">
        <p14:creationId xmlns:p14="http://schemas.microsoft.com/office/powerpoint/2010/main" val="2365442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21E121E-86A1-42D5-A7FB-3B3B6AA1BE53}"/>
              </a:ext>
            </a:extLst>
          </p:cNvPr>
          <p:cNvSpPr txBox="1">
            <a:spLocks/>
          </p:cNvSpPr>
          <p:nvPr/>
        </p:nvSpPr>
        <p:spPr>
          <a:xfrm>
            <a:off x="303351" y="410968"/>
            <a:ext cx="2540058" cy="54182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This seat represents position number 12345678.</a:t>
            </a:r>
          </a:p>
          <a:p>
            <a:pPr marL="0" indent="0">
              <a:buNone/>
            </a:pPr>
            <a:endParaRPr lang="en-US" sz="2000" dirty="0"/>
          </a:p>
          <a:p>
            <a:pPr marL="0" indent="0">
              <a:buNone/>
            </a:pPr>
            <a:r>
              <a:rPr lang="en-US" sz="2000" dirty="0"/>
              <a:t>Position 12345678 is an Administrative Assistant in Human Resources. It is a regular, 40 hours per week position and reports to the Office Manager, position 87654321.</a:t>
            </a:r>
          </a:p>
          <a:p>
            <a:pPr marL="0" indent="0">
              <a:buNone/>
            </a:pPr>
            <a:endParaRPr lang="en-US" sz="2000" dirty="0"/>
          </a:p>
          <a:p>
            <a:pPr marL="0" indent="0">
              <a:buNone/>
            </a:pPr>
            <a:r>
              <a:rPr lang="en-US" sz="2000" dirty="0"/>
              <a:t>It is funded 100% from Human Resources.</a:t>
            </a:r>
          </a:p>
        </p:txBody>
      </p:sp>
      <p:sp>
        <p:nvSpPr>
          <p:cNvPr id="6" name="Text Placeholder 4">
            <a:extLst>
              <a:ext uri="{FF2B5EF4-FFF2-40B4-BE49-F238E27FC236}">
                <a16:creationId xmlns:a16="http://schemas.microsoft.com/office/drawing/2014/main" id="{F2EC4353-D646-409D-BBEA-BF54298E99FB}"/>
              </a:ext>
            </a:extLst>
          </p:cNvPr>
          <p:cNvSpPr txBox="1">
            <a:spLocks/>
          </p:cNvSpPr>
          <p:nvPr/>
        </p:nvSpPr>
        <p:spPr>
          <a:xfrm>
            <a:off x="9348591" y="408577"/>
            <a:ext cx="2540058" cy="54182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This person represents employee 1122334. </a:t>
            </a:r>
          </a:p>
          <a:p>
            <a:pPr marL="0" indent="0">
              <a:buNone/>
            </a:pPr>
            <a:endParaRPr lang="en-US" sz="2000" dirty="0"/>
          </a:p>
          <a:p>
            <a:pPr marL="0" indent="0">
              <a:buNone/>
            </a:pPr>
            <a:r>
              <a:rPr lang="en-US" sz="2000" dirty="0"/>
              <a:t>Employee 1122334 is hired into position 12345678. The data from the position is added to the employee for as long as the employee remains in the position.</a:t>
            </a:r>
          </a:p>
          <a:p>
            <a:pPr marL="0" indent="0">
              <a:buNone/>
            </a:pPr>
            <a:endParaRPr lang="en-US" sz="2000" dirty="0"/>
          </a:p>
          <a:p>
            <a:pPr marL="0" indent="0">
              <a:buNone/>
            </a:pPr>
            <a:r>
              <a:rPr lang="en-US" sz="2000" dirty="0"/>
              <a:t>Employee 1122334 earns compensation based on the classification and their experience level.</a:t>
            </a:r>
          </a:p>
        </p:txBody>
      </p:sp>
      <p:pic>
        <p:nvPicPr>
          <p:cNvPr id="2052" name="Picture 4" descr="People Sitting Cliparts - Stick Figure In Chair - Png Download (527x720), Png Download">
            <a:extLst>
              <a:ext uri="{FF2B5EF4-FFF2-40B4-BE49-F238E27FC236}">
                <a16:creationId xmlns:a16="http://schemas.microsoft.com/office/drawing/2014/main" id="{DDEAF41F-C335-4317-B506-C2CF716A0B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1273" y="744743"/>
            <a:ext cx="3929453" cy="5368513"/>
          </a:xfrm>
          <a:prstGeom prst="rect">
            <a:avLst/>
          </a:prstGeom>
          <a:noFill/>
          <a:extLst>
            <a:ext uri="{909E8E84-426E-40DD-AFC4-6F175D3DCCD1}">
              <a14:hiddenFill xmlns:a14="http://schemas.microsoft.com/office/drawing/2010/main">
                <a:solidFill>
                  <a:srgbClr val="FFFFFF"/>
                </a:solidFill>
              </a14:hiddenFill>
            </a:ext>
          </a:extLst>
        </p:spPr>
      </p:pic>
      <p:sp>
        <p:nvSpPr>
          <p:cNvPr id="7" name="Arrow: Right 6">
            <a:extLst>
              <a:ext uri="{FF2B5EF4-FFF2-40B4-BE49-F238E27FC236}">
                <a16:creationId xmlns:a16="http://schemas.microsoft.com/office/drawing/2014/main" id="{A83EC33E-8056-45EA-932D-E25594B7495B}"/>
              </a:ext>
            </a:extLst>
          </p:cNvPr>
          <p:cNvSpPr/>
          <p:nvPr/>
        </p:nvSpPr>
        <p:spPr>
          <a:xfrm rot="2339605">
            <a:off x="2271317" y="1143349"/>
            <a:ext cx="1923518" cy="7891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BD183B3D-D9C2-4FAF-B28A-8424749B81A1}"/>
              </a:ext>
            </a:extLst>
          </p:cNvPr>
          <p:cNvSpPr/>
          <p:nvPr/>
        </p:nvSpPr>
        <p:spPr>
          <a:xfrm rot="9431133">
            <a:off x="6085125" y="1067881"/>
            <a:ext cx="3216537" cy="7891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
            <a:extLst>
              <a:ext uri="{FF2B5EF4-FFF2-40B4-BE49-F238E27FC236}">
                <a16:creationId xmlns:a16="http://schemas.microsoft.com/office/drawing/2014/main" id="{53836CE7-E3DC-4E13-853B-6FFC02179BE5}"/>
              </a:ext>
            </a:extLst>
          </p:cNvPr>
          <p:cNvSpPr txBox="1">
            <a:spLocks/>
          </p:cNvSpPr>
          <p:nvPr/>
        </p:nvSpPr>
        <p:spPr>
          <a:xfrm>
            <a:off x="-1" y="6304002"/>
            <a:ext cx="12192000"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These transactions allow you to move the employee to a new seat AND adjust that employee’s data </a:t>
            </a:r>
            <a:br>
              <a:rPr lang="en-US" sz="1800" dirty="0"/>
            </a:br>
            <a:r>
              <a:rPr lang="en-US" sz="1800" dirty="0"/>
              <a:t>(i.e. compensation) at the same time.</a:t>
            </a:r>
          </a:p>
        </p:txBody>
      </p:sp>
    </p:spTree>
    <p:extLst>
      <p:ext uri="{BB962C8B-B14F-4D97-AF65-F5344CB8AC3E}">
        <p14:creationId xmlns:p14="http://schemas.microsoft.com/office/powerpoint/2010/main" val="1238556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8C2D7E-A34D-4F1A-9FA0-E7F981B902F6}"/>
              </a:ext>
            </a:extLst>
          </p:cNvPr>
          <p:cNvSpPr>
            <a:spLocks noGrp="1"/>
          </p:cNvSpPr>
          <p:nvPr>
            <p:ph type="body" sz="quarter" idx="10"/>
          </p:nvPr>
        </p:nvSpPr>
        <p:spPr/>
        <p:txBody>
          <a:bodyPr/>
          <a:lstStyle/>
          <a:p>
            <a:r>
              <a:rPr lang="en-US" dirty="0"/>
              <a:t>When To Use</a:t>
            </a:r>
          </a:p>
          <a:p>
            <a:r>
              <a:rPr lang="en-US" dirty="0"/>
              <a:t>Transfer</a:t>
            </a:r>
          </a:p>
        </p:txBody>
      </p:sp>
      <p:sp>
        <p:nvSpPr>
          <p:cNvPr id="4" name="Text Placeholder 3">
            <a:extLst>
              <a:ext uri="{FF2B5EF4-FFF2-40B4-BE49-F238E27FC236}">
                <a16:creationId xmlns:a16="http://schemas.microsoft.com/office/drawing/2014/main" id="{7E3FE8D5-42EA-4B9B-9C05-967BFE0F1207}"/>
              </a:ext>
            </a:extLst>
          </p:cNvPr>
          <p:cNvSpPr>
            <a:spLocks noGrp="1"/>
          </p:cNvSpPr>
          <p:nvPr>
            <p:ph type="body" sz="quarter" idx="12"/>
          </p:nvPr>
        </p:nvSpPr>
        <p:spPr>
          <a:xfrm>
            <a:off x="6793994" y="689788"/>
            <a:ext cx="4704334" cy="4564678"/>
          </a:xfrm>
        </p:spPr>
        <p:txBody>
          <a:bodyPr/>
          <a:lstStyle/>
          <a:p>
            <a:r>
              <a:rPr lang="en-US" dirty="0"/>
              <a:t>A </a:t>
            </a:r>
            <a:r>
              <a:rPr lang="en-US" b="1" dirty="0"/>
              <a:t>transfer</a:t>
            </a:r>
            <a:r>
              <a:rPr lang="en-US" dirty="0"/>
              <a:t> transaction allows you to move an employee from one position number into a different position number while simultaneously changing the rate of pay.</a:t>
            </a:r>
            <a:br>
              <a:rPr lang="en-US" dirty="0"/>
            </a:br>
            <a:br>
              <a:rPr lang="en-US" dirty="0"/>
            </a:br>
            <a:r>
              <a:rPr lang="en-US" dirty="0"/>
              <a:t>These actions are usually performed for one of two reasons:</a:t>
            </a:r>
          </a:p>
          <a:p>
            <a:pPr marL="285750" indent="-285750">
              <a:buFont typeface="Arial" panose="020B0604020202020204" pitchFamily="34" charset="0"/>
              <a:buChar char="•"/>
            </a:pPr>
            <a:r>
              <a:rPr lang="en-US" dirty="0"/>
              <a:t>To move an employee from one position into another position within the same pay grade/classification</a:t>
            </a:r>
          </a:p>
          <a:p>
            <a:pPr marL="285750" indent="-285750">
              <a:buFont typeface="Arial" panose="020B0604020202020204" pitchFamily="34" charset="0"/>
              <a:buChar char="•"/>
            </a:pPr>
            <a:r>
              <a:rPr lang="en-US" dirty="0"/>
              <a:t>To manage position-related data for employees in multi-incumbent positions (students, part-time faculty, etc.)</a:t>
            </a:r>
          </a:p>
          <a:p>
            <a:pPr marL="1028700" lvl="1">
              <a:lnSpc>
                <a:spcPct val="100000"/>
              </a:lnSpc>
            </a:pPr>
            <a:r>
              <a:rPr lang="en-US" dirty="0"/>
              <a:t>Employees whose data is changing are moved into new positions in order to make requested changes without affecting other employees in the position when not all incumbents are changing in the same way</a:t>
            </a:r>
          </a:p>
        </p:txBody>
      </p:sp>
    </p:spTree>
    <p:extLst>
      <p:ext uri="{BB962C8B-B14F-4D97-AF65-F5344CB8AC3E}">
        <p14:creationId xmlns:p14="http://schemas.microsoft.com/office/powerpoint/2010/main" val="4042075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89AA4C-C390-4154-B0CF-B5255266E13E}"/>
              </a:ext>
            </a:extLst>
          </p:cNvPr>
          <p:cNvSpPr>
            <a:spLocks noGrp="1"/>
          </p:cNvSpPr>
          <p:nvPr>
            <p:ph type="body" sz="quarter" idx="10"/>
          </p:nvPr>
        </p:nvSpPr>
        <p:spPr/>
        <p:txBody>
          <a:bodyPr/>
          <a:lstStyle/>
          <a:p>
            <a:r>
              <a:rPr lang="en-US" dirty="0"/>
              <a:t>When To Use</a:t>
            </a:r>
          </a:p>
          <a:p>
            <a:r>
              <a:rPr lang="en-US" dirty="0"/>
              <a:t>Promotion</a:t>
            </a:r>
          </a:p>
        </p:txBody>
      </p:sp>
      <p:sp>
        <p:nvSpPr>
          <p:cNvPr id="4" name="Text Placeholder 3">
            <a:extLst>
              <a:ext uri="{FF2B5EF4-FFF2-40B4-BE49-F238E27FC236}">
                <a16:creationId xmlns:a16="http://schemas.microsoft.com/office/drawing/2014/main" id="{D59BE454-E07B-417C-A80F-886D3100C8C4}"/>
              </a:ext>
            </a:extLst>
          </p:cNvPr>
          <p:cNvSpPr>
            <a:spLocks noGrp="1"/>
          </p:cNvSpPr>
          <p:nvPr>
            <p:ph type="body" sz="quarter" idx="12"/>
          </p:nvPr>
        </p:nvSpPr>
        <p:spPr>
          <a:xfrm>
            <a:off x="6793994" y="2170561"/>
            <a:ext cx="4704334" cy="2516875"/>
          </a:xfrm>
        </p:spPr>
        <p:txBody>
          <a:bodyPr/>
          <a:lstStyle/>
          <a:p>
            <a:r>
              <a:rPr lang="en-US" dirty="0"/>
              <a:t>A </a:t>
            </a:r>
            <a:r>
              <a:rPr lang="en-US" b="1" dirty="0"/>
              <a:t>promotion</a:t>
            </a:r>
            <a:r>
              <a:rPr lang="en-US" dirty="0"/>
              <a:t> transaction allows you to move an employee from one position number into a different position number while simultaneously changing the rate of pay.</a:t>
            </a:r>
            <a:br>
              <a:rPr lang="en-US" dirty="0"/>
            </a:br>
            <a:br>
              <a:rPr lang="en-US" dirty="0"/>
            </a:br>
            <a:r>
              <a:rPr lang="en-US" dirty="0"/>
              <a:t>These actions are usually only performed when an employee is moving into a position at a higher pay grade/classification.</a:t>
            </a:r>
          </a:p>
        </p:txBody>
      </p:sp>
    </p:spTree>
    <p:extLst>
      <p:ext uri="{BB962C8B-B14F-4D97-AF65-F5344CB8AC3E}">
        <p14:creationId xmlns:p14="http://schemas.microsoft.com/office/powerpoint/2010/main" val="3098358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0E4F07-2590-4788-9517-14A3D7655A2A}"/>
              </a:ext>
            </a:extLst>
          </p:cNvPr>
          <p:cNvSpPr>
            <a:spLocks noGrp="1"/>
          </p:cNvSpPr>
          <p:nvPr>
            <p:ph type="body" sz="quarter" idx="10"/>
          </p:nvPr>
        </p:nvSpPr>
        <p:spPr/>
        <p:txBody>
          <a:bodyPr/>
          <a:lstStyle/>
          <a:p>
            <a:r>
              <a:rPr lang="en-US" dirty="0"/>
              <a:t>When To Use</a:t>
            </a:r>
          </a:p>
          <a:p>
            <a:r>
              <a:rPr lang="en-US" dirty="0"/>
              <a:t>Demotion</a:t>
            </a:r>
          </a:p>
        </p:txBody>
      </p:sp>
      <p:sp>
        <p:nvSpPr>
          <p:cNvPr id="5" name="Text Placeholder 3">
            <a:extLst>
              <a:ext uri="{FF2B5EF4-FFF2-40B4-BE49-F238E27FC236}">
                <a16:creationId xmlns:a16="http://schemas.microsoft.com/office/drawing/2014/main" id="{AC0FEA76-9D7D-4987-A15C-E8B51459B245}"/>
              </a:ext>
            </a:extLst>
          </p:cNvPr>
          <p:cNvSpPr>
            <a:spLocks noGrp="1"/>
          </p:cNvSpPr>
          <p:nvPr>
            <p:ph type="body" sz="quarter" idx="12"/>
          </p:nvPr>
        </p:nvSpPr>
        <p:spPr>
          <a:xfrm>
            <a:off x="6793994" y="2170561"/>
            <a:ext cx="4704334" cy="2516875"/>
          </a:xfrm>
        </p:spPr>
        <p:txBody>
          <a:bodyPr/>
          <a:lstStyle/>
          <a:p>
            <a:r>
              <a:rPr lang="en-US" dirty="0"/>
              <a:t>A </a:t>
            </a:r>
            <a:r>
              <a:rPr lang="en-US" b="1" dirty="0"/>
              <a:t>demotion</a:t>
            </a:r>
            <a:r>
              <a:rPr lang="en-US" dirty="0"/>
              <a:t> transaction allows you to move an employee from one position number into a different position number while simultaneously changing the rate of pay.</a:t>
            </a:r>
            <a:br>
              <a:rPr lang="en-US" dirty="0"/>
            </a:br>
            <a:br>
              <a:rPr lang="en-US" dirty="0"/>
            </a:br>
            <a:r>
              <a:rPr lang="en-US" dirty="0"/>
              <a:t>These actions are usually only performed when an employee is moving into a position at a lower pay grade/classification.</a:t>
            </a:r>
          </a:p>
        </p:txBody>
      </p:sp>
    </p:spTree>
    <p:extLst>
      <p:ext uri="{BB962C8B-B14F-4D97-AF65-F5344CB8AC3E}">
        <p14:creationId xmlns:p14="http://schemas.microsoft.com/office/powerpoint/2010/main" val="14936458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977</TotalTime>
  <Words>1504</Words>
  <Application>Microsoft Office PowerPoint</Application>
  <PresentationFormat>Widescreen</PresentationFormat>
  <Paragraphs>140</Paragraphs>
  <Slides>30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Avenir Black</vt:lpstr>
      <vt:lpstr>Avenir Medium</vt:lpstr>
      <vt:lpstr>Avenir Roman</vt:lpstr>
      <vt:lpstr>Calibri</vt:lpstr>
      <vt:lpstr>Montserrat</vt:lpstr>
      <vt:lpstr>Montserrat-Medium</vt:lpstr>
      <vt:lpstr>Montserrat-Regular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Lindy Taylor</dc:creator>
  <cp:lastModifiedBy>Tamara Gaddis</cp:lastModifiedBy>
  <cp:revision>55</cp:revision>
  <dcterms:created xsi:type="dcterms:W3CDTF">2019-08-07T15:31:06Z</dcterms:created>
  <dcterms:modified xsi:type="dcterms:W3CDTF">2023-02-06T14:01:11Z</dcterms:modified>
</cp:coreProperties>
</file>