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0" r:id="rId2"/>
    <p:sldId id="257" r:id="rId3"/>
    <p:sldId id="258" r:id="rId4"/>
    <p:sldId id="263" r:id="rId5"/>
    <p:sldId id="262" r:id="rId6"/>
    <p:sldId id="310" r:id="rId7"/>
    <p:sldId id="323" r:id="rId8"/>
    <p:sldId id="324" r:id="rId9"/>
    <p:sldId id="325" r:id="rId10"/>
    <p:sldId id="326" r:id="rId11"/>
    <p:sldId id="329" r:id="rId12"/>
    <p:sldId id="328" r:id="rId13"/>
    <p:sldId id="327" r:id="rId14"/>
    <p:sldId id="314" r:id="rId15"/>
    <p:sldId id="330" r:id="rId16"/>
    <p:sldId id="268" r:id="rId17"/>
    <p:sldId id="269" r:id="rId18"/>
    <p:sldId id="274" r:id="rId19"/>
    <p:sldId id="275" r:id="rId20"/>
    <p:sldId id="276" r:id="rId21"/>
    <p:sldId id="270" r:id="rId22"/>
    <p:sldId id="291" r:id="rId23"/>
    <p:sldId id="297" r:id="rId24"/>
    <p:sldId id="272" r:id="rId25"/>
    <p:sldId id="273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FC4B56-F6C5-4AB2-AFA0-FC9C3653D0E4}">
          <p14:sldIdLst>
            <p14:sldId id="290"/>
            <p14:sldId id="257"/>
            <p14:sldId id="258"/>
            <p14:sldId id="263"/>
            <p14:sldId id="262"/>
            <p14:sldId id="310"/>
            <p14:sldId id="323"/>
            <p14:sldId id="324"/>
            <p14:sldId id="325"/>
            <p14:sldId id="326"/>
            <p14:sldId id="329"/>
            <p14:sldId id="328"/>
            <p14:sldId id="327"/>
            <p14:sldId id="314"/>
            <p14:sldId id="330"/>
            <p14:sldId id="268"/>
            <p14:sldId id="269"/>
            <p14:sldId id="274"/>
            <p14:sldId id="275"/>
            <p14:sldId id="276"/>
            <p14:sldId id="270"/>
            <p14:sldId id="291"/>
            <p14:sldId id="297"/>
            <p14:sldId id="272"/>
            <p14:sldId id="273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4681"/>
  </p:normalViewPr>
  <p:slideViewPr>
    <p:cSldViewPr snapToGrid="0" snapToObjects="1">
      <p:cViewPr varScale="1">
        <p:scale>
          <a:sx n="77" d="100"/>
          <a:sy n="77" d="100"/>
        </p:scale>
        <p:origin x="5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D78D4-8830-4043-9064-E6BE46C0631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FDDA2-D307-7D41-8A9B-9D02DEE4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9F9D3-1631-574E-B794-15810466C68F}"/>
              </a:ext>
            </a:extLst>
          </p:cNvPr>
          <p:cNvSpPr/>
          <p:nvPr/>
        </p:nvSpPr>
        <p:spPr>
          <a:xfrm>
            <a:off x="6039679" y="0"/>
            <a:ext cx="52652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C32C3-0E38-EF40-8753-699E473F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56227-D7D4-F943-AFB2-F20F8B424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17" y="1983144"/>
            <a:ext cx="2853911" cy="28917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0DF3D-F69D-9941-B6AB-0FDADE794E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3549" y="2964400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DA1688-B217-4843-B0D0-29E1D20281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3549" y="3477162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1909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D5093F-A64D-6A42-8920-D62D4FA40C4E}"/>
              </a:ext>
            </a:extLst>
          </p:cNvPr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42E0DC-41C4-5D4E-9365-D4101A18F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72"/>
            <a:stretch/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C13913-2F32-2343-B64C-251CB51EA2C7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1497477"/>
              <a:ext cx="8538377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DDACB2-B58B-F64A-B55E-70FEB45037B1}"/>
                </a:ext>
              </a:extLst>
            </p:cNvPr>
            <p:cNvSpPr/>
            <p:nvPr/>
          </p:nvSpPr>
          <p:spPr>
            <a:xfrm>
              <a:off x="5589104" y="990581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A6396A-6CC8-EE41-8B23-9407CDA8FD3F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5360525"/>
              <a:ext cx="8538377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4DCAAE-06D4-1C42-A8CE-0E38F73143D0}"/>
                </a:ext>
              </a:extLst>
            </p:cNvPr>
            <p:cNvSpPr/>
            <p:nvPr/>
          </p:nvSpPr>
          <p:spPr>
            <a:xfrm>
              <a:off x="5589104" y="4853629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F89AB1-B31C-E448-B85A-7845F94BB1BB}"/>
                </a:ext>
              </a:extLst>
            </p:cNvPr>
            <p:cNvSpPr/>
            <p:nvPr/>
          </p:nvSpPr>
          <p:spPr>
            <a:xfrm>
              <a:off x="-1" y="2494755"/>
              <a:ext cx="12192001" cy="1866622"/>
            </a:xfrm>
            <a:prstGeom prst="rect">
              <a:avLst/>
            </a:prstGeom>
            <a:solidFill>
              <a:srgbClr val="FFC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F5AD75-B71E-D94B-A05C-66D48508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0916" y="1320514"/>
              <a:ext cx="650162" cy="4334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7CDAB06-B996-2747-B5EA-CA07085E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770916" y="5143800"/>
              <a:ext cx="650162" cy="433441"/>
            </a:xfrm>
            <a:prstGeom prst="rect">
              <a:avLst/>
            </a:prstGeom>
          </p:spPr>
        </p:pic>
      </p:grp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E663CB2-1E13-F842-839B-5A8CD0A85A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71" y="2937860"/>
            <a:ext cx="10414849" cy="9804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We don’t yet know what our best self can be…together, we all need to find it.</a:t>
            </a:r>
          </a:p>
        </p:txBody>
      </p:sp>
    </p:spTree>
    <p:extLst>
      <p:ext uri="{BB962C8B-B14F-4D97-AF65-F5344CB8AC3E}">
        <p14:creationId xmlns:p14="http://schemas.microsoft.com/office/powerpoint/2010/main" val="45698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33246C5-2D29-F946-B2F7-3B9C84905703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CE2E98-8D1A-CD4B-B1A9-88632EBA6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BB83C3-3C45-0841-A413-09852839C40C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1497477"/>
              <a:ext cx="8538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7FDDB52-74F4-BD45-9465-8A1053479EC4}"/>
                </a:ext>
              </a:extLst>
            </p:cNvPr>
            <p:cNvSpPr/>
            <p:nvPr/>
          </p:nvSpPr>
          <p:spPr>
            <a:xfrm>
              <a:off x="5589104" y="990581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FCEBF5-ADAA-7B46-9038-529B9CAD1C0A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5360525"/>
              <a:ext cx="8538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772748-8129-DF4A-8381-C7C56673891E}"/>
                </a:ext>
              </a:extLst>
            </p:cNvPr>
            <p:cNvSpPr/>
            <p:nvPr/>
          </p:nvSpPr>
          <p:spPr>
            <a:xfrm>
              <a:off x="5589104" y="4853629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7E82D3-A127-8949-B1E6-B259F329C874}"/>
                </a:ext>
              </a:extLst>
            </p:cNvPr>
            <p:cNvSpPr/>
            <p:nvPr/>
          </p:nvSpPr>
          <p:spPr>
            <a:xfrm>
              <a:off x="-1" y="2494755"/>
              <a:ext cx="12192001" cy="1866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B4B2D7-120C-C34A-B84F-EA07D8F4A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855" y="1305854"/>
              <a:ext cx="690281" cy="4601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279F7D-5F09-5A4A-BBE3-A178B7A30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750855" y="5128560"/>
              <a:ext cx="690281" cy="460187"/>
            </a:xfrm>
            <a:prstGeom prst="rect">
              <a:avLst/>
            </a:prstGeom>
          </p:spPr>
        </p:pic>
      </p:grp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4F3A9B5-49EA-D54B-89B9-093CE6BD84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71" y="2937860"/>
            <a:ext cx="10414849" cy="9804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We don’t yet know what our best self can be…together, we all need to find it.</a:t>
            </a:r>
          </a:p>
        </p:txBody>
      </p:sp>
    </p:spTree>
    <p:extLst>
      <p:ext uri="{BB962C8B-B14F-4D97-AF65-F5344CB8AC3E}">
        <p14:creationId xmlns:p14="http://schemas.microsoft.com/office/powerpoint/2010/main" val="218187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5A00D-820B-394B-BB34-47EBF2ABE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71227B-224F-8845-985A-7D474CAE570C}"/>
              </a:ext>
            </a:extLst>
          </p:cNvPr>
          <p:cNvSpPr/>
          <p:nvPr/>
        </p:nvSpPr>
        <p:spPr>
          <a:xfrm>
            <a:off x="-1" y="2958419"/>
            <a:ext cx="12192001" cy="9411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FC234-CE84-CE4A-AEC5-3D8F75B4E49C}"/>
              </a:ext>
            </a:extLst>
          </p:cNvPr>
          <p:cNvSpPr txBox="1"/>
          <p:nvPr/>
        </p:nvSpPr>
        <p:spPr>
          <a:xfrm>
            <a:off x="1822703" y="3210350"/>
            <a:ext cx="8546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3475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E3552-DEBB-C944-A554-82AFCB8419BA}"/>
              </a:ext>
            </a:extLst>
          </p:cNvPr>
          <p:cNvSpPr/>
          <p:nvPr/>
        </p:nvSpPr>
        <p:spPr>
          <a:xfrm>
            <a:off x="0" y="4872178"/>
            <a:ext cx="12192000" cy="121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1168" b="21932"/>
          <a:stretch/>
        </p:blipFill>
        <p:spPr>
          <a:xfrm>
            <a:off x="-1" y="4933072"/>
            <a:ext cx="12192001" cy="1924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D1FCC-C828-5245-A412-37087985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335" y="963303"/>
            <a:ext cx="2887330" cy="292557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4ED87-0658-414E-9715-03B9642412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5550" y="5448601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A2028A-6C2D-9540-910F-711B608C5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5550" y="5961363"/>
            <a:ext cx="4660900" cy="350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3132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2" r="1168" b="21932"/>
          <a:stretch/>
        </p:blipFill>
        <p:spPr>
          <a:xfrm>
            <a:off x="-1" y="6311590"/>
            <a:ext cx="12192001" cy="5656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9C82-22A6-0A45-B0AE-051068866D21}"/>
              </a:ext>
            </a:extLst>
          </p:cNvPr>
          <p:cNvCxnSpPr>
            <a:cxnSpLocks/>
          </p:cNvCxnSpPr>
          <p:nvPr userDrawn="1"/>
        </p:nvCxnSpPr>
        <p:spPr>
          <a:xfrm>
            <a:off x="-1" y="6311590"/>
            <a:ext cx="12192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FA6151DA-0E50-3747-B88F-29F646B31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096" y="3546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378D0F-E7EF-4A4B-83B1-DE98788093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2217738"/>
            <a:ext cx="10355263" cy="3752850"/>
          </a:xfrm>
          <a:prstGeom prst="rect">
            <a:avLst/>
          </a:prstGeom>
        </p:spPr>
        <p:txBody>
          <a:bodyPr/>
          <a:lstStyle>
            <a:lvl1pPr>
              <a:buClr>
                <a:srgbClr val="F7BF32"/>
              </a:buClr>
              <a:defRPr b="0" i="0">
                <a:latin typeface="Avenir Medium" panose="02000503020000020003" pitchFamily="2" charset="0"/>
              </a:defRPr>
            </a:lvl1pPr>
            <a:lvl2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2pPr>
            <a:lvl3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3pPr>
            <a:lvl4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4pPr>
            <a:lvl5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0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2" r="1168" b="21932"/>
          <a:stretch/>
        </p:blipFill>
        <p:spPr>
          <a:xfrm>
            <a:off x="-1" y="6311590"/>
            <a:ext cx="12192001" cy="5656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9C82-22A6-0A45-B0AE-051068866D21}"/>
              </a:ext>
            </a:extLst>
          </p:cNvPr>
          <p:cNvCxnSpPr>
            <a:cxnSpLocks/>
          </p:cNvCxnSpPr>
          <p:nvPr userDrawn="1"/>
        </p:nvCxnSpPr>
        <p:spPr>
          <a:xfrm>
            <a:off x="-1" y="6311590"/>
            <a:ext cx="12192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E3552-DEBB-C944-A554-82AFCB8419BA}"/>
              </a:ext>
            </a:extLst>
          </p:cNvPr>
          <p:cNvSpPr/>
          <p:nvPr/>
        </p:nvSpPr>
        <p:spPr>
          <a:xfrm>
            <a:off x="0" y="4872178"/>
            <a:ext cx="12192000" cy="121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1168" b="21932"/>
          <a:stretch/>
        </p:blipFill>
        <p:spPr>
          <a:xfrm>
            <a:off x="-1" y="4933072"/>
            <a:ext cx="12192001" cy="19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4AF910-3B45-C642-BA40-7F26C292CBB7}"/>
              </a:ext>
            </a:extLst>
          </p:cNvPr>
          <p:cNvGrpSpPr/>
          <p:nvPr userDrawn="1"/>
        </p:nvGrpSpPr>
        <p:grpSpPr>
          <a:xfrm>
            <a:off x="0" y="0"/>
            <a:ext cx="6143872" cy="6858000"/>
            <a:chOff x="0" y="0"/>
            <a:chExt cx="614387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89D864-D3E3-854A-9727-A7FA3A3C3175}"/>
                </a:ext>
              </a:extLst>
            </p:cNvPr>
            <p:cNvSpPr/>
            <p:nvPr/>
          </p:nvSpPr>
          <p:spPr>
            <a:xfrm>
              <a:off x="5617345" y="0"/>
              <a:ext cx="526527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8ED27C-6546-2A4D-8DF8-81E2F1D5C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000"/>
            <a:stretch/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061A9F-A15E-C64A-9549-79374FACE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833" y="3229691"/>
            <a:ext cx="4702175" cy="3986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 We’ll Cover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A52A49-6633-E54F-9E51-57323147E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833" y="1128199"/>
            <a:ext cx="4704334" cy="4564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  <a:defRPr sz="1800" b="0" i="0"/>
            </a:lvl2pPr>
          </a:lstStyle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86207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6B76FD-EBC2-924F-90F9-5FBB8B224E6C}"/>
              </a:ext>
            </a:extLst>
          </p:cNvPr>
          <p:cNvSpPr/>
          <p:nvPr/>
        </p:nvSpPr>
        <p:spPr>
          <a:xfrm>
            <a:off x="-1" y="6224584"/>
            <a:ext cx="12192001" cy="260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04431-1C59-AA44-82EC-D02845A9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24" r="1434" b="242"/>
          <a:stretch/>
        </p:blipFill>
        <p:spPr>
          <a:xfrm>
            <a:off x="0" y="6279639"/>
            <a:ext cx="12192000" cy="5783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6176D2-EEF6-1043-9E18-99A5E6FB1DED}"/>
              </a:ext>
            </a:extLst>
          </p:cNvPr>
          <p:cNvCxnSpPr>
            <a:cxnSpLocks/>
          </p:cNvCxnSpPr>
          <p:nvPr/>
        </p:nvCxnSpPr>
        <p:spPr>
          <a:xfrm>
            <a:off x="-13856" y="1260574"/>
            <a:ext cx="6096001" cy="0"/>
          </a:xfrm>
          <a:prstGeom prst="line">
            <a:avLst/>
          </a:prstGeom>
          <a:ln w="28575">
            <a:solidFill>
              <a:srgbClr val="FFC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75B1AC-CF2D-704D-8913-3B88C08C3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083" y="600075"/>
            <a:ext cx="5680075" cy="66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360B5A-D265-7849-A437-ACE53640B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083" y="1752600"/>
            <a:ext cx="4257675" cy="3352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C629"/>
              </a:buClr>
              <a:buFont typeface="Arial" panose="020B0604020202020204" pitchFamily="34" charset="0"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r>
              <a:rPr lang="en-US" sz="1500" b="1" dirty="0">
                <a:latin typeface="Avenir Black" panose="02000503020000020003" pitchFamily="2" charset="0"/>
              </a:rPr>
              <a:t>Points:</a:t>
            </a:r>
          </a:p>
          <a:p>
            <a:endParaRPr lang="en-US" sz="1500" dirty="0">
              <a:latin typeface="Avenir Medium" panose="02000503020000020003" pitchFamily="2" charset="0"/>
            </a:endParaRP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1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2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venir Medium" panose="02000503020000020003" pitchFamily="2" charset="0"/>
            </a:endParaRPr>
          </a:p>
          <a:p>
            <a:r>
              <a:rPr lang="en-US" sz="1500" dirty="0">
                <a:latin typeface="Avenir Medium" panose="02000503020000020003" pitchFamily="2" charset="0"/>
              </a:rPr>
              <a:t>Reinforce main points/message here with copy to explain to the consumer.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874033-E928-1743-85FB-DC29CB426C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99667" y="1593184"/>
            <a:ext cx="4794250" cy="3892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475F388-1957-4E42-8C71-14A16B93040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0DCAAC-46AE-3343-8F9A-CD4DDA203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FE7ACE-CBBD-CE4F-9899-20F39A6A454D}"/>
                </a:ext>
              </a:extLst>
            </p:cNvPr>
            <p:cNvCxnSpPr/>
            <p:nvPr/>
          </p:nvCxnSpPr>
          <p:spPr>
            <a:xfrm>
              <a:off x="3169919" y="3857735"/>
              <a:ext cx="5852160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210CA93-A5F0-FC40-A24C-216D908FFE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8325" y="324798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23017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C8967C-5DE1-8542-B6F8-DE583745C775}"/>
              </a:ext>
            </a:extLst>
          </p:cNvPr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F91AB2-125E-C949-8DAC-F09226535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t="19272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F6F952A-A865-544A-B2DA-A32AF5762272}"/>
                </a:ext>
              </a:extLst>
            </p:cNvPr>
            <p:cNvCxnSpPr/>
            <p:nvPr/>
          </p:nvCxnSpPr>
          <p:spPr>
            <a:xfrm>
              <a:off x="3672840" y="3857735"/>
              <a:ext cx="4846320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DF5D72F-CC3C-2B4E-B192-FF761F67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8325" y="324798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08901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65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7" r:id="rId3"/>
    <p:sldLayoutId id="2147483668" r:id="rId4"/>
    <p:sldLayoutId id="2147483669" r:id="rId5"/>
    <p:sldLayoutId id="2147483658" r:id="rId6"/>
    <p:sldLayoutId id="2147483665" r:id="rId7"/>
    <p:sldLayoutId id="2147483660" r:id="rId8"/>
    <p:sldLayoutId id="2147483661" r:id="rId9"/>
    <p:sldLayoutId id="2147483663" r:id="rId10"/>
    <p:sldLayoutId id="2147483664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usg.service-now.com/usgsp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hr.kennesaw.edu/communication/newsletter.ph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hr.kennesaw.edu/hrteams.php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2CAE6-104F-4AC5-839D-ECB29D4D42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561ABA1-CAE5-45C8-897E-5A0ADA98FB2A}"/>
              </a:ext>
            </a:extLst>
          </p:cNvPr>
          <p:cNvSpPr txBox="1">
            <a:spLocks/>
          </p:cNvSpPr>
          <p:nvPr/>
        </p:nvSpPr>
        <p:spPr>
          <a:xfrm>
            <a:off x="2808325" y="397147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will begin promptly at 2pm.</a:t>
            </a:r>
          </a:p>
        </p:txBody>
      </p:sp>
    </p:spTree>
    <p:extLst>
      <p:ext uri="{BB962C8B-B14F-4D97-AF65-F5344CB8AC3E}">
        <p14:creationId xmlns:p14="http://schemas.microsoft.com/office/powerpoint/2010/main" val="152027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4F36E4-656E-69A8-D8F7-ECD257C4A344}"/>
              </a:ext>
            </a:extLst>
          </p:cNvPr>
          <p:cNvSpPr txBox="1"/>
          <p:nvPr/>
        </p:nvSpPr>
        <p:spPr>
          <a:xfrm>
            <a:off x="258273" y="250032"/>
            <a:ext cx="10757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Montserrat" panose="00000500000000000000" pitchFamily="50" charset="0"/>
              </a:rPr>
              <a:t>Pre-defined workflow for faculty pay grouping: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DD356-97FD-8402-F6C8-A589F63D4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05" y="734640"/>
            <a:ext cx="11520289" cy="29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3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BC487-A8B9-2CE9-8C91-4BFE833FF27A}"/>
              </a:ext>
            </a:extLst>
          </p:cNvPr>
          <p:cNvSpPr txBox="1"/>
          <p:nvPr/>
        </p:nvSpPr>
        <p:spPr>
          <a:xfrm>
            <a:off x="258273" y="250032"/>
            <a:ext cx="10757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Montserrat" panose="00000500000000000000" pitchFamily="50" charset="0"/>
              </a:rPr>
              <a:t>Pre-defined workflow for staff pay grouping: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3E632-F186-62CD-300C-74B8B2CA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3" y="738527"/>
            <a:ext cx="11560629" cy="29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6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DE4662-6116-4D24-F725-31F2B7B80E11}"/>
              </a:ext>
            </a:extLst>
          </p:cNvPr>
          <p:cNvSpPr txBox="1"/>
          <p:nvPr/>
        </p:nvSpPr>
        <p:spPr>
          <a:xfrm>
            <a:off x="258273" y="250032"/>
            <a:ext cx="10757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Montserrat" panose="00000500000000000000" pitchFamily="50" charset="0"/>
              </a:rPr>
              <a:t>Pre-defined workflow for student pay grouping: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B400A-F4C3-2AD5-48EF-E0283EE2B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90" y="731332"/>
            <a:ext cx="11479763" cy="29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6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493AB8-F34B-3495-4F47-8D56E7785A77}"/>
              </a:ext>
            </a:extLst>
          </p:cNvPr>
          <p:cNvSpPr txBox="1"/>
          <p:nvPr/>
        </p:nvSpPr>
        <p:spPr>
          <a:xfrm>
            <a:off x="258273" y="250032"/>
            <a:ext cx="10757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Montserrat" panose="00000500000000000000" pitchFamily="50" charset="0"/>
              </a:rPr>
              <a:t>Pre-defined workflow for FWS pay grouping: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2F062-443D-F694-74D1-A18184A5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7" y="761489"/>
            <a:ext cx="11594841" cy="29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0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5410AC-0ED0-F50D-5850-946758E3C8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8325" y="2461910"/>
            <a:ext cx="6575347" cy="553998"/>
          </a:xfrm>
        </p:spPr>
        <p:txBody>
          <a:bodyPr/>
          <a:lstStyle/>
          <a:p>
            <a:r>
              <a:rPr lang="en-US" dirty="0"/>
              <a:t>How do I view the required approvals for a specific transaction?</a:t>
            </a:r>
          </a:p>
        </p:txBody>
      </p:sp>
    </p:spTree>
    <p:extLst>
      <p:ext uri="{BB962C8B-B14F-4D97-AF65-F5344CB8AC3E}">
        <p14:creationId xmlns:p14="http://schemas.microsoft.com/office/powerpoint/2010/main" val="52164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A5A8D2-EB1D-3AD0-7284-4936EDBF1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93" r="39567"/>
          <a:stretch/>
        </p:blipFill>
        <p:spPr>
          <a:xfrm>
            <a:off x="9139036" y="3159927"/>
            <a:ext cx="1863726" cy="1475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8C460F-2A2E-EC74-C253-1C1F96F386EF}"/>
              </a:ext>
            </a:extLst>
          </p:cNvPr>
          <p:cNvSpPr txBox="1"/>
          <p:nvPr/>
        </p:nvSpPr>
        <p:spPr>
          <a:xfrm>
            <a:off x="258273" y="250032"/>
            <a:ext cx="107572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Montserrat" panose="00000500000000000000" pitchFamily="50" charset="0"/>
              </a:rPr>
              <a:t>There are multiple ways to see a specific transaction’s workflow in Manager Self Service. Those methods were covered in last month’s MSS training session, Where’s It At?</a:t>
            </a:r>
          </a:p>
          <a:p>
            <a:endParaRPr lang="en-US" b="1" dirty="0">
              <a:latin typeface="Montserrat" panose="00000500000000000000" pitchFamily="50" charset="0"/>
            </a:endParaRPr>
          </a:p>
          <a:p>
            <a:r>
              <a:rPr lang="en-US" sz="1800" b="1" dirty="0">
                <a:latin typeface="Montserrat" panose="00000500000000000000" pitchFamily="50" charset="0"/>
              </a:rPr>
              <a:t>Please note that viewing a transaction’s workflow is limited to the submitter and current or past approvers. Future approvers can not see a transaction’s workflow until their approval is due. Nobody else can see the workflow for a transaction on behalf of somebody else. If you need assistance with a transaction and you are not the submitter or a current/past approver, you will need to reach out to your HRBP or HR Generalist.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0620D-8080-5D4C-87C4-2EB1DFDAB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73" y="3160158"/>
            <a:ext cx="1831590" cy="1475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1FFDB-1BAD-A361-2E8F-C0B0DE18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26" t="39453" r="36041" b="12896"/>
          <a:stretch/>
        </p:blipFill>
        <p:spPr>
          <a:xfrm>
            <a:off x="671121" y="4635605"/>
            <a:ext cx="1937442" cy="39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CAFC11-5A38-0CA7-6297-4D316F07C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614" y="3159928"/>
            <a:ext cx="1831590" cy="1475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527ECD-BB7F-F5CB-4D18-6E6A5E38B9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22" t="21065" r="17296" b="15506"/>
          <a:stretch/>
        </p:blipFill>
        <p:spPr>
          <a:xfrm>
            <a:off x="757131" y="5027490"/>
            <a:ext cx="1674892" cy="497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8A6A55-08B8-C346-19A6-E39D1AA99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259" y="3160158"/>
            <a:ext cx="1863722" cy="14754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F53994-788B-9F8D-CD60-1A29AA28D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94" r="39567"/>
          <a:stretch/>
        </p:blipFill>
        <p:spPr>
          <a:xfrm>
            <a:off x="9752556" y="3614891"/>
            <a:ext cx="636686" cy="5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0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0B36C-9AA2-4BBF-86D5-3BDAE5C524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resources are available?</a:t>
            </a:r>
          </a:p>
        </p:txBody>
      </p:sp>
    </p:spTree>
    <p:extLst>
      <p:ext uri="{BB962C8B-B14F-4D97-AF65-F5344CB8AC3E}">
        <p14:creationId xmlns:p14="http://schemas.microsoft.com/office/powerpoint/2010/main" val="1302384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AA50E-7C55-4A61-84EB-97A87F1B0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Shared Services Center</a:t>
            </a:r>
            <a:br>
              <a:rPr lang="en-US" dirty="0"/>
            </a:br>
            <a:r>
              <a:rPr lang="en-US" dirty="0"/>
              <a:t>Knowledge 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896BD-32D2-4A01-8B0C-346D22238D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9620" y="3428999"/>
            <a:ext cx="4704334" cy="2404141"/>
          </a:xfrm>
        </p:spPr>
        <p:txBody>
          <a:bodyPr/>
          <a:lstStyle/>
          <a:p>
            <a:r>
              <a:rPr lang="en-US" sz="2200" dirty="0">
                <a:hlinkClick r:id="rId2"/>
              </a:rPr>
              <a:t>https://usg.service-now.com/usgsp</a:t>
            </a:r>
            <a:endParaRPr lang="en-US" sz="2200" dirty="0"/>
          </a:p>
          <a:p>
            <a:endParaRPr lang="en-US" dirty="0"/>
          </a:p>
          <a:p>
            <a:r>
              <a:rPr lang="en-US" dirty="0"/>
              <a:t>Resource developed by the University System of Georgia Shared Services Center to assist employees of the university system in navigating OneUSG products using knowledge articles and job aids.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D5F2F-1A84-4B61-865D-B683E2285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785" y="445932"/>
            <a:ext cx="2534004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8CFAF-5FE3-410B-984A-AE460BFB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4" y="384159"/>
            <a:ext cx="6942139" cy="55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44978-F112-4B30-ABF6-BF978D221DC5}"/>
              </a:ext>
            </a:extLst>
          </p:cNvPr>
          <p:cNvSpPr txBox="1"/>
          <p:nvPr/>
        </p:nvSpPr>
        <p:spPr>
          <a:xfrm>
            <a:off x="332107" y="235084"/>
            <a:ext cx="37228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Click the blue log in button and then use your KSU NetID and password to log in, using DUO to authenticate.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A8F6574-A6FB-4042-99F1-3781252F7800}"/>
              </a:ext>
            </a:extLst>
          </p:cNvPr>
          <p:cNvSpPr/>
          <p:nvPr/>
        </p:nvSpPr>
        <p:spPr>
          <a:xfrm>
            <a:off x="3009077" y="2113768"/>
            <a:ext cx="2091846" cy="13152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2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2E755F-6CDD-4FE7-89AD-72D7668E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9345"/>
            <a:ext cx="10905066" cy="3980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466CB5-13D5-4564-93A8-3D8315E1C4E5}"/>
              </a:ext>
            </a:extLst>
          </p:cNvPr>
          <p:cNvSpPr txBox="1"/>
          <p:nvPr/>
        </p:nvSpPr>
        <p:spPr>
          <a:xfrm>
            <a:off x="322544" y="196665"/>
            <a:ext cx="113642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Search the landing page for topics related to </a:t>
            </a:r>
          </a:p>
          <a:p>
            <a:pPr algn="ctr"/>
            <a:r>
              <a:rPr lang="en-US" sz="3200" dirty="0"/>
              <a:t>OneUSG transactions and/or products. </a:t>
            </a:r>
          </a:p>
        </p:txBody>
      </p:sp>
    </p:spTree>
    <p:extLst>
      <p:ext uri="{BB962C8B-B14F-4D97-AF65-F5344CB8AC3E}">
        <p14:creationId xmlns:p14="http://schemas.microsoft.com/office/powerpoint/2010/main" val="139163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450E44-512C-453C-8141-6843D15113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65550" y="5260593"/>
            <a:ext cx="4660900" cy="512762"/>
          </a:xfrm>
        </p:spPr>
        <p:txBody>
          <a:bodyPr/>
          <a:lstStyle/>
          <a:p>
            <a:r>
              <a:rPr lang="en-US" dirty="0"/>
              <a:t>Where’s It Go?</a:t>
            </a:r>
          </a:p>
          <a:p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B53EF58-E39B-497D-BC54-6526C33EFF0C}"/>
              </a:ext>
            </a:extLst>
          </p:cNvPr>
          <p:cNvSpPr txBox="1">
            <a:spLocks/>
          </p:cNvSpPr>
          <p:nvPr/>
        </p:nvSpPr>
        <p:spPr>
          <a:xfrm>
            <a:off x="3273425" y="5591481"/>
            <a:ext cx="5645150" cy="27587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 detailed look at MSS workflow/routing</a:t>
            </a:r>
          </a:p>
        </p:txBody>
      </p:sp>
    </p:spTree>
    <p:extLst>
      <p:ext uri="{BB962C8B-B14F-4D97-AF65-F5344CB8AC3E}">
        <p14:creationId xmlns:p14="http://schemas.microsoft.com/office/powerpoint/2010/main" val="3383167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8410B-00D5-468B-B499-166DE4A10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3"/>
          <a:stretch/>
        </p:blipFill>
        <p:spPr>
          <a:xfrm>
            <a:off x="327545" y="1295970"/>
            <a:ext cx="11557533" cy="4602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188C5-D8ED-433B-A47E-AAAA708277CE}"/>
              </a:ext>
            </a:extLst>
          </p:cNvPr>
          <p:cNvSpPr txBox="1"/>
          <p:nvPr/>
        </p:nvSpPr>
        <p:spPr>
          <a:xfrm>
            <a:off x="5984310" y="101098"/>
            <a:ext cx="64665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Search the search page for specific text within the searched articles.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CC4B97D-18E9-4E68-8EB5-E49225B7E00B}"/>
              </a:ext>
            </a:extLst>
          </p:cNvPr>
          <p:cNvSpPr/>
          <p:nvPr/>
        </p:nvSpPr>
        <p:spPr>
          <a:xfrm rot="2043912">
            <a:off x="9092332" y="1078429"/>
            <a:ext cx="753127" cy="107721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2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210B8-EAA8-498A-A518-0777D4E87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HR Newsletter Articles</a:t>
            </a:r>
            <a:br>
              <a:rPr lang="en-US" dirty="0"/>
            </a:br>
            <a:r>
              <a:rPr lang="en-US" dirty="0"/>
              <a:t>MSS Tips and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93B3C-75E9-4A71-ABC8-90701A105C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1833" y="2482949"/>
            <a:ext cx="4704334" cy="272777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https://hr.kennesaw.edu/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communication/newsletter.php</a:t>
            </a:r>
            <a:endParaRPr lang="en-US" dirty="0"/>
          </a:p>
          <a:p>
            <a:endParaRPr lang="en-US" sz="1600" dirty="0"/>
          </a:p>
          <a:p>
            <a:r>
              <a:rPr lang="en-US" sz="1600" dirty="0"/>
              <a:t>Resource developed by the KSU Human Resources team to inform employees of HR happenings and important topics.</a:t>
            </a:r>
          </a:p>
          <a:p>
            <a:endParaRPr lang="en-US" sz="1600" dirty="0"/>
          </a:p>
          <a:p>
            <a:r>
              <a:rPr lang="en-US" sz="1600"/>
              <a:t>MSS Tips and Tricks articles cover MSS materials and known tips and tricks for transaction success.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DEFB0-2FD3-4FF3-BA44-156C399B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805" y="5692877"/>
            <a:ext cx="4363233" cy="1050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F8D865-0D26-45B7-A8DB-C65E81E7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626" y="114586"/>
            <a:ext cx="4191585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13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210B8-EAA8-498A-A518-0777D4E87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HR Training</a:t>
            </a:r>
            <a:br>
              <a:rPr lang="en-US" dirty="0"/>
            </a:br>
            <a:r>
              <a:rPr lang="en-US" dirty="0"/>
              <a:t>Monthly MSS Sessions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93B3C-75E9-4A71-ABC8-90701A105C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3837" y="313151"/>
            <a:ext cx="5433571" cy="1853852"/>
          </a:xfrm>
        </p:spPr>
        <p:txBody>
          <a:bodyPr/>
          <a:lstStyle/>
          <a:p>
            <a:pPr algn="ctr"/>
            <a:r>
              <a:rPr lang="en-US" sz="2200" dirty="0"/>
              <a:t>HR team members provide a monthly webinar and lunch and learn that covers one MSS topic each month. </a:t>
            </a:r>
          </a:p>
          <a:p>
            <a:pPr algn="ctr"/>
            <a:r>
              <a:rPr lang="en-US" sz="1600" dirty="0"/>
              <a:t>*See the next slide for a list of topics by month.</a:t>
            </a:r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400" dirty="0"/>
              <a:t>https://ksu.percipio.com/channels/df2be379-6673-4008-bd93-2db8587e2217?tab=ATTEND&amp;localeCode=en-US</a:t>
            </a:r>
          </a:p>
          <a:p>
            <a:pPr algn="ctr"/>
            <a:r>
              <a:rPr lang="en-US" sz="1600" dirty="0"/>
              <a:t>*Must log in with KSU NetID to view courses</a:t>
            </a:r>
          </a:p>
          <a:p>
            <a:pPr algn="ctr"/>
            <a:r>
              <a:rPr lang="en-US" sz="1600" dirty="0"/>
              <a:t>*Dates and times of training sessions are decided at the beginning of the calendar year and all sessions are loaded into the HR Training website.</a:t>
            </a:r>
          </a:p>
        </p:txBody>
      </p:sp>
      <p:pic>
        <p:nvPicPr>
          <p:cNvPr id="9" name="Picture 2" descr="The Value of Training - 248-850-8616">
            <a:extLst>
              <a:ext uri="{FF2B5EF4-FFF2-40B4-BE49-F238E27FC236}">
                <a16:creationId xmlns:a16="http://schemas.microsoft.com/office/drawing/2014/main" id="{D562BDB9-1C8D-981F-DA9E-9A85CAFE6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6795" r="16837" b="12174"/>
          <a:stretch/>
        </p:blipFill>
        <p:spPr bwMode="auto">
          <a:xfrm>
            <a:off x="7711131" y="1705668"/>
            <a:ext cx="3118982" cy="21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49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210B8-EAA8-498A-A518-0777D4E87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HR Training</a:t>
            </a:r>
            <a:br>
              <a:rPr lang="en-US" dirty="0"/>
            </a:br>
            <a:r>
              <a:rPr lang="en-US" dirty="0"/>
              <a:t>Monthly MSS Sessions</a:t>
            </a:r>
            <a:br>
              <a:rPr lang="en-US" dirty="0"/>
            </a:br>
            <a:r>
              <a:rPr lang="en-US" dirty="0"/>
              <a:t>(continued)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93B3C-75E9-4A71-ABC8-90701A105C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3837" y="350729"/>
            <a:ext cx="5433571" cy="1853852"/>
          </a:xfrm>
        </p:spPr>
        <p:txBody>
          <a:bodyPr/>
          <a:lstStyle/>
          <a:p>
            <a:pPr algn="ctr"/>
            <a:r>
              <a:rPr lang="en-US" sz="1400" dirty="0"/>
              <a:t>January: </a:t>
            </a:r>
            <a:br>
              <a:rPr lang="en-US" sz="1400" dirty="0"/>
            </a:br>
            <a:r>
              <a:rPr lang="en-US" sz="1400" dirty="0"/>
              <a:t>Where do I click? (Manage Positions and My Team Tiles)</a:t>
            </a:r>
          </a:p>
          <a:p>
            <a:pPr algn="ctr"/>
            <a:r>
              <a:rPr lang="en-US" sz="1400" dirty="0"/>
              <a:t>February: </a:t>
            </a:r>
            <a:br>
              <a:rPr lang="en-US" sz="1400" dirty="0"/>
            </a:br>
            <a:r>
              <a:rPr lang="en-US" sz="1400" dirty="0"/>
              <a:t>Managing Your Seats (Add/Change Position Transaction)</a:t>
            </a:r>
          </a:p>
          <a:p>
            <a:pPr algn="ctr"/>
            <a:r>
              <a:rPr lang="en-US" sz="1400" dirty="0"/>
              <a:t>March: </a:t>
            </a:r>
            <a:br>
              <a:rPr lang="en-US" sz="1400" dirty="0"/>
            </a:br>
            <a:r>
              <a:rPr lang="en-US" sz="1400" dirty="0"/>
              <a:t>They’re Not Mine! (Reporting and </a:t>
            </a:r>
            <a:r>
              <a:rPr lang="en-US" sz="1400" dirty="0" err="1"/>
              <a:t>Time&amp;Absence</a:t>
            </a:r>
            <a:r>
              <a:rPr lang="en-US" sz="1400" dirty="0"/>
              <a:t>)</a:t>
            </a:r>
          </a:p>
          <a:p>
            <a:pPr algn="ctr"/>
            <a:r>
              <a:rPr lang="en-US" sz="1400" dirty="0"/>
              <a:t>April:</a:t>
            </a:r>
            <a:br>
              <a:rPr lang="en-US" sz="1400" dirty="0"/>
            </a:br>
            <a:r>
              <a:rPr lang="en-US" sz="1400" dirty="0"/>
              <a:t>Extra! Extra! (Supplemental Pay Transaction)</a:t>
            </a:r>
          </a:p>
          <a:p>
            <a:pPr algn="ctr"/>
            <a:r>
              <a:rPr lang="en-US" sz="1400" dirty="0"/>
              <a:t>May: </a:t>
            </a:r>
            <a:br>
              <a:rPr lang="en-US" sz="1400" dirty="0"/>
            </a:br>
            <a:r>
              <a:rPr lang="en-US" sz="1400" dirty="0"/>
              <a:t>Moving To a New Seat (Transfers, Promotions, Demotions)</a:t>
            </a:r>
          </a:p>
          <a:p>
            <a:pPr algn="ctr"/>
            <a:r>
              <a:rPr lang="en-US" sz="1400" dirty="0"/>
              <a:t>June: </a:t>
            </a:r>
            <a:br>
              <a:rPr lang="en-US" sz="1400" dirty="0"/>
            </a:br>
            <a:r>
              <a:rPr lang="en-US" sz="1400" dirty="0"/>
              <a:t>Sorry To See You Go! (Terminations)</a:t>
            </a:r>
          </a:p>
          <a:p>
            <a:pPr algn="ctr"/>
            <a:r>
              <a:rPr lang="en-US" sz="1400" dirty="0"/>
              <a:t>July: </a:t>
            </a:r>
            <a:br>
              <a:rPr lang="en-US" sz="1400" dirty="0"/>
            </a:br>
            <a:r>
              <a:rPr lang="en-US" sz="1400" dirty="0"/>
              <a:t>Show Me the Money! (Salary Changes)</a:t>
            </a:r>
          </a:p>
          <a:p>
            <a:pPr algn="ctr"/>
            <a:r>
              <a:rPr lang="en-US" sz="1400" dirty="0"/>
              <a:t>August: </a:t>
            </a:r>
            <a:br>
              <a:rPr lang="en-US" sz="1400" dirty="0"/>
            </a:br>
            <a:r>
              <a:rPr lang="en-US" sz="1400" dirty="0"/>
              <a:t>Let’s Change It All! (Multiple Simultaneous Changes)</a:t>
            </a:r>
          </a:p>
          <a:p>
            <a:pPr algn="ctr"/>
            <a:r>
              <a:rPr lang="en-US" sz="1400" dirty="0"/>
              <a:t>September: </a:t>
            </a:r>
            <a:br>
              <a:rPr lang="en-US" sz="1400" dirty="0"/>
            </a:br>
            <a:r>
              <a:rPr lang="en-US" sz="1400" dirty="0"/>
              <a:t>Where’s It At? (Viewing and Approving Transactions)</a:t>
            </a:r>
          </a:p>
          <a:p>
            <a:pPr algn="ctr"/>
            <a:r>
              <a:rPr lang="en-US" sz="1400" dirty="0"/>
              <a:t>October: </a:t>
            </a:r>
            <a:br>
              <a:rPr lang="en-US" sz="1400" dirty="0"/>
            </a:br>
            <a:r>
              <a:rPr lang="en-US" sz="1400" dirty="0"/>
              <a:t>Where’s It Go? (In-Depth Transaction Workflow)</a:t>
            </a:r>
          </a:p>
          <a:p>
            <a:pPr algn="ctr"/>
            <a:r>
              <a:rPr lang="en-US" sz="1400" dirty="0"/>
              <a:t>November: </a:t>
            </a:r>
            <a:br>
              <a:rPr lang="en-US" sz="1400" dirty="0"/>
            </a:br>
            <a:r>
              <a:rPr lang="en-US" sz="1400" dirty="0"/>
              <a:t>Managing Your Bleachers (Multi-Incumbent Positions)</a:t>
            </a:r>
          </a:p>
          <a:p>
            <a:pPr algn="ctr"/>
            <a:r>
              <a:rPr lang="en-US" sz="1400" dirty="0"/>
              <a:t>December: </a:t>
            </a:r>
            <a:br>
              <a:rPr lang="en-US" sz="1400" dirty="0"/>
            </a:br>
            <a:r>
              <a:rPr lang="en-US" sz="1400" dirty="0"/>
              <a:t>Can you cover me? </a:t>
            </a:r>
            <a:r>
              <a:rPr lang="en-US" sz="1400"/>
              <a:t>(Delegations)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1496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6E587D-3701-4357-B615-AE5371BCC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Who’s Who in HR?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08F5C-E6A5-49E7-8AAF-0CAC10A2C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3200" dirty="0"/>
              <a:t>Have an MSS or HR related issue?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Don’t know who to call?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Check out this website for more info! 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2"/>
              </a:rPr>
              <a:t>https://hr.kennesaw.edu/hrteams.php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92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06531-5B34-4E3D-8791-2DB55969E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8325" y="3323138"/>
            <a:ext cx="6575347" cy="55399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98002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D6C44-5687-43BE-93F9-34B1BBB20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Have a Great Day!</a:t>
            </a:r>
          </a:p>
        </p:txBody>
      </p:sp>
    </p:spTree>
    <p:extLst>
      <p:ext uri="{BB962C8B-B14F-4D97-AF65-F5344CB8AC3E}">
        <p14:creationId xmlns:p14="http://schemas.microsoft.com/office/powerpoint/2010/main" val="338927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8087A-D23C-4AC6-B4EB-29D1B4D4C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833" y="2177505"/>
            <a:ext cx="4702175" cy="398616"/>
          </a:xfrm>
        </p:spPr>
        <p:txBody>
          <a:bodyPr/>
          <a:lstStyle/>
          <a:p>
            <a:r>
              <a:rPr lang="en-US" sz="4800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8BFD7-286E-4CF4-87AE-BA85302E1E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1833" y="1114990"/>
            <a:ext cx="4704334" cy="46407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are workflows set up?</a:t>
            </a:r>
          </a:p>
          <a:p>
            <a:pPr marL="1028700" lvl="1"/>
            <a:r>
              <a:rPr lang="en-US" sz="1400" dirty="0"/>
              <a:t>Definition of terms</a:t>
            </a:r>
          </a:p>
          <a:p>
            <a:pPr marL="1028700" lvl="1"/>
            <a:r>
              <a:rPr lang="en-US" sz="1400" dirty="0"/>
              <a:t>Review of basic MSS workflow/routing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does KSU pre-define routing?</a:t>
            </a:r>
          </a:p>
          <a:p>
            <a:pPr marL="1028700" lvl="1"/>
            <a:r>
              <a:rPr lang="en-US" sz="1400" dirty="0"/>
              <a:t>Review of KSU routing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I view the required approvals for a specific MSS transaction?</a:t>
            </a:r>
          </a:p>
          <a:p>
            <a:pPr marL="1028700" lvl="1"/>
            <a:r>
              <a:rPr lang="en-US" sz="1400" dirty="0"/>
              <a:t>Review workflow/routing for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resources are available?</a:t>
            </a:r>
          </a:p>
          <a:p>
            <a:pPr marL="1028700" lvl="1"/>
            <a:r>
              <a:rPr lang="en-US" sz="1400" dirty="0"/>
              <a:t>SSC Knowledge Base</a:t>
            </a:r>
          </a:p>
          <a:p>
            <a:pPr marL="1028700" lvl="1"/>
            <a:r>
              <a:rPr lang="en-US" sz="1400" dirty="0"/>
              <a:t>HR Newsletter</a:t>
            </a:r>
          </a:p>
          <a:p>
            <a:pPr marL="1028700" lvl="1"/>
            <a:r>
              <a:rPr lang="en-US" sz="1400" dirty="0"/>
              <a:t>HR Training</a:t>
            </a:r>
          </a:p>
          <a:p>
            <a:pPr marL="1028700" lvl="1"/>
            <a:r>
              <a:rPr lang="en-US" sz="1400" dirty="0"/>
              <a:t>HR Teams</a:t>
            </a:r>
          </a:p>
        </p:txBody>
      </p:sp>
    </p:spTree>
    <p:extLst>
      <p:ext uri="{BB962C8B-B14F-4D97-AF65-F5344CB8AC3E}">
        <p14:creationId xmlns:p14="http://schemas.microsoft.com/office/powerpoint/2010/main" val="255098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1F43B-FF38-4EE6-B7EC-AE3FC0EEC4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8325" y="3270828"/>
            <a:ext cx="6575347" cy="553998"/>
          </a:xfrm>
        </p:spPr>
        <p:txBody>
          <a:bodyPr/>
          <a:lstStyle/>
          <a:p>
            <a:r>
              <a:rPr lang="en-US" dirty="0"/>
              <a:t>How are workflows set up?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2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DCE64C-8772-42DC-ABC5-6C8CB9B1DF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DAED7-C1E2-447C-AD76-B6D6C3CAE0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1833" y="102702"/>
            <a:ext cx="5044092" cy="4564678"/>
          </a:xfrm>
        </p:spPr>
        <p:txBody>
          <a:bodyPr/>
          <a:lstStyle/>
          <a:p>
            <a:r>
              <a:rPr lang="en-US" sz="1600" dirty="0"/>
              <a:t>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workflow is the sum of all approvers that are assigned to a transaction. The workflow for an MSS transaction is created at the time of submission. </a:t>
            </a:r>
          </a:p>
          <a:p>
            <a:r>
              <a:rPr lang="en-US" sz="1600" dirty="0"/>
              <a:t>Approver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 approver is a person whose approval is required to process a specific type of transaction. There are several different types of approver: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028700" lvl="1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1-Up Approver – A 1-Up approver is the next-level supervisor of the employee named in a transaction.</a:t>
            </a:r>
          </a:p>
          <a:p>
            <a:pPr marL="1028700" lvl="1"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Line VP Approver – A Line VP approver is the first person in the hierarchy/reporting chain within a specific range of classifications. This is intended to find the department or division leader. </a:t>
            </a:r>
          </a:p>
          <a:p>
            <a:pPr marL="1028700" lvl="1"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Role-Based Approver – A role-based approver is an approver that is set up through the use of a specific role added by HR to an individual’s security profile. This is intended to allow additional functional areas to approve, such as HR and Budget. </a:t>
            </a:r>
          </a:p>
          <a:p>
            <a:pPr marL="1028700" lvl="1"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HR Processor – An HR Processor is the person responsible for keying or pushing the transaction into the HR system.</a:t>
            </a:r>
          </a:p>
          <a:p>
            <a:pPr marL="1028700" lvl="1"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 Hoc Approver - An ad hoc approver is somebody who is added by the submitter or by another approver whose approval is also required to process a specific type of transaction. (Examples include additional managers, budget managers, additional team members, etc.)</a:t>
            </a:r>
          </a:p>
        </p:txBody>
      </p:sp>
    </p:spTree>
    <p:extLst>
      <p:ext uri="{BB962C8B-B14F-4D97-AF65-F5344CB8AC3E}">
        <p14:creationId xmlns:p14="http://schemas.microsoft.com/office/powerpoint/2010/main" val="317658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D547235-DE13-45EA-7D4A-E9F810F5515A}"/>
              </a:ext>
            </a:extLst>
          </p:cNvPr>
          <p:cNvSpPr txBox="1">
            <a:spLocks/>
          </p:cNvSpPr>
          <p:nvPr/>
        </p:nvSpPr>
        <p:spPr>
          <a:xfrm>
            <a:off x="258274" y="338135"/>
            <a:ext cx="11451126" cy="52368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Montserrat" panose="00000500000000000000" pitchFamily="50" charset="0"/>
              </a:rPr>
              <a:t>All transactions may have up to five pre-defined approvals: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D925E-6AB0-699B-0DD4-CF6C113C9A7B}"/>
              </a:ext>
            </a:extLst>
          </p:cNvPr>
          <p:cNvSpPr txBox="1"/>
          <p:nvPr/>
        </p:nvSpPr>
        <p:spPr>
          <a:xfrm>
            <a:off x="627761" y="859912"/>
            <a:ext cx="1787856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1</a:t>
            </a:r>
          </a:p>
          <a:p>
            <a:r>
              <a:rPr lang="en-US" dirty="0"/>
              <a:t>1-Up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0C301-00D6-23B4-9B5F-885314DF62F8}"/>
              </a:ext>
            </a:extLst>
          </p:cNvPr>
          <p:cNvSpPr txBox="1"/>
          <p:nvPr/>
        </p:nvSpPr>
        <p:spPr>
          <a:xfrm>
            <a:off x="2969604" y="861823"/>
            <a:ext cx="1787856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2</a:t>
            </a:r>
          </a:p>
          <a:p>
            <a:r>
              <a:rPr lang="en-US" dirty="0"/>
              <a:t>Line VP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EF518-17E5-D706-306D-D7BF39E417DE}"/>
              </a:ext>
            </a:extLst>
          </p:cNvPr>
          <p:cNvSpPr txBox="1"/>
          <p:nvPr/>
        </p:nvSpPr>
        <p:spPr>
          <a:xfrm>
            <a:off x="9995133" y="859912"/>
            <a:ext cx="1787856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5</a:t>
            </a:r>
          </a:p>
          <a:p>
            <a:r>
              <a:rPr lang="en-US" dirty="0"/>
              <a:t>HR Processor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E9C05-C0AF-A20B-610B-738E9E504C3A}"/>
              </a:ext>
            </a:extLst>
          </p:cNvPr>
          <p:cNvSpPr txBox="1"/>
          <p:nvPr/>
        </p:nvSpPr>
        <p:spPr>
          <a:xfrm>
            <a:off x="5311447" y="850814"/>
            <a:ext cx="1787856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3</a:t>
            </a:r>
          </a:p>
          <a:p>
            <a:r>
              <a:rPr lang="en-US" dirty="0"/>
              <a:t>Role-Based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E8BA2-6400-FDAE-3B52-46E0202C8C28}"/>
              </a:ext>
            </a:extLst>
          </p:cNvPr>
          <p:cNvSpPr txBox="1"/>
          <p:nvPr/>
        </p:nvSpPr>
        <p:spPr>
          <a:xfrm>
            <a:off x="7653290" y="841717"/>
            <a:ext cx="1787856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4</a:t>
            </a:r>
          </a:p>
          <a:p>
            <a:r>
              <a:rPr lang="en-US" dirty="0"/>
              <a:t>Role Based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99E6C2-2D19-C825-AC13-1553AE6B7BE7}"/>
              </a:ext>
            </a:extLst>
          </p:cNvPr>
          <p:cNvSpPr/>
          <p:nvPr/>
        </p:nvSpPr>
        <p:spPr>
          <a:xfrm>
            <a:off x="2464618" y="918427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793CCFC-6E3F-52BA-30E1-3604B4768412}"/>
              </a:ext>
            </a:extLst>
          </p:cNvPr>
          <p:cNvSpPr/>
          <p:nvPr/>
        </p:nvSpPr>
        <p:spPr>
          <a:xfrm>
            <a:off x="4815703" y="918427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2CE9B4F-5737-4943-BD98-3A5D893B8EC6}"/>
              </a:ext>
            </a:extLst>
          </p:cNvPr>
          <p:cNvSpPr/>
          <p:nvPr/>
        </p:nvSpPr>
        <p:spPr>
          <a:xfrm>
            <a:off x="7162002" y="936622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67C6F76-029D-BD5F-8C47-D4AB594DA719}"/>
              </a:ext>
            </a:extLst>
          </p:cNvPr>
          <p:cNvSpPr/>
          <p:nvPr/>
        </p:nvSpPr>
        <p:spPr>
          <a:xfrm>
            <a:off x="9486674" y="918427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139B66F-2484-EA14-0167-E48D8591A92F}"/>
              </a:ext>
            </a:extLst>
          </p:cNvPr>
          <p:cNvSpPr txBox="1">
            <a:spLocks/>
          </p:cNvSpPr>
          <p:nvPr/>
        </p:nvSpPr>
        <p:spPr>
          <a:xfrm>
            <a:off x="258274" y="1858630"/>
            <a:ext cx="11451126" cy="52368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Montserrat" panose="00000500000000000000" pitchFamily="50" charset="0"/>
              </a:rPr>
              <a:t>Each transaction may have any number of added approvals, called ad hoc approvers, which are added individually by the submitter or by any other approver. </a:t>
            </a:r>
            <a:br>
              <a:rPr lang="en-US" sz="1800" b="1" dirty="0">
                <a:latin typeface="Montserrat" panose="00000500000000000000" pitchFamily="50" charset="0"/>
              </a:rPr>
            </a:br>
            <a:r>
              <a:rPr lang="en-US" sz="1800" b="1" dirty="0">
                <a:latin typeface="Montserrat" panose="00000500000000000000" pitchFamily="50" charset="0"/>
              </a:rPr>
              <a:t>**Each arrow above is a place where ad hoc approvers can be added.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3D514A-9C36-A157-FAF4-3103A228B7D9}"/>
              </a:ext>
            </a:extLst>
          </p:cNvPr>
          <p:cNvSpPr txBox="1"/>
          <p:nvPr/>
        </p:nvSpPr>
        <p:spPr>
          <a:xfrm>
            <a:off x="1340309" y="3701301"/>
            <a:ext cx="1292803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1.01</a:t>
            </a:r>
          </a:p>
          <a:p>
            <a:r>
              <a:rPr lang="en-US" dirty="0"/>
              <a:t>Ad Hoc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E66649-37CD-FBFE-C11F-944EF90089B9}"/>
              </a:ext>
            </a:extLst>
          </p:cNvPr>
          <p:cNvSpPr txBox="1"/>
          <p:nvPr/>
        </p:nvSpPr>
        <p:spPr>
          <a:xfrm>
            <a:off x="1340309" y="4955869"/>
            <a:ext cx="1404097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1.02</a:t>
            </a:r>
          </a:p>
          <a:p>
            <a:r>
              <a:rPr lang="en-US" dirty="0"/>
              <a:t>Ad Hoc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D48D92-D556-4B40-8BC7-F7AD08EE566F}"/>
              </a:ext>
            </a:extLst>
          </p:cNvPr>
          <p:cNvSpPr txBox="1"/>
          <p:nvPr/>
        </p:nvSpPr>
        <p:spPr>
          <a:xfrm>
            <a:off x="627761" y="2649429"/>
            <a:ext cx="1787856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1</a:t>
            </a:r>
          </a:p>
          <a:p>
            <a:r>
              <a:rPr lang="en-US" dirty="0"/>
              <a:t>1-Up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2C7177-035A-E809-2F13-B3A46419B4FE}"/>
              </a:ext>
            </a:extLst>
          </p:cNvPr>
          <p:cNvSpPr txBox="1"/>
          <p:nvPr/>
        </p:nvSpPr>
        <p:spPr>
          <a:xfrm>
            <a:off x="2969604" y="2651340"/>
            <a:ext cx="1787856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2</a:t>
            </a:r>
          </a:p>
          <a:p>
            <a:r>
              <a:rPr lang="en-US" dirty="0"/>
              <a:t>Line VP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5C5F2F-AB1D-C612-FB61-7191498915FC}"/>
              </a:ext>
            </a:extLst>
          </p:cNvPr>
          <p:cNvSpPr txBox="1"/>
          <p:nvPr/>
        </p:nvSpPr>
        <p:spPr>
          <a:xfrm>
            <a:off x="9995133" y="2649429"/>
            <a:ext cx="1787856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5</a:t>
            </a:r>
          </a:p>
          <a:p>
            <a:r>
              <a:rPr lang="en-US" dirty="0"/>
              <a:t>HR Processor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50D064-CADB-6E09-5344-2E79DDD30FF9}"/>
              </a:ext>
            </a:extLst>
          </p:cNvPr>
          <p:cNvSpPr txBox="1"/>
          <p:nvPr/>
        </p:nvSpPr>
        <p:spPr>
          <a:xfrm>
            <a:off x="5311447" y="2640331"/>
            <a:ext cx="1787856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3</a:t>
            </a:r>
          </a:p>
          <a:p>
            <a:r>
              <a:rPr lang="en-US" dirty="0"/>
              <a:t>Role-Based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5CB45E-411F-8EBC-385F-BF20B82A92C0}"/>
              </a:ext>
            </a:extLst>
          </p:cNvPr>
          <p:cNvSpPr txBox="1"/>
          <p:nvPr/>
        </p:nvSpPr>
        <p:spPr>
          <a:xfrm>
            <a:off x="7653290" y="2631234"/>
            <a:ext cx="1787856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4</a:t>
            </a:r>
          </a:p>
          <a:p>
            <a:r>
              <a:rPr lang="en-US" dirty="0"/>
              <a:t>Role Based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094AD28-93E4-9927-0B94-A4866546229D}"/>
              </a:ext>
            </a:extLst>
          </p:cNvPr>
          <p:cNvSpPr/>
          <p:nvPr/>
        </p:nvSpPr>
        <p:spPr>
          <a:xfrm rot="5400000">
            <a:off x="1778252" y="4383676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86AF2F-8AC5-5C0F-E616-7B72E9A20745}"/>
              </a:ext>
            </a:extLst>
          </p:cNvPr>
          <p:cNvSpPr txBox="1"/>
          <p:nvPr/>
        </p:nvSpPr>
        <p:spPr>
          <a:xfrm>
            <a:off x="3723036" y="3709829"/>
            <a:ext cx="1292803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2.01</a:t>
            </a:r>
          </a:p>
          <a:p>
            <a:r>
              <a:rPr lang="en-US" dirty="0"/>
              <a:t>Ad Hoc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5517FF-9CBF-9C0C-5992-F8098D54CE30}"/>
              </a:ext>
            </a:extLst>
          </p:cNvPr>
          <p:cNvSpPr txBox="1"/>
          <p:nvPr/>
        </p:nvSpPr>
        <p:spPr>
          <a:xfrm>
            <a:off x="3723036" y="4964397"/>
            <a:ext cx="1369062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2.02</a:t>
            </a:r>
          </a:p>
          <a:p>
            <a:r>
              <a:rPr lang="en-US" dirty="0"/>
              <a:t>Ad Hoc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F3230955-8787-4B77-5620-4B2B465B8318}"/>
              </a:ext>
            </a:extLst>
          </p:cNvPr>
          <p:cNvSpPr/>
          <p:nvPr/>
        </p:nvSpPr>
        <p:spPr>
          <a:xfrm rot="5400000">
            <a:off x="4160979" y="4392204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580EE0-FE37-F59C-2F89-D13479643EC5}"/>
              </a:ext>
            </a:extLst>
          </p:cNvPr>
          <p:cNvSpPr txBox="1"/>
          <p:nvPr/>
        </p:nvSpPr>
        <p:spPr>
          <a:xfrm>
            <a:off x="6096000" y="3709829"/>
            <a:ext cx="1292803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3.01</a:t>
            </a:r>
          </a:p>
          <a:p>
            <a:r>
              <a:rPr lang="en-US" dirty="0"/>
              <a:t>Ad Hoc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8E7A5E-07C4-AC76-E3D9-A33AA4734EE8}"/>
              </a:ext>
            </a:extLst>
          </p:cNvPr>
          <p:cNvSpPr txBox="1"/>
          <p:nvPr/>
        </p:nvSpPr>
        <p:spPr>
          <a:xfrm>
            <a:off x="6096000" y="4964397"/>
            <a:ext cx="1342728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3.02</a:t>
            </a:r>
          </a:p>
          <a:p>
            <a:r>
              <a:rPr lang="en-US" dirty="0"/>
              <a:t>Ad Hoc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39FE7053-615B-9318-BFFC-67F728F79A20}"/>
              </a:ext>
            </a:extLst>
          </p:cNvPr>
          <p:cNvSpPr/>
          <p:nvPr/>
        </p:nvSpPr>
        <p:spPr>
          <a:xfrm rot="5400000">
            <a:off x="6533943" y="4392204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7826FD-F3CF-6D64-592D-8362DC50808A}"/>
              </a:ext>
            </a:extLst>
          </p:cNvPr>
          <p:cNvSpPr txBox="1"/>
          <p:nvPr/>
        </p:nvSpPr>
        <p:spPr>
          <a:xfrm>
            <a:off x="8468964" y="3701301"/>
            <a:ext cx="1292803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4.01</a:t>
            </a:r>
          </a:p>
          <a:p>
            <a:r>
              <a:rPr lang="en-US" dirty="0"/>
              <a:t>Ad Hoc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245C69-7CE6-3DEE-B588-AB17CC580B2C}"/>
              </a:ext>
            </a:extLst>
          </p:cNvPr>
          <p:cNvSpPr txBox="1"/>
          <p:nvPr/>
        </p:nvSpPr>
        <p:spPr>
          <a:xfrm>
            <a:off x="8468964" y="4955869"/>
            <a:ext cx="1316394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Level 4.02</a:t>
            </a:r>
          </a:p>
          <a:p>
            <a:r>
              <a:rPr lang="en-US" dirty="0"/>
              <a:t>Ad Hoc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81C65D4C-AE2F-738D-31C1-1785ED3C95D2}"/>
              </a:ext>
            </a:extLst>
          </p:cNvPr>
          <p:cNvSpPr/>
          <p:nvPr/>
        </p:nvSpPr>
        <p:spPr>
          <a:xfrm rot="5400000">
            <a:off x="8906907" y="4383676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E60CEC8-A56B-801F-D0F9-44EDFE84A7A2}"/>
              </a:ext>
            </a:extLst>
          </p:cNvPr>
          <p:cNvSpPr/>
          <p:nvPr/>
        </p:nvSpPr>
        <p:spPr>
          <a:xfrm rot="5400000">
            <a:off x="2275303" y="3313158"/>
            <a:ext cx="538341" cy="1597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684EEFC6-E45B-D244-0EB1-1E488CE38C45}"/>
              </a:ext>
            </a:extLst>
          </p:cNvPr>
          <p:cNvSpPr/>
          <p:nvPr/>
        </p:nvSpPr>
        <p:spPr>
          <a:xfrm rot="16200000">
            <a:off x="1674746" y="4193506"/>
            <a:ext cx="2299033" cy="1597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4FDA99BF-4298-BAD2-334F-BEFE72CA374C}"/>
              </a:ext>
            </a:extLst>
          </p:cNvPr>
          <p:cNvSpPr/>
          <p:nvPr/>
        </p:nvSpPr>
        <p:spPr>
          <a:xfrm rot="5400000">
            <a:off x="4622995" y="3313159"/>
            <a:ext cx="538341" cy="1597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B3F86853-AD1D-06B7-30F3-6E97E590339F}"/>
              </a:ext>
            </a:extLst>
          </p:cNvPr>
          <p:cNvSpPr/>
          <p:nvPr/>
        </p:nvSpPr>
        <p:spPr>
          <a:xfrm rot="16200000">
            <a:off x="4022438" y="4193507"/>
            <a:ext cx="2299033" cy="1597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EFDD520-D29C-4267-965A-B7C70A2FEE82}"/>
              </a:ext>
            </a:extLst>
          </p:cNvPr>
          <p:cNvSpPr/>
          <p:nvPr/>
        </p:nvSpPr>
        <p:spPr>
          <a:xfrm rot="5400000">
            <a:off x="6969625" y="3313159"/>
            <a:ext cx="538341" cy="1597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921B7BF5-A366-9014-8ACB-E4E373AE3B88}"/>
              </a:ext>
            </a:extLst>
          </p:cNvPr>
          <p:cNvSpPr/>
          <p:nvPr/>
        </p:nvSpPr>
        <p:spPr>
          <a:xfrm rot="16200000">
            <a:off x="6369068" y="4193507"/>
            <a:ext cx="2299033" cy="1597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AAB1959D-E18B-E5AD-6212-2B6B403AF666}"/>
              </a:ext>
            </a:extLst>
          </p:cNvPr>
          <p:cNvSpPr/>
          <p:nvPr/>
        </p:nvSpPr>
        <p:spPr>
          <a:xfrm rot="5400000">
            <a:off x="9329265" y="3309771"/>
            <a:ext cx="538341" cy="1597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A65DCF74-0776-939A-1EB2-3035B93399B6}"/>
              </a:ext>
            </a:extLst>
          </p:cNvPr>
          <p:cNvSpPr/>
          <p:nvPr/>
        </p:nvSpPr>
        <p:spPr>
          <a:xfrm rot="16200000">
            <a:off x="8728708" y="4190119"/>
            <a:ext cx="2299033" cy="1597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8D1A7BC-0F1C-4AED-372B-5AB11D9A8EC0}"/>
              </a:ext>
            </a:extLst>
          </p:cNvPr>
          <p:cNvSpPr txBox="1">
            <a:spLocks/>
          </p:cNvSpPr>
          <p:nvPr/>
        </p:nvSpPr>
        <p:spPr>
          <a:xfrm>
            <a:off x="258274" y="5712048"/>
            <a:ext cx="11451126" cy="52368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Montserrat" panose="00000500000000000000" pitchFamily="50" charset="0"/>
              </a:rPr>
              <a:t>The sum of all approvers for any individual transaction is that transaction’s workflow. </a:t>
            </a:r>
          </a:p>
        </p:txBody>
      </p:sp>
    </p:spTree>
    <p:extLst>
      <p:ext uri="{BB962C8B-B14F-4D97-AF65-F5344CB8AC3E}">
        <p14:creationId xmlns:p14="http://schemas.microsoft.com/office/powerpoint/2010/main" val="177233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1F43B-FF38-4EE6-B7EC-AE3FC0EEC4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8325" y="3270828"/>
            <a:ext cx="6575347" cy="553998"/>
          </a:xfrm>
        </p:spPr>
        <p:txBody>
          <a:bodyPr/>
          <a:lstStyle/>
          <a:p>
            <a:r>
              <a:rPr lang="en-US" dirty="0"/>
              <a:t>How does KSU pre-define routing?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2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D547235-DE13-45EA-7D4A-E9F810F5515A}"/>
              </a:ext>
            </a:extLst>
          </p:cNvPr>
          <p:cNvSpPr txBox="1">
            <a:spLocks/>
          </p:cNvSpPr>
          <p:nvPr/>
        </p:nvSpPr>
        <p:spPr>
          <a:xfrm>
            <a:off x="258274" y="654330"/>
            <a:ext cx="11451126" cy="52368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Montserrat" panose="00000500000000000000" pitchFamily="50" charset="0"/>
              </a:rPr>
              <a:t>The HR system allows HR to pre-define the five basic approvals based on the type of transaction and the type of employee.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CF9063-57A1-87B3-1D44-8957B1CDC771}"/>
              </a:ext>
            </a:extLst>
          </p:cNvPr>
          <p:cNvGrpSpPr/>
          <p:nvPr/>
        </p:nvGrpSpPr>
        <p:grpSpPr>
          <a:xfrm>
            <a:off x="627761" y="1530912"/>
            <a:ext cx="11155228" cy="697214"/>
            <a:chOff x="627761" y="841717"/>
            <a:chExt cx="11155228" cy="6972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2D925E-6AB0-699B-0DD4-CF6C113C9A7B}"/>
                </a:ext>
              </a:extLst>
            </p:cNvPr>
            <p:cNvSpPr txBox="1"/>
            <p:nvPr/>
          </p:nvSpPr>
          <p:spPr>
            <a:xfrm>
              <a:off x="627761" y="859912"/>
              <a:ext cx="1787856" cy="6771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Level 1</a:t>
              </a:r>
            </a:p>
            <a:p>
              <a:r>
                <a:rPr lang="en-US" dirty="0"/>
                <a:t>1-Up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C0C301-00D6-23B4-9B5F-885314DF62F8}"/>
                </a:ext>
              </a:extLst>
            </p:cNvPr>
            <p:cNvSpPr txBox="1"/>
            <p:nvPr/>
          </p:nvSpPr>
          <p:spPr>
            <a:xfrm>
              <a:off x="2969604" y="861823"/>
              <a:ext cx="1787856" cy="6771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Level 2</a:t>
              </a:r>
            </a:p>
            <a:p>
              <a:r>
                <a:rPr lang="en-US" dirty="0"/>
                <a:t>Line VP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2EF518-17E5-D706-306D-D7BF39E417DE}"/>
                </a:ext>
              </a:extLst>
            </p:cNvPr>
            <p:cNvSpPr txBox="1"/>
            <p:nvPr/>
          </p:nvSpPr>
          <p:spPr>
            <a:xfrm>
              <a:off x="9995133" y="859912"/>
              <a:ext cx="1787856" cy="6771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Level 5</a:t>
              </a:r>
            </a:p>
            <a:p>
              <a:r>
                <a:rPr lang="en-US" dirty="0"/>
                <a:t>HR Processor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EE9C05-C0AF-A20B-610B-738E9E504C3A}"/>
                </a:ext>
              </a:extLst>
            </p:cNvPr>
            <p:cNvSpPr txBox="1"/>
            <p:nvPr/>
          </p:nvSpPr>
          <p:spPr>
            <a:xfrm>
              <a:off x="5311447" y="850814"/>
              <a:ext cx="1787856" cy="6771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Level 3</a:t>
              </a:r>
            </a:p>
            <a:p>
              <a:r>
                <a:rPr lang="en-US" dirty="0"/>
                <a:t>Role-Based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0E8BA2-6400-FDAE-3B52-46E0202C8C28}"/>
                </a:ext>
              </a:extLst>
            </p:cNvPr>
            <p:cNvSpPr txBox="1"/>
            <p:nvPr/>
          </p:nvSpPr>
          <p:spPr>
            <a:xfrm>
              <a:off x="7653290" y="841717"/>
              <a:ext cx="1787856" cy="6771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Level 4</a:t>
              </a:r>
            </a:p>
            <a:p>
              <a:r>
                <a:rPr lang="en-US" dirty="0"/>
                <a:t>Role Based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D99E6C2-2D19-C825-AC13-1553AE6B7BE7}"/>
                </a:ext>
              </a:extLst>
            </p:cNvPr>
            <p:cNvSpPr/>
            <p:nvPr/>
          </p:nvSpPr>
          <p:spPr>
            <a:xfrm>
              <a:off x="2464618" y="918427"/>
              <a:ext cx="455985" cy="52368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6793CCFC-6E3F-52BA-30E1-3604B4768412}"/>
                </a:ext>
              </a:extLst>
            </p:cNvPr>
            <p:cNvSpPr/>
            <p:nvPr/>
          </p:nvSpPr>
          <p:spPr>
            <a:xfrm>
              <a:off x="4815703" y="918427"/>
              <a:ext cx="455985" cy="52368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2CE9B4F-5737-4943-BD98-3A5D893B8EC6}"/>
                </a:ext>
              </a:extLst>
            </p:cNvPr>
            <p:cNvSpPr/>
            <p:nvPr/>
          </p:nvSpPr>
          <p:spPr>
            <a:xfrm>
              <a:off x="7162002" y="936622"/>
              <a:ext cx="455985" cy="52368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67C6F76-029D-BD5F-8C47-D4AB594DA719}"/>
                </a:ext>
              </a:extLst>
            </p:cNvPr>
            <p:cNvSpPr/>
            <p:nvPr/>
          </p:nvSpPr>
          <p:spPr>
            <a:xfrm>
              <a:off x="9486674" y="918427"/>
              <a:ext cx="455985" cy="52368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0CC9500-7E7B-A9E5-C20F-7FB1706796A4}"/>
              </a:ext>
            </a:extLst>
          </p:cNvPr>
          <p:cNvSpPr txBox="1"/>
          <p:nvPr/>
        </p:nvSpPr>
        <p:spPr>
          <a:xfrm>
            <a:off x="627761" y="2915010"/>
            <a:ext cx="1787856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Available Customization:</a:t>
            </a:r>
          </a:p>
          <a:p>
            <a:endParaRPr lang="en-US" dirty="0"/>
          </a:p>
          <a:p>
            <a:r>
              <a:rPr lang="en-US" dirty="0"/>
              <a:t>Turn on/off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6BE150A-15D4-C2E2-8AE8-47CCC3CC4BA4}"/>
              </a:ext>
            </a:extLst>
          </p:cNvPr>
          <p:cNvSpPr/>
          <p:nvPr/>
        </p:nvSpPr>
        <p:spPr>
          <a:xfrm rot="5400000">
            <a:off x="1293696" y="2308770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55ED4B-7EC5-AC6C-DBB0-A556672DFD86}"/>
              </a:ext>
            </a:extLst>
          </p:cNvPr>
          <p:cNvSpPr txBox="1"/>
          <p:nvPr/>
        </p:nvSpPr>
        <p:spPr>
          <a:xfrm>
            <a:off x="2969605" y="2915011"/>
            <a:ext cx="1787856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Available Customization:</a:t>
            </a:r>
          </a:p>
          <a:p>
            <a:endParaRPr lang="en-US" dirty="0"/>
          </a:p>
          <a:p>
            <a:r>
              <a:rPr lang="en-US" dirty="0"/>
              <a:t>Turn on/off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6448316-0BCF-A269-B157-0703B96ED70C}"/>
              </a:ext>
            </a:extLst>
          </p:cNvPr>
          <p:cNvSpPr/>
          <p:nvPr/>
        </p:nvSpPr>
        <p:spPr>
          <a:xfrm rot="5400000">
            <a:off x="3635540" y="2308771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5D002E-3835-C2F3-1013-FFC2B2FEC91B}"/>
              </a:ext>
            </a:extLst>
          </p:cNvPr>
          <p:cNvSpPr txBox="1"/>
          <p:nvPr/>
        </p:nvSpPr>
        <p:spPr>
          <a:xfrm>
            <a:off x="5311449" y="2915010"/>
            <a:ext cx="1787856" cy="20928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Available Customization:</a:t>
            </a:r>
          </a:p>
          <a:p>
            <a:endParaRPr lang="en-US" dirty="0"/>
          </a:p>
          <a:p>
            <a:r>
              <a:rPr lang="en-US" dirty="0"/>
              <a:t>Turn on/off</a:t>
            </a:r>
          </a:p>
          <a:p>
            <a:endParaRPr lang="en-US" dirty="0"/>
          </a:p>
          <a:p>
            <a:r>
              <a:rPr lang="en-US" dirty="0"/>
              <a:t>Choose role-based approvers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8EA62905-6226-262B-5E01-31FACED66B88}"/>
              </a:ext>
            </a:extLst>
          </p:cNvPr>
          <p:cNvSpPr/>
          <p:nvPr/>
        </p:nvSpPr>
        <p:spPr>
          <a:xfrm rot="5400000">
            <a:off x="5977384" y="2308770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F4F88B-DC1A-BE24-FC31-A1ABA627567C}"/>
              </a:ext>
            </a:extLst>
          </p:cNvPr>
          <p:cNvSpPr txBox="1"/>
          <p:nvPr/>
        </p:nvSpPr>
        <p:spPr>
          <a:xfrm>
            <a:off x="7653290" y="2915012"/>
            <a:ext cx="1787856" cy="20928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Available Customization:</a:t>
            </a:r>
          </a:p>
          <a:p>
            <a:endParaRPr lang="en-US" dirty="0"/>
          </a:p>
          <a:p>
            <a:r>
              <a:rPr lang="en-US" dirty="0"/>
              <a:t>Turn on/off</a:t>
            </a:r>
          </a:p>
          <a:p>
            <a:endParaRPr lang="en-US" dirty="0"/>
          </a:p>
          <a:p>
            <a:r>
              <a:rPr lang="en-US" dirty="0"/>
              <a:t>Choose role-based approvers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4B06516A-D949-D39C-345A-653BE0E94871}"/>
              </a:ext>
            </a:extLst>
          </p:cNvPr>
          <p:cNvSpPr/>
          <p:nvPr/>
        </p:nvSpPr>
        <p:spPr>
          <a:xfrm rot="5400000">
            <a:off x="8319225" y="2308772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134626-1DB7-6822-F4A4-046395C3AFB1}"/>
              </a:ext>
            </a:extLst>
          </p:cNvPr>
          <p:cNvSpPr txBox="1"/>
          <p:nvPr/>
        </p:nvSpPr>
        <p:spPr>
          <a:xfrm>
            <a:off x="9995131" y="2915010"/>
            <a:ext cx="1787856" cy="20928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Available Customization:</a:t>
            </a:r>
          </a:p>
          <a:p>
            <a:endParaRPr lang="en-US" dirty="0"/>
          </a:p>
          <a:p>
            <a:r>
              <a:rPr lang="en-US" dirty="0"/>
              <a:t>Turn on/off</a:t>
            </a:r>
          </a:p>
          <a:p>
            <a:endParaRPr lang="en-US" dirty="0"/>
          </a:p>
          <a:p>
            <a:r>
              <a:rPr lang="en-US" dirty="0"/>
              <a:t>Choose processors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BFE677B5-5485-3B61-0503-094D21D0C1EE}"/>
              </a:ext>
            </a:extLst>
          </p:cNvPr>
          <p:cNvSpPr/>
          <p:nvPr/>
        </p:nvSpPr>
        <p:spPr>
          <a:xfrm rot="5400000">
            <a:off x="10661066" y="2308770"/>
            <a:ext cx="455985" cy="5236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791532-5805-BE75-375B-C3EDB715347F}"/>
              </a:ext>
            </a:extLst>
          </p:cNvPr>
          <p:cNvSpPr txBox="1"/>
          <p:nvPr/>
        </p:nvSpPr>
        <p:spPr>
          <a:xfrm>
            <a:off x="258273" y="250032"/>
            <a:ext cx="107572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Montserrat" panose="00000500000000000000" pitchFamily="50" charset="0"/>
              </a:rPr>
              <a:t>The system has 14 different types of transactions and 4 different pay groupings, so this allows for 56 different customizations that are specific to KSU’s internal processes.</a:t>
            </a:r>
          </a:p>
          <a:p>
            <a:endParaRPr lang="en-US" b="1" dirty="0">
              <a:latin typeface="Montserrat" panose="00000500000000000000" pitchFamily="50" charset="0"/>
            </a:endParaRPr>
          </a:p>
          <a:p>
            <a:r>
              <a:rPr lang="en-US" b="1" dirty="0">
                <a:latin typeface="Montserrat" panose="00000500000000000000" pitchFamily="50" charset="0"/>
              </a:rPr>
              <a:t>Each pay grouping and transaction has its own pre-defined routing. These can not be customized at the department or manager level, so they are maintained by HR.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E87E2-FD9D-5A56-9A4C-0ACB0F250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04358"/>
            <a:ext cx="11476527" cy="815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233441-254F-0730-5B6D-2BCFD3631FAC}"/>
              </a:ext>
            </a:extLst>
          </p:cNvPr>
          <p:cNvSpPr txBox="1"/>
          <p:nvPr/>
        </p:nvSpPr>
        <p:spPr>
          <a:xfrm>
            <a:off x="229317" y="3110233"/>
            <a:ext cx="3161583" cy="30469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50" charset="0"/>
              </a:rPr>
              <a:t>Pay grouping is the type of employee: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50" charset="0"/>
              </a:rPr>
              <a:t>Faculty includes 12-month and 10-month, full-time and part-time, administrative and instructional faculty members.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50" charset="0"/>
              </a:rPr>
              <a:t>Staff includes 12-month and 10-month, benefited (regular, 20+ hours/</a:t>
            </a:r>
            <a:r>
              <a:rPr lang="en-US" sz="1200" dirty="0" err="1">
                <a:latin typeface="Montserrat" panose="00000500000000000000" pitchFamily="50" charset="0"/>
              </a:rPr>
              <a:t>wk</a:t>
            </a:r>
            <a:r>
              <a:rPr lang="en-US" sz="1200" dirty="0">
                <a:latin typeface="Montserrat" panose="00000500000000000000" pitchFamily="50" charset="0"/>
              </a:rPr>
              <a:t>), salaried and hourly staff members. Also includes GRAs.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50" charset="0"/>
              </a:rPr>
              <a:t>Student includes all student assistants and all non-benefitted staff members (all temporary staff AND all regular staff with &lt; 20 hours/</a:t>
            </a:r>
            <a:r>
              <a:rPr lang="en-US" sz="1200" dirty="0" err="1">
                <a:latin typeface="Montserrat" panose="00000500000000000000" pitchFamily="50" charset="0"/>
              </a:rPr>
              <a:t>wk</a:t>
            </a:r>
            <a:r>
              <a:rPr lang="en-US" sz="1200" dirty="0">
                <a:latin typeface="Montserrat" panose="00000500000000000000" pitchFamily="50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50" charset="0"/>
              </a:rPr>
              <a:t>FWS includes all federal work study students.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36D82-A831-D95E-C626-AA7FF324D290}"/>
              </a:ext>
            </a:extLst>
          </p:cNvPr>
          <p:cNvSpPr txBox="1"/>
          <p:nvPr/>
        </p:nvSpPr>
        <p:spPr>
          <a:xfrm>
            <a:off x="3541776" y="3110973"/>
            <a:ext cx="1764792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50" charset="0"/>
              </a:rPr>
              <a:t>Transaction refers to which type of transaction was submitted.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A8A59-3FA7-E224-F419-C0214D1B48F9}"/>
              </a:ext>
            </a:extLst>
          </p:cNvPr>
          <p:cNvSpPr txBox="1"/>
          <p:nvPr/>
        </p:nvSpPr>
        <p:spPr>
          <a:xfrm>
            <a:off x="5457444" y="3110234"/>
            <a:ext cx="1953768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50" charset="0"/>
              </a:rPr>
              <a:t>Location refers to where that transaction is found in Manager Self Service.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5B0C5-8BF0-6E71-8022-9FA6CB1FBF3E}"/>
              </a:ext>
            </a:extLst>
          </p:cNvPr>
          <p:cNvSpPr txBox="1"/>
          <p:nvPr/>
        </p:nvSpPr>
        <p:spPr>
          <a:xfrm>
            <a:off x="7562088" y="3110233"/>
            <a:ext cx="4251960" cy="23083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50" charset="0"/>
              </a:rPr>
              <a:t>Levels 1-5 refer to the 5 levels of approval you saw on the last slide. </a:t>
            </a:r>
          </a:p>
          <a:p>
            <a:endParaRPr lang="en-US" sz="1200" dirty="0">
              <a:latin typeface="Montserrat" panose="00000500000000000000" pitchFamily="50" charset="0"/>
            </a:endParaRPr>
          </a:p>
          <a:p>
            <a:r>
              <a:rPr lang="en-US" sz="1200" dirty="0">
                <a:latin typeface="Montserrat" panose="00000500000000000000" pitchFamily="50" charset="0"/>
              </a:rPr>
              <a:t>Box Color: The box color indicates whether that approval level is turned on/off. </a:t>
            </a:r>
          </a:p>
          <a:p>
            <a:endParaRPr lang="en-US" sz="1200" dirty="0">
              <a:latin typeface="Montserrat" panose="00000500000000000000" pitchFamily="50" charset="0"/>
            </a:endParaRPr>
          </a:p>
          <a:p>
            <a:r>
              <a:rPr lang="en-US" sz="1200" dirty="0">
                <a:latin typeface="Montserrat" panose="00000500000000000000" pitchFamily="50" charset="0"/>
              </a:rPr>
              <a:t>Text: The text will describe the routing as customized by KSU. N/A will skip that level. Anything in parentheses with an “AH” is an expected ad hoc approver. Anything in parenthesis with an “AH” and a “?” is an ad hoc approver that may be needed but is not always required. </a:t>
            </a:r>
          </a:p>
        </p:txBody>
      </p:sp>
    </p:spTree>
    <p:extLst>
      <p:ext uri="{BB962C8B-B14F-4D97-AF65-F5344CB8AC3E}">
        <p14:creationId xmlns:p14="http://schemas.microsoft.com/office/powerpoint/2010/main" val="27580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1413</Words>
  <Application>Microsoft Office PowerPoint</Application>
  <PresentationFormat>Widescreen</PresentationFormat>
  <Paragraphs>177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Avenir Black</vt:lpstr>
      <vt:lpstr>Avenir Medium</vt:lpstr>
      <vt:lpstr>Avenir Roman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Lindy Taylor</dc:creator>
  <cp:lastModifiedBy>Tamara Gaddis</cp:lastModifiedBy>
  <cp:revision>55</cp:revision>
  <dcterms:created xsi:type="dcterms:W3CDTF">2019-08-07T15:31:06Z</dcterms:created>
  <dcterms:modified xsi:type="dcterms:W3CDTF">2022-12-02T15:39:27Z</dcterms:modified>
</cp:coreProperties>
</file>