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90" r:id="rId2"/>
    <p:sldId id="257" r:id="rId3"/>
    <p:sldId id="258" r:id="rId4"/>
    <p:sldId id="259" r:id="rId5"/>
    <p:sldId id="260" r:id="rId6"/>
    <p:sldId id="278" r:id="rId7"/>
    <p:sldId id="261" r:id="rId8"/>
    <p:sldId id="280" r:id="rId9"/>
    <p:sldId id="263" r:id="rId10"/>
    <p:sldId id="264" r:id="rId11"/>
    <p:sldId id="265" r:id="rId12"/>
    <p:sldId id="281" r:id="rId13"/>
    <p:sldId id="266" r:id="rId14"/>
    <p:sldId id="267" r:id="rId15"/>
    <p:sldId id="268" r:id="rId16"/>
    <p:sldId id="269" r:id="rId17"/>
    <p:sldId id="274" r:id="rId18"/>
    <p:sldId id="275" r:id="rId19"/>
    <p:sldId id="276" r:id="rId20"/>
    <p:sldId id="270" r:id="rId21"/>
    <p:sldId id="271" r:id="rId22"/>
    <p:sldId id="291" r:id="rId23"/>
    <p:sldId id="272" r:id="rId24"/>
    <p:sldId id="273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FC4B56-F6C5-4AB2-AFA0-FC9C3653D0E4}">
          <p14:sldIdLst>
            <p14:sldId id="290"/>
            <p14:sldId id="257"/>
            <p14:sldId id="258"/>
            <p14:sldId id="259"/>
            <p14:sldId id="260"/>
            <p14:sldId id="278"/>
            <p14:sldId id="261"/>
            <p14:sldId id="280"/>
            <p14:sldId id="263"/>
            <p14:sldId id="264"/>
            <p14:sldId id="265"/>
            <p14:sldId id="281"/>
            <p14:sldId id="266"/>
            <p14:sldId id="267"/>
            <p14:sldId id="268"/>
            <p14:sldId id="269"/>
            <p14:sldId id="274"/>
            <p14:sldId id="275"/>
            <p14:sldId id="276"/>
            <p14:sldId id="270"/>
            <p14:sldId id="271"/>
            <p14:sldId id="291"/>
            <p14:sldId id="272"/>
            <p14:sldId id="273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/>
    <p:restoredTop sz="94681"/>
  </p:normalViewPr>
  <p:slideViewPr>
    <p:cSldViewPr snapToGrid="0" snapToObjects="1">
      <p:cViewPr varScale="1">
        <p:scale>
          <a:sx n="77" d="100"/>
          <a:sy n="77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D78D4-8830-4043-9064-E6BE46C0631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FDDA2-D307-7D41-8A9B-9D02DEE48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9F9D3-1631-574E-B794-15810466C68F}"/>
              </a:ext>
            </a:extLst>
          </p:cNvPr>
          <p:cNvSpPr/>
          <p:nvPr/>
        </p:nvSpPr>
        <p:spPr>
          <a:xfrm>
            <a:off x="6039679" y="0"/>
            <a:ext cx="52652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C32C3-0E38-EF40-8753-699E473F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56227-D7D4-F943-AFB2-F20F8B424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817" y="1983144"/>
            <a:ext cx="2853911" cy="289171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0DF3D-F69D-9941-B6AB-0FDADE794E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3549" y="2964400"/>
            <a:ext cx="4660900" cy="512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1DA1688-B217-4843-B0D0-29E1D20281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3549" y="3477162"/>
            <a:ext cx="4660900" cy="512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1909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2D5093F-A64D-6A42-8920-D62D4FA40C4E}"/>
              </a:ext>
            </a:extLst>
          </p:cNvPr>
          <p:cNvGrpSpPr/>
          <p:nvPr userDrawn="1"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42E0DC-41C4-5D4E-9365-D4101A18F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272"/>
            <a:stretch/>
          </p:blipFill>
          <p:spPr>
            <a:xfrm>
              <a:off x="1" y="0"/>
              <a:ext cx="12192000" cy="68580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FC13913-2F32-2343-B64C-251CB51EA2C7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1497477"/>
              <a:ext cx="8538377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DDACB2-B58B-F64A-B55E-70FEB45037B1}"/>
                </a:ext>
              </a:extLst>
            </p:cNvPr>
            <p:cNvSpPr/>
            <p:nvPr/>
          </p:nvSpPr>
          <p:spPr>
            <a:xfrm>
              <a:off x="5589104" y="990581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A6396A-6CC8-EE41-8B23-9407CDA8FD3F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5360525"/>
              <a:ext cx="8538377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4DCAAE-06D4-1C42-A8CE-0E38F73143D0}"/>
                </a:ext>
              </a:extLst>
            </p:cNvPr>
            <p:cNvSpPr/>
            <p:nvPr/>
          </p:nvSpPr>
          <p:spPr>
            <a:xfrm>
              <a:off x="5589104" y="4853629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F89AB1-B31C-E448-B85A-7845F94BB1BB}"/>
                </a:ext>
              </a:extLst>
            </p:cNvPr>
            <p:cNvSpPr/>
            <p:nvPr/>
          </p:nvSpPr>
          <p:spPr>
            <a:xfrm>
              <a:off x="-1" y="2494755"/>
              <a:ext cx="12192001" cy="1866622"/>
            </a:xfrm>
            <a:prstGeom prst="rect">
              <a:avLst/>
            </a:prstGeom>
            <a:solidFill>
              <a:srgbClr val="FFC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F5AD75-B71E-D94B-A05C-66D485089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0916" y="1320514"/>
              <a:ext cx="650162" cy="43344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7CDAB06-B996-2747-B5EA-CA07085E5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5770916" y="5143800"/>
              <a:ext cx="650162" cy="433441"/>
            </a:xfrm>
            <a:prstGeom prst="rect">
              <a:avLst/>
            </a:prstGeom>
          </p:spPr>
        </p:pic>
      </p:grp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E663CB2-1E13-F842-839B-5A8CD0A85A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571" y="2937860"/>
            <a:ext cx="10414849" cy="9804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We don’t yet know what our best self can be…together, we all need to find it.</a:t>
            </a:r>
          </a:p>
        </p:txBody>
      </p:sp>
    </p:spTree>
    <p:extLst>
      <p:ext uri="{BB962C8B-B14F-4D97-AF65-F5344CB8AC3E}">
        <p14:creationId xmlns:p14="http://schemas.microsoft.com/office/powerpoint/2010/main" val="45698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33246C5-2D29-F946-B2F7-3B9C84905703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CE2E98-8D1A-CD4B-B1A9-88632EBA6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BB83C3-3C45-0841-A413-09852839C40C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1497477"/>
              <a:ext cx="85383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7FDDB52-74F4-BD45-9465-8A1053479EC4}"/>
                </a:ext>
              </a:extLst>
            </p:cNvPr>
            <p:cNvSpPr/>
            <p:nvPr/>
          </p:nvSpPr>
          <p:spPr>
            <a:xfrm>
              <a:off x="5589104" y="990581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FCEBF5-ADAA-7B46-9038-529B9CAD1C0A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5360525"/>
              <a:ext cx="85383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772748-8129-DF4A-8381-C7C56673891E}"/>
                </a:ext>
              </a:extLst>
            </p:cNvPr>
            <p:cNvSpPr/>
            <p:nvPr/>
          </p:nvSpPr>
          <p:spPr>
            <a:xfrm>
              <a:off x="5589104" y="4853629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7E82D3-A127-8949-B1E6-B259F329C874}"/>
                </a:ext>
              </a:extLst>
            </p:cNvPr>
            <p:cNvSpPr/>
            <p:nvPr/>
          </p:nvSpPr>
          <p:spPr>
            <a:xfrm>
              <a:off x="-1" y="2494755"/>
              <a:ext cx="12192001" cy="1866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B4B2D7-120C-C34A-B84F-EA07D8F4A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0855" y="1305854"/>
              <a:ext cx="690281" cy="46018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F279F7D-5F09-5A4A-BBE3-A178B7A30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5750855" y="5128560"/>
              <a:ext cx="690281" cy="460187"/>
            </a:xfrm>
            <a:prstGeom prst="rect">
              <a:avLst/>
            </a:prstGeom>
          </p:spPr>
        </p:pic>
      </p:grp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4F3A9B5-49EA-D54B-89B9-093CE6BD84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571" y="2937860"/>
            <a:ext cx="10414849" cy="9804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We don’t yet know what our best self can be…together, we all need to find it.</a:t>
            </a:r>
          </a:p>
        </p:txBody>
      </p:sp>
    </p:spTree>
    <p:extLst>
      <p:ext uri="{BB962C8B-B14F-4D97-AF65-F5344CB8AC3E}">
        <p14:creationId xmlns:p14="http://schemas.microsoft.com/office/powerpoint/2010/main" val="218187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25A00D-820B-394B-BB34-47EBF2ABE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71227B-224F-8845-985A-7D474CAE570C}"/>
              </a:ext>
            </a:extLst>
          </p:cNvPr>
          <p:cNvSpPr/>
          <p:nvPr/>
        </p:nvSpPr>
        <p:spPr>
          <a:xfrm>
            <a:off x="-1" y="2958419"/>
            <a:ext cx="12192001" cy="9411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FC234-CE84-CE4A-AEC5-3D8F75B4E49C}"/>
              </a:ext>
            </a:extLst>
          </p:cNvPr>
          <p:cNvSpPr txBox="1"/>
          <p:nvPr/>
        </p:nvSpPr>
        <p:spPr>
          <a:xfrm>
            <a:off x="1822703" y="3210350"/>
            <a:ext cx="8546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3475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7E3552-DEBB-C944-A554-82AFCB8419BA}"/>
              </a:ext>
            </a:extLst>
          </p:cNvPr>
          <p:cNvSpPr/>
          <p:nvPr/>
        </p:nvSpPr>
        <p:spPr>
          <a:xfrm>
            <a:off x="0" y="4872178"/>
            <a:ext cx="12192000" cy="121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1168" b="21932"/>
          <a:stretch/>
        </p:blipFill>
        <p:spPr>
          <a:xfrm>
            <a:off x="-1" y="4933072"/>
            <a:ext cx="12192001" cy="1924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8D1FCC-C828-5245-A412-37087985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335" y="963303"/>
            <a:ext cx="2887330" cy="292557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54ED87-0658-414E-9715-03B9642412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5550" y="5448601"/>
            <a:ext cx="4660900" cy="512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A2028A-6C2D-9540-910F-711B608C5F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5550" y="5961363"/>
            <a:ext cx="4660900" cy="350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3132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02" r="1168" b="21932"/>
          <a:stretch/>
        </p:blipFill>
        <p:spPr>
          <a:xfrm>
            <a:off x="-1" y="6311590"/>
            <a:ext cx="12192001" cy="56563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C39C82-22A6-0A45-B0AE-051068866D21}"/>
              </a:ext>
            </a:extLst>
          </p:cNvPr>
          <p:cNvCxnSpPr>
            <a:cxnSpLocks/>
          </p:cNvCxnSpPr>
          <p:nvPr userDrawn="1"/>
        </p:nvCxnSpPr>
        <p:spPr>
          <a:xfrm>
            <a:off x="-1" y="6311590"/>
            <a:ext cx="12192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FA6151DA-0E50-3747-B88F-29F646B31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096" y="35461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378D0F-E7EF-4A4B-83B1-DE98788093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2217738"/>
            <a:ext cx="10355263" cy="3752850"/>
          </a:xfrm>
          <a:prstGeom prst="rect">
            <a:avLst/>
          </a:prstGeom>
        </p:spPr>
        <p:txBody>
          <a:bodyPr/>
          <a:lstStyle>
            <a:lvl1pPr>
              <a:buClr>
                <a:srgbClr val="F7BF32"/>
              </a:buClr>
              <a:defRPr b="0" i="0">
                <a:latin typeface="Avenir Medium" panose="02000503020000020003" pitchFamily="2" charset="0"/>
              </a:defRPr>
            </a:lvl1pPr>
            <a:lvl2pPr>
              <a:buClr>
                <a:srgbClr val="F7BF32"/>
              </a:buClr>
              <a:defRPr b="0" i="0">
                <a:latin typeface="Avenir Roman" panose="02000503020000020003" pitchFamily="2" charset="0"/>
              </a:defRPr>
            </a:lvl2pPr>
            <a:lvl3pPr>
              <a:buClr>
                <a:srgbClr val="F7BF32"/>
              </a:buClr>
              <a:defRPr b="0" i="0">
                <a:latin typeface="Avenir Roman" panose="02000503020000020003" pitchFamily="2" charset="0"/>
              </a:defRPr>
            </a:lvl3pPr>
            <a:lvl4pPr>
              <a:buClr>
                <a:srgbClr val="F7BF32"/>
              </a:buClr>
              <a:defRPr b="0" i="0">
                <a:latin typeface="Avenir Roman" panose="02000503020000020003" pitchFamily="2" charset="0"/>
              </a:defRPr>
            </a:lvl4pPr>
            <a:lvl5pPr>
              <a:buClr>
                <a:srgbClr val="F7BF32"/>
              </a:buClr>
              <a:defRPr b="0" i="0">
                <a:latin typeface="Avenir Roman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00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02" r="1168" b="21932"/>
          <a:stretch/>
        </p:blipFill>
        <p:spPr>
          <a:xfrm>
            <a:off x="-1" y="6311590"/>
            <a:ext cx="12192001" cy="56563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C39C82-22A6-0A45-B0AE-051068866D21}"/>
              </a:ext>
            </a:extLst>
          </p:cNvPr>
          <p:cNvCxnSpPr>
            <a:cxnSpLocks/>
          </p:cNvCxnSpPr>
          <p:nvPr userDrawn="1"/>
        </p:nvCxnSpPr>
        <p:spPr>
          <a:xfrm>
            <a:off x="-1" y="6311590"/>
            <a:ext cx="12192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9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7E3552-DEBB-C944-A554-82AFCB8419BA}"/>
              </a:ext>
            </a:extLst>
          </p:cNvPr>
          <p:cNvSpPr/>
          <p:nvPr/>
        </p:nvSpPr>
        <p:spPr>
          <a:xfrm>
            <a:off x="0" y="4872178"/>
            <a:ext cx="12192000" cy="121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1168" b="21932"/>
          <a:stretch/>
        </p:blipFill>
        <p:spPr>
          <a:xfrm>
            <a:off x="-1" y="4933072"/>
            <a:ext cx="12192001" cy="192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D4AF910-3B45-C642-BA40-7F26C292CBB7}"/>
              </a:ext>
            </a:extLst>
          </p:cNvPr>
          <p:cNvGrpSpPr/>
          <p:nvPr userDrawn="1"/>
        </p:nvGrpSpPr>
        <p:grpSpPr>
          <a:xfrm>
            <a:off x="0" y="0"/>
            <a:ext cx="6143872" cy="6858000"/>
            <a:chOff x="0" y="0"/>
            <a:chExt cx="6143872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89D864-D3E3-854A-9727-A7FA3A3C3175}"/>
                </a:ext>
              </a:extLst>
            </p:cNvPr>
            <p:cNvSpPr/>
            <p:nvPr/>
          </p:nvSpPr>
          <p:spPr>
            <a:xfrm>
              <a:off x="5617345" y="0"/>
              <a:ext cx="526527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8ED27C-6546-2A4D-8DF8-81E2F1D5CA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0000"/>
            <a:stretch/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061A9F-A15E-C64A-9549-79374FACE1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833" y="3229691"/>
            <a:ext cx="4702175" cy="3986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What We’ll Cover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FA52A49-6633-E54F-9E51-57323147E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1833" y="1128199"/>
            <a:ext cx="4704334" cy="4564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  <a:defRPr sz="1800" b="0" i="0"/>
            </a:lvl2pPr>
          </a:lstStyle>
          <a:p>
            <a:pPr>
              <a:lnSpc>
                <a:spcPct val="200000"/>
              </a:lnSpc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 marL="742950" lvl="1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 marL="742950" lvl="1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 marL="742950" lvl="1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86207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6B76FD-EBC2-924F-90F9-5FBB8B224E6C}"/>
              </a:ext>
            </a:extLst>
          </p:cNvPr>
          <p:cNvSpPr/>
          <p:nvPr/>
        </p:nvSpPr>
        <p:spPr>
          <a:xfrm>
            <a:off x="-1" y="6224584"/>
            <a:ext cx="12192001" cy="260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04431-1C59-AA44-82EC-D02845A98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324" r="1434" b="242"/>
          <a:stretch/>
        </p:blipFill>
        <p:spPr>
          <a:xfrm>
            <a:off x="0" y="6279639"/>
            <a:ext cx="12192000" cy="5783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6176D2-EEF6-1043-9E18-99A5E6FB1DED}"/>
              </a:ext>
            </a:extLst>
          </p:cNvPr>
          <p:cNvCxnSpPr>
            <a:cxnSpLocks/>
          </p:cNvCxnSpPr>
          <p:nvPr/>
        </p:nvCxnSpPr>
        <p:spPr>
          <a:xfrm>
            <a:off x="-13856" y="1260574"/>
            <a:ext cx="6096001" cy="0"/>
          </a:xfrm>
          <a:prstGeom prst="line">
            <a:avLst/>
          </a:prstGeom>
          <a:ln w="28575">
            <a:solidFill>
              <a:srgbClr val="FFC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75B1AC-CF2D-704D-8913-3B88C08C39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083" y="600075"/>
            <a:ext cx="5680075" cy="66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360B5A-D265-7849-A437-ACE53640BB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083" y="1752600"/>
            <a:ext cx="4257675" cy="3352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C629"/>
              </a:buClr>
              <a:buFont typeface="Arial" panose="020B0604020202020204" pitchFamily="34" charset="0"/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r>
              <a:rPr lang="en-US" sz="1500" b="1" dirty="0">
                <a:latin typeface="Avenir Black" panose="02000503020000020003" pitchFamily="2" charset="0"/>
              </a:rPr>
              <a:t>Points:</a:t>
            </a:r>
          </a:p>
          <a:p>
            <a:endParaRPr lang="en-US" sz="1500" dirty="0">
              <a:latin typeface="Avenir Medium" panose="02000503020000020003" pitchFamily="2" charset="0"/>
            </a:endParaRPr>
          </a:p>
          <a:p>
            <a:pPr marL="285750" indent="-285750"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Avenir Medium" panose="02000503020000020003" pitchFamily="2" charset="0"/>
              </a:rPr>
              <a:t>Point 1</a:t>
            </a:r>
          </a:p>
          <a:p>
            <a:pPr marL="285750" indent="-285750"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Avenir Medium" panose="02000503020000020003" pitchFamily="2" charset="0"/>
              </a:rPr>
              <a:t>Point 2</a:t>
            </a:r>
          </a:p>
          <a:p>
            <a:pPr marL="285750" indent="-285750"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Avenir Medium" panose="02000503020000020003" pitchFamily="2" charset="0"/>
              </a:rPr>
              <a:t>Point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Avenir Medium" panose="02000503020000020003" pitchFamily="2" charset="0"/>
            </a:endParaRPr>
          </a:p>
          <a:p>
            <a:r>
              <a:rPr lang="en-US" sz="1500" dirty="0">
                <a:latin typeface="Avenir Medium" panose="02000503020000020003" pitchFamily="2" charset="0"/>
              </a:rPr>
              <a:t>Reinforce main points/message here with copy to explain to the consumer.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874033-E928-1743-85FB-DC29CB426C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99667" y="1593184"/>
            <a:ext cx="4794250" cy="3892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0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475F388-1957-4E42-8C71-14A16B93040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0DCAAC-46AE-3343-8F9A-CD4DDA203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2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7FE7ACE-CBBD-CE4F-9899-20F39A6A454D}"/>
                </a:ext>
              </a:extLst>
            </p:cNvPr>
            <p:cNvCxnSpPr/>
            <p:nvPr/>
          </p:nvCxnSpPr>
          <p:spPr>
            <a:xfrm>
              <a:off x="3169919" y="3857735"/>
              <a:ext cx="5852160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210CA93-A5F0-FC40-A24C-216D908FFE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8325" y="3247982"/>
            <a:ext cx="6575347" cy="553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23017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2C8967C-5DE1-8542-B6F8-DE583745C775}"/>
              </a:ext>
            </a:extLst>
          </p:cNvPr>
          <p:cNvGrpSpPr/>
          <p:nvPr userDrawn="1"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F91AB2-125E-C949-8DAC-F09226535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t="19272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F6F952A-A865-544A-B2DA-A32AF5762272}"/>
                </a:ext>
              </a:extLst>
            </p:cNvPr>
            <p:cNvCxnSpPr/>
            <p:nvPr/>
          </p:nvCxnSpPr>
          <p:spPr>
            <a:xfrm>
              <a:off x="3672840" y="3857735"/>
              <a:ext cx="4846320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BDF5D72F-CC3C-2B4E-B192-FF761F67C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8325" y="3247982"/>
            <a:ext cx="6575347" cy="553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308901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65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7" r:id="rId3"/>
    <p:sldLayoutId id="2147483668" r:id="rId4"/>
    <p:sldLayoutId id="2147483669" r:id="rId5"/>
    <p:sldLayoutId id="2147483658" r:id="rId6"/>
    <p:sldLayoutId id="2147483665" r:id="rId7"/>
    <p:sldLayoutId id="2147483660" r:id="rId8"/>
    <p:sldLayoutId id="2147483661" r:id="rId9"/>
    <p:sldLayoutId id="2147483663" r:id="rId10"/>
    <p:sldLayoutId id="2147483664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usg.service-now.com/usgsp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hr.kennesaw.edu/communication/newsletter.ph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hr.kennesaw.edu/hrteams.php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2CAE6-104F-4AC5-839D-ECB29D4D42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561ABA1-CAE5-45C8-897E-5A0ADA98FB2A}"/>
              </a:ext>
            </a:extLst>
          </p:cNvPr>
          <p:cNvSpPr txBox="1">
            <a:spLocks/>
          </p:cNvSpPr>
          <p:nvPr/>
        </p:nvSpPr>
        <p:spPr>
          <a:xfrm>
            <a:off x="2808325" y="3971472"/>
            <a:ext cx="6575347" cy="55399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will begin promptly at 2pm.</a:t>
            </a:r>
          </a:p>
        </p:txBody>
      </p:sp>
    </p:spTree>
    <p:extLst>
      <p:ext uri="{BB962C8B-B14F-4D97-AF65-F5344CB8AC3E}">
        <p14:creationId xmlns:p14="http://schemas.microsoft.com/office/powerpoint/2010/main" val="152027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E98E2E6-0133-4388-8BC0-00576987F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830" y="350195"/>
            <a:ext cx="2831690" cy="23105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D8D7A1-7816-4B45-8576-BEFB6BB66D7A}"/>
              </a:ext>
            </a:extLst>
          </p:cNvPr>
          <p:cNvSpPr txBox="1"/>
          <p:nvPr/>
        </p:nvSpPr>
        <p:spPr>
          <a:xfrm>
            <a:off x="7120564" y="2680489"/>
            <a:ext cx="4450222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Montserrat-Regular" panose="00000500000000000000" pitchFamily="50" charset="0"/>
              </a:rPr>
              <a:t>Actions that affect a </a:t>
            </a:r>
            <a:r>
              <a:rPr lang="en-US" sz="1800" b="0" i="0" u="none" strike="noStrike" baseline="0" dirty="0">
                <a:latin typeface="Montserrat-Medium" panose="00000600000000000000" pitchFamily="50" charset="0"/>
              </a:rPr>
              <a:t>POSITION </a:t>
            </a:r>
            <a:r>
              <a:rPr lang="en-US" sz="1800" b="0" i="0" u="none" strike="noStrike" baseline="0" dirty="0">
                <a:latin typeface="Montserrat-Regular" panose="00000500000000000000" pitchFamily="50" charset="0"/>
              </a:rPr>
              <a:t>are</a:t>
            </a:r>
          </a:p>
          <a:p>
            <a:pPr algn="ctr"/>
            <a:r>
              <a:rPr lang="en-US" sz="1800" b="0" i="0" u="none" strike="noStrike" baseline="0" dirty="0">
                <a:latin typeface="Montserrat-Regular" panose="00000500000000000000" pitchFamily="50" charset="0"/>
              </a:rPr>
              <a:t>routed through </a:t>
            </a:r>
            <a:r>
              <a:rPr lang="en-US" sz="1800" b="0" i="0" u="none" strike="noStrike" baseline="0" dirty="0">
                <a:latin typeface="Montserrat-Medium" panose="00000600000000000000" pitchFamily="50" charset="0"/>
              </a:rPr>
              <a:t>MANAGE POSITIONS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7A348FB-BA37-49F9-814C-EA863864E07B}"/>
              </a:ext>
            </a:extLst>
          </p:cNvPr>
          <p:cNvSpPr txBox="1">
            <a:spLocks/>
          </p:cNvSpPr>
          <p:nvPr/>
        </p:nvSpPr>
        <p:spPr>
          <a:xfrm>
            <a:off x="6901047" y="3409485"/>
            <a:ext cx="4889257" cy="110739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latin typeface="Montserrat" panose="00000500000000000000" pitchFamily="50" charset="0"/>
              </a:rPr>
              <a:t>Use for vacant positions </a:t>
            </a:r>
            <a:br>
              <a:rPr lang="en-US" sz="1800" b="1" dirty="0">
                <a:latin typeface="Montserrat" panose="00000500000000000000" pitchFamily="50" charset="0"/>
              </a:rPr>
            </a:br>
            <a:r>
              <a:rPr lang="en-US" sz="1800" b="1" dirty="0">
                <a:latin typeface="Montserrat" panose="00000500000000000000" pitchFamily="50" charset="0"/>
              </a:rPr>
              <a:t>-OR- </a:t>
            </a:r>
            <a:br>
              <a:rPr lang="en-US" sz="1800" b="1" dirty="0">
                <a:latin typeface="Montserrat" panose="00000500000000000000" pitchFamily="50" charset="0"/>
              </a:rPr>
            </a:br>
            <a:r>
              <a:rPr lang="en-US" sz="1800" b="1" dirty="0">
                <a:latin typeface="Montserrat" panose="00000500000000000000" pitchFamily="50" charset="0"/>
              </a:rPr>
              <a:t>Use when employee is changing while </a:t>
            </a:r>
            <a:br>
              <a:rPr lang="en-US" sz="1800" b="1" dirty="0">
                <a:latin typeface="Montserrat" panose="00000500000000000000" pitchFamily="50" charset="0"/>
              </a:rPr>
            </a:br>
            <a:r>
              <a:rPr lang="en-US" sz="1800" b="1" dirty="0">
                <a:latin typeface="Montserrat" panose="00000500000000000000" pitchFamily="50" charset="0"/>
              </a:rPr>
              <a:t>staying in current position number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5B99FB-159D-41CC-8E26-BFD1E237710A}"/>
              </a:ext>
            </a:extLst>
          </p:cNvPr>
          <p:cNvSpPr txBox="1"/>
          <p:nvPr/>
        </p:nvSpPr>
        <p:spPr>
          <a:xfrm>
            <a:off x="7606962" y="4529727"/>
            <a:ext cx="3477426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US" sz="1600" dirty="0"/>
              <a:t>Classification (Job Code / Title)</a:t>
            </a:r>
          </a:p>
          <a:p>
            <a:pPr marL="0" indent="0" algn="ctr">
              <a:buNone/>
            </a:pPr>
            <a:r>
              <a:rPr lang="en-US" sz="1600" dirty="0"/>
              <a:t>Department</a:t>
            </a:r>
          </a:p>
          <a:p>
            <a:pPr marL="0" indent="0" algn="ctr">
              <a:buNone/>
            </a:pPr>
            <a:r>
              <a:rPr lang="en-US" sz="1600" dirty="0"/>
              <a:t>Reports To</a:t>
            </a:r>
          </a:p>
          <a:p>
            <a:pPr marL="0" indent="0" algn="ctr">
              <a:buNone/>
            </a:pPr>
            <a:r>
              <a:rPr lang="en-US" sz="1600" dirty="0"/>
              <a:t>Standard Hours / FTE</a:t>
            </a:r>
          </a:p>
          <a:p>
            <a:pPr marL="0" indent="0" algn="ctr">
              <a:buNone/>
            </a:pPr>
            <a:r>
              <a:rPr lang="en-US" sz="1600" dirty="0"/>
              <a:t>Pay Frequency</a:t>
            </a:r>
          </a:p>
          <a:p>
            <a:pPr marL="0" indent="0" algn="ctr">
              <a:buNone/>
            </a:pPr>
            <a:r>
              <a:rPr lang="en-US" sz="1600" dirty="0"/>
              <a:t>Position Funding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FB80CAA-96D8-4408-A563-D383755EE01E}"/>
              </a:ext>
            </a:extLst>
          </p:cNvPr>
          <p:cNvCxnSpPr>
            <a:cxnSpLocks/>
          </p:cNvCxnSpPr>
          <p:nvPr/>
        </p:nvCxnSpPr>
        <p:spPr>
          <a:xfrm>
            <a:off x="6962586" y="3339665"/>
            <a:ext cx="4766178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FD4DF8-F58D-44E1-8734-B5148D27046A}"/>
              </a:ext>
            </a:extLst>
          </p:cNvPr>
          <p:cNvCxnSpPr>
            <a:cxnSpLocks/>
          </p:cNvCxnSpPr>
          <p:nvPr/>
        </p:nvCxnSpPr>
        <p:spPr>
          <a:xfrm>
            <a:off x="6962586" y="4504032"/>
            <a:ext cx="4766178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17ECA730-CD42-4CC2-96B6-F56FF68E3F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Manage Positions</a:t>
            </a:r>
          </a:p>
        </p:txBody>
      </p:sp>
    </p:spTree>
    <p:extLst>
      <p:ext uri="{BB962C8B-B14F-4D97-AF65-F5344CB8AC3E}">
        <p14:creationId xmlns:p14="http://schemas.microsoft.com/office/powerpoint/2010/main" val="304839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B49B3F-52EB-43BD-BF75-3851EC89CC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8325" y="2083064"/>
            <a:ext cx="6575347" cy="553998"/>
          </a:xfrm>
        </p:spPr>
        <p:txBody>
          <a:bodyPr/>
          <a:lstStyle/>
          <a:p>
            <a:r>
              <a:rPr lang="en-US" dirty="0"/>
              <a:t>Employees who share a position number must all be changed in the same way if making changes via Manage Positions.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D1706CC-3300-4182-9702-577696FAE575}"/>
              </a:ext>
            </a:extLst>
          </p:cNvPr>
          <p:cNvSpPr txBox="1">
            <a:spLocks/>
          </p:cNvSpPr>
          <p:nvPr/>
        </p:nvSpPr>
        <p:spPr>
          <a:xfrm>
            <a:off x="2808325" y="3943940"/>
            <a:ext cx="6575347" cy="55399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If only one or a group of employees within a position is changing, the employee(s) changing will need to be moved to a new position number via Transfer action.</a:t>
            </a:r>
          </a:p>
        </p:txBody>
      </p:sp>
    </p:spTree>
    <p:extLst>
      <p:ext uri="{BB962C8B-B14F-4D97-AF65-F5344CB8AC3E}">
        <p14:creationId xmlns:p14="http://schemas.microsoft.com/office/powerpoint/2010/main" val="120406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D3357-947C-46CB-B92B-E60CF0DCC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8326" y="2496420"/>
            <a:ext cx="6575347" cy="553998"/>
          </a:xfrm>
        </p:spPr>
        <p:txBody>
          <a:bodyPr/>
          <a:lstStyle/>
          <a:p>
            <a:r>
              <a:rPr lang="en-US" dirty="0"/>
              <a:t>Manage Position transactions can be edited once they are submitted by the HRBP or by HRMS.</a:t>
            </a:r>
          </a:p>
          <a:p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8DA88F7-ADC3-48DC-B093-D48085D84B1B}"/>
              </a:ext>
            </a:extLst>
          </p:cNvPr>
          <p:cNvSpPr txBox="1">
            <a:spLocks/>
          </p:cNvSpPr>
          <p:nvPr/>
        </p:nvSpPr>
        <p:spPr>
          <a:xfrm>
            <a:off x="2808325" y="3943940"/>
            <a:ext cx="6575347" cy="55399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However, ensuring that all data is complete and accurate prior to submission, including effective date, will prevent unnecessary delays and possible denial of submissions.</a:t>
            </a:r>
          </a:p>
        </p:txBody>
      </p:sp>
    </p:spTree>
    <p:extLst>
      <p:ext uri="{BB962C8B-B14F-4D97-AF65-F5344CB8AC3E}">
        <p14:creationId xmlns:p14="http://schemas.microsoft.com/office/powerpoint/2010/main" val="1498646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874EF81-7087-49C2-91FC-238CDAEA3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824" y="309677"/>
            <a:ext cx="2871019" cy="231058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436B5A6-7FD3-4831-AB76-D39862E52807}"/>
              </a:ext>
            </a:extLst>
          </p:cNvPr>
          <p:cNvSpPr txBox="1"/>
          <p:nvPr/>
        </p:nvSpPr>
        <p:spPr>
          <a:xfrm>
            <a:off x="7053233" y="2652818"/>
            <a:ext cx="460820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Montserrat-Regular" panose="00000500000000000000" pitchFamily="50" charset="0"/>
              </a:rPr>
              <a:t>Actions that affect an </a:t>
            </a:r>
            <a:r>
              <a:rPr lang="en-US" sz="1800" b="0" i="0" u="none" strike="noStrike" baseline="0" dirty="0">
                <a:latin typeface="Montserrat-Medium" panose="00000600000000000000" pitchFamily="50" charset="0"/>
              </a:rPr>
              <a:t>EMPLOYEE </a:t>
            </a:r>
            <a:r>
              <a:rPr lang="en-US" sz="1800" b="0" i="0" u="none" strike="noStrike" baseline="0" dirty="0">
                <a:latin typeface="Montserrat-Regular" panose="00000500000000000000" pitchFamily="50" charset="0"/>
              </a:rPr>
              <a:t>are</a:t>
            </a:r>
          </a:p>
          <a:p>
            <a:pPr algn="ctr"/>
            <a:r>
              <a:rPr lang="en-US" sz="1800" b="0" i="0" u="none" strike="noStrike" baseline="0" dirty="0">
                <a:latin typeface="Montserrat-Regular" panose="00000500000000000000" pitchFamily="50" charset="0"/>
              </a:rPr>
              <a:t>routed through supervisor’s </a:t>
            </a:r>
            <a:r>
              <a:rPr lang="en-US" sz="1800" b="0" i="0" u="none" strike="noStrike" baseline="0" dirty="0">
                <a:latin typeface="Montserrat-Medium" panose="00000600000000000000" pitchFamily="50" charset="0"/>
              </a:rPr>
              <a:t>MY TEAM</a:t>
            </a:r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DC238F1-FB70-4D43-95E6-86B99FA42FCE}"/>
              </a:ext>
            </a:extLst>
          </p:cNvPr>
          <p:cNvSpPr txBox="1">
            <a:spLocks/>
          </p:cNvSpPr>
          <p:nvPr/>
        </p:nvSpPr>
        <p:spPr>
          <a:xfrm>
            <a:off x="6194199" y="3389772"/>
            <a:ext cx="3012430" cy="110739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latin typeface="Montserrat" panose="00000500000000000000" pitchFamily="50" charset="0"/>
              </a:rPr>
              <a:t>Use when an employee </a:t>
            </a:r>
            <a:br>
              <a:rPr lang="en-US" sz="1800" b="1" dirty="0">
                <a:latin typeface="Montserrat" panose="00000500000000000000" pitchFamily="50" charset="0"/>
              </a:rPr>
            </a:br>
            <a:r>
              <a:rPr lang="en-US" sz="1800" b="1" dirty="0">
                <a:latin typeface="Montserrat" panose="00000500000000000000" pitchFamily="50" charset="0"/>
              </a:rPr>
              <a:t>is moving to a new </a:t>
            </a:r>
            <a:br>
              <a:rPr lang="en-US" sz="1800" b="1" dirty="0">
                <a:latin typeface="Montserrat" panose="00000500000000000000" pitchFamily="50" charset="0"/>
              </a:rPr>
            </a:br>
            <a:r>
              <a:rPr lang="en-US" sz="1800" b="1" dirty="0">
                <a:latin typeface="Montserrat" panose="00000500000000000000" pitchFamily="50" charset="0"/>
              </a:rPr>
              <a:t>position number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321405-1968-4C5B-A8DA-A5E54370C7F3}"/>
              </a:ext>
            </a:extLst>
          </p:cNvPr>
          <p:cNvSpPr txBox="1"/>
          <p:nvPr/>
        </p:nvSpPr>
        <p:spPr>
          <a:xfrm>
            <a:off x="6994662" y="4510016"/>
            <a:ext cx="1473041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US" sz="1600" dirty="0"/>
              <a:t>Transfer</a:t>
            </a:r>
          </a:p>
          <a:p>
            <a:pPr marL="0" indent="0" algn="ctr">
              <a:buNone/>
            </a:pPr>
            <a:r>
              <a:rPr lang="en-US" sz="1600" dirty="0"/>
              <a:t>Promote</a:t>
            </a:r>
          </a:p>
          <a:p>
            <a:pPr marL="0" indent="0" algn="ctr">
              <a:buNone/>
            </a:pPr>
            <a:r>
              <a:rPr lang="en-US" sz="1600" dirty="0"/>
              <a:t>Demote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6D15C3B-6195-4DA0-9731-B6C792FE0BAD}"/>
              </a:ext>
            </a:extLst>
          </p:cNvPr>
          <p:cNvCxnSpPr>
            <a:cxnSpLocks/>
          </p:cNvCxnSpPr>
          <p:nvPr/>
        </p:nvCxnSpPr>
        <p:spPr>
          <a:xfrm>
            <a:off x="6255737" y="3319952"/>
            <a:ext cx="2950892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AC88189-B8E3-48FC-8171-21BE2B8D454A}"/>
              </a:ext>
            </a:extLst>
          </p:cNvPr>
          <p:cNvCxnSpPr>
            <a:cxnSpLocks/>
          </p:cNvCxnSpPr>
          <p:nvPr/>
        </p:nvCxnSpPr>
        <p:spPr>
          <a:xfrm>
            <a:off x="6255737" y="4484319"/>
            <a:ext cx="29508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08594D34-908C-4509-8285-C35624100A98}"/>
              </a:ext>
            </a:extLst>
          </p:cNvPr>
          <p:cNvSpPr txBox="1">
            <a:spLocks/>
          </p:cNvSpPr>
          <p:nvPr/>
        </p:nvSpPr>
        <p:spPr>
          <a:xfrm>
            <a:off x="9357334" y="3389772"/>
            <a:ext cx="2747556" cy="110739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latin typeface="Montserrat" panose="00000500000000000000" pitchFamily="50" charset="0"/>
              </a:rPr>
              <a:t>Use when an employee’s information is changing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D4D2BE-BB74-4B7C-9297-9AEA1EA6D10E}"/>
              </a:ext>
            </a:extLst>
          </p:cNvPr>
          <p:cNvSpPr txBox="1"/>
          <p:nvPr/>
        </p:nvSpPr>
        <p:spPr>
          <a:xfrm>
            <a:off x="9241108" y="4510016"/>
            <a:ext cx="2950892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US" sz="1600" dirty="0"/>
              <a:t>Change Time/Absence Approver</a:t>
            </a:r>
          </a:p>
          <a:p>
            <a:pPr marL="0" indent="0" algn="ctr">
              <a:buNone/>
            </a:pPr>
            <a:r>
              <a:rPr lang="en-US" sz="1600" dirty="0"/>
              <a:t>Reports To</a:t>
            </a:r>
          </a:p>
          <a:p>
            <a:pPr marL="0" indent="0" algn="ctr">
              <a:buNone/>
            </a:pPr>
            <a:r>
              <a:rPr lang="en-US" sz="1600" dirty="0"/>
              <a:t>Retire</a:t>
            </a:r>
          </a:p>
          <a:p>
            <a:pPr marL="0" indent="0" algn="ctr">
              <a:buNone/>
            </a:pPr>
            <a:r>
              <a:rPr lang="en-US" sz="1600" dirty="0"/>
              <a:t>Terminate</a:t>
            </a:r>
          </a:p>
          <a:p>
            <a:pPr marL="0" indent="0" algn="ctr">
              <a:buNone/>
            </a:pPr>
            <a:r>
              <a:rPr lang="en-US" sz="1600" dirty="0"/>
              <a:t>Salary Change</a:t>
            </a:r>
          </a:p>
          <a:p>
            <a:pPr marL="0" indent="0" algn="ctr">
              <a:buNone/>
            </a:pPr>
            <a:r>
              <a:rPr lang="en-US" sz="1600" dirty="0"/>
              <a:t>Supplemental Pay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A0EB6E5-D3D6-4A88-846F-DA906E619E6F}"/>
              </a:ext>
            </a:extLst>
          </p:cNvPr>
          <p:cNvCxnSpPr>
            <a:cxnSpLocks/>
          </p:cNvCxnSpPr>
          <p:nvPr/>
        </p:nvCxnSpPr>
        <p:spPr>
          <a:xfrm>
            <a:off x="9357334" y="3320509"/>
            <a:ext cx="2747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D0DCE1B-C051-45FB-AAF6-EB5E9CC02BFC}"/>
              </a:ext>
            </a:extLst>
          </p:cNvPr>
          <p:cNvCxnSpPr>
            <a:cxnSpLocks/>
          </p:cNvCxnSpPr>
          <p:nvPr/>
        </p:nvCxnSpPr>
        <p:spPr>
          <a:xfrm>
            <a:off x="9357334" y="4484319"/>
            <a:ext cx="27475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52621D-4187-4057-8FC5-8CDD2ED582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My </a:t>
            </a:r>
            <a:br>
              <a:rPr lang="en-US" sz="4800" dirty="0"/>
            </a:br>
            <a:r>
              <a:rPr lang="en-US" sz="4800" dirty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3719638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28A00-D8BD-48F6-A97F-E92DF76695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8325" y="2120642"/>
            <a:ext cx="6575347" cy="553998"/>
          </a:xfrm>
        </p:spPr>
        <p:txBody>
          <a:bodyPr/>
          <a:lstStyle/>
          <a:p>
            <a:r>
              <a:rPr lang="en-US" dirty="0"/>
              <a:t>My Team transactions can not be edited once they are submitted by the submitter, approvers, or Human Resources.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5ED457C-73F0-436D-B794-971EAF0C71C2}"/>
              </a:ext>
            </a:extLst>
          </p:cNvPr>
          <p:cNvSpPr txBox="1">
            <a:spLocks/>
          </p:cNvSpPr>
          <p:nvPr/>
        </p:nvSpPr>
        <p:spPr>
          <a:xfrm>
            <a:off x="2808324" y="3906362"/>
            <a:ext cx="6575347" cy="55399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Making sure that all details, including effective date, are correct prior to submitting is key to a successful transaction.</a:t>
            </a:r>
          </a:p>
        </p:txBody>
      </p:sp>
    </p:spTree>
    <p:extLst>
      <p:ext uri="{BB962C8B-B14F-4D97-AF65-F5344CB8AC3E}">
        <p14:creationId xmlns:p14="http://schemas.microsoft.com/office/powerpoint/2010/main" val="4028952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0B36C-9AA2-4BBF-86D5-3BDAE5C524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resources are available?</a:t>
            </a:r>
          </a:p>
        </p:txBody>
      </p:sp>
    </p:spTree>
    <p:extLst>
      <p:ext uri="{BB962C8B-B14F-4D97-AF65-F5344CB8AC3E}">
        <p14:creationId xmlns:p14="http://schemas.microsoft.com/office/powerpoint/2010/main" val="1302384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AA50E-7C55-4A61-84EB-97A87F1B05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Shared Services Center</a:t>
            </a:r>
            <a:br>
              <a:rPr lang="en-US" dirty="0"/>
            </a:br>
            <a:r>
              <a:rPr lang="en-US" dirty="0"/>
              <a:t>Knowledge Base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896BD-32D2-4A01-8B0C-346D22238D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9620" y="3428999"/>
            <a:ext cx="4704334" cy="2404141"/>
          </a:xfrm>
        </p:spPr>
        <p:txBody>
          <a:bodyPr/>
          <a:lstStyle/>
          <a:p>
            <a:r>
              <a:rPr lang="en-US" sz="2200" dirty="0">
                <a:hlinkClick r:id="rId2"/>
              </a:rPr>
              <a:t>https://usg.service-now.com/usgsp</a:t>
            </a:r>
            <a:endParaRPr lang="en-US" sz="2200" dirty="0"/>
          </a:p>
          <a:p>
            <a:endParaRPr lang="en-US" dirty="0"/>
          </a:p>
          <a:p>
            <a:r>
              <a:rPr lang="en-US" dirty="0"/>
              <a:t>Resource developed by the University System of Georgia Shared Services Center to assist employees of the university system in navigating OneUSG products using knowledge articles and job aids.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0D5F2F-1A84-4B61-865D-B683E2285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785" y="445932"/>
            <a:ext cx="2534004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50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68CFAF-5FE3-410B-984A-AE460BFB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4" y="384159"/>
            <a:ext cx="6942139" cy="5571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44978-F112-4B30-ABF6-BF978D221DC5}"/>
              </a:ext>
            </a:extLst>
          </p:cNvPr>
          <p:cNvSpPr txBox="1"/>
          <p:nvPr/>
        </p:nvSpPr>
        <p:spPr>
          <a:xfrm>
            <a:off x="332107" y="235084"/>
            <a:ext cx="37228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Click the blue log in button and then use your KSU NetID and password to log in, using DUO to authenticate.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A8F6574-A6FB-4042-99F1-3781252F7800}"/>
              </a:ext>
            </a:extLst>
          </p:cNvPr>
          <p:cNvSpPr/>
          <p:nvPr/>
        </p:nvSpPr>
        <p:spPr>
          <a:xfrm>
            <a:off x="3009077" y="2113768"/>
            <a:ext cx="2091846" cy="13152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28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32E755F-6CDD-4FE7-89AD-72D7668E0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9345"/>
            <a:ext cx="10905066" cy="3980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466CB5-13D5-4564-93A8-3D8315E1C4E5}"/>
              </a:ext>
            </a:extLst>
          </p:cNvPr>
          <p:cNvSpPr txBox="1"/>
          <p:nvPr/>
        </p:nvSpPr>
        <p:spPr>
          <a:xfrm>
            <a:off x="322544" y="196665"/>
            <a:ext cx="113642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Search the landing page for topics related to </a:t>
            </a:r>
          </a:p>
          <a:p>
            <a:pPr algn="ctr"/>
            <a:r>
              <a:rPr lang="en-US" sz="3200" dirty="0"/>
              <a:t>OneUSG transactions and/or products. </a:t>
            </a:r>
          </a:p>
        </p:txBody>
      </p:sp>
    </p:spTree>
    <p:extLst>
      <p:ext uri="{BB962C8B-B14F-4D97-AF65-F5344CB8AC3E}">
        <p14:creationId xmlns:p14="http://schemas.microsoft.com/office/powerpoint/2010/main" val="1391637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F8410B-00D5-468B-B499-166DE4A10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03"/>
          <a:stretch/>
        </p:blipFill>
        <p:spPr>
          <a:xfrm>
            <a:off x="327545" y="1295970"/>
            <a:ext cx="11557533" cy="4602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9188C5-D8ED-433B-A47E-AAAA708277CE}"/>
              </a:ext>
            </a:extLst>
          </p:cNvPr>
          <p:cNvSpPr txBox="1"/>
          <p:nvPr/>
        </p:nvSpPr>
        <p:spPr>
          <a:xfrm>
            <a:off x="5984310" y="101098"/>
            <a:ext cx="64665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Search the search page for specific text within the searched articles.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CC4B97D-18E9-4E68-8EB5-E49225B7E00B}"/>
              </a:ext>
            </a:extLst>
          </p:cNvPr>
          <p:cNvSpPr/>
          <p:nvPr/>
        </p:nvSpPr>
        <p:spPr>
          <a:xfrm rot="2043912">
            <a:off x="9092332" y="1078429"/>
            <a:ext cx="753127" cy="107721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0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450E44-512C-453C-8141-6843D15113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65550" y="5260593"/>
            <a:ext cx="4660900" cy="512762"/>
          </a:xfrm>
        </p:spPr>
        <p:txBody>
          <a:bodyPr/>
          <a:lstStyle/>
          <a:p>
            <a:r>
              <a:rPr lang="en-US" dirty="0"/>
              <a:t>Where Do I Click?</a:t>
            </a:r>
          </a:p>
          <a:p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B53EF58-E39B-497D-BC54-6526C33EFF0C}"/>
              </a:ext>
            </a:extLst>
          </p:cNvPr>
          <p:cNvSpPr txBox="1">
            <a:spLocks/>
          </p:cNvSpPr>
          <p:nvPr/>
        </p:nvSpPr>
        <p:spPr>
          <a:xfrm>
            <a:off x="3765550" y="5591481"/>
            <a:ext cx="4660900" cy="27587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An Overview of the Manager Self Service Tiles</a:t>
            </a:r>
          </a:p>
        </p:txBody>
      </p:sp>
    </p:spTree>
    <p:extLst>
      <p:ext uri="{BB962C8B-B14F-4D97-AF65-F5344CB8AC3E}">
        <p14:creationId xmlns:p14="http://schemas.microsoft.com/office/powerpoint/2010/main" val="3383167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1210B8-EAA8-498A-A518-0777D4E87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HR Newsletter Articles</a:t>
            </a:r>
            <a:br>
              <a:rPr lang="en-US" dirty="0"/>
            </a:br>
            <a:r>
              <a:rPr lang="en-US" dirty="0"/>
              <a:t>MSS Tips and Tricks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93B3C-75E9-4A71-ABC8-90701A105C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1833" y="2482949"/>
            <a:ext cx="4704334" cy="272777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https://hr.kennesaw.edu/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communication/newsletter.php</a:t>
            </a:r>
            <a:endParaRPr lang="en-US" dirty="0"/>
          </a:p>
          <a:p>
            <a:endParaRPr lang="en-US" sz="1600" dirty="0"/>
          </a:p>
          <a:p>
            <a:r>
              <a:rPr lang="en-US" sz="1600" dirty="0"/>
              <a:t>Resource developed by the KSU Human Resources team to inform employees of HR happenings and important topics.</a:t>
            </a:r>
          </a:p>
          <a:p>
            <a:endParaRPr lang="en-US" sz="1600" dirty="0"/>
          </a:p>
          <a:p>
            <a:r>
              <a:rPr lang="en-US" sz="1600"/>
              <a:t>MSS Tips and Tricks articles cover MSS materials and known tips and tricks for transaction success.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FDEFB0-2FD3-4FF3-BA44-156C399B5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805" y="5692877"/>
            <a:ext cx="4363233" cy="1050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F8D865-0D26-45B7-A8DB-C65E81E74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626" y="114586"/>
            <a:ext cx="4191585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13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1210B8-EAA8-498A-A518-0777D4E87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HR Training</a:t>
            </a:r>
            <a:br>
              <a:rPr lang="en-US" dirty="0"/>
            </a:br>
            <a:r>
              <a:rPr lang="en-US" dirty="0"/>
              <a:t>Monthly MSS Sessions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93B3C-75E9-4A71-ABC8-90701A105C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3837" y="313151"/>
            <a:ext cx="5433571" cy="1853852"/>
          </a:xfrm>
        </p:spPr>
        <p:txBody>
          <a:bodyPr/>
          <a:lstStyle/>
          <a:p>
            <a:pPr algn="ctr"/>
            <a:r>
              <a:rPr lang="en-US" sz="2200" dirty="0"/>
              <a:t>HR team members provide a monthly webinar and lunch and learn that covers one MSS topic each month. </a:t>
            </a:r>
          </a:p>
          <a:p>
            <a:pPr algn="ctr"/>
            <a:r>
              <a:rPr lang="en-US" sz="1600" dirty="0"/>
              <a:t>*See the next slide for a list of topics by month.</a:t>
            </a:r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r>
              <a:rPr lang="en-US" sz="2400" dirty="0"/>
              <a:t>https://ksu.percipio.com/channels/df2be379-6673-4008-bd93-2db8587e2217?tab=ATTEND&amp;localeCode=en-US</a:t>
            </a:r>
          </a:p>
          <a:p>
            <a:pPr algn="ctr"/>
            <a:r>
              <a:rPr lang="en-US" sz="1600" dirty="0"/>
              <a:t>*Must log in with KSU NetID to view courses</a:t>
            </a:r>
          </a:p>
          <a:p>
            <a:pPr algn="ctr"/>
            <a:r>
              <a:rPr lang="en-US" sz="1600" dirty="0"/>
              <a:t>*Dates and times of training sessions are decided at the beginning of the calendar year and all sessions are loaded into the HR Training website.</a:t>
            </a:r>
          </a:p>
        </p:txBody>
      </p:sp>
      <p:pic>
        <p:nvPicPr>
          <p:cNvPr id="9" name="Picture 2" descr="The Value of Training - 248-850-8616">
            <a:extLst>
              <a:ext uri="{FF2B5EF4-FFF2-40B4-BE49-F238E27FC236}">
                <a16:creationId xmlns:a16="http://schemas.microsoft.com/office/drawing/2014/main" id="{D562BDB9-1C8D-981F-DA9E-9A85CAFE6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6795" r="16837" b="12174"/>
          <a:stretch/>
        </p:blipFill>
        <p:spPr bwMode="auto">
          <a:xfrm>
            <a:off x="7711131" y="1705668"/>
            <a:ext cx="3118982" cy="21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10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1210B8-EAA8-498A-A518-0777D4E87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HR Training</a:t>
            </a:r>
            <a:br>
              <a:rPr lang="en-US" dirty="0"/>
            </a:br>
            <a:r>
              <a:rPr lang="en-US" dirty="0"/>
              <a:t>Monthly MSS Sessions</a:t>
            </a:r>
            <a:br>
              <a:rPr lang="en-US" dirty="0"/>
            </a:br>
            <a:r>
              <a:rPr lang="en-US" dirty="0"/>
              <a:t>(continued)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93B3C-75E9-4A71-ABC8-90701A105C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3837" y="350729"/>
            <a:ext cx="5433571" cy="1853852"/>
          </a:xfrm>
        </p:spPr>
        <p:txBody>
          <a:bodyPr/>
          <a:lstStyle/>
          <a:p>
            <a:pPr algn="ctr"/>
            <a:r>
              <a:rPr lang="en-US" sz="1400" dirty="0"/>
              <a:t>January: </a:t>
            </a:r>
            <a:br>
              <a:rPr lang="en-US" sz="1400" dirty="0"/>
            </a:br>
            <a:r>
              <a:rPr lang="en-US" sz="1400" dirty="0"/>
              <a:t>Where do I click? (Manage Positions and My Team Tiles)</a:t>
            </a:r>
          </a:p>
          <a:p>
            <a:pPr algn="ctr"/>
            <a:r>
              <a:rPr lang="en-US" sz="1400" dirty="0"/>
              <a:t>February: </a:t>
            </a:r>
            <a:br>
              <a:rPr lang="en-US" sz="1400" dirty="0"/>
            </a:br>
            <a:r>
              <a:rPr lang="en-US" sz="1400" dirty="0"/>
              <a:t>Managing Your Seats (Add/Change Position Transaction)</a:t>
            </a:r>
          </a:p>
          <a:p>
            <a:pPr algn="ctr"/>
            <a:r>
              <a:rPr lang="en-US" sz="1400" dirty="0"/>
              <a:t>March: </a:t>
            </a:r>
            <a:br>
              <a:rPr lang="en-US" sz="1400" dirty="0"/>
            </a:br>
            <a:r>
              <a:rPr lang="en-US" sz="1400" dirty="0"/>
              <a:t>They’re Not Mine! (Reporting and </a:t>
            </a:r>
            <a:r>
              <a:rPr lang="en-US" sz="1400" dirty="0" err="1"/>
              <a:t>Time&amp;Absence</a:t>
            </a:r>
            <a:r>
              <a:rPr lang="en-US" sz="1400" dirty="0"/>
              <a:t>)</a:t>
            </a:r>
          </a:p>
          <a:p>
            <a:pPr algn="ctr"/>
            <a:r>
              <a:rPr lang="en-US" sz="1400" dirty="0"/>
              <a:t>April:</a:t>
            </a:r>
            <a:br>
              <a:rPr lang="en-US" sz="1400" dirty="0"/>
            </a:br>
            <a:r>
              <a:rPr lang="en-US" sz="1400" dirty="0"/>
              <a:t>Extra! Extra! (Supplemental Pay Transaction)</a:t>
            </a:r>
          </a:p>
          <a:p>
            <a:pPr algn="ctr"/>
            <a:r>
              <a:rPr lang="en-US" sz="1400" dirty="0"/>
              <a:t>May: </a:t>
            </a:r>
            <a:br>
              <a:rPr lang="en-US" sz="1400" dirty="0"/>
            </a:br>
            <a:r>
              <a:rPr lang="en-US" sz="1400" dirty="0"/>
              <a:t>Moving To a New Seat (Transfers, Promotions, Demotions)</a:t>
            </a:r>
          </a:p>
          <a:p>
            <a:pPr algn="ctr"/>
            <a:r>
              <a:rPr lang="en-US" sz="1400" dirty="0"/>
              <a:t>June: </a:t>
            </a:r>
            <a:br>
              <a:rPr lang="en-US" sz="1400" dirty="0"/>
            </a:br>
            <a:r>
              <a:rPr lang="en-US" sz="1400" dirty="0"/>
              <a:t>Sorry To See You Go! (Terminations)</a:t>
            </a:r>
          </a:p>
          <a:p>
            <a:pPr algn="ctr"/>
            <a:r>
              <a:rPr lang="en-US" sz="1400" dirty="0"/>
              <a:t>July: </a:t>
            </a:r>
            <a:br>
              <a:rPr lang="en-US" sz="1400" dirty="0"/>
            </a:br>
            <a:r>
              <a:rPr lang="en-US" sz="1400" dirty="0"/>
              <a:t>Show Me the Money! (Salary Changes)</a:t>
            </a:r>
          </a:p>
          <a:p>
            <a:pPr algn="ctr"/>
            <a:r>
              <a:rPr lang="en-US" sz="1400" dirty="0"/>
              <a:t>August: </a:t>
            </a:r>
            <a:br>
              <a:rPr lang="en-US" sz="1400" dirty="0"/>
            </a:br>
            <a:r>
              <a:rPr lang="en-US" sz="1400" dirty="0"/>
              <a:t>Let’s Change It All! (Multiple Simultaneous Changes)</a:t>
            </a:r>
          </a:p>
          <a:p>
            <a:pPr algn="ctr"/>
            <a:r>
              <a:rPr lang="en-US" sz="1400" dirty="0"/>
              <a:t>September: </a:t>
            </a:r>
            <a:br>
              <a:rPr lang="en-US" sz="1400" dirty="0"/>
            </a:br>
            <a:r>
              <a:rPr lang="en-US" sz="1400" dirty="0"/>
              <a:t>Where’s It At? (Viewing and Approving Transactions)</a:t>
            </a:r>
          </a:p>
          <a:p>
            <a:pPr algn="ctr"/>
            <a:r>
              <a:rPr lang="en-US" sz="1400" dirty="0"/>
              <a:t>October: </a:t>
            </a:r>
            <a:br>
              <a:rPr lang="en-US" sz="1400" dirty="0"/>
            </a:br>
            <a:r>
              <a:rPr lang="en-US" sz="1400" dirty="0"/>
              <a:t>Where’s It Go? (In-Depth Transaction Workflow)</a:t>
            </a:r>
          </a:p>
          <a:p>
            <a:pPr algn="ctr"/>
            <a:r>
              <a:rPr lang="en-US" sz="1400" dirty="0"/>
              <a:t>November: </a:t>
            </a:r>
            <a:br>
              <a:rPr lang="en-US" sz="1400" dirty="0"/>
            </a:br>
            <a:r>
              <a:rPr lang="en-US" sz="1400" dirty="0"/>
              <a:t>Managing Your Bleachers (Multi-Incumbent Positions)</a:t>
            </a:r>
          </a:p>
          <a:p>
            <a:pPr algn="ctr"/>
            <a:r>
              <a:rPr lang="en-US" sz="1400" dirty="0"/>
              <a:t>December: </a:t>
            </a:r>
            <a:br>
              <a:rPr lang="en-US" sz="1400" dirty="0"/>
            </a:br>
            <a:r>
              <a:rPr lang="en-US" sz="1400" dirty="0"/>
              <a:t>Can you cover me? (Delegations)</a:t>
            </a:r>
          </a:p>
        </p:txBody>
      </p:sp>
    </p:spTree>
    <p:extLst>
      <p:ext uri="{BB962C8B-B14F-4D97-AF65-F5344CB8AC3E}">
        <p14:creationId xmlns:p14="http://schemas.microsoft.com/office/powerpoint/2010/main" val="4151496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6E587D-3701-4357-B615-AE5371BCC5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Who’s Who in HR?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08F5C-E6A5-49E7-8AAF-0CAC10A2C1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3200" dirty="0"/>
              <a:t>Have an MSS or HR related issue?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Don’t know who to call?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Check out this website for more info! 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2"/>
              </a:rPr>
              <a:t>https://hr.kennesaw.edu/hrteams.php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92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06531-5B34-4E3D-8791-2DB55969E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8325" y="3323138"/>
            <a:ext cx="6575347" cy="55399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98002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D6C44-5687-43BE-93F9-34B1BBB20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Have a Great Day!</a:t>
            </a:r>
          </a:p>
        </p:txBody>
      </p:sp>
    </p:spTree>
    <p:extLst>
      <p:ext uri="{BB962C8B-B14F-4D97-AF65-F5344CB8AC3E}">
        <p14:creationId xmlns:p14="http://schemas.microsoft.com/office/powerpoint/2010/main" val="338927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8087A-D23C-4AC6-B4EB-29D1B4D4C0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833" y="2177505"/>
            <a:ext cx="4702175" cy="398616"/>
          </a:xfrm>
        </p:spPr>
        <p:txBody>
          <a:bodyPr/>
          <a:lstStyle/>
          <a:p>
            <a:r>
              <a:rPr lang="en-US" sz="4800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8BFD7-286E-4CF4-87AE-BA85302E1E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1833" y="282009"/>
            <a:ext cx="4704334" cy="63495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Manager Self Service?</a:t>
            </a:r>
          </a:p>
          <a:p>
            <a:pPr marL="1028700" lvl="1"/>
            <a:r>
              <a:rPr lang="en-US" sz="1400" dirty="0"/>
              <a:t>Explanation</a:t>
            </a:r>
          </a:p>
          <a:p>
            <a:pPr marL="1028700" lvl="1"/>
            <a:r>
              <a:rPr lang="en-US" sz="1400" dirty="0"/>
              <a:t>Definition of Terminology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two different areas for submitting transactions?</a:t>
            </a:r>
          </a:p>
          <a:p>
            <a:pPr marL="1028700" lvl="1"/>
            <a:r>
              <a:rPr lang="en-US" sz="1400" dirty="0"/>
              <a:t>When To Use</a:t>
            </a:r>
          </a:p>
          <a:p>
            <a:pPr marL="1028700" lvl="1"/>
            <a:r>
              <a:rPr lang="en-US" sz="1400" dirty="0"/>
              <a:t>Types of Transactions</a:t>
            </a:r>
          </a:p>
          <a:p>
            <a:pPr marL="1028700" lvl="1"/>
            <a:r>
              <a:rPr lang="en-US" sz="1400" dirty="0"/>
              <a:t>Notes and Reminders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resources are available?</a:t>
            </a:r>
          </a:p>
          <a:p>
            <a:pPr marL="1028700" lvl="1"/>
            <a:r>
              <a:rPr lang="en-US" sz="1400" dirty="0"/>
              <a:t>SSC Knowledge Base</a:t>
            </a:r>
          </a:p>
          <a:p>
            <a:pPr marL="1028700" lvl="1"/>
            <a:r>
              <a:rPr lang="en-US" sz="1400" dirty="0"/>
              <a:t>HR Newsletter</a:t>
            </a:r>
          </a:p>
          <a:p>
            <a:pPr marL="1028700" lvl="1"/>
            <a:r>
              <a:rPr lang="en-US" sz="1400" dirty="0"/>
              <a:t>HR Training</a:t>
            </a:r>
          </a:p>
          <a:p>
            <a:pPr marL="1028700" lvl="1"/>
            <a:r>
              <a:rPr lang="en-US" sz="1400" dirty="0"/>
              <a:t>HR Teams</a:t>
            </a:r>
          </a:p>
        </p:txBody>
      </p:sp>
    </p:spTree>
    <p:extLst>
      <p:ext uri="{BB962C8B-B14F-4D97-AF65-F5344CB8AC3E}">
        <p14:creationId xmlns:p14="http://schemas.microsoft.com/office/powerpoint/2010/main" val="255098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A3E98-48CE-4A16-8EB5-364A703706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is Manager Self Service?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4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496634-0EE9-4CEA-B5D1-226D8483DB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8325" y="1974656"/>
            <a:ext cx="6575347" cy="553998"/>
          </a:xfrm>
        </p:spPr>
        <p:txBody>
          <a:bodyPr/>
          <a:lstStyle/>
          <a:p>
            <a:r>
              <a:rPr lang="en-US" dirty="0"/>
              <a:t>Manager Self Service allows managers to perform tasks online that previously required the assistance of HR personnel.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F2F5A85-7136-4312-AA1C-AAB139AFA33E}"/>
              </a:ext>
            </a:extLst>
          </p:cNvPr>
          <p:cNvSpPr txBox="1">
            <a:spLocks/>
          </p:cNvSpPr>
          <p:nvPr/>
        </p:nvSpPr>
        <p:spPr>
          <a:xfrm>
            <a:off x="2808324" y="4052348"/>
            <a:ext cx="6575347" cy="55399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This includes accessing information about your team members and utilizing paperless transaction and workflow processes.</a:t>
            </a:r>
          </a:p>
        </p:txBody>
      </p:sp>
    </p:spTree>
    <p:extLst>
      <p:ext uri="{BB962C8B-B14F-4D97-AF65-F5344CB8AC3E}">
        <p14:creationId xmlns:p14="http://schemas.microsoft.com/office/powerpoint/2010/main" val="420002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FB10B-7EEE-406A-A3DE-6A9DA8E9C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78F66-D1D4-436A-80A8-5C4A6C4762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1833" y="693656"/>
            <a:ext cx="4704334" cy="5470686"/>
          </a:xfrm>
        </p:spPr>
        <p:txBody>
          <a:bodyPr/>
          <a:lstStyle/>
          <a:p>
            <a:r>
              <a:rPr lang="en-US" sz="2200" dirty="0"/>
              <a:t>Manager (i.e. Direct Supervisor)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An employee’s manager or direct supervisor is the person who occupies the position to which that employee’s position reports.</a:t>
            </a:r>
          </a:p>
          <a:p>
            <a:endParaRPr lang="en-US" sz="2200" dirty="0"/>
          </a:p>
          <a:p>
            <a:r>
              <a:rPr lang="en-US" sz="2200" dirty="0"/>
              <a:t>Transaction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 transaction is a specific action that is originated by the manager and sent through a list of approvers before being pushed or manually keyed into OneUSG Connect by the HR team.</a:t>
            </a:r>
          </a:p>
        </p:txBody>
      </p:sp>
    </p:spTree>
    <p:extLst>
      <p:ext uri="{BB962C8B-B14F-4D97-AF65-F5344CB8AC3E}">
        <p14:creationId xmlns:p14="http://schemas.microsoft.com/office/powerpoint/2010/main" val="130261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FB10B-7EEE-406A-A3DE-6A9DA8E9C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78F66-D1D4-436A-80A8-5C4A6C4762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1833" y="376014"/>
            <a:ext cx="4704334" cy="5470686"/>
          </a:xfrm>
        </p:spPr>
        <p:txBody>
          <a:bodyPr/>
          <a:lstStyle/>
          <a:p>
            <a:r>
              <a:rPr lang="en-US" dirty="0"/>
              <a:t>Position (Number)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unique 8-digit number is assigned to each position or role on campus. Employees are hired and assigned to these position numbers in order to create the data related to their job.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Position data elements include classification/title, regular/temporary status, department, location, manager (i.e. the reports to or the direct supervisor), hours per week, and funding source.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positions can hold only one employee at a time while others may hold multiple employees as long as they share all the same data related to their job.</a:t>
            </a:r>
          </a:p>
          <a:p>
            <a:endParaRPr lang="en-US" dirty="0"/>
          </a:p>
          <a:p>
            <a:r>
              <a:rPr lang="en-US" dirty="0"/>
              <a:t>Employee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employee is an individual who works for Kennesaw State University.</a:t>
            </a:r>
          </a:p>
        </p:txBody>
      </p:sp>
    </p:spTree>
    <p:extLst>
      <p:ext uri="{BB962C8B-B14F-4D97-AF65-F5344CB8AC3E}">
        <p14:creationId xmlns:p14="http://schemas.microsoft.com/office/powerpoint/2010/main" val="416387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E121E-86A1-42D5-A7FB-3B3B6AA1BE53}"/>
              </a:ext>
            </a:extLst>
          </p:cNvPr>
          <p:cNvSpPr txBox="1">
            <a:spLocks/>
          </p:cNvSpPr>
          <p:nvPr/>
        </p:nvSpPr>
        <p:spPr>
          <a:xfrm>
            <a:off x="303351" y="410968"/>
            <a:ext cx="2540058" cy="5418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This seat represents position number 12345678.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Position 12345678 is an Administrative Assistant in Human Resources. It is a regular, 40 hours per week position and reports to the Office Manager, position 87654321.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It is funded 100% from Human Resources.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2EC4353-D646-409D-BBEA-BF54298E99FB}"/>
              </a:ext>
            </a:extLst>
          </p:cNvPr>
          <p:cNvSpPr txBox="1">
            <a:spLocks/>
          </p:cNvSpPr>
          <p:nvPr/>
        </p:nvSpPr>
        <p:spPr>
          <a:xfrm>
            <a:off x="9348591" y="408577"/>
            <a:ext cx="2540058" cy="5418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This person represents employee 1122334.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Employee 1122334 is hired into position 12345678. The data from the position is added to the employee for as long as the employee remains in the position.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Employee 1122334 earns compensation based on the classification and their experience level.</a:t>
            </a:r>
          </a:p>
        </p:txBody>
      </p:sp>
      <p:pic>
        <p:nvPicPr>
          <p:cNvPr id="2052" name="Picture 4" descr="People Sitting Cliparts - Stick Figure In Chair - Png Download (527x720), Png Download">
            <a:extLst>
              <a:ext uri="{FF2B5EF4-FFF2-40B4-BE49-F238E27FC236}">
                <a16:creationId xmlns:a16="http://schemas.microsoft.com/office/drawing/2014/main" id="{DDEAF41F-C335-4317-B506-C2CF716A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73" y="744743"/>
            <a:ext cx="3929453" cy="53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83EC33E-8056-45EA-932D-E25594B7495B}"/>
              </a:ext>
            </a:extLst>
          </p:cNvPr>
          <p:cNvSpPr/>
          <p:nvPr/>
        </p:nvSpPr>
        <p:spPr>
          <a:xfrm rot="2339605">
            <a:off x="2271317" y="1143349"/>
            <a:ext cx="1923518" cy="789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D183B3D-D9C2-4FAF-B28A-8424749B81A1}"/>
              </a:ext>
            </a:extLst>
          </p:cNvPr>
          <p:cNvSpPr/>
          <p:nvPr/>
        </p:nvSpPr>
        <p:spPr>
          <a:xfrm rot="9431133">
            <a:off x="6085125" y="1067881"/>
            <a:ext cx="3216537" cy="789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5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1F43B-FF38-4EE6-B7EC-AE3FC0EEC4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8325" y="2906147"/>
            <a:ext cx="6575347" cy="553998"/>
          </a:xfrm>
        </p:spPr>
        <p:txBody>
          <a:bodyPr/>
          <a:lstStyle/>
          <a:p>
            <a:r>
              <a:rPr lang="en-US" dirty="0"/>
              <a:t>What are the two different areas for submitting transactions?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2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1104</Words>
  <Application>Microsoft Office PowerPoint</Application>
  <PresentationFormat>Widescreen</PresentationFormat>
  <Paragraphs>127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Avenir Black</vt:lpstr>
      <vt:lpstr>Avenir Medium</vt:lpstr>
      <vt:lpstr>Avenir Roman</vt:lpstr>
      <vt:lpstr>Calibri</vt:lpstr>
      <vt:lpstr>Montserrat</vt:lpstr>
      <vt:lpstr>Montserrat-Medium</vt:lpstr>
      <vt:lpstr>Montserrat-Regular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Lindy Taylor</dc:creator>
  <cp:lastModifiedBy>Tamara Gaddis</cp:lastModifiedBy>
  <cp:revision>46</cp:revision>
  <dcterms:created xsi:type="dcterms:W3CDTF">2019-08-07T15:31:06Z</dcterms:created>
  <dcterms:modified xsi:type="dcterms:W3CDTF">2022-12-02T15:37:31Z</dcterms:modified>
</cp:coreProperties>
</file>