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88" r:id="rId3"/>
    <p:sldId id="439" r:id="rId4"/>
    <p:sldId id="441" r:id="rId5"/>
    <p:sldId id="260" r:id="rId6"/>
    <p:sldId id="401" r:id="rId7"/>
    <p:sldId id="402" r:id="rId8"/>
    <p:sldId id="403" r:id="rId9"/>
    <p:sldId id="404" r:id="rId10"/>
    <p:sldId id="405" r:id="rId11"/>
    <p:sldId id="266" r:id="rId12"/>
    <p:sldId id="267" r:id="rId13"/>
    <p:sldId id="444" r:id="rId14"/>
    <p:sldId id="443" r:id="rId15"/>
    <p:sldId id="378" r:id="rId16"/>
    <p:sldId id="44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1"/>
    <p:restoredTop sz="57109" autoAdjust="0"/>
  </p:normalViewPr>
  <p:slideViewPr>
    <p:cSldViewPr snapToGrid="0" snapToObjects="1">
      <p:cViewPr varScale="1">
        <p:scale>
          <a:sx n="65" d="100"/>
          <a:sy n="65" d="100"/>
        </p:scale>
        <p:origin x="2406" y="66"/>
      </p:cViewPr>
      <p:guideLst/>
    </p:cSldViewPr>
  </p:slideViewPr>
  <p:notesTextViewPr>
    <p:cViewPr>
      <p:scale>
        <a:sx n="3" d="2"/>
        <a:sy n="3" d="2"/>
      </p:scale>
      <p:origin x="0" y="0"/>
    </p:cViewPr>
  </p:notesTextViewPr>
  <p:notesViewPr>
    <p:cSldViewPr snapToGrid="0" snapToObjects="1">
      <p:cViewPr>
        <p:scale>
          <a:sx n="100" d="100"/>
          <a:sy n="100" d="100"/>
        </p:scale>
        <p:origin x="3504" y="-4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09563-23DD-455F-AF7D-5AE1846F35FA}"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298ED0A7-48BE-490C-8F2E-4A9238EBD130}">
      <dgm:prSet/>
      <dgm:spPr/>
      <dgm:t>
        <a:bodyPr/>
        <a:lstStyle/>
        <a:p>
          <a:r>
            <a:rPr lang="en-US"/>
            <a:t>Establish a recruiting system by hiring a talent manager by August 30th and reduce time-to-hire from 30 days to 20 days by Q4.</a:t>
          </a:r>
        </a:p>
      </dgm:t>
    </dgm:pt>
    <dgm:pt modelId="{7819579A-CA9A-4EAF-AE71-ADF3C16F5704}" type="parTrans" cxnId="{65DCC902-7FF3-4DE4-A869-E8498F372FCD}">
      <dgm:prSet/>
      <dgm:spPr/>
      <dgm:t>
        <a:bodyPr/>
        <a:lstStyle/>
        <a:p>
          <a:endParaRPr lang="en-US"/>
        </a:p>
      </dgm:t>
    </dgm:pt>
    <dgm:pt modelId="{45213EBE-EB53-450C-A2F5-54795FE5B0A0}" type="sibTrans" cxnId="{65DCC902-7FF3-4DE4-A869-E8498F372FCD}">
      <dgm:prSet phldrT="1" phldr="0"/>
      <dgm:spPr/>
      <dgm:t>
        <a:bodyPr/>
        <a:lstStyle/>
        <a:p>
          <a:r>
            <a:rPr lang="en-US"/>
            <a:t>1</a:t>
          </a:r>
        </a:p>
      </dgm:t>
    </dgm:pt>
    <dgm:pt modelId="{93CE8D6A-DCE2-4965-AF36-EBCE220006A2}">
      <dgm:prSet/>
      <dgm:spPr/>
      <dgm:t>
        <a:bodyPr/>
        <a:lstStyle/>
        <a:p>
          <a:r>
            <a:rPr lang="en-US"/>
            <a:t>Boost our client retention rate by 25 percent in six months by conducting a customer listening campaign to learn where to add value for mature accounts.</a:t>
          </a:r>
        </a:p>
      </dgm:t>
    </dgm:pt>
    <dgm:pt modelId="{DD9407A8-2911-4F3A-9493-74040A6E491B}" type="parTrans" cxnId="{E0750174-1959-4078-85D7-F7AF0BAE0A22}">
      <dgm:prSet/>
      <dgm:spPr/>
      <dgm:t>
        <a:bodyPr/>
        <a:lstStyle/>
        <a:p>
          <a:endParaRPr lang="en-US"/>
        </a:p>
      </dgm:t>
    </dgm:pt>
    <dgm:pt modelId="{082EC9A9-E9A2-4279-9C75-2B9ABBF3C567}" type="sibTrans" cxnId="{E0750174-1959-4078-85D7-F7AF0BAE0A22}">
      <dgm:prSet phldrT="2" phldr="0"/>
      <dgm:spPr/>
      <dgm:t>
        <a:bodyPr/>
        <a:lstStyle/>
        <a:p>
          <a:r>
            <a:rPr lang="en-US"/>
            <a:t>2</a:t>
          </a:r>
        </a:p>
      </dgm:t>
    </dgm:pt>
    <dgm:pt modelId="{0DABD2AF-3E58-4136-AF02-C693663A9875}">
      <dgm:prSet/>
      <dgm:spPr/>
      <dgm:t>
        <a:bodyPr/>
        <a:lstStyle/>
        <a:p>
          <a:r>
            <a:rPr lang="en-US"/>
            <a:t>By the end of Q2, take Coaching Effectively course and pass the certification exam to better educate myself on increasing employee performance.</a:t>
          </a:r>
        </a:p>
      </dgm:t>
    </dgm:pt>
    <dgm:pt modelId="{F53C2BC4-12DC-4CD0-8D5B-00317ED7D24A}" type="parTrans" cxnId="{A9F2AC21-4806-4D32-9AC6-0DBF4D25247A}">
      <dgm:prSet/>
      <dgm:spPr/>
      <dgm:t>
        <a:bodyPr/>
        <a:lstStyle/>
        <a:p>
          <a:endParaRPr lang="en-US"/>
        </a:p>
      </dgm:t>
    </dgm:pt>
    <dgm:pt modelId="{9ABE5B7A-2C9C-42E1-AC5F-0BF0AED96C64}" type="sibTrans" cxnId="{A9F2AC21-4806-4D32-9AC6-0DBF4D25247A}">
      <dgm:prSet phldrT="3" phldr="0"/>
      <dgm:spPr/>
      <dgm:t>
        <a:bodyPr/>
        <a:lstStyle/>
        <a:p>
          <a:r>
            <a:rPr lang="en-US"/>
            <a:t>3</a:t>
          </a:r>
        </a:p>
      </dgm:t>
    </dgm:pt>
    <dgm:pt modelId="{4ABA46C9-F275-4B0B-99AF-88508C61F53B}" type="pres">
      <dgm:prSet presAssocID="{15809563-23DD-455F-AF7D-5AE1846F35FA}" presName="Name0" presStyleCnt="0">
        <dgm:presLayoutVars>
          <dgm:animLvl val="lvl"/>
          <dgm:resizeHandles val="exact"/>
        </dgm:presLayoutVars>
      </dgm:prSet>
      <dgm:spPr/>
    </dgm:pt>
    <dgm:pt modelId="{AD8B9B09-EF98-4560-9A85-72F806D8B6C5}" type="pres">
      <dgm:prSet presAssocID="{298ED0A7-48BE-490C-8F2E-4A9238EBD130}" presName="compositeNode" presStyleCnt="0">
        <dgm:presLayoutVars>
          <dgm:bulletEnabled val="1"/>
        </dgm:presLayoutVars>
      </dgm:prSet>
      <dgm:spPr/>
    </dgm:pt>
    <dgm:pt modelId="{2593E335-9C61-482E-B291-6D835A96CA5E}" type="pres">
      <dgm:prSet presAssocID="{298ED0A7-48BE-490C-8F2E-4A9238EBD130}" presName="bgRect" presStyleLbl="bgAccFollowNode1" presStyleIdx="0" presStyleCnt="3"/>
      <dgm:spPr/>
    </dgm:pt>
    <dgm:pt modelId="{26600813-57C6-4956-9251-0F1F268BF92F}" type="pres">
      <dgm:prSet presAssocID="{45213EBE-EB53-450C-A2F5-54795FE5B0A0}" presName="sibTransNodeCircle" presStyleLbl="alignNode1" presStyleIdx="0" presStyleCnt="6">
        <dgm:presLayoutVars>
          <dgm:chMax val="0"/>
          <dgm:bulletEnabled/>
        </dgm:presLayoutVars>
      </dgm:prSet>
      <dgm:spPr/>
    </dgm:pt>
    <dgm:pt modelId="{A1A33D2D-80A0-451C-99A6-5ADF01F68F42}" type="pres">
      <dgm:prSet presAssocID="{298ED0A7-48BE-490C-8F2E-4A9238EBD130}" presName="bottomLine" presStyleLbl="alignNode1" presStyleIdx="1" presStyleCnt="6">
        <dgm:presLayoutVars/>
      </dgm:prSet>
      <dgm:spPr/>
    </dgm:pt>
    <dgm:pt modelId="{015B159A-0F2B-4533-839A-A7B4CC6C6611}" type="pres">
      <dgm:prSet presAssocID="{298ED0A7-48BE-490C-8F2E-4A9238EBD130}" presName="nodeText" presStyleLbl="bgAccFollowNode1" presStyleIdx="0" presStyleCnt="3">
        <dgm:presLayoutVars>
          <dgm:bulletEnabled val="1"/>
        </dgm:presLayoutVars>
      </dgm:prSet>
      <dgm:spPr/>
    </dgm:pt>
    <dgm:pt modelId="{4B119587-4C59-4F1B-921B-53C9A1B2536A}" type="pres">
      <dgm:prSet presAssocID="{45213EBE-EB53-450C-A2F5-54795FE5B0A0}" presName="sibTrans" presStyleCnt="0"/>
      <dgm:spPr/>
    </dgm:pt>
    <dgm:pt modelId="{1D1458C2-B5C1-49AD-AE76-C321B906EB7F}" type="pres">
      <dgm:prSet presAssocID="{93CE8D6A-DCE2-4965-AF36-EBCE220006A2}" presName="compositeNode" presStyleCnt="0">
        <dgm:presLayoutVars>
          <dgm:bulletEnabled val="1"/>
        </dgm:presLayoutVars>
      </dgm:prSet>
      <dgm:spPr/>
    </dgm:pt>
    <dgm:pt modelId="{CF38B305-2AC6-46E9-A89A-7913D859F528}" type="pres">
      <dgm:prSet presAssocID="{93CE8D6A-DCE2-4965-AF36-EBCE220006A2}" presName="bgRect" presStyleLbl="bgAccFollowNode1" presStyleIdx="1" presStyleCnt="3"/>
      <dgm:spPr/>
    </dgm:pt>
    <dgm:pt modelId="{21641381-C64A-49D7-9BA1-514D562094EB}" type="pres">
      <dgm:prSet presAssocID="{082EC9A9-E9A2-4279-9C75-2B9ABBF3C567}" presName="sibTransNodeCircle" presStyleLbl="alignNode1" presStyleIdx="2" presStyleCnt="6">
        <dgm:presLayoutVars>
          <dgm:chMax val="0"/>
          <dgm:bulletEnabled/>
        </dgm:presLayoutVars>
      </dgm:prSet>
      <dgm:spPr/>
    </dgm:pt>
    <dgm:pt modelId="{366D7C5A-CCC8-45E3-93D6-751380324C5B}" type="pres">
      <dgm:prSet presAssocID="{93CE8D6A-DCE2-4965-AF36-EBCE220006A2}" presName="bottomLine" presStyleLbl="alignNode1" presStyleIdx="3" presStyleCnt="6">
        <dgm:presLayoutVars/>
      </dgm:prSet>
      <dgm:spPr/>
    </dgm:pt>
    <dgm:pt modelId="{5D7129EB-CBC7-48E4-916F-C39C3CAF242F}" type="pres">
      <dgm:prSet presAssocID="{93CE8D6A-DCE2-4965-AF36-EBCE220006A2}" presName="nodeText" presStyleLbl="bgAccFollowNode1" presStyleIdx="1" presStyleCnt="3">
        <dgm:presLayoutVars>
          <dgm:bulletEnabled val="1"/>
        </dgm:presLayoutVars>
      </dgm:prSet>
      <dgm:spPr/>
    </dgm:pt>
    <dgm:pt modelId="{C80E1818-534F-4652-BEB6-6638B9836B7D}" type="pres">
      <dgm:prSet presAssocID="{082EC9A9-E9A2-4279-9C75-2B9ABBF3C567}" presName="sibTrans" presStyleCnt="0"/>
      <dgm:spPr/>
    </dgm:pt>
    <dgm:pt modelId="{B6F2D72A-643A-4506-B558-4F3F3DF364F4}" type="pres">
      <dgm:prSet presAssocID="{0DABD2AF-3E58-4136-AF02-C693663A9875}" presName="compositeNode" presStyleCnt="0">
        <dgm:presLayoutVars>
          <dgm:bulletEnabled val="1"/>
        </dgm:presLayoutVars>
      </dgm:prSet>
      <dgm:spPr/>
    </dgm:pt>
    <dgm:pt modelId="{51C91922-D65F-462C-B86D-10B69249220A}" type="pres">
      <dgm:prSet presAssocID="{0DABD2AF-3E58-4136-AF02-C693663A9875}" presName="bgRect" presStyleLbl="bgAccFollowNode1" presStyleIdx="2" presStyleCnt="3"/>
      <dgm:spPr/>
    </dgm:pt>
    <dgm:pt modelId="{5E614B3F-F377-44D7-B1AD-4672DA1E9FA0}" type="pres">
      <dgm:prSet presAssocID="{9ABE5B7A-2C9C-42E1-AC5F-0BF0AED96C64}" presName="sibTransNodeCircle" presStyleLbl="alignNode1" presStyleIdx="4" presStyleCnt="6">
        <dgm:presLayoutVars>
          <dgm:chMax val="0"/>
          <dgm:bulletEnabled/>
        </dgm:presLayoutVars>
      </dgm:prSet>
      <dgm:spPr/>
    </dgm:pt>
    <dgm:pt modelId="{2F2036C1-6645-4821-9C54-1507E1DE4002}" type="pres">
      <dgm:prSet presAssocID="{0DABD2AF-3E58-4136-AF02-C693663A9875}" presName="bottomLine" presStyleLbl="alignNode1" presStyleIdx="5" presStyleCnt="6">
        <dgm:presLayoutVars/>
      </dgm:prSet>
      <dgm:spPr/>
    </dgm:pt>
    <dgm:pt modelId="{9F388420-9854-4CD3-8A6A-C99E6CF88326}" type="pres">
      <dgm:prSet presAssocID="{0DABD2AF-3E58-4136-AF02-C693663A9875}" presName="nodeText" presStyleLbl="bgAccFollowNode1" presStyleIdx="2" presStyleCnt="3">
        <dgm:presLayoutVars>
          <dgm:bulletEnabled val="1"/>
        </dgm:presLayoutVars>
      </dgm:prSet>
      <dgm:spPr/>
    </dgm:pt>
  </dgm:ptLst>
  <dgm:cxnLst>
    <dgm:cxn modelId="{65DCC902-7FF3-4DE4-A869-E8498F372FCD}" srcId="{15809563-23DD-455F-AF7D-5AE1846F35FA}" destId="{298ED0A7-48BE-490C-8F2E-4A9238EBD130}" srcOrd="0" destOrd="0" parTransId="{7819579A-CA9A-4EAF-AE71-ADF3C16F5704}" sibTransId="{45213EBE-EB53-450C-A2F5-54795FE5B0A0}"/>
    <dgm:cxn modelId="{7D448706-538F-4FA5-9D69-1F7F21BC5145}" type="presOf" srcId="{93CE8D6A-DCE2-4965-AF36-EBCE220006A2}" destId="{CF38B305-2AC6-46E9-A89A-7913D859F528}" srcOrd="0" destOrd="0" presId="urn:microsoft.com/office/officeart/2016/7/layout/BasicLinearProcessNumbered"/>
    <dgm:cxn modelId="{4959FA13-8A73-4E15-998A-3E2D3434E665}" type="presOf" srcId="{93CE8D6A-DCE2-4965-AF36-EBCE220006A2}" destId="{5D7129EB-CBC7-48E4-916F-C39C3CAF242F}" srcOrd="1" destOrd="0" presId="urn:microsoft.com/office/officeart/2016/7/layout/BasicLinearProcessNumbered"/>
    <dgm:cxn modelId="{F02FF620-CFCA-4024-81BB-1B496F314493}" type="presOf" srcId="{298ED0A7-48BE-490C-8F2E-4A9238EBD130}" destId="{015B159A-0F2B-4533-839A-A7B4CC6C6611}" srcOrd="1" destOrd="0" presId="urn:microsoft.com/office/officeart/2016/7/layout/BasicLinearProcessNumbered"/>
    <dgm:cxn modelId="{A9F2AC21-4806-4D32-9AC6-0DBF4D25247A}" srcId="{15809563-23DD-455F-AF7D-5AE1846F35FA}" destId="{0DABD2AF-3E58-4136-AF02-C693663A9875}" srcOrd="2" destOrd="0" parTransId="{F53C2BC4-12DC-4CD0-8D5B-00317ED7D24A}" sibTransId="{9ABE5B7A-2C9C-42E1-AC5F-0BF0AED96C64}"/>
    <dgm:cxn modelId="{00550637-0A9B-4225-8EF5-25E6AEA76602}" type="presOf" srcId="{9ABE5B7A-2C9C-42E1-AC5F-0BF0AED96C64}" destId="{5E614B3F-F377-44D7-B1AD-4672DA1E9FA0}" srcOrd="0" destOrd="0" presId="urn:microsoft.com/office/officeart/2016/7/layout/BasicLinearProcessNumbered"/>
    <dgm:cxn modelId="{ACE28D3E-46A8-4811-BF2C-92F77772AE83}" type="presOf" srcId="{0DABD2AF-3E58-4136-AF02-C693663A9875}" destId="{9F388420-9854-4CD3-8A6A-C99E6CF88326}" srcOrd="1" destOrd="0" presId="urn:microsoft.com/office/officeart/2016/7/layout/BasicLinearProcessNumbered"/>
    <dgm:cxn modelId="{BE013E4A-2CC4-4288-B305-52CC5D427B63}" type="presOf" srcId="{082EC9A9-E9A2-4279-9C75-2B9ABBF3C567}" destId="{21641381-C64A-49D7-9BA1-514D562094EB}" srcOrd="0" destOrd="0" presId="urn:microsoft.com/office/officeart/2016/7/layout/BasicLinearProcessNumbered"/>
    <dgm:cxn modelId="{E0750174-1959-4078-85D7-F7AF0BAE0A22}" srcId="{15809563-23DD-455F-AF7D-5AE1846F35FA}" destId="{93CE8D6A-DCE2-4965-AF36-EBCE220006A2}" srcOrd="1" destOrd="0" parTransId="{DD9407A8-2911-4F3A-9493-74040A6E491B}" sibTransId="{082EC9A9-E9A2-4279-9C75-2B9ABBF3C567}"/>
    <dgm:cxn modelId="{C53DFF80-615D-470B-9FEE-04A45BC66F3F}" type="presOf" srcId="{298ED0A7-48BE-490C-8F2E-4A9238EBD130}" destId="{2593E335-9C61-482E-B291-6D835A96CA5E}" srcOrd="0" destOrd="0" presId="urn:microsoft.com/office/officeart/2016/7/layout/BasicLinearProcessNumbered"/>
    <dgm:cxn modelId="{22D2DC89-0D90-40C6-AAE0-467EBF5184AC}" type="presOf" srcId="{45213EBE-EB53-450C-A2F5-54795FE5B0A0}" destId="{26600813-57C6-4956-9251-0F1F268BF92F}" srcOrd="0" destOrd="0" presId="urn:microsoft.com/office/officeart/2016/7/layout/BasicLinearProcessNumbered"/>
    <dgm:cxn modelId="{6C22098F-EC73-4B67-9C07-1A7F87F06C8B}" type="presOf" srcId="{0DABD2AF-3E58-4136-AF02-C693663A9875}" destId="{51C91922-D65F-462C-B86D-10B69249220A}" srcOrd="0" destOrd="0" presId="urn:microsoft.com/office/officeart/2016/7/layout/BasicLinearProcessNumbered"/>
    <dgm:cxn modelId="{DD528CE6-FA2F-41D2-BFC1-F9DBDB12C716}" type="presOf" srcId="{15809563-23DD-455F-AF7D-5AE1846F35FA}" destId="{4ABA46C9-F275-4B0B-99AF-88508C61F53B}" srcOrd="0" destOrd="0" presId="urn:microsoft.com/office/officeart/2016/7/layout/BasicLinearProcessNumbered"/>
    <dgm:cxn modelId="{E3D3B4DC-2FBD-4DEF-A9D8-BD7D036AAE6F}" type="presParOf" srcId="{4ABA46C9-F275-4B0B-99AF-88508C61F53B}" destId="{AD8B9B09-EF98-4560-9A85-72F806D8B6C5}" srcOrd="0" destOrd="0" presId="urn:microsoft.com/office/officeart/2016/7/layout/BasicLinearProcessNumbered"/>
    <dgm:cxn modelId="{A8F638E2-49D0-4A0F-9A46-EDB87DAD20A1}" type="presParOf" srcId="{AD8B9B09-EF98-4560-9A85-72F806D8B6C5}" destId="{2593E335-9C61-482E-B291-6D835A96CA5E}" srcOrd="0" destOrd="0" presId="urn:microsoft.com/office/officeart/2016/7/layout/BasicLinearProcessNumbered"/>
    <dgm:cxn modelId="{05E26176-5756-45B6-8D3F-EC96ADDB22F8}" type="presParOf" srcId="{AD8B9B09-EF98-4560-9A85-72F806D8B6C5}" destId="{26600813-57C6-4956-9251-0F1F268BF92F}" srcOrd="1" destOrd="0" presId="urn:microsoft.com/office/officeart/2016/7/layout/BasicLinearProcessNumbered"/>
    <dgm:cxn modelId="{A5151D07-AB33-46E0-AC0F-FE7D58A39CE3}" type="presParOf" srcId="{AD8B9B09-EF98-4560-9A85-72F806D8B6C5}" destId="{A1A33D2D-80A0-451C-99A6-5ADF01F68F42}" srcOrd="2" destOrd="0" presId="urn:microsoft.com/office/officeart/2016/7/layout/BasicLinearProcessNumbered"/>
    <dgm:cxn modelId="{B2CA0436-7C3A-4659-A203-F2F576A62130}" type="presParOf" srcId="{AD8B9B09-EF98-4560-9A85-72F806D8B6C5}" destId="{015B159A-0F2B-4533-839A-A7B4CC6C6611}" srcOrd="3" destOrd="0" presId="urn:microsoft.com/office/officeart/2016/7/layout/BasicLinearProcessNumbered"/>
    <dgm:cxn modelId="{1C69BAEA-6637-4B68-807D-00328858A2C4}" type="presParOf" srcId="{4ABA46C9-F275-4B0B-99AF-88508C61F53B}" destId="{4B119587-4C59-4F1B-921B-53C9A1B2536A}" srcOrd="1" destOrd="0" presId="urn:microsoft.com/office/officeart/2016/7/layout/BasicLinearProcessNumbered"/>
    <dgm:cxn modelId="{39F7D948-589A-4CE0-BB6B-D8044C77E603}" type="presParOf" srcId="{4ABA46C9-F275-4B0B-99AF-88508C61F53B}" destId="{1D1458C2-B5C1-49AD-AE76-C321B906EB7F}" srcOrd="2" destOrd="0" presId="urn:microsoft.com/office/officeart/2016/7/layout/BasicLinearProcessNumbered"/>
    <dgm:cxn modelId="{69F2DF01-997C-471D-B459-57C00B4B28C2}" type="presParOf" srcId="{1D1458C2-B5C1-49AD-AE76-C321B906EB7F}" destId="{CF38B305-2AC6-46E9-A89A-7913D859F528}" srcOrd="0" destOrd="0" presId="urn:microsoft.com/office/officeart/2016/7/layout/BasicLinearProcessNumbered"/>
    <dgm:cxn modelId="{2EA1E271-9F6F-47E1-83E1-6DEFF21E0DDB}" type="presParOf" srcId="{1D1458C2-B5C1-49AD-AE76-C321B906EB7F}" destId="{21641381-C64A-49D7-9BA1-514D562094EB}" srcOrd="1" destOrd="0" presId="urn:microsoft.com/office/officeart/2016/7/layout/BasicLinearProcessNumbered"/>
    <dgm:cxn modelId="{15756BC2-F335-4211-B85B-5DD5119CE176}" type="presParOf" srcId="{1D1458C2-B5C1-49AD-AE76-C321B906EB7F}" destId="{366D7C5A-CCC8-45E3-93D6-751380324C5B}" srcOrd="2" destOrd="0" presId="urn:microsoft.com/office/officeart/2016/7/layout/BasicLinearProcessNumbered"/>
    <dgm:cxn modelId="{B71EC6D9-30A4-4F3A-A43E-2BF0CA245F94}" type="presParOf" srcId="{1D1458C2-B5C1-49AD-AE76-C321B906EB7F}" destId="{5D7129EB-CBC7-48E4-916F-C39C3CAF242F}" srcOrd="3" destOrd="0" presId="urn:microsoft.com/office/officeart/2016/7/layout/BasicLinearProcessNumbered"/>
    <dgm:cxn modelId="{A8A610D3-1C9C-44F9-B9C8-427DC11E34BD}" type="presParOf" srcId="{4ABA46C9-F275-4B0B-99AF-88508C61F53B}" destId="{C80E1818-534F-4652-BEB6-6638B9836B7D}" srcOrd="3" destOrd="0" presId="urn:microsoft.com/office/officeart/2016/7/layout/BasicLinearProcessNumbered"/>
    <dgm:cxn modelId="{77349CA7-82FB-47BC-844D-8944063BE1C8}" type="presParOf" srcId="{4ABA46C9-F275-4B0B-99AF-88508C61F53B}" destId="{B6F2D72A-643A-4506-B558-4F3F3DF364F4}" srcOrd="4" destOrd="0" presId="urn:microsoft.com/office/officeart/2016/7/layout/BasicLinearProcessNumbered"/>
    <dgm:cxn modelId="{331DE8DF-C302-4DE2-B3EA-955AF1A4A260}" type="presParOf" srcId="{B6F2D72A-643A-4506-B558-4F3F3DF364F4}" destId="{51C91922-D65F-462C-B86D-10B69249220A}" srcOrd="0" destOrd="0" presId="urn:microsoft.com/office/officeart/2016/7/layout/BasicLinearProcessNumbered"/>
    <dgm:cxn modelId="{C8DEDEE6-7BCA-40AB-92B6-7978641867B3}" type="presParOf" srcId="{B6F2D72A-643A-4506-B558-4F3F3DF364F4}" destId="{5E614B3F-F377-44D7-B1AD-4672DA1E9FA0}" srcOrd="1" destOrd="0" presId="urn:microsoft.com/office/officeart/2016/7/layout/BasicLinearProcessNumbered"/>
    <dgm:cxn modelId="{07D4FEB3-ABC5-493C-83DA-E8CEB66D69F6}" type="presParOf" srcId="{B6F2D72A-643A-4506-B558-4F3F3DF364F4}" destId="{2F2036C1-6645-4821-9C54-1507E1DE4002}" srcOrd="2" destOrd="0" presId="urn:microsoft.com/office/officeart/2016/7/layout/BasicLinearProcessNumbered"/>
    <dgm:cxn modelId="{3D78FB3F-B15A-460E-8DC8-57F0485E1882}" type="presParOf" srcId="{B6F2D72A-643A-4506-B558-4F3F3DF364F4}" destId="{9F388420-9854-4CD3-8A6A-C99E6CF8832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3E335-9C61-482E-B291-6D835A96CA5E}">
      <dsp:nvSpPr>
        <dsp:cNvPr id="0" name=""/>
        <dsp:cNvSpPr/>
      </dsp:nvSpPr>
      <dsp:spPr>
        <a:xfrm>
          <a:off x="0" y="0"/>
          <a:ext cx="3408590" cy="466534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747" tIns="330200" rIns="265747" bIns="330200" numCol="1" spcCol="1270" anchor="t" anchorCtr="0">
          <a:noAutofit/>
        </a:bodyPr>
        <a:lstStyle/>
        <a:p>
          <a:pPr marL="0" lvl="0" indent="0" algn="l" defTabSz="933450">
            <a:lnSpc>
              <a:spcPct val="90000"/>
            </a:lnSpc>
            <a:spcBef>
              <a:spcPct val="0"/>
            </a:spcBef>
            <a:spcAft>
              <a:spcPct val="35000"/>
            </a:spcAft>
            <a:buNone/>
          </a:pPr>
          <a:r>
            <a:rPr lang="en-US" sz="2100" kern="1200"/>
            <a:t>Establish a recruiting system by hiring a talent manager by August 30th and reduce time-to-hire from 30 days to 20 days by Q4.</a:t>
          </a:r>
        </a:p>
      </dsp:txBody>
      <dsp:txXfrm>
        <a:off x="0" y="1772831"/>
        <a:ext cx="3408590" cy="2799207"/>
      </dsp:txXfrm>
    </dsp:sp>
    <dsp:sp modelId="{26600813-57C6-4956-9251-0F1F268BF92F}">
      <dsp:nvSpPr>
        <dsp:cNvPr id="0" name=""/>
        <dsp:cNvSpPr/>
      </dsp:nvSpPr>
      <dsp:spPr>
        <a:xfrm>
          <a:off x="1004493" y="466534"/>
          <a:ext cx="1399603" cy="13996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119" tIns="12700" rIns="10911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09460" y="671501"/>
        <a:ext cx="989669" cy="989669"/>
      </dsp:txXfrm>
    </dsp:sp>
    <dsp:sp modelId="{A1A33D2D-80A0-451C-99A6-5ADF01F68F42}">
      <dsp:nvSpPr>
        <dsp:cNvPr id="0" name=""/>
        <dsp:cNvSpPr/>
      </dsp:nvSpPr>
      <dsp:spPr>
        <a:xfrm>
          <a:off x="0" y="4665273"/>
          <a:ext cx="3408590"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38B305-2AC6-46E9-A89A-7913D859F528}">
      <dsp:nvSpPr>
        <dsp:cNvPr id="0" name=""/>
        <dsp:cNvSpPr/>
      </dsp:nvSpPr>
      <dsp:spPr>
        <a:xfrm>
          <a:off x="3749449" y="0"/>
          <a:ext cx="3408590" cy="466534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747" tIns="330200" rIns="265747" bIns="330200" numCol="1" spcCol="1270" anchor="t" anchorCtr="0">
          <a:noAutofit/>
        </a:bodyPr>
        <a:lstStyle/>
        <a:p>
          <a:pPr marL="0" lvl="0" indent="0" algn="l" defTabSz="933450">
            <a:lnSpc>
              <a:spcPct val="90000"/>
            </a:lnSpc>
            <a:spcBef>
              <a:spcPct val="0"/>
            </a:spcBef>
            <a:spcAft>
              <a:spcPct val="35000"/>
            </a:spcAft>
            <a:buNone/>
          </a:pPr>
          <a:r>
            <a:rPr lang="en-US" sz="2100" kern="1200"/>
            <a:t>Boost our client retention rate by 25 percent in six months by conducting a customer listening campaign to learn where to add value for mature accounts.</a:t>
          </a:r>
        </a:p>
      </dsp:txBody>
      <dsp:txXfrm>
        <a:off x="3749449" y="1772831"/>
        <a:ext cx="3408590" cy="2799207"/>
      </dsp:txXfrm>
    </dsp:sp>
    <dsp:sp modelId="{21641381-C64A-49D7-9BA1-514D562094EB}">
      <dsp:nvSpPr>
        <dsp:cNvPr id="0" name=""/>
        <dsp:cNvSpPr/>
      </dsp:nvSpPr>
      <dsp:spPr>
        <a:xfrm>
          <a:off x="4753943" y="466534"/>
          <a:ext cx="1399603" cy="139960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119" tIns="12700" rIns="10911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958910" y="671501"/>
        <a:ext cx="989669" cy="989669"/>
      </dsp:txXfrm>
    </dsp:sp>
    <dsp:sp modelId="{366D7C5A-CCC8-45E3-93D6-751380324C5B}">
      <dsp:nvSpPr>
        <dsp:cNvPr id="0" name=""/>
        <dsp:cNvSpPr/>
      </dsp:nvSpPr>
      <dsp:spPr>
        <a:xfrm>
          <a:off x="3749449" y="4665273"/>
          <a:ext cx="3408590"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91922-D65F-462C-B86D-10B69249220A}">
      <dsp:nvSpPr>
        <dsp:cNvPr id="0" name=""/>
        <dsp:cNvSpPr/>
      </dsp:nvSpPr>
      <dsp:spPr>
        <a:xfrm>
          <a:off x="7498899" y="0"/>
          <a:ext cx="3408590" cy="466534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747" tIns="330200" rIns="265747" bIns="330200" numCol="1" spcCol="1270" anchor="t" anchorCtr="0">
          <a:noAutofit/>
        </a:bodyPr>
        <a:lstStyle/>
        <a:p>
          <a:pPr marL="0" lvl="0" indent="0" algn="l" defTabSz="933450">
            <a:lnSpc>
              <a:spcPct val="90000"/>
            </a:lnSpc>
            <a:spcBef>
              <a:spcPct val="0"/>
            </a:spcBef>
            <a:spcAft>
              <a:spcPct val="35000"/>
            </a:spcAft>
            <a:buNone/>
          </a:pPr>
          <a:r>
            <a:rPr lang="en-US" sz="2100" kern="1200"/>
            <a:t>By the end of Q2, take Coaching Effectively course and pass the certification exam to better educate myself on increasing employee performance.</a:t>
          </a:r>
        </a:p>
      </dsp:txBody>
      <dsp:txXfrm>
        <a:off x="7498899" y="1772831"/>
        <a:ext cx="3408590" cy="2799207"/>
      </dsp:txXfrm>
    </dsp:sp>
    <dsp:sp modelId="{5E614B3F-F377-44D7-B1AD-4672DA1E9FA0}">
      <dsp:nvSpPr>
        <dsp:cNvPr id="0" name=""/>
        <dsp:cNvSpPr/>
      </dsp:nvSpPr>
      <dsp:spPr>
        <a:xfrm>
          <a:off x="8503392" y="466534"/>
          <a:ext cx="1399603" cy="1399603"/>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119" tIns="12700" rIns="109119"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08359" y="671501"/>
        <a:ext cx="989669" cy="989669"/>
      </dsp:txXfrm>
    </dsp:sp>
    <dsp:sp modelId="{2F2036C1-6645-4821-9C54-1507E1DE4002}">
      <dsp:nvSpPr>
        <dsp:cNvPr id="0" name=""/>
        <dsp:cNvSpPr/>
      </dsp:nvSpPr>
      <dsp:spPr>
        <a:xfrm>
          <a:off x="7498899" y="4665273"/>
          <a:ext cx="3408590"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357D78D4-8830-4043-9064-E6BE46C06313}" type="datetimeFigureOut">
              <a:rPr lang="en-US" smtClean="0"/>
              <a:t>3/2/2023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562FDDA2-D307-7D41-8A9B-9D02DEE488BF}" type="slidenum">
              <a:rPr lang="en-US" smtClean="0"/>
              <a:t>‹#›</a:t>
            </a:fld>
            <a:endParaRPr lang="en-US"/>
          </a:p>
        </p:txBody>
      </p:sp>
    </p:spTree>
    <p:extLst>
      <p:ext uri="{BB962C8B-B14F-4D97-AF65-F5344CB8AC3E}">
        <p14:creationId xmlns:p14="http://schemas.microsoft.com/office/powerpoint/2010/main" val="113408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Many of us have learned – from bosses, seminars, and business articles – to set S.M.A.R.T goals.</a:t>
            </a:r>
          </a:p>
          <a:p>
            <a:endParaRPr lang="en-US" sz="1600" dirty="0"/>
          </a:p>
          <a:p>
            <a:r>
              <a:rPr lang="en-US" sz="1600" dirty="0"/>
              <a:t>It seems natural to assume that by setting a goal that’s Specific, Measurable, Attainable, Relevant, and Time-based, we will be well on our way to accomplishing it.</a:t>
            </a:r>
          </a:p>
          <a:p>
            <a:endParaRPr lang="en-US" dirty="0"/>
          </a:p>
        </p:txBody>
      </p:sp>
      <p:sp>
        <p:nvSpPr>
          <p:cNvPr id="4" name="Slide Number Placeholder 3"/>
          <p:cNvSpPr>
            <a:spLocks noGrp="1"/>
          </p:cNvSpPr>
          <p:nvPr>
            <p:ph type="sldNum" sz="quarter" idx="5"/>
          </p:nvPr>
        </p:nvSpPr>
        <p:spPr/>
        <p:txBody>
          <a:bodyPr/>
          <a:lstStyle/>
          <a:p>
            <a:fld id="{562FDDA2-D307-7D41-8A9B-9D02DEE488BF}" type="slidenum">
              <a:rPr lang="en-US" smtClean="0"/>
              <a:t>1</a:t>
            </a:fld>
            <a:endParaRPr lang="en-US"/>
          </a:p>
        </p:txBody>
      </p:sp>
    </p:spTree>
    <p:extLst>
      <p:ext uri="{BB962C8B-B14F-4D97-AF65-F5344CB8AC3E}">
        <p14:creationId xmlns:p14="http://schemas.microsoft.com/office/powerpoint/2010/main" val="654210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 for Time-based:</a:t>
            </a:r>
            <a:endParaRPr lang="en-US" dirty="0"/>
          </a:p>
          <a:p>
            <a:r>
              <a:rPr lang="en-US" dirty="0"/>
              <a:t>A goal should be grounded within a time frame. With no time frame tied to it there’s no sense of urgency. If you want to lose 10 </a:t>
            </a:r>
            <a:r>
              <a:rPr lang="en-US" dirty="0" err="1"/>
              <a:t>lbs</a:t>
            </a:r>
            <a:r>
              <a:rPr lang="en-US" dirty="0"/>
              <a:t>, when do you want to lose it by? “Someday” won’t work. But if you anchor it within a timeframe, “by January 10</a:t>
            </a:r>
            <a:r>
              <a:rPr lang="en-US" baseline="30000" dirty="0"/>
              <a:t>th</a:t>
            </a:r>
            <a:r>
              <a:rPr lang="en-US" dirty="0"/>
              <a:t> ”, then you’ve set your mind into motion to begin working on the goal.</a:t>
            </a:r>
          </a:p>
          <a:p>
            <a:endParaRPr lang="en-US" dirty="0"/>
          </a:p>
          <a:p>
            <a:r>
              <a:rPr lang="en-US" dirty="0"/>
              <a:t>Deadlines set too far out may be missed.  You will need to constantly monitor and could forget.  Deadlines that are too short, may not give you enough time to achieve desired results.  </a:t>
            </a:r>
          </a:p>
          <a:p>
            <a:r>
              <a:rPr lang="en-US" dirty="0"/>
              <a:t>A "time-based" SMART goal keeps you on schedule. Improving on a goal is great, but not if it takes too long. Attaching deadlines to your goals puts a healthy dose of pressure on your team to accomplish them. This helps you make consistent and significant progress in the long term.</a:t>
            </a:r>
          </a:p>
          <a:p>
            <a:endParaRPr lang="en-US" dirty="0"/>
          </a:p>
        </p:txBody>
      </p:sp>
      <p:sp>
        <p:nvSpPr>
          <p:cNvPr id="4" name="Slide Number Placeholder 3"/>
          <p:cNvSpPr>
            <a:spLocks noGrp="1"/>
          </p:cNvSpPr>
          <p:nvPr>
            <p:ph type="sldNum" sz="quarter" idx="5"/>
          </p:nvPr>
        </p:nvSpPr>
        <p:spPr/>
        <p:txBody>
          <a:bodyPr/>
          <a:lstStyle/>
          <a:p>
            <a:fld id="{562FDDA2-D307-7D41-8A9B-9D02DEE488BF}" type="slidenum">
              <a:rPr lang="en-US" smtClean="0"/>
              <a:t>10</a:t>
            </a:fld>
            <a:endParaRPr lang="en-US"/>
          </a:p>
        </p:txBody>
      </p:sp>
    </p:spTree>
    <p:extLst>
      <p:ext uri="{BB962C8B-B14F-4D97-AF65-F5344CB8AC3E}">
        <p14:creationId xmlns:p14="http://schemas.microsoft.com/office/powerpoint/2010/main" val="4016703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Speak through slide</a:t>
            </a:r>
          </a:p>
        </p:txBody>
      </p:sp>
      <p:sp>
        <p:nvSpPr>
          <p:cNvPr id="4" name="Slide Number Placeholder 3"/>
          <p:cNvSpPr>
            <a:spLocks noGrp="1"/>
          </p:cNvSpPr>
          <p:nvPr>
            <p:ph type="sldNum" sz="quarter" idx="5"/>
          </p:nvPr>
        </p:nvSpPr>
        <p:spPr/>
        <p:txBody>
          <a:bodyPr/>
          <a:lstStyle/>
          <a:p>
            <a:fld id="{562FDDA2-D307-7D41-8A9B-9D02DEE488BF}" type="slidenum">
              <a:rPr lang="en-US" smtClean="0"/>
              <a:t>11</a:t>
            </a:fld>
            <a:endParaRPr lang="en-US"/>
          </a:p>
        </p:txBody>
      </p:sp>
    </p:spTree>
    <p:extLst>
      <p:ext uri="{BB962C8B-B14F-4D97-AF65-F5344CB8AC3E}">
        <p14:creationId xmlns:p14="http://schemas.microsoft.com/office/powerpoint/2010/main" val="80221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Speak through slide</a:t>
            </a:r>
          </a:p>
          <a:p>
            <a:endParaRPr lang="en-US" dirty="0"/>
          </a:p>
        </p:txBody>
      </p:sp>
      <p:sp>
        <p:nvSpPr>
          <p:cNvPr id="4" name="Slide Number Placeholder 3"/>
          <p:cNvSpPr>
            <a:spLocks noGrp="1"/>
          </p:cNvSpPr>
          <p:nvPr>
            <p:ph type="sldNum" sz="quarter" idx="5"/>
          </p:nvPr>
        </p:nvSpPr>
        <p:spPr/>
        <p:txBody>
          <a:bodyPr/>
          <a:lstStyle/>
          <a:p>
            <a:fld id="{562FDDA2-D307-7D41-8A9B-9D02DEE488BF}" type="slidenum">
              <a:rPr lang="en-US" smtClean="0"/>
              <a:t>12</a:t>
            </a:fld>
            <a:endParaRPr lang="en-US"/>
          </a:p>
        </p:txBody>
      </p:sp>
    </p:spTree>
    <p:extLst>
      <p:ext uri="{BB962C8B-B14F-4D97-AF65-F5344CB8AC3E}">
        <p14:creationId xmlns:p14="http://schemas.microsoft.com/office/powerpoint/2010/main" val="37021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1:</a:t>
            </a:r>
          </a:p>
          <a:p>
            <a:r>
              <a:rPr lang="en-US" dirty="0"/>
              <a:t>What-Reduce time to hire from 30 days to 20 days.</a:t>
            </a:r>
          </a:p>
          <a:p>
            <a:r>
              <a:rPr lang="en-US" dirty="0"/>
              <a:t>How – establishing a recruiting system by hiring a talent manager</a:t>
            </a:r>
          </a:p>
          <a:p>
            <a:r>
              <a:rPr lang="en-US" dirty="0"/>
              <a:t>This example has 2 time-based goals- hiring a manager by August 30</a:t>
            </a:r>
            <a:r>
              <a:rPr lang="en-US" baseline="30000" dirty="0"/>
              <a:t>th</a:t>
            </a:r>
            <a:r>
              <a:rPr lang="en-US" dirty="0"/>
              <a:t> and reducing time to hire by Q4.</a:t>
            </a:r>
          </a:p>
          <a:p>
            <a:endParaRPr lang="en-US" dirty="0"/>
          </a:p>
          <a:p>
            <a:r>
              <a:rPr lang="en-US" dirty="0"/>
              <a:t>Sample 2:</a:t>
            </a:r>
          </a:p>
          <a:p>
            <a:r>
              <a:rPr lang="en-US" dirty="0"/>
              <a:t>What-Boost client retention rate by 25%.</a:t>
            </a:r>
          </a:p>
          <a:p>
            <a:r>
              <a:rPr lang="en-US" dirty="0"/>
              <a:t>How-listening and learning from our customers to determine where to add value to our accounts.</a:t>
            </a:r>
          </a:p>
          <a:p>
            <a:r>
              <a:rPr lang="en-US" dirty="0"/>
              <a:t>By when-in 6 months.</a:t>
            </a:r>
          </a:p>
          <a:p>
            <a:endParaRPr lang="en-US" dirty="0"/>
          </a:p>
          <a:p>
            <a:r>
              <a:rPr lang="en-US" dirty="0"/>
              <a:t>Sample 3:</a:t>
            </a:r>
          </a:p>
          <a:p>
            <a:r>
              <a:rPr lang="en-US" dirty="0"/>
              <a:t>What-increase employee performance.</a:t>
            </a:r>
          </a:p>
          <a:p>
            <a:r>
              <a:rPr lang="en-US" dirty="0"/>
              <a:t>How-better educate myself by taking the Coaching Effectively course.</a:t>
            </a:r>
          </a:p>
          <a:p>
            <a:r>
              <a:rPr lang="en-US" dirty="0"/>
              <a:t>By when-end Q2. </a:t>
            </a:r>
          </a:p>
          <a:p>
            <a:endParaRPr lang="en-US" dirty="0"/>
          </a:p>
          <a:p>
            <a:endParaRPr lang="en-US" dirty="0"/>
          </a:p>
        </p:txBody>
      </p:sp>
      <p:sp>
        <p:nvSpPr>
          <p:cNvPr id="4" name="Slide Number Placeholder 3"/>
          <p:cNvSpPr>
            <a:spLocks noGrp="1"/>
          </p:cNvSpPr>
          <p:nvPr>
            <p:ph type="sldNum" sz="quarter" idx="5"/>
          </p:nvPr>
        </p:nvSpPr>
        <p:spPr/>
        <p:txBody>
          <a:bodyPr/>
          <a:lstStyle/>
          <a:p>
            <a:fld id="{562FDDA2-D307-7D41-8A9B-9D02DEE488BF}" type="slidenum">
              <a:rPr lang="en-US" smtClean="0"/>
              <a:t>13</a:t>
            </a:fld>
            <a:endParaRPr lang="en-US"/>
          </a:p>
        </p:txBody>
      </p:sp>
    </p:spTree>
    <p:extLst>
      <p:ext uri="{BB962C8B-B14F-4D97-AF65-F5344CB8AC3E}">
        <p14:creationId xmlns:p14="http://schemas.microsoft.com/office/powerpoint/2010/main" val="290307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Gantt Charts (bar chart) are a great way to track you progress to ensure you are meeting each of your milestones and you can use it to send reminders on specific tasks that are due.  (Project management tool)</a:t>
            </a:r>
          </a:p>
          <a:p>
            <a:endParaRPr lang="en-US" dirty="0"/>
          </a:p>
          <a:p>
            <a:r>
              <a:rPr lang="en-US" dirty="0"/>
              <a:t>Visual Reminders- Post it Notes on computer or white board.  Use the Sticky Notes on computer.  Laminate. Set reminders on your calendar.  </a:t>
            </a:r>
          </a:p>
          <a:p>
            <a:endParaRPr lang="en-US" dirty="0"/>
          </a:p>
          <a:p>
            <a:r>
              <a:rPr lang="en-US" dirty="0"/>
              <a:t>Depending on the department and the employees' level of responsibility anywhere from 3-5 goals is manageable.  </a:t>
            </a:r>
          </a:p>
          <a:p>
            <a:endParaRPr lang="en-US" dirty="0"/>
          </a:p>
          <a:p>
            <a:r>
              <a:rPr lang="en-US" dirty="0"/>
              <a:t>Discuss your progress, roadblocks, resources that you might need.  </a:t>
            </a:r>
          </a:p>
          <a:p>
            <a:endParaRPr lang="en-US" dirty="0"/>
          </a:p>
          <a:p>
            <a:r>
              <a:rPr lang="en-US" dirty="0"/>
              <a:t>Smarter, Faster, Better-Great book, talks about 8 key productivity concepts, from motivation and goal setting to focus and decision making. Also wrote the Power of Habit, which is another great book.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Things Successful People Do Differently – Heidi Grant Halvorson, this is a research backed book that outlines the 9 things successful people do differently.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62FDDA2-D307-7D41-8A9B-9D02DEE488BF}" type="slidenum">
              <a:rPr lang="en-US" smtClean="0"/>
              <a:t>14</a:t>
            </a:fld>
            <a:endParaRPr lang="en-US"/>
          </a:p>
        </p:txBody>
      </p:sp>
    </p:spTree>
    <p:extLst>
      <p:ext uri="{BB962C8B-B14F-4D97-AF65-F5344CB8AC3E}">
        <p14:creationId xmlns:p14="http://schemas.microsoft.com/office/powerpoint/2010/main" val="1301248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on Goal Writing</a:t>
            </a:r>
          </a:p>
        </p:txBody>
      </p:sp>
      <p:sp>
        <p:nvSpPr>
          <p:cNvPr id="4" name="Slide Number Placeholder 3"/>
          <p:cNvSpPr>
            <a:spLocks noGrp="1"/>
          </p:cNvSpPr>
          <p:nvPr>
            <p:ph type="sldNum" sz="quarter" idx="5"/>
          </p:nvPr>
        </p:nvSpPr>
        <p:spPr/>
        <p:txBody>
          <a:bodyPr/>
          <a:lstStyle/>
          <a:p>
            <a:fld id="{562FDDA2-D307-7D41-8A9B-9D02DEE488BF}" type="slidenum">
              <a:rPr lang="en-US" smtClean="0"/>
              <a:t>15</a:t>
            </a:fld>
            <a:endParaRPr lang="en-US"/>
          </a:p>
        </p:txBody>
      </p:sp>
    </p:spTree>
    <p:extLst>
      <p:ext uri="{BB962C8B-B14F-4D97-AF65-F5344CB8AC3E}">
        <p14:creationId xmlns:p14="http://schemas.microsoft.com/office/powerpoint/2010/main" val="1749881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16</a:t>
            </a:fld>
            <a:endParaRPr lang="en-US"/>
          </a:p>
        </p:txBody>
      </p:sp>
    </p:spTree>
    <p:extLst>
      <p:ext uri="{BB962C8B-B14F-4D97-AF65-F5344CB8AC3E}">
        <p14:creationId xmlns:p14="http://schemas.microsoft.com/office/powerpoint/2010/main" val="73704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438150"/>
            <a:ext cx="6245225" cy="3513138"/>
          </a:xfrm>
        </p:spPr>
      </p:sp>
      <p:sp>
        <p:nvSpPr>
          <p:cNvPr id="3" name="Notizenplatzhalter 2"/>
          <p:cNvSpPr>
            <a:spLocks noGrp="1"/>
          </p:cNvSpPr>
          <p:nvPr>
            <p:ph type="body" idx="1"/>
          </p:nvPr>
        </p:nvSpPr>
        <p:spPr/>
        <p:txBody>
          <a:bodyPr/>
          <a:lstStyle/>
          <a:p>
            <a:r>
              <a:rPr lang="en-US" dirty="0">
                <a:solidFill>
                  <a:srgbClr val="464646"/>
                </a:solidFill>
                <a:latin typeface="segoe_uiregular"/>
              </a:rPr>
              <a:t>The Origins of SMART</a:t>
            </a:r>
          </a:p>
          <a:p>
            <a:r>
              <a:rPr lang="en-US" dirty="0">
                <a:solidFill>
                  <a:srgbClr val="464646"/>
                </a:solidFill>
                <a:latin typeface="segoe_uiregular"/>
              </a:rPr>
              <a:t>It is generally accepted that the SMART acronym was first written down in November 1981 in Spokane, Washington. George T. Doran, a consultant and former Director of Corporate Planning for Washington Water Power Company published a paper titled "There's a S.M.A.R.T. Way to Write Management's Goals and Objectives".</a:t>
            </a:r>
          </a:p>
          <a:p>
            <a:endParaRPr lang="en-US" dirty="0">
              <a:solidFill>
                <a:srgbClr val="464646"/>
              </a:solidFill>
              <a:latin typeface="segoe_uiregular"/>
            </a:endParaRPr>
          </a:p>
          <a:p>
            <a:r>
              <a:rPr lang="en-US" dirty="0">
                <a:solidFill>
                  <a:srgbClr val="464646"/>
                </a:solidFill>
                <a:latin typeface="segoe_uiregular"/>
              </a:rPr>
              <a:t>In his paper, Doran provides some clarification for readers on applying the SMART acronym:</a:t>
            </a:r>
          </a:p>
          <a:p>
            <a:endParaRPr lang="en-US" dirty="0">
              <a:solidFill>
                <a:srgbClr val="464646"/>
              </a:solidFill>
              <a:latin typeface="segoe_uiregular"/>
            </a:endParaRPr>
          </a:p>
          <a:p>
            <a:r>
              <a:rPr lang="en-US" dirty="0"/>
              <a:t>'How do you write meaningful objectives?'- that is, frame a statement </a:t>
            </a:r>
            <a:r>
              <a:rPr lang="en-US" b="1" dirty="0"/>
              <a:t>of</a:t>
            </a:r>
            <a:r>
              <a:rPr lang="en-US" dirty="0"/>
              <a:t> results to </a:t>
            </a:r>
            <a:r>
              <a:rPr lang="en-US" b="1" dirty="0"/>
              <a:t>be</a:t>
            </a:r>
            <a:r>
              <a:rPr lang="en-US" dirty="0"/>
              <a:t> achieved, Managers are confused by all the verbal from seminars, books, magazines, consultants, and so on. Let me suggest therefore, that when it comes to writing effective objectives, corporate officers, managers, and supervisors just have to think of the acronym SMART. Ideally speaking, each corporate, department and section objective should be: (SMART).</a:t>
            </a:r>
          </a:p>
          <a:p>
            <a:r>
              <a:rPr lang="en-US" dirty="0"/>
              <a:t>George T. Doran</a:t>
            </a:r>
          </a:p>
        </p:txBody>
      </p:sp>
      <p:sp>
        <p:nvSpPr>
          <p:cNvPr id="4" name="Foliennummernplatzhalter 3"/>
          <p:cNvSpPr>
            <a:spLocks noGrp="1"/>
          </p:cNvSpPr>
          <p:nvPr>
            <p:ph type="sldNum" sz="quarter" idx="10"/>
          </p:nvPr>
        </p:nvSpPr>
        <p:spPr/>
        <p:txBody>
          <a:bodyPr/>
          <a:lstStyle/>
          <a:p>
            <a:fld id="{C14CEB38-DA38-4F43-AFB8-94FE45CA5866}" type="slidenum">
              <a:rPr lang="en-US" smtClean="0"/>
              <a:pPr/>
              <a:t>2</a:t>
            </a:fld>
            <a:endParaRPr lang="en-US" dirty="0"/>
          </a:p>
        </p:txBody>
      </p:sp>
    </p:spTree>
    <p:extLst>
      <p:ext uri="{BB962C8B-B14F-4D97-AF65-F5344CB8AC3E}">
        <p14:creationId xmlns:p14="http://schemas.microsoft.com/office/powerpoint/2010/main" val="219620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presentation acts as an introduction to SMART Goal writing, explains what SMART Goals are, why they are used, and finally writing SMART Goals.</a:t>
            </a:r>
          </a:p>
        </p:txBody>
      </p:sp>
      <p:sp>
        <p:nvSpPr>
          <p:cNvPr id="4" name="Slide Number Placeholder 3"/>
          <p:cNvSpPr>
            <a:spLocks noGrp="1"/>
          </p:cNvSpPr>
          <p:nvPr>
            <p:ph type="sldNum" sz="quarter" idx="5"/>
          </p:nvPr>
        </p:nvSpPr>
        <p:spPr/>
        <p:txBody>
          <a:bodyPr/>
          <a:lstStyle/>
          <a:p>
            <a:fld id="{562FDDA2-D307-7D41-8A9B-9D02DEE488BF}" type="slidenum">
              <a:rPr lang="en-US" smtClean="0"/>
              <a:t>3</a:t>
            </a:fld>
            <a:endParaRPr lang="en-US"/>
          </a:p>
        </p:txBody>
      </p:sp>
    </p:spTree>
    <p:extLst>
      <p:ext uri="{BB962C8B-B14F-4D97-AF65-F5344CB8AC3E}">
        <p14:creationId xmlns:p14="http://schemas.microsoft.com/office/powerpoint/2010/main" val="232121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SMART goal indicates a specific way to articulate and focus goals.</a:t>
            </a:r>
          </a:p>
          <a:p>
            <a:r>
              <a:rPr lang="en-US" dirty="0"/>
              <a:t>The real aim of this method is to define who, what, where, when, and why so that there is no room for ambiguity or misunderstanding of the end result. Remember that the ultimate purpose is to help the University – and you – succeed.</a:t>
            </a:r>
          </a:p>
          <a:p>
            <a:endParaRPr lang="en-US" dirty="0"/>
          </a:p>
          <a:p>
            <a:r>
              <a:rPr lang="en-US" dirty="0"/>
              <a:t>What are SMART goals:</a:t>
            </a:r>
          </a:p>
          <a:p>
            <a:r>
              <a:rPr lang="en-US" sz="1200" b="0" i="0" kern="1200" dirty="0">
                <a:solidFill>
                  <a:schemeClr val="tx1"/>
                </a:solidFill>
                <a:effectLst/>
                <a:latin typeface="+mn-lt"/>
                <a:ea typeface="+mn-ea"/>
                <a:cs typeface="+mn-cs"/>
              </a:rPr>
              <a:t>SMART goals are concrete targets that you strive to achieve over a certain period of time. These goals should be carefully drafted by you the manager and your direct report to set them up for success. "SMART" is an acronym that describes the most important characteristics of each goal.</a:t>
            </a:r>
          </a:p>
          <a:p>
            <a:r>
              <a:rPr lang="en-US" sz="1200" b="0" i="0" kern="1200" dirty="0">
                <a:solidFill>
                  <a:schemeClr val="tx1"/>
                </a:solidFill>
                <a:effectLst/>
                <a:latin typeface="+mn-lt"/>
                <a:ea typeface="+mn-ea"/>
                <a:cs typeface="+mn-cs"/>
              </a:rPr>
              <a:t>So, what does SMART stand for?</a:t>
            </a:r>
          </a:p>
          <a:p>
            <a:endParaRPr lang="en-US" dirty="0"/>
          </a:p>
        </p:txBody>
      </p:sp>
      <p:sp>
        <p:nvSpPr>
          <p:cNvPr id="4" name="Slide Number Placeholder 3"/>
          <p:cNvSpPr>
            <a:spLocks noGrp="1"/>
          </p:cNvSpPr>
          <p:nvPr>
            <p:ph type="sldNum" sz="quarter" idx="5"/>
          </p:nvPr>
        </p:nvSpPr>
        <p:spPr/>
        <p:txBody>
          <a:bodyPr/>
          <a:lstStyle/>
          <a:p>
            <a:fld id="{562FDDA2-D307-7D41-8A9B-9D02DEE488BF}" type="slidenum">
              <a:rPr lang="en-US" smtClean="0"/>
              <a:t>4</a:t>
            </a:fld>
            <a:endParaRPr lang="en-US"/>
          </a:p>
        </p:txBody>
      </p:sp>
    </p:spTree>
    <p:extLst>
      <p:ext uri="{BB962C8B-B14F-4D97-AF65-F5344CB8AC3E}">
        <p14:creationId xmlns:p14="http://schemas.microsoft.com/office/powerpoint/2010/main" val="159363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"SMART" acronym stands for "specific," "measurable," "attainable," "relevant," and "time-based." Each SMART goal you create should have these five characteristics to ensure the goal can be reached and benefits the employee.</a:t>
            </a:r>
            <a:endParaRPr lang="en-US" dirty="0"/>
          </a:p>
        </p:txBody>
      </p:sp>
      <p:sp>
        <p:nvSpPr>
          <p:cNvPr id="4" name="Slide Number Placeholder 3"/>
          <p:cNvSpPr>
            <a:spLocks noGrp="1"/>
          </p:cNvSpPr>
          <p:nvPr>
            <p:ph type="sldNum" sz="quarter" idx="5"/>
          </p:nvPr>
        </p:nvSpPr>
        <p:spPr/>
        <p:txBody>
          <a:bodyPr/>
          <a:lstStyle/>
          <a:p>
            <a:fld id="{562FDDA2-D307-7D41-8A9B-9D02DEE488BF}" type="slidenum">
              <a:rPr lang="en-US" smtClean="0"/>
              <a:t>5</a:t>
            </a:fld>
            <a:endParaRPr lang="en-US"/>
          </a:p>
        </p:txBody>
      </p:sp>
    </p:spTree>
    <p:extLst>
      <p:ext uri="{BB962C8B-B14F-4D97-AF65-F5344CB8AC3E}">
        <p14:creationId xmlns:p14="http://schemas.microsoft.com/office/powerpoint/2010/main" val="305939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 for Specific:</a:t>
            </a:r>
            <a:endParaRPr lang="en-US" dirty="0"/>
          </a:p>
          <a:p>
            <a:r>
              <a:rPr lang="en-US" dirty="0"/>
              <a:t>A specific goal has a much greater chance of being accomplished than a general goal. To set a specific goal you must answer the six “W” questions:</a:t>
            </a:r>
          </a:p>
          <a:p>
            <a:endParaRPr lang="en-US" dirty="0"/>
          </a:p>
          <a:p>
            <a:r>
              <a:rPr lang="en-US" dirty="0"/>
              <a:t>*Who:      Who is involved?</a:t>
            </a:r>
            <a:br>
              <a:rPr lang="en-US" dirty="0"/>
            </a:br>
            <a:r>
              <a:rPr lang="en-US" b="1" dirty="0"/>
              <a:t>*What:     What do I want to accomplish?</a:t>
            </a:r>
            <a:br>
              <a:rPr lang="en-US" dirty="0"/>
            </a:br>
            <a:r>
              <a:rPr lang="en-US" dirty="0"/>
              <a:t>*Where:    Identify a location.</a:t>
            </a:r>
            <a:br>
              <a:rPr lang="en-US" dirty="0"/>
            </a:br>
            <a:r>
              <a:rPr lang="en-US" dirty="0"/>
              <a:t>*When:     Establish a time frame.</a:t>
            </a:r>
            <a:br>
              <a:rPr lang="en-US" dirty="0"/>
            </a:br>
            <a:r>
              <a:rPr lang="en-US" dirty="0"/>
              <a:t>*Which:    Identify requirements and constraints.</a:t>
            </a:r>
            <a:br>
              <a:rPr lang="en-US" dirty="0"/>
            </a:br>
            <a:r>
              <a:rPr lang="en-US" b="1" dirty="0"/>
              <a:t>*Why:      Specific reasons, purpose or benefits of accomplishing the goal.</a:t>
            </a:r>
          </a:p>
          <a:p>
            <a:endParaRPr lang="en-US" dirty="0"/>
          </a:p>
          <a:p>
            <a:r>
              <a:rPr lang="en-US" sz="1200" b="0" i="0" kern="1200" dirty="0">
                <a:solidFill>
                  <a:schemeClr val="tx1"/>
                </a:solidFill>
                <a:effectLst/>
                <a:latin typeface="+mn-lt"/>
                <a:ea typeface="+mn-ea"/>
                <a:cs typeface="+mn-cs"/>
              </a:rPr>
              <a:t>A broad goal won’t bring you much success because you can’t exactly pinpoint its main purpose. With a specific goal, you can be sure to set the right initiatives in place.</a:t>
            </a:r>
          </a:p>
          <a:p>
            <a:r>
              <a:rPr lang="en-US" sz="1200" b="0" i="0" kern="1200" dirty="0">
                <a:solidFill>
                  <a:schemeClr val="tx1"/>
                </a:solidFill>
                <a:effectLst/>
                <a:latin typeface="+mn-lt"/>
                <a:ea typeface="+mn-ea"/>
                <a:cs typeface="+mn-cs"/>
              </a:rPr>
              <a:t>SMART goals are "specific" in that there's a hard and fast destination the employee is trying to reach. "Get better at my job," isn't a SMART goal because it isn't specific. Instead, ask yourself: What are you getting better at? How much better do you want to get?</a:t>
            </a:r>
            <a:endParaRPr lang="en-US" dirty="0"/>
          </a:p>
        </p:txBody>
      </p:sp>
      <p:sp>
        <p:nvSpPr>
          <p:cNvPr id="4" name="Slide Number Placeholder 3"/>
          <p:cNvSpPr>
            <a:spLocks noGrp="1"/>
          </p:cNvSpPr>
          <p:nvPr>
            <p:ph type="sldNum" sz="quarter" idx="5"/>
          </p:nvPr>
        </p:nvSpPr>
        <p:spPr/>
        <p:txBody>
          <a:bodyPr/>
          <a:lstStyle/>
          <a:p>
            <a:fld id="{562FDDA2-D307-7D41-8A9B-9D02DEE488BF}" type="slidenum">
              <a:rPr lang="en-US" smtClean="0"/>
              <a:t>6</a:t>
            </a:fld>
            <a:endParaRPr lang="en-US"/>
          </a:p>
        </p:txBody>
      </p:sp>
    </p:spTree>
    <p:extLst>
      <p:ext uri="{BB962C8B-B14F-4D97-AF65-F5344CB8AC3E}">
        <p14:creationId xmlns:p14="http://schemas.microsoft.com/office/powerpoint/2010/main" val="25466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 for Measurable:</a:t>
            </a:r>
            <a:endParaRPr lang="en-US" dirty="0"/>
          </a:p>
          <a:p>
            <a:r>
              <a:rPr lang="en-US" dirty="0"/>
              <a:t>Establish concrete criteria for measuring progress toward the attainment of each goal you set. </a:t>
            </a:r>
          </a:p>
          <a:p>
            <a:r>
              <a:rPr lang="en-US" dirty="0"/>
              <a:t>When you measure your progress, you stay on track, reach your target dates, and experience the achievement that spurs you on to continued effort required to reach your goal.</a:t>
            </a:r>
          </a:p>
          <a:p>
            <a:endParaRPr lang="en-US" dirty="0"/>
          </a:p>
          <a:p>
            <a:r>
              <a:rPr lang="en-US" dirty="0"/>
              <a:t>To determine if your goal is measurable, ask questions such as……</a:t>
            </a:r>
          </a:p>
          <a:p>
            <a:r>
              <a:rPr lang="en-US" dirty="0"/>
              <a:t>How much?</a:t>
            </a:r>
          </a:p>
          <a:p>
            <a:r>
              <a:rPr lang="en-US" dirty="0"/>
              <a:t>How many?</a:t>
            </a:r>
          </a:p>
          <a:p>
            <a:r>
              <a:rPr lang="en-US" dirty="0"/>
              <a:t>How will I know when it is accomplished?</a:t>
            </a:r>
          </a:p>
          <a:p>
            <a:endParaRPr lang="en-US" dirty="0"/>
          </a:p>
          <a:p>
            <a:r>
              <a:rPr lang="en-US" sz="1200" b="0" i="0" kern="1200" dirty="0">
                <a:solidFill>
                  <a:schemeClr val="tx1"/>
                </a:solidFill>
                <a:effectLst/>
                <a:latin typeface="+mn-lt"/>
                <a:ea typeface="+mn-ea"/>
                <a:cs typeface="+mn-cs"/>
              </a:rPr>
              <a:t>Unless you include concrete, measurable values to your goal, how will you know if you’ve actually accomplished it?</a:t>
            </a:r>
            <a:endParaRPr lang="en-US" dirty="0"/>
          </a:p>
          <a:p>
            <a:r>
              <a:rPr lang="en-US" b="1" dirty="0"/>
              <a:t> </a:t>
            </a:r>
            <a:endParaRPr lang="en-US" dirty="0"/>
          </a:p>
          <a:p>
            <a:endParaRPr lang="en-US" dirty="0"/>
          </a:p>
        </p:txBody>
      </p:sp>
      <p:sp>
        <p:nvSpPr>
          <p:cNvPr id="4" name="Slide Number Placeholder 3"/>
          <p:cNvSpPr>
            <a:spLocks noGrp="1"/>
          </p:cNvSpPr>
          <p:nvPr>
            <p:ph type="sldNum" sz="quarter" idx="5"/>
          </p:nvPr>
        </p:nvSpPr>
        <p:spPr/>
        <p:txBody>
          <a:bodyPr/>
          <a:lstStyle/>
          <a:p>
            <a:fld id="{562FDDA2-D307-7D41-8A9B-9D02DEE488BF}" type="slidenum">
              <a:rPr lang="en-US" smtClean="0"/>
              <a:t>7</a:t>
            </a:fld>
            <a:endParaRPr lang="en-US"/>
          </a:p>
        </p:txBody>
      </p:sp>
    </p:spTree>
    <p:extLst>
      <p:ext uri="{BB962C8B-B14F-4D97-AF65-F5344CB8AC3E}">
        <p14:creationId xmlns:p14="http://schemas.microsoft.com/office/powerpoint/2010/main" val="101551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for Attainable: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 "attainable" SMART goal considers the employee's ability to achieve it. </a:t>
            </a:r>
            <a:r>
              <a:rPr lang="en-US" dirty="0"/>
              <a:t>Make sure that “that target date or % increase” is rooted reality.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When you identify goals that are most important to you, you begin to figure out ways you can make them doable. You develop the attitudes, abilities, skills, and qualitative and quantitative capacity to reach them. You begin seeing previously overlooked opportunities to bring yourself closer to the achievement of your goals.</a:t>
            </a:r>
          </a:p>
          <a:p>
            <a:r>
              <a:rPr lang="en-US" dirty="0"/>
              <a:t> </a:t>
            </a:r>
          </a:p>
          <a:p>
            <a:r>
              <a:rPr lang="en-US" dirty="0"/>
              <a:t>You can attain most any goal you set when you plan your steps wisely and establish a time frame that allows you to carry out those steps. Goals that may have seemed far away and out of reach eventually move closer and become attainable, not because your goals shrink, but because you grow and expand to match them. </a:t>
            </a:r>
          </a:p>
          <a:p>
            <a:r>
              <a:rPr lang="en-US" sz="1200" b="0" i="0" kern="1200" dirty="0">
                <a:solidFill>
                  <a:schemeClr val="tx1"/>
                </a:solidFill>
                <a:effectLst/>
                <a:latin typeface="+mn-lt"/>
                <a:ea typeface="+mn-ea"/>
                <a:cs typeface="+mn-cs"/>
              </a:rPr>
              <a:t>As you build out your goals, be realistic. Knowing your knowledge and resources, make sure you set goals that are possible to reach by your deadline.</a:t>
            </a:r>
            <a:endParaRPr lang="en-US" dirty="0"/>
          </a:p>
        </p:txBody>
      </p:sp>
      <p:sp>
        <p:nvSpPr>
          <p:cNvPr id="4" name="Slide Number Placeholder 3"/>
          <p:cNvSpPr>
            <a:spLocks noGrp="1"/>
          </p:cNvSpPr>
          <p:nvPr>
            <p:ph type="sldNum" sz="quarter" idx="5"/>
          </p:nvPr>
        </p:nvSpPr>
        <p:spPr/>
        <p:txBody>
          <a:bodyPr/>
          <a:lstStyle/>
          <a:p>
            <a:fld id="{562FDDA2-D307-7D41-8A9B-9D02DEE488BF}" type="slidenum">
              <a:rPr lang="en-US" smtClean="0"/>
              <a:t>8</a:t>
            </a:fld>
            <a:endParaRPr lang="en-US"/>
          </a:p>
        </p:txBody>
      </p:sp>
    </p:spTree>
    <p:extLst>
      <p:ext uri="{BB962C8B-B14F-4D97-AF65-F5344CB8AC3E}">
        <p14:creationId xmlns:p14="http://schemas.microsoft.com/office/powerpoint/2010/main" val="5917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022407"/>
          </a:xfrm>
        </p:spPr>
        <p:txBody>
          <a:bodyPr/>
          <a:lstStyle/>
          <a:p>
            <a:r>
              <a:rPr lang="en-US" b="1" dirty="0"/>
              <a:t>[R] for Relevant / Realistic</a:t>
            </a:r>
          </a:p>
          <a:p>
            <a:r>
              <a:rPr lang="en-US" b="0" dirty="0"/>
              <a:t>Ask yourself why is this goal important? What are the urgent needs? Who are the support people?</a:t>
            </a:r>
          </a:p>
          <a:p>
            <a:r>
              <a:rPr lang="en-US" dirty="0"/>
              <a:t>To be relevant, a goal must represent an objective toward which you are both </a:t>
            </a:r>
            <a:r>
              <a:rPr lang="en-US" i="1" dirty="0"/>
              <a:t>willing</a:t>
            </a:r>
            <a:r>
              <a:rPr lang="en-US" dirty="0"/>
              <a:t> and </a:t>
            </a:r>
            <a:r>
              <a:rPr lang="en-US" i="1" dirty="0"/>
              <a:t>able</a:t>
            </a:r>
            <a:r>
              <a:rPr lang="en-US" dirty="0"/>
              <a:t> to work. A goal can be both high and realistic; you are the only one who can decide just how high your goal should be. But be sure that every goal represents substantial progress.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Realistic in this case means do-able. Devise a plan or a way of getting there  to make the goal realistic. </a:t>
            </a:r>
          </a:p>
          <a:p>
            <a:endParaRPr lang="en-US" dirty="0"/>
          </a:p>
          <a:p>
            <a:r>
              <a:rPr lang="en-US" sz="1200" b="0" i="0" kern="1200" dirty="0">
                <a:solidFill>
                  <a:schemeClr val="tx1"/>
                </a:solidFill>
                <a:effectLst/>
                <a:latin typeface="+mn-lt"/>
                <a:ea typeface="+mn-ea"/>
                <a:cs typeface="+mn-cs"/>
              </a:rPr>
              <a:t>Your goal should be relevant to your department's and/or University mission and reflect one or more core values. If it doesn’t pertain to a main initiative you have for the quarter or just seems completely random, it’s probably not a goal worth pursuing.</a:t>
            </a:r>
          </a:p>
          <a:p>
            <a:r>
              <a:rPr lang="en-US" sz="1200" b="0" i="0" kern="1200" dirty="0">
                <a:solidFill>
                  <a:schemeClr val="tx1"/>
                </a:solidFill>
                <a:effectLst/>
                <a:latin typeface="+mn-lt"/>
                <a:ea typeface="+mn-ea"/>
                <a:cs typeface="+mn-cs"/>
              </a:rPr>
              <a:t>You want goals that can yield your business impactful results, so focus your attention on the ones that matter most.</a:t>
            </a:r>
          </a:p>
          <a:p>
            <a:endParaRPr lang="en-US" dirty="0"/>
          </a:p>
          <a:p>
            <a:r>
              <a:rPr lang="en-US" dirty="0"/>
              <a:t>Ensure that you identify goals that help you with professional growth and are aligned with departmental goals.  Identify support needed.  </a:t>
            </a:r>
          </a:p>
          <a:p>
            <a:endParaRPr lang="en-US" dirty="0"/>
          </a:p>
          <a:p>
            <a:endParaRPr lang="en-US" dirty="0"/>
          </a:p>
        </p:txBody>
      </p:sp>
      <p:sp>
        <p:nvSpPr>
          <p:cNvPr id="4" name="Slide Number Placeholder 3"/>
          <p:cNvSpPr>
            <a:spLocks noGrp="1"/>
          </p:cNvSpPr>
          <p:nvPr>
            <p:ph type="sldNum" sz="quarter" idx="5"/>
          </p:nvPr>
        </p:nvSpPr>
        <p:spPr/>
        <p:txBody>
          <a:bodyPr/>
          <a:lstStyle/>
          <a:p>
            <a:fld id="{562FDDA2-D307-7D41-8A9B-9D02DEE488BF}" type="slidenum">
              <a:rPr lang="en-US" smtClean="0"/>
              <a:t>9</a:t>
            </a:fld>
            <a:endParaRPr lang="en-US"/>
          </a:p>
        </p:txBody>
      </p:sp>
    </p:spTree>
    <p:extLst>
      <p:ext uri="{BB962C8B-B14F-4D97-AF65-F5344CB8AC3E}">
        <p14:creationId xmlns:p14="http://schemas.microsoft.com/office/powerpoint/2010/main" val="3892629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9F9D3-1631-574E-B794-15810466C68F}"/>
              </a:ext>
            </a:extLst>
          </p:cNvPr>
          <p:cNvSpPr/>
          <p:nvPr/>
        </p:nvSpPr>
        <p:spPr>
          <a:xfrm>
            <a:off x="6039679"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
        <p:nvSpPr>
          <p:cNvPr id="3" name="Text Placeholder 2">
            <a:extLst>
              <a:ext uri="{FF2B5EF4-FFF2-40B4-BE49-F238E27FC236}">
                <a16:creationId xmlns:a16="http://schemas.microsoft.com/office/drawing/2014/main" id="{21C0DF3D-F69D-9941-B6AB-0FDADE794EF9}"/>
              </a:ext>
            </a:extLst>
          </p:cNvPr>
          <p:cNvSpPr>
            <a:spLocks noGrp="1"/>
          </p:cNvSpPr>
          <p:nvPr>
            <p:ph type="body" sz="quarter" idx="12" hasCustomPrompt="1"/>
          </p:nvPr>
        </p:nvSpPr>
        <p:spPr>
          <a:xfrm>
            <a:off x="6813549" y="2964400"/>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477162"/>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281909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D5093F-A64D-6A42-8920-D62D4FA40C4E}"/>
              </a:ext>
            </a:extLst>
          </p:cNvPr>
          <p:cNvGrpSpPr/>
          <p:nvPr userDrawn="1"/>
        </p:nvGrpSpPr>
        <p:grpSpPr>
          <a:xfrm>
            <a:off x="-1" y="0"/>
            <a:ext cx="12192002" cy="6858000"/>
            <a:chOff x="-1" y="0"/>
            <a:chExt cx="12192002" cy="6858000"/>
          </a:xfrm>
        </p:grpSpPr>
        <p:pic>
          <p:nvPicPr>
            <p:cNvPr id="8" name="Picture 7">
              <a:extLst>
                <a:ext uri="{FF2B5EF4-FFF2-40B4-BE49-F238E27FC236}">
                  <a16:creationId xmlns:a16="http://schemas.microsoft.com/office/drawing/2014/main" id="{0A42E0DC-41C4-5D4E-9365-D4101A18F8FD}"/>
                </a:ext>
              </a:extLst>
            </p:cNvPr>
            <p:cNvPicPr>
              <a:picLocks noChangeAspect="1"/>
            </p:cNvPicPr>
            <p:nvPr/>
          </p:nvPicPr>
          <p:blipFill rotWithShape="1">
            <a:blip r:embed="rId2"/>
            <a:srcRect t="20272"/>
            <a:stretch/>
          </p:blipFill>
          <p:spPr>
            <a:xfrm>
              <a:off x="1" y="0"/>
              <a:ext cx="12192000" cy="6858000"/>
            </a:xfrm>
            <a:prstGeom prst="rect">
              <a:avLst/>
            </a:prstGeom>
          </p:spPr>
        </p:pic>
        <p:cxnSp>
          <p:nvCxnSpPr>
            <p:cNvPr id="9" name="Straight Connector 8">
              <a:extLst>
                <a:ext uri="{FF2B5EF4-FFF2-40B4-BE49-F238E27FC236}">
                  <a16:creationId xmlns:a16="http://schemas.microsoft.com/office/drawing/2014/main" id="{5FC13913-2F32-2343-B64C-251CB51EA2C7}"/>
                </a:ext>
              </a:extLst>
            </p:cNvPr>
            <p:cNvCxnSpPr>
              <a:cxnSpLocks/>
            </p:cNvCxnSpPr>
            <p:nvPr/>
          </p:nvCxnSpPr>
          <p:spPr>
            <a:xfrm>
              <a:off x="1826811" y="1497477"/>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DDACB2-B58B-F64A-B55E-70FEB45037B1}"/>
                </a:ext>
              </a:extLst>
            </p:cNvPr>
            <p:cNvSpPr/>
            <p:nvPr/>
          </p:nvSpPr>
          <p:spPr>
            <a:xfrm>
              <a:off x="5589104" y="990581"/>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A6396A-6CC8-EE41-8B23-9407CDA8FD3F}"/>
                </a:ext>
              </a:extLst>
            </p:cNvPr>
            <p:cNvCxnSpPr>
              <a:cxnSpLocks/>
            </p:cNvCxnSpPr>
            <p:nvPr/>
          </p:nvCxnSpPr>
          <p:spPr>
            <a:xfrm>
              <a:off x="1826811" y="5360525"/>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24DCAAE-06D4-1C42-A8CE-0E38F73143D0}"/>
                </a:ext>
              </a:extLst>
            </p:cNvPr>
            <p:cNvSpPr/>
            <p:nvPr/>
          </p:nvSpPr>
          <p:spPr>
            <a:xfrm>
              <a:off x="5589104" y="4853629"/>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F89AB1-B31C-E448-B85A-7845F94BB1BB}"/>
                </a:ext>
              </a:extLst>
            </p:cNvPr>
            <p:cNvSpPr/>
            <p:nvPr/>
          </p:nvSpPr>
          <p:spPr>
            <a:xfrm>
              <a:off x="-1" y="2494755"/>
              <a:ext cx="12192001" cy="1866622"/>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F5AD75-B71E-D94B-A05C-66D485089CE9}"/>
                </a:ext>
              </a:extLst>
            </p:cNvPr>
            <p:cNvPicPr>
              <a:picLocks noChangeAspect="1"/>
            </p:cNvPicPr>
            <p:nvPr/>
          </p:nvPicPr>
          <p:blipFill>
            <a:blip r:embed="rId3"/>
            <a:stretch>
              <a:fillRect/>
            </a:stretch>
          </p:blipFill>
          <p:spPr>
            <a:xfrm>
              <a:off x="5770916" y="1320514"/>
              <a:ext cx="650162" cy="433441"/>
            </a:xfrm>
            <a:prstGeom prst="rect">
              <a:avLst/>
            </a:prstGeom>
          </p:spPr>
        </p:pic>
        <p:pic>
          <p:nvPicPr>
            <p:cNvPr id="16" name="Picture 15">
              <a:extLst>
                <a:ext uri="{FF2B5EF4-FFF2-40B4-BE49-F238E27FC236}">
                  <a16:creationId xmlns:a16="http://schemas.microsoft.com/office/drawing/2014/main" id="{27CDAB06-B996-2747-B5EA-CA07085E551D}"/>
                </a:ext>
              </a:extLst>
            </p:cNvPr>
            <p:cNvPicPr>
              <a:picLocks noChangeAspect="1"/>
            </p:cNvPicPr>
            <p:nvPr/>
          </p:nvPicPr>
          <p:blipFill>
            <a:blip r:embed="rId3"/>
            <a:stretch>
              <a:fillRect/>
            </a:stretch>
          </p:blipFill>
          <p:spPr>
            <a:xfrm rot="10800000">
              <a:off x="5770916" y="5143800"/>
              <a:ext cx="650162" cy="433441"/>
            </a:xfrm>
            <a:prstGeom prst="rect">
              <a:avLst/>
            </a:prstGeom>
          </p:spPr>
        </p:pic>
      </p:grpSp>
      <p:sp>
        <p:nvSpPr>
          <p:cNvPr id="17" name="Text Placeholder 12">
            <a:extLst>
              <a:ext uri="{FF2B5EF4-FFF2-40B4-BE49-F238E27FC236}">
                <a16:creationId xmlns:a16="http://schemas.microsoft.com/office/drawing/2014/main" id="{4E663CB2-1E13-F842-839B-5A8CD0A85A60}"/>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tx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45698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218187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5A00D-820B-394B-BB34-47EBF2ABECF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071227B-224F-8845-985A-7D474CAE570C}"/>
              </a:ext>
            </a:extLst>
          </p:cNvPr>
          <p:cNvSpPr/>
          <p:nvPr/>
        </p:nvSpPr>
        <p:spPr>
          <a:xfrm>
            <a:off x="-1" y="2958419"/>
            <a:ext cx="12192001" cy="94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3FC234-CE84-CE4A-AEC5-3D8F75B4E49C}"/>
              </a:ext>
            </a:extLst>
          </p:cNvPr>
          <p:cNvSpPr txBox="1"/>
          <p:nvPr/>
        </p:nvSpPr>
        <p:spPr>
          <a:xfrm>
            <a:off x="1822703" y="3210350"/>
            <a:ext cx="8546592" cy="477054"/>
          </a:xfrm>
          <a:prstGeom prst="rect">
            <a:avLst/>
          </a:prstGeom>
          <a:noFill/>
        </p:spPr>
        <p:txBody>
          <a:bodyPr wrap="square" rtlCol="0">
            <a:spAutoFit/>
          </a:bodyPr>
          <a:lstStyle/>
          <a:p>
            <a:pPr algn="ctr"/>
            <a:r>
              <a:rPr lang="en-US" sz="25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34758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LEFT">
    <p:bg bwMode="gray">
      <p:bgPr>
        <a:solidFill>
          <a:srgbClr val="262626"/>
        </a:solidFill>
        <a:effectLst/>
      </p:bgPr>
    </p:bg>
    <p:spTree>
      <p:nvGrpSpPr>
        <p:cNvPr id="1" name=""/>
        <p:cNvGrpSpPr/>
        <p:nvPr/>
      </p:nvGrpSpPr>
      <p:grpSpPr>
        <a:xfrm>
          <a:off x="0" y="0"/>
          <a:ext cx="0" cy="0"/>
          <a:chOff x="0" y="0"/>
          <a:chExt cx="0" cy="0"/>
        </a:xfrm>
      </p:grpSpPr>
      <p:sp>
        <p:nvSpPr>
          <p:cNvPr id="9" name="Bild"/>
          <p:cNvSpPr>
            <a:spLocks noGrp="1"/>
          </p:cNvSpPr>
          <p:nvPr>
            <p:ph type="pic" sz="quarter" idx="14"/>
          </p:nvPr>
        </p:nvSpPr>
        <p:spPr bwMode="gray">
          <a:xfrm>
            <a:off x="0" y="0"/>
            <a:ext cx="12192000" cy="58176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7" name="Leiste"/>
          <p:cNvSpPr/>
          <p:nvPr userDrawn="1"/>
        </p:nvSpPr>
        <p:spPr bwMode="gray">
          <a:xfrm>
            <a:off x="0" y="5816600"/>
            <a:ext cx="12192000" cy="1044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800" noProof="0" dirty="0"/>
          </a:p>
        </p:txBody>
      </p:sp>
      <p:sp>
        <p:nvSpPr>
          <p:cNvPr id="2" name="Titel"/>
          <p:cNvSpPr>
            <a:spLocks noGrp="1"/>
          </p:cNvSpPr>
          <p:nvPr>
            <p:ph type="ctrTitle" hasCustomPrompt="1"/>
          </p:nvPr>
        </p:nvSpPr>
        <p:spPr bwMode="gray">
          <a:xfrm>
            <a:off x="1055344" y="0"/>
            <a:ext cx="10081312" cy="3744000"/>
          </a:xfrm>
        </p:spPr>
        <p:txBody>
          <a:bodyPr anchor="b"/>
          <a:lstStyle>
            <a:lvl1pPr>
              <a:lnSpc>
                <a:spcPct val="80000"/>
              </a:lnSpc>
              <a:spcBef>
                <a:spcPts val="0"/>
              </a:spcBef>
              <a:spcAft>
                <a:spcPts val="1000"/>
              </a:spcAft>
              <a:defRPr sz="7000">
                <a:solidFill>
                  <a:srgbClr val="FFFFFF"/>
                </a:solidFill>
                <a:latin typeface="Bebas Neue" panose="020B0506020202020201" pitchFamily="34" charset="0"/>
              </a:defRPr>
            </a:lvl1pPr>
          </a:lstStyle>
          <a:p>
            <a:r>
              <a:rPr lang="de-DE" noProof="0" dirty="0"/>
              <a:t>Titelformat durch Klicken bearbeiten</a:t>
            </a:r>
          </a:p>
        </p:txBody>
      </p:sp>
      <p:sp>
        <p:nvSpPr>
          <p:cNvPr id="3" name="Untertitel"/>
          <p:cNvSpPr>
            <a:spLocks noGrp="1"/>
          </p:cNvSpPr>
          <p:nvPr>
            <p:ph type="subTitle" idx="1" hasCustomPrompt="1"/>
          </p:nvPr>
        </p:nvSpPr>
        <p:spPr bwMode="gray">
          <a:xfrm>
            <a:off x="1055344" y="3744000"/>
            <a:ext cx="10081312" cy="2070000"/>
          </a:xfrm>
        </p:spPr>
        <p:txBody>
          <a:bodyPr/>
          <a:lstStyle>
            <a:lvl1pPr marL="0" indent="0" algn="l">
              <a:buNone/>
              <a:defRPr sz="3200">
                <a:solidFill>
                  <a:srgbClr val="B2B2B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a:t>Textmasterformat bearbeiten</a:t>
            </a:r>
          </a:p>
        </p:txBody>
      </p:sp>
      <p:sp>
        <p:nvSpPr>
          <p:cNvPr id="4" name="Datum"/>
          <p:cNvSpPr>
            <a:spLocks noGrp="1"/>
          </p:cNvSpPr>
          <p:nvPr>
            <p:ph type="dt" sz="half" idx="10"/>
          </p:nvPr>
        </p:nvSpPr>
        <p:spPr bwMode="gray"/>
        <p:txBody>
          <a:bodyPr/>
          <a:lstStyle/>
          <a:p>
            <a:fld id="{B6F3FA0D-4A4B-4345-A9B3-57AC96D3768F}" type="datetime1">
              <a:rPr lang="de-DE" noProof="0" smtClean="0"/>
              <a:t>02.03.2023</a:t>
            </a:fld>
            <a:endParaRPr lang="de-DE" noProof="0" dirty="0"/>
          </a:p>
        </p:txBody>
      </p:sp>
      <p:sp>
        <p:nvSpPr>
          <p:cNvPr id="5" name="Fußzeile"/>
          <p:cNvSpPr>
            <a:spLocks noGrp="1"/>
          </p:cNvSpPr>
          <p:nvPr>
            <p:ph type="ftr" sz="quarter" idx="11"/>
          </p:nvPr>
        </p:nvSpPr>
        <p:spPr bwMode="gray"/>
        <p:txBody>
          <a:bodyPr/>
          <a:lstStyle/>
          <a:p>
            <a:r>
              <a:rPr lang="de-DE" noProof="0" dirty="0"/>
              <a:t>Präsentationstitel</a:t>
            </a:r>
          </a:p>
        </p:txBody>
      </p:sp>
      <p:sp>
        <p:nvSpPr>
          <p:cNvPr id="6" name="Foliennummer"/>
          <p:cNvSpPr>
            <a:spLocks noGrp="1"/>
          </p:cNvSpPr>
          <p:nvPr>
            <p:ph type="sldNum" sz="quarter" idx="12"/>
          </p:nvPr>
        </p:nvSpPr>
        <p:spPr bwMode="gray"/>
        <p:txBody>
          <a:bodyPr/>
          <a:lstStyle/>
          <a:p>
            <a:fld id="{02CEFE82-39F2-4F47-8A0C-D5AB3496FA5C}" type="slidenum">
              <a:rPr lang="de-DE" noProof="0" smtClean="0"/>
              <a:t>‹#›</a:t>
            </a:fld>
            <a:endParaRPr lang="de-DE" noProof="0" dirty="0"/>
          </a:p>
        </p:txBody>
      </p:sp>
    </p:spTree>
    <p:extLst>
      <p:ext uri="{BB962C8B-B14F-4D97-AF65-F5344CB8AC3E}">
        <p14:creationId xmlns:p14="http://schemas.microsoft.com/office/powerpoint/2010/main" val="198761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ARK GREY">
    <p:spTree>
      <p:nvGrpSpPr>
        <p:cNvPr id="1" name=""/>
        <p:cNvGrpSpPr/>
        <p:nvPr/>
      </p:nvGrpSpPr>
      <p:grpSpPr>
        <a:xfrm>
          <a:off x="0" y="0"/>
          <a:ext cx="0" cy="0"/>
          <a:chOff x="0" y="0"/>
          <a:chExt cx="0" cy="0"/>
        </a:xfrm>
      </p:grpSpPr>
      <p:sp>
        <p:nvSpPr>
          <p:cNvPr id="7" name="Rechteck 6"/>
          <p:cNvSpPr/>
          <p:nvPr userDrawn="1"/>
        </p:nvSpPr>
        <p:spPr bwMode="auto">
          <a:xfrm>
            <a:off x="0" y="0"/>
            <a:ext cx="12192000" cy="6858000"/>
          </a:xfrm>
          <a:prstGeom prst="rect">
            <a:avLst/>
          </a:prstGeom>
          <a:solidFill>
            <a:srgbClr val="262626"/>
          </a:solidFill>
          <a:ln w="12700">
            <a:noFill/>
            <a:round/>
            <a:headEnd/>
            <a:tailEnd/>
          </a:ln>
        </p:spPr>
        <p:txBody>
          <a:bodyPr rot="0" spcFirstLastPara="0" vert="horz" wrap="square" lIns="68582" tIns="34291" rIns="68582" bIns="34291"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noProof="0" dirty="0"/>
          </a:p>
        </p:txBody>
      </p:sp>
      <p:sp>
        <p:nvSpPr>
          <p:cNvPr id="4" name="Fußzeilenplatzhalter 3"/>
          <p:cNvSpPr>
            <a:spLocks noGrp="1"/>
          </p:cNvSpPr>
          <p:nvPr>
            <p:ph type="ftr" sz="quarter" idx="11"/>
          </p:nvPr>
        </p:nvSpPr>
        <p:spPr/>
        <p:txBody>
          <a:bodyPr/>
          <a:lstStyle>
            <a:lvl1pPr>
              <a:defRPr>
                <a:solidFill>
                  <a:srgbClr val="FFFFFF"/>
                </a:solidFill>
              </a:defRPr>
            </a:lvl1pPr>
          </a:lstStyle>
          <a:p>
            <a:endParaRPr lang="en-US" noProof="0"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75A4F164-3A46-4CEE-A25C-CA523D5E42F3}" type="slidenum">
              <a:rPr lang="en-US" noProof="0" smtClean="0"/>
              <a:pPr/>
              <a:t>‹#›</a:t>
            </a:fld>
            <a:endParaRPr lang="en-US" noProof="0" dirty="0"/>
          </a:p>
        </p:txBody>
      </p:sp>
      <p:sp>
        <p:nvSpPr>
          <p:cNvPr id="8" name="Titel"/>
          <p:cNvSpPr>
            <a:spLocks noGrp="1"/>
          </p:cNvSpPr>
          <p:nvPr>
            <p:ph type="title"/>
          </p:nvPr>
        </p:nvSpPr>
        <p:spPr bwMode="gray">
          <a:xfrm>
            <a:off x="528000" y="432000"/>
            <a:ext cx="11136000" cy="1080000"/>
          </a:xfrm>
        </p:spPr>
        <p:txBody>
          <a:bodyPr/>
          <a:lstStyle>
            <a:lvl1pPr>
              <a:defRPr>
                <a:solidFill>
                  <a:schemeClr val="bg1"/>
                </a:solidFill>
              </a:defRPr>
            </a:lvl1pPr>
          </a:lstStyle>
          <a:p>
            <a:r>
              <a:rPr lang="de-DE" noProof="0" dirty="0"/>
              <a:t>Titelmasterformat durch Klicken bearbeiten</a:t>
            </a:r>
          </a:p>
        </p:txBody>
      </p:sp>
      <p:sp>
        <p:nvSpPr>
          <p:cNvPr id="11" name="Untertitel"/>
          <p:cNvSpPr>
            <a:spLocks noGrp="1"/>
          </p:cNvSpPr>
          <p:nvPr>
            <p:ph type="body" sz="quarter" idx="13" hasCustomPrompt="1"/>
          </p:nvPr>
        </p:nvSpPr>
        <p:spPr bwMode="gray">
          <a:xfrm>
            <a:off x="528000" y="972000"/>
            <a:ext cx="11136000" cy="540000"/>
          </a:xfrm>
        </p:spPr>
        <p:txBody>
          <a:bodyPr/>
          <a:lstStyle>
            <a:lvl1pPr marL="0" indent="0">
              <a:buNone/>
              <a:defRPr sz="2000" baseline="0">
                <a:solidFill>
                  <a:srgbClr val="7F7F7F"/>
                </a:solidFill>
              </a:defRPr>
            </a:lvl1pPr>
          </a:lstStyle>
          <a:p>
            <a:r>
              <a:rPr lang="de-DE" noProof="0" dirty="0"/>
              <a:t>Geben Sie Ihren Untertitel ein</a:t>
            </a:r>
          </a:p>
        </p:txBody>
      </p:sp>
    </p:spTree>
    <p:extLst>
      <p:ext uri="{BB962C8B-B14F-4D97-AF65-F5344CB8AC3E}">
        <p14:creationId xmlns:p14="http://schemas.microsoft.com/office/powerpoint/2010/main" val="171559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pic>
        <p:nvPicPr>
          <p:cNvPr id="7" name="Picture 6">
            <a:extLst>
              <a:ext uri="{FF2B5EF4-FFF2-40B4-BE49-F238E27FC236}">
                <a16:creationId xmlns:a16="http://schemas.microsoft.com/office/drawing/2014/main" id="{558D1FCC-C828-5245-A412-3708798581AD}"/>
              </a:ext>
            </a:extLst>
          </p:cNvPr>
          <p:cNvPicPr>
            <a:picLocks noChangeAspect="1"/>
          </p:cNvPicPr>
          <p:nvPr/>
        </p:nvPicPr>
        <p:blipFill>
          <a:blip r:embed="rId3"/>
          <a:stretch>
            <a:fillRect/>
          </a:stretch>
        </p:blipFill>
        <p:spPr>
          <a:xfrm>
            <a:off x="4652335" y="963303"/>
            <a:ext cx="2887330" cy="2925572"/>
          </a:xfrm>
          <a:prstGeom prst="rect">
            <a:avLst/>
          </a:prstGeom>
        </p:spPr>
      </p:pic>
      <p:sp>
        <p:nvSpPr>
          <p:cNvPr id="10" name="Text Placeholder 2">
            <a:extLst>
              <a:ext uri="{FF2B5EF4-FFF2-40B4-BE49-F238E27FC236}">
                <a16:creationId xmlns:a16="http://schemas.microsoft.com/office/drawing/2014/main" id="{4754ED87-0658-414E-9715-03B964241252}"/>
              </a:ext>
            </a:extLst>
          </p:cNvPr>
          <p:cNvSpPr>
            <a:spLocks noGrp="1"/>
          </p:cNvSpPr>
          <p:nvPr>
            <p:ph type="body" sz="quarter" idx="12" hasCustomPrompt="1"/>
          </p:nvPr>
        </p:nvSpPr>
        <p:spPr>
          <a:xfrm>
            <a:off x="3765550" y="5448601"/>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1" name="Text Placeholder 2">
            <a:extLst>
              <a:ext uri="{FF2B5EF4-FFF2-40B4-BE49-F238E27FC236}">
                <a16:creationId xmlns:a16="http://schemas.microsoft.com/office/drawing/2014/main" id="{DEA2028A-6C2D-9540-910F-711B608C5FD8}"/>
              </a:ext>
            </a:extLst>
          </p:cNvPr>
          <p:cNvSpPr>
            <a:spLocks noGrp="1"/>
          </p:cNvSpPr>
          <p:nvPr>
            <p:ph type="body" sz="quarter" idx="13" hasCustomPrompt="1"/>
          </p:nvPr>
        </p:nvSpPr>
        <p:spPr>
          <a:xfrm>
            <a:off x="3765550" y="5961363"/>
            <a:ext cx="4660900" cy="350227"/>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30313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dirty="0"/>
              <a:t>Title</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Medium" panose="02000503020000020003" pitchFamily="2" charset="0"/>
              </a:defRPr>
            </a:lvl1pPr>
            <a:lvl2pPr>
              <a:buClr>
                <a:srgbClr val="F7BF32"/>
              </a:buClr>
              <a:defRPr b="0" i="0">
                <a:latin typeface="Avenir Roman" panose="02000503020000020003" pitchFamily="2" charset="0"/>
              </a:defRPr>
            </a:lvl2pPr>
            <a:lvl3pPr>
              <a:buClr>
                <a:srgbClr val="F7BF32"/>
              </a:buClr>
              <a:defRPr b="0" i="0">
                <a:latin typeface="Avenir Roman" panose="02000503020000020003" pitchFamily="2" charset="0"/>
              </a:defRPr>
            </a:lvl3pPr>
            <a:lvl4pPr>
              <a:buClr>
                <a:srgbClr val="F7BF32"/>
              </a:buClr>
              <a:defRPr b="0" i="0">
                <a:latin typeface="Avenir Roman" panose="02000503020000020003" pitchFamily="2" charset="0"/>
              </a:defRPr>
            </a:lvl4pPr>
            <a:lvl5pPr>
              <a:buClr>
                <a:srgbClr val="F7BF32"/>
              </a:buClr>
              <a:defRPr b="0" i="0">
                <a:latin typeface="Avenir Roman"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Tree>
    <p:extLst>
      <p:ext uri="{BB962C8B-B14F-4D97-AF65-F5344CB8AC3E}">
        <p14:creationId xmlns:p14="http://schemas.microsoft.com/office/powerpoint/2010/main" val="3760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dirty="0"/>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dirty="0"/>
              <a:t>Title</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dirty="0">
                <a:latin typeface="Avenir Black" panose="02000503020000020003" pitchFamily="2" charset="0"/>
              </a:rPr>
              <a:t>Points:</a:t>
            </a:r>
          </a:p>
          <a:p>
            <a:endParaRPr lang="en-US" sz="1500" dirty="0">
              <a:latin typeface="Avenir Medium" panose="02000503020000020003" pitchFamily="2" charset="0"/>
            </a:endParaRP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1</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2</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3</a:t>
            </a:r>
          </a:p>
          <a:p>
            <a:pPr marL="285750" indent="-285750">
              <a:buFont typeface="Arial" panose="020B0604020202020204" pitchFamily="34" charset="0"/>
              <a:buChar char="•"/>
            </a:pPr>
            <a:endParaRPr lang="en-US" sz="1500" dirty="0">
              <a:latin typeface="Avenir Medium" panose="02000503020000020003" pitchFamily="2" charset="0"/>
            </a:endParaRPr>
          </a:p>
          <a:p>
            <a:r>
              <a:rPr lang="en-US" sz="1500" dirty="0">
                <a:latin typeface="Avenir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9851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23017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C8967C-5DE1-8542-B6F8-DE583745C775}"/>
              </a:ext>
            </a:extLst>
          </p:cNvPr>
          <p:cNvGrpSpPr/>
          <p:nvPr userDrawn="1"/>
        </p:nvGrpSpPr>
        <p:grpSpPr>
          <a:xfrm>
            <a:off x="0" y="-1"/>
            <a:ext cx="12192000" cy="6858001"/>
            <a:chOff x="0" y="-1"/>
            <a:chExt cx="12192000" cy="6858001"/>
          </a:xfrm>
        </p:grpSpPr>
        <p:pic>
          <p:nvPicPr>
            <p:cNvPr id="8" name="Picture 7">
              <a:extLst>
                <a:ext uri="{FF2B5EF4-FFF2-40B4-BE49-F238E27FC236}">
                  <a16:creationId xmlns:a16="http://schemas.microsoft.com/office/drawing/2014/main" id="{E3F91AB2-125E-C949-8DAC-F0922653571D}"/>
                </a:ext>
              </a:extLst>
            </p:cNvPr>
            <p:cNvPicPr>
              <a:picLocks noChangeAspect="1"/>
            </p:cNvPicPr>
            <p:nvPr/>
          </p:nvPicPr>
          <p:blipFill rotWithShape="1">
            <a:blip r:embed="rId2">
              <a:alphaModFix amt="50000"/>
            </a:blip>
            <a:srcRect t="19272"/>
            <a:stretch/>
          </p:blipFill>
          <p:spPr>
            <a:xfrm>
              <a:off x="0" y="-1"/>
              <a:ext cx="12192000" cy="6858001"/>
            </a:xfrm>
            <a:prstGeom prst="rect">
              <a:avLst/>
            </a:prstGeom>
          </p:spPr>
        </p:pic>
        <p:cxnSp>
          <p:nvCxnSpPr>
            <p:cNvPr id="10" name="Straight Connector 9">
              <a:extLst>
                <a:ext uri="{FF2B5EF4-FFF2-40B4-BE49-F238E27FC236}">
                  <a16:creationId xmlns:a16="http://schemas.microsoft.com/office/drawing/2014/main" id="{DF6F952A-A865-544A-B2DA-A32AF5762272}"/>
                </a:ext>
              </a:extLst>
            </p:cNvPr>
            <p:cNvCxnSpPr/>
            <p:nvPr/>
          </p:nvCxnSpPr>
          <p:spPr>
            <a:xfrm>
              <a:off x="3672840" y="3857735"/>
              <a:ext cx="484632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BDF5D72F-CC3C-2B4E-B192-FF761F67C873}"/>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tx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308901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68" r:id="rId4"/>
    <p:sldLayoutId id="2147483669" r:id="rId5"/>
    <p:sldLayoutId id="2147483658" r:id="rId6"/>
    <p:sldLayoutId id="2147483665" r:id="rId7"/>
    <p:sldLayoutId id="2147483660" r:id="rId8"/>
    <p:sldLayoutId id="2147483661" r:id="rId9"/>
    <p:sldLayoutId id="2147483663" r:id="rId10"/>
    <p:sldLayoutId id="2147483664" r:id="rId11"/>
    <p:sldLayoutId id="2147483666" r:id="rId12"/>
    <p:sldLayoutId id="2147483670" r:id="rId13"/>
    <p:sldLayoutId id="214748367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C477-1C02-2D4A-8EE3-754FD6D05478}"/>
              </a:ext>
            </a:extLst>
          </p:cNvPr>
          <p:cNvSpPr>
            <a:spLocks noGrp="1"/>
          </p:cNvSpPr>
          <p:nvPr>
            <p:ph type="body" sz="quarter" idx="13"/>
          </p:nvPr>
        </p:nvSpPr>
        <p:spPr>
          <a:xfrm>
            <a:off x="6973829" y="1311379"/>
            <a:ext cx="4660900" cy="512762"/>
          </a:xfrm>
        </p:spPr>
        <p:txBody>
          <a:bodyPr/>
          <a:lstStyle/>
          <a:p>
            <a:r>
              <a:rPr lang="en-US"/>
              <a:t>2022 </a:t>
            </a:r>
            <a:r>
              <a:rPr lang="en-US" dirty="0"/>
              <a:t>Guidelines</a:t>
            </a:r>
          </a:p>
        </p:txBody>
      </p:sp>
      <p:sp>
        <p:nvSpPr>
          <p:cNvPr id="4" name="Rectangle 3">
            <a:extLst>
              <a:ext uri="{FF2B5EF4-FFF2-40B4-BE49-F238E27FC236}">
                <a16:creationId xmlns:a16="http://schemas.microsoft.com/office/drawing/2014/main" id="{7E303385-6FB4-41E4-8732-87495F45B6E9}"/>
              </a:ext>
            </a:extLst>
          </p:cNvPr>
          <p:cNvSpPr/>
          <p:nvPr/>
        </p:nvSpPr>
        <p:spPr>
          <a:xfrm>
            <a:off x="7124131" y="466009"/>
            <a:ext cx="4360296" cy="923330"/>
          </a:xfrm>
          <a:prstGeom prst="rect">
            <a:avLst/>
          </a:prstGeom>
        </p:spPr>
        <p:txBody>
          <a:bodyPr wrap="none">
            <a:spAutoFit/>
          </a:bodyPr>
          <a:lstStyle/>
          <a:p>
            <a:r>
              <a:rPr lang="en-US" sz="5400" b="1" dirty="0"/>
              <a:t>SMART GOALS</a:t>
            </a:r>
          </a:p>
        </p:txBody>
      </p:sp>
      <p:pic>
        <p:nvPicPr>
          <p:cNvPr id="7" name="Picture 2">
            <a:extLst>
              <a:ext uri="{FF2B5EF4-FFF2-40B4-BE49-F238E27FC236}">
                <a16:creationId xmlns:a16="http://schemas.microsoft.com/office/drawing/2014/main" id="{F8337D57-DE10-4779-9BBE-0D3A8F7DE75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2154" b="2154"/>
          <a:stretch/>
        </p:blipFill>
        <p:spPr bwMode="gray">
          <a:xfrm>
            <a:off x="6096000" y="1746181"/>
            <a:ext cx="6096000" cy="433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07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bwMode="gray">
          <a:xfrm>
            <a:off x="309254" y="443215"/>
            <a:ext cx="11134725" cy="1079500"/>
          </a:xfrm>
        </p:spPr>
        <p:txBody>
          <a:bodyPr/>
          <a:lstStyle/>
          <a:p>
            <a:r>
              <a:rPr lang="en-US" b="1" dirty="0">
                <a:latin typeface="Arial" panose="020B0604020202020204" pitchFamily="34" charset="0"/>
                <a:cs typeface="Arial" panose="020B0604020202020204" pitchFamily="34" charset="0"/>
              </a:rPr>
              <a:t>TIME-BASED</a:t>
            </a:r>
          </a:p>
        </p:txBody>
      </p:sp>
      <p:sp>
        <p:nvSpPr>
          <p:cNvPr id="7" name="Rechteck 6"/>
          <p:cNvSpPr/>
          <p:nvPr/>
        </p:nvSpPr>
        <p:spPr bwMode="gray">
          <a:xfrm>
            <a:off x="1441306" y="1958474"/>
            <a:ext cx="6430098" cy="2018694"/>
          </a:xfrm>
          <a:prstGeom prst="rect">
            <a:avLst/>
          </a:prstGeom>
        </p:spPr>
        <p:txBody>
          <a:bodyPr wrap="square">
            <a:spAutoFit/>
          </a:bodyPr>
          <a:lstStyle/>
          <a:p>
            <a:pPr>
              <a:lnSpc>
                <a:spcPct val="70000"/>
              </a:lnSpc>
            </a:pPr>
            <a:r>
              <a:rPr lang="en-US" sz="4400" dirty="0">
                <a:latin typeface="Bebas Neue" panose="020B0506020202020201" pitchFamily="34" charset="0"/>
              </a:rPr>
              <a:t>AT WHAT POINT WILL YOU MEET YOUR GOAL AND MEASURE BENCHMARKS</a:t>
            </a:r>
            <a:br>
              <a:rPr lang="en-US" sz="4400" dirty="0">
                <a:latin typeface="Bebas Neue" panose="020B0506020202020201" pitchFamily="34" charset="0"/>
              </a:rPr>
            </a:br>
            <a:r>
              <a:rPr lang="en-US" sz="4400" dirty="0">
                <a:latin typeface="Bebas Neue" panose="020B0506020202020201" pitchFamily="34" charset="0"/>
              </a:rPr>
              <a:t>ALONG THE WAY?</a:t>
            </a:r>
          </a:p>
        </p:txBody>
      </p:sp>
      <p:grpSp>
        <p:nvGrpSpPr>
          <p:cNvPr id="185" name="Gruppieren 184"/>
          <p:cNvGrpSpPr/>
          <p:nvPr/>
        </p:nvGrpSpPr>
        <p:grpSpPr bwMode="gray">
          <a:xfrm>
            <a:off x="8017727" y="724829"/>
            <a:ext cx="3834153" cy="3552219"/>
            <a:chOff x="12506121" y="-865009"/>
            <a:chExt cx="4214390" cy="3962514"/>
          </a:xfrm>
        </p:grpSpPr>
        <p:sp>
          <p:nvSpPr>
            <p:cNvPr id="186" name="Freeform 6"/>
            <p:cNvSpPr>
              <a:spLocks/>
            </p:cNvSpPr>
            <p:nvPr/>
          </p:nvSpPr>
          <p:spPr bwMode="gray">
            <a:xfrm>
              <a:off x="12506121" y="-269455"/>
              <a:ext cx="4211664" cy="3366960"/>
            </a:xfrm>
            <a:custGeom>
              <a:avLst/>
              <a:gdLst>
                <a:gd name="T0" fmla="*/ 0 w 3090"/>
                <a:gd name="T1" fmla="*/ 0 h 2545"/>
                <a:gd name="T2" fmla="*/ 0 w 3090"/>
                <a:gd name="T3" fmla="*/ 2545 h 2545"/>
                <a:gd name="T4" fmla="*/ 3090 w 3090"/>
                <a:gd name="T5" fmla="*/ 2545 h 2545"/>
                <a:gd name="T6" fmla="*/ 3090 w 3090"/>
                <a:gd name="T7" fmla="*/ 0 h 2545"/>
                <a:gd name="T8" fmla="*/ 0 w 3090"/>
                <a:gd name="T9" fmla="*/ 0 h 2545"/>
                <a:gd name="T10" fmla="*/ 0 w 3090"/>
                <a:gd name="T11" fmla="*/ 0 h 2545"/>
              </a:gdLst>
              <a:ahLst/>
              <a:cxnLst>
                <a:cxn ang="0">
                  <a:pos x="T0" y="T1"/>
                </a:cxn>
                <a:cxn ang="0">
                  <a:pos x="T2" y="T3"/>
                </a:cxn>
                <a:cxn ang="0">
                  <a:pos x="T4" y="T5"/>
                </a:cxn>
                <a:cxn ang="0">
                  <a:pos x="T6" y="T7"/>
                </a:cxn>
                <a:cxn ang="0">
                  <a:pos x="T8" y="T9"/>
                </a:cxn>
                <a:cxn ang="0">
                  <a:pos x="T10" y="T11"/>
                </a:cxn>
              </a:cxnLst>
              <a:rect l="0" t="0" r="r" b="b"/>
              <a:pathLst>
                <a:path w="3090" h="2545">
                  <a:moveTo>
                    <a:pt x="0" y="0"/>
                  </a:moveTo>
                  <a:lnTo>
                    <a:pt x="0" y="2545"/>
                  </a:lnTo>
                  <a:lnTo>
                    <a:pt x="3090" y="2545"/>
                  </a:lnTo>
                  <a:lnTo>
                    <a:pt x="3090" y="0"/>
                  </a:lnTo>
                  <a:lnTo>
                    <a:pt x="0" y="0"/>
                  </a:lnTo>
                  <a:lnTo>
                    <a:pt x="0" y="0"/>
                  </a:lnTo>
                  <a:close/>
                </a:path>
              </a:pathLst>
            </a:custGeom>
            <a:solidFill>
              <a:srgbClr val="CBD5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87" name="Freeform 7"/>
            <p:cNvSpPr>
              <a:spLocks/>
            </p:cNvSpPr>
            <p:nvPr/>
          </p:nvSpPr>
          <p:spPr bwMode="gray">
            <a:xfrm>
              <a:off x="15548333" y="343080"/>
              <a:ext cx="437522" cy="425996"/>
            </a:xfrm>
            <a:custGeom>
              <a:avLst/>
              <a:gdLst>
                <a:gd name="T0" fmla="*/ 0 w 321"/>
                <a:gd name="T1" fmla="*/ 0 h 322"/>
                <a:gd name="T2" fmla="*/ 0 w 321"/>
                <a:gd name="T3" fmla="*/ 322 h 322"/>
                <a:gd name="T4" fmla="*/ 321 w 321"/>
                <a:gd name="T5" fmla="*/ 322 h 322"/>
                <a:gd name="T6" fmla="*/ 321 w 321"/>
                <a:gd name="T7" fmla="*/ 0 h 322"/>
                <a:gd name="T8" fmla="*/ 0 w 321"/>
                <a:gd name="T9" fmla="*/ 0 h 322"/>
                <a:gd name="T10" fmla="*/ 0 w 321"/>
                <a:gd name="T11" fmla="*/ 0 h 322"/>
              </a:gdLst>
              <a:ahLst/>
              <a:cxnLst>
                <a:cxn ang="0">
                  <a:pos x="T0" y="T1"/>
                </a:cxn>
                <a:cxn ang="0">
                  <a:pos x="T2" y="T3"/>
                </a:cxn>
                <a:cxn ang="0">
                  <a:pos x="T4" y="T5"/>
                </a:cxn>
                <a:cxn ang="0">
                  <a:pos x="T6" y="T7"/>
                </a:cxn>
                <a:cxn ang="0">
                  <a:pos x="T8" y="T9"/>
                </a:cxn>
                <a:cxn ang="0">
                  <a:pos x="T10" y="T11"/>
                </a:cxn>
              </a:cxnLst>
              <a:rect l="0" t="0" r="r" b="b"/>
              <a:pathLst>
                <a:path w="321" h="322">
                  <a:moveTo>
                    <a:pt x="0" y="0"/>
                  </a:moveTo>
                  <a:lnTo>
                    <a:pt x="0" y="322"/>
                  </a:lnTo>
                  <a:lnTo>
                    <a:pt x="321" y="322"/>
                  </a:lnTo>
                  <a:lnTo>
                    <a:pt x="321" y="0"/>
                  </a:lnTo>
                  <a:lnTo>
                    <a:pt x="0" y="0"/>
                  </a:lnTo>
                  <a:lnTo>
                    <a:pt x="0" y="0"/>
                  </a:lnTo>
                  <a:close/>
                </a:path>
              </a:pathLst>
            </a:custGeom>
            <a:solidFill>
              <a:srgbClr val="98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88" name="Freeform 8"/>
            <p:cNvSpPr>
              <a:spLocks/>
            </p:cNvSpPr>
            <p:nvPr/>
          </p:nvSpPr>
          <p:spPr bwMode="gray">
            <a:xfrm>
              <a:off x="14981325" y="343080"/>
              <a:ext cx="474323" cy="425996"/>
            </a:xfrm>
            <a:custGeom>
              <a:avLst/>
              <a:gdLst>
                <a:gd name="T0" fmla="*/ 0 w 348"/>
                <a:gd name="T1" fmla="*/ 0 h 322"/>
                <a:gd name="T2" fmla="*/ 0 w 348"/>
                <a:gd name="T3" fmla="*/ 322 h 322"/>
                <a:gd name="T4" fmla="*/ 348 w 348"/>
                <a:gd name="T5" fmla="*/ 322 h 322"/>
                <a:gd name="T6" fmla="*/ 348 w 348"/>
                <a:gd name="T7" fmla="*/ 0 h 322"/>
                <a:gd name="T8" fmla="*/ 0 w 348"/>
                <a:gd name="T9" fmla="*/ 0 h 322"/>
                <a:gd name="T10" fmla="*/ 0 w 348"/>
                <a:gd name="T11" fmla="*/ 0 h 322"/>
              </a:gdLst>
              <a:ahLst/>
              <a:cxnLst>
                <a:cxn ang="0">
                  <a:pos x="T0" y="T1"/>
                </a:cxn>
                <a:cxn ang="0">
                  <a:pos x="T2" y="T3"/>
                </a:cxn>
                <a:cxn ang="0">
                  <a:pos x="T4" y="T5"/>
                </a:cxn>
                <a:cxn ang="0">
                  <a:pos x="T6" y="T7"/>
                </a:cxn>
                <a:cxn ang="0">
                  <a:pos x="T8" y="T9"/>
                </a:cxn>
                <a:cxn ang="0">
                  <a:pos x="T10" y="T11"/>
                </a:cxn>
              </a:cxnLst>
              <a:rect l="0" t="0" r="r" b="b"/>
              <a:pathLst>
                <a:path w="348" h="322">
                  <a:moveTo>
                    <a:pt x="0" y="0"/>
                  </a:moveTo>
                  <a:lnTo>
                    <a:pt x="0" y="322"/>
                  </a:lnTo>
                  <a:lnTo>
                    <a:pt x="348" y="322"/>
                  </a:lnTo>
                  <a:lnTo>
                    <a:pt x="348"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89" name="Freeform 9"/>
            <p:cNvSpPr>
              <a:spLocks/>
            </p:cNvSpPr>
            <p:nvPr/>
          </p:nvSpPr>
          <p:spPr bwMode="gray">
            <a:xfrm>
              <a:off x="14415682" y="343080"/>
              <a:ext cx="475686" cy="425996"/>
            </a:xfrm>
            <a:custGeom>
              <a:avLst/>
              <a:gdLst>
                <a:gd name="T0" fmla="*/ 0 w 349"/>
                <a:gd name="T1" fmla="*/ 0 h 322"/>
                <a:gd name="T2" fmla="*/ 0 w 349"/>
                <a:gd name="T3" fmla="*/ 322 h 322"/>
                <a:gd name="T4" fmla="*/ 349 w 349"/>
                <a:gd name="T5" fmla="*/ 322 h 322"/>
                <a:gd name="T6" fmla="*/ 349 w 349"/>
                <a:gd name="T7" fmla="*/ 0 h 322"/>
                <a:gd name="T8" fmla="*/ 0 w 349"/>
                <a:gd name="T9" fmla="*/ 0 h 322"/>
                <a:gd name="T10" fmla="*/ 0 w 349"/>
                <a:gd name="T11" fmla="*/ 0 h 322"/>
              </a:gdLst>
              <a:ahLst/>
              <a:cxnLst>
                <a:cxn ang="0">
                  <a:pos x="T0" y="T1"/>
                </a:cxn>
                <a:cxn ang="0">
                  <a:pos x="T2" y="T3"/>
                </a:cxn>
                <a:cxn ang="0">
                  <a:pos x="T4" y="T5"/>
                </a:cxn>
                <a:cxn ang="0">
                  <a:pos x="T6" y="T7"/>
                </a:cxn>
                <a:cxn ang="0">
                  <a:pos x="T8" y="T9"/>
                </a:cxn>
                <a:cxn ang="0">
                  <a:pos x="T10" y="T11"/>
                </a:cxn>
              </a:cxnLst>
              <a:rect l="0" t="0" r="r" b="b"/>
              <a:pathLst>
                <a:path w="349" h="322">
                  <a:moveTo>
                    <a:pt x="0" y="0"/>
                  </a:moveTo>
                  <a:lnTo>
                    <a:pt x="0" y="322"/>
                  </a:lnTo>
                  <a:lnTo>
                    <a:pt x="349" y="322"/>
                  </a:lnTo>
                  <a:lnTo>
                    <a:pt x="349"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90" name="Freeform 10"/>
            <p:cNvSpPr>
              <a:spLocks/>
            </p:cNvSpPr>
            <p:nvPr/>
          </p:nvSpPr>
          <p:spPr bwMode="gray">
            <a:xfrm>
              <a:off x="13851401" y="343080"/>
              <a:ext cx="472960" cy="425996"/>
            </a:xfrm>
            <a:custGeom>
              <a:avLst/>
              <a:gdLst>
                <a:gd name="T0" fmla="*/ 0 w 347"/>
                <a:gd name="T1" fmla="*/ 0 h 322"/>
                <a:gd name="T2" fmla="*/ 0 w 347"/>
                <a:gd name="T3" fmla="*/ 322 h 322"/>
                <a:gd name="T4" fmla="*/ 347 w 347"/>
                <a:gd name="T5" fmla="*/ 322 h 322"/>
                <a:gd name="T6" fmla="*/ 347 w 347"/>
                <a:gd name="T7" fmla="*/ 0 h 322"/>
                <a:gd name="T8" fmla="*/ 0 w 347"/>
                <a:gd name="T9" fmla="*/ 0 h 322"/>
                <a:gd name="T10" fmla="*/ 0 w 347"/>
                <a:gd name="T11" fmla="*/ 0 h 322"/>
              </a:gdLst>
              <a:ahLst/>
              <a:cxnLst>
                <a:cxn ang="0">
                  <a:pos x="T0" y="T1"/>
                </a:cxn>
                <a:cxn ang="0">
                  <a:pos x="T2" y="T3"/>
                </a:cxn>
                <a:cxn ang="0">
                  <a:pos x="T4" y="T5"/>
                </a:cxn>
                <a:cxn ang="0">
                  <a:pos x="T6" y="T7"/>
                </a:cxn>
                <a:cxn ang="0">
                  <a:pos x="T8" y="T9"/>
                </a:cxn>
                <a:cxn ang="0">
                  <a:pos x="T10" y="T11"/>
                </a:cxn>
              </a:cxnLst>
              <a:rect l="0" t="0" r="r" b="b"/>
              <a:pathLst>
                <a:path w="347" h="322">
                  <a:moveTo>
                    <a:pt x="0" y="0"/>
                  </a:moveTo>
                  <a:lnTo>
                    <a:pt x="0" y="322"/>
                  </a:lnTo>
                  <a:lnTo>
                    <a:pt x="347" y="322"/>
                  </a:lnTo>
                  <a:lnTo>
                    <a:pt x="347"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91" name="Freeform 11"/>
            <p:cNvSpPr>
              <a:spLocks/>
            </p:cNvSpPr>
            <p:nvPr/>
          </p:nvSpPr>
          <p:spPr bwMode="gray">
            <a:xfrm>
              <a:off x="13319831" y="343080"/>
              <a:ext cx="438885" cy="425996"/>
            </a:xfrm>
            <a:custGeom>
              <a:avLst/>
              <a:gdLst>
                <a:gd name="T0" fmla="*/ 0 w 322"/>
                <a:gd name="T1" fmla="*/ 0 h 322"/>
                <a:gd name="T2" fmla="*/ 0 w 322"/>
                <a:gd name="T3" fmla="*/ 322 h 322"/>
                <a:gd name="T4" fmla="*/ 322 w 322"/>
                <a:gd name="T5" fmla="*/ 322 h 322"/>
                <a:gd name="T6" fmla="*/ 322 w 322"/>
                <a:gd name="T7" fmla="*/ 0 h 322"/>
                <a:gd name="T8" fmla="*/ 0 w 322"/>
                <a:gd name="T9" fmla="*/ 0 h 322"/>
                <a:gd name="T10" fmla="*/ 0 w 322"/>
                <a:gd name="T11" fmla="*/ 0 h 322"/>
              </a:gdLst>
              <a:ahLst/>
              <a:cxnLst>
                <a:cxn ang="0">
                  <a:pos x="T0" y="T1"/>
                </a:cxn>
                <a:cxn ang="0">
                  <a:pos x="T2" y="T3"/>
                </a:cxn>
                <a:cxn ang="0">
                  <a:pos x="T4" y="T5"/>
                </a:cxn>
                <a:cxn ang="0">
                  <a:pos x="T6" y="T7"/>
                </a:cxn>
                <a:cxn ang="0">
                  <a:pos x="T8" y="T9"/>
                </a:cxn>
                <a:cxn ang="0">
                  <a:pos x="T10" y="T11"/>
                </a:cxn>
              </a:cxnLst>
              <a:rect l="0" t="0" r="r" b="b"/>
              <a:pathLst>
                <a:path w="322" h="322">
                  <a:moveTo>
                    <a:pt x="0" y="0"/>
                  </a:moveTo>
                  <a:lnTo>
                    <a:pt x="0" y="322"/>
                  </a:lnTo>
                  <a:lnTo>
                    <a:pt x="322" y="322"/>
                  </a:lnTo>
                  <a:lnTo>
                    <a:pt x="322"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92" name="Freeform 12"/>
            <p:cNvSpPr>
              <a:spLocks/>
            </p:cNvSpPr>
            <p:nvPr/>
          </p:nvSpPr>
          <p:spPr bwMode="gray">
            <a:xfrm>
              <a:off x="12792351" y="343080"/>
              <a:ext cx="437522" cy="425996"/>
            </a:xfrm>
            <a:custGeom>
              <a:avLst/>
              <a:gdLst>
                <a:gd name="T0" fmla="*/ 0 w 321"/>
                <a:gd name="T1" fmla="*/ 0 h 322"/>
                <a:gd name="T2" fmla="*/ 0 w 321"/>
                <a:gd name="T3" fmla="*/ 322 h 322"/>
                <a:gd name="T4" fmla="*/ 321 w 321"/>
                <a:gd name="T5" fmla="*/ 322 h 322"/>
                <a:gd name="T6" fmla="*/ 321 w 321"/>
                <a:gd name="T7" fmla="*/ 0 h 322"/>
                <a:gd name="T8" fmla="*/ 0 w 321"/>
                <a:gd name="T9" fmla="*/ 0 h 322"/>
                <a:gd name="T10" fmla="*/ 0 w 321"/>
                <a:gd name="T11" fmla="*/ 0 h 322"/>
              </a:gdLst>
              <a:ahLst/>
              <a:cxnLst>
                <a:cxn ang="0">
                  <a:pos x="T0" y="T1"/>
                </a:cxn>
                <a:cxn ang="0">
                  <a:pos x="T2" y="T3"/>
                </a:cxn>
                <a:cxn ang="0">
                  <a:pos x="T4" y="T5"/>
                </a:cxn>
                <a:cxn ang="0">
                  <a:pos x="T6" y="T7"/>
                </a:cxn>
                <a:cxn ang="0">
                  <a:pos x="T8" y="T9"/>
                </a:cxn>
                <a:cxn ang="0">
                  <a:pos x="T10" y="T11"/>
                </a:cxn>
              </a:cxnLst>
              <a:rect l="0" t="0" r="r" b="b"/>
              <a:pathLst>
                <a:path w="321" h="322">
                  <a:moveTo>
                    <a:pt x="0" y="0"/>
                  </a:moveTo>
                  <a:lnTo>
                    <a:pt x="0" y="322"/>
                  </a:lnTo>
                  <a:lnTo>
                    <a:pt x="321" y="322"/>
                  </a:lnTo>
                  <a:lnTo>
                    <a:pt x="321"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93" name="Freeform 13"/>
            <p:cNvSpPr>
              <a:spLocks/>
            </p:cNvSpPr>
            <p:nvPr/>
          </p:nvSpPr>
          <p:spPr bwMode="gray">
            <a:xfrm>
              <a:off x="16077176" y="343080"/>
              <a:ext cx="437522" cy="425996"/>
            </a:xfrm>
            <a:custGeom>
              <a:avLst/>
              <a:gdLst>
                <a:gd name="T0" fmla="*/ 0 w 321"/>
                <a:gd name="T1" fmla="*/ 0 h 322"/>
                <a:gd name="T2" fmla="*/ 0 w 321"/>
                <a:gd name="T3" fmla="*/ 322 h 322"/>
                <a:gd name="T4" fmla="*/ 321 w 321"/>
                <a:gd name="T5" fmla="*/ 322 h 322"/>
                <a:gd name="T6" fmla="*/ 321 w 321"/>
                <a:gd name="T7" fmla="*/ 0 h 322"/>
                <a:gd name="T8" fmla="*/ 0 w 321"/>
                <a:gd name="T9" fmla="*/ 0 h 322"/>
                <a:gd name="T10" fmla="*/ 0 w 321"/>
                <a:gd name="T11" fmla="*/ 0 h 322"/>
              </a:gdLst>
              <a:ahLst/>
              <a:cxnLst>
                <a:cxn ang="0">
                  <a:pos x="T0" y="T1"/>
                </a:cxn>
                <a:cxn ang="0">
                  <a:pos x="T2" y="T3"/>
                </a:cxn>
                <a:cxn ang="0">
                  <a:pos x="T4" y="T5"/>
                </a:cxn>
                <a:cxn ang="0">
                  <a:pos x="T6" y="T7"/>
                </a:cxn>
                <a:cxn ang="0">
                  <a:pos x="T8" y="T9"/>
                </a:cxn>
                <a:cxn ang="0">
                  <a:pos x="T10" y="T11"/>
                </a:cxn>
              </a:cxnLst>
              <a:rect l="0" t="0" r="r" b="b"/>
              <a:pathLst>
                <a:path w="321" h="322">
                  <a:moveTo>
                    <a:pt x="0" y="0"/>
                  </a:moveTo>
                  <a:lnTo>
                    <a:pt x="0" y="322"/>
                  </a:lnTo>
                  <a:lnTo>
                    <a:pt x="321" y="322"/>
                  </a:lnTo>
                  <a:lnTo>
                    <a:pt x="321" y="0"/>
                  </a:lnTo>
                  <a:lnTo>
                    <a:pt x="0" y="0"/>
                  </a:lnTo>
                  <a:lnTo>
                    <a:pt x="0" y="0"/>
                  </a:lnTo>
                  <a:close/>
                </a:path>
              </a:pathLst>
            </a:custGeom>
            <a:solidFill>
              <a:srgbClr val="98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94" name="Freeform 14"/>
            <p:cNvSpPr>
              <a:spLocks/>
            </p:cNvSpPr>
            <p:nvPr/>
          </p:nvSpPr>
          <p:spPr bwMode="gray">
            <a:xfrm>
              <a:off x="15548333" y="861684"/>
              <a:ext cx="437522" cy="422028"/>
            </a:xfrm>
            <a:custGeom>
              <a:avLst/>
              <a:gdLst>
                <a:gd name="T0" fmla="*/ 0 w 321"/>
                <a:gd name="T1" fmla="*/ 0 h 319"/>
                <a:gd name="T2" fmla="*/ 0 w 321"/>
                <a:gd name="T3" fmla="*/ 319 h 319"/>
                <a:gd name="T4" fmla="*/ 321 w 321"/>
                <a:gd name="T5" fmla="*/ 319 h 319"/>
                <a:gd name="T6" fmla="*/ 321 w 321"/>
                <a:gd name="T7" fmla="*/ 0 h 319"/>
                <a:gd name="T8" fmla="*/ 0 w 321"/>
                <a:gd name="T9" fmla="*/ 0 h 319"/>
                <a:gd name="T10" fmla="*/ 0 w 321"/>
                <a:gd name="T11" fmla="*/ 0 h 319"/>
              </a:gdLst>
              <a:ahLst/>
              <a:cxnLst>
                <a:cxn ang="0">
                  <a:pos x="T0" y="T1"/>
                </a:cxn>
                <a:cxn ang="0">
                  <a:pos x="T2" y="T3"/>
                </a:cxn>
                <a:cxn ang="0">
                  <a:pos x="T4" y="T5"/>
                </a:cxn>
                <a:cxn ang="0">
                  <a:pos x="T6" y="T7"/>
                </a:cxn>
                <a:cxn ang="0">
                  <a:pos x="T8" y="T9"/>
                </a:cxn>
                <a:cxn ang="0">
                  <a:pos x="T10" y="T11"/>
                </a:cxn>
              </a:cxnLst>
              <a:rect l="0" t="0" r="r" b="b"/>
              <a:pathLst>
                <a:path w="321" h="319">
                  <a:moveTo>
                    <a:pt x="0" y="0"/>
                  </a:moveTo>
                  <a:lnTo>
                    <a:pt x="0" y="319"/>
                  </a:lnTo>
                  <a:lnTo>
                    <a:pt x="321" y="319"/>
                  </a:lnTo>
                  <a:lnTo>
                    <a:pt x="321" y="0"/>
                  </a:lnTo>
                  <a:lnTo>
                    <a:pt x="0" y="0"/>
                  </a:lnTo>
                  <a:lnTo>
                    <a:pt x="0" y="0"/>
                  </a:lnTo>
                  <a:close/>
                </a:path>
              </a:pathLst>
            </a:custGeom>
            <a:solidFill>
              <a:srgbClr val="98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95" name="Freeform 15"/>
            <p:cNvSpPr>
              <a:spLocks/>
            </p:cNvSpPr>
            <p:nvPr/>
          </p:nvSpPr>
          <p:spPr bwMode="gray">
            <a:xfrm>
              <a:off x="14981325" y="861684"/>
              <a:ext cx="474323" cy="422028"/>
            </a:xfrm>
            <a:custGeom>
              <a:avLst/>
              <a:gdLst>
                <a:gd name="T0" fmla="*/ 0 w 348"/>
                <a:gd name="T1" fmla="*/ 0 h 319"/>
                <a:gd name="T2" fmla="*/ 0 w 348"/>
                <a:gd name="T3" fmla="*/ 319 h 319"/>
                <a:gd name="T4" fmla="*/ 348 w 348"/>
                <a:gd name="T5" fmla="*/ 319 h 319"/>
                <a:gd name="T6" fmla="*/ 348 w 348"/>
                <a:gd name="T7" fmla="*/ 0 h 319"/>
                <a:gd name="T8" fmla="*/ 0 w 348"/>
                <a:gd name="T9" fmla="*/ 0 h 319"/>
                <a:gd name="T10" fmla="*/ 0 w 348"/>
                <a:gd name="T11" fmla="*/ 0 h 319"/>
              </a:gdLst>
              <a:ahLst/>
              <a:cxnLst>
                <a:cxn ang="0">
                  <a:pos x="T0" y="T1"/>
                </a:cxn>
                <a:cxn ang="0">
                  <a:pos x="T2" y="T3"/>
                </a:cxn>
                <a:cxn ang="0">
                  <a:pos x="T4" y="T5"/>
                </a:cxn>
                <a:cxn ang="0">
                  <a:pos x="T6" y="T7"/>
                </a:cxn>
                <a:cxn ang="0">
                  <a:pos x="T8" y="T9"/>
                </a:cxn>
                <a:cxn ang="0">
                  <a:pos x="T10" y="T11"/>
                </a:cxn>
              </a:cxnLst>
              <a:rect l="0" t="0" r="r" b="b"/>
              <a:pathLst>
                <a:path w="348" h="319">
                  <a:moveTo>
                    <a:pt x="0" y="0"/>
                  </a:moveTo>
                  <a:lnTo>
                    <a:pt x="0" y="319"/>
                  </a:lnTo>
                  <a:lnTo>
                    <a:pt x="348" y="319"/>
                  </a:lnTo>
                  <a:lnTo>
                    <a:pt x="348"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96" name="Freeform 16"/>
            <p:cNvSpPr>
              <a:spLocks/>
            </p:cNvSpPr>
            <p:nvPr/>
          </p:nvSpPr>
          <p:spPr bwMode="gray">
            <a:xfrm>
              <a:off x="14415682" y="861684"/>
              <a:ext cx="475686" cy="422028"/>
            </a:xfrm>
            <a:custGeom>
              <a:avLst/>
              <a:gdLst>
                <a:gd name="T0" fmla="*/ 0 w 349"/>
                <a:gd name="T1" fmla="*/ 0 h 319"/>
                <a:gd name="T2" fmla="*/ 0 w 349"/>
                <a:gd name="T3" fmla="*/ 319 h 319"/>
                <a:gd name="T4" fmla="*/ 349 w 349"/>
                <a:gd name="T5" fmla="*/ 319 h 319"/>
                <a:gd name="T6" fmla="*/ 349 w 349"/>
                <a:gd name="T7" fmla="*/ 0 h 319"/>
                <a:gd name="T8" fmla="*/ 0 w 349"/>
                <a:gd name="T9" fmla="*/ 0 h 319"/>
                <a:gd name="T10" fmla="*/ 0 w 349"/>
                <a:gd name="T11" fmla="*/ 0 h 319"/>
              </a:gdLst>
              <a:ahLst/>
              <a:cxnLst>
                <a:cxn ang="0">
                  <a:pos x="T0" y="T1"/>
                </a:cxn>
                <a:cxn ang="0">
                  <a:pos x="T2" y="T3"/>
                </a:cxn>
                <a:cxn ang="0">
                  <a:pos x="T4" y="T5"/>
                </a:cxn>
                <a:cxn ang="0">
                  <a:pos x="T6" y="T7"/>
                </a:cxn>
                <a:cxn ang="0">
                  <a:pos x="T8" y="T9"/>
                </a:cxn>
                <a:cxn ang="0">
                  <a:pos x="T10" y="T11"/>
                </a:cxn>
              </a:cxnLst>
              <a:rect l="0" t="0" r="r" b="b"/>
              <a:pathLst>
                <a:path w="349" h="319">
                  <a:moveTo>
                    <a:pt x="0" y="0"/>
                  </a:moveTo>
                  <a:lnTo>
                    <a:pt x="0" y="319"/>
                  </a:lnTo>
                  <a:lnTo>
                    <a:pt x="349" y="319"/>
                  </a:lnTo>
                  <a:lnTo>
                    <a:pt x="349"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97" name="Freeform 17"/>
            <p:cNvSpPr>
              <a:spLocks/>
            </p:cNvSpPr>
            <p:nvPr/>
          </p:nvSpPr>
          <p:spPr bwMode="gray">
            <a:xfrm>
              <a:off x="13851401" y="861684"/>
              <a:ext cx="472960" cy="422028"/>
            </a:xfrm>
            <a:custGeom>
              <a:avLst/>
              <a:gdLst>
                <a:gd name="T0" fmla="*/ 0 w 347"/>
                <a:gd name="T1" fmla="*/ 0 h 319"/>
                <a:gd name="T2" fmla="*/ 0 w 347"/>
                <a:gd name="T3" fmla="*/ 319 h 319"/>
                <a:gd name="T4" fmla="*/ 347 w 347"/>
                <a:gd name="T5" fmla="*/ 319 h 319"/>
                <a:gd name="T6" fmla="*/ 347 w 347"/>
                <a:gd name="T7" fmla="*/ 0 h 319"/>
                <a:gd name="T8" fmla="*/ 0 w 347"/>
                <a:gd name="T9" fmla="*/ 0 h 319"/>
                <a:gd name="T10" fmla="*/ 0 w 347"/>
                <a:gd name="T11" fmla="*/ 0 h 319"/>
              </a:gdLst>
              <a:ahLst/>
              <a:cxnLst>
                <a:cxn ang="0">
                  <a:pos x="T0" y="T1"/>
                </a:cxn>
                <a:cxn ang="0">
                  <a:pos x="T2" y="T3"/>
                </a:cxn>
                <a:cxn ang="0">
                  <a:pos x="T4" y="T5"/>
                </a:cxn>
                <a:cxn ang="0">
                  <a:pos x="T6" y="T7"/>
                </a:cxn>
                <a:cxn ang="0">
                  <a:pos x="T8" y="T9"/>
                </a:cxn>
                <a:cxn ang="0">
                  <a:pos x="T10" y="T11"/>
                </a:cxn>
              </a:cxnLst>
              <a:rect l="0" t="0" r="r" b="b"/>
              <a:pathLst>
                <a:path w="347" h="319">
                  <a:moveTo>
                    <a:pt x="0" y="0"/>
                  </a:moveTo>
                  <a:lnTo>
                    <a:pt x="0" y="319"/>
                  </a:lnTo>
                  <a:lnTo>
                    <a:pt x="347" y="319"/>
                  </a:lnTo>
                  <a:lnTo>
                    <a:pt x="347" y="0"/>
                  </a:lnTo>
                  <a:lnTo>
                    <a:pt x="0"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98" name="Freeform 18"/>
            <p:cNvSpPr>
              <a:spLocks/>
            </p:cNvSpPr>
            <p:nvPr/>
          </p:nvSpPr>
          <p:spPr bwMode="gray">
            <a:xfrm>
              <a:off x="13319831" y="861684"/>
              <a:ext cx="438885" cy="422028"/>
            </a:xfrm>
            <a:custGeom>
              <a:avLst/>
              <a:gdLst>
                <a:gd name="T0" fmla="*/ 0 w 322"/>
                <a:gd name="T1" fmla="*/ 0 h 319"/>
                <a:gd name="T2" fmla="*/ 0 w 322"/>
                <a:gd name="T3" fmla="*/ 319 h 319"/>
                <a:gd name="T4" fmla="*/ 322 w 322"/>
                <a:gd name="T5" fmla="*/ 319 h 319"/>
                <a:gd name="T6" fmla="*/ 322 w 322"/>
                <a:gd name="T7" fmla="*/ 0 h 319"/>
                <a:gd name="T8" fmla="*/ 0 w 322"/>
                <a:gd name="T9" fmla="*/ 0 h 319"/>
                <a:gd name="T10" fmla="*/ 0 w 322"/>
                <a:gd name="T11" fmla="*/ 0 h 319"/>
              </a:gdLst>
              <a:ahLst/>
              <a:cxnLst>
                <a:cxn ang="0">
                  <a:pos x="T0" y="T1"/>
                </a:cxn>
                <a:cxn ang="0">
                  <a:pos x="T2" y="T3"/>
                </a:cxn>
                <a:cxn ang="0">
                  <a:pos x="T4" y="T5"/>
                </a:cxn>
                <a:cxn ang="0">
                  <a:pos x="T6" y="T7"/>
                </a:cxn>
                <a:cxn ang="0">
                  <a:pos x="T8" y="T9"/>
                </a:cxn>
                <a:cxn ang="0">
                  <a:pos x="T10" y="T11"/>
                </a:cxn>
              </a:cxnLst>
              <a:rect l="0" t="0" r="r" b="b"/>
              <a:pathLst>
                <a:path w="322" h="319">
                  <a:moveTo>
                    <a:pt x="0" y="0"/>
                  </a:moveTo>
                  <a:lnTo>
                    <a:pt x="0" y="319"/>
                  </a:lnTo>
                  <a:lnTo>
                    <a:pt x="322" y="319"/>
                  </a:lnTo>
                  <a:lnTo>
                    <a:pt x="322" y="0"/>
                  </a:lnTo>
                  <a:lnTo>
                    <a:pt x="0"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199" name="Freeform 19"/>
            <p:cNvSpPr>
              <a:spLocks/>
            </p:cNvSpPr>
            <p:nvPr/>
          </p:nvSpPr>
          <p:spPr bwMode="gray">
            <a:xfrm>
              <a:off x="12792351" y="861684"/>
              <a:ext cx="437522" cy="422028"/>
            </a:xfrm>
            <a:custGeom>
              <a:avLst/>
              <a:gdLst>
                <a:gd name="T0" fmla="*/ 0 w 321"/>
                <a:gd name="T1" fmla="*/ 0 h 319"/>
                <a:gd name="T2" fmla="*/ 0 w 321"/>
                <a:gd name="T3" fmla="*/ 319 h 319"/>
                <a:gd name="T4" fmla="*/ 321 w 321"/>
                <a:gd name="T5" fmla="*/ 319 h 319"/>
                <a:gd name="T6" fmla="*/ 321 w 321"/>
                <a:gd name="T7" fmla="*/ 0 h 319"/>
                <a:gd name="T8" fmla="*/ 0 w 321"/>
                <a:gd name="T9" fmla="*/ 0 h 319"/>
                <a:gd name="T10" fmla="*/ 0 w 321"/>
                <a:gd name="T11" fmla="*/ 0 h 319"/>
              </a:gdLst>
              <a:ahLst/>
              <a:cxnLst>
                <a:cxn ang="0">
                  <a:pos x="T0" y="T1"/>
                </a:cxn>
                <a:cxn ang="0">
                  <a:pos x="T2" y="T3"/>
                </a:cxn>
                <a:cxn ang="0">
                  <a:pos x="T4" y="T5"/>
                </a:cxn>
                <a:cxn ang="0">
                  <a:pos x="T6" y="T7"/>
                </a:cxn>
                <a:cxn ang="0">
                  <a:pos x="T8" y="T9"/>
                </a:cxn>
                <a:cxn ang="0">
                  <a:pos x="T10" y="T11"/>
                </a:cxn>
              </a:cxnLst>
              <a:rect l="0" t="0" r="r" b="b"/>
              <a:pathLst>
                <a:path w="321" h="319">
                  <a:moveTo>
                    <a:pt x="0" y="0"/>
                  </a:moveTo>
                  <a:lnTo>
                    <a:pt x="0" y="319"/>
                  </a:lnTo>
                  <a:lnTo>
                    <a:pt x="321" y="319"/>
                  </a:lnTo>
                  <a:lnTo>
                    <a:pt x="321" y="0"/>
                  </a:lnTo>
                  <a:lnTo>
                    <a:pt x="0"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00" name="Freeform 20"/>
            <p:cNvSpPr>
              <a:spLocks/>
            </p:cNvSpPr>
            <p:nvPr/>
          </p:nvSpPr>
          <p:spPr bwMode="gray">
            <a:xfrm>
              <a:off x="16077176" y="861684"/>
              <a:ext cx="437522" cy="422028"/>
            </a:xfrm>
            <a:custGeom>
              <a:avLst/>
              <a:gdLst>
                <a:gd name="T0" fmla="*/ 0 w 321"/>
                <a:gd name="T1" fmla="*/ 0 h 319"/>
                <a:gd name="T2" fmla="*/ 0 w 321"/>
                <a:gd name="T3" fmla="*/ 319 h 319"/>
                <a:gd name="T4" fmla="*/ 321 w 321"/>
                <a:gd name="T5" fmla="*/ 319 h 319"/>
                <a:gd name="T6" fmla="*/ 321 w 321"/>
                <a:gd name="T7" fmla="*/ 0 h 319"/>
                <a:gd name="T8" fmla="*/ 0 w 321"/>
                <a:gd name="T9" fmla="*/ 0 h 319"/>
                <a:gd name="T10" fmla="*/ 0 w 321"/>
                <a:gd name="T11" fmla="*/ 0 h 319"/>
              </a:gdLst>
              <a:ahLst/>
              <a:cxnLst>
                <a:cxn ang="0">
                  <a:pos x="T0" y="T1"/>
                </a:cxn>
                <a:cxn ang="0">
                  <a:pos x="T2" y="T3"/>
                </a:cxn>
                <a:cxn ang="0">
                  <a:pos x="T4" y="T5"/>
                </a:cxn>
                <a:cxn ang="0">
                  <a:pos x="T6" y="T7"/>
                </a:cxn>
                <a:cxn ang="0">
                  <a:pos x="T8" y="T9"/>
                </a:cxn>
                <a:cxn ang="0">
                  <a:pos x="T10" y="T11"/>
                </a:cxn>
              </a:cxnLst>
              <a:rect l="0" t="0" r="r" b="b"/>
              <a:pathLst>
                <a:path w="321" h="319">
                  <a:moveTo>
                    <a:pt x="0" y="0"/>
                  </a:moveTo>
                  <a:lnTo>
                    <a:pt x="0" y="319"/>
                  </a:lnTo>
                  <a:lnTo>
                    <a:pt x="321" y="319"/>
                  </a:lnTo>
                  <a:lnTo>
                    <a:pt x="321" y="0"/>
                  </a:lnTo>
                  <a:lnTo>
                    <a:pt x="0" y="0"/>
                  </a:lnTo>
                  <a:lnTo>
                    <a:pt x="0" y="0"/>
                  </a:lnTo>
                  <a:close/>
                </a:path>
              </a:pathLst>
            </a:custGeom>
            <a:solidFill>
              <a:srgbClr val="98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01" name="Freeform 21"/>
            <p:cNvSpPr>
              <a:spLocks/>
            </p:cNvSpPr>
            <p:nvPr/>
          </p:nvSpPr>
          <p:spPr bwMode="gray">
            <a:xfrm>
              <a:off x="15548333" y="1356475"/>
              <a:ext cx="437522" cy="424674"/>
            </a:xfrm>
            <a:custGeom>
              <a:avLst/>
              <a:gdLst>
                <a:gd name="T0" fmla="*/ 0 w 321"/>
                <a:gd name="T1" fmla="*/ 0 h 321"/>
                <a:gd name="T2" fmla="*/ 0 w 321"/>
                <a:gd name="T3" fmla="*/ 321 h 321"/>
                <a:gd name="T4" fmla="*/ 321 w 321"/>
                <a:gd name="T5" fmla="*/ 321 h 321"/>
                <a:gd name="T6" fmla="*/ 321 w 321"/>
                <a:gd name="T7" fmla="*/ 0 h 321"/>
                <a:gd name="T8" fmla="*/ 0 w 321"/>
                <a:gd name="T9" fmla="*/ 0 h 321"/>
                <a:gd name="T10" fmla="*/ 0 w 321"/>
                <a:gd name="T11" fmla="*/ 0 h 321"/>
              </a:gdLst>
              <a:ahLst/>
              <a:cxnLst>
                <a:cxn ang="0">
                  <a:pos x="T0" y="T1"/>
                </a:cxn>
                <a:cxn ang="0">
                  <a:pos x="T2" y="T3"/>
                </a:cxn>
                <a:cxn ang="0">
                  <a:pos x="T4" y="T5"/>
                </a:cxn>
                <a:cxn ang="0">
                  <a:pos x="T6" y="T7"/>
                </a:cxn>
                <a:cxn ang="0">
                  <a:pos x="T8" y="T9"/>
                </a:cxn>
                <a:cxn ang="0">
                  <a:pos x="T10" y="T11"/>
                </a:cxn>
              </a:cxnLst>
              <a:rect l="0" t="0" r="r" b="b"/>
              <a:pathLst>
                <a:path w="321" h="321">
                  <a:moveTo>
                    <a:pt x="0" y="0"/>
                  </a:moveTo>
                  <a:lnTo>
                    <a:pt x="0" y="321"/>
                  </a:lnTo>
                  <a:lnTo>
                    <a:pt x="321" y="321"/>
                  </a:lnTo>
                  <a:lnTo>
                    <a:pt x="321" y="0"/>
                  </a:lnTo>
                  <a:lnTo>
                    <a:pt x="0" y="0"/>
                  </a:lnTo>
                  <a:lnTo>
                    <a:pt x="0" y="0"/>
                  </a:lnTo>
                  <a:close/>
                </a:path>
              </a:pathLst>
            </a:custGeom>
            <a:solidFill>
              <a:srgbClr val="98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02" name="Freeform 22"/>
            <p:cNvSpPr>
              <a:spLocks/>
            </p:cNvSpPr>
            <p:nvPr/>
          </p:nvSpPr>
          <p:spPr bwMode="gray">
            <a:xfrm>
              <a:off x="14981325" y="1356475"/>
              <a:ext cx="474323" cy="424674"/>
            </a:xfrm>
            <a:custGeom>
              <a:avLst/>
              <a:gdLst>
                <a:gd name="T0" fmla="*/ 0 w 348"/>
                <a:gd name="T1" fmla="*/ 0 h 321"/>
                <a:gd name="T2" fmla="*/ 0 w 348"/>
                <a:gd name="T3" fmla="*/ 321 h 321"/>
                <a:gd name="T4" fmla="*/ 348 w 348"/>
                <a:gd name="T5" fmla="*/ 321 h 321"/>
                <a:gd name="T6" fmla="*/ 348 w 348"/>
                <a:gd name="T7" fmla="*/ 0 h 321"/>
                <a:gd name="T8" fmla="*/ 0 w 348"/>
                <a:gd name="T9" fmla="*/ 0 h 321"/>
                <a:gd name="T10" fmla="*/ 0 w 348"/>
                <a:gd name="T11" fmla="*/ 0 h 321"/>
              </a:gdLst>
              <a:ahLst/>
              <a:cxnLst>
                <a:cxn ang="0">
                  <a:pos x="T0" y="T1"/>
                </a:cxn>
                <a:cxn ang="0">
                  <a:pos x="T2" y="T3"/>
                </a:cxn>
                <a:cxn ang="0">
                  <a:pos x="T4" y="T5"/>
                </a:cxn>
                <a:cxn ang="0">
                  <a:pos x="T6" y="T7"/>
                </a:cxn>
                <a:cxn ang="0">
                  <a:pos x="T8" y="T9"/>
                </a:cxn>
                <a:cxn ang="0">
                  <a:pos x="T10" y="T11"/>
                </a:cxn>
              </a:cxnLst>
              <a:rect l="0" t="0" r="r" b="b"/>
              <a:pathLst>
                <a:path w="348" h="321">
                  <a:moveTo>
                    <a:pt x="0" y="0"/>
                  </a:moveTo>
                  <a:lnTo>
                    <a:pt x="0" y="321"/>
                  </a:lnTo>
                  <a:lnTo>
                    <a:pt x="348" y="321"/>
                  </a:lnTo>
                  <a:lnTo>
                    <a:pt x="348"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03" name="Freeform 23"/>
            <p:cNvSpPr>
              <a:spLocks/>
            </p:cNvSpPr>
            <p:nvPr/>
          </p:nvSpPr>
          <p:spPr bwMode="gray">
            <a:xfrm>
              <a:off x="14415682" y="1356475"/>
              <a:ext cx="475686" cy="424674"/>
            </a:xfrm>
            <a:custGeom>
              <a:avLst/>
              <a:gdLst>
                <a:gd name="T0" fmla="*/ 0 w 349"/>
                <a:gd name="T1" fmla="*/ 0 h 321"/>
                <a:gd name="T2" fmla="*/ 0 w 349"/>
                <a:gd name="T3" fmla="*/ 321 h 321"/>
                <a:gd name="T4" fmla="*/ 349 w 349"/>
                <a:gd name="T5" fmla="*/ 321 h 321"/>
                <a:gd name="T6" fmla="*/ 349 w 349"/>
                <a:gd name="T7" fmla="*/ 0 h 321"/>
                <a:gd name="T8" fmla="*/ 0 w 349"/>
                <a:gd name="T9" fmla="*/ 0 h 321"/>
                <a:gd name="T10" fmla="*/ 0 w 349"/>
                <a:gd name="T11" fmla="*/ 0 h 321"/>
              </a:gdLst>
              <a:ahLst/>
              <a:cxnLst>
                <a:cxn ang="0">
                  <a:pos x="T0" y="T1"/>
                </a:cxn>
                <a:cxn ang="0">
                  <a:pos x="T2" y="T3"/>
                </a:cxn>
                <a:cxn ang="0">
                  <a:pos x="T4" y="T5"/>
                </a:cxn>
                <a:cxn ang="0">
                  <a:pos x="T6" y="T7"/>
                </a:cxn>
                <a:cxn ang="0">
                  <a:pos x="T8" y="T9"/>
                </a:cxn>
                <a:cxn ang="0">
                  <a:pos x="T10" y="T11"/>
                </a:cxn>
              </a:cxnLst>
              <a:rect l="0" t="0" r="r" b="b"/>
              <a:pathLst>
                <a:path w="349" h="321">
                  <a:moveTo>
                    <a:pt x="0" y="0"/>
                  </a:moveTo>
                  <a:lnTo>
                    <a:pt x="0" y="321"/>
                  </a:lnTo>
                  <a:lnTo>
                    <a:pt x="349" y="321"/>
                  </a:lnTo>
                  <a:lnTo>
                    <a:pt x="349"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04" name="Freeform 24"/>
            <p:cNvSpPr>
              <a:spLocks/>
            </p:cNvSpPr>
            <p:nvPr/>
          </p:nvSpPr>
          <p:spPr bwMode="gray">
            <a:xfrm>
              <a:off x="13851401" y="1356475"/>
              <a:ext cx="472960" cy="424674"/>
            </a:xfrm>
            <a:custGeom>
              <a:avLst/>
              <a:gdLst>
                <a:gd name="T0" fmla="*/ 0 w 347"/>
                <a:gd name="T1" fmla="*/ 0 h 321"/>
                <a:gd name="T2" fmla="*/ 0 w 347"/>
                <a:gd name="T3" fmla="*/ 321 h 321"/>
                <a:gd name="T4" fmla="*/ 347 w 347"/>
                <a:gd name="T5" fmla="*/ 321 h 321"/>
                <a:gd name="T6" fmla="*/ 347 w 347"/>
                <a:gd name="T7" fmla="*/ 0 h 321"/>
                <a:gd name="T8" fmla="*/ 0 w 347"/>
                <a:gd name="T9" fmla="*/ 0 h 321"/>
                <a:gd name="T10" fmla="*/ 0 w 347"/>
                <a:gd name="T11" fmla="*/ 0 h 321"/>
              </a:gdLst>
              <a:ahLst/>
              <a:cxnLst>
                <a:cxn ang="0">
                  <a:pos x="T0" y="T1"/>
                </a:cxn>
                <a:cxn ang="0">
                  <a:pos x="T2" y="T3"/>
                </a:cxn>
                <a:cxn ang="0">
                  <a:pos x="T4" y="T5"/>
                </a:cxn>
                <a:cxn ang="0">
                  <a:pos x="T6" y="T7"/>
                </a:cxn>
                <a:cxn ang="0">
                  <a:pos x="T8" y="T9"/>
                </a:cxn>
                <a:cxn ang="0">
                  <a:pos x="T10" y="T11"/>
                </a:cxn>
              </a:cxnLst>
              <a:rect l="0" t="0" r="r" b="b"/>
              <a:pathLst>
                <a:path w="347" h="321">
                  <a:moveTo>
                    <a:pt x="0" y="0"/>
                  </a:moveTo>
                  <a:lnTo>
                    <a:pt x="0" y="321"/>
                  </a:lnTo>
                  <a:lnTo>
                    <a:pt x="347" y="321"/>
                  </a:lnTo>
                  <a:lnTo>
                    <a:pt x="347"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05" name="Freeform 25"/>
            <p:cNvSpPr>
              <a:spLocks/>
            </p:cNvSpPr>
            <p:nvPr/>
          </p:nvSpPr>
          <p:spPr bwMode="gray">
            <a:xfrm>
              <a:off x="13319831" y="1356475"/>
              <a:ext cx="438885" cy="424674"/>
            </a:xfrm>
            <a:custGeom>
              <a:avLst/>
              <a:gdLst>
                <a:gd name="T0" fmla="*/ 0 w 322"/>
                <a:gd name="T1" fmla="*/ 0 h 321"/>
                <a:gd name="T2" fmla="*/ 0 w 322"/>
                <a:gd name="T3" fmla="*/ 321 h 321"/>
                <a:gd name="T4" fmla="*/ 322 w 322"/>
                <a:gd name="T5" fmla="*/ 321 h 321"/>
                <a:gd name="T6" fmla="*/ 322 w 322"/>
                <a:gd name="T7" fmla="*/ 0 h 321"/>
                <a:gd name="T8" fmla="*/ 0 w 322"/>
                <a:gd name="T9" fmla="*/ 0 h 321"/>
                <a:gd name="T10" fmla="*/ 0 w 322"/>
                <a:gd name="T11" fmla="*/ 0 h 321"/>
              </a:gdLst>
              <a:ahLst/>
              <a:cxnLst>
                <a:cxn ang="0">
                  <a:pos x="T0" y="T1"/>
                </a:cxn>
                <a:cxn ang="0">
                  <a:pos x="T2" y="T3"/>
                </a:cxn>
                <a:cxn ang="0">
                  <a:pos x="T4" y="T5"/>
                </a:cxn>
                <a:cxn ang="0">
                  <a:pos x="T6" y="T7"/>
                </a:cxn>
                <a:cxn ang="0">
                  <a:pos x="T8" y="T9"/>
                </a:cxn>
                <a:cxn ang="0">
                  <a:pos x="T10" y="T11"/>
                </a:cxn>
              </a:cxnLst>
              <a:rect l="0" t="0" r="r" b="b"/>
              <a:pathLst>
                <a:path w="322" h="321">
                  <a:moveTo>
                    <a:pt x="0" y="0"/>
                  </a:moveTo>
                  <a:lnTo>
                    <a:pt x="0" y="321"/>
                  </a:lnTo>
                  <a:lnTo>
                    <a:pt x="322" y="321"/>
                  </a:lnTo>
                  <a:lnTo>
                    <a:pt x="322"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06" name="Freeform 26"/>
            <p:cNvSpPr>
              <a:spLocks/>
            </p:cNvSpPr>
            <p:nvPr/>
          </p:nvSpPr>
          <p:spPr bwMode="gray">
            <a:xfrm>
              <a:off x="12792351" y="1356475"/>
              <a:ext cx="437522" cy="424674"/>
            </a:xfrm>
            <a:custGeom>
              <a:avLst/>
              <a:gdLst>
                <a:gd name="T0" fmla="*/ 0 w 321"/>
                <a:gd name="T1" fmla="*/ 0 h 321"/>
                <a:gd name="T2" fmla="*/ 0 w 321"/>
                <a:gd name="T3" fmla="*/ 321 h 321"/>
                <a:gd name="T4" fmla="*/ 321 w 321"/>
                <a:gd name="T5" fmla="*/ 321 h 321"/>
                <a:gd name="T6" fmla="*/ 321 w 321"/>
                <a:gd name="T7" fmla="*/ 0 h 321"/>
                <a:gd name="T8" fmla="*/ 0 w 321"/>
                <a:gd name="T9" fmla="*/ 0 h 321"/>
                <a:gd name="T10" fmla="*/ 0 w 321"/>
                <a:gd name="T11" fmla="*/ 0 h 321"/>
              </a:gdLst>
              <a:ahLst/>
              <a:cxnLst>
                <a:cxn ang="0">
                  <a:pos x="T0" y="T1"/>
                </a:cxn>
                <a:cxn ang="0">
                  <a:pos x="T2" y="T3"/>
                </a:cxn>
                <a:cxn ang="0">
                  <a:pos x="T4" y="T5"/>
                </a:cxn>
                <a:cxn ang="0">
                  <a:pos x="T6" y="T7"/>
                </a:cxn>
                <a:cxn ang="0">
                  <a:pos x="T8" y="T9"/>
                </a:cxn>
                <a:cxn ang="0">
                  <a:pos x="T10" y="T11"/>
                </a:cxn>
              </a:cxnLst>
              <a:rect l="0" t="0" r="r" b="b"/>
              <a:pathLst>
                <a:path w="321" h="321">
                  <a:moveTo>
                    <a:pt x="0" y="0"/>
                  </a:moveTo>
                  <a:lnTo>
                    <a:pt x="0" y="321"/>
                  </a:lnTo>
                  <a:lnTo>
                    <a:pt x="321" y="321"/>
                  </a:lnTo>
                  <a:lnTo>
                    <a:pt x="321"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07" name="Freeform 27"/>
            <p:cNvSpPr>
              <a:spLocks/>
            </p:cNvSpPr>
            <p:nvPr/>
          </p:nvSpPr>
          <p:spPr bwMode="gray">
            <a:xfrm>
              <a:off x="16077176" y="1356475"/>
              <a:ext cx="437522" cy="424674"/>
            </a:xfrm>
            <a:custGeom>
              <a:avLst/>
              <a:gdLst>
                <a:gd name="T0" fmla="*/ 0 w 321"/>
                <a:gd name="T1" fmla="*/ 0 h 321"/>
                <a:gd name="T2" fmla="*/ 0 w 321"/>
                <a:gd name="T3" fmla="*/ 321 h 321"/>
                <a:gd name="T4" fmla="*/ 321 w 321"/>
                <a:gd name="T5" fmla="*/ 321 h 321"/>
                <a:gd name="T6" fmla="*/ 321 w 321"/>
                <a:gd name="T7" fmla="*/ 0 h 321"/>
                <a:gd name="T8" fmla="*/ 0 w 321"/>
                <a:gd name="T9" fmla="*/ 0 h 321"/>
                <a:gd name="T10" fmla="*/ 0 w 321"/>
                <a:gd name="T11" fmla="*/ 0 h 321"/>
              </a:gdLst>
              <a:ahLst/>
              <a:cxnLst>
                <a:cxn ang="0">
                  <a:pos x="T0" y="T1"/>
                </a:cxn>
                <a:cxn ang="0">
                  <a:pos x="T2" y="T3"/>
                </a:cxn>
                <a:cxn ang="0">
                  <a:pos x="T4" y="T5"/>
                </a:cxn>
                <a:cxn ang="0">
                  <a:pos x="T6" y="T7"/>
                </a:cxn>
                <a:cxn ang="0">
                  <a:pos x="T8" y="T9"/>
                </a:cxn>
                <a:cxn ang="0">
                  <a:pos x="T10" y="T11"/>
                </a:cxn>
              </a:cxnLst>
              <a:rect l="0" t="0" r="r" b="b"/>
              <a:pathLst>
                <a:path w="321" h="321">
                  <a:moveTo>
                    <a:pt x="0" y="0"/>
                  </a:moveTo>
                  <a:lnTo>
                    <a:pt x="0" y="321"/>
                  </a:lnTo>
                  <a:lnTo>
                    <a:pt x="321" y="321"/>
                  </a:lnTo>
                  <a:lnTo>
                    <a:pt x="321" y="0"/>
                  </a:lnTo>
                  <a:lnTo>
                    <a:pt x="0" y="0"/>
                  </a:lnTo>
                  <a:lnTo>
                    <a:pt x="0" y="0"/>
                  </a:lnTo>
                  <a:close/>
                </a:path>
              </a:pathLst>
            </a:custGeom>
            <a:solidFill>
              <a:srgbClr val="98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08" name="Freeform 28"/>
            <p:cNvSpPr>
              <a:spLocks/>
            </p:cNvSpPr>
            <p:nvPr/>
          </p:nvSpPr>
          <p:spPr bwMode="gray">
            <a:xfrm>
              <a:off x="15548333" y="1852590"/>
              <a:ext cx="437522" cy="425996"/>
            </a:xfrm>
            <a:custGeom>
              <a:avLst/>
              <a:gdLst>
                <a:gd name="T0" fmla="*/ 0 w 321"/>
                <a:gd name="T1" fmla="*/ 0 h 322"/>
                <a:gd name="T2" fmla="*/ 0 w 321"/>
                <a:gd name="T3" fmla="*/ 322 h 322"/>
                <a:gd name="T4" fmla="*/ 321 w 321"/>
                <a:gd name="T5" fmla="*/ 322 h 322"/>
                <a:gd name="T6" fmla="*/ 321 w 321"/>
                <a:gd name="T7" fmla="*/ 0 h 322"/>
                <a:gd name="T8" fmla="*/ 0 w 321"/>
                <a:gd name="T9" fmla="*/ 0 h 322"/>
                <a:gd name="T10" fmla="*/ 0 w 321"/>
                <a:gd name="T11" fmla="*/ 0 h 322"/>
              </a:gdLst>
              <a:ahLst/>
              <a:cxnLst>
                <a:cxn ang="0">
                  <a:pos x="T0" y="T1"/>
                </a:cxn>
                <a:cxn ang="0">
                  <a:pos x="T2" y="T3"/>
                </a:cxn>
                <a:cxn ang="0">
                  <a:pos x="T4" y="T5"/>
                </a:cxn>
                <a:cxn ang="0">
                  <a:pos x="T6" y="T7"/>
                </a:cxn>
                <a:cxn ang="0">
                  <a:pos x="T8" y="T9"/>
                </a:cxn>
                <a:cxn ang="0">
                  <a:pos x="T10" y="T11"/>
                </a:cxn>
              </a:cxnLst>
              <a:rect l="0" t="0" r="r" b="b"/>
              <a:pathLst>
                <a:path w="321" h="322">
                  <a:moveTo>
                    <a:pt x="0" y="0"/>
                  </a:moveTo>
                  <a:lnTo>
                    <a:pt x="0" y="322"/>
                  </a:lnTo>
                  <a:lnTo>
                    <a:pt x="321" y="322"/>
                  </a:lnTo>
                  <a:lnTo>
                    <a:pt x="321" y="0"/>
                  </a:lnTo>
                  <a:lnTo>
                    <a:pt x="0" y="0"/>
                  </a:lnTo>
                  <a:lnTo>
                    <a:pt x="0" y="0"/>
                  </a:lnTo>
                  <a:close/>
                </a:path>
              </a:pathLst>
            </a:custGeom>
            <a:solidFill>
              <a:srgbClr val="98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09" name="Freeform 29"/>
            <p:cNvSpPr>
              <a:spLocks/>
            </p:cNvSpPr>
            <p:nvPr/>
          </p:nvSpPr>
          <p:spPr bwMode="gray">
            <a:xfrm>
              <a:off x="14981325" y="1852590"/>
              <a:ext cx="474323" cy="425996"/>
            </a:xfrm>
            <a:custGeom>
              <a:avLst/>
              <a:gdLst>
                <a:gd name="T0" fmla="*/ 0 w 348"/>
                <a:gd name="T1" fmla="*/ 0 h 322"/>
                <a:gd name="T2" fmla="*/ 0 w 348"/>
                <a:gd name="T3" fmla="*/ 322 h 322"/>
                <a:gd name="T4" fmla="*/ 348 w 348"/>
                <a:gd name="T5" fmla="*/ 322 h 322"/>
                <a:gd name="T6" fmla="*/ 348 w 348"/>
                <a:gd name="T7" fmla="*/ 0 h 322"/>
                <a:gd name="T8" fmla="*/ 0 w 348"/>
                <a:gd name="T9" fmla="*/ 0 h 322"/>
                <a:gd name="T10" fmla="*/ 0 w 348"/>
                <a:gd name="T11" fmla="*/ 0 h 322"/>
              </a:gdLst>
              <a:ahLst/>
              <a:cxnLst>
                <a:cxn ang="0">
                  <a:pos x="T0" y="T1"/>
                </a:cxn>
                <a:cxn ang="0">
                  <a:pos x="T2" y="T3"/>
                </a:cxn>
                <a:cxn ang="0">
                  <a:pos x="T4" y="T5"/>
                </a:cxn>
                <a:cxn ang="0">
                  <a:pos x="T6" y="T7"/>
                </a:cxn>
                <a:cxn ang="0">
                  <a:pos x="T8" y="T9"/>
                </a:cxn>
                <a:cxn ang="0">
                  <a:pos x="T10" y="T11"/>
                </a:cxn>
              </a:cxnLst>
              <a:rect l="0" t="0" r="r" b="b"/>
              <a:pathLst>
                <a:path w="348" h="322">
                  <a:moveTo>
                    <a:pt x="0" y="0"/>
                  </a:moveTo>
                  <a:lnTo>
                    <a:pt x="0" y="322"/>
                  </a:lnTo>
                  <a:lnTo>
                    <a:pt x="348" y="322"/>
                  </a:lnTo>
                  <a:lnTo>
                    <a:pt x="348"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10" name="Freeform 30"/>
            <p:cNvSpPr>
              <a:spLocks/>
            </p:cNvSpPr>
            <p:nvPr/>
          </p:nvSpPr>
          <p:spPr bwMode="gray">
            <a:xfrm>
              <a:off x="14415682" y="1852590"/>
              <a:ext cx="475686" cy="425996"/>
            </a:xfrm>
            <a:custGeom>
              <a:avLst/>
              <a:gdLst>
                <a:gd name="T0" fmla="*/ 0 w 349"/>
                <a:gd name="T1" fmla="*/ 0 h 322"/>
                <a:gd name="T2" fmla="*/ 0 w 349"/>
                <a:gd name="T3" fmla="*/ 322 h 322"/>
                <a:gd name="T4" fmla="*/ 349 w 349"/>
                <a:gd name="T5" fmla="*/ 322 h 322"/>
                <a:gd name="T6" fmla="*/ 349 w 349"/>
                <a:gd name="T7" fmla="*/ 0 h 322"/>
                <a:gd name="T8" fmla="*/ 0 w 349"/>
                <a:gd name="T9" fmla="*/ 0 h 322"/>
                <a:gd name="T10" fmla="*/ 0 w 349"/>
                <a:gd name="T11" fmla="*/ 0 h 322"/>
              </a:gdLst>
              <a:ahLst/>
              <a:cxnLst>
                <a:cxn ang="0">
                  <a:pos x="T0" y="T1"/>
                </a:cxn>
                <a:cxn ang="0">
                  <a:pos x="T2" y="T3"/>
                </a:cxn>
                <a:cxn ang="0">
                  <a:pos x="T4" y="T5"/>
                </a:cxn>
                <a:cxn ang="0">
                  <a:pos x="T6" y="T7"/>
                </a:cxn>
                <a:cxn ang="0">
                  <a:pos x="T8" y="T9"/>
                </a:cxn>
                <a:cxn ang="0">
                  <a:pos x="T10" y="T11"/>
                </a:cxn>
              </a:cxnLst>
              <a:rect l="0" t="0" r="r" b="b"/>
              <a:pathLst>
                <a:path w="349" h="322">
                  <a:moveTo>
                    <a:pt x="0" y="0"/>
                  </a:moveTo>
                  <a:lnTo>
                    <a:pt x="0" y="322"/>
                  </a:lnTo>
                  <a:lnTo>
                    <a:pt x="349" y="322"/>
                  </a:lnTo>
                  <a:lnTo>
                    <a:pt x="349"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11" name="Freeform 31"/>
            <p:cNvSpPr>
              <a:spLocks/>
            </p:cNvSpPr>
            <p:nvPr/>
          </p:nvSpPr>
          <p:spPr bwMode="gray">
            <a:xfrm>
              <a:off x="13851401" y="1852590"/>
              <a:ext cx="472960" cy="425996"/>
            </a:xfrm>
            <a:custGeom>
              <a:avLst/>
              <a:gdLst>
                <a:gd name="T0" fmla="*/ 0 w 347"/>
                <a:gd name="T1" fmla="*/ 0 h 322"/>
                <a:gd name="T2" fmla="*/ 0 w 347"/>
                <a:gd name="T3" fmla="*/ 322 h 322"/>
                <a:gd name="T4" fmla="*/ 347 w 347"/>
                <a:gd name="T5" fmla="*/ 322 h 322"/>
                <a:gd name="T6" fmla="*/ 347 w 347"/>
                <a:gd name="T7" fmla="*/ 0 h 322"/>
                <a:gd name="T8" fmla="*/ 0 w 347"/>
                <a:gd name="T9" fmla="*/ 0 h 322"/>
                <a:gd name="T10" fmla="*/ 0 w 347"/>
                <a:gd name="T11" fmla="*/ 0 h 322"/>
              </a:gdLst>
              <a:ahLst/>
              <a:cxnLst>
                <a:cxn ang="0">
                  <a:pos x="T0" y="T1"/>
                </a:cxn>
                <a:cxn ang="0">
                  <a:pos x="T2" y="T3"/>
                </a:cxn>
                <a:cxn ang="0">
                  <a:pos x="T4" y="T5"/>
                </a:cxn>
                <a:cxn ang="0">
                  <a:pos x="T6" y="T7"/>
                </a:cxn>
                <a:cxn ang="0">
                  <a:pos x="T8" y="T9"/>
                </a:cxn>
                <a:cxn ang="0">
                  <a:pos x="T10" y="T11"/>
                </a:cxn>
              </a:cxnLst>
              <a:rect l="0" t="0" r="r" b="b"/>
              <a:pathLst>
                <a:path w="347" h="322">
                  <a:moveTo>
                    <a:pt x="0" y="0"/>
                  </a:moveTo>
                  <a:lnTo>
                    <a:pt x="0" y="322"/>
                  </a:lnTo>
                  <a:lnTo>
                    <a:pt x="347" y="322"/>
                  </a:lnTo>
                  <a:lnTo>
                    <a:pt x="347"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12" name="Freeform 32"/>
            <p:cNvSpPr>
              <a:spLocks/>
            </p:cNvSpPr>
            <p:nvPr/>
          </p:nvSpPr>
          <p:spPr bwMode="gray">
            <a:xfrm>
              <a:off x="13319831" y="1852590"/>
              <a:ext cx="438885" cy="425996"/>
            </a:xfrm>
            <a:custGeom>
              <a:avLst/>
              <a:gdLst>
                <a:gd name="T0" fmla="*/ 0 w 322"/>
                <a:gd name="T1" fmla="*/ 0 h 322"/>
                <a:gd name="T2" fmla="*/ 0 w 322"/>
                <a:gd name="T3" fmla="*/ 322 h 322"/>
                <a:gd name="T4" fmla="*/ 322 w 322"/>
                <a:gd name="T5" fmla="*/ 322 h 322"/>
                <a:gd name="T6" fmla="*/ 322 w 322"/>
                <a:gd name="T7" fmla="*/ 0 h 322"/>
                <a:gd name="T8" fmla="*/ 0 w 322"/>
                <a:gd name="T9" fmla="*/ 0 h 322"/>
                <a:gd name="T10" fmla="*/ 0 w 322"/>
                <a:gd name="T11" fmla="*/ 0 h 322"/>
              </a:gdLst>
              <a:ahLst/>
              <a:cxnLst>
                <a:cxn ang="0">
                  <a:pos x="T0" y="T1"/>
                </a:cxn>
                <a:cxn ang="0">
                  <a:pos x="T2" y="T3"/>
                </a:cxn>
                <a:cxn ang="0">
                  <a:pos x="T4" y="T5"/>
                </a:cxn>
                <a:cxn ang="0">
                  <a:pos x="T6" y="T7"/>
                </a:cxn>
                <a:cxn ang="0">
                  <a:pos x="T8" y="T9"/>
                </a:cxn>
                <a:cxn ang="0">
                  <a:pos x="T10" y="T11"/>
                </a:cxn>
              </a:cxnLst>
              <a:rect l="0" t="0" r="r" b="b"/>
              <a:pathLst>
                <a:path w="322" h="322">
                  <a:moveTo>
                    <a:pt x="0" y="0"/>
                  </a:moveTo>
                  <a:lnTo>
                    <a:pt x="0" y="322"/>
                  </a:lnTo>
                  <a:lnTo>
                    <a:pt x="322" y="322"/>
                  </a:lnTo>
                  <a:lnTo>
                    <a:pt x="322"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13" name="Freeform 33"/>
            <p:cNvSpPr>
              <a:spLocks/>
            </p:cNvSpPr>
            <p:nvPr/>
          </p:nvSpPr>
          <p:spPr bwMode="gray">
            <a:xfrm>
              <a:off x="12792351" y="1852590"/>
              <a:ext cx="437522" cy="425996"/>
            </a:xfrm>
            <a:custGeom>
              <a:avLst/>
              <a:gdLst>
                <a:gd name="T0" fmla="*/ 0 w 321"/>
                <a:gd name="T1" fmla="*/ 0 h 322"/>
                <a:gd name="T2" fmla="*/ 0 w 321"/>
                <a:gd name="T3" fmla="*/ 322 h 322"/>
                <a:gd name="T4" fmla="*/ 321 w 321"/>
                <a:gd name="T5" fmla="*/ 322 h 322"/>
                <a:gd name="T6" fmla="*/ 321 w 321"/>
                <a:gd name="T7" fmla="*/ 0 h 322"/>
                <a:gd name="T8" fmla="*/ 0 w 321"/>
                <a:gd name="T9" fmla="*/ 0 h 322"/>
                <a:gd name="T10" fmla="*/ 0 w 321"/>
                <a:gd name="T11" fmla="*/ 0 h 322"/>
              </a:gdLst>
              <a:ahLst/>
              <a:cxnLst>
                <a:cxn ang="0">
                  <a:pos x="T0" y="T1"/>
                </a:cxn>
                <a:cxn ang="0">
                  <a:pos x="T2" y="T3"/>
                </a:cxn>
                <a:cxn ang="0">
                  <a:pos x="T4" y="T5"/>
                </a:cxn>
                <a:cxn ang="0">
                  <a:pos x="T6" y="T7"/>
                </a:cxn>
                <a:cxn ang="0">
                  <a:pos x="T8" y="T9"/>
                </a:cxn>
                <a:cxn ang="0">
                  <a:pos x="T10" y="T11"/>
                </a:cxn>
              </a:cxnLst>
              <a:rect l="0" t="0" r="r" b="b"/>
              <a:pathLst>
                <a:path w="321" h="322">
                  <a:moveTo>
                    <a:pt x="0" y="0"/>
                  </a:moveTo>
                  <a:lnTo>
                    <a:pt x="0" y="322"/>
                  </a:lnTo>
                  <a:lnTo>
                    <a:pt x="321" y="322"/>
                  </a:lnTo>
                  <a:lnTo>
                    <a:pt x="321"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14" name="Freeform 34"/>
            <p:cNvSpPr>
              <a:spLocks/>
            </p:cNvSpPr>
            <p:nvPr/>
          </p:nvSpPr>
          <p:spPr bwMode="gray">
            <a:xfrm>
              <a:off x="16077176" y="1852590"/>
              <a:ext cx="437522" cy="425996"/>
            </a:xfrm>
            <a:custGeom>
              <a:avLst/>
              <a:gdLst>
                <a:gd name="T0" fmla="*/ 0 w 321"/>
                <a:gd name="T1" fmla="*/ 0 h 322"/>
                <a:gd name="T2" fmla="*/ 0 w 321"/>
                <a:gd name="T3" fmla="*/ 322 h 322"/>
                <a:gd name="T4" fmla="*/ 321 w 321"/>
                <a:gd name="T5" fmla="*/ 322 h 322"/>
                <a:gd name="T6" fmla="*/ 321 w 321"/>
                <a:gd name="T7" fmla="*/ 0 h 322"/>
                <a:gd name="T8" fmla="*/ 0 w 321"/>
                <a:gd name="T9" fmla="*/ 0 h 322"/>
                <a:gd name="T10" fmla="*/ 0 w 321"/>
                <a:gd name="T11" fmla="*/ 0 h 322"/>
              </a:gdLst>
              <a:ahLst/>
              <a:cxnLst>
                <a:cxn ang="0">
                  <a:pos x="T0" y="T1"/>
                </a:cxn>
                <a:cxn ang="0">
                  <a:pos x="T2" y="T3"/>
                </a:cxn>
                <a:cxn ang="0">
                  <a:pos x="T4" y="T5"/>
                </a:cxn>
                <a:cxn ang="0">
                  <a:pos x="T6" y="T7"/>
                </a:cxn>
                <a:cxn ang="0">
                  <a:pos x="T8" y="T9"/>
                </a:cxn>
                <a:cxn ang="0">
                  <a:pos x="T10" y="T11"/>
                </a:cxn>
              </a:cxnLst>
              <a:rect l="0" t="0" r="r" b="b"/>
              <a:pathLst>
                <a:path w="321" h="322">
                  <a:moveTo>
                    <a:pt x="0" y="0"/>
                  </a:moveTo>
                  <a:lnTo>
                    <a:pt x="0" y="322"/>
                  </a:lnTo>
                  <a:lnTo>
                    <a:pt x="321" y="322"/>
                  </a:lnTo>
                  <a:lnTo>
                    <a:pt x="321" y="0"/>
                  </a:lnTo>
                  <a:lnTo>
                    <a:pt x="0" y="0"/>
                  </a:lnTo>
                  <a:lnTo>
                    <a:pt x="0" y="0"/>
                  </a:lnTo>
                  <a:close/>
                </a:path>
              </a:pathLst>
            </a:custGeom>
            <a:solidFill>
              <a:srgbClr val="98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15" name="Freeform 35"/>
            <p:cNvSpPr>
              <a:spLocks/>
            </p:cNvSpPr>
            <p:nvPr/>
          </p:nvSpPr>
          <p:spPr bwMode="gray">
            <a:xfrm>
              <a:off x="13851401" y="2350026"/>
              <a:ext cx="472960" cy="424674"/>
            </a:xfrm>
            <a:custGeom>
              <a:avLst/>
              <a:gdLst>
                <a:gd name="T0" fmla="*/ 0 w 347"/>
                <a:gd name="T1" fmla="*/ 0 h 321"/>
                <a:gd name="T2" fmla="*/ 0 w 347"/>
                <a:gd name="T3" fmla="*/ 321 h 321"/>
                <a:gd name="T4" fmla="*/ 347 w 347"/>
                <a:gd name="T5" fmla="*/ 321 h 321"/>
                <a:gd name="T6" fmla="*/ 347 w 347"/>
                <a:gd name="T7" fmla="*/ 0 h 321"/>
                <a:gd name="T8" fmla="*/ 0 w 347"/>
                <a:gd name="T9" fmla="*/ 0 h 321"/>
                <a:gd name="T10" fmla="*/ 0 w 347"/>
                <a:gd name="T11" fmla="*/ 0 h 321"/>
              </a:gdLst>
              <a:ahLst/>
              <a:cxnLst>
                <a:cxn ang="0">
                  <a:pos x="T0" y="T1"/>
                </a:cxn>
                <a:cxn ang="0">
                  <a:pos x="T2" y="T3"/>
                </a:cxn>
                <a:cxn ang="0">
                  <a:pos x="T4" y="T5"/>
                </a:cxn>
                <a:cxn ang="0">
                  <a:pos x="T6" y="T7"/>
                </a:cxn>
                <a:cxn ang="0">
                  <a:pos x="T8" y="T9"/>
                </a:cxn>
                <a:cxn ang="0">
                  <a:pos x="T10" y="T11"/>
                </a:cxn>
              </a:cxnLst>
              <a:rect l="0" t="0" r="r" b="b"/>
              <a:pathLst>
                <a:path w="347" h="321">
                  <a:moveTo>
                    <a:pt x="0" y="0"/>
                  </a:moveTo>
                  <a:lnTo>
                    <a:pt x="0" y="321"/>
                  </a:lnTo>
                  <a:lnTo>
                    <a:pt x="347" y="321"/>
                  </a:lnTo>
                  <a:lnTo>
                    <a:pt x="347"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16" name="Freeform 36"/>
            <p:cNvSpPr>
              <a:spLocks/>
            </p:cNvSpPr>
            <p:nvPr/>
          </p:nvSpPr>
          <p:spPr bwMode="gray">
            <a:xfrm>
              <a:off x="13319831" y="2350026"/>
              <a:ext cx="438885" cy="424674"/>
            </a:xfrm>
            <a:custGeom>
              <a:avLst/>
              <a:gdLst>
                <a:gd name="T0" fmla="*/ 0 w 322"/>
                <a:gd name="T1" fmla="*/ 0 h 321"/>
                <a:gd name="T2" fmla="*/ 0 w 322"/>
                <a:gd name="T3" fmla="*/ 321 h 321"/>
                <a:gd name="T4" fmla="*/ 322 w 322"/>
                <a:gd name="T5" fmla="*/ 321 h 321"/>
                <a:gd name="T6" fmla="*/ 322 w 322"/>
                <a:gd name="T7" fmla="*/ 0 h 321"/>
                <a:gd name="T8" fmla="*/ 0 w 322"/>
                <a:gd name="T9" fmla="*/ 0 h 321"/>
                <a:gd name="T10" fmla="*/ 0 w 322"/>
                <a:gd name="T11" fmla="*/ 0 h 321"/>
              </a:gdLst>
              <a:ahLst/>
              <a:cxnLst>
                <a:cxn ang="0">
                  <a:pos x="T0" y="T1"/>
                </a:cxn>
                <a:cxn ang="0">
                  <a:pos x="T2" y="T3"/>
                </a:cxn>
                <a:cxn ang="0">
                  <a:pos x="T4" y="T5"/>
                </a:cxn>
                <a:cxn ang="0">
                  <a:pos x="T6" y="T7"/>
                </a:cxn>
                <a:cxn ang="0">
                  <a:pos x="T8" y="T9"/>
                </a:cxn>
                <a:cxn ang="0">
                  <a:pos x="T10" y="T11"/>
                </a:cxn>
              </a:cxnLst>
              <a:rect l="0" t="0" r="r" b="b"/>
              <a:pathLst>
                <a:path w="322" h="321">
                  <a:moveTo>
                    <a:pt x="0" y="0"/>
                  </a:moveTo>
                  <a:lnTo>
                    <a:pt x="0" y="321"/>
                  </a:lnTo>
                  <a:lnTo>
                    <a:pt x="322" y="321"/>
                  </a:lnTo>
                  <a:lnTo>
                    <a:pt x="322"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17" name="Freeform 37"/>
            <p:cNvSpPr>
              <a:spLocks/>
            </p:cNvSpPr>
            <p:nvPr/>
          </p:nvSpPr>
          <p:spPr bwMode="gray">
            <a:xfrm>
              <a:off x="12792351" y="2350026"/>
              <a:ext cx="437522" cy="424674"/>
            </a:xfrm>
            <a:custGeom>
              <a:avLst/>
              <a:gdLst>
                <a:gd name="T0" fmla="*/ 0 w 321"/>
                <a:gd name="T1" fmla="*/ 0 h 321"/>
                <a:gd name="T2" fmla="*/ 0 w 321"/>
                <a:gd name="T3" fmla="*/ 321 h 321"/>
                <a:gd name="T4" fmla="*/ 321 w 321"/>
                <a:gd name="T5" fmla="*/ 321 h 321"/>
                <a:gd name="T6" fmla="*/ 321 w 321"/>
                <a:gd name="T7" fmla="*/ 0 h 321"/>
                <a:gd name="T8" fmla="*/ 0 w 321"/>
                <a:gd name="T9" fmla="*/ 0 h 321"/>
                <a:gd name="T10" fmla="*/ 0 w 321"/>
                <a:gd name="T11" fmla="*/ 0 h 321"/>
              </a:gdLst>
              <a:ahLst/>
              <a:cxnLst>
                <a:cxn ang="0">
                  <a:pos x="T0" y="T1"/>
                </a:cxn>
                <a:cxn ang="0">
                  <a:pos x="T2" y="T3"/>
                </a:cxn>
                <a:cxn ang="0">
                  <a:pos x="T4" y="T5"/>
                </a:cxn>
                <a:cxn ang="0">
                  <a:pos x="T6" y="T7"/>
                </a:cxn>
                <a:cxn ang="0">
                  <a:pos x="T8" y="T9"/>
                </a:cxn>
                <a:cxn ang="0">
                  <a:pos x="T10" y="T11"/>
                </a:cxn>
              </a:cxnLst>
              <a:rect l="0" t="0" r="r" b="b"/>
              <a:pathLst>
                <a:path w="321" h="321">
                  <a:moveTo>
                    <a:pt x="0" y="0"/>
                  </a:moveTo>
                  <a:lnTo>
                    <a:pt x="0" y="321"/>
                  </a:lnTo>
                  <a:lnTo>
                    <a:pt x="321" y="321"/>
                  </a:lnTo>
                  <a:lnTo>
                    <a:pt x="321" y="0"/>
                  </a:lnTo>
                  <a:lnTo>
                    <a:pt x="0" y="0"/>
                  </a:lnTo>
                  <a:lnTo>
                    <a:pt x="0" y="0"/>
                  </a:lnTo>
                  <a:close/>
                </a:path>
              </a:pathLst>
            </a:custGeom>
            <a:solidFill>
              <a:srgbClr val="F4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18" name="Freeform 38"/>
            <p:cNvSpPr>
              <a:spLocks noEditPoints="1"/>
            </p:cNvSpPr>
            <p:nvPr/>
          </p:nvSpPr>
          <p:spPr bwMode="gray">
            <a:xfrm>
              <a:off x="13668759" y="691022"/>
              <a:ext cx="832791" cy="764677"/>
            </a:xfrm>
            <a:custGeom>
              <a:avLst/>
              <a:gdLst>
                <a:gd name="T0" fmla="*/ 258 w 259"/>
                <a:gd name="T1" fmla="*/ 123 h 245"/>
                <a:gd name="T2" fmla="*/ 223 w 259"/>
                <a:gd name="T3" fmla="*/ 43 h 245"/>
                <a:gd name="T4" fmla="*/ 175 w 259"/>
                <a:gd name="T5" fmla="*/ 15 h 245"/>
                <a:gd name="T6" fmla="*/ 90 w 259"/>
                <a:gd name="T7" fmla="*/ 5 h 245"/>
                <a:gd name="T8" fmla="*/ 52 w 259"/>
                <a:gd name="T9" fmla="*/ 23 h 245"/>
                <a:gd name="T10" fmla="*/ 44 w 259"/>
                <a:gd name="T11" fmla="*/ 31 h 245"/>
                <a:gd name="T12" fmla="*/ 10 w 259"/>
                <a:gd name="T13" fmla="*/ 65 h 245"/>
                <a:gd name="T14" fmla="*/ 11 w 259"/>
                <a:gd name="T15" fmla="*/ 153 h 245"/>
                <a:gd name="T16" fmla="*/ 61 w 259"/>
                <a:gd name="T17" fmla="*/ 217 h 245"/>
                <a:gd name="T18" fmla="*/ 152 w 259"/>
                <a:gd name="T19" fmla="*/ 243 h 245"/>
                <a:gd name="T20" fmla="*/ 230 w 259"/>
                <a:gd name="T21" fmla="*/ 210 h 245"/>
                <a:gd name="T22" fmla="*/ 258 w 259"/>
                <a:gd name="T23" fmla="*/ 123 h 245"/>
                <a:gd name="T24" fmla="*/ 246 w 259"/>
                <a:gd name="T25" fmla="*/ 171 h 245"/>
                <a:gd name="T26" fmla="*/ 223 w 259"/>
                <a:gd name="T27" fmla="*/ 211 h 245"/>
                <a:gd name="T28" fmla="*/ 183 w 259"/>
                <a:gd name="T29" fmla="*/ 234 h 245"/>
                <a:gd name="T30" fmla="*/ 81 w 259"/>
                <a:gd name="T31" fmla="*/ 224 h 245"/>
                <a:gd name="T32" fmla="*/ 19 w 259"/>
                <a:gd name="T33" fmla="*/ 159 h 245"/>
                <a:gd name="T34" fmla="*/ 10 w 259"/>
                <a:gd name="T35" fmla="*/ 81 h 245"/>
                <a:gd name="T36" fmla="*/ 42 w 259"/>
                <a:gd name="T37" fmla="*/ 34 h 245"/>
                <a:gd name="T38" fmla="*/ 29 w 259"/>
                <a:gd name="T39" fmla="*/ 67 h 245"/>
                <a:gd name="T40" fmla="*/ 35 w 259"/>
                <a:gd name="T41" fmla="*/ 67 h 245"/>
                <a:gd name="T42" fmla="*/ 46 w 259"/>
                <a:gd name="T43" fmla="*/ 36 h 245"/>
                <a:gd name="T44" fmla="*/ 47 w 259"/>
                <a:gd name="T45" fmla="*/ 37 h 245"/>
                <a:gd name="T46" fmla="*/ 51 w 259"/>
                <a:gd name="T47" fmla="*/ 34 h 245"/>
                <a:gd name="T48" fmla="*/ 49 w 259"/>
                <a:gd name="T49" fmla="*/ 32 h 245"/>
                <a:gd name="T50" fmla="*/ 73 w 259"/>
                <a:gd name="T51" fmla="*/ 13 h 245"/>
                <a:gd name="T52" fmla="*/ 134 w 259"/>
                <a:gd name="T53" fmla="*/ 9 h 245"/>
                <a:gd name="T54" fmla="*/ 237 w 259"/>
                <a:gd name="T55" fmla="*/ 68 h 245"/>
                <a:gd name="T56" fmla="*/ 246 w 259"/>
                <a:gd name="T57" fmla="*/ 1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9" h="245">
                  <a:moveTo>
                    <a:pt x="258" y="123"/>
                  </a:moveTo>
                  <a:cubicBezTo>
                    <a:pt x="257" y="93"/>
                    <a:pt x="245" y="63"/>
                    <a:pt x="223" y="43"/>
                  </a:cubicBezTo>
                  <a:cubicBezTo>
                    <a:pt x="210" y="30"/>
                    <a:pt x="192" y="22"/>
                    <a:pt x="175" y="15"/>
                  </a:cubicBezTo>
                  <a:cubicBezTo>
                    <a:pt x="149" y="6"/>
                    <a:pt x="118" y="0"/>
                    <a:pt x="90" y="5"/>
                  </a:cubicBezTo>
                  <a:cubicBezTo>
                    <a:pt x="76" y="7"/>
                    <a:pt x="62" y="13"/>
                    <a:pt x="52" y="23"/>
                  </a:cubicBezTo>
                  <a:cubicBezTo>
                    <a:pt x="49" y="25"/>
                    <a:pt x="47" y="28"/>
                    <a:pt x="44" y="31"/>
                  </a:cubicBezTo>
                  <a:cubicBezTo>
                    <a:pt x="26" y="26"/>
                    <a:pt x="14" y="50"/>
                    <a:pt x="10" y="65"/>
                  </a:cubicBezTo>
                  <a:cubicBezTo>
                    <a:pt x="0" y="93"/>
                    <a:pt x="1" y="125"/>
                    <a:pt x="11" y="153"/>
                  </a:cubicBezTo>
                  <a:cubicBezTo>
                    <a:pt x="19" y="179"/>
                    <a:pt x="39" y="201"/>
                    <a:pt x="61" y="217"/>
                  </a:cubicBezTo>
                  <a:cubicBezTo>
                    <a:pt x="87" y="236"/>
                    <a:pt x="120" y="245"/>
                    <a:pt x="152" y="243"/>
                  </a:cubicBezTo>
                  <a:cubicBezTo>
                    <a:pt x="180" y="241"/>
                    <a:pt x="211" y="232"/>
                    <a:pt x="230" y="210"/>
                  </a:cubicBezTo>
                  <a:cubicBezTo>
                    <a:pt x="250" y="187"/>
                    <a:pt x="259" y="154"/>
                    <a:pt x="258" y="123"/>
                  </a:cubicBezTo>
                  <a:close/>
                  <a:moveTo>
                    <a:pt x="246" y="171"/>
                  </a:moveTo>
                  <a:cubicBezTo>
                    <a:pt x="242" y="185"/>
                    <a:pt x="234" y="200"/>
                    <a:pt x="223" y="211"/>
                  </a:cubicBezTo>
                  <a:cubicBezTo>
                    <a:pt x="213" y="223"/>
                    <a:pt x="198" y="229"/>
                    <a:pt x="183" y="234"/>
                  </a:cubicBezTo>
                  <a:cubicBezTo>
                    <a:pt x="149" y="244"/>
                    <a:pt x="112" y="241"/>
                    <a:pt x="81" y="224"/>
                  </a:cubicBezTo>
                  <a:cubicBezTo>
                    <a:pt x="54" y="210"/>
                    <a:pt x="31" y="187"/>
                    <a:pt x="19" y="159"/>
                  </a:cubicBezTo>
                  <a:cubicBezTo>
                    <a:pt x="8" y="135"/>
                    <a:pt x="6" y="107"/>
                    <a:pt x="10" y="81"/>
                  </a:cubicBezTo>
                  <a:cubicBezTo>
                    <a:pt x="13" y="68"/>
                    <a:pt x="23" y="29"/>
                    <a:pt x="42" y="34"/>
                  </a:cubicBezTo>
                  <a:cubicBezTo>
                    <a:pt x="35" y="44"/>
                    <a:pt x="32" y="56"/>
                    <a:pt x="29" y="67"/>
                  </a:cubicBezTo>
                  <a:cubicBezTo>
                    <a:pt x="29" y="70"/>
                    <a:pt x="34" y="69"/>
                    <a:pt x="35" y="67"/>
                  </a:cubicBezTo>
                  <a:cubicBezTo>
                    <a:pt x="37" y="56"/>
                    <a:pt x="40" y="45"/>
                    <a:pt x="46" y="36"/>
                  </a:cubicBezTo>
                  <a:cubicBezTo>
                    <a:pt x="47" y="36"/>
                    <a:pt x="47" y="37"/>
                    <a:pt x="47" y="37"/>
                  </a:cubicBezTo>
                  <a:cubicBezTo>
                    <a:pt x="49" y="38"/>
                    <a:pt x="54" y="35"/>
                    <a:pt x="51" y="34"/>
                  </a:cubicBezTo>
                  <a:cubicBezTo>
                    <a:pt x="50" y="33"/>
                    <a:pt x="50" y="33"/>
                    <a:pt x="49" y="32"/>
                  </a:cubicBezTo>
                  <a:cubicBezTo>
                    <a:pt x="55" y="24"/>
                    <a:pt x="63" y="18"/>
                    <a:pt x="73" y="13"/>
                  </a:cubicBezTo>
                  <a:cubicBezTo>
                    <a:pt x="92" y="5"/>
                    <a:pt x="114" y="6"/>
                    <a:pt x="134" y="9"/>
                  </a:cubicBezTo>
                  <a:cubicBezTo>
                    <a:pt x="174" y="15"/>
                    <a:pt x="216" y="32"/>
                    <a:pt x="237" y="68"/>
                  </a:cubicBezTo>
                  <a:cubicBezTo>
                    <a:pt x="255" y="99"/>
                    <a:pt x="257" y="137"/>
                    <a:pt x="246" y="1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19" name="Freeform 39"/>
            <p:cNvSpPr>
              <a:spLocks noEditPoints="1"/>
            </p:cNvSpPr>
            <p:nvPr/>
          </p:nvSpPr>
          <p:spPr bwMode="gray">
            <a:xfrm>
              <a:off x="13668759" y="691022"/>
              <a:ext cx="832791" cy="764677"/>
            </a:xfrm>
            <a:custGeom>
              <a:avLst/>
              <a:gdLst>
                <a:gd name="T0" fmla="*/ 258 w 259"/>
                <a:gd name="T1" fmla="*/ 123 h 245"/>
                <a:gd name="T2" fmla="*/ 223 w 259"/>
                <a:gd name="T3" fmla="*/ 43 h 245"/>
                <a:gd name="T4" fmla="*/ 175 w 259"/>
                <a:gd name="T5" fmla="*/ 15 h 245"/>
                <a:gd name="T6" fmla="*/ 90 w 259"/>
                <a:gd name="T7" fmla="*/ 5 h 245"/>
                <a:gd name="T8" fmla="*/ 52 w 259"/>
                <a:gd name="T9" fmla="*/ 23 h 245"/>
                <a:gd name="T10" fmla="*/ 44 w 259"/>
                <a:gd name="T11" fmla="*/ 31 h 245"/>
                <a:gd name="T12" fmla="*/ 10 w 259"/>
                <a:gd name="T13" fmla="*/ 65 h 245"/>
                <a:gd name="T14" fmla="*/ 11 w 259"/>
                <a:gd name="T15" fmla="*/ 153 h 245"/>
                <a:gd name="T16" fmla="*/ 61 w 259"/>
                <a:gd name="T17" fmla="*/ 217 h 245"/>
                <a:gd name="T18" fmla="*/ 152 w 259"/>
                <a:gd name="T19" fmla="*/ 243 h 245"/>
                <a:gd name="T20" fmla="*/ 230 w 259"/>
                <a:gd name="T21" fmla="*/ 210 h 245"/>
                <a:gd name="T22" fmla="*/ 258 w 259"/>
                <a:gd name="T23" fmla="*/ 123 h 245"/>
                <a:gd name="T24" fmla="*/ 246 w 259"/>
                <a:gd name="T25" fmla="*/ 171 h 245"/>
                <a:gd name="T26" fmla="*/ 223 w 259"/>
                <a:gd name="T27" fmla="*/ 211 h 245"/>
                <a:gd name="T28" fmla="*/ 183 w 259"/>
                <a:gd name="T29" fmla="*/ 234 h 245"/>
                <a:gd name="T30" fmla="*/ 81 w 259"/>
                <a:gd name="T31" fmla="*/ 224 h 245"/>
                <a:gd name="T32" fmla="*/ 19 w 259"/>
                <a:gd name="T33" fmla="*/ 159 h 245"/>
                <a:gd name="T34" fmla="*/ 10 w 259"/>
                <a:gd name="T35" fmla="*/ 81 h 245"/>
                <a:gd name="T36" fmla="*/ 42 w 259"/>
                <a:gd name="T37" fmla="*/ 34 h 245"/>
                <a:gd name="T38" fmla="*/ 29 w 259"/>
                <a:gd name="T39" fmla="*/ 67 h 245"/>
                <a:gd name="T40" fmla="*/ 35 w 259"/>
                <a:gd name="T41" fmla="*/ 67 h 245"/>
                <a:gd name="T42" fmla="*/ 46 w 259"/>
                <a:gd name="T43" fmla="*/ 36 h 245"/>
                <a:gd name="T44" fmla="*/ 47 w 259"/>
                <a:gd name="T45" fmla="*/ 37 h 245"/>
                <a:gd name="T46" fmla="*/ 51 w 259"/>
                <a:gd name="T47" fmla="*/ 34 h 245"/>
                <a:gd name="T48" fmla="*/ 49 w 259"/>
                <a:gd name="T49" fmla="*/ 32 h 245"/>
                <a:gd name="T50" fmla="*/ 73 w 259"/>
                <a:gd name="T51" fmla="*/ 13 h 245"/>
                <a:gd name="T52" fmla="*/ 134 w 259"/>
                <a:gd name="T53" fmla="*/ 9 h 245"/>
                <a:gd name="T54" fmla="*/ 237 w 259"/>
                <a:gd name="T55" fmla="*/ 68 h 245"/>
                <a:gd name="T56" fmla="*/ 246 w 259"/>
                <a:gd name="T57" fmla="*/ 1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9" h="245">
                  <a:moveTo>
                    <a:pt x="258" y="123"/>
                  </a:moveTo>
                  <a:cubicBezTo>
                    <a:pt x="257" y="93"/>
                    <a:pt x="245" y="63"/>
                    <a:pt x="223" y="43"/>
                  </a:cubicBezTo>
                  <a:cubicBezTo>
                    <a:pt x="210" y="30"/>
                    <a:pt x="192" y="22"/>
                    <a:pt x="175" y="15"/>
                  </a:cubicBezTo>
                  <a:cubicBezTo>
                    <a:pt x="149" y="6"/>
                    <a:pt x="118" y="0"/>
                    <a:pt x="90" y="5"/>
                  </a:cubicBezTo>
                  <a:cubicBezTo>
                    <a:pt x="76" y="7"/>
                    <a:pt x="62" y="13"/>
                    <a:pt x="52" y="23"/>
                  </a:cubicBezTo>
                  <a:cubicBezTo>
                    <a:pt x="49" y="25"/>
                    <a:pt x="47" y="28"/>
                    <a:pt x="44" y="31"/>
                  </a:cubicBezTo>
                  <a:cubicBezTo>
                    <a:pt x="26" y="26"/>
                    <a:pt x="14" y="50"/>
                    <a:pt x="10" y="65"/>
                  </a:cubicBezTo>
                  <a:cubicBezTo>
                    <a:pt x="0" y="93"/>
                    <a:pt x="1" y="125"/>
                    <a:pt x="11" y="153"/>
                  </a:cubicBezTo>
                  <a:cubicBezTo>
                    <a:pt x="19" y="179"/>
                    <a:pt x="39" y="201"/>
                    <a:pt x="61" y="217"/>
                  </a:cubicBezTo>
                  <a:cubicBezTo>
                    <a:pt x="87" y="236"/>
                    <a:pt x="120" y="245"/>
                    <a:pt x="152" y="243"/>
                  </a:cubicBezTo>
                  <a:cubicBezTo>
                    <a:pt x="180" y="241"/>
                    <a:pt x="211" y="232"/>
                    <a:pt x="230" y="210"/>
                  </a:cubicBezTo>
                  <a:cubicBezTo>
                    <a:pt x="250" y="187"/>
                    <a:pt x="259" y="154"/>
                    <a:pt x="258" y="123"/>
                  </a:cubicBezTo>
                  <a:close/>
                  <a:moveTo>
                    <a:pt x="246" y="171"/>
                  </a:moveTo>
                  <a:cubicBezTo>
                    <a:pt x="242" y="185"/>
                    <a:pt x="234" y="200"/>
                    <a:pt x="223" y="211"/>
                  </a:cubicBezTo>
                  <a:cubicBezTo>
                    <a:pt x="213" y="223"/>
                    <a:pt x="198" y="229"/>
                    <a:pt x="183" y="234"/>
                  </a:cubicBezTo>
                  <a:cubicBezTo>
                    <a:pt x="149" y="244"/>
                    <a:pt x="112" y="241"/>
                    <a:pt x="81" y="224"/>
                  </a:cubicBezTo>
                  <a:cubicBezTo>
                    <a:pt x="54" y="210"/>
                    <a:pt x="31" y="187"/>
                    <a:pt x="19" y="159"/>
                  </a:cubicBezTo>
                  <a:cubicBezTo>
                    <a:pt x="8" y="135"/>
                    <a:pt x="6" y="107"/>
                    <a:pt x="10" y="81"/>
                  </a:cubicBezTo>
                  <a:cubicBezTo>
                    <a:pt x="13" y="68"/>
                    <a:pt x="23" y="29"/>
                    <a:pt x="42" y="34"/>
                  </a:cubicBezTo>
                  <a:cubicBezTo>
                    <a:pt x="35" y="44"/>
                    <a:pt x="32" y="56"/>
                    <a:pt x="29" y="67"/>
                  </a:cubicBezTo>
                  <a:cubicBezTo>
                    <a:pt x="29" y="70"/>
                    <a:pt x="34" y="69"/>
                    <a:pt x="35" y="67"/>
                  </a:cubicBezTo>
                  <a:cubicBezTo>
                    <a:pt x="37" y="56"/>
                    <a:pt x="40" y="45"/>
                    <a:pt x="46" y="36"/>
                  </a:cubicBezTo>
                  <a:cubicBezTo>
                    <a:pt x="47" y="36"/>
                    <a:pt x="47" y="37"/>
                    <a:pt x="47" y="37"/>
                  </a:cubicBezTo>
                  <a:cubicBezTo>
                    <a:pt x="49" y="38"/>
                    <a:pt x="54" y="35"/>
                    <a:pt x="51" y="34"/>
                  </a:cubicBezTo>
                  <a:cubicBezTo>
                    <a:pt x="50" y="33"/>
                    <a:pt x="50" y="33"/>
                    <a:pt x="49" y="32"/>
                  </a:cubicBezTo>
                  <a:cubicBezTo>
                    <a:pt x="55" y="24"/>
                    <a:pt x="63" y="18"/>
                    <a:pt x="73" y="13"/>
                  </a:cubicBezTo>
                  <a:cubicBezTo>
                    <a:pt x="92" y="5"/>
                    <a:pt x="114" y="6"/>
                    <a:pt x="134" y="9"/>
                  </a:cubicBezTo>
                  <a:cubicBezTo>
                    <a:pt x="174" y="15"/>
                    <a:pt x="216" y="32"/>
                    <a:pt x="237" y="68"/>
                  </a:cubicBezTo>
                  <a:cubicBezTo>
                    <a:pt x="255" y="99"/>
                    <a:pt x="257" y="137"/>
                    <a:pt x="246" y="171"/>
                  </a:cubicBezTo>
                  <a:close/>
                </a:path>
              </a:pathLst>
            </a:custGeom>
            <a:solidFill>
              <a:schemeClr val="tx1"/>
            </a:solidFill>
            <a:ln w="11113" cap="flat">
              <a:solidFill>
                <a:srgbClr val="515869"/>
              </a:solidFill>
              <a:prstDash val="solid"/>
              <a:round/>
              <a:headEnd/>
              <a:tailEnd/>
            </a:ln>
          </p:spPr>
          <p:txBody>
            <a:bodyPr vert="horz" wrap="square" lIns="68589" tIns="34294" rIns="68589" bIns="34294" numCol="1" anchor="t" anchorCtr="0" compatLnSpc="1">
              <a:prstTxWarp prst="textNoShape">
                <a:avLst/>
              </a:prstTxWarp>
            </a:bodyPr>
            <a:lstStyle/>
            <a:p>
              <a:endParaRPr lang="en-US" sz="1200" dirty="0"/>
            </a:p>
          </p:txBody>
        </p:sp>
        <p:sp>
          <p:nvSpPr>
            <p:cNvPr id="220" name="Freeform 40"/>
            <p:cNvSpPr>
              <a:spLocks/>
            </p:cNvSpPr>
            <p:nvPr/>
          </p:nvSpPr>
          <p:spPr bwMode="gray">
            <a:xfrm>
              <a:off x="12972266" y="462147"/>
              <a:ext cx="54520" cy="190508"/>
            </a:xfrm>
            <a:custGeom>
              <a:avLst/>
              <a:gdLst>
                <a:gd name="T0" fmla="*/ 0 w 17"/>
                <a:gd name="T1" fmla="*/ 7 h 61"/>
                <a:gd name="T2" fmla="*/ 10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0"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21" name="Freeform 41"/>
            <p:cNvSpPr>
              <a:spLocks/>
            </p:cNvSpPr>
            <p:nvPr/>
          </p:nvSpPr>
          <p:spPr bwMode="gray">
            <a:xfrm>
              <a:off x="13494295" y="459501"/>
              <a:ext cx="94046" cy="193154"/>
            </a:xfrm>
            <a:custGeom>
              <a:avLst/>
              <a:gdLst>
                <a:gd name="T0" fmla="*/ 14 w 29"/>
                <a:gd name="T1" fmla="*/ 9 h 62"/>
                <a:gd name="T2" fmla="*/ 9 w 29"/>
                <a:gd name="T3" fmla="*/ 15 h 62"/>
                <a:gd name="T4" fmla="*/ 9 w 29"/>
                <a:gd name="T5" fmla="*/ 21 h 62"/>
                <a:gd name="T6" fmla="*/ 0 w 29"/>
                <a:gd name="T7" fmla="*/ 21 h 62"/>
                <a:gd name="T8" fmla="*/ 0 w 29"/>
                <a:gd name="T9" fmla="*/ 15 h 62"/>
                <a:gd name="T10" fmla="*/ 14 w 29"/>
                <a:gd name="T11" fmla="*/ 0 h 62"/>
                <a:gd name="T12" fmla="*/ 29 w 29"/>
                <a:gd name="T13" fmla="*/ 15 h 62"/>
                <a:gd name="T14" fmla="*/ 17 w 29"/>
                <a:gd name="T15" fmla="*/ 40 h 62"/>
                <a:gd name="T16" fmla="*/ 10 w 29"/>
                <a:gd name="T17" fmla="*/ 52 h 62"/>
                <a:gd name="T18" fmla="*/ 10 w 29"/>
                <a:gd name="T19" fmla="*/ 53 h 62"/>
                <a:gd name="T20" fmla="*/ 28 w 29"/>
                <a:gd name="T21" fmla="*/ 53 h 62"/>
                <a:gd name="T22" fmla="*/ 28 w 29"/>
                <a:gd name="T23" fmla="*/ 62 h 62"/>
                <a:gd name="T24" fmla="*/ 0 w 29"/>
                <a:gd name="T25" fmla="*/ 62 h 62"/>
                <a:gd name="T26" fmla="*/ 0 w 29"/>
                <a:gd name="T27" fmla="*/ 55 h 62"/>
                <a:gd name="T28" fmla="*/ 10 w 29"/>
                <a:gd name="T29" fmla="*/ 35 h 62"/>
                <a:gd name="T30" fmla="*/ 19 w 29"/>
                <a:gd name="T31" fmla="*/ 16 h 62"/>
                <a:gd name="T32" fmla="*/ 14 w 29"/>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5"/>
                    <a:pt x="5" y="0"/>
                    <a:pt x="14" y="0"/>
                  </a:cubicBezTo>
                  <a:cubicBezTo>
                    <a:pt x="24" y="0"/>
                    <a:pt x="29" y="5"/>
                    <a:pt x="29" y="15"/>
                  </a:cubicBezTo>
                  <a:cubicBezTo>
                    <a:pt x="29" y="24"/>
                    <a:pt x="26" y="30"/>
                    <a:pt x="17" y="40"/>
                  </a:cubicBezTo>
                  <a:cubicBezTo>
                    <a:pt x="11" y="46"/>
                    <a:pt x="10" y="49"/>
                    <a:pt x="10" y="52"/>
                  </a:cubicBezTo>
                  <a:cubicBezTo>
                    <a:pt x="10" y="52"/>
                    <a:pt x="10" y="53"/>
                    <a:pt x="10" y="53"/>
                  </a:cubicBezTo>
                  <a:cubicBezTo>
                    <a:pt x="28" y="53"/>
                    <a:pt x="28" y="53"/>
                    <a:pt x="28" y="53"/>
                  </a:cubicBezTo>
                  <a:cubicBezTo>
                    <a:pt x="28" y="62"/>
                    <a:pt x="28" y="62"/>
                    <a:pt x="28" y="62"/>
                  </a:cubicBezTo>
                  <a:cubicBezTo>
                    <a:pt x="0" y="62"/>
                    <a:pt x="0" y="62"/>
                    <a:pt x="0" y="62"/>
                  </a:cubicBezTo>
                  <a:cubicBezTo>
                    <a:pt x="0" y="55"/>
                    <a:pt x="0" y="55"/>
                    <a:pt x="0" y="55"/>
                  </a:cubicBezTo>
                  <a:cubicBezTo>
                    <a:pt x="0" y="48"/>
                    <a:pt x="2" y="43"/>
                    <a:pt x="10" y="35"/>
                  </a:cubicBezTo>
                  <a:cubicBezTo>
                    <a:pt x="17" y="27"/>
                    <a:pt x="19" y="22"/>
                    <a:pt x="19" y="16"/>
                  </a:cubicBezTo>
                  <a:cubicBezTo>
                    <a:pt x="19" y="10"/>
                    <a:pt x="17" y="9"/>
                    <a:pt x="1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22" name="Freeform 42"/>
            <p:cNvSpPr>
              <a:spLocks/>
            </p:cNvSpPr>
            <p:nvPr/>
          </p:nvSpPr>
          <p:spPr bwMode="gray">
            <a:xfrm>
              <a:off x="14025864" y="459501"/>
              <a:ext cx="92684" cy="197123"/>
            </a:xfrm>
            <a:custGeom>
              <a:avLst/>
              <a:gdLst>
                <a:gd name="T0" fmla="*/ 19 w 29"/>
                <a:gd name="T1" fmla="*/ 16 h 63"/>
                <a:gd name="T2" fmla="*/ 14 w 29"/>
                <a:gd name="T3" fmla="*/ 9 h 63"/>
                <a:gd name="T4" fmla="*/ 9 w 29"/>
                <a:gd name="T5" fmla="*/ 15 h 63"/>
                <a:gd name="T6" fmla="*/ 9 w 29"/>
                <a:gd name="T7" fmla="*/ 19 h 63"/>
                <a:gd name="T8" fmla="*/ 0 w 29"/>
                <a:gd name="T9" fmla="*/ 19 h 63"/>
                <a:gd name="T10" fmla="*/ 0 w 29"/>
                <a:gd name="T11" fmla="*/ 15 h 63"/>
                <a:gd name="T12" fmla="*/ 14 w 29"/>
                <a:gd name="T13" fmla="*/ 0 h 63"/>
                <a:gd name="T14" fmla="*/ 29 w 29"/>
                <a:gd name="T15" fmla="*/ 15 h 63"/>
                <a:gd name="T16" fmla="*/ 29 w 29"/>
                <a:gd name="T17" fmla="*/ 17 h 63"/>
                <a:gd name="T18" fmla="*/ 22 w 29"/>
                <a:gd name="T19" fmla="*/ 29 h 63"/>
                <a:gd name="T20" fmla="*/ 22 w 29"/>
                <a:gd name="T21" fmla="*/ 30 h 63"/>
                <a:gd name="T22" fmla="*/ 29 w 29"/>
                <a:gd name="T23" fmla="*/ 43 h 63"/>
                <a:gd name="T24" fmla="*/ 29 w 29"/>
                <a:gd name="T25" fmla="*/ 47 h 63"/>
                <a:gd name="T26" fmla="*/ 14 w 29"/>
                <a:gd name="T27" fmla="*/ 63 h 63"/>
                <a:gd name="T28" fmla="*/ 0 w 29"/>
                <a:gd name="T29" fmla="*/ 47 h 63"/>
                <a:gd name="T30" fmla="*/ 0 w 29"/>
                <a:gd name="T31" fmla="*/ 42 h 63"/>
                <a:gd name="T32" fmla="*/ 9 w 29"/>
                <a:gd name="T33" fmla="*/ 42 h 63"/>
                <a:gd name="T34" fmla="*/ 9 w 29"/>
                <a:gd name="T35" fmla="*/ 48 h 63"/>
                <a:gd name="T36" fmla="*/ 14 w 29"/>
                <a:gd name="T37" fmla="*/ 54 h 63"/>
                <a:gd name="T38" fmla="*/ 19 w 29"/>
                <a:gd name="T39" fmla="*/ 47 h 63"/>
                <a:gd name="T40" fmla="*/ 19 w 29"/>
                <a:gd name="T41" fmla="*/ 42 h 63"/>
                <a:gd name="T42" fmla="*/ 13 w 29"/>
                <a:gd name="T43" fmla="*/ 34 h 63"/>
                <a:gd name="T44" fmla="*/ 10 w 29"/>
                <a:gd name="T45" fmla="*/ 34 h 63"/>
                <a:gd name="T46" fmla="*/ 10 w 29"/>
                <a:gd name="T47" fmla="*/ 26 h 63"/>
                <a:gd name="T48" fmla="*/ 13 w 29"/>
                <a:gd name="T49" fmla="*/ 26 h 63"/>
                <a:gd name="T50" fmla="*/ 19 w 29"/>
                <a:gd name="T51" fmla="*/ 19 h 63"/>
                <a:gd name="T52" fmla="*/ 19 w 29"/>
                <a:gd name="T53"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63">
                  <a:moveTo>
                    <a:pt x="19" y="16"/>
                  </a:moveTo>
                  <a:cubicBezTo>
                    <a:pt x="19" y="10"/>
                    <a:pt x="17" y="9"/>
                    <a:pt x="14" y="9"/>
                  </a:cubicBezTo>
                  <a:cubicBezTo>
                    <a:pt x="11" y="9"/>
                    <a:pt x="9" y="10"/>
                    <a:pt x="9" y="15"/>
                  </a:cubicBezTo>
                  <a:cubicBezTo>
                    <a:pt x="9" y="19"/>
                    <a:pt x="9" y="19"/>
                    <a:pt x="9" y="19"/>
                  </a:cubicBezTo>
                  <a:cubicBezTo>
                    <a:pt x="0" y="19"/>
                    <a:pt x="0" y="19"/>
                    <a:pt x="0" y="19"/>
                  </a:cubicBezTo>
                  <a:cubicBezTo>
                    <a:pt x="0" y="15"/>
                    <a:pt x="0" y="15"/>
                    <a:pt x="0" y="15"/>
                  </a:cubicBezTo>
                  <a:cubicBezTo>
                    <a:pt x="0" y="5"/>
                    <a:pt x="5" y="0"/>
                    <a:pt x="14" y="0"/>
                  </a:cubicBezTo>
                  <a:cubicBezTo>
                    <a:pt x="24" y="0"/>
                    <a:pt x="29" y="5"/>
                    <a:pt x="29" y="15"/>
                  </a:cubicBezTo>
                  <a:cubicBezTo>
                    <a:pt x="29" y="17"/>
                    <a:pt x="29" y="17"/>
                    <a:pt x="29" y="17"/>
                  </a:cubicBezTo>
                  <a:cubicBezTo>
                    <a:pt x="29" y="24"/>
                    <a:pt x="27" y="28"/>
                    <a:pt x="22" y="29"/>
                  </a:cubicBezTo>
                  <a:cubicBezTo>
                    <a:pt x="22" y="30"/>
                    <a:pt x="22" y="30"/>
                    <a:pt x="22" y="30"/>
                  </a:cubicBezTo>
                  <a:cubicBezTo>
                    <a:pt x="27" y="32"/>
                    <a:pt x="29" y="36"/>
                    <a:pt x="29" y="43"/>
                  </a:cubicBezTo>
                  <a:cubicBezTo>
                    <a:pt x="29" y="47"/>
                    <a:pt x="29" y="47"/>
                    <a:pt x="29" y="47"/>
                  </a:cubicBezTo>
                  <a:cubicBezTo>
                    <a:pt x="29" y="57"/>
                    <a:pt x="24" y="63"/>
                    <a:pt x="14" y="63"/>
                  </a:cubicBezTo>
                  <a:cubicBezTo>
                    <a:pt x="5" y="63"/>
                    <a:pt x="0" y="57"/>
                    <a:pt x="0" y="47"/>
                  </a:cubicBezTo>
                  <a:cubicBezTo>
                    <a:pt x="0" y="42"/>
                    <a:pt x="0" y="42"/>
                    <a:pt x="0" y="42"/>
                  </a:cubicBezTo>
                  <a:cubicBezTo>
                    <a:pt x="9" y="42"/>
                    <a:pt x="9" y="42"/>
                    <a:pt x="9" y="42"/>
                  </a:cubicBezTo>
                  <a:cubicBezTo>
                    <a:pt x="9" y="48"/>
                    <a:pt x="9" y="48"/>
                    <a:pt x="9" y="48"/>
                  </a:cubicBezTo>
                  <a:cubicBezTo>
                    <a:pt x="9" y="52"/>
                    <a:pt x="11" y="54"/>
                    <a:pt x="14" y="54"/>
                  </a:cubicBezTo>
                  <a:cubicBezTo>
                    <a:pt x="17" y="54"/>
                    <a:pt x="19" y="53"/>
                    <a:pt x="19" y="47"/>
                  </a:cubicBezTo>
                  <a:cubicBezTo>
                    <a:pt x="19" y="42"/>
                    <a:pt x="19" y="42"/>
                    <a:pt x="19" y="42"/>
                  </a:cubicBezTo>
                  <a:cubicBezTo>
                    <a:pt x="19" y="37"/>
                    <a:pt x="17" y="34"/>
                    <a:pt x="13" y="34"/>
                  </a:cubicBezTo>
                  <a:cubicBezTo>
                    <a:pt x="10" y="34"/>
                    <a:pt x="10" y="34"/>
                    <a:pt x="10" y="34"/>
                  </a:cubicBezTo>
                  <a:cubicBezTo>
                    <a:pt x="10" y="26"/>
                    <a:pt x="10" y="26"/>
                    <a:pt x="10" y="26"/>
                  </a:cubicBezTo>
                  <a:cubicBezTo>
                    <a:pt x="13" y="26"/>
                    <a:pt x="13" y="26"/>
                    <a:pt x="13" y="26"/>
                  </a:cubicBezTo>
                  <a:cubicBezTo>
                    <a:pt x="17" y="26"/>
                    <a:pt x="19" y="24"/>
                    <a:pt x="19" y="19"/>
                  </a:cubicBezTo>
                  <a:lnTo>
                    <a:pt x="1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23" name="Freeform 43"/>
            <p:cNvSpPr>
              <a:spLocks noEditPoints="1"/>
            </p:cNvSpPr>
            <p:nvPr/>
          </p:nvSpPr>
          <p:spPr bwMode="gray">
            <a:xfrm>
              <a:off x="14562886" y="462147"/>
              <a:ext cx="103588" cy="190508"/>
            </a:xfrm>
            <a:custGeom>
              <a:avLst/>
              <a:gdLst>
                <a:gd name="T0" fmla="*/ 0 w 76"/>
                <a:gd name="T1" fmla="*/ 97 h 144"/>
                <a:gd name="T2" fmla="*/ 40 w 76"/>
                <a:gd name="T3" fmla="*/ 0 h 144"/>
                <a:gd name="T4" fmla="*/ 66 w 76"/>
                <a:gd name="T5" fmla="*/ 0 h 144"/>
                <a:gd name="T6" fmla="*/ 66 w 76"/>
                <a:gd name="T7" fmla="*/ 97 h 144"/>
                <a:gd name="T8" fmla="*/ 76 w 76"/>
                <a:gd name="T9" fmla="*/ 97 h 144"/>
                <a:gd name="T10" fmla="*/ 76 w 76"/>
                <a:gd name="T11" fmla="*/ 118 h 144"/>
                <a:gd name="T12" fmla="*/ 66 w 76"/>
                <a:gd name="T13" fmla="*/ 118 h 144"/>
                <a:gd name="T14" fmla="*/ 66 w 76"/>
                <a:gd name="T15" fmla="*/ 144 h 144"/>
                <a:gd name="T16" fmla="*/ 43 w 76"/>
                <a:gd name="T17" fmla="*/ 144 h 144"/>
                <a:gd name="T18" fmla="*/ 43 w 76"/>
                <a:gd name="T19" fmla="*/ 118 h 144"/>
                <a:gd name="T20" fmla="*/ 0 w 76"/>
                <a:gd name="T21" fmla="*/ 118 h 144"/>
                <a:gd name="T22" fmla="*/ 0 w 76"/>
                <a:gd name="T23" fmla="*/ 97 h 144"/>
                <a:gd name="T24" fmla="*/ 43 w 76"/>
                <a:gd name="T25" fmla="*/ 97 h 144"/>
                <a:gd name="T26" fmla="*/ 43 w 76"/>
                <a:gd name="T27" fmla="*/ 43 h 144"/>
                <a:gd name="T28" fmla="*/ 43 w 76"/>
                <a:gd name="T29" fmla="*/ 43 h 144"/>
                <a:gd name="T30" fmla="*/ 22 w 76"/>
                <a:gd name="T31" fmla="*/ 97 h 144"/>
                <a:gd name="T32" fmla="*/ 43 w 76"/>
                <a:gd name="T33" fmla="*/ 9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44">
                  <a:moveTo>
                    <a:pt x="0" y="97"/>
                  </a:moveTo>
                  <a:lnTo>
                    <a:pt x="40" y="0"/>
                  </a:lnTo>
                  <a:lnTo>
                    <a:pt x="66" y="0"/>
                  </a:lnTo>
                  <a:lnTo>
                    <a:pt x="66" y="97"/>
                  </a:lnTo>
                  <a:lnTo>
                    <a:pt x="76" y="97"/>
                  </a:lnTo>
                  <a:lnTo>
                    <a:pt x="76" y="118"/>
                  </a:lnTo>
                  <a:lnTo>
                    <a:pt x="66" y="118"/>
                  </a:lnTo>
                  <a:lnTo>
                    <a:pt x="66" y="144"/>
                  </a:lnTo>
                  <a:lnTo>
                    <a:pt x="43" y="144"/>
                  </a:lnTo>
                  <a:lnTo>
                    <a:pt x="43" y="118"/>
                  </a:lnTo>
                  <a:lnTo>
                    <a:pt x="0" y="118"/>
                  </a:lnTo>
                  <a:lnTo>
                    <a:pt x="0" y="97"/>
                  </a:lnTo>
                  <a:close/>
                  <a:moveTo>
                    <a:pt x="43" y="97"/>
                  </a:moveTo>
                  <a:lnTo>
                    <a:pt x="43" y="43"/>
                  </a:lnTo>
                  <a:lnTo>
                    <a:pt x="43" y="43"/>
                  </a:lnTo>
                  <a:lnTo>
                    <a:pt x="22" y="97"/>
                  </a:lnTo>
                  <a:lnTo>
                    <a:pt x="43"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24" name="Freeform 44"/>
            <p:cNvSpPr>
              <a:spLocks/>
            </p:cNvSpPr>
            <p:nvPr/>
          </p:nvSpPr>
          <p:spPr bwMode="gray">
            <a:xfrm>
              <a:off x="15168057" y="462147"/>
              <a:ext cx="91320" cy="194477"/>
            </a:xfrm>
            <a:custGeom>
              <a:avLst/>
              <a:gdLst>
                <a:gd name="T0" fmla="*/ 9 w 28"/>
                <a:gd name="T1" fmla="*/ 41 h 62"/>
                <a:gd name="T2" fmla="*/ 9 w 28"/>
                <a:gd name="T3" fmla="*/ 47 h 62"/>
                <a:gd name="T4" fmla="*/ 14 w 28"/>
                <a:gd name="T5" fmla="*/ 53 h 62"/>
                <a:gd name="T6" fmla="*/ 19 w 28"/>
                <a:gd name="T7" fmla="*/ 47 h 62"/>
                <a:gd name="T8" fmla="*/ 19 w 28"/>
                <a:gd name="T9" fmla="*/ 33 h 62"/>
                <a:gd name="T10" fmla="*/ 14 w 28"/>
                <a:gd name="T11" fmla="*/ 27 h 62"/>
                <a:gd name="T12" fmla="*/ 9 w 28"/>
                <a:gd name="T13" fmla="*/ 33 h 62"/>
                <a:gd name="T14" fmla="*/ 9 w 28"/>
                <a:gd name="T15" fmla="*/ 35 h 62"/>
                <a:gd name="T16" fmla="*/ 0 w 28"/>
                <a:gd name="T17" fmla="*/ 35 h 62"/>
                <a:gd name="T18" fmla="*/ 1 w 28"/>
                <a:gd name="T19" fmla="*/ 0 h 62"/>
                <a:gd name="T20" fmla="*/ 27 w 28"/>
                <a:gd name="T21" fmla="*/ 0 h 62"/>
                <a:gd name="T22" fmla="*/ 27 w 28"/>
                <a:gd name="T23" fmla="*/ 8 h 62"/>
                <a:gd name="T24" fmla="*/ 10 w 28"/>
                <a:gd name="T25" fmla="*/ 8 h 62"/>
                <a:gd name="T26" fmla="*/ 9 w 28"/>
                <a:gd name="T27" fmla="*/ 23 h 62"/>
                <a:gd name="T28" fmla="*/ 9 w 28"/>
                <a:gd name="T29" fmla="*/ 23 h 62"/>
                <a:gd name="T30" fmla="*/ 18 w 28"/>
                <a:gd name="T31" fmla="*/ 19 h 62"/>
                <a:gd name="T32" fmla="*/ 28 w 28"/>
                <a:gd name="T33" fmla="*/ 33 h 62"/>
                <a:gd name="T34" fmla="*/ 28 w 28"/>
                <a:gd name="T35" fmla="*/ 46 h 62"/>
                <a:gd name="T36" fmla="*/ 14 w 28"/>
                <a:gd name="T37" fmla="*/ 62 h 62"/>
                <a:gd name="T38" fmla="*/ 0 w 28"/>
                <a:gd name="T39" fmla="*/ 46 h 62"/>
                <a:gd name="T40" fmla="*/ 0 w 28"/>
                <a:gd name="T41" fmla="*/ 41 h 62"/>
                <a:gd name="T42" fmla="*/ 9 w 28"/>
                <a:gd name="T43"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62">
                  <a:moveTo>
                    <a:pt x="9" y="41"/>
                  </a:moveTo>
                  <a:cubicBezTo>
                    <a:pt x="9" y="47"/>
                    <a:pt x="9" y="47"/>
                    <a:pt x="9" y="47"/>
                  </a:cubicBezTo>
                  <a:cubicBezTo>
                    <a:pt x="9" y="51"/>
                    <a:pt x="11" y="53"/>
                    <a:pt x="14" y="53"/>
                  </a:cubicBezTo>
                  <a:cubicBezTo>
                    <a:pt x="17" y="53"/>
                    <a:pt x="19" y="51"/>
                    <a:pt x="19" y="47"/>
                  </a:cubicBezTo>
                  <a:cubicBezTo>
                    <a:pt x="19" y="33"/>
                    <a:pt x="19" y="33"/>
                    <a:pt x="19" y="33"/>
                  </a:cubicBezTo>
                  <a:cubicBezTo>
                    <a:pt x="19" y="29"/>
                    <a:pt x="17" y="27"/>
                    <a:pt x="14" y="27"/>
                  </a:cubicBezTo>
                  <a:cubicBezTo>
                    <a:pt x="11" y="27"/>
                    <a:pt x="9" y="29"/>
                    <a:pt x="9" y="33"/>
                  </a:cubicBezTo>
                  <a:cubicBezTo>
                    <a:pt x="9" y="35"/>
                    <a:pt x="9" y="35"/>
                    <a:pt x="9" y="35"/>
                  </a:cubicBezTo>
                  <a:cubicBezTo>
                    <a:pt x="0" y="35"/>
                    <a:pt x="0" y="35"/>
                    <a:pt x="0" y="35"/>
                  </a:cubicBezTo>
                  <a:cubicBezTo>
                    <a:pt x="1" y="0"/>
                    <a:pt x="1" y="0"/>
                    <a:pt x="1" y="0"/>
                  </a:cubicBezTo>
                  <a:cubicBezTo>
                    <a:pt x="27" y="0"/>
                    <a:pt x="27" y="0"/>
                    <a:pt x="27" y="0"/>
                  </a:cubicBezTo>
                  <a:cubicBezTo>
                    <a:pt x="27" y="8"/>
                    <a:pt x="27" y="8"/>
                    <a:pt x="27" y="8"/>
                  </a:cubicBezTo>
                  <a:cubicBezTo>
                    <a:pt x="10" y="8"/>
                    <a:pt x="10" y="8"/>
                    <a:pt x="10" y="8"/>
                  </a:cubicBezTo>
                  <a:cubicBezTo>
                    <a:pt x="9" y="23"/>
                    <a:pt x="9" y="23"/>
                    <a:pt x="9" y="23"/>
                  </a:cubicBezTo>
                  <a:cubicBezTo>
                    <a:pt x="9" y="23"/>
                    <a:pt x="9" y="23"/>
                    <a:pt x="9" y="23"/>
                  </a:cubicBezTo>
                  <a:cubicBezTo>
                    <a:pt x="11" y="20"/>
                    <a:pt x="14" y="19"/>
                    <a:pt x="18" y="19"/>
                  </a:cubicBezTo>
                  <a:cubicBezTo>
                    <a:pt x="25" y="19"/>
                    <a:pt x="28" y="24"/>
                    <a:pt x="28" y="33"/>
                  </a:cubicBezTo>
                  <a:cubicBezTo>
                    <a:pt x="28" y="46"/>
                    <a:pt x="28" y="46"/>
                    <a:pt x="28" y="46"/>
                  </a:cubicBezTo>
                  <a:cubicBezTo>
                    <a:pt x="28" y="56"/>
                    <a:pt x="24" y="62"/>
                    <a:pt x="14" y="62"/>
                  </a:cubicBezTo>
                  <a:cubicBezTo>
                    <a:pt x="5" y="62"/>
                    <a:pt x="0" y="56"/>
                    <a:pt x="0" y="46"/>
                  </a:cubicBezTo>
                  <a:cubicBezTo>
                    <a:pt x="0" y="41"/>
                    <a:pt x="0" y="41"/>
                    <a:pt x="0" y="41"/>
                  </a:cubicBezTo>
                  <a:lnTo>
                    <a:pt x="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25" name="Freeform 45"/>
            <p:cNvSpPr>
              <a:spLocks noEditPoints="1"/>
            </p:cNvSpPr>
            <p:nvPr/>
          </p:nvSpPr>
          <p:spPr bwMode="gray">
            <a:xfrm>
              <a:off x="15699626" y="459501"/>
              <a:ext cx="94046" cy="197123"/>
            </a:xfrm>
            <a:custGeom>
              <a:avLst/>
              <a:gdLst>
                <a:gd name="T0" fmla="*/ 0 w 29"/>
                <a:gd name="T1" fmla="*/ 16 h 63"/>
                <a:gd name="T2" fmla="*/ 15 w 29"/>
                <a:gd name="T3" fmla="*/ 0 h 63"/>
                <a:gd name="T4" fmla="*/ 29 w 29"/>
                <a:gd name="T5" fmla="*/ 15 h 63"/>
                <a:gd name="T6" fmla="*/ 29 w 29"/>
                <a:gd name="T7" fmla="*/ 17 h 63"/>
                <a:gd name="T8" fmla="*/ 20 w 29"/>
                <a:gd name="T9" fmla="*/ 17 h 63"/>
                <a:gd name="T10" fmla="*/ 20 w 29"/>
                <a:gd name="T11" fmla="*/ 15 h 63"/>
                <a:gd name="T12" fmla="*/ 15 w 29"/>
                <a:gd name="T13" fmla="*/ 9 h 63"/>
                <a:gd name="T14" fmla="*/ 10 w 29"/>
                <a:gd name="T15" fmla="*/ 16 h 63"/>
                <a:gd name="T16" fmla="*/ 10 w 29"/>
                <a:gd name="T17" fmla="*/ 27 h 63"/>
                <a:gd name="T18" fmla="*/ 10 w 29"/>
                <a:gd name="T19" fmla="*/ 27 h 63"/>
                <a:gd name="T20" fmla="*/ 19 w 29"/>
                <a:gd name="T21" fmla="*/ 22 h 63"/>
                <a:gd name="T22" fmla="*/ 29 w 29"/>
                <a:gd name="T23" fmla="*/ 36 h 63"/>
                <a:gd name="T24" fmla="*/ 29 w 29"/>
                <a:gd name="T25" fmla="*/ 47 h 63"/>
                <a:gd name="T26" fmla="*/ 15 w 29"/>
                <a:gd name="T27" fmla="*/ 63 h 63"/>
                <a:gd name="T28" fmla="*/ 0 w 29"/>
                <a:gd name="T29" fmla="*/ 47 h 63"/>
                <a:gd name="T30" fmla="*/ 0 w 29"/>
                <a:gd name="T31" fmla="*/ 16 h 63"/>
                <a:gd name="T32" fmla="*/ 10 w 29"/>
                <a:gd name="T33" fmla="*/ 37 h 63"/>
                <a:gd name="T34" fmla="*/ 10 w 29"/>
                <a:gd name="T35" fmla="*/ 48 h 63"/>
                <a:gd name="T36" fmla="*/ 15 w 29"/>
                <a:gd name="T37" fmla="*/ 54 h 63"/>
                <a:gd name="T38" fmla="*/ 20 w 29"/>
                <a:gd name="T39" fmla="*/ 48 h 63"/>
                <a:gd name="T40" fmla="*/ 20 w 29"/>
                <a:gd name="T41" fmla="*/ 37 h 63"/>
                <a:gd name="T42" fmla="*/ 15 w 29"/>
                <a:gd name="T43" fmla="*/ 31 h 63"/>
                <a:gd name="T44" fmla="*/ 10 w 29"/>
                <a:gd name="T45"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63">
                  <a:moveTo>
                    <a:pt x="0" y="16"/>
                  </a:moveTo>
                  <a:cubicBezTo>
                    <a:pt x="0" y="5"/>
                    <a:pt x="5" y="0"/>
                    <a:pt x="15" y="0"/>
                  </a:cubicBezTo>
                  <a:cubicBezTo>
                    <a:pt x="24" y="0"/>
                    <a:pt x="29" y="5"/>
                    <a:pt x="29" y="15"/>
                  </a:cubicBezTo>
                  <a:cubicBezTo>
                    <a:pt x="29" y="17"/>
                    <a:pt x="29" y="17"/>
                    <a:pt x="29" y="17"/>
                  </a:cubicBezTo>
                  <a:cubicBezTo>
                    <a:pt x="20" y="17"/>
                    <a:pt x="20" y="17"/>
                    <a:pt x="20" y="17"/>
                  </a:cubicBezTo>
                  <a:cubicBezTo>
                    <a:pt x="20" y="15"/>
                    <a:pt x="20" y="15"/>
                    <a:pt x="20" y="15"/>
                  </a:cubicBezTo>
                  <a:cubicBezTo>
                    <a:pt x="20" y="10"/>
                    <a:pt x="18" y="9"/>
                    <a:pt x="15" y="9"/>
                  </a:cubicBezTo>
                  <a:cubicBezTo>
                    <a:pt x="12" y="9"/>
                    <a:pt x="10" y="10"/>
                    <a:pt x="10" y="16"/>
                  </a:cubicBezTo>
                  <a:cubicBezTo>
                    <a:pt x="10" y="27"/>
                    <a:pt x="10" y="27"/>
                    <a:pt x="10" y="27"/>
                  </a:cubicBezTo>
                  <a:cubicBezTo>
                    <a:pt x="10" y="27"/>
                    <a:pt x="10" y="27"/>
                    <a:pt x="10" y="27"/>
                  </a:cubicBezTo>
                  <a:cubicBezTo>
                    <a:pt x="11" y="24"/>
                    <a:pt x="14" y="22"/>
                    <a:pt x="19" y="22"/>
                  </a:cubicBezTo>
                  <a:cubicBezTo>
                    <a:pt x="26" y="22"/>
                    <a:pt x="29" y="27"/>
                    <a:pt x="29" y="36"/>
                  </a:cubicBezTo>
                  <a:cubicBezTo>
                    <a:pt x="29" y="47"/>
                    <a:pt x="29" y="47"/>
                    <a:pt x="29" y="47"/>
                  </a:cubicBezTo>
                  <a:cubicBezTo>
                    <a:pt x="29" y="57"/>
                    <a:pt x="24" y="63"/>
                    <a:pt x="15" y="63"/>
                  </a:cubicBezTo>
                  <a:cubicBezTo>
                    <a:pt x="5" y="63"/>
                    <a:pt x="0" y="57"/>
                    <a:pt x="0" y="47"/>
                  </a:cubicBezTo>
                  <a:lnTo>
                    <a:pt x="0" y="16"/>
                  </a:lnTo>
                  <a:close/>
                  <a:moveTo>
                    <a:pt x="10" y="37"/>
                  </a:moveTo>
                  <a:cubicBezTo>
                    <a:pt x="10" y="48"/>
                    <a:pt x="10" y="48"/>
                    <a:pt x="10" y="48"/>
                  </a:cubicBezTo>
                  <a:cubicBezTo>
                    <a:pt x="10" y="52"/>
                    <a:pt x="12" y="54"/>
                    <a:pt x="15" y="54"/>
                  </a:cubicBezTo>
                  <a:cubicBezTo>
                    <a:pt x="18" y="54"/>
                    <a:pt x="20" y="52"/>
                    <a:pt x="20" y="48"/>
                  </a:cubicBezTo>
                  <a:cubicBezTo>
                    <a:pt x="20" y="37"/>
                    <a:pt x="20" y="37"/>
                    <a:pt x="20" y="37"/>
                  </a:cubicBezTo>
                  <a:cubicBezTo>
                    <a:pt x="20" y="32"/>
                    <a:pt x="18" y="31"/>
                    <a:pt x="15" y="31"/>
                  </a:cubicBezTo>
                  <a:cubicBezTo>
                    <a:pt x="12" y="31"/>
                    <a:pt x="10" y="32"/>
                    <a:pt x="10"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26" name="Freeform 46"/>
            <p:cNvSpPr>
              <a:spLocks/>
            </p:cNvSpPr>
            <p:nvPr/>
          </p:nvSpPr>
          <p:spPr bwMode="gray">
            <a:xfrm>
              <a:off x="16240736" y="462147"/>
              <a:ext cx="94046" cy="190508"/>
            </a:xfrm>
            <a:custGeom>
              <a:avLst/>
              <a:gdLst>
                <a:gd name="T0" fmla="*/ 69 w 69"/>
                <a:gd name="T1" fmla="*/ 0 h 144"/>
                <a:gd name="T2" fmla="*/ 69 w 69"/>
                <a:gd name="T3" fmla="*/ 19 h 144"/>
                <a:gd name="T4" fmla="*/ 35 w 69"/>
                <a:gd name="T5" fmla="*/ 144 h 144"/>
                <a:gd name="T6" fmla="*/ 14 w 69"/>
                <a:gd name="T7" fmla="*/ 144 h 144"/>
                <a:gd name="T8" fmla="*/ 47 w 69"/>
                <a:gd name="T9" fmla="*/ 19 h 144"/>
                <a:gd name="T10" fmla="*/ 0 w 69"/>
                <a:gd name="T11" fmla="*/ 19 h 144"/>
                <a:gd name="T12" fmla="*/ 0 w 69"/>
                <a:gd name="T13" fmla="*/ 0 h 144"/>
                <a:gd name="T14" fmla="*/ 69 w 69"/>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44">
                  <a:moveTo>
                    <a:pt x="69" y="0"/>
                  </a:moveTo>
                  <a:lnTo>
                    <a:pt x="69" y="19"/>
                  </a:lnTo>
                  <a:lnTo>
                    <a:pt x="35" y="144"/>
                  </a:lnTo>
                  <a:lnTo>
                    <a:pt x="14" y="144"/>
                  </a:lnTo>
                  <a:lnTo>
                    <a:pt x="47" y="19"/>
                  </a:lnTo>
                  <a:lnTo>
                    <a:pt x="0" y="19"/>
                  </a:lnTo>
                  <a:lnTo>
                    <a:pt x="0"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27" name="Freeform 47"/>
            <p:cNvSpPr>
              <a:spLocks/>
            </p:cNvSpPr>
            <p:nvPr/>
          </p:nvSpPr>
          <p:spPr bwMode="gray">
            <a:xfrm>
              <a:off x="15136707" y="975460"/>
              <a:ext cx="54520" cy="190508"/>
            </a:xfrm>
            <a:custGeom>
              <a:avLst/>
              <a:gdLst>
                <a:gd name="T0" fmla="*/ 0 w 17"/>
                <a:gd name="T1" fmla="*/ 7 h 61"/>
                <a:gd name="T2" fmla="*/ 11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1"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28" name="Freeform 48"/>
            <p:cNvSpPr>
              <a:spLocks/>
            </p:cNvSpPr>
            <p:nvPr/>
          </p:nvSpPr>
          <p:spPr bwMode="gray">
            <a:xfrm>
              <a:off x="15229391" y="971491"/>
              <a:ext cx="94046" cy="194477"/>
            </a:xfrm>
            <a:custGeom>
              <a:avLst/>
              <a:gdLst>
                <a:gd name="T0" fmla="*/ 14 w 29"/>
                <a:gd name="T1" fmla="*/ 9 h 62"/>
                <a:gd name="T2" fmla="*/ 9 w 29"/>
                <a:gd name="T3" fmla="*/ 15 h 62"/>
                <a:gd name="T4" fmla="*/ 9 w 29"/>
                <a:gd name="T5" fmla="*/ 21 h 62"/>
                <a:gd name="T6" fmla="*/ 0 w 29"/>
                <a:gd name="T7" fmla="*/ 21 h 62"/>
                <a:gd name="T8" fmla="*/ 0 w 29"/>
                <a:gd name="T9" fmla="*/ 15 h 62"/>
                <a:gd name="T10" fmla="*/ 14 w 29"/>
                <a:gd name="T11" fmla="*/ 0 h 62"/>
                <a:gd name="T12" fmla="*/ 29 w 29"/>
                <a:gd name="T13" fmla="*/ 15 h 62"/>
                <a:gd name="T14" fmla="*/ 17 w 29"/>
                <a:gd name="T15" fmla="*/ 40 h 62"/>
                <a:gd name="T16" fmla="*/ 9 w 29"/>
                <a:gd name="T17" fmla="*/ 52 h 62"/>
                <a:gd name="T18" fmla="*/ 10 w 29"/>
                <a:gd name="T19" fmla="*/ 53 h 62"/>
                <a:gd name="T20" fmla="*/ 28 w 29"/>
                <a:gd name="T21" fmla="*/ 53 h 62"/>
                <a:gd name="T22" fmla="*/ 28 w 29"/>
                <a:gd name="T23" fmla="*/ 62 h 62"/>
                <a:gd name="T24" fmla="*/ 0 w 29"/>
                <a:gd name="T25" fmla="*/ 62 h 62"/>
                <a:gd name="T26" fmla="*/ 0 w 29"/>
                <a:gd name="T27" fmla="*/ 55 h 62"/>
                <a:gd name="T28" fmla="*/ 10 w 29"/>
                <a:gd name="T29" fmla="*/ 35 h 62"/>
                <a:gd name="T30" fmla="*/ 19 w 29"/>
                <a:gd name="T31" fmla="*/ 16 h 62"/>
                <a:gd name="T32" fmla="*/ 14 w 29"/>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5"/>
                    <a:pt x="5" y="0"/>
                    <a:pt x="14" y="0"/>
                  </a:cubicBezTo>
                  <a:cubicBezTo>
                    <a:pt x="24" y="0"/>
                    <a:pt x="29" y="5"/>
                    <a:pt x="29" y="15"/>
                  </a:cubicBezTo>
                  <a:cubicBezTo>
                    <a:pt x="29" y="24"/>
                    <a:pt x="26" y="30"/>
                    <a:pt x="17" y="40"/>
                  </a:cubicBezTo>
                  <a:cubicBezTo>
                    <a:pt x="11" y="46"/>
                    <a:pt x="9" y="49"/>
                    <a:pt x="9" y="52"/>
                  </a:cubicBezTo>
                  <a:cubicBezTo>
                    <a:pt x="9" y="52"/>
                    <a:pt x="9" y="53"/>
                    <a:pt x="10" y="53"/>
                  </a:cubicBezTo>
                  <a:cubicBezTo>
                    <a:pt x="28" y="53"/>
                    <a:pt x="28" y="53"/>
                    <a:pt x="28" y="53"/>
                  </a:cubicBezTo>
                  <a:cubicBezTo>
                    <a:pt x="28" y="62"/>
                    <a:pt x="28" y="62"/>
                    <a:pt x="28" y="62"/>
                  </a:cubicBezTo>
                  <a:cubicBezTo>
                    <a:pt x="0" y="62"/>
                    <a:pt x="0" y="62"/>
                    <a:pt x="0" y="62"/>
                  </a:cubicBezTo>
                  <a:cubicBezTo>
                    <a:pt x="0" y="55"/>
                    <a:pt x="0" y="55"/>
                    <a:pt x="0" y="55"/>
                  </a:cubicBezTo>
                  <a:cubicBezTo>
                    <a:pt x="0" y="48"/>
                    <a:pt x="2" y="43"/>
                    <a:pt x="10" y="35"/>
                  </a:cubicBezTo>
                  <a:cubicBezTo>
                    <a:pt x="17" y="27"/>
                    <a:pt x="19" y="22"/>
                    <a:pt x="19" y="16"/>
                  </a:cubicBezTo>
                  <a:cubicBezTo>
                    <a:pt x="19" y="10"/>
                    <a:pt x="17" y="9"/>
                    <a:pt x="1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29" name="Freeform 49"/>
            <p:cNvSpPr>
              <a:spLocks/>
            </p:cNvSpPr>
            <p:nvPr/>
          </p:nvSpPr>
          <p:spPr bwMode="gray">
            <a:xfrm>
              <a:off x="15671002" y="975460"/>
              <a:ext cx="54520" cy="190508"/>
            </a:xfrm>
            <a:custGeom>
              <a:avLst/>
              <a:gdLst>
                <a:gd name="T0" fmla="*/ 0 w 17"/>
                <a:gd name="T1" fmla="*/ 7 h 61"/>
                <a:gd name="T2" fmla="*/ 10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0"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30" name="Freeform 50"/>
            <p:cNvSpPr>
              <a:spLocks/>
            </p:cNvSpPr>
            <p:nvPr/>
          </p:nvSpPr>
          <p:spPr bwMode="gray">
            <a:xfrm>
              <a:off x="15760960" y="971491"/>
              <a:ext cx="94046" cy="197123"/>
            </a:xfrm>
            <a:custGeom>
              <a:avLst/>
              <a:gdLst>
                <a:gd name="T0" fmla="*/ 19 w 29"/>
                <a:gd name="T1" fmla="*/ 16 h 63"/>
                <a:gd name="T2" fmla="*/ 14 w 29"/>
                <a:gd name="T3" fmla="*/ 9 h 63"/>
                <a:gd name="T4" fmla="*/ 9 w 29"/>
                <a:gd name="T5" fmla="*/ 15 h 63"/>
                <a:gd name="T6" fmla="*/ 9 w 29"/>
                <a:gd name="T7" fmla="*/ 19 h 63"/>
                <a:gd name="T8" fmla="*/ 0 w 29"/>
                <a:gd name="T9" fmla="*/ 19 h 63"/>
                <a:gd name="T10" fmla="*/ 0 w 29"/>
                <a:gd name="T11" fmla="*/ 15 h 63"/>
                <a:gd name="T12" fmla="*/ 14 w 29"/>
                <a:gd name="T13" fmla="*/ 0 h 63"/>
                <a:gd name="T14" fmla="*/ 29 w 29"/>
                <a:gd name="T15" fmla="*/ 15 h 63"/>
                <a:gd name="T16" fmla="*/ 29 w 29"/>
                <a:gd name="T17" fmla="*/ 17 h 63"/>
                <a:gd name="T18" fmla="*/ 22 w 29"/>
                <a:gd name="T19" fmla="*/ 29 h 63"/>
                <a:gd name="T20" fmla="*/ 22 w 29"/>
                <a:gd name="T21" fmla="*/ 30 h 63"/>
                <a:gd name="T22" fmla="*/ 29 w 29"/>
                <a:gd name="T23" fmla="*/ 43 h 63"/>
                <a:gd name="T24" fmla="*/ 29 w 29"/>
                <a:gd name="T25" fmla="*/ 47 h 63"/>
                <a:gd name="T26" fmla="*/ 14 w 29"/>
                <a:gd name="T27" fmla="*/ 63 h 63"/>
                <a:gd name="T28" fmla="*/ 0 w 29"/>
                <a:gd name="T29" fmla="*/ 47 h 63"/>
                <a:gd name="T30" fmla="*/ 0 w 29"/>
                <a:gd name="T31" fmla="*/ 42 h 63"/>
                <a:gd name="T32" fmla="*/ 9 w 29"/>
                <a:gd name="T33" fmla="*/ 42 h 63"/>
                <a:gd name="T34" fmla="*/ 9 w 29"/>
                <a:gd name="T35" fmla="*/ 48 h 63"/>
                <a:gd name="T36" fmla="*/ 14 w 29"/>
                <a:gd name="T37" fmla="*/ 54 h 63"/>
                <a:gd name="T38" fmla="*/ 19 w 29"/>
                <a:gd name="T39" fmla="*/ 47 h 63"/>
                <a:gd name="T40" fmla="*/ 19 w 29"/>
                <a:gd name="T41" fmla="*/ 42 h 63"/>
                <a:gd name="T42" fmla="*/ 13 w 29"/>
                <a:gd name="T43" fmla="*/ 34 h 63"/>
                <a:gd name="T44" fmla="*/ 9 w 29"/>
                <a:gd name="T45" fmla="*/ 34 h 63"/>
                <a:gd name="T46" fmla="*/ 9 w 29"/>
                <a:gd name="T47" fmla="*/ 26 h 63"/>
                <a:gd name="T48" fmla="*/ 13 w 29"/>
                <a:gd name="T49" fmla="*/ 26 h 63"/>
                <a:gd name="T50" fmla="*/ 19 w 29"/>
                <a:gd name="T51" fmla="*/ 19 h 63"/>
                <a:gd name="T52" fmla="*/ 19 w 29"/>
                <a:gd name="T53"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63">
                  <a:moveTo>
                    <a:pt x="19" y="16"/>
                  </a:moveTo>
                  <a:cubicBezTo>
                    <a:pt x="19" y="10"/>
                    <a:pt x="17" y="9"/>
                    <a:pt x="14" y="9"/>
                  </a:cubicBezTo>
                  <a:cubicBezTo>
                    <a:pt x="11" y="9"/>
                    <a:pt x="9" y="10"/>
                    <a:pt x="9" y="15"/>
                  </a:cubicBezTo>
                  <a:cubicBezTo>
                    <a:pt x="9" y="19"/>
                    <a:pt x="9" y="19"/>
                    <a:pt x="9" y="19"/>
                  </a:cubicBezTo>
                  <a:cubicBezTo>
                    <a:pt x="0" y="19"/>
                    <a:pt x="0" y="19"/>
                    <a:pt x="0" y="19"/>
                  </a:cubicBezTo>
                  <a:cubicBezTo>
                    <a:pt x="0" y="15"/>
                    <a:pt x="0" y="15"/>
                    <a:pt x="0" y="15"/>
                  </a:cubicBezTo>
                  <a:cubicBezTo>
                    <a:pt x="0" y="5"/>
                    <a:pt x="5" y="0"/>
                    <a:pt x="14" y="0"/>
                  </a:cubicBezTo>
                  <a:cubicBezTo>
                    <a:pt x="24" y="0"/>
                    <a:pt x="29" y="5"/>
                    <a:pt x="29" y="15"/>
                  </a:cubicBezTo>
                  <a:cubicBezTo>
                    <a:pt x="29" y="17"/>
                    <a:pt x="29" y="17"/>
                    <a:pt x="29" y="17"/>
                  </a:cubicBezTo>
                  <a:cubicBezTo>
                    <a:pt x="29" y="24"/>
                    <a:pt x="27" y="28"/>
                    <a:pt x="22" y="29"/>
                  </a:cubicBezTo>
                  <a:cubicBezTo>
                    <a:pt x="22" y="30"/>
                    <a:pt x="22" y="30"/>
                    <a:pt x="22" y="30"/>
                  </a:cubicBezTo>
                  <a:cubicBezTo>
                    <a:pt x="27" y="32"/>
                    <a:pt x="29" y="36"/>
                    <a:pt x="29" y="43"/>
                  </a:cubicBezTo>
                  <a:cubicBezTo>
                    <a:pt x="29" y="47"/>
                    <a:pt x="29" y="47"/>
                    <a:pt x="29" y="47"/>
                  </a:cubicBezTo>
                  <a:cubicBezTo>
                    <a:pt x="29" y="57"/>
                    <a:pt x="24" y="63"/>
                    <a:pt x="14" y="63"/>
                  </a:cubicBezTo>
                  <a:cubicBezTo>
                    <a:pt x="5" y="63"/>
                    <a:pt x="0" y="57"/>
                    <a:pt x="0" y="47"/>
                  </a:cubicBezTo>
                  <a:cubicBezTo>
                    <a:pt x="0" y="42"/>
                    <a:pt x="0" y="42"/>
                    <a:pt x="0" y="42"/>
                  </a:cubicBezTo>
                  <a:cubicBezTo>
                    <a:pt x="9" y="42"/>
                    <a:pt x="9" y="42"/>
                    <a:pt x="9" y="42"/>
                  </a:cubicBezTo>
                  <a:cubicBezTo>
                    <a:pt x="9" y="48"/>
                    <a:pt x="9" y="48"/>
                    <a:pt x="9" y="48"/>
                  </a:cubicBezTo>
                  <a:cubicBezTo>
                    <a:pt x="9" y="52"/>
                    <a:pt x="11" y="54"/>
                    <a:pt x="14" y="54"/>
                  </a:cubicBezTo>
                  <a:cubicBezTo>
                    <a:pt x="17" y="54"/>
                    <a:pt x="19" y="53"/>
                    <a:pt x="19" y="47"/>
                  </a:cubicBezTo>
                  <a:cubicBezTo>
                    <a:pt x="19" y="42"/>
                    <a:pt x="19" y="42"/>
                    <a:pt x="19" y="42"/>
                  </a:cubicBezTo>
                  <a:cubicBezTo>
                    <a:pt x="19" y="37"/>
                    <a:pt x="17" y="34"/>
                    <a:pt x="13" y="34"/>
                  </a:cubicBezTo>
                  <a:cubicBezTo>
                    <a:pt x="9" y="34"/>
                    <a:pt x="9" y="34"/>
                    <a:pt x="9" y="34"/>
                  </a:cubicBezTo>
                  <a:cubicBezTo>
                    <a:pt x="9" y="26"/>
                    <a:pt x="9" y="26"/>
                    <a:pt x="9" y="26"/>
                  </a:cubicBezTo>
                  <a:cubicBezTo>
                    <a:pt x="13" y="26"/>
                    <a:pt x="13" y="26"/>
                    <a:pt x="13" y="26"/>
                  </a:cubicBezTo>
                  <a:cubicBezTo>
                    <a:pt x="17" y="26"/>
                    <a:pt x="19" y="24"/>
                    <a:pt x="19" y="19"/>
                  </a:cubicBezTo>
                  <a:lnTo>
                    <a:pt x="1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31" name="Freeform 51"/>
            <p:cNvSpPr>
              <a:spLocks/>
            </p:cNvSpPr>
            <p:nvPr/>
          </p:nvSpPr>
          <p:spPr bwMode="gray">
            <a:xfrm>
              <a:off x="16212113" y="975460"/>
              <a:ext cx="54520" cy="190508"/>
            </a:xfrm>
            <a:custGeom>
              <a:avLst/>
              <a:gdLst>
                <a:gd name="T0" fmla="*/ 0 w 17"/>
                <a:gd name="T1" fmla="*/ 7 h 61"/>
                <a:gd name="T2" fmla="*/ 11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1"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32" name="Freeform 52"/>
            <p:cNvSpPr>
              <a:spLocks noEditPoints="1"/>
            </p:cNvSpPr>
            <p:nvPr/>
          </p:nvSpPr>
          <p:spPr bwMode="gray">
            <a:xfrm>
              <a:off x="16299345" y="975460"/>
              <a:ext cx="102224" cy="190508"/>
            </a:xfrm>
            <a:custGeom>
              <a:avLst/>
              <a:gdLst>
                <a:gd name="T0" fmla="*/ 0 w 75"/>
                <a:gd name="T1" fmla="*/ 96 h 144"/>
                <a:gd name="T2" fmla="*/ 40 w 75"/>
                <a:gd name="T3" fmla="*/ 0 h 144"/>
                <a:gd name="T4" fmla="*/ 66 w 75"/>
                <a:gd name="T5" fmla="*/ 0 h 144"/>
                <a:gd name="T6" fmla="*/ 66 w 75"/>
                <a:gd name="T7" fmla="*/ 96 h 144"/>
                <a:gd name="T8" fmla="*/ 75 w 75"/>
                <a:gd name="T9" fmla="*/ 96 h 144"/>
                <a:gd name="T10" fmla="*/ 75 w 75"/>
                <a:gd name="T11" fmla="*/ 118 h 144"/>
                <a:gd name="T12" fmla="*/ 66 w 75"/>
                <a:gd name="T13" fmla="*/ 118 h 144"/>
                <a:gd name="T14" fmla="*/ 66 w 75"/>
                <a:gd name="T15" fmla="*/ 144 h 144"/>
                <a:gd name="T16" fmla="*/ 42 w 75"/>
                <a:gd name="T17" fmla="*/ 144 h 144"/>
                <a:gd name="T18" fmla="*/ 42 w 75"/>
                <a:gd name="T19" fmla="*/ 118 h 144"/>
                <a:gd name="T20" fmla="*/ 0 w 75"/>
                <a:gd name="T21" fmla="*/ 118 h 144"/>
                <a:gd name="T22" fmla="*/ 0 w 75"/>
                <a:gd name="T23" fmla="*/ 96 h 144"/>
                <a:gd name="T24" fmla="*/ 42 w 75"/>
                <a:gd name="T25" fmla="*/ 96 h 144"/>
                <a:gd name="T26" fmla="*/ 42 w 75"/>
                <a:gd name="T27" fmla="*/ 42 h 144"/>
                <a:gd name="T28" fmla="*/ 42 w 75"/>
                <a:gd name="T29" fmla="*/ 42 h 144"/>
                <a:gd name="T30" fmla="*/ 18 w 75"/>
                <a:gd name="T31" fmla="*/ 96 h 144"/>
                <a:gd name="T32" fmla="*/ 42 w 75"/>
                <a:gd name="T33"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44">
                  <a:moveTo>
                    <a:pt x="0" y="96"/>
                  </a:moveTo>
                  <a:lnTo>
                    <a:pt x="40" y="0"/>
                  </a:lnTo>
                  <a:lnTo>
                    <a:pt x="66" y="0"/>
                  </a:lnTo>
                  <a:lnTo>
                    <a:pt x="66" y="96"/>
                  </a:lnTo>
                  <a:lnTo>
                    <a:pt x="75" y="96"/>
                  </a:lnTo>
                  <a:lnTo>
                    <a:pt x="75" y="118"/>
                  </a:lnTo>
                  <a:lnTo>
                    <a:pt x="66" y="118"/>
                  </a:lnTo>
                  <a:lnTo>
                    <a:pt x="66" y="144"/>
                  </a:lnTo>
                  <a:lnTo>
                    <a:pt x="42" y="144"/>
                  </a:lnTo>
                  <a:lnTo>
                    <a:pt x="42" y="118"/>
                  </a:lnTo>
                  <a:lnTo>
                    <a:pt x="0" y="118"/>
                  </a:lnTo>
                  <a:lnTo>
                    <a:pt x="0" y="96"/>
                  </a:lnTo>
                  <a:close/>
                  <a:moveTo>
                    <a:pt x="42" y="96"/>
                  </a:moveTo>
                  <a:lnTo>
                    <a:pt x="42" y="42"/>
                  </a:lnTo>
                  <a:lnTo>
                    <a:pt x="42" y="42"/>
                  </a:lnTo>
                  <a:lnTo>
                    <a:pt x="18" y="96"/>
                  </a:lnTo>
                  <a:lnTo>
                    <a:pt x="42"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33" name="Freeform 53"/>
            <p:cNvSpPr>
              <a:spLocks noEditPoints="1"/>
            </p:cNvSpPr>
            <p:nvPr/>
          </p:nvSpPr>
          <p:spPr bwMode="gray">
            <a:xfrm>
              <a:off x="12946370" y="971491"/>
              <a:ext cx="100862" cy="197123"/>
            </a:xfrm>
            <a:custGeom>
              <a:avLst/>
              <a:gdLst>
                <a:gd name="T0" fmla="*/ 15 w 31"/>
                <a:gd name="T1" fmla="*/ 63 h 63"/>
                <a:gd name="T2" fmla="*/ 0 w 31"/>
                <a:gd name="T3" fmla="*/ 47 h 63"/>
                <a:gd name="T4" fmla="*/ 0 w 31"/>
                <a:gd name="T5" fmla="*/ 43 h 63"/>
                <a:gd name="T6" fmla="*/ 6 w 31"/>
                <a:gd name="T7" fmla="*/ 30 h 63"/>
                <a:gd name="T8" fmla="*/ 6 w 31"/>
                <a:gd name="T9" fmla="*/ 30 h 63"/>
                <a:gd name="T10" fmla="*/ 0 w 31"/>
                <a:gd name="T11" fmla="*/ 17 h 63"/>
                <a:gd name="T12" fmla="*/ 0 w 31"/>
                <a:gd name="T13" fmla="*/ 15 h 63"/>
                <a:gd name="T14" fmla="*/ 15 w 31"/>
                <a:gd name="T15" fmla="*/ 0 h 63"/>
                <a:gd name="T16" fmla="*/ 31 w 31"/>
                <a:gd name="T17" fmla="*/ 15 h 63"/>
                <a:gd name="T18" fmla="*/ 31 w 31"/>
                <a:gd name="T19" fmla="*/ 17 h 63"/>
                <a:gd name="T20" fmla="*/ 25 w 31"/>
                <a:gd name="T21" fmla="*/ 30 h 63"/>
                <a:gd name="T22" fmla="*/ 25 w 31"/>
                <a:gd name="T23" fmla="*/ 30 h 63"/>
                <a:gd name="T24" fmla="*/ 31 w 31"/>
                <a:gd name="T25" fmla="*/ 43 h 63"/>
                <a:gd name="T26" fmla="*/ 31 w 31"/>
                <a:gd name="T27" fmla="*/ 47 h 63"/>
                <a:gd name="T28" fmla="*/ 15 w 31"/>
                <a:gd name="T29" fmla="*/ 63 h 63"/>
                <a:gd name="T30" fmla="*/ 10 w 31"/>
                <a:gd name="T31" fmla="*/ 19 h 63"/>
                <a:gd name="T32" fmla="*/ 15 w 31"/>
                <a:gd name="T33" fmla="*/ 26 h 63"/>
                <a:gd name="T34" fmla="*/ 21 w 31"/>
                <a:gd name="T35" fmla="*/ 19 h 63"/>
                <a:gd name="T36" fmla="*/ 21 w 31"/>
                <a:gd name="T37" fmla="*/ 16 h 63"/>
                <a:gd name="T38" fmla="*/ 15 w 31"/>
                <a:gd name="T39" fmla="*/ 9 h 63"/>
                <a:gd name="T40" fmla="*/ 10 w 31"/>
                <a:gd name="T41" fmla="*/ 16 h 63"/>
                <a:gd name="T42" fmla="*/ 10 w 31"/>
                <a:gd name="T43" fmla="*/ 19 h 63"/>
                <a:gd name="T44" fmla="*/ 15 w 31"/>
                <a:gd name="T45" fmla="*/ 54 h 63"/>
                <a:gd name="T46" fmla="*/ 21 w 31"/>
                <a:gd name="T47" fmla="*/ 47 h 63"/>
                <a:gd name="T48" fmla="*/ 21 w 31"/>
                <a:gd name="T49" fmla="*/ 41 h 63"/>
                <a:gd name="T50" fmla="*/ 15 w 31"/>
                <a:gd name="T51" fmla="*/ 34 h 63"/>
                <a:gd name="T52" fmla="*/ 10 w 31"/>
                <a:gd name="T53" fmla="*/ 41 h 63"/>
                <a:gd name="T54" fmla="*/ 10 w 31"/>
                <a:gd name="T55" fmla="*/ 47 h 63"/>
                <a:gd name="T56" fmla="*/ 15 w 31"/>
                <a:gd name="T57"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63">
                  <a:moveTo>
                    <a:pt x="15" y="63"/>
                  </a:moveTo>
                  <a:cubicBezTo>
                    <a:pt x="6" y="63"/>
                    <a:pt x="0" y="57"/>
                    <a:pt x="0" y="47"/>
                  </a:cubicBezTo>
                  <a:cubicBezTo>
                    <a:pt x="0" y="43"/>
                    <a:pt x="0" y="43"/>
                    <a:pt x="0" y="43"/>
                  </a:cubicBezTo>
                  <a:cubicBezTo>
                    <a:pt x="0" y="37"/>
                    <a:pt x="2" y="32"/>
                    <a:pt x="6" y="30"/>
                  </a:cubicBezTo>
                  <a:cubicBezTo>
                    <a:pt x="6" y="30"/>
                    <a:pt x="6" y="30"/>
                    <a:pt x="6" y="30"/>
                  </a:cubicBezTo>
                  <a:cubicBezTo>
                    <a:pt x="2" y="27"/>
                    <a:pt x="0" y="23"/>
                    <a:pt x="0" y="17"/>
                  </a:cubicBezTo>
                  <a:cubicBezTo>
                    <a:pt x="0" y="15"/>
                    <a:pt x="0" y="15"/>
                    <a:pt x="0" y="15"/>
                  </a:cubicBezTo>
                  <a:cubicBezTo>
                    <a:pt x="0" y="5"/>
                    <a:pt x="6" y="0"/>
                    <a:pt x="15" y="0"/>
                  </a:cubicBezTo>
                  <a:cubicBezTo>
                    <a:pt x="25" y="0"/>
                    <a:pt x="31" y="5"/>
                    <a:pt x="31" y="15"/>
                  </a:cubicBezTo>
                  <a:cubicBezTo>
                    <a:pt x="31" y="17"/>
                    <a:pt x="31" y="17"/>
                    <a:pt x="31" y="17"/>
                  </a:cubicBezTo>
                  <a:cubicBezTo>
                    <a:pt x="31" y="23"/>
                    <a:pt x="29" y="27"/>
                    <a:pt x="25" y="30"/>
                  </a:cubicBezTo>
                  <a:cubicBezTo>
                    <a:pt x="25" y="30"/>
                    <a:pt x="25" y="30"/>
                    <a:pt x="25" y="30"/>
                  </a:cubicBezTo>
                  <a:cubicBezTo>
                    <a:pt x="29" y="32"/>
                    <a:pt x="31" y="37"/>
                    <a:pt x="31" y="43"/>
                  </a:cubicBezTo>
                  <a:cubicBezTo>
                    <a:pt x="31" y="47"/>
                    <a:pt x="31" y="47"/>
                    <a:pt x="31" y="47"/>
                  </a:cubicBezTo>
                  <a:cubicBezTo>
                    <a:pt x="31" y="57"/>
                    <a:pt x="25" y="63"/>
                    <a:pt x="15" y="63"/>
                  </a:cubicBezTo>
                  <a:close/>
                  <a:moveTo>
                    <a:pt x="10" y="19"/>
                  </a:moveTo>
                  <a:cubicBezTo>
                    <a:pt x="10" y="24"/>
                    <a:pt x="12" y="26"/>
                    <a:pt x="15" y="26"/>
                  </a:cubicBezTo>
                  <a:cubicBezTo>
                    <a:pt x="19" y="26"/>
                    <a:pt x="21" y="24"/>
                    <a:pt x="21" y="19"/>
                  </a:cubicBezTo>
                  <a:cubicBezTo>
                    <a:pt x="21" y="16"/>
                    <a:pt x="21" y="16"/>
                    <a:pt x="21" y="16"/>
                  </a:cubicBezTo>
                  <a:cubicBezTo>
                    <a:pt x="21" y="10"/>
                    <a:pt x="19" y="9"/>
                    <a:pt x="15" y="9"/>
                  </a:cubicBezTo>
                  <a:cubicBezTo>
                    <a:pt x="12" y="9"/>
                    <a:pt x="10" y="10"/>
                    <a:pt x="10" y="16"/>
                  </a:cubicBezTo>
                  <a:lnTo>
                    <a:pt x="10" y="19"/>
                  </a:lnTo>
                  <a:close/>
                  <a:moveTo>
                    <a:pt x="15" y="54"/>
                  </a:moveTo>
                  <a:cubicBezTo>
                    <a:pt x="19" y="54"/>
                    <a:pt x="21" y="53"/>
                    <a:pt x="21" y="47"/>
                  </a:cubicBezTo>
                  <a:cubicBezTo>
                    <a:pt x="21" y="41"/>
                    <a:pt x="21" y="41"/>
                    <a:pt x="21" y="41"/>
                  </a:cubicBezTo>
                  <a:cubicBezTo>
                    <a:pt x="21" y="37"/>
                    <a:pt x="19" y="34"/>
                    <a:pt x="15" y="34"/>
                  </a:cubicBezTo>
                  <a:cubicBezTo>
                    <a:pt x="12" y="34"/>
                    <a:pt x="10" y="37"/>
                    <a:pt x="10" y="41"/>
                  </a:cubicBezTo>
                  <a:cubicBezTo>
                    <a:pt x="10" y="47"/>
                    <a:pt x="10" y="47"/>
                    <a:pt x="10" y="47"/>
                  </a:cubicBezTo>
                  <a:cubicBezTo>
                    <a:pt x="10" y="53"/>
                    <a:pt x="12" y="54"/>
                    <a:pt x="15"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34" name="Freeform 54"/>
            <p:cNvSpPr>
              <a:spLocks noEditPoints="1"/>
            </p:cNvSpPr>
            <p:nvPr/>
          </p:nvSpPr>
          <p:spPr bwMode="gray">
            <a:xfrm>
              <a:off x="13491569" y="971491"/>
              <a:ext cx="92684" cy="197123"/>
            </a:xfrm>
            <a:custGeom>
              <a:avLst/>
              <a:gdLst>
                <a:gd name="T0" fmla="*/ 29 w 29"/>
                <a:gd name="T1" fmla="*/ 47 h 63"/>
                <a:gd name="T2" fmla="*/ 15 w 29"/>
                <a:gd name="T3" fmla="*/ 63 h 63"/>
                <a:gd name="T4" fmla="*/ 0 w 29"/>
                <a:gd name="T5" fmla="*/ 47 h 63"/>
                <a:gd name="T6" fmla="*/ 0 w 29"/>
                <a:gd name="T7" fmla="*/ 46 h 63"/>
                <a:gd name="T8" fmla="*/ 9 w 29"/>
                <a:gd name="T9" fmla="*/ 46 h 63"/>
                <a:gd name="T10" fmla="*/ 9 w 29"/>
                <a:gd name="T11" fmla="*/ 48 h 63"/>
                <a:gd name="T12" fmla="*/ 14 w 29"/>
                <a:gd name="T13" fmla="*/ 54 h 63"/>
                <a:gd name="T14" fmla="*/ 20 w 29"/>
                <a:gd name="T15" fmla="*/ 46 h 63"/>
                <a:gd name="T16" fmla="*/ 20 w 29"/>
                <a:gd name="T17" fmla="*/ 35 h 63"/>
                <a:gd name="T18" fmla="*/ 20 w 29"/>
                <a:gd name="T19" fmla="*/ 35 h 63"/>
                <a:gd name="T20" fmla="*/ 11 w 29"/>
                <a:gd name="T21" fmla="*/ 41 h 63"/>
                <a:gd name="T22" fmla="*/ 0 w 29"/>
                <a:gd name="T23" fmla="*/ 27 h 63"/>
                <a:gd name="T24" fmla="*/ 0 w 29"/>
                <a:gd name="T25" fmla="*/ 15 h 63"/>
                <a:gd name="T26" fmla="*/ 15 w 29"/>
                <a:gd name="T27" fmla="*/ 0 h 63"/>
                <a:gd name="T28" fmla="*/ 29 w 29"/>
                <a:gd name="T29" fmla="*/ 15 h 63"/>
                <a:gd name="T30" fmla="*/ 29 w 29"/>
                <a:gd name="T31" fmla="*/ 47 h 63"/>
                <a:gd name="T32" fmla="*/ 20 w 29"/>
                <a:gd name="T33" fmla="*/ 26 h 63"/>
                <a:gd name="T34" fmla="*/ 20 w 29"/>
                <a:gd name="T35" fmla="*/ 15 h 63"/>
                <a:gd name="T36" fmla="*/ 15 w 29"/>
                <a:gd name="T37" fmla="*/ 9 h 63"/>
                <a:gd name="T38" fmla="*/ 10 w 29"/>
                <a:gd name="T39" fmla="*/ 15 h 63"/>
                <a:gd name="T40" fmla="*/ 10 w 29"/>
                <a:gd name="T41" fmla="*/ 26 h 63"/>
                <a:gd name="T42" fmla="*/ 15 w 29"/>
                <a:gd name="T43" fmla="*/ 32 h 63"/>
                <a:gd name="T44" fmla="*/ 20 w 29"/>
                <a:gd name="T4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63">
                  <a:moveTo>
                    <a:pt x="29" y="47"/>
                  </a:moveTo>
                  <a:cubicBezTo>
                    <a:pt x="29" y="57"/>
                    <a:pt x="25" y="63"/>
                    <a:pt x="15" y="63"/>
                  </a:cubicBezTo>
                  <a:cubicBezTo>
                    <a:pt x="5" y="63"/>
                    <a:pt x="0" y="57"/>
                    <a:pt x="0" y="47"/>
                  </a:cubicBezTo>
                  <a:cubicBezTo>
                    <a:pt x="0" y="46"/>
                    <a:pt x="0" y="46"/>
                    <a:pt x="0" y="46"/>
                  </a:cubicBezTo>
                  <a:cubicBezTo>
                    <a:pt x="9" y="46"/>
                    <a:pt x="9" y="46"/>
                    <a:pt x="9" y="46"/>
                  </a:cubicBezTo>
                  <a:cubicBezTo>
                    <a:pt x="9" y="48"/>
                    <a:pt x="9" y="48"/>
                    <a:pt x="9" y="48"/>
                  </a:cubicBezTo>
                  <a:cubicBezTo>
                    <a:pt x="9" y="52"/>
                    <a:pt x="11" y="54"/>
                    <a:pt x="14" y="54"/>
                  </a:cubicBezTo>
                  <a:cubicBezTo>
                    <a:pt x="18" y="54"/>
                    <a:pt x="20" y="52"/>
                    <a:pt x="20" y="46"/>
                  </a:cubicBezTo>
                  <a:cubicBezTo>
                    <a:pt x="20" y="35"/>
                    <a:pt x="20" y="35"/>
                    <a:pt x="20" y="35"/>
                  </a:cubicBezTo>
                  <a:cubicBezTo>
                    <a:pt x="20" y="35"/>
                    <a:pt x="20" y="35"/>
                    <a:pt x="20" y="35"/>
                  </a:cubicBezTo>
                  <a:cubicBezTo>
                    <a:pt x="18" y="39"/>
                    <a:pt x="15" y="41"/>
                    <a:pt x="11" y="41"/>
                  </a:cubicBezTo>
                  <a:cubicBezTo>
                    <a:pt x="4" y="41"/>
                    <a:pt x="0" y="36"/>
                    <a:pt x="0" y="27"/>
                  </a:cubicBezTo>
                  <a:cubicBezTo>
                    <a:pt x="0" y="15"/>
                    <a:pt x="0" y="15"/>
                    <a:pt x="0" y="15"/>
                  </a:cubicBezTo>
                  <a:cubicBezTo>
                    <a:pt x="0" y="5"/>
                    <a:pt x="5" y="0"/>
                    <a:pt x="15" y="0"/>
                  </a:cubicBezTo>
                  <a:cubicBezTo>
                    <a:pt x="24" y="0"/>
                    <a:pt x="29" y="5"/>
                    <a:pt x="29" y="15"/>
                  </a:cubicBezTo>
                  <a:lnTo>
                    <a:pt x="29" y="47"/>
                  </a:lnTo>
                  <a:close/>
                  <a:moveTo>
                    <a:pt x="20" y="26"/>
                  </a:moveTo>
                  <a:cubicBezTo>
                    <a:pt x="20" y="15"/>
                    <a:pt x="20" y="15"/>
                    <a:pt x="20" y="15"/>
                  </a:cubicBezTo>
                  <a:cubicBezTo>
                    <a:pt x="20" y="10"/>
                    <a:pt x="18" y="9"/>
                    <a:pt x="15" y="9"/>
                  </a:cubicBezTo>
                  <a:cubicBezTo>
                    <a:pt x="12" y="9"/>
                    <a:pt x="10" y="10"/>
                    <a:pt x="10" y="15"/>
                  </a:cubicBezTo>
                  <a:cubicBezTo>
                    <a:pt x="10" y="26"/>
                    <a:pt x="10" y="26"/>
                    <a:pt x="10" y="26"/>
                  </a:cubicBezTo>
                  <a:cubicBezTo>
                    <a:pt x="10" y="30"/>
                    <a:pt x="12" y="32"/>
                    <a:pt x="15" y="32"/>
                  </a:cubicBezTo>
                  <a:cubicBezTo>
                    <a:pt x="18" y="32"/>
                    <a:pt x="20" y="30"/>
                    <a:pt x="20"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35" name="Freeform 55"/>
            <p:cNvSpPr>
              <a:spLocks/>
            </p:cNvSpPr>
            <p:nvPr/>
          </p:nvSpPr>
          <p:spPr bwMode="gray">
            <a:xfrm>
              <a:off x="13995878" y="975460"/>
              <a:ext cx="55882" cy="190508"/>
            </a:xfrm>
            <a:custGeom>
              <a:avLst/>
              <a:gdLst>
                <a:gd name="T0" fmla="*/ 0 w 17"/>
                <a:gd name="T1" fmla="*/ 7 h 61"/>
                <a:gd name="T2" fmla="*/ 10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0"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36" name="Freeform 56"/>
            <p:cNvSpPr>
              <a:spLocks noEditPoints="1"/>
            </p:cNvSpPr>
            <p:nvPr/>
          </p:nvSpPr>
          <p:spPr bwMode="gray">
            <a:xfrm>
              <a:off x="14087199" y="971491"/>
              <a:ext cx="92684" cy="197123"/>
            </a:xfrm>
            <a:custGeom>
              <a:avLst/>
              <a:gdLst>
                <a:gd name="T0" fmla="*/ 0 w 29"/>
                <a:gd name="T1" fmla="*/ 15 h 63"/>
                <a:gd name="T2" fmla="*/ 14 w 29"/>
                <a:gd name="T3" fmla="*/ 0 h 63"/>
                <a:gd name="T4" fmla="*/ 29 w 29"/>
                <a:gd name="T5" fmla="*/ 15 h 63"/>
                <a:gd name="T6" fmla="*/ 29 w 29"/>
                <a:gd name="T7" fmla="*/ 47 h 63"/>
                <a:gd name="T8" fmla="*/ 14 w 29"/>
                <a:gd name="T9" fmla="*/ 63 h 63"/>
                <a:gd name="T10" fmla="*/ 0 w 29"/>
                <a:gd name="T11" fmla="*/ 47 h 63"/>
                <a:gd name="T12" fmla="*/ 0 w 29"/>
                <a:gd name="T13" fmla="*/ 15 h 63"/>
                <a:gd name="T14" fmla="*/ 9 w 29"/>
                <a:gd name="T15" fmla="*/ 48 h 63"/>
                <a:gd name="T16" fmla="*/ 14 w 29"/>
                <a:gd name="T17" fmla="*/ 54 h 63"/>
                <a:gd name="T18" fmla="*/ 19 w 29"/>
                <a:gd name="T19" fmla="*/ 48 h 63"/>
                <a:gd name="T20" fmla="*/ 19 w 29"/>
                <a:gd name="T21" fmla="*/ 15 h 63"/>
                <a:gd name="T22" fmla="*/ 14 w 29"/>
                <a:gd name="T23" fmla="*/ 9 h 63"/>
                <a:gd name="T24" fmla="*/ 9 w 29"/>
                <a:gd name="T25" fmla="*/ 15 h 63"/>
                <a:gd name="T26" fmla="*/ 9 w 29"/>
                <a:gd name="T27"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63">
                  <a:moveTo>
                    <a:pt x="0" y="15"/>
                  </a:moveTo>
                  <a:cubicBezTo>
                    <a:pt x="0" y="5"/>
                    <a:pt x="5" y="0"/>
                    <a:pt x="14" y="0"/>
                  </a:cubicBezTo>
                  <a:cubicBezTo>
                    <a:pt x="24" y="0"/>
                    <a:pt x="29" y="5"/>
                    <a:pt x="29" y="15"/>
                  </a:cubicBezTo>
                  <a:cubicBezTo>
                    <a:pt x="29" y="47"/>
                    <a:pt x="29" y="47"/>
                    <a:pt x="29" y="47"/>
                  </a:cubicBezTo>
                  <a:cubicBezTo>
                    <a:pt x="29" y="57"/>
                    <a:pt x="24" y="63"/>
                    <a:pt x="14" y="63"/>
                  </a:cubicBezTo>
                  <a:cubicBezTo>
                    <a:pt x="5" y="63"/>
                    <a:pt x="0" y="57"/>
                    <a:pt x="0" y="47"/>
                  </a:cubicBezTo>
                  <a:lnTo>
                    <a:pt x="0" y="15"/>
                  </a:lnTo>
                  <a:close/>
                  <a:moveTo>
                    <a:pt x="9" y="48"/>
                  </a:moveTo>
                  <a:cubicBezTo>
                    <a:pt x="9" y="52"/>
                    <a:pt x="11" y="54"/>
                    <a:pt x="14" y="54"/>
                  </a:cubicBezTo>
                  <a:cubicBezTo>
                    <a:pt x="17" y="54"/>
                    <a:pt x="19" y="52"/>
                    <a:pt x="19" y="48"/>
                  </a:cubicBezTo>
                  <a:cubicBezTo>
                    <a:pt x="19" y="15"/>
                    <a:pt x="19" y="15"/>
                    <a:pt x="19" y="15"/>
                  </a:cubicBezTo>
                  <a:cubicBezTo>
                    <a:pt x="19" y="10"/>
                    <a:pt x="17" y="9"/>
                    <a:pt x="14" y="9"/>
                  </a:cubicBezTo>
                  <a:cubicBezTo>
                    <a:pt x="11" y="9"/>
                    <a:pt x="9" y="10"/>
                    <a:pt x="9" y="15"/>
                  </a:cubicBez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37" name="Freeform 57"/>
            <p:cNvSpPr>
              <a:spLocks/>
            </p:cNvSpPr>
            <p:nvPr/>
          </p:nvSpPr>
          <p:spPr bwMode="gray">
            <a:xfrm>
              <a:off x="14562886" y="975460"/>
              <a:ext cx="54520" cy="190508"/>
            </a:xfrm>
            <a:custGeom>
              <a:avLst/>
              <a:gdLst>
                <a:gd name="T0" fmla="*/ 0 w 17"/>
                <a:gd name="T1" fmla="*/ 7 h 61"/>
                <a:gd name="T2" fmla="*/ 11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1"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38" name="Freeform 58"/>
            <p:cNvSpPr>
              <a:spLocks/>
            </p:cNvSpPr>
            <p:nvPr/>
          </p:nvSpPr>
          <p:spPr bwMode="gray">
            <a:xfrm>
              <a:off x="14676014" y="975460"/>
              <a:ext cx="54520" cy="190508"/>
            </a:xfrm>
            <a:custGeom>
              <a:avLst/>
              <a:gdLst>
                <a:gd name="T0" fmla="*/ 0 w 17"/>
                <a:gd name="T1" fmla="*/ 7 h 61"/>
                <a:gd name="T2" fmla="*/ 11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1"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39" name="Freeform 59"/>
            <p:cNvSpPr>
              <a:spLocks/>
            </p:cNvSpPr>
            <p:nvPr/>
          </p:nvSpPr>
          <p:spPr bwMode="gray">
            <a:xfrm>
              <a:off x="15136707" y="1450407"/>
              <a:ext cx="54520" cy="190508"/>
            </a:xfrm>
            <a:custGeom>
              <a:avLst/>
              <a:gdLst>
                <a:gd name="T0" fmla="*/ 0 w 17"/>
                <a:gd name="T1" fmla="*/ 7 h 61"/>
                <a:gd name="T2" fmla="*/ 11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1"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40" name="Freeform 60"/>
            <p:cNvSpPr>
              <a:spLocks noEditPoints="1"/>
            </p:cNvSpPr>
            <p:nvPr/>
          </p:nvSpPr>
          <p:spPr bwMode="gray">
            <a:xfrm>
              <a:off x="15226665" y="1446437"/>
              <a:ext cx="92684" cy="197123"/>
            </a:xfrm>
            <a:custGeom>
              <a:avLst/>
              <a:gdLst>
                <a:gd name="T0" fmla="*/ 29 w 29"/>
                <a:gd name="T1" fmla="*/ 47 h 63"/>
                <a:gd name="T2" fmla="*/ 15 w 29"/>
                <a:gd name="T3" fmla="*/ 63 h 63"/>
                <a:gd name="T4" fmla="*/ 0 w 29"/>
                <a:gd name="T5" fmla="*/ 47 h 63"/>
                <a:gd name="T6" fmla="*/ 0 w 29"/>
                <a:gd name="T7" fmla="*/ 46 h 63"/>
                <a:gd name="T8" fmla="*/ 9 w 29"/>
                <a:gd name="T9" fmla="*/ 46 h 63"/>
                <a:gd name="T10" fmla="*/ 9 w 29"/>
                <a:gd name="T11" fmla="*/ 48 h 63"/>
                <a:gd name="T12" fmla="*/ 14 w 29"/>
                <a:gd name="T13" fmla="*/ 54 h 63"/>
                <a:gd name="T14" fmla="*/ 20 w 29"/>
                <a:gd name="T15" fmla="*/ 46 h 63"/>
                <a:gd name="T16" fmla="*/ 20 w 29"/>
                <a:gd name="T17" fmla="*/ 35 h 63"/>
                <a:gd name="T18" fmla="*/ 19 w 29"/>
                <a:gd name="T19" fmla="*/ 35 h 63"/>
                <a:gd name="T20" fmla="*/ 11 w 29"/>
                <a:gd name="T21" fmla="*/ 41 h 63"/>
                <a:gd name="T22" fmla="*/ 0 w 29"/>
                <a:gd name="T23" fmla="*/ 27 h 63"/>
                <a:gd name="T24" fmla="*/ 0 w 29"/>
                <a:gd name="T25" fmla="*/ 15 h 63"/>
                <a:gd name="T26" fmla="*/ 15 w 29"/>
                <a:gd name="T27" fmla="*/ 0 h 63"/>
                <a:gd name="T28" fmla="*/ 29 w 29"/>
                <a:gd name="T29" fmla="*/ 15 h 63"/>
                <a:gd name="T30" fmla="*/ 29 w 29"/>
                <a:gd name="T31" fmla="*/ 47 h 63"/>
                <a:gd name="T32" fmla="*/ 20 w 29"/>
                <a:gd name="T33" fmla="*/ 26 h 63"/>
                <a:gd name="T34" fmla="*/ 20 w 29"/>
                <a:gd name="T35" fmla="*/ 15 h 63"/>
                <a:gd name="T36" fmla="*/ 15 w 29"/>
                <a:gd name="T37" fmla="*/ 9 h 63"/>
                <a:gd name="T38" fmla="*/ 10 w 29"/>
                <a:gd name="T39" fmla="*/ 15 h 63"/>
                <a:gd name="T40" fmla="*/ 10 w 29"/>
                <a:gd name="T41" fmla="*/ 26 h 63"/>
                <a:gd name="T42" fmla="*/ 15 w 29"/>
                <a:gd name="T43" fmla="*/ 32 h 63"/>
                <a:gd name="T44" fmla="*/ 20 w 29"/>
                <a:gd name="T4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63">
                  <a:moveTo>
                    <a:pt x="29" y="47"/>
                  </a:moveTo>
                  <a:cubicBezTo>
                    <a:pt x="29" y="57"/>
                    <a:pt x="25" y="63"/>
                    <a:pt x="15" y="63"/>
                  </a:cubicBezTo>
                  <a:cubicBezTo>
                    <a:pt x="5" y="63"/>
                    <a:pt x="0" y="57"/>
                    <a:pt x="0" y="47"/>
                  </a:cubicBezTo>
                  <a:cubicBezTo>
                    <a:pt x="0" y="46"/>
                    <a:pt x="0" y="46"/>
                    <a:pt x="0" y="46"/>
                  </a:cubicBezTo>
                  <a:cubicBezTo>
                    <a:pt x="9" y="46"/>
                    <a:pt x="9" y="46"/>
                    <a:pt x="9" y="46"/>
                  </a:cubicBezTo>
                  <a:cubicBezTo>
                    <a:pt x="9" y="48"/>
                    <a:pt x="9" y="48"/>
                    <a:pt x="9" y="48"/>
                  </a:cubicBezTo>
                  <a:cubicBezTo>
                    <a:pt x="9" y="52"/>
                    <a:pt x="11" y="54"/>
                    <a:pt x="14" y="54"/>
                  </a:cubicBezTo>
                  <a:cubicBezTo>
                    <a:pt x="18" y="54"/>
                    <a:pt x="20" y="52"/>
                    <a:pt x="20" y="46"/>
                  </a:cubicBezTo>
                  <a:cubicBezTo>
                    <a:pt x="20" y="35"/>
                    <a:pt x="20" y="35"/>
                    <a:pt x="20" y="35"/>
                  </a:cubicBezTo>
                  <a:cubicBezTo>
                    <a:pt x="19" y="35"/>
                    <a:pt x="19" y="35"/>
                    <a:pt x="19" y="35"/>
                  </a:cubicBezTo>
                  <a:cubicBezTo>
                    <a:pt x="18" y="39"/>
                    <a:pt x="15" y="41"/>
                    <a:pt x="11" y="41"/>
                  </a:cubicBezTo>
                  <a:cubicBezTo>
                    <a:pt x="4" y="41"/>
                    <a:pt x="0" y="36"/>
                    <a:pt x="0" y="27"/>
                  </a:cubicBezTo>
                  <a:cubicBezTo>
                    <a:pt x="0" y="15"/>
                    <a:pt x="0" y="15"/>
                    <a:pt x="0" y="15"/>
                  </a:cubicBezTo>
                  <a:cubicBezTo>
                    <a:pt x="0" y="5"/>
                    <a:pt x="5" y="0"/>
                    <a:pt x="15" y="0"/>
                  </a:cubicBezTo>
                  <a:cubicBezTo>
                    <a:pt x="24" y="0"/>
                    <a:pt x="29" y="5"/>
                    <a:pt x="29" y="15"/>
                  </a:cubicBezTo>
                  <a:lnTo>
                    <a:pt x="29" y="47"/>
                  </a:lnTo>
                  <a:close/>
                  <a:moveTo>
                    <a:pt x="20" y="26"/>
                  </a:moveTo>
                  <a:cubicBezTo>
                    <a:pt x="20" y="15"/>
                    <a:pt x="20" y="15"/>
                    <a:pt x="20" y="15"/>
                  </a:cubicBezTo>
                  <a:cubicBezTo>
                    <a:pt x="20" y="10"/>
                    <a:pt x="18" y="9"/>
                    <a:pt x="15" y="9"/>
                  </a:cubicBezTo>
                  <a:cubicBezTo>
                    <a:pt x="12" y="9"/>
                    <a:pt x="10" y="10"/>
                    <a:pt x="10" y="15"/>
                  </a:cubicBezTo>
                  <a:cubicBezTo>
                    <a:pt x="10" y="26"/>
                    <a:pt x="10" y="26"/>
                    <a:pt x="10" y="26"/>
                  </a:cubicBezTo>
                  <a:cubicBezTo>
                    <a:pt x="10" y="30"/>
                    <a:pt x="12" y="32"/>
                    <a:pt x="15" y="32"/>
                  </a:cubicBezTo>
                  <a:cubicBezTo>
                    <a:pt x="18" y="32"/>
                    <a:pt x="20" y="30"/>
                    <a:pt x="20"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41" name="Freeform 61"/>
            <p:cNvSpPr>
              <a:spLocks/>
            </p:cNvSpPr>
            <p:nvPr/>
          </p:nvSpPr>
          <p:spPr bwMode="gray">
            <a:xfrm>
              <a:off x="15651921" y="1446437"/>
              <a:ext cx="89958" cy="194477"/>
            </a:xfrm>
            <a:custGeom>
              <a:avLst/>
              <a:gdLst>
                <a:gd name="T0" fmla="*/ 14 w 28"/>
                <a:gd name="T1" fmla="*/ 9 h 62"/>
                <a:gd name="T2" fmla="*/ 9 w 28"/>
                <a:gd name="T3" fmla="*/ 15 h 62"/>
                <a:gd name="T4" fmla="*/ 9 w 28"/>
                <a:gd name="T5" fmla="*/ 21 h 62"/>
                <a:gd name="T6" fmla="*/ 0 w 28"/>
                <a:gd name="T7" fmla="*/ 21 h 62"/>
                <a:gd name="T8" fmla="*/ 0 w 28"/>
                <a:gd name="T9" fmla="*/ 15 h 62"/>
                <a:gd name="T10" fmla="*/ 14 w 28"/>
                <a:gd name="T11" fmla="*/ 0 h 62"/>
                <a:gd name="T12" fmla="*/ 28 w 28"/>
                <a:gd name="T13" fmla="*/ 15 h 62"/>
                <a:gd name="T14" fmla="*/ 16 w 28"/>
                <a:gd name="T15" fmla="*/ 40 h 62"/>
                <a:gd name="T16" fmla="*/ 9 w 28"/>
                <a:gd name="T17" fmla="*/ 52 h 62"/>
                <a:gd name="T18" fmla="*/ 9 w 28"/>
                <a:gd name="T19" fmla="*/ 53 h 62"/>
                <a:gd name="T20" fmla="*/ 28 w 28"/>
                <a:gd name="T21" fmla="*/ 53 h 62"/>
                <a:gd name="T22" fmla="*/ 28 w 28"/>
                <a:gd name="T23" fmla="*/ 62 h 62"/>
                <a:gd name="T24" fmla="*/ 0 w 28"/>
                <a:gd name="T25" fmla="*/ 62 h 62"/>
                <a:gd name="T26" fmla="*/ 0 w 28"/>
                <a:gd name="T27" fmla="*/ 55 h 62"/>
                <a:gd name="T28" fmla="*/ 9 w 28"/>
                <a:gd name="T29" fmla="*/ 35 h 62"/>
                <a:gd name="T30" fmla="*/ 19 w 28"/>
                <a:gd name="T31" fmla="*/ 16 h 62"/>
                <a:gd name="T32" fmla="*/ 14 w 28"/>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5"/>
                    <a:pt x="4" y="0"/>
                    <a:pt x="14" y="0"/>
                  </a:cubicBezTo>
                  <a:cubicBezTo>
                    <a:pt x="23" y="0"/>
                    <a:pt x="28" y="5"/>
                    <a:pt x="28" y="15"/>
                  </a:cubicBezTo>
                  <a:cubicBezTo>
                    <a:pt x="28" y="24"/>
                    <a:pt x="25" y="30"/>
                    <a:pt x="16" y="40"/>
                  </a:cubicBezTo>
                  <a:cubicBezTo>
                    <a:pt x="11" y="46"/>
                    <a:pt x="9" y="49"/>
                    <a:pt x="9" y="52"/>
                  </a:cubicBezTo>
                  <a:cubicBezTo>
                    <a:pt x="9" y="52"/>
                    <a:pt x="9" y="53"/>
                    <a:pt x="9" y="53"/>
                  </a:cubicBezTo>
                  <a:cubicBezTo>
                    <a:pt x="28" y="53"/>
                    <a:pt x="28" y="53"/>
                    <a:pt x="28" y="53"/>
                  </a:cubicBezTo>
                  <a:cubicBezTo>
                    <a:pt x="28" y="62"/>
                    <a:pt x="28" y="62"/>
                    <a:pt x="28" y="62"/>
                  </a:cubicBezTo>
                  <a:cubicBezTo>
                    <a:pt x="0" y="62"/>
                    <a:pt x="0" y="62"/>
                    <a:pt x="0" y="62"/>
                  </a:cubicBezTo>
                  <a:cubicBezTo>
                    <a:pt x="0" y="55"/>
                    <a:pt x="0" y="55"/>
                    <a:pt x="0" y="55"/>
                  </a:cubicBezTo>
                  <a:cubicBezTo>
                    <a:pt x="0" y="48"/>
                    <a:pt x="2" y="43"/>
                    <a:pt x="9" y="35"/>
                  </a:cubicBezTo>
                  <a:cubicBezTo>
                    <a:pt x="17" y="27"/>
                    <a:pt x="19" y="22"/>
                    <a:pt x="19" y="16"/>
                  </a:cubicBezTo>
                  <a:cubicBezTo>
                    <a:pt x="19" y="10"/>
                    <a:pt x="17" y="9"/>
                    <a:pt x="1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42" name="Freeform 62"/>
            <p:cNvSpPr>
              <a:spLocks noEditPoints="1"/>
            </p:cNvSpPr>
            <p:nvPr/>
          </p:nvSpPr>
          <p:spPr bwMode="gray">
            <a:xfrm>
              <a:off x="15760960" y="1446437"/>
              <a:ext cx="94046" cy="197123"/>
            </a:xfrm>
            <a:custGeom>
              <a:avLst/>
              <a:gdLst>
                <a:gd name="T0" fmla="*/ 0 w 29"/>
                <a:gd name="T1" fmla="*/ 15 h 63"/>
                <a:gd name="T2" fmla="*/ 14 w 29"/>
                <a:gd name="T3" fmla="*/ 0 h 63"/>
                <a:gd name="T4" fmla="*/ 29 w 29"/>
                <a:gd name="T5" fmla="*/ 15 h 63"/>
                <a:gd name="T6" fmla="*/ 29 w 29"/>
                <a:gd name="T7" fmla="*/ 47 h 63"/>
                <a:gd name="T8" fmla="*/ 14 w 29"/>
                <a:gd name="T9" fmla="*/ 63 h 63"/>
                <a:gd name="T10" fmla="*/ 0 w 29"/>
                <a:gd name="T11" fmla="*/ 47 h 63"/>
                <a:gd name="T12" fmla="*/ 0 w 29"/>
                <a:gd name="T13" fmla="*/ 15 h 63"/>
                <a:gd name="T14" fmla="*/ 9 w 29"/>
                <a:gd name="T15" fmla="*/ 48 h 63"/>
                <a:gd name="T16" fmla="*/ 14 w 29"/>
                <a:gd name="T17" fmla="*/ 54 h 63"/>
                <a:gd name="T18" fmla="*/ 19 w 29"/>
                <a:gd name="T19" fmla="*/ 48 h 63"/>
                <a:gd name="T20" fmla="*/ 19 w 29"/>
                <a:gd name="T21" fmla="*/ 15 h 63"/>
                <a:gd name="T22" fmla="*/ 14 w 29"/>
                <a:gd name="T23" fmla="*/ 9 h 63"/>
                <a:gd name="T24" fmla="*/ 9 w 29"/>
                <a:gd name="T25" fmla="*/ 15 h 63"/>
                <a:gd name="T26" fmla="*/ 9 w 29"/>
                <a:gd name="T27"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63">
                  <a:moveTo>
                    <a:pt x="0" y="15"/>
                  </a:moveTo>
                  <a:cubicBezTo>
                    <a:pt x="0" y="5"/>
                    <a:pt x="5" y="0"/>
                    <a:pt x="14" y="0"/>
                  </a:cubicBezTo>
                  <a:cubicBezTo>
                    <a:pt x="24" y="0"/>
                    <a:pt x="29" y="5"/>
                    <a:pt x="29" y="15"/>
                  </a:cubicBezTo>
                  <a:cubicBezTo>
                    <a:pt x="29" y="47"/>
                    <a:pt x="29" y="47"/>
                    <a:pt x="29" y="47"/>
                  </a:cubicBezTo>
                  <a:cubicBezTo>
                    <a:pt x="29" y="57"/>
                    <a:pt x="24" y="63"/>
                    <a:pt x="14" y="63"/>
                  </a:cubicBezTo>
                  <a:cubicBezTo>
                    <a:pt x="5" y="63"/>
                    <a:pt x="0" y="57"/>
                    <a:pt x="0" y="47"/>
                  </a:cubicBezTo>
                  <a:lnTo>
                    <a:pt x="0" y="15"/>
                  </a:lnTo>
                  <a:close/>
                  <a:moveTo>
                    <a:pt x="9" y="48"/>
                  </a:moveTo>
                  <a:cubicBezTo>
                    <a:pt x="9" y="52"/>
                    <a:pt x="11" y="54"/>
                    <a:pt x="14" y="54"/>
                  </a:cubicBezTo>
                  <a:cubicBezTo>
                    <a:pt x="17" y="54"/>
                    <a:pt x="19" y="52"/>
                    <a:pt x="19" y="48"/>
                  </a:cubicBezTo>
                  <a:cubicBezTo>
                    <a:pt x="19" y="15"/>
                    <a:pt x="19" y="15"/>
                    <a:pt x="19" y="15"/>
                  </a:cubicBezTo>
                  <a:cubicBezTo>
                    <a:pt x="19" y="10"/>
                    <a:pt x="17" y="9"/>
                    <a:pt x="14" y="9"/>
                  </a:cubicBezTo>
                  <a:cubicBezTo>
                    <a:pt x="11" y="9"/>
                    <a:pt x="9" y="10"/>
                    <a:pt x="9" y="15"/>
                  </a:cubicBez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43" name="Freeform 63"/>
            <p:cNvSpPr>
              <a:spLocks/>
            </p:cNvSpPr>
            <p:nvPr/>
          </p:nvSpPr>
          <p:spPr bwMode="gray">
            <a:xfrm>
              <a:off x="16193031" y="1446437"/>
              <a:ext cx="92684" cy="194477"/>
            </a:xfrm>
            <a:custGeom>
              <a:avLst/>
              <a:gdLst>
                <a:gd name="T0" fmla="*/ 14 w 29"/>
                <a:gd name="T1" fmla="*/ 9 h 62"/>
                <a:gd name="T2" fmla="*/ 9 w 29"/>
                <a:gd name="T3" fmla="*/ 15 h 62"/>
                <a:gd name="T4" fmla="*/ 9 w 29"/>
                <a:gd name="T5" fmla="*/ 21 h 62"/>
                <a:gd name="T6" fmla="*/ 0 w 29"/>
                <a:gd name="T7" fmla="*/ 21 h 62"/>
                <a:gd name="T8" fmla="*/ 0 w 29"/>
                <a:gd name="T9" fmla="*/ 15 h 62"/>
                <a:gd name="T10" fmla="*/ 14 w 29"/>
                <a:gd name="T11" fmla="*/ 0 h 62"/>
                <a:gd name="T12" fmla="*/ 29 w 29"/>
                <a:gd name="T13" fmla="*/ 15 h 62"/>
                <a:gd name="T14" fmla="*/ 17 w 29"/>
                <a:gd name="T15" fmla="*/ 40 h 62"/>
                <a:gd name="T16" fmla="*/ 10 w 29"/>
                <a:gd name="T17" fmla="*/ 52 h 62"/>
                <a:gd name="T18" fmla="*/ 10 w 29"/>
                <a:gd name="T19" fmla="*/ 53 h 62"/>
                <a:gd name="T20" fmla="*/ 28 w 29"/>
                <a:gd name="T21" fmla="*/ 53 h 62"/>
                <a:gd name="T22" fmla="*/ 28 w 29"/>
                <a:gd name="T23" fmla="*/ 62 h 62"/>
                <a:gd name="T24" fmla="*/ 0 w 29"/>
                <a:gd name="T25" fmla="*/ 62 h 62"/>
                <a:gd name="T26" fmla="*/ 0 w 29"/>
                <a:gd name="T27" fmla="*/ 55 h 62"/>
                <a:gd name="T28" fmla="*/ 10 w 29"/>
                <a:gd name="T29" fmla="*/ 35 h 62"/>
                <a:gd name="T30" fmla="*/ 19 w 29"/>
                <a:gd name="T31" fmla="*/ 16 h 62"/>
                <a:gd name="T32" fmla="*/ 14 w 29"/>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5"/>
                    <a:pt x="5" y="0"/>
                    <a:pt x="14" y="0"/>
                  </a:cubicBezTo>
                  <a:cubicBezTo>
                    <a:pt x="24" y="0"/>
                    <a:pt x="29" y="5"/>
                    <a:pt x="29" y="15"/>
                  </a:cubicBezTo>
                  <a:cubicBezTo>
                    <a:pt x="29" y="24"/>
                    <a:pt x="26" y="30"/>
                    <a:pt x="17" y="40"/>
                  </a:cubicBezTo>
                  <a:cubicBezTo>
                    <a:pt x="11" y="46"/>
                    <a:pt x="10" y="49"/>
                    <a:pt x="10" y="52"/>
                  </a:cubicBezTo>
                  <a:cubicBezTo>
                    <a:pt x="10" y="52"/>
                    <a:pt x="10" y="53"/>
                    <a:pt x="10" y="53"/>
                  </a:cubicBezTo>
                  <a:cubicBezTo>
                    <a:pt x="28" y="53"/>
                    <a:pt x="28" y="53"/>
                    <a:pt x="28" y="53"/>
                  </a:cubicBezTo>
                  <a:cubicBezTo>
                    <a:pt x="28" y="62"/>
                    <a:pt x="28" y="62"/>
                    <a:pt x="28" y="62"/>
                  </a:cubicBezTo>
                  <a:cubicBezTo>
                    <a:pt x="0" y="62"/>
                    <a:pt x="0" y="62"/>
                    <a:pt x="0" y="62"/>
                  </a:cubicBezTo>
                  <a:cubicBezTo>
                    <a:pt x="0" y="55"/>
                    <a:pt x="0" y="55"/>
                    <a:pt x="0" y="55"/>
                  </a:cubicBezTo>
                  <a:cubicBezTo>
                    <a:pt x="0" y="48"/>
                    <a:pt x="2" y="43"/>
                    <a:pt x="10" y="35"/>
                  </a:cubicBezTo>
                  <a:cubicBezTo>
                    <a:pt x="17" y="27"/>
                    <a:pt x="19" y="22"/>
                    <a:pt x="19" y="16"/>
                  </a:cubicBezTo>
                  <a:cubicBezTo>
                    <a:pt x="19" y="10"/>
                    <a:pt x="17" y="9"/>
                    <a:pt x="1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44" name="Freeform 64"/>
            <p:cNvSpPr>
              <a:spLocks/>
            </p:cNvSpPr>
            <p:nvPr/>
          </p:nvSpPr>
          <p:spPr bwMode="gray">
            <a:xfrm>
              <a:off x="16323879" y="1450407"/>
              <a:ext cx="55882" cy="190508"/>
            </a:xfrm>
            <a:custGeom>
              <a:avLst/>
              <a:gdLst>
                <a:gd name="T0" fmla="*/ 0 w 17"/>
                <a:gd name="T1" fmla="*/ 7 h 61"/>
                <a:gd name="T2" fmla="*/ 11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1"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45" name="Freeform 65"/>
            <p:cNvSpPr>
              <a:spLocks/>
            </p:cNvSpPr>
            <p:nvPr/>
          </p:nvSpPr>
          <p:spPr bwMode="gray">
            <a:xfrm>
              <a:off x="12895938" y="1450407"/>
              <a:ext cx="54520" cy="190508"/>
            </a:xfrm>
            <a:custGeom>
              <a:avLst/>
              <a:gdLst>
                <a:gd name="T0" fmla="*/ 0 w 17"/>
                <a:gd name="T1" fmla="*/ 7 h 61"/>
                <a:gd name="T2" fmla="*/ 10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0"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46" name="Freeform 66"/>
            <p:cNvSpPr>
              <a:spLocks/>
            </p:cNvSpPr>
            <p:nvPr/>
          </p:nvSpPr>
          <p:spPr bwMode="gray">
            <a:xfrm>
              <a:off x="12985896" y="1450407"/>
              <a:ext cx="92684" cy="193154"/>
            </a:xfrm>
            <a:custGeom>
              <a:avLst/>
              <a:gdLst>
                <a:gd name="T0" fmla="*/ 9 w 29"/>
                <a:gd name="T1" fmla="*/ 41 h 62"/>
                <a:gd name="T2" fmla="*/ 9 w 29"/>
                <a:gd name="T3" fmla="*/ 47 h 62"/>
                <a:gd name="T4" fmla="*/ 14 w 29"/>
                <a:gd name="T5" fmla="*/ 53 h 62"/>
                <a:gd name="T6" fmla="*/ 19 w 29"/>
                <a:gd name="T7" fmla="*/ 47 h 62"/>
                <a:gd name="T8" fmla="*/ 19 w 29"/>
                <a:gd name="T9" fmla="*/ 33 h 62"/>
                <a:gd name="T10" fmla="*/ 14 w 29"/>
                <a:gd name="T11" fmla="*/ 27 h 62"/>
                <a:gd name="T12" fmla="*/ 9 w 29"/>
                <a:gd name="T13" fmla="*/ 33 h 62"/>
                <a:gd name="T14" fmla="*/ 9 w 29"/>
                <a:gd name="T15" fmla="*/ 35 h 62"/>
                <a:gd name="T16" fmla="*/ 0 w 29"/>
                <a:gd name="T17" fmla="*/ 35 h 62"/>
                <a:gd name="T18" fmla="*/ 2 w 29"/>
                <a:gd name="T19" fmla="*/ 0 h 62"/>
                <a:gd name="T20" fmla="*/ 27 w 29"/>
                <a:gd name="T21" fmla="*/ 0 h 62"/>
                <a:gd name="T22" fmla="*/ 27 w 29"/>
                <a:gd name="T23" fmla="*/ 8 h 62"/>
                <a:gd name="T24" fmla="*/ 10 w 29"/>
                <a:gd name="T25" fmla="*/ 8 h 62"/>
                <a:gd name="T26" fmla="*/ 10 w 29"/>
                <a:gd name="T27" fmla="*/ 23 h 62"/>
                <a:gd name="T28" fmla="*/ 10 w 29"/>
                <a:gd name="T29" fmla="*/ 23 h 62"/>
                <a:gd name="T30" fmla="*/ 18 w 29"/>
                <a:gd name="T31" fmla="*/ 19 h 62"/>
                <a:gd name="T32" fmla="*/ 29 w 29"/>
                <a:gd name="T33" fmla="*/ 33 h 62"/>
                <a:gd name="T34" fmla="*/ 29 w 29"/>
                <a:gd name="T35" fmla="*/ 46 h 62"/>
                <a:gd name="T36" fmla="*/ 14 w 29"/>
                <a:gd name="T37" fmla="*/ 62 h 62"/>
                <a:gd name="T38" fmla="*/ 0 w 29"/>
                <a:gd name="T39" fmla="*/ 46 h 62"/>
                <a:gd name="T40" fmla="*/ 0 w 29"/>
                <a:gd name="T41" fmla="*/ 41 h 62"/>
                <a:gd name="T42" fmla="*/ 9 w 29"/>
                <a:gd name="T43"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62">
                  <a:moveTo>
                    <a:pt x="9" y="41"/>
                  </a:moveTo>
                  <a:cubicBezTo>
                    <a:pt x="9" y="47"/>
                    <a:pt x="9" y="47"/>
                    <a:pt x="9" y="47"/>
                  </a:cubicBezTo>
                  <a:cubicBezTo>
                    <a:pt x="9" y="51"/>
                    <a:pt x="11" y="53"/>
                    <a:pt x="14" y="53"/>
                  </a:cubicBezTo>
                  <a:cubicBezTo>
                    <a:pt x="17" y="53"/>
                    <a:pt x="19" y="51"/>
                    <a:pt x="19" y="47"/>
                  </a:cubicBezTo>
                  <a:cubicBezTo>
                    <a:pt x="19" y="33"/>
                    <a:pt x="19" y="33"/>
                    <a:pt x="19" y="33"/>
                  </a:cubicBezTo>
                  <a:cubicBezTo>
                    <a:pt x="19" y="29"/>
                    <a:pt x="17" y="27"/>
                    <a:pt x="14" y="27"/>
                  </a:cubicBezTo>
                  <a:cubicBezTo>
                    <a:pt x="11" y="27"/>
                    <a:pt x="9" y="29"/>
                    <a:pt x="9" y="33"/>
                  </a:cubicBezTo>
                  <a:cubicBezTo>
                    <a:pt x="9" y="35"/>
                    <a:pt x="9" y="35"/>
                    <a:pt x="9" y="35"/>
                  </a:cubicBezTo>
                  <a:cubicBezTo>
                    <a:pt x="0" y="35"/>
                    <a:pt x="0" y="35"/>
                    <a:pt x="0" y="35"/>
                  </a:cubicBezTo>
                  <a:cubicBezTo>
                    <a:pt x="2" y="0"/>
                    <a:pt x="2" y="0"/>
                    <a:pt x="2" y="0"/>
                  </a:cubicBezTo>
                  <a:cubicBezTo>
                    <a:pt x="27" y="0"/>
                    <a:pt x="27" y="0"/>
                    <a:pt x="27" y="0"/>
                  </a:cubicBezTo>
                  <a:cubicBezTo>
                    <a:pt x="27" y="8"/>
                    <a:pt x="27" y="8"/>
                    <a:pt x="27" y="8"/>
                  </a:cubicBezTo>
                  <a:cubicBezTo>
                    <a:pt x="10" y="8"/>
                    <a:pt x="10" y="8"/>
                    <a:pt x="10" y="8"/>
                  </a:cubicBezTo>
                  <a:cubicBezTo>
                    <a:pt x="10" y="23"/>
                    <a:pt x="10" y="23"/>
                    <a:pt x="10" y="23"/>
                  </a:cubicBezTo>
                  <a:cubicBezTo>
                    <a:pt x="10" y="23"/>
                    <a:pt x="10" y="23"/>
                    <a:pt x="10" y="23"/>
                  </a:cubicBezTo>
                  <a:cubicBezTo>
                    <a:pt x="11" y="20"/>
                    <a:pt x="14" y="19"/>
                    <a:pt x="18" y="19"/>
                  </a:cubicBezTo>
                  <a:cubicBezTo>
                    <a:pt x="25" y="19"/>
                    <a:pt x="29" y="24"/>
                    <a:pt x="29" y="33"/>
                  </a:cubicBezTo>
                  <a:cubicBezTo>
                    <a:pt x="29" y="46"/>
                    <a:pt x="29" y="46"/>
                    <a:pt x="29" y="46"/>
                  </a:cubicBezTo>
                  <a:cubicBezTo>
                    <a:pt x="29" y="56"/>
                    <a:pt x="24" y="62"/>
                    <a:pt x="14" y="62"/>
                  </a:cubicBezTo>
                  <a:cubicBezTo>
                    <a:pt x="5" y="62"/>
                    <a:pt x="0" y="56"/>
                    <a:pt x="0" y="46"/>
                  </a:cubicBezTo>
                  <a:cubicBezTo>
                    <a:pt x="0" y="41"/>
                    <a:pt x="0" y="41"/>
                    <a:pt x="0" y="41"/>
                  </a:cubicBezTo>
                  <a:lnTo>
                    <a:pt x="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47" name="Freeform 67"/>
            <p:cNvSpPr>
              <a:spLocks/>
            </p:cNvSpPr>
            <p:nvPr/>
          </p:nvSpPr>
          <p:spPr bwMode="gray">
            <a:xfrm>
              <a:off x="13449316" y="1450407"/>
              <a:ext cx="54520" cy="190508"/>
            </a:xfrm>
            <a:custGeom>
              <a:avLst/>
              <a:gdLst>
                <a:gd name="T0" fmla="*/ 0 w 17"/>
                <a:gd name="T1" fmla="*/ 7 h 61"/>
                <a:gd name="T2" fmla="*/ 11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1"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48" name="Freeform 68"/>
            <p:cNvSpPr>
              <a:spLocks noEditPoints="1"/>
            </p:cNvSpPr>
            <p:nvPr/>
          </p:nvSpPr>
          <p:spPr bwMode="gray">
            <a:xfrm>
              <a:off x="13539274" y="1446437"/>
              <a:ext cx="96772" cy="197123"/>
            </a:xfrm>
            <a:custGeom>
              <a:avLst/>
              <a:gdLst>
                <a:gd name="T0" fmla="*/ 0 w 30"/>
                <a:gd name="T1" fmla="*/ 16 h 63"/>
                <a:gd name="T2" fmla="*/ 15 w 30"/>
                <a:gd name="T3" fmla="*/ 0 h 63"/>
                <a:gd name="T4" fmla="*/ 29 w 30"/>
                <a:gd name="T5" fmla="*/ 15 h 63"/>
                <a:gd name="T6" fmla="*/ 29 w 30"/>
                <a:gd name="T7" fmla="*/ 17 h 63"/>
                <a:gd name="T8" fmla="*/ 20 w 30"/>
                <a:gd name="T9" fmla="*/ 17 h 63"/>
                <a:gd name="T10" fmla="*/ 20 w 30"/>
                <a:gd name="T11" fmla="*/ 15 h 63"/>
                <a:gd name="T12" fmla="*/ 15 w 30"/>
                <a:gd name="T13" fmla="*/ 9 h 63"/>
                <a:gd name="T14" fmla="*/ 10 w 30"/>
                <a:gd name="T15" fmla="*/ 16 h 63"/>
                <a:gd name="T16" fmla="*/ 10 w 30"/>
                <a:gd name="T17" fmla="*/ 27 h 63"/>
                <a:gd name="T18" fmla="*/ 10 w 30"/>
                <a:gd name="T19" fmla="*/ 27 h 63"/>
                <a:gd name="T20" fmla="*/ 19 w 30"/>
                <a:gd name="T21" fmla="*/ 22 h 63"/>
                <a:gd name="T22" fmla="*/ 30 w 30"/>
                <a:gd name="T23" fmla="*/ 36 h 63"/>
                <a:gd name="T24" fmla="*/ 30 w 30"/>
                <a:gd name="T25" fmla="*/ 47 h 63"/>
                <a:gd name="T26" fmla="*/ 15 w 30"/>
                <a:gd name="T27" fmla="*/ 63 h 63"/>
                <a:gd name="T28" fmla="*/ 0 w 30"/>
                <a:gd name="T29" fmla="*/ 47 h 63"/>
                <a:gd name="T30" fmla="*/ 0 w 30"/>
                <a:gd name="T31" fmla="*/ 16 h 63"/>
                <a:gd name="T32" fmla="*/ 10 w 30"/>
                <a:gd name="T33" fmla="*/ 37 h 63"/>
                <a:gd name="T34" fmla="*/ 10 w 30"/>
                <a:gd name="T35" fmla="*/ 48 h 63"/>
                <a:gd name="T36" fmla="*/ 15 w 30"/>
                <a:gd name="T37" fmla="*/ 54 h 63"/>
                <a:gd name="T38" fmla="*/ 20 w 30"/>
                <a:gd name="T39" fmla="*/ 48 h 63"/>
                <a:gd name="T40" fmla="*/ 20 w 30"/>
                <a:gd name="T41" fmla="*/ 37 h 63"/>
                <a:gd name="T42" fmla="*/ 15 w 30"/>
                <a:gd name="T43" fmla="*/ 31 h 63"/>
                <a:gd name="T44" fmla="*/ 10 w 30"/>
                <a:gd name="T45"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63">
                  <a:moveTo>
                    <a:pt x="0" y="16"/>
                  </a:moveTo>
                  <a:cubicBezTo>
                    <a:pt x="0" y="5"/>
                    <a:pt x="5" y="0"/>
                    <a:pt x="15" y="0"/>
                  </a:cubicBezTo>
                  <a:cubicBezTo>
                    <a:pt x="25" y="0"/>
                    <a:pt x="29" y="5"/>
                    <a:pt x="29" y="15"/>
                  </a:cubicBezTo>
                  <a:cubicBezTo>
                    <a:pt x="29" y="17"/>
                    <a:pt x="29" y="17"/>
                    <a:pt x="29" y="17"/>
                  </a:cubicBezTo>
                  <a:cubicBezTo>
                    <a:pt x="20" y="17"/>
                    <a:pt x="20" y="17"/>
                    <a:pt x="20" y="17"/>
                  </a:cubicBezTo>
                  <a:cubicBezTo>
                    <a:pt x="20" y="15"/>
                    <a:pt x="20" y="15"/>
                    <a:pt x="20" y="15"/>
                  </a:cubicBezTo>
                  <a:cubicBezTo>
                    <a:pt x="20" y="10"/>
                    <a:pt x="18" y="9"/>
                    <a:pt x="15" y="9"/>
                  </a:cubicBezTo>
                  <a:cubicBezTo>
                    <a:pt x="12" y="9"/>
                    <a:pt x="10" y="10"/>
                    <a:pt x="10" y="16"/>
                  </a:cubicBezTo>
                  <a:cubicBezTo>
                    <a:pt x="10" y="27"/>
                    <a:pt x="10" y="27"/>
                    <a:pt x="10" y="27"/>
                  </a:cubicBezTo>
                  <a:cubicBezTo>
                    <a:pt x="10" y="27"/>
                    <a:pt x="10" y="27"/>
                    <a:pt x="10" y="27"/>
                  </a:cubicBezTo>
                  <a:cubicBezTo>
                    <a:pt x="12" y="24"/>
                    <a:pt x="15" y="22"/>
                    <a:pt x="19" y="22"/>
                  </a:cubicBezTo>
                  <a:cubicBezTo>
                    <a:pt x="26" y="22"/>
                    <a:pt x="30" y="27"/>
                    <a:pt x="30" y="36"/>
                  </a:cubicBezTo>
                  <a:cubicBezTo>
                    <a:pt x="30" y="47"/>
                    <a:pt x="30" y="47"/>
                    <a:pt x="30" y="47"/>
                  </a:cubicBezTo>
                  <a:cubicBezTo>
                    <a:pt x="30" y="57"/>
                    <a:pt x="24" y="63"/>
                    <a:pt x="15" y="63"/>
                  </a:cubicBezTo>
                  <a:cubicBezTo>
                    <a:pt x="5" y="63"/>
                    <a:pt x="0" y="57"/>
                    <a:pt x="0" y="47"/>
                  </a:cubicBezTo>
                  <a:lnTo>
                    <a:pt x="0" y="16"/>
                  </a:lnTo>
                  <a:close/>
                  <a:moveTo>
                    <a:pt x="10" y="37"/>
                  </a:moveTo>
                  <a:cubicBezTo>
                    <a:pt x="10" y="48"/>
                    <a:pt x="10" y="48"/>
                    <a:pt x="10" y="48"/>
                  </a:cubicBezTo>
                  <a:cubicBezTo>
                    <a:pt x="10" y="52"/>
                    <a:pt x="12" y="54"/>
                    <a:pt x="15" y="54"/>
                  </a:cubicBezTo>
                  <a:cubicBezTo>
                    <a:pt x="18" y="54"/>
                    <a:pt x="20" y="52"/>
                    <a:pt x="20" y="48"/>
                  </a:cubicBezTo>
                  <a:cubicBezTo>
                    <a:pt x="20" y="37"/>
                    <a:pt x="20" y="37"/>
                    <a:pt x="20" y="37"/>
                  </a:cubicBezTo>
                  <a:cubicBezTo>
                    <a:pt x="20" y="32"/>
                    <a:pt x="18" y="31"/>
                    <a:pt x="15" y="31"/>
                  </a:cubicBezTo>
                  <a:cubicBezTo>
                    <a:pt x="12" y="31"/>
                    <a:pt x="10" y="32"/>
                    <a:pt x="10"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49" name="Freeform 69"/>
            <p:cNvSpPr>
              <a:spLocks/>
            </p:cNvSpPr>
            <p:nvPr/>
          </p:nvSpPr>
          <p:spPr bwMode="gray">
            <a:xfrm>
              <a:off x="13995878" y="1450407"/>
              <a:ext cx="55882" cy="190508"/>
            </a:xfrm>
            <a:custGeom>
              <a:avLst/>
              <a:gdLst>
                <a:gd name="T0" fmla="*/ 0 w 17"/>
                <a:gd name="T1" fmla="*/ 7 h 61"/>
                <a:gd name="T2" fmla="*/ 10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0"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50" name="Freeform 70"/>
            <p:cNvSpPr>
              <a:spLocks/>
            </p:cNvSpPr>
            <p:nvPr/>
          </p:nvSpPr>
          <p:spPr bwMode="gray">
            <a:xfrm>
              <a:off x="14087199" y="1450407"/>
              <a:ext cx="92684" cy="190508"/>
            </a:xfrm>
            <a:custGeom>
              <a:avLst/>
              <a:gdLst>
                <a:gd name="T0" fmla="*/ 68 w 68"/>
                <a:gd name="T1" fmla="*/ 0 h 144"/>
                <a:gd name="T2" fmla="*/ 68 w 68"/>
                <a:gd name="T3" fmla="*/ 18 h 144"/>
                <a:gd name="T4" fmla="*/ 35 w 68"/>
                <a:gd name="T5" fmla="*/ 144 h 144"/>
                <a:gd name="T6" fmla="*/ 11 w 68"/>
                <a:gd name="T7" fmla="*/ 144 h 144"/>
                <a:gd name="T8" fmla="*/ 44 w 68"/>
                <a:gd name="T9" fmla="*/ 18 h 144"/>
                <a:gd name="T10" fmla="*/ 0 w 68"/>
                <a:gd name="T11" fmla="*/ 18 h 144"/>
                <a:gd name="T12" fmla="*/ 0 w 68"/>
                <a:gd name="T13" fmla="*/ 0 h 144"/>
                <a:gd name="T14" fmla="*/ 68 w 68"/>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44">
                  <a:moveTo>
                    <a:pt x="68" y="0"/>
                  </a:moveTo>
                  <a:lnTo>
                    <a:pt x="68" y="18"/>
                  </a:lnTo>
                  <a:lnTo>
                    <a:pt x="35" y="144"/>
                  </a:lnTo>
                  <a:lnTo>
                    <a:pt x="11" y="144"/>
                  </a:lnTo>
                  <a:lnTo>
                    <a:pt x="44" y="18"/>
                  </a:lnTo>
                  <a:lnTo>
                    <a:pt x="0" y="18"/>
                  </a:lnTo>
                  <a:lnTo>
                    <a:pt x="0" y="0"/>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51" name="Freeform 71"/>
            <p:cNvSpPr>
              <a:spLocks/>
            </p:cNvSpPr>
            <p:nvPr/>
          </p:nvSpPr>
          <p:spPr bwMode="gray">
            <a:xfrm>
              <a:off x="14562886" y="1450407"/>
              <a:ext cx="54520" cy="190508"/>
            </a:xfrm>
            <a:custGeom>
              <a:avLst/>
              <a:gdLst>
                <a:gd name="T0" fmla="*/ 0 w 17"/>
                <a:gd name="T1" fmla="*/ 7 h 61"/>
                <a:gd name="T2" fmla="*/ 11 w 17"/>
                <a:gd name="T3" fmla="*/ 0 h 61"/>
                <a:gd name="T4" fmla="*/ 17 w 17"/>
                <a:gd name="T5" fmla="*/ 0 h 61"/>
                <a:gd name="T6" fmla="*/ 17 w 17"/>
                <a:gd name="T7" fmla="*/ 61 h 61"/>
                <a:gd name="T8" fmla="*/ 7 w 17"/>
                <a:gd name="T9" fmla="*/ 61 h 61"/>
                <a:gd name="T10" fmla="*/ 7 w 17"/>
                <a:gd name="T11" fmla="*/ 14 h 61"/>
                <a:gd name="T12" fmla="*/ 0 w 17"/>
                <a:gd name="T13" fmla="*/ 14 h 61"/>
                <a:gd name="T14" fmla="*/ 0 w 17"/>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1">
                  <a:moveTo>
                    <a:pt x="0" y="7"/>
                  </a:moveTo>
                  <a:cubicBezTo>
                    <a:pt x="7" y="7"/>
                    <a:pt x="9" y="4"/>
                    <a:pt x="11" y="0"/>
                  </a:cubicBezTo>
                  <a:cubicBezTo>
                    <a:pt x="17" y="0"/>
                    <a:pt x="17" y="0"/>
                    <a:pt x="17" y="0"/>
                  </a:cubicBezTo>
                  <a:cubicBezTo>
                    <a:pt x="17" y="61"/>
                    <a:pt x="17" y="61"/>
                    <a:pt x="17" y="61"/>
                  </a:cubicBezTo>
                  <a:cubicBezTo>
                    <a:pt x="7" y="61"/>
                    <a:pt x="7" y="61"/>
                    <a:pt x="7" y="61"/>
                  </a:cubicBezTo>
                  <a:cubicBezTo>
                    <a:pt x="7" y="14"/>
                    <a:pt x="7" y="14"/>
                    <a:pt x="7"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52" name="Freeform 72"/>
            <p:cNvSpPr>
              <a:spLocks noEditPoints="1"/>
            </p:cNvSpPr>
            <p:nvPr/>
          </p:nvSpPr>
          <p:spPr bwMode="gray">
            <a:xfrm>
              <a:off x="14652843" y="1446437"/>
              <a:ext cx="96772" cy="197123"/>
            </a:xfrm>
            <a:custGeom>
              <a:avLst/>
              <a:gdLst>
                <a:gd name="T0" fmla="*/ 15 w 30"/>
                <a:gd name="T1" fmla="*/ 63 h 63"/>
                <a:gd name="T2" fmla="*/ 0 w 30"/>
                <a:gd name="T3" fmla="*/ 47 h 63"/>
                <a:gd name="T4" fmla="*/ 0 w 30"/>
                <a:gd name="T5" fmla="*/ 43 h 63"/>
                <a:gd name="T6" fmla="*/ 6 w 30"/>
                <a:gd name="T7" fmla="*/ 30 h 63"/>
                <a:gd name="T8" fmla="*/ 6 w 30"/>
                <a:gd name="T9" fmla="*/ 30 h 63"/>
                <a:gd name="T10" fmla="*/ 0 w 30"/>
                <a:gd name="T11" fmla="*/ 17 h 63"/>
                <a:gd name="T12" fmla="*/ 0 w 30"/>
                <a:gd name="T13" fmla="*/ 15 h 63"/>
                <a:gd name="T14" fmla="*/ 15 w 30"/>
                <a:gd name="T15" fmla="*/ 0 h 63"/>
                <a:gd name="T16" fmla="*/ 30 w 30"/>
                <a:gd name="T17" fmla="*/ 15 h 63"/>
                <a:gd name="T18" fmla="*/ 30 w 30"/>
                <a:gd name="T19" fmla="*/ 17 h 63"/>
                <a:gd name="T20" fmla="*/ 24 w 30"/>
                <a:gd name="T21" fmla="*/ 30 h 63"/>
                <a:gd name="T22" fmla="*/ 24 w 30"/>
                <a:gd name="T23" fmla="*/ 30 h 63"/>
                <a:gd name="T24" fmla="*/ 30 w 30"/>
                <a:gd name="T25" fmla="*/ 43 h 63"/>
                <a:gd name="T26" fmla="*/ 30 w 30"/>
                <a:gd name="T27" fmla="*/ 47 h 63"/>
                <a:gd name="T28" fmla="*/ 15 w 30"/>
                <a:gd name="T29" fmla="*/ 63 h 63"/>
                <a:gd name="T30" fmla="*/ 9 w 30"/>
                <a:gd name="T31" fmla="*/ 19 h 63"/>
                <a:gd name="T32" fmla="*/ 15 w 30"/>
                <a:gd name="T33" fmla="*/ 26 h 63"/>
                <a:gd name="T34" fmla="*/ 20 w 30"/>
                <a:gd name="T35" fmla="*/ 19 h 63"/>
                <a:gd name="T36" fmla="*/ 20 w 30"/>
                <a:gd name="T37" fmla="*/ 16 h 63"/>
                <a:gd name="T38" fmla="*/ 15 w 30"/>
                <a:gd name="T39" fmla="*/ 9 h 63"/>
                <a:gd name="T40" fmla="*/ 9 w 30"/>
                <a:gd name="T41" fmla="*/ 16 h 63"/>
                <a:gd name="T42" fmla="*/ 9 w 30"/>
                <a:gd name="T43" fmla="*/ 19 h 63"/>
                <a:gd name="T44" fmla="*/ 15 w 30"/>
                <a:gd name="T45" fmla="*/ 54 h 63"/>
                <a:gd name="T46" fmla="*/ 20 w 30"/>
                <a:gd name="T47" fmla="*/ 47 h 63"/>
                <a:gd name="T48" fmla="*/ 20 w 30"/>
                <a:gd name="T49" fmla="*/ 41 h 63"/>
                <a:gd name="T50" fmla="*/ 15 w 30"/>
                <a:gd name="T51" fmla="*/ 34 h 63"/>
                <a:gd name="T52" fmla="*/ 9 w 30"/>
                <a:gd name="T53" fmla="*/ 41 h 63"/>
                <a:gd name="T54" fmla="*/ 9 w 30"/>
                <a:gd name="T55" fmla="*/ 47 h 63"/>
                <a:gd name="T56" fmla="*/ 15 w 30"/>
                <a:gd name="T57"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3">
                  <a:moveTo>
                    <a:pt x="15" y="63"/>
                  </a:moveTo>
                  <a:cubicBezTo>
                    <a:pt x="5" y="63"/>
                    <a:pt x="0" y="57"/>
                    <a:pt x="0" y="47"/>
                  </a:cubicBezTo>
                  <a:cubicBezTo>
                    <a:pt x="0" y="43"/>
                    <a:pt x="0" y="43"/>
                    <a:pt x="0" y="43"/>
                  </a:cubicBezTo>
                  <a:cubicBezTo>
                    <a:pt x="0" y="37"/>
                    <a:pt x="1" y="32"/>
                    <a:pt x="6" y="30"/>
                  </a:cubicBezTo>
                  <a:cubicBezTo>
                    <a:pt x="6" y="30"/>
                    <a:pt x="6" y="30"/>
                    <a:pt x="6" y="30"/>
                  </a:cubicBezTo>
                  <a:cubicBezTo>
                    <a:pt x="2" y="27"/>
                    <a:pt x="0" y="23"/>
                    <a:pt x="0" y="17"/>
                  </a:cubicBezTo>
                  <a:cubicBezTo>
                    <a:pt x="0" y="15"/>
                    <a:pt x="0" y="15"/>
                    <a:pt x="0" y="15"/>
                  </a:cubicBezTo>
                  <a:cubicBezTo>
                    <a:pt x="0" y="5"/>
                    <a:pt x="5" y="0"/>
                    <a:pt x="15" y="0"/>
                  </a:cubicBezTo>
                  <a:cubicBezTo>
                    <a:pt x="25" y="0"/>
                    <a:pt x="30" y="5"/>
                    <a:pt x="30" y="15"/>
                  </a:cubicBezTo>
                  <a:cubicBezTo>
                    <a:pt x="30" y="17"/>
                    <a:pt x="30" y="17"/>
                    <a:pt x="30" y="17"/>
                  </a:cubicBezTo>
                  <a:cubicBezTo>
                    <a:pt x="30" y="23"/>
                    <a:pt x="28" y="27"/>
                    <a:pt x="24" y="30"/>
                  </a:cubicBezTo>
                  <a:cubicBezTo>
                    <a:pt x="24" y="30"/>
                    <a:pt x="24" y="30"/>
                    <a:pt x="24" y="30"/>
                  </a:cubicBezTo>
                  <a:cubicBezTo>
                    <a:pt x="28" y="32"/>
                    <a:pt x="30" y="37"/>
                    <a:pt x="30" y="43"/>
                  </a:cubicBezTo>
                  <a:cubicBezTo>
                    <a:pt x="30" y="47"/>
                    <a:pt x="30" y="47"/>
                    <a:pt x="30" y="47"/>
                  </a:cubicBezTo>
                  <a:cubicBezTo>
                    <a:pt x="30" y="57"/>
                    <a:pt x="25" y="63"/>
                    <a:pt x="15" y="63"/>
                  </a:cubicBezTo>
                  <a:close/>
                  <a:moveTo>
                    <a:pt x="9" y="19"/>
                  </a:moveTo>
                  <a:cubicBezTo>
                    <a:pt x="9" y="24"/>
                    <a:pt x="12" y="26"/>
                    <a:pt x="15" y="26"/>
                  </a:cubicBezTo>
                  <a:cubicBezTo>
                    <a:pt x="18" y="26"/>
                    <a:pt x="20" y="24"/>
                    <a:pt x="20" y="19"/>
                  </a:cubicBezTo>
                  <a:cubicBezTo>
                    <a:pt x="20" y="16"/>
                    <a:pt x="20" y="16"/>
                    <a:pt x="20" y="16"/>
                  </a:cubicBezTo>
                  <a:cubicBezTo>
                    <a:pt x="20" y="10"/>
                    <a:pt x="18" y="9"/>
                    <a:pt x="15" y="9"/>
                  </a:cubicBezTo>
                  <a:cubicBezTo>
                    <a:pt x="12" y="9"/>
                    <a:pt x="9" y="10"/>
                    <a:pt x="9" y="16"/>
                  </a:cubicBezTo>
                  <a:lnTo>
                    <a:pt x="9" y="19"/>
                  </a:lnTo>
                  <a:close/>
                  <a:moveTo>
                    <a:pt x="15" y="54"/>
                  </a:moveTo>
                  <a:cubicBezTo>
                    <a:pt x="18" y="54"/>
                    <a:pt x="20" y="53"/>
                    <a:pt x="20" y="47"/>
                  </a:cubicBezTo>
                  <a:cubicBezTo>
                    <a:pt x="20" y="41"/>
                    <a:pt x="20" y="41"/>
                    <a:pt x="20" y="41"/>
                  </a:cubicBezTo>
                  <a:cubicBezTo>
                    <a:pt x="20" y="37"/>
                    <a:pt x="18" y="34"/>
                    <a:pt x="15" y="34"/>
                  </a:cubicBezTo>
                  <a:cubicBezTo>
                    <a:pt x="11" y="34"/>
                    <a:pt x="9" y="37"/>
                    <a:pt x="9" y="41"/>
                  </a:cubicBezTo>
                  <a:cubicBezTo>
                    <a:pt x="9" y="47"/>
                    <a:pt x="9" y="47"/>
                    <a:pt x="9" y="47"/>
                  </a:cubicBezTo>
                  <a:cubicBezTo>
                    <a:pt x="9" y="53"/>
                    <a:pt x="12" y="54"/>
                    <a:pt x="15"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53" name="Freeform 73"/>
            <p:cNvSpPr>
              <a:spLocks/>
            </p:cNvSpPr>
            <p:nvPr/>
          </p:nvSpPr>
          <p:spPr bwMode="gray">
            <a:xfrm>
              <a:off x="15117625" y="1953135"/>
              <a:ext cx="92684" cy="193154"/>
            </a:xfrm>
            <a:custGeom>
              <a:avLst/>
              <a:gdLst>
                <a:gd name="T0" fmla="*/ 14 w 29"/>
                <a:gd name="T1" fmla="*/ 9 h 62"/>
                <a:gd name="T2" fmla="*/ 9 w 29"/>
                <a:gd name="T3" fmla="*/ 15 h 62"/>
                <a:gd name="T4" fmla="*/ 9 w 29"/>
                <a:gd name="T5" fmla="*/ 21 h 62"/>
                <a:gd name="T6" fmla="*/ 0 w 29"/>
                <a:gd name="T7" fmla="*/ 21 h 62"/>
                <a:gd name="T8" fmla="*/ 0 w 29"/>
                <a:gd name="T9" fmla="*/ 15 h 62"/>
                <a:gd name="T10" fmla="*/ 14 w 29"/>
                <a:gd name="T11" fmla="*/ 0 h 62"/>
                <a:gd name="T12" fmla="*/ 29 w 29"/>
                <a:gd name="T13" fmla="*/ 15 h 62"/>
                <a:gd name="T14" fmla="*/ 17 w 29"/>
                <a:gd name="T15" fmla="*/ 40 h 62"/>
                <a:gd name="T16" fmla="*/ 10 w 29"/>
                <a:gd name="T17" fmla="*/ 52 h 62"/>
                <a:gd name="T18" fmla="*/ 10 w 29"/>
                <a:gd name="T19" fmla="*/ 53 h 62"/>
                <a:gd name="T20" fmla="*/ 28 w 29"/>
                <a:gd name="T21" fmla="*/ 53 h 62"/>
                <a:gd name="T22" fmla="*/ 28 w 29"/>
                <a:gd name="T23" fmla="*/ 62 h 62"/>
                <a:gd name="T24" fmla="*/ 0 w 29"/>
                <a:gd name="T25" fmla="*/ 62 h 62"/>
                <a:gd name="T26" fmla="*/ 0 w 29"/>
                <a:gd name="T27" fmla="*/ 55 h 62"/>
                <a:gd name="T28" fmla="*/ 10 w 29"/>
                <a:gd name="T29" fmla="*/ 35 h 62"/>
                <a:gd name="T30" fmla="*/ 19 w 29"/>
                <a:gd name="T31" fmla="*/ 16 h 62"/>
                <a:gd name="T32" fmla="*/ 14 w 29"/>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5"/>
                    <a:pt x="5" y="0"/>
                    <a:pt x="14" y="0"/>
                  </a:cubicBezTo>
                  <a:cubicBezTo>
                    <a:pt x="24" y="0"/>
                    <a:pt x="29" y="5"/>
                    <a:pt x="29" y="15"/>
                  </a:cubicBezTo>
                  <a:cubicBezTo>
                    <a:pt x="29" y="24"/>
                    <a:pt x="26" y="30"/>
                    <a:pt x="17" y="40"/>
                  </a:cubicBezTo>
                  <a:cubicBezTo>
                    <a:pt x="11" y="46"/>
                    <a:pt x="10" y="49"/>
                    <a:pt x="10" y="52"/>
                  </a:cubicBezTo>
                  <a:cubicBezTo>
                    <a:pt x="10" y="52"/>
                    <a:pt x="10" y="53"/>
                    <a:pt x="10" y="53"/>
                  </a:cubicBezTo>
                  <a:cubicBezTo>
                    <a:pt x="28" y="53"/>
                    <a:pt x="28" y="53"/>
                    <a:pt x="28" y="53"/>
                  </a:cubicBezTo>
                  <a:cubicBezTo>
                    <a:pt x="28" y="62"/>
                    <a:pt x="28" y="62"/>
                    <a:pt x="28" y="62"/>
                  </a:cubicBezTo>
                  <a:cubicBezTo>
                    <a:pt x="0" y="62"/>
                    <a:pt x="0" y="62"/>
                    <a:pt x="0" y="62"/>
                  </a:cubicBezTo>
                  <a:cubicBezTo>
                    <a:pt x="0" y="55"/>
                    <a:pt x="0" y="55"/>
                    <a:pt x="0" y="55"/>
                  </a:cubicBezTo>
                  <a:cubicBezTo>
                    <a:pt x="0" y="48"/>
                    <a:pt x="2" y="43"/>
                    <a:pt x="10" y="35"/>
                  </a:cubicBezTo>
                  <a:cubicBezTo>
                    <a:pt x="17" y="27"/>
                    <a:pt x="19" y="22"/>
                    <a:pt x="19" y="16"/>
                  </a:cubicBezTo>
                  <a:cubicBezTo>
                    <a:pt x="19" y="10"/>
                    <a:pt x="17" y="9"/>
                    <a:pt x="1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54" name="Freeform 74"/>
            <p:cNvSpPr>
              <a:spLocks noEditPoints="1"/>
            </p:cNvSpPr>
            <p:nvPr/>
          </p:nvSpPr>
          <p:spPr bwMode="gray">
            <a:xfrm>
              <a:off x="15226665" y="1953135"/>
              <a:ext cx="96772" cy="197123"/>
            </a:xfrm>
            <a:custGeom>
              <a:avLst/>
              <a:gdLst>
                <a:gd name="T0" fmla="*/ 0 w 30"/>
                <a:gd name="T1" fmla="*/ 16 h 63"/>
                <a:gd name="T2" fmla="*/ 15 w 30"/>
                <a:gd name="T3" fmla="*/ 0 h 63"/>
                <a:gd name="T4" fmla="*/ 29 w 30"/>
                <a:gd name="T5" fmla="*/ 15 h 63"/>
                <a:gd name="T6" fmla="*/ 29 w 30"/>
                <a:gd name="T7" fmla="*/ 17 h 63"/>
                <a:gd name="T8" fmla="*/ 20 w 30"/>
                <a:gd name="T9" fmla="*/ 17 h 63"/>
                <a:gd name="T10" fmla="*/ 20 w 30"/>
                <a:gd name="T11" fmla="*/ 15 h 63"/>
                <a:gd name="T12" fmla="*/ 15 w 30"/>
                <a:gd name="T13" fmla="*/ 9 h 63"/>
                <a:gd name="T14" fmla="*/ 10 w 30"/>
                <a:gd name="T15" fmla="*/ 16 h 63"/>
                <a:gd name="T16" fmla="*/ 10 w 30"/>
                <a:gd name="T17" fmla="*/ 27 h 63"/>
                <a:gd name="T18" fmla="*/ 10 w 30"/>
                <a:gd name="T19" fmla="*/ 27 h 63"/>
                <a:gd name="T20" fmla="*/ 19 w 30"/>
                <a:gd name="T21" fmla="*/ 22 h 63"/>
                <a:gd name="T22" fmla="*/ 30 w 30"/>
                <a:gd name="T23" fmla="*/ 36 h 63"/>
                <a:gd name="T24" fmla="*/ 30 w 30"/>
                <a:gd name="T25" fmla="*/ 47 h 63"/>
                <a:gd name="T26" fmla="*/ 15 w 30"/>
                <a:gd name="T27" fmla="*/ 63 h 63"/>
                <a:gd name="T28" fmla="*/ 0 w 30"/>
                <a:gd name="T29" fmla="*/ 47 h 63"/>
                <a:gd name="T30" fmla="*/ 0 w 30"/>
                <a:gd name="T31" fmla="*/ 16 h 63"/>
                <a:gd name="T32" fmla="*/ 10 w 30"/>
                <a:gd name="T33" fmla="*/ 37 h 63"/>
                <a:gd name="T34" fmla="*/ 10 w 30"/>
                <a:gd name="T35" fmla="*/ 48 h 63"/>
                <a:gd name="T36" fmla="*/ 15 w 30"/>
                <a:gd name="T37" fmla="*/ 54 h 63"/>
                <a:gd name="T38" fmla="*/ 20 w 30"/>
                <a:gd name="T39" fmla="*/ 48 h 63"/>
                <a:gd name="T40" fmla="*/ 20 w 30"/>
                <a:gd name="T41" fmla="*/ 37 h 63"/>
                <a:gd name="T42" fmla="*/ 15 w 30"/>
                <a:gd name="T43" fmla="*/ 31 h 63"/>
                <a:gd name="T44" fmla="*/ 10 w 30"/>
                <a:gd name="T45"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63">
                  <a:moveTo>
                    <a:pt x="0" y="16"/>
                  </a:moveTo>
                  <a:cubicBezTo>
                    <a:pt x="0" y="5"/>
                    <a:pt x="5" y="0"/>
                    <a:pt x="15" y="0"/>
                  </a:cubicBezTo>
                  <a:cubicBezTo>
                    <a:pt x="25" y="0"/>
                    <a:pt x="29" y="5"/>
                    <a:pt x="29" y="15"/>
                  </a:cubicBezTo>
                  <a:cubicBezTo>
                    <a:pt x="29" y="17"/>
                    <a:pt x="29" y="17"/>
                    <a:pt x="29" y="17"/>
                  </a:cubicBezTo>
                  <a:cubicBezTo>
                    <a:pt x="20" y="17"/>
                    <a:pt x="20" y="17"/>
                    <a:pt x="20" y="17"/>
                  </a:cubicBezTo>
                  <a:cubicBezTo>
                    <a:pt x="20" y="15"/>
                    <a:pt x="20" y="15"/>
                    <a:pt x="20" y="15"/>
                  </a:cubicBezTo>
                  <a:cubicBezTo>
                    <a:pt x="20" y="10"/>
                    <a:pt x="18" y="9"/>
                    <a:pt x="15" y="9"/>
                  </a:cubicBezTo>
                  <a:cubicBezTo>
                    <a:pt x="12" y="9"/>
                    <a:pt x="10" y="10"/>
                    <a:pt x="10" y="16"/>
                  </a:cubicBezTo>
                  <a:cubicBezTo>
                    <a:pt x="10" y="27"/>
                    <a:pt x="10" y="27"/>
                    <a:pt x="10" y="27"/>
                  </a:cubicBezTo>
                  <a:cubicBezTo>
                    <a:pt x="10" y="27"/>
                    <a:pt x="10" y="27"/>
                    <a:pt x="10" y="27"/>
                  </a:cubicBezTo>
                  <a:cubicBezTo>
                    <a:pt x="12" y="24"/>
                    <a:pt x="15" y="22"/>
                    <a:pt x="19" y="22"/>
                  </a:cubicBezTo>
                  <a:cubicBezTo>
                    <a:pt x="26" y="22"/>
                    <a:pt x="30" y="27"/>
                    <a:pt x="30" y="36"/>
                  </a:cubicBezTo>
                  <a:cubicBezTo>
                    <a:pt x="30" y="47"/>
                    <a:pt x="30" y="47"/>
                    <a:pt x="30" y="47"/>
                  </a:cubicBezTo>
                  <a:cubicBezTo>
                    <a:pt x="30" y="57"/>
                    <a:pt x="24" y="63"/>
                    <a:pt x="15" y="63"/>
                  </a:cubicBezTo>
                  <a:cubicBezTo>
                    <a:pt x="5" y="63"/>
                    <a:pt x="0" y="57"/>
                    <a:pt x="0" y="47"/>
                  </a:cubicBezTo>
                  <a:lnTo>
                    <a:pt x="0" y="16"/>
                  </a:lnTo>
                  <a:close/>
                  <a:moveTo>
                    <a:pt x="10" y="37"/>
                  </a:moveTo>
                  <a:cubicBezTo>
                    <a:pt x="10" y="48"/>
                    <a:pt x="10" y="48"/>
                    <a:pt x="10" y="48"/>
                  </a:cubicBezTo>
                  <a:cubicBezTo>
                    <a:pt x="10" y="52"/>
                    <a:pt x="12" y="54"/>
                    <a:pt x="15" y="54"/>
                  </a:cubicBezTo>
                  <a:cubicBezTo>
                    <a:pt x="18" y="54"/>
                    <a:pt x="20" y="52"/>
                    <a:pt x="20" y="48"/>
                  </a:cubicBezTo>
                  <a:cubicBezTo>
                    <a:pt x="20" y="37"/>
                    <a:pt x="20" y="37"/>
                    <a:pt x="20" y="37"/>
                  </a:cubicBezTo>
                  <a:cubicBezTo>
                    <a:pt x="20" y="32"/>
                    <a:pt x="18" y="31"/>
                    <a:pt x="15" y="31"/>
                  </a:cubicBezTo>
                  <a:cubicBezTo>
                    <a:pt x="12" y="31"/>
                    <a:pt x="10" y="32"/>
                    <a:pt x="10"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55" name="Freeform 75"/>
            <p:cNvSpPr>
              <a:spLocks/>
            </p:cNvSpPr>
            <p:nvPr/>
          </p:nvSpPr>
          <p:spPr bwMode="gray">
            <a:xfrm>
              <a:off x="15651921" y="1953135"/>
              <a:ext cx="89958" cy="193154"/>
            </a:xfrm>
            <a:custGeom>
              <a:avLst/>
              <a:gdLst>
                <a:gd name="T0" fmla="*/ 14 w 28"/>
                <a:gd name="T1" fmla="*/ 9 h 62"/>
                <a:gd name="T2" fmla="*/ 9 w 28"/>
                <a:gd name="T3" fmla="*/ 15 h 62"/>
                <a:gd name="T4" fmla="*/ 9 w 28"/>
                <a:gd name="T5" fmla="*/ 21 h 62"/>
                <a:gd name="T6" fmla="*/ 0 w 28"/>
                <a:gd name="T7" fmla="*/ 21 h 62"/>
                <a:gd name="T8" fmla="*/ 0 w 28"/>
                <a:gd name="T9" fmla="*/ 15 h 62"/>
                <a:gd name="T10" fmla="*/ 14 w 28"/>
                <a:gd name="T11" fmla="*/ 0 h 62"/>
                <a:gd name="T12" fmla="*/ 28 w 28"/>
                <a:gd name="T13" fmla="*/ 15 h 62"/>
                <a:gd name="T14" fmla="*/ 16 w 28"/>
                <a:gd name="T15" fmla="*/ 40 h 62"/>
                <a:gd name="T16" fmla="*/ 9 w 28"/>
                <a:gd name="T17" fmla="*/ 52 h 62"/>
                <a:gd name="T18" fmla="*/ 9 w 28"/>
                <a:gd name="T19" fmla="*/ 53 h 62"/>
                <a:gd name="T20" fmla="*/ 28 w 28"/>
                <a:gd name="T21" fmla="*/ 53 h 62"/>
                <a:gd name="T22" fmla="*/ 28 w 28"/>
                <a:gd name="T23" fmla="*/ 62 h 62"/>
                <a:gd name="T24" fmla="*/ 0 w 28"/>
                <a:gd name="T25" fmla="*/ 62 h 62"/>
                <a:gd name="T26" fmla="*/ 0 w 28"/>
                <a:gd name="T27" fmla="*/ 55 h 62"/>
                <a:gd name="T28" fmla="*/ 9 w 28"/>
                <a:gd name="T29" fmla="*/ 35 h 62"/>
                <a:gd name="T30" fmla="*/ 19 w 28"/>
                <a:gd name="T31" fmla="*/ 16 h 62"/>
                <a:gd name="T32" fmla="*/ 14 w 28"/>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5"/>
                    <a:pt x="4" y="0"/>
                    <a:pt x="14" y="0"/>
                  </a:cubicBezTo>
                  <a:cubicBezTo>
                    <a:pt x="23" y="0"/>
                    <a:pt x="28" y="5"/>
                    <a:pt x="28" y="15"/>
                  </a:cubicBezTo>
                  <a:cubicBezTo>
                    <a:pt x="28" y="24"/>
                    <a:pt x="25" y="30"/>
                    <a:pt x="16" y="40"/>
                  </a:cubicBezTo>
                  <a:cubicBezTo>
                    <a:pt x="11" y="46"/>
                    <a:pt x="9" y="49"/>
                    <a:pt x="9" y="52"/>
                  </a:cubicBezTo>
                  <a:cubicBezTo>
                    <a:pt x="9" y="52"/>
                    <a:pt x="9" y="53"/>
                    <a:pt x="9" y="53"/>
                  </a:cubicBezTo>
                  <a:cubicBezTo>
                    <a:pt x="28" y="53"/>
                    <a:pt x="28" y="53"/>
                    <a:pt x="28" y="53"/>
                  </a:cubicBezTo>
                  <a:cubicBezTo>
                    <a:pt x="28" y="62"/>
                    <a:pt x="28" y="62"/>
                    <a:pt x="28" y="62"/>
                  </a:cubicBezTo>
                  <a:cubicBezTo>
                    <a:pt x="0" y="62"/>
                    <a:pt x="0" y="62"/>
                    <a:pt x="0" y="62"/>
                  </a:cubicBezTo>
                  <a:cubicBezTo>
                    <a:pt x="0" y="55"/>
                    <a:pt x="0" y="55"/>
                    <a:pt x="0" y="55"/>
                  </a:cubicBezTo>
                  <a:cubicBezTo>
                    <a:pt x="0" y="48"/>
                    <a:pt x="2" y="43"/>
                    <a:pt x="9" y="35"/>
                  </a:cubicBezTo>
                  <a:cubicBezTo>
                    <a:pt x="17" y="27"/>
                    <a:pt x="19" y="22"/>
                    <a:pt x="19" y="16"/>
                  </a:cubicBezTo>
                  <a:cubicBezTo>
                    <a:pt x="19" y="10"/>
                    <a:pt x="17" y="9"/>
                    <a:pt x="14" y="9"/>
                  </a:cubicBezTo>
                  <a:close/>
                </a:path>
              </a:pathLst>
            </a:custGeom>
            <a:solidFill>
              <a:srgbClr val="0D7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56" name="Freeform 76"/>
            <p:cNvSpPr>
              <a:spLocks/>
            </p:cNvSpPr>
            <p:nvPr/>
          </p:nvSpPr>
          <p:spPr bwMode="gray">
            <a:xfrm>
              <a:off x="15760960" y="1955781"/>
              <a:ext cx="94046" cy="190508"/>
            </a:xfrm>
            <a:custGeom>
              <a:avLst/>
              <a:gdLst>
                <a:gd name="T0" fmla="*/ 69 w 69"/>
                <a:gd name="T1" fmla="*/ 0 h 144"/>
                <a:gd name="T2" fmla="*/ 69 w 69"/>
                <a:gd name="T3" fmla="*/ 19 h 144"/>
                <a:gd name="T4" fmla="*/ 35 w 69"/>
                <a:gd name="T5" fmla="*/ 144 h 144"/>
                <a:gd name="T6" fmla="*/ 12 w 69"/>
                <a:gd name="T7" fmla="*/ 144 h 144"/>
                <a:gd name="T8" fmla="*/ 45 w 69"/>
                <a:gd name="T9" fmla="*/ 19 h 144"/>
                <a:gd name="T10" fmla="*/ 0 w 69"/>
                <a:gd name="T11" fmla="*/ 19 h 144"/>
                <a:gd name="T12" fmla="*/ 0 w 69"/>
                <a:gd name="T13" fmla="*/ 0 h 144"/>
                <a:gd name="T14" fmla="*/ 69 w 69"/>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44">
                  <a:moveTo>
                    <a:pt x="69" y="0"/>
                  </a:moveTo>
                  <a:lnTo>
                    <a:pt x="69" y="19"/>
                  </a:lnTo>
                  <a:lnTo>
                    <a:pt x="35" y="144"/>
                  </a:lnTo>
                  <a:lnTo>
                    <a:pt x="12" y="144"/>
                  </a:lnTo>
                  <a:lnTo>
                    <a:pt x="45" y="19"/>
                  </a:lnTo>
                  <a:lnTo>
                    <a:pt x="0" y="19"/>
                  </a:lnTo>
                  <a:lnTo>
                    <a:pt x="0" y="0"/>
                  </a:lnTo>
                  <a:lnTo>
                    <a:pt x="69" y="0"/>
                  </a:lnTo>
                  <a:close/>
                </a:path>
              </a:pathLst>
            </a:custGeom>
            <a:solidFill>
              <a:srgbClr val="0D7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57" name="Freeform 77"/>
            <p:cNvSpPr>
              <a:spLocks/>
            </p:cNvSpPr>
            <p:nvPr/>
          </p:nvSpPr>
          <p:spPr bwMode="gray">
            <a:xfrm>
              <a:off x="16193031" y="1953135"/>
              <a:ext cx="92684" cy="193154"/>
            </a:xfrm>
            <a:custGeom>
              <a:avLst/>
              <a:gdLst>
                <a:gd name="T0" fmla="*/ 14 w 29"/>
                <a:gd name="T1" fmla="*/ 9 h 62"/>
                <a:gd name="T2" fmla="*/ 9 w 29"/>
                <a:gd name="T3" fmla="*/ 15 h 62"/>
                <a:gd name="T4" fmla="*/ 9 w 29"/>
                <a:gd name="T5" fmla="*/ 21 h 62"/>
                <a:gd name="T6" fmla="*/ 0 w 29"/>
                <a:gd name="T7" fmla="*/ 21 h 62"/>
                <a:gd name="T8" fmla="*/ 0 w 29"/>
                <a:gd name="T9" fmla="*/ 15 h 62"/>
                <a:gd name="T10" fmla="*/ 14 w 29"/>
                <a:gd name="T11" fmla="*/ 0 h 62"/>
                <a:gd name="T12" fmla="*/ 29 w 29"/>
                <a:gd name="T13" fmla="*/ 15 h 62"/>
                <a:gd name="T14" fmla="*/ 17 w 29"/>
                <a:gd name="T15" fmla="*/ 40 h 62"/>
                <a:gd name="T16" fmla="*/ 10 w 29"/>
                <a:gd name="T17" fmla="*/ 52 h 62"/>
                <a:gd name="T18" fmla="*/ 10 w 29"/>
                <a:gd name="T19" fmla="*/ 53 h 62"/>
                <a:gd name="T20" fmla="*/ 28 w 29"/>
                <a:gd name="T21" fmla="*/ 53 h 62"/>
                <a:gd name="T22" fmla="*/ 28 w 29"/>
                <a:gd name="T23" fmla="*/ 62 h 62"/>
                <a:gd name="T24" fmla="*/ 0 w 29"/>
                <a:gd name="T25" fmla="*/ 62 h 62"/>
                <a:gd name="T26" fmla="*/ 0 w 29"/>
                <a:gd name="T27" fmla="*/ 55 h 62"/>
                <a:gd name="T28" fmla="*/ 10 w 29"/>
                <a:gd name="T29" fmla="*/ 35 h 62"/>
                <a:gd name="T30" fmla="*/ 19 w 29"/>
                <a:gd name="T31" fmla="*/ 16 h 62"/>
                <a:gd name="T32" fmla="*/ 14 w 29"/>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5"/>
                    <a:pt x="5" y="0"/>
                    <a:pt x="14" y="0"/>
                  </a:cubicBezTo>
                  <a:cubicBezTo>
                    <a:pt x="24" y="0"/>
                    <a:pt x="29" y="5"/>
                    <a:pt x="29" y="15"/>
                  </a:cubicBezTo>
                  <a:cubicBezTo>
                    <a:pt x="29" y="24"/>
                    <a:pt x="26" y="30"/>
                    <a:pt x="17" y="40"/>
                  </a:cubicBezTo>
                  <a:cubicBezTo>
                    <a:pt x="11" y="46"/>
                    <a:pt x="10" y="49"/>
                    <a:pt x="10" y="52"/>
                  </a:cubicBezTo>
                  <a:cubicBezTo>
                    <a:pt x="10" y="52"/>
                    <a:pt x="10" y="53"/>
                    <a:pt x="10" y="53"/>
                  </a:cubicBezTo>
                  <a:cubicBezTo>
                    <a:pt x="28" y="53"/>
                    <a:pt x="28" y="53"/>
                    <a:pt x="28" y="53"/>
                  </a:cubicBezTo>
                  <a:cubicBezTo>
                    <a:pt x="28" y="62"/>
                    <a:pt x="28" y="62"/>
                    <a:pt x="28" y="62"/>
                  </a:cubicBezTo>
                  <a:cubicBezTo>
                    <a:pt x="0" y="62"/>
                    <a:pt x="0" y="62"/>
                    <a:pt x="0" y="62"/>
                  </a:cubicBezTo>
                  <a:cubicBezTo>
                    <a:pt x="0" y="55"/>
                    <a:pt x="0" y="55"/>
                    <a:pt x="0" y="55"/>
                  </a:cubicBezTo>
                  <a:cubicBezTo>
                    <a:pt x="0" y="48"/>
                    <a:pt x="2" y="43"/>
                    <a:pt x="10" y="35"/>
                  </a:cubicBezTo>
                  <a:cubicBezTo>
                    <a:pt x="17" y="27"/>
                    <a:pt x="19" y="22"/>
                    <a:pt x="19" y="16"/>
                  </a:cubicBezTo>
                  <a:cubicBezTo>
                    <a:pt x="19" y="10"/>
                    <a:pt x="17" y="9"/>
                    <a:pt x="1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58" name="Freeform 78"/>
            <p:cNvSpPr>
              <a:spLocks noEditPoints="1"/>
            </p:cNvSpPr>
            <p:nvPr/>
          </p:nvSpPr>
          <p:spPr bwMode="gray">
            <a:xfrm>
              <a:off x="16302071" y="1953135"/>
              <a:ext cx="96772" cy="197123"/>
            </a:xfrm>
            <a:custGeom>
              <a:avLst/>
              <a:gdLst>
                <a:gd name="T0" fmla="*/ 15 w 30"/>
                <a:gd name="T1" fmla="*/ 63 h 63"/>
                <a:gd name="T2" fmla="*/ 0 w 30"/>
                <a:gd name="T3" fmla="*/ 47 h 63"/>
                <a:gd name="T4" fmla="*/ 0 w 30"/>
                <a:gd name="T5" fmla="*/ 43 h 63"/>
                <a:gd name="T6" fmla="*/ 6 w 30"/>
                <a:gd name="T7" fmla="*/ 30 h 63"/>
                <a:gd name="T8" fmla="*/ 6 w 30"/>
                <a:gd name="T9" fmla="*/ 30 h 63"/>
                <a:gd name="T10" fmla="*/ 0 w 30"/>
                <a:gd name="T11" fmla="*/ 17 h 63"/>
                <a:gd name="T12" fmla="*/ 0 w 30"/>
                <a:gd name="T13" fmla="*/ 15 h 63"/>
                <a:gd name="T14" fmla="*/ 15 w 30"/>
                <a:gd name="T15" fmla="*/ 0 h 63"/>
                <a:gd name="T16" fmla="*/ 30 w 30"/>
                <a:gd name="T17" fmla="*/ 15 h 63"/>
                <a:gd name="T18" fmla="*/ 30 w 30"/>
                <a:gd name="T19" fmla="*/ 17 h 63"/>
                <a:gd name="T20" fmla="*/ 24 w 30"/>
                <a:gd name="T21" fmla="*/ 30 h 63"/>
                <a:gd name="T22" fmla="*/ 24 w 30"/>
                <a:gd name="T23" fmla="*/ 30 h 63"/>
                <a:gd name="T24" fmla="*/ 30 w 30"/>
                <a:gd name="T25" fmla="*/ 43 h 63"/>
                <a:gd name="T26" fmla="*/ 30 w 30"/>
                <a:gd name="T27" fmla="*/ 47 h 63"/>
                <a:gd name="T28" fmla="*/ 15 w 30"/>
                <a:gd name="T29" fmla="*/ 63 h 63"/>
                <a:gd name="T30" fmla="*/ 9 w 30"/>
                <a:gd name="T31" fmla="*/ 19 h 63"/>
                <a:gd name="T32" fmla="*/ 15 w 30"/>
                <a:gd name="T33" fmla="*/ 26 h 63"/>
                <a:gd name="T34" fmla="*/ 20 w 30"/>
                <a:gd name="T35" fmla="*/ 19 h 63"/>
                <a:gd name="T36" fmla="*/ 20 w 30"/>
                <a:gd name="T37" fmla="*/ 16 h 63"/>
                <a:gd name="T38" fmla="*/ 15 w 30"/>
                <a:gd name="T39" fmla="*/ 9 h 63"/>
                <a:gd name="T40" fmla="*/ 9 w 30"/>
                <a:gd name="T41" fmla="*/ 16 h 63"/>
                <a:gd name="T42" fmla="*/ 9 w 30"/>
                <a:gd name="T43" fmla="*/ 19 h 63"/>
                <a:gd name="T44" fmla="*/ 15 w 30"/>
                <a:gd name="T45" fmla="*/ 54 h 63"/>
                <a:gd name="T46" fmla="*/ 20 w 30"/>
                <a:gd name="T47" fmla="*/ 47 h 63"/>
                <a:gd name="T48" fmla="*/ 20 w 30"/>
                <a:gd name="T49" fmla="*/ 41 h 63"/>
                <a:gd name="T50" fmla="*/ 15 w 30"/>
                <a:gd name="T51" fmla="*/ 34 h 63"/>
                <a:gd name="T52" fmla="*/ 9 w 30"/>
                <a:gd name="T53" fmla="*/ 41 h 63"/>
                <a:gd name="T54" fmla="*/ 9 w 30"/>
                <a:gd name="T55" fmla="*/ 47 h 63"/>
                <a:gd name="T56" fmla="*/ 15 w 30"/>
                <a:gd name="T57"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63">
                  <a:moveTo>
                    <a:pt x="15" y="63"/>
                  </a:moveTo>
                  <a:cubicBezTo>
                    <a:pt x="5" y="63"/>
                    <a:pt x="0" y="57"/>
                    <a:pt x="0" y="47"/>
                  </a:cubicBezTo>
                  <a:cubicBezTo>
                    <a:pt x="0" y="43"/>
                    <a:pt x="0" y="43"/>
                    <a:pt x="0" y="43"/>
                  </a:cubicBezTo>
                  <a:cubicBezTo>
                    <a:pt x="0" y="37"/>
                    <a:pt x="1" y="32"/>
                    <a:pt x="6" y="30"/>
                  </a:cubicBezTo>
                  <a:cubicBezTo>
                    <a:pt x="6" y="30"/>
                    <a:pt x="6" y="30"/>
                    <a:pt x="6" y="30"/>
                  </a:cubicBezTo>
                  <a:cubicBezTo>
                    <a:pt x="2" y="27"/>
                    <a:pt x="0" y="23"/>
                    <a:pt x="0" y="17"/>
                  </a:cubicBezTo>
                  <a:cubicBezTo>
                    <a:pt x="0" y="15"/>
                    <a:pt x="0" y="15"/>
                    <a:pt x="0" y="15"/>
                  </a:cubicBezTo>
                  <a:cubicBezTo>
                    <a:pt x="0" y="5"/>
                    <a:pt x="5" y="0"/>
                    <a:pt x="15" y="0"/>
                  </a:cubicBezTo>
                  <a:cubicBezTo>
                    <a:pt x="25" y="0"/>
                    <a:pt x="30" y="5"/>
                    <a:pt x="30" y="15"/>
                  </a:cubicBezTo>
                  <a:cubicBezTo>
                    <a:pt x="30" y="17"/>
                    <a:pt x="30" y="17"/>
                    <a:pt x="30" y="17"/>
                  </a:cubicBezTo>
                  <a:cubicBezTo>
                    <a:pt x="30" y="23"/>
                    <a:pt x="28" y="27"/>
                    <a:pt x="24" y="30"/>
                  </a:cubicBezTo>
                  <a:cubicBezTo>
                    <a:pt x="24" y="30"/>
                    <a:pt x="24" y="30"/>
                    <a:pt x="24" y="30"/>
                  </a:cubicBezTo>
                  <a:cubicBezTo>
                    <a:pt x="28" y="32"/>
                    <a:pt x="30" y="37"/>
                    <a:pt x="30" y="43"/>
                  </a:cubicBezTo>
                  <a:cubicBezTo>
                    <a:pt x="30" y="47"/>
                    <a:pt x="30" y="47"/>
                    <a:pt x="30" y="47"/>
                  </a:cubicBezTo>
                  <a:cubicBezTo>
                    <a:pt x="30" y="57"/>
                    <a:pt x="25" y="63"/>
                    <a:pt x="15" y="63"/>
                  </a:cubicBezTo>
                  <a:close/>
                  <a:moveTo>
                    <a:pt x="9" y="19"/>
                  </a:moveTo>
                  <a:cubicBezTo>
                    <a:pt x="9" y="24"/>
                    <a:pt x="12" y="26"/>
                    <a:pt x="15" y="26"/>
                  </a:cubicBezTo>
                  <a:cubicBezTo>
                    <a:pt x="18" y="26"/>
                    <a:pt x="20" y="24"/>
                    <a:pt x="20" y="19"/>
                  </a:cubicBezTo>
                  <a:cubicBezTo>
                    <a:pt x="20" y="16"/>
                    <a:pt x="20" y="16"/>
                    <a:pt x="20" y="16"/>
                  </a:cubicBezTo>
                  <a:cubicBezTo>
                    <a:pt x="20" y="10"/>
                    <a:pt x="18" y="9"/>
                    <a:pt x="15" y="9"/>
                  </a:cubicBezTo>
                  <a:cubicBezTo>
                    <a:pt x="12" y="9"/>
                    <a:pt x="9" y="10"/>
                    <a:pt x="9" y="16"/>
                  </a:cubicBezTo>
                  <a:lnTo>
                    <a:pt x="9" y="19"/>
                  </a:lnTo>
                  <a:close/>
                  <a:moveTo>
                    <a:pt x="15" y="54"/>
                  </a:moveTo>
                  <a:cubicBezTo>
                    <a:pt x="18" y="54"/>
                    <a:pt x="20" y="53"/>
                    <a:pt x="20" y="47"/>
                  </a:cubicBezTo>
                  <a:cubicBezTo>
                    <a:pt x="20" y="41"/>
                    <a:pt x="20" y="41"/>
                    <a:pt x="20" y="41"/>
                  </a:cubicBezTo>
                  <a:cubicBezTo>
                    <a:pt x="20" y="37"/>
                    <a:pt x="18" y="34"/>
                    <a:pt x="15" y="34"/>
                  </a:cubicBezTo>
                  <a:cubicBezTo>
                    <a:pt x="11" y="34"/>
                    <a:pt x="9" y="37"/>
                    <a:pt x="9" y="41"/>
                  </a:cubicBezTo>
                  <a:cubicBezTo>
                    <a:pt x="9" y="47"/>
                    <a:pt x="9" y="47"/>
                    <a:pt x="9" y="47"/>
                  </a:cubicBezTo>
                  <a:cubicBezTo>
                    <a:pt x="9" y="53"/>
                    <a:pt x="12" y="54"/>
                    <a:pt x="15"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59" name="Freeform 79"/>
            <p:cNvSpPr>
              <a:spLocks/>
            </p:cNvSpPr>
            <p:nvPr/>
          </p:nvSpPr>
          <p:spPr bwMode="gray">
            <a:xfrm>
              <a:off x="12875494" y="1953135"/>
              <a:ext cx="91320" cy="193154"/>
            </a:xfrm>
            <a:custGeom>
              <a:avLst/>
              <a:gdLst>
                <a:gd name="T0" fmla="*/ 14 w 28"/>
                <a:gd name="T1" fmla="*/ 9 h 62"/>
                <a:gd name="T2" fmla="*/ 9 w 28"/>
                <a:gd name="T3" fmla="*/ 15 h 62"/>
                <a:gd name="T4" fmla="*/ 9 w 28"/>
                <a:gd name="T5" fmla="*/ 21 h 62"/>
                <a:gd name="T6" fmla="*/ 0 w 28"/>
                <a:gd name="T7" fmla="*/ 21 h 62"/>
                <a:gd name="T8" fmla="*/ 0 w 28"/>
                <a:gd name="T9" fmla="*/ 15 h 62"/>
                <a:gd name="T10" fmla="*/ 14 w 28"/>
                <a:gd name="T11" fmla="*/ 0 h 62"/>
                <a:gd name="T12" fmla="*/ 28 w 28"/>
                <a:gd name="T13" fmla="*/ 15 h 62"/>
                <a:gd name="T14" fmla="*/ 16 w 28"/>
                <a:gd name="T15" fmla="*/ 40 h 62"/>
                <a:gd name="T16" fmla="*/ 9 w 28"/>
                <a:gd name="T17" fmla="*/ 52 h 62"/>
                <a:gd name="T18" fmla="*/ 9 w 28"/>
                <a:gd name="T19" fmla="*/ 53 h 62"/>
                <a:gd name="T20" fmla="*/ 28 w 28"/>
                <a:gd name="T21" fmla="*/ 53 h 62"/>
                <a:gd name="T22" fmla="*/ 28 w 28"/>
                <a:gd name="T23" fmla="*/ 62 h 62"/>
                <a:gd name="T24" fmla="*/ 0 w 28"/>
                <a:gd name="T25" fmla="*/ 62 h 62"/>
                <a:gd name="T26" fmla="*/ 0 w 28"/>
                <a:gd name="T27" fmla="*/ 55 h 62"/>
                <a:gd name="T28" fmla="*/ 9 w 28"/>
                <a:gd name="T29" fmla="*/ 35 h 62"/>
                <a:gd name="T30" fmla="*/ 19 w 28"/>
                <a:gd name="T31" fmla="*/ 16 h 62"/>
                <a:gd name="T32" fmla="*/ 14 w 28"/>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5"/>
                    <a:pt x="4" y="0"/>
                    <a:pt x="14" y="0"/>
                  </a:cubicBezTo>
                  <a:cubicBezTo>
                    <a:pt x="23" y="0"/>
                    <a:pt x="28" y="5"/>
                    <a:pt x="28" y="15"/>
                  </a:cubicBezTo>
                  <a:cubicBezTo>
                    <a:pt x="28" y="24"/>
                    <a:pt x="25" y="30"/>
                    <a:pt x="16" y="40"/>
                  </a:cubicBezTo>
                  <a:cubicBezTo>
                    <a:pt x="11" y="46"/>
                    <a:pt x="9" y="49"/>
                    <a:pt x="9" y="52"/>
                  </a:cubicBezTo>
                  <a:cubicBezTo>
                    <a:pt x="9" y="52"/>
                    <a:pt x="9" y="53"/>
                    <a:pt x="9" y="53"/>
                  </a:cubicBezTo>
                  <a:cubicBezTo>
                    <a:pt x="28" y="53"/>
                    <a:pt x="28" y="53"/>
                    <a:pt x="28" y="53"/>
                  </a:cubicBezTo>
                  <a:cubicBezTo>
                    <a:pt x="28" y="62"/>
                    <a:pt x="28" y="62"/>
                    <a:pt x="28" y="62"/>
                  </a:cubicBezTo>
                  <a:cubicBezTo>
                    <a:pt x="0" y="62"/>
                    <a:pt x="0" y="62"/>
                    <a:pt x="0" y="62"/>
                  </a:cubicBezTo>
                  <a:cubicBezTo>
                    <a:pt x="0" y="55"/>
                    <a:pt x="0" y="55"/>
                    <a:pt x="0" y="55"/>
                  </a:cubicBezTo>
                  <a:cubicBezTo>
                    <a:pt x="0" y="48"/>
                    <a:pt x="2" y="43"/>
                    <a:pt x="9" y="35"/>
                  </a:cubicBezTo>
                  <a:cubicBezTo>
                    <a:pt x="17" y="27"/>
                    <a:pt x="19" y="22"/>
                    <a:pt x="19" y="16"/>
                  </a:cubicBezTo>
                  <a:cubicBezTo>
                    <a:pt x="19" y="10"/>
                    <a:pt x="17" y="9"/>
                    <a:pt x="1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60" name="Freeform 80"/>
            <p:cNvSpPr>
              <a:spLocks/>
            </p:cNvSpPr>
            <p:nvPr/>
          </p:nvSpPr>
          <p:spPr bwMode="gray">
            <a:xfrm>
              <a:off x="12985896" y="1953135"/>
              <a:ext cx="92684" cy="193154"/>
            </a:xfrm>
            <a:custGeom>
              <a:avLst/>
              <a:gdLst>
                <a:gd name="T0" fmla="*/ 15 w 29"/>
                <a:gd name="T1" fmla="*/ 9 h 62"/>
                <a:gd name="T2" fmla="*/ 10 w 29"/>
                <a:gd name="T3" fmla="*/ 15 h 62"/>
                <a:gd name="T4" fmla="*/ 10 w 29"/>
                <a:gd name="T5" fmla="*/ 21 h 62"/>
                <a:gd name="T6" fmla="*/ 0 w 29"/>
                <a:gd name="T7" fmla="*/ 21 h 62"/>
                <a:gd name="T8" fmla="*/ 0 w 29"/>
                <a:gd name="T9" fmla="*/ 15 h 62"/>
                <a:gd name="T10" fmla="*/ 15 w 29"/>
                <a:gd name="T11" fmla="*/ 0 h 62"/>
                <a:gd name="T12" fmla="*/ 29 w 29"/>
                <a:gd name="T13" fmla="*/ 15 h 62"/>
                <a:gd name="T14" fmla="*/ 17 w 29"/>
                <a:gd name="T15" fmla="*/ 40 h 62"/>
                <a:gd name="T16" fmla="*/ 10 w 29"/>
                <a:gd name="T17" fmla="*/ 52 h 62"/>
                <a:gd name="T18" fmla="*/ 10 w 29"/>
                <a:gd name="T19" fmla="*/ 53 h 62"/>
                <a:gd name="T20" fmla="*/ 28 w 29"/>
                <a:gd name="T21" fmla="*/ 53 h 62"/>
                <a:gd name="T22" fmla="*/ 28 w 29"/>
                <a:gd name="T23" fmla="*/ 62 h 62"/>
                <a:gd name="T24" fmla="*/ 0 w 29"/>
                <a:gd name="T25" fmla="*/ 62 h 62"/>
                <a:gd name="T26" fmla="*/ 0 w 29"/>
                <a:gd name="T27" fmla="*/ 55 h 62"/>
                <a:gd name="T28" fmla="*/ 10 w 29"/>
                <a:gd name="T29" fmla="*/ 35 h 62"/>
                <a:gd name="T30" fmla="*/ 20 w 29"/>
                <a:gd name="T31" fmla="*/ 16 h 62"/>
                <a:gd name="T32" fmla="*/ 15 w 29"/>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62">
                  <a:moveTo>
                    <a:pt x="15" y="9"/>
                  </a:moveTo>
                  <a:cubicBezTo>
                    <a:pt x="11" y="9"/>
                    <a:pt x="10" y="10"/>
                    <a:pt x="10" y="15"/>
                  </a:cubicBezTo>
                  <a:cubicBezTo>
                    <a:pt x="10" y="21"/>
                    <a:pt x="10" y="21"/>
                    <a:pt x="10" y="21"/>
                  </a:cubicBezTo>
                  <a:cubicBezTo>
                    <a:pt x="0" y="21"/>
                    <a:pt x="0" y="21"/>
                    <a:pt x="0" y="21"/>
                  </a:cubicBezTo>
                  <a:cubicBezTo>
                    <a:pt x="0" y="15"/>
                    <a:pt x="0" y="15"/>
                    <a:pt x="0" y="15"/>
                  </a:cubicBezTo>
                  <a:cubicBezTo>
                    <a:pt x="0" y="5"/>
                    <a:pt x="5" y="0"/>
                    <a:pt x="15" y="0"/>
                  </a:cubicBezTo>
                  <a:cubicBezTo>
                    <a:pt x="24" y="0"/>
                    <a:pt x="29" y="5"/>
                    <a:pt x="29" y="15"/>
                  </a:cubicBezTo>
                  <a:cubicBezTo>
                    <a:pt x="29" y="24"/>
                    <a:pt x="26" y="30"/>
                    <a:pt x="17" y="40"/>
                  </a:cubicBezTo>
                  <a:cubicBezTo>
                    <a:pt x="12" y="46"/>
                    <a:pt x="10" y="49"/>
                    <a:pt x="10" y="52"/>
                  </a:cubicBezTo>
                  <a:cubicBezTo>
                    <a:pt x="10" y="52"/>
                    <a:pt x="10" y="53"/>
                    <a:pt x="10" y="53"/>
                  </a:cubicBezTo>
                  <a:cubicBezTo>
                    <a:pt x="28" y="53"/>
                    <a:pt x="28" y="53"/>
                    <a:pt x="28" y="53"/>
                  </a:cubicBezTo>
                  <a:cubicBezTo>
                    <a:pt x="28" y="62"/>
                    <a:pt x="28" y="62"/>
                    <a:pt x="28" y="62"/>
                  </a:cubicBezTo>
                  <a:cubicBezTo>
                    <a:pt x="0" y="62"/>
                    <a:pt x="0" y="62"/>
                    <a:pt x="0" y="62"/>
                  </a:cubicBezTo>
                  <a:cubicBezTo>
                    <a:pt x="0" y="55"/>
                    <a:pt x="0" y="55"/>
                    <a:pt x="0" y="55"/>
                  </a:cubicBezTo>
                  <a:cubicBezTo>
                    <a:pt x="0" y="48"/>
                    <a:pt x="3" y="43"/>
                    <a:pt x="10" y="35"/>
                  </a:cubicBezTo>
                  <a:cubicBezTo>
                    <a:pt x="17" y="27"/>
                    <a:pt x="20" y="22"/>
                    <a:pt x="20" y="16"/>
                  </a:cubicBezTo>
                  <a:cubicBezTo>
                    <a:pt x="20" y="10"/>
                    <a:pt x="18" y="9"/>
                    <a:pt x="1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61" name="Freeform 81"/>
            <p:cNvSpPr>
              <a:spLocks/>
            </p:cNvSpPr>
            <p:nvPr/>
          </p:nvSpPr>
          <p:spPr bwMode="gray">
            <a:xfrm>
              <a:off x="13430234" y="1953135"/>
              <a:ext cx="92684" cy="193154"/>
            </a:xfrm>
            <a:custGeom>
              <a:avLst/>
              <a:gdLst>
                <a:gd name="T0" fmla="*/ 14 w 29"/>
                <a:gd name="T1" fmla="*/ 9 h 62"/>
                <a:gd name="T2" fmla="*/ 9 w 29"/>
                <a:gd name="T3" fmla="*/ 15 h 62"/>
                <a:gd name="T4" fmla="*/ 9 w 29"/>
                <a:gd name="T5" fmla="*/ 21 h 62"/>
                <a:gd name="T6" fmla="*/ 0 w 29"/>
                <a:gd name="T7" fmla="*/ 21 h 62"/>
                <a:gd name="T8" fmla="*/ 0 w 29"/>
                <a:gd name="T9" fmla="*/ 15 h 62"/>
                <a:gd name="T10" fmla="*/ 14 w 29"/>
                <a:gd name="T11" fmla="*/ 0 h 62"/>
                <a:gd name="T12" fmla="*/ 29 w 29"/>
                <a:gd name="T13" fmla="*/ 15 h 62"/>
                <a:gd name="T14" fmla="*/ 17 w 29"/>
                <a:gd name="T15" fmla="*/ 40 h 62"/>
                <a:gd name="T16" fmla="*/ 10 w 29"/>
                <a:gd name="T17" fmla="*/ 52 h 62"/>
                <a:gd name="T18" fmla="*/ 10 w 29"/>
                <a:gd name="T19" fmla="*/ 53 h 62"/>
                <a:gd name="T20" fmla="*/ 28 w 29"/>
                <a:gd name="T21" fmla="*/ 53 h 62"/>
                <a:gd name="T22" fmla="*/ 28 w 29"/>
                <a:gd name="T23" fmla="*/ 62 h 62"/>
                <a:gd name="T24" fmla="*/ 0 w 29"/>
                <a:gd name="T25" fmla="*/ 62 h 62"/>
                <a:gd name="T26" fmla="*/ 0 w 29"/>
                <a:gd name="T27" fmla="*/ 55 h 62"/>
                <a:gd name="T28" fmla="*/ 10 w 29"/>
                <a:gd name="T29" fmla="*/ 35 h 62"/>
                <a:gd name="T30" fmla="*/ 19 w 29"/>
                <a:gd name="T31" fmla="*/ 16 h 62"/>
                <a:gd name="T32" fmla="*/ 14 w 29"/>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5"/>
                    <a:pt x="5" y="0"/>
                    <a:pt x="14" y="0"/>
                  </a:cubicBezTo>
                  <a:cubicBezTo>
                    <a:pt x="24" y="0"/>
                    <a:pt x="29" y="5"/>
                    <a:pt x="29" y="15"/>
                  </a:cubicBezTo>
                  <a:cubicBezTo>
                    <a:pt x="29" y="24"/>
                    <a:pt x="26" y="30"/>
                    <a:pt x="17" y="40"/>
                  </a:cubicBezTo>
                  <a:cubicBezTo>
                    <a:pt x="11" y="46"/>
                    <a:pt x="10" y="49"/>
                    <a:pt x="10" y="52"/>
                  </a:cubicBezTo>
                  <a:cubicBezTo>
                    <a:pt x="10" y="52"/>
                    <a:pt x="10" y="53"/>
                    <a:pt x="10" y="53"/>
                  </a:cubicBezTo>
                  <a:cubicBezTo>
                    <a:pt x="28" y="53"/>
                    <a:pt x="28" y="53"/>
                    <a:pt x="28" y="53"/>
                  </a:cubicBezTo>
                  <a:cubicBezTo>
                    <a:pt x="28" y="62"/>
                    <a:pt x="28" y="62"/>
                    <a:pt x="28" y="62"/>
                  </a:cubicBezTo>
                  <a:cubicBezTo>
                    <a:pt x="0" y="62"/>
                    <a:pt x="0" y="62"/>
                    <a:pt x="0" y="62"/>
                  </a:cubicBezTo>
                  <a:cubicBezTo>
                    <a:pt x="0" y="55"/>
                    <a:pt x="0" y="55"/>
                    <a:pt x="0" y="55"/>
                  </a:cubicBezTo>
                  <a:cubicBezTo>
                    <a:pt x="0" y="48"/>
                    <a:pt x="2" y="43"/>
                    <a:pt x="10" y="35"/>
                  </a:cubicBezTo>
                  <a:cubicBezTo>
                    <a:pt x="17" y="27"/>
                    <a:pt x="19" y="22"/>
                    <a:pt x="19" y="16"/>
                  </a:cubicBezTo>
                  <a:cubicBezTo>
                    <a:pt x="19" y="10"/>
                    <a:pt x="17" y="9"/>
                    <a:pt x="1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62" name="Freeform 82"/>
            <p:cNvSpPr>
              <a:spLocks/>
            </p:cNvSpPr>
            <p:nvPr/>
          </p:nvSpPr>
          <p:spPr bwMode="gray">
            <a:xfrm>
              <a:off x="13539274" y="1953135"/>
              <a:ext cx="94046" cy="197123"/>
            </a:xfrm>
            <a:custGeom>
              <a:avLst/>
              <a:gdLst>
                <a:gd name="T0" fmla="*/ 20 w 29"/>
                <a:gd name="T1" fmla="*/ 16 h 63"/>
                <a:gd name="T2" fmla="*/ 15 w 29"/>
                <a:gd name="T3" fmla="*/ 9 h 63"/>
                <a:gd name="T4" fmla="*/ 9 w 29"/>
                <a:gd name="T5" fmla="*/ 15 h 63"/>
                <a:gd name="T6" fmla="*/ 9 w 29"/>
                <a:gd name="T7" fmla="*/ 19 h 63"/>
                <a:gd name="T8" fmla="*/ 0 w 29"/>
                <a:gd name="T9" fmla="*/ 19 h 63"/>
                <a:gd name="T10" fmla="*/ 0 w 29"/>
                <a:gd name="T11" fmla="*/ 15 h 63"/>
                <a:gd name="T12" fmla="*/ 15 w 29"/>
                <a:gd name="T13" fmla="*/ 0 h 63"/>
                <a:gd name="T14" fmla="*/ 29 w 29"/>
                <a:gd name="T15" fmla="*/ 15 h 63"/>
                <a:gd name="T16" fmla="*/ 29 w 29"/>
                <a:gd name="T17" fmla="*/ 17 h 63"/>
                <a:gd name="T18" fmla="*/ 22 w 29"/>
                <a:gd name="T19" fmla="*/ 29 h 63"/>
                <a:gd name="T20" fmla="*/ 22 w 29"/>
                <a:gd name="T21" fmla="*/ 30 h 63"/>
                <a:gd name="T22" fmla="*/ 29 w 29"/>
                <a:gd name="T23" fmla="*/ 43 h 63"/>
                <a:gd name="T24" fmla="*/ 29 w 29"/>
                <a:gd name="T25" fmla="*/ 47 h 63"/>
                <a:gd name="T26" fmla="*/ 15 w 29"/>
                <a:gd name="T27" fmla="*/ 63 h 63"/>
                <a:gd name="T28" fmla="*/ 0 w 29"/>
                <a:gd name="T29" fmla="*/ 47 h 63"/>
                <a:gd name="T30" fmla="*/ 0 w 29"/>
                <a:gd name="T31" fmla="*/ 42 h 63"/>
                <a:gd name="T32" fmla="*/ 9 w 29"/>
                <a:gd name="T33" fmla="*/ 42 h 63"/>
                <a:gd name="T34" fmla="*/ 9 w 29"/>
                <a:gd name="T35" fmla="*/ 48 h 63"/>
                <a:gd name="T36" fmla="*/ 15 w 29"/>
                <a:gd name="T37" fmla="*/ 54 h 63"/>
                <a:gd name="T38" fmla="*/ 20 w 29"/>
                <a:gd name="T39" fmla="*/ 47 h 63"/>
                <a:gd name="T40" fmla="*/ 20 w 29"/>
                <a:gd name="T41" fmla="*/ 42 h 63"/>
                <a:gd name="T42" fmla="*/ 13 w 29"/>
                <a:gd name="T43" fmla="*/ 34 h 63"/>
                <a:gd name="T44" fmla="*/ 10 w 29"/>
                <a:gd name="T45" fmla="*/ 34 h 63"/>
                <a:gd name="T46" fmla="*/ 10 w 29"/>
                <a:gd name="T47" fmla="*/ 26 h 63"/>
                <a:gd name="T48" fmla="*/ 14 w 29"/>
                <a:gd name="T49" fmla="*/ 26 h 63"/>
                <a:gd name="T50" fmla="*/ 20 w 29"/>
                <a:gd name="T51" fmla="*/ 19 h 63"/>
                <a:gd name="T52" fmla="*/ 20 w 29"/>
                <a:gd name="T53"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63">
                  <a:moveTo>
                    <a:pt x="20" y="16"/>
                  </a:moveTo>
                  <a:cubicBezTo>
                    <a:pt x="20" y="10"/>
                    <a:pt x="18" y="9"/>
                    <a:pt x="15" y="9"/>
                  </a:cubicBezTo>
                  <a:cubicBezTo>
                    <a:pt x="11" y="9"/>
                    <a:pt x="9" y="10"/>
                    <a:pt x="9" y="15"/>
                  </a:cubicBezTo>
                  <a:cubicBezTo>
                    <a:pt x="9" y="19"/>
                    <a:pt x="9" y="19"/>
                    <a:pt x="9" y="19"/>
                  </a:cubicBezTo>
                  <a:cubicBezTo>
                    <a:pt x="0" y="19"/>
                    <a:pt x="0" y="19"/>
                    <a:pt x="0" y="19"/>
                  </a:cubicBezTo>
                  <a:cubicBezTo>
                    <a:pt x="0" y="15"/>
                    <a:pt x="0" y="15"/>
                    <a:pt x="0" y="15"/>
                  </a:cubicBezTo>
                  <a:cubicBezTo>
                    <a:pt x="0" y="5"/>
                    <a:pt x="5" y="0"/>
                    <a:pt x="15" y="0"/>
                  </a:cubicBezTo>
                  <a:cubicBezTo>
                    <a:pt x="24" y="0"/>
                    <a:pt x="29" y="5"/>
                    <a:pt x="29" y="15"/>
                  </a:cubicBezTo>
                  <a:cubicBezTo>
                    <a:pt x="29" y="17"/>
                    <a:pt x="29" y="17"/>
                    <a:pt x="29" y="17"/>
                  </a:cubicBezTo>
                  <a:cubicBezTo>
                    <a:pt x="29" y="24"/>
                    <a:pt x="27" y="28"/>
                    <a:pt x="22" y="29"/>
                  </a:cubicBezTo>
                  <a:cubicBezTo>
                    <a:pt x="22" y="30"/>
                    <a:pt x="22" y="30"/>
                    <a:pt x="22" y="30"/>
                  </a:cubicBezTo>
                  <a:cubicBezTo>
                    <a:pt x="27" y="32"/>
                    <a:pt x="29" y="36"/>
                    <a:pt x="29" y="43"/>
                  </a:cubicBezTo>
                  <a:cubicBezTo>
                    <a:pt x="29" y="47"/>
                    <a:pt x="29" y="47"/>
                    <a:pt x="29" y="47"/>
                  </a:cubicBezTo>
                  <a:cubicBezTo>
                    <a:pt x="29" y="57"/>
                    <a:pt x="24" y="63"/>
                    <a:pt x="15" y="63"/>
                  </a:cubicBezTo>
                  <a:cubicBezTo>
                    <a:pt x="5" y="63"/>
                    <a:pt x="0" y="57"/>
                    <a:pt x="0" y="47"/>
                  </a:cubicBezTo>
                  <a:cubicBezTo>
                    <a:pt x="0" y="42"/>
                    <a:pt x="0" y="42"/>
                    <a:pt x="0" y="42"/>
                  </a:cubicBezTo>
                  <a:cubicBezTo>
                    <a:pt x="9" y="42"/>
                    <a:pt x="9" y="42"/>
                    <a:pt x="9" y="42"/>
                  </a:cubicBezTo>
                  <a:cubicBezTo>
                    <a:pt x="9" y="48"/>
                    <a:pt x="9" y="48"/>
                    <a:pt x="9" y="48"/>
                  </a:cubicBezTo>
                  <a:cubicBezTo>
                    <a:pt x="9" y="52"/>
                    <a:pt x="11" y="54"/>
                    <a:pt x="15" y="54"/>
                  </a:cubicBezTo>
                  <a:cubicBezTo>
                    <a:pt x="18" y="54"/>
                    <a:pt x="20" y="53"/>
                    <a:pt x="20" y="47"/>
                  </a:cubicBezTo>
                  <a:cubicBezTo>
                    <a:pt x="20" y="42"/>
                    <a:pt x="20" y="42"/>
                    <a:pt x="20" y="42"/>
                  </a:cubicBezTo>
                  <a:cubicBezTo>
                    <a:pt x="20" y="37"/>
                    <a:pt x="18" y="34"/>
                    <a:pt x="13" y="34"/>
                  </a:cubicBezTo>
                  <a:cubicBezTo>
                    <a:pt x="10" y="34"/>
                    <a:pt x="10" y="34"/>
                    <a:pt x="10" y="34"/>
                  </a:cubicBezTo>
                  <a:cubicBezTo>
                    <a:pt x="10" y="26"/>
                    <a:pt x="10" y="26"/>
                    <a:pt x="10" y="26"/>
                  </a:cubicBezTo>
                  <a:cubicBezTo>
                    <a:pt x="14" y="26"/>
                    <a:pt x="14" y="26"/>
                    <a:pt x="14" y="26"/>
                  </a:cubicBezTo>
                  <a:cubicBezTo>
                    <a:pt x="17" y="26"/>
                    <a:pt x="20" y="24"/>
                    <a:pt x="20" y="19"/>
                  </a:cubicBezTo>
                  <a:lnTo>
                    <a:pt x="2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63" name="Freeform 83"/>
            <p:cNvSpPr>
              <a:spLocks/>
            </p:cNvSpPr>
            <p:nvPr/>
          </p:nvSpPr>
          <p:spPr bwMode="gray">
            <a:xfrm>
              <a:off x="13976796" y="1953135"/>
              <a:ext cx="89958" cy="193154"/>
            </a:xfrm>
            <a:custGeom>
              <a:avLst/>
              <a:gdLst>
                <a:gd name="T0" fmla="*/ 14 w 28"/>
                <a:gd name="T1" fmla="*/ 9 h 62"/>
                <a:gd name="T2" fmla="*/ 9 w 28"/>
                <a:gd name="T3" fmla="*/ 15 h 62"/>
                <a:gd name="T4" fmla="*/ 9 w 28"/>
                <a:gd name="T5" fmla="*/ 21 h 62"/>
                <a:gd name="T6" fmla="*/ 0 w 28"/>
                <a:gd name="T7" fmla="*/ 21 h 62"/>
                <a:gd name="T8" fmla="*/ 0 w 28"/>
                <a:gd name="T9" fmla="*/ 15 h 62"/>
                <a:gd name="T10" fmla="*/ 14 w 28"/>
                <a:gd name="T11" fmla="*/ 0 h 62"/>
                <a:gd name="T12" fmla="*/ 28 w 28"/>
                <a:gd name="T13" fmla="*/ 15 h 62"/>
                <a:gd name="T14" fmla="*/ 16 w 28"/>
                <a:gd name="T15" fmla="*/ 40 h 62"/>
                <a:gd name="T16" fmla="*/ 9 w 28"/>
                <a:gd name="T17" fmla="*/ 52 h 62"/>
                <a:gd name="T18" fmla="*/ 9 w 28"/>
                <a:gd name="T19" fmla="*/ 53 h 62"/>
                <a:gd name="T20" fmla="*/ 28 w 28"/>
                <a:gd name="T21" fmla="*/ 53 h 62"/>
                <a:gd name="T22" fmla="*/ 28 w 28"/>
                <a:gd name="T23" fmla="*/ 62 h 62"/>
                <a:gd name="T24" fmla="*/ 0 w 28"/>
                <a:gd name="T25" fmla="*/ 62 h 62"/>
                <a:gd name="T26" fmla="*/ 0 w 28"/>
                <a:gd name="T27" fmla="*/ 55 h 62"/>
                <a:gd name="T28" fmla="*/ 9 w 28"/>
                <a:gd name="T29" fmla="*/ 35 h 62"/>
                <a:gd name="T30" fmla="*/ 19 w 28"/>
                <a:gd name="T31" fmla="*/ 16 h 62"/>
                <a:gd name="T32" fmla="*/ 14 w 28"/>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5"/>
                    <a:pt x="4" y="0"/>
                    <a:pt x="14" y="0"/>
                  </a:cubicBezTo>
                  <a:cubicBezTo>
                    <a:pt x="23" y="0"/>
                    <a:pt x="28" y="5"/>
                    <a:pt x="28" y="15"/>
                  </a:cubicBezTo>
                  <a:cubicBezTo>
                    <a:pt x="28" y="24"/>
                    <a:pt x="25" y="30"/>
                    <a:pt x="16" y="40"/>
                  </a:cubicBezTo>
                  <a:cubicBezTo>
                    <a:pt x="11" y="46"/>
                    <a:pt x="9" y="49"/>
                    <a:pt x="9" y="52"/>
                  </a:cubicBezTo>
                  <a:cubicBezTo>
                    <a:pt x="9" y="52"/>
                    <a:pt x="9" y="53"/>
                    <a:pt x="9" y="53"/>
                  </a:cubicBezTo>
                  <a:cubicBezTo>
                    <a:pt x="28" y="53"/>
                    <a:pt x="28" y="53"/>
                    <a:pt x="28" y="53"/>
                  </a:cubicBezTo>
                  <a:cubicBezTo>
                    <a:pt x="28" y="62"/>
                    <a:pt x="28" y="62"/>
                    <a:pt x="28" y="62"/>
                  </a:cubicBezTo>
                  <a:cubicBezTo>
                    <a:pt x="0" y="62"/>
                    <a:pt x="0" y="62"/>
                    <a:pt x="0" y="62"/>
                  </a:cubicBezTo>
                  <a:cubicBezTo>
                    <a:pt x="0" y="55"/>
                    <a:pt x="0" y="55"/>
                    <a:pt x="0" y="55"/>
                  </a:cubicBezTo>
                  <a:cubicBezTo>
                    <a:pt x="0" y="48"/>
                    <a:pt x="2" y="43"/>
                    <a:pt x="9" y="35"/>
                  </a:cubicBezTo>
                  <a:cubicBezTo>
                    <a:pt x="17" y="27"/>
                    <a:pt x="19" y="22"/>
                    <a:pt x="19" y="16"/>
                  </a:cubicBezTo>
                  <a:cubicBezTo>
                    <a:pt x="19" y="10"/>
                    <a:pt x="17" y="9"/>
                    <a:pt x="1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64" name="Freeform 84"/>
            <p:cNvSpPr>
              <a:spLocks noEditPoints="1"/>
            </p:cNvSpPr>
            <p:nvPr/>
          </p:nvSpPr>
          <p:spPr bwMode="gray">
            <a:xfrm>
              <a:off x="14080384" y="1955781"/>
              <a:ext cx="106314" cy="190508"/>
            </a:xfrm>
            <a:custGeom>
              <a:avLst/>
              <a:gdLst>
                <a:gd name="T0" fmla="*/ 0 w 78"/>
                <a:gd name="T1" fmla="*/ 97 h 144"/>
                <a:gd name="T2" fmla="*/ 42 w 78"/>
                <a:gd name="T3" fmla="*/ 0 h 144"/>
                <a:gd name="T4" fmla="*/ 66 w 78"/>
                <a:gd name="T5" fmla="*/ 0 h 144"/>
                <a:gd name="T6" fmla="*/ 66 w 78"/>
                <a:gd name="T7" fmla="*/ 97 h 144"/>
                <a:gd name="T8" fmla="*/ 78 w 78"/>
                <a:gd name="T9" fmla="*/ 97 h 144"/>
                <a:gd name="T10" fmla="*/ 78 w 78"/>
                <a:gd name="T11" fmla="*/ 118 h 144"/>
                <a:gd name="T12" fmla="*/ 66 w 78"/>
                <a:gd name="T13" fmla="*/ 118 h 144"/>
                <a:gd name="T14" fmla="*/ 66 w 78"/>
                <a:gd name="T15" fmla="*/ 144 h 144"/>
                <a:gd name="T16" fmla="*/ 45 w 78"/>
                <a:gd name="T17" fmla="*/ 144 h 144"/>
                <a:gd name="T18" fmla="*/ 45 w 78"/>
                <a:gd name="T19" fmla="*/ 118 h 144"/>
                <a:gd name="T20" fmla="*/ 0 w 78"/>
                <a:gd name="T21" fmla="*/ 118 h 144"/>
                <a:gd name="T22" fmla="*/ 0 w 78"/>
                <a:gd name="T23" fmla="*/ 97 h 144"/>
                <a:gd name="T24" fmla="*/ 45 w 78"/>
                <a:gd name="T25" fmla="*/ 97 h 144"/>
                <a:gd name="T26" fmla="*/ 45 w 78"/>
                <a:gd name="T27" fmla="*/ 43 h 144"/>
                <a:gd name="T28" fmla="*/ 42 w 78"/>
                <a:gd name="T29" fmla="*/ 43 h 144"/>
                <a:gd name="T30" fmla="*/ 21 w 78"/>
                <a:gd name="T31" fmla="*/ 97 h 144"/>
                <a:gd name="T32" fmla="*/ 45 w 78"/>
                <a:gd name="T33" fmla="*/ 9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144">
                  <a:moveTo>
                    <a:pt x="0" y="97"/>
                  </a:moveTo>
                  <a:lnTo>
                    <a:pt x="42" y="0"/>
                  </a:lnTo>
                  <a:lnTo>
                    <a:pt x="66" y="0"/>
                  </a:lnTo>
                  <a:lnTo>
                    <a:pt x="66" y="97"/>
                  </a:lnTo>
                  <a:lnTo>
                    <a:pt x="78" y="97"/>
                  </a:lnTo>
                  <a:lnTo>
                    <a:pt x="78" y="118"/>
                  </a:lnTo>
                  <a:lnTo>
                    <a:pt x="66" y="118"/>
                  </a:lnTo>
                  <a:lnTo>
                    <a:pt x="66" y="144"/>
                  </a:lnTo>
                  <a:lnTo>
                    <a:pt x="45" y="144"/>
                  </a:lnTo>
                  <a:lnTo>
                    <a:pt x="45" y="118"/>
                  </a:lnTo>
                  <a:lnTo>
                    <a:pt x="0" y="118"/>
                  </a:lnTo>
                  <a:lnTo>
                    <a:pt x="0" y="97"/>
                  </a:lnTo>
                  <a:close/>
                  <a:moveTo>
                    <a:pt x="45" y="97"/>
                  </a:moveTo>
                  <a:lnTo>
                    <a:pt x="45" y="43"/>
                  </a:lnTo>
                  <a:lnTo>
                    <a:pt x="42" y="43"/>
                  </a:lnTo>
                  <a:lnTo>
                    <a:pt x="21" y="97"/>
                  </a:lnTo>
                  <a:lnTo>
                    <a:pt x="45"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65" name="Freeform 85"/>
            <p:cNvSpPr>
              <a:spLocks/>
            </p:cNvSpPr>
            <p:nvPr/>
          </p:nvSpPr>
          <p:spPr bwMode="gray">
            <a:xfrm>
              <a:off x="14543804" y="1953135"/>
              <a:ext cx="94046" cy="193154"/>
            </a:xfrm>
            <a:custGeom>
              <a:avLst/>
              <a:gdLst>
                <a:gd name="T0" fmla="*/ 14 w 29"/>
                <a:gd name="T1" fmla="*/ 9 h 62"/>
                <a:gd name="T2" fmla="*/ 9 w 29"/>
                <a:gd name="T3" fmla="*/ 15 h 62"/>
                <a:gd name="T4" fmla="*/ 9 w 29"/>
                <a:gd name="T5" fmla="*/ 21 h 62"/>
                <a:gd name="T6" fmla="*/ 0 w 29"/>
                <a:gd name="T7" fmla="*/ 21 h 62"/>
                <a:gd name="T8" fmla="*/ 0 w 29"/>
                <a:gd name="T9" fmla="*/ 15 h 62"/>
                <a:gd name="T10" fmla="*/ 14 w 29"/>
                <a:gd name="T11" fmla="*/ 0 h 62"/>
                <a:gd name="T12" fmla="*/ 29 w 29"/>
                <a:gd name="T13" fmla="*/ 15 h 62"/>
                <a:gd name="T14" fmla="*/ 17 w 29"/>
                <a:gd name="T15" fmla="*/ 40 h 62"/>
                <a:gd name="T16" fmla="*/ 10 w 29"/>
                <a:gd name="T17" fmla="*/ 52 h 62"/>
                <a:gd name="T18" fmla="*/ 10 w 29"/>
                <a:gd name="T19" fmla="*/ 53 h 62"/>
                <a:gd name="T20" fmla="*/ 28 w 29"/>
                <a:gd name="T21" fmla="*/ 53 h 62"/>
                <a:gd name="T22" fmla="*/ 28 w 29"/>
                <a:gd name="T23" fmla="*/ 62 h 62"/>
                <a:gd name="T24" fmla="*/ 0 w 29"/>
                <a:gd name="T25" fmla="*/ 62 h 62"/>
                <a:gd name="T26" fmla="*/ 0 w 29"/>
                <a:gd name="T27" fmla="*/ 55 h 62"/>
                <a:gd name="T28" fmla="*/ 10 w 29"/>
                <a:gd name="T29" fmla="*/ 35 h 62"/>
                <a:gd name="T30" fmla="*/ 19 w 29"/>
                <a:gd name="T31" fmla="*/ 16 h 62"/>
                <a:gd name="T32" fmla="*/ 14 w 29"/>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5"/>
                    <a:pt x="5" y="0"/>
                    <a:pt x="14" y="0"/>
                  </a:cubicBezTo>
                  <a:cubicBezTo>
                    <a:pt x="24" y="0"/>
                    <a:pt x="29" y="5"/>
                    <a:pt x="29" y="15"/>
                  </a:cubicBezTo>
                  <a:cubicBezTo>
                    <a:pt x="29" y="24"/>
                    <a:pt x="26" y="30"/>
                    <a:pt x="17" y="40"/>
                  </a:cubicBezTo>
                  <a:cubicBezTo>
                    <a:pt x="11" y="46"/>
                    <a:pt x="10" y="49"/>
                    <a:pt x="10" y="52"/>
                  </a:cubicBezTo>
                  <a:cubicBezTo>
                    <a:pt x="10" y="52"/>
                    <a:pt x="10" y="53"/>
                    <a:pt x="10" y="53"/>
                  </a:cubicBezTo>
                  <a:cubicBezTo>
                    <a:pt x="28" y="53"/>
                    <a:pt x="28" y="53"/>
                    <a:pt x="28" y="53"/>
                  </a:cubicBezTo>
                  <a:cubicBezTo>
                    <a:pt x="28" y="62"/>
                    <a:pt x="28" y="62"/>
                    <a:pt x="28" y="62"/>
                  </a:cubicBezTo>
                  <a:cubicBezTo>
                    <a:pt x="0" y="62"/>
                    <a:pt x="0" y="62"/>
                    <a:pt x="0" y="62"/>
                  </a:cubicBezTo>
                  <a:cubicBezTo>
                    <a:pt x="0" y="55"/>
                    <a:pt x="0" y="55"/>
                    <a:pt x="0" y="55"/>
                  </a:cubicBezTo>
                  <a:cubicBezTo>
                    <a:pt x="0" y="48"/>
                    <a:pt x="2" y="43"/>
                    <a:pt x="10" y="35"/>
                  </a:cubicBezTo>
                  <a:cubicBezTo>
                    <a:pt x="17" y="27"/>
                    <a:pt x="19" y="22"/>
                    <a:pt x="19" y="16"/>
                  </a:cubicBezTo>
                  <a:cubicBezTo>
                    <a:pt x="19" y="10"/>
                    <a:pt x="17" y="9"/>
                    <a:pt x="1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66" name="Freeform 86"/>
            <p:cNvSpPr>
              <a:spLocks/>
            </p:cNvSpPr>
            <p:nvPr/>
          </p:nvSpPr>
          <p:spPr bwMode="gray">
            <a:xfrm>
              <a:off x="14652843" y="1955781"/>
              <a:ext cx="94046" cy="194477"/>
            </a:xfrm>
            <a:custGeom>
              <a:avLst/>
              <a:gdLst>
                <a:gd name="T0" fmla="*/ 10 w 29"/>
                <a:gd name="T1" fmla="*/ 41 h 62"/>
                <a:gd name="T2" fmla="*/ 10 w 29"/>
                <a:gd name="T3" fmla="*/ 47 h 62"/>
                <a:gd name="T4" fmla="*/ 15 w 29"/>
                <a:gd name="T5" fmla="*/ 53 h 62"/>
                <a:gd name="T6" fmla="*/ 20 w 29"/>
                <a:gd name="T7" fmla="*/ 47 h 62"/>
                <a:gd name="T8" fmla="*/ 20 w 29"/>
                <a:gd name="T9" fmla="*/ 33 h 62"/>
                <a:gd name="T10" fmla="*/ 15 w 29"/>
                <a:gd name="T11" fmla="*/ 27 h 62"/>
                <a:gd name="T12" fmla="*/ 10 w 29"/>
                <a:gd name="T13" fmla="*/ 33 h 62"/>
                <a:gd name="T14" fmla="*/ 10 w 29"/>
                <a:gd name="T15" fmla="*/ 35 h 62"/>
                <a:gd name="T16" fmla="*/ 0 w 29"/>
                <a:gd name="T17" fmla="*/ 35 h 62"/>
                <a:gd name="T18" fmla="*/ 2 w 29"/>
                <a:gd name="T19" fmla="*/ 0 h 62"/>
                <a:gd name="T20" fmla="*/ 28 w 29"/>
                <a:gd name="T21" fmla="*/ 0 h 62"/>
                <a:gd name="T22" fmla="*/ 28 w 29"/>
                <a:gd name="T23" fmla="*/ 8 h 62"/>
                <a:gd name="T24" fmla="*/ 11 w 29"/>
                <a:gd name="T25" fmla="*/ 8 h 62"/>
                <a:gd name="T26" fmla="*/ 10 w 29"/>
                <a:gd name="T27" fmla="*/ 23 h 62"/>
                <a:gd name="T28" fmla="*/ 10 w 29"/>
                <a:gd name="T29" fmla="*/ 23 h 62"/>
                <a:gd name="T30" fmla="*/ 19 w 29"/>
                <a:gd name="T31" fmla="*/ 19 h 62"/>
                <a:gd name="T32" fmla="*/ 29 w 29"/>
                <a:gd name="T33" fmla="*/ 33 h 62"/>
                <a:gd name="T34" fmla="*/ 29 w 29"/>
                <a:gd name="T35" fmla="*/ 46 h 62"/>
                <a:gd name="T36" fmla="*/ 15 w 29"/>
                <a:gd name="T37" fmla="*/ 62 h 62"/>
                <a:gd name="T38" fmla="*/ 0 w 29"/>
                <a:gd name="T39" fmla="*/ 46 h 62"/>
                <a:gd name="T40" fmla="*/ 0 w 29"/>
                <a:gd name="T41" fmla="*/ 41 h 62"/>
                <a:gd name="T42" fmla="*/ 10 w 29"/>
                <a:gd name="T43"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62">
                  <a:moveTo>
                    <a:pt x="10" y="41"/>
                  </a:moveTo>
                  <a:cubicBezTo>
                    <a:pt x="10" y="47"/>
                    <a:pt x="10" y="47"/>
                    <a:pt x="10" y="47"/>
                  </a:cubicBezTo>
                  <a:cubicBezTo>
                    <a:pt x="10" y="51"/>
                    <a:pt x="12" y="53"/>
                    <a:pt x="15" y="53"/>
                  </a:cubicBezTo>
                  <a:cubicBezTo>
                    <a:pt x="18" y="53"/>
                    <a:pt x="20" y="51"/>
                    <a:pt x="20" y="47"/>
                  </a:cubicBezTo>
                  <a:cubicBezTo>
                    <a:pt x="20" y="33"/>
                    <a:pt x="20" y="33"/>
                    <a:pt x="20" y="33"/>
                  </a:cubicBezTo>
                  <a:cubicBezTo>
                    <a:pt x="20" y="29"/>
                    <a:pt x="18" y="27"/>
                    <a:pt x="15" y="27"/>
                  </a:cubicBezTo>
                  <a:cubicBezTo>
                    <a:pt x="12" y="27"/>
                    <a:pt x="10" y="29"/>
                    <a:pt x="10" y="33"/>
                  </a:cubicBezTo>
                  <a:cubicBezTo>
                    <a:pt x="10" y="35"/>
                    <a:pt x="10" y="35"/>
                    <a:pt x="10" y="35"/>
                  </a:cubicBezTo>
                  <a:cubicBezTo>
                    <a:pt x="0" y="35"/>
                    <a:pt x="0" y="35"/>
                    <a:pt x="0" y="35"/>
                  </a:cubicBezTo>
                  <a:cubicBezTo>
                    <a:pt x="2" y="0"/>
                    <a:pt x="2" y="0"/>
                    <a:pt x="2" y="0"/>
                  </a:cubicBezTo>
                  <a:cubicBezTo>
                    <a:pt x="28" y="0"/>
                    <a:pt x="28" y="0"/>
                    <a:pt x="28" y="0"/>
                  </a:cubicBezTo>
                  <a:cubicBezTo>
                    <a:pt x="28" y="8"/>
                    <a:pt x="28" y="8"/>
                    <a:pt x="28" y="8"/>
                  </a:cubicBezTo>
                  <a:cubicBezTo>
                    <a:pt x="11" y="8"/>
                    <a:pt x="11" y="8"/>
                    <a:pt x="11" y="8"/>
                  </a:cubicBezTo>
                  <a:cubicBezTo>
                    <a:pt x="10" y="23"/>
                    <a:pt x="10" y="23"/>
                    <a:pt x="10" y="23"/>
                  </a:cubicBezTo>
                  <a:cubicBezTo>
                    <a:pt x="10" y="23"/>
                    <a:pt x="10" y="23"/>
                    <a:pt x="10" y="23"/>
                  </a:cubicBezTo>
                  <a:cubicBezTo>
                    <a:pt x="12" y="20"/>
                    <a:pt x="15" y="19"/>
                    <a:pt x="19" y="19"/>
                  </a:cubicBezTo>
                  <a:cubicBezTo>
                    <a:pt x="26" y="19"/>
                    <a:pt x="29" y="24"/>
                    <a:pt x="29" y="33"/>
                  </a:cubicBezTo>
                  <a:cubicBezTo>
                    <a:pt x="29" y="46"/>
                    <a:pt x="29" y="46"/>
                    <a:pt x="29" y="46"/>
                  </a:cubicBezTo>
                  <a:cubicBezTo>
                    <a:pt x="29" y="56"/>
                    <a:pt x="24" y="62"/>
                    <a:pt x="15" y="62"/>
                  </a:cubicBezTo>
                  <a:cubicBezTo>
                    <a:pt x="5" y="62"/>
                    <a:pt x="0" y="56"/>
                    <a:pt x="0" y="46"/>
                  </a:cubicBezTo>
                  <a:cubicBezTo>
                    <a:pt x="0" y="41"/>
                    <a:pt x="0" y="41"/>
                    <a:pt x="0" y="41"/>
                  </a:cubicBez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67" name="Freeform 87"/>
            <p:cNvSpPr>
              <a:spLocks/>
            </p:cNvSpPr>
            <p:nvPr/>
          </p:nvSpPr>
          <p:spPr bwMode="gray">
            <a:xfrm>
              <a:off x="12875494" y="2453218"/>
              <a:ext cx="91320" cy="193154"/>
            </a:xfrm>
            <a:custGeom>
              <a:avLst/>
              <a:gdLst>
                <a:gd name="T0" fmla="*/ 14 w 28"/>
                <a:gd name="T1" fmla="*/ 9 h 62"/>
                <a:gd name="T2" fmla="*/ 9 w 28"/>
                <a:gd name="T3" fmla="*/ 15 h 62"/>
                <a:gd name="T4" fmla="*/ 9 w 28"/>
                <a:gd name="T5" fmla="*/ 21 h 62"/>
                <a:gd name="T6" fmla="*/ 0 w 28"/>
                <a:gd name="T7" fmla="*/ 21 h 62"/>
                <a:gd name="T8" fmla="*/ 0 w 28"/>
                <a:gd name="T9" fmla="*/ 15 h 62"/>
                <a:gd name="T10" fmla="*/ 14 w 28"/>
                <a:gd name="T11" fmla="*/ 0 h 62"/>
                <a:gd name="T12" fmla="*/ 28 w 28"/>
                <a:gd name="T13" fmla="*/ 15 h 62"/>
                <a:gd name="T14" fmla="*/ 16 w 28"/>
                <a:gd name="T15" fmla="*/ 40 h 62"/>
                <a:gd name="T16" fmla="*/ 9 w 28"/>
                <a:gd name="T17" fmla="*/ 52 h 62"/>
                <a:gd name="T18" fmla="*/ 9 w 28"/>
                <a:gd name="T19" fmla="*/ 54 h 62"/>
                <a:gd name="T20" fmla="*/ 28 w 28"/>
                <a:gd name="T21" fmla="*/ 54 h 62"/>
                <a:gd name="T22" fmla="*/ 28 w 28"/>
                <a:gd name="T23" fmla="*/ 62 h 62"/>
                <a:gd name="T24" fmla="*/ 0 w 28"/>
                <a:gd name="T25" fmla="*/ 62 h 62"/>
                <a:gd name="T26" fmla="*/ 0 w 28"/>
                <a:gd name="T27" fmla="*/ 55 h 62"/>
                <a:gd name="T28" fmla="*/ 9 w 28"/>
                <a:gd name="T29" fmla="*/ 35 h 62"/>
                <a:gd name="T30" fmla="*/ 19 w 28"/>
                <a:gd name="T31" fmla="*/ 16 h 62"/>
                <a:gd name="T32" fmla="*/ 14 w 28"/>
                <a:gd name="T3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62">
                  <a:moveTo>
                    <a:pt x="14" y="9"/>
                  </a:moveTo>
                  <a:cubicBezTo>
                    <a:pt x="11" y="9"/>
                    <a:pt x="9" y="10"/>
                    <a:pt x="9" y="15"/>
                  </a:cubicBezTo>
                  <a:cubicBezTo>
                    <a:pt x="9" y="21"/>
                    <a:pt x="9" y="21"/>
                    <a:pt x="9" y="21"/>
                  </a:cubicBezTo>
                  <a:cubicBezTo>
                    <a:pt x="0" y="21"/>
                    <a:pt x="0" y="21"/>
                    <a:pt x="0" y="21"/>
                  </a:cubicBezTo>
                  <a:cubicBezTo>
                    <a:pt x="0" y="15"/>
                    <a:pt x="0" y="15"/>
                    <a:pt x="0" y="15"/>
                  </a:cubicBezTo>
                  <a:cubicBezTo>
                    <a:pt x="0" y="6"/>
                    <a:pt x="4" y="0"/>
                    <a:pt x="14" y="0"/>
                  </a:cubicBezTo>
                  <a:cubicBezTo>
                    <a:pt x="23" y="0"/>
                    <a:pt x="28" y="6"/>
                    <a:pt x="28" y="15"/>
                  </a:cubicBezTo>
                  <a:cubicBezTo>
                    <a:pt x="28" y="24"/>
                    <a:pt x="25" y="30"/>
                    <a:pt x="16" y="40"/>
                  </a:cubicBezTo>
                  <a:cubicBezTo>
                    <a:pt x="11" y="46"/>
                    <a:pt x="9" y="49"/>
                    <a:pt x="9" y="52"/>
                  </a:cubicBezTo>
                  <a:cubicBezTo>
                    <a:pt x="9" y="53"/>
                    <a:pt x="9" y="53"/>
                    <a:pt x="9" y="54"/>
                  </a:cubicBezTo>
                  <a:cubicBezTo>
                    <a:pt x="28" y="54"/>
                    <a:pt x="28" y="54"/>
                    <a:pt x="28" y="54"/>
                  </a:cubicBezTo>
                  <a:cubicBezTo>
                    <a:pt x="28" y="62"/>
                    <a:pt x="28" y="62"/>
                    <a:pt x="28" y="62"/>
                  </a:cubicBezTo>
                  <a:cubicBezTo>
                    <a:pt x="0" y="62"/>
                    <a:pt x="0" y="62"/>
                    <a:pt x="0" y="62"/>
                  </a:cubicBezTo>
                  <a:cubicBezTo>
                    <a:pt x="0" y="55"/>
                    <a:pt x="0" y="55"/>
                    <a:pt x="0" y="55"/>
                  </a:cubicBezTo>
                  <a:cubicBezTo>
                    <a:pt x="0" y="48"/>
                    <a:pt x="2" y="43"/>
                    <a:pt x="9" y="35"/>
                  </a:cubicBezTo>
                  <a:cubicBezTo>
                    <a:pt x="17" y="27"/>
                    <a:pt x="19" y="22"/>
                    <a:pt x="19" y="16"/>
                  </a:cubicBezTo>
                  <a:cubicBezTo>
                    <a:pt x="19" y="10"/>
                    <a:pt x="17" y="9"/>
                    <a:pt x="1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68" name="Freeform 88"/>
            <p:cNvSpPr>
              <a:spLocks noEditPoints="1"/>
            </p:cNvSpPr>
            <p:nvPr/>
          </p:nvSpPr>
          <p:spPr bwMode="gray">
            <a:xfrm>
              <a:off x="12981808" y="2453218"/>
              <a:ext cx="96772" cy="197123"/>
            </a:xfrm>
            <a:custGeom>
              <a:avLst/>
              <a:gdLst>
                <a:gd name="T0" fmla="*/ 30 w 30"/>
                <a:gd name="T1" fmla="*/ 47 h 63"/>
                <a:gd name="T2" fmla="*/ 15 w 30"/>
                <a:gd name="T3" fmla="*/ 63 h 63"/>
                <a:gd name="T4" fmla="*/ 1 w 30"/>
                <a:gd name="T5" fmla="*/ 48 h 63"/>
                <a:gd name="T6" fmla="*/ 1 w 30"/>
                <a:gd name="T7" fmla="*/ 46 h 63"/>
                <a:gd name="T8" fmla="*/ 10 w 30"/>
                <a:gd name="T9" fmla="*/ 46 h 63"/>
                <a:gd name="T10" fmla="*/ 10 w 30"/>
                <a:gd name="T11" fmla="*/ 48 h 63"/>
                <a:gd name="T12" fmla="*/ 15 w 30"/>
                <a:gd name="T13" fmla="*/ 54 h 63"/>
                <a:gd name="T14" fmla="*/ 20 w 30"/>
                <a:gd name="T15" fmla="*/ 47 h 63"/>
                <a:gd name="T16" fmla="*/ 20 w 30"/>
                <a:gd name="T17" fmla="*/ 35 h 63"/>
                <a:gd name="T18" fmla="*/ 20 w 30"/>
                <a:gd name="T19" fmla="*/ 35 h 63"/>
                <a:gd name="T20" fmla="*/ 11 w 30"/>
                <a:gd name="T21" fmla="*/ 41 h 63"/>
                <a:gd name="T22" fmla="*/ 0 w 30"/>
                <a:gd name="T23" fmla="*/ 27 h 63"/>
                <a:gd name="T24" fmla="*/ 0 w 30"/>
                <a:gd name="T25" fmla="*/ 15 h 63"/>
                <a:gd name="T26" fmla="*/ 15 w 30"/>
                <a:gd name="T27" fmla="*/ 0 h 63"/>
                <a:gd name="T28" fmla="*/ 30 w 30"/>
                <a:gd name="T29" fmla="*/ 15 h 63"/>
                <a:gd name="T30" fmla="*/ 30 w 30"/>
                <a:gd name="T31" fmla="*/ 47 h 63"/>
                <a:gd name="T32" fmla="*/ 20 w 30"/>
                <a:gd name="T33" fmla="*/ 26 h 63"/>
                <a:gd name="T34" fmla="*/ 20 w 30"/>
                <a:gd name="T35" fmla="*/ 15 h 63"/>
                <a:gd name="T36" fmla="*/ 15 w 30"/>
                <a:gd name="T37" fmla="*/ 9 h 63"/>
                <a:gd name="T38" fmla="*/ 10 w 30"/>
                <a:gd name="T39" fmla="*/ 15 h 63"/>
                <a:gd name="T40" fmla="*/ 10 w 30"/>
                <a:gd name="T41" fmla="*/ 26 h 63"/>
                <a:gd name="T42" fmla="*/ 15 w 30"/>
                <a:gd name="T43" fmla="*/ 32 h 63"/>
                <a:gd name="T44" fmla="*/ 20 w 30"/>
                <a:gd name="T4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63">
                  <a:moveTo>
                    <a:pt x="30" y="47"/>
                  </a:moveTo>
                  <a:cubicBezTo>
                    <a:pt x="30" y="57"/>
                    <a:pt x="25" y="63"/>
                    <a:pt x="15" y="63"/>
                  </a:cubicBezTo>
                  <a:cubicBezTo>
                    <a:pt x="6" y="63"/>
                    <a:pt x="1" y="57"/>
                    <a:pt x="1" y="48"/>
                  </a:cubicBezTo>
                  <a:cubicBezTo>
                    <a:pt x="1" y="46"/>
                    <a:pt x="1" y="46"/>
                    <a:pt x="1" y="46"/>
                  </a:cubicBezTo>
                  <a:cubicBezTo>
                    <a:pt x="10" y="46"/>
                    <a:pt x="10" y="46"/>
                    <a:pt x="10" y="46"/>
                  </a:cubicBezTo>
                  <a:cubicBezTo>
                    <a:pt x="10" y="48"/>
                    <a:pt x="10" y="48"/>
                    <a:pt x="10" y="48"/>
                  </a:cubicBezTo>
                  <a:cubicBezTo>
                    <a:pt x="10" y="53"/>
                    <a:pt x="12" y="54"/>
                    <a:pt x="15" y="54"/>
                  </a:cubicBezTo>
                  <a:cubicBezTo>
                    <a:pt x="18" y="54"/>
                    <a:pt x="20" y="53"/>
                    <a:pt x="20" y="47"/>
                  </a:cubicBezTo>
                  <a:cubicBezTo>
                    <a:pt x="20" y="35"/>
                    <a:pt x="20" y="35"/>
                    <a:pt x="20" y="35"/>
                  </a:cubicBezTo>
                  <a:cubicBezTo>
                    <a:pt x="20" y="35"/>
                    <a:pt x="20" y="35"/>
                    <a:pt x="20" y="35"/>
                  </a:cubicBezTo>
                  <a:cubicBezTo>
                    <a:pt x="18" y="39"/>
                    <a:pt x="15" y="41"/>
                    <a:pt x="11" y="41"/>
                  </a:cubicBezTo>
                  <a:cubicBezTo>
                    <a:pt x="4" y="41"/>
                    <a:pt x="0" y="36"/>
                    <a:pt x="0" y="27"/>
                  </a:cubicBezTo>
                  <a:cubicBezTo>
                    <a:pt x="0" y="15"/>
                    <a:pt x="0" y="15"/>
                    <a:pt x="0" y="15"/>
                  </a:cubicBezTo>
                  <a:cubicBezTo>
                    <a:pt x="0" y="6"/>
                    <a:pt x="6" y="0"/>
                    <a:pt x="15" y="0"/>
                  </a:cubicBezTo>
                  <a:cubicBezTo>
                    <a:pt x="25" y="0"/>
                    <a:pt x="30" y="6"/>
                    <a:pt x="30" y="15"/>
                  </a:cubicBezTo>
                  <a:lnTo>
                    <a:pt x="30" y="47"/>
                  </a:lnTo>
                  <a:close/>
                  <a:moveTo>
                    <a:pt x="20" y="26"/>
                  </a:moveTo>
                  <a:cubicBezTo>
                    <a:pt x="20" y="15"/>
                    <a:pt x="20" y="15"/>
                    <a:pt x="20" y="15"/>
                  </a:cubicBezTo>
                  <a:cubicBezTo>
                    <a:pt x="20" y="10"/>
                    <a:pt x="18" y="9"/>
                    <a:pt x="15" y="9"/>
                  </a:cubicBezTo>
                  <a:cubicBezTo>
                    <a:pt x="12" y="9"/>
                    <a:pt x="10" y="10"/>
                    <a:pt x="10" y="15"/>
                  </a:cubicBezTo>
                  <a:cubicBezTo>
                    <a:pt x="10" y="26"/>
                    <a:pt x="10" y="26"/>
                    <a:pt x="10" y="26"/>
                  </a:cubicBezTo>
                  <a:cubicBezTo>
                    <a:pt x="10" y="30"/>
                    <a:pt x="12" y="32"/>
                    <a:pt x="15" y="32"/>
                  </a:cubicBezTo>
                  <a:cubicBezTo>
                    <a:pt x="18" y="32"/>
                    <a:pt x="20" y="30"/>
                    <a:pt x="20"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69" name="Freeform 89"/>
            <p:cNvSpPr>
              <a:spLocks/>
            </p:cNvSpPr>
            <p:nvPr/>
          </p:nvSpPr>
          <p:spPr bwMode="gray">
            <a:xfrm>
              <a:off x="13426145" y="2453218"/>
              <a:ext cx="94046" cy="197123"/>
            </a:xfrm>
            <a:custGeom>
              <a:avLst/>
              <a:gdLst>
                <a:gd name="T0" fmla="*/ 20 w 29"/>
                <a:gd name="T1" fmla="*/ 16 h 63"/>
                <a:gd name="T2" fmla="*/ 15 w 29"/>
                <a:gd name="T3" fmla="*/ 9 h 63"/>
                <a:gd name="T4" fmla="*/ 10 w 29"/>
                <a:gd name="T5" fmla="*/ 15 h 63"/>
                <a:gd name="T6" fmla="*/ 10 w 29"/>
                <a:gd name="T7" fmla="*/ 19 h 63"/>
                <a:gd name="T8" fmla="*/ 0 w 29"/>
                <a:gd name="T9" fmla="*/ 19 h 63"/>
                <a:gd name="T10" fmla="*/ 0 w 29"/>
                <a:gd name="T11" fmla="*/ 15 h 63"/>
                <a:gd name="T12" fmla="*/ 15 w 29"/>
                <a:gd name="T13" fmla="*/ 0 h 63"/>
                <a:gd name="T14" fmla="*/ 29 w 29"/>
                <a:gd name="T15" fmla="*/ 15 h 63"/>
                <a:gd name="T16" fmla="*/ 29 w 29"/>
                <a:gd name="T17" fmla="*/ 17 h 63"/>
                <a:gd name="T18" fmla="*/ 23 w 29"/>
                <a:gd name="T19" fmla="*/ 30 h 63"/>
                <a:gd name="T20" fmla="*/ 23 w 29"/>
                <a:gd name="T21" fmla="*/ 30 h 63"/>
                <a:gd name="T22" fmla="*/ 29 w 29"/>
                <a:gd name="T23" fmla="*/ 43 h 63"/>
                <a:gd name="T24" fmla="*/ 29 w 29"/>
                <a:gd name="T25" fmla="*/ 48 h 63"/>
                <a:gd name="T26" fmla="*/ 15 w 29"/>
                <a:gd name="T27" fmla="*/ 63 h 63"/>
                <a:gd name="T28" fmla="*/ 0 w 29"/>
                <a:gd name="T29" fmla="*/ 48 h 63"/>
                <a:gd name="T30" fmla="*/ 0 w 29"/>
                <a:gd name="T31" fmla="*/ 42 h 63"/>
                <a:gd name="T32" fmla="*/ 10 w 29"/>
                <a:gd name="T33" fmla="*/ 42 h 63"/>
                <a:gd name="T34" fmla="*/ 10 w 29"/>
                <a:gd name="T35" fmla="*/ 48 h 63"/>
                <a:gd name="T36" fmla="*/ 15 w 29"/>
                <a:gd name="T37" fmla="*/ 54 h 63"/>
                <a:gd name="T38" fmla="*/ 20 w 29"/>
                <a:gd name="T39" fmla="*/ 47 h 63"/>
                <a:gd name="T40" fmla="*/ 20 w 29"/>
                <a:gd name="T41" fmla="*/ 42 h 63"/>
                <a:gd name="T42" fmla="*/ 13 w 29"/>
                <a:gd name="T43" fmla="*/ 35 h 63"/>
                <a:gd name="T44" fmla="*/ 10 w 29"/>
                <a:gd name="T45" fmla="*/ 35 h 63"/>
                <a:gd name="T46" fmla="*/ 10 w 29"/>
                <a:gd name="T47" fmla="*/ 26 h 63"/>
                <a:gd name="T48" fmla="*/ 14 w 29"/>
                <a:gd name="T49" fmla="*/ 26 h 63"/>
                <a:gd name="T50" fmla="*/ 20 w 29"/>
                <a:gd name="T51" fmla="*/ 19 h 63"/>
                <a:gd name="T52" fmla="*/ 20 w 29"/>
                <a:gd name="T53"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63">
                  <a:moveTo>
                    <a:pt x="20" y="16"/>
                  </a:moveTo>
                  <a:cubicBezTo>
                    <a:pt x="20" y="10"/>
                    <a:pt x="18" y="9"/>
                    <a:pt x="15" y="9"/>
                  </a:cubicBezTo>
                  <a:cubicBezTo>
                    <a:pt x="12" y="9"/>
                    <a:pt x="10" y="10"/>
                    <a:pt x="10" y="15"/>
                  </a:cubicBezTo>
                  <a:cubicBezTo>
                    <a:pt x="10" y="19"/>
                    <a:pt x="10" y="19"/>
                    <a:pt x="10" y="19"/>
                  </a:cubicBezTo>
                  <a:cubicBezTo>
                    <a:pt x="0" y="19"/>
                    <a:pt x="0" y="19"/>
                    <a:pt x="0" y="19"/>
                  </a:cubicBezTo>
                  <a:cubicBezTo>
                    <a:pt x="0" y="15"/>
                    <a:pt x="0" y="15"/>
                    <a:pt x="0" y="15"/>
                  </a:cubicBezTo>
                  <a:cubicBezTo>
                    <a:pt x="0" y="6"/>
                    <a:pt x="5" y="0"/>
                    <a:pt x="15" y="0"/>
                  </a:cubicBezTo>
                  <a:cubicBezTo>
                    <a:pt x="24" y="0"/>
                    <a:pt x="29" y="6"/>
                    <a:pt x="29" y="15"/>
                  </a:cubicBezTo>
                  <a:cubicBezTo>
                    <a:pt x="29" y="17"/>
                    <a:pt x="29" y="17"/>
                    <a:pt x="29" y="17"/>
                  </a:cubicBezTo>
                  <a:cubicBezTo>
                    <a:pt x="29" y="24"/>
                    <a:pt x="27" y="28"/>
                    <a:pt x="23" y="30"/>
                  </a:cubicBezTo>
                  <a:cubicBezTo>
                    <a:pt x="23" y="30"/>
                    <a:pt x="23" y="30"/>
                    <a:pt x="23" y="30"/>
                  </a:cubicBezTo>
                  <a:cubicBezTo>
                    <a:pt x="27" y="32"/>
                    <a:pt x="29" y="36"/>
                    <a:pt x="29" y="43"/>
                  </a:cubicBezTo>
                  <a:cubicBezTo>
                    <a:pt x="29" y="48"/>
                    <a:pt x="29" y="48"/>
                    <a:pt x="29" y="48"/>
                  </a:cubicBezTo>
                  <a:cubicBezTo>
                    <a:pt x="29" y="57"/>
                    <a:pt x="24" y="63"/>
                    <a:pt x="15" y="63"/>
                  </a:cubicBezTo>
                  <a:cubicBezTo>
                    <a:pt x="5" y="63"/>
                    <a:pt x="0" y="57"/>
                    <a:pt x="0" y="48"/>
                  </a:cubicBezTo>
                  <a:cubicBezTo>
                    <a:pt x="0" y="42"/>
                    <a:pt x="0" y="42"/>
                    <a:pt x="0" y="42"/>
                  </a:cubicBezTo>
                  <a:cubicBezTo>
                    <a:pt x="10" y="42"/>
                    <a:pt x="10" y="42"/>
                    <a:pt x="10" y="42"/>
                  </a:cubicBezTo>
                  <a:cubicBezTo>
                    <a:pt x="10" y="48"/>
                    <a:pt x="10" y="48"/>
                    <a:pt x="10" y="48"/>
                  </a:cubicBezTo>
                  <a:cubicBezTo>
                    <a:pt x="10" y="53"/>
                    <a:pt x="12" y="54"/>
                    <a:pt x="15" y="54"/>
                  </a:cubicBezTo>
                  <a:cubicBezTo>
                    <a:pt x="18" y="54"/>
                    <a:pt x="20" y="53"/>
                    <a:pt x="20" y="47"/>
                  </a:cubicBezTo>
                  <a:cubicBezTo>
                    <a:pt x="20" y="42"/>
                    <a:pt x="20" y="42"/>
                    <a:pt x="20" y="42"/>
                  </a:cubicBezTo>
                  <a:cubicBezTo>
                    <a:pt x="20" y="37"/>
                    <a:pt x="18" y="35"/>
                    <a:pt x="13" y="35"/>
                  </a:cubicBezTo>
                  <a:cubicBezTo>
                    <a:pt x="10" y="35"/>
                    <a:pt x="10" y="35"/>
                    <a:pt x="10" y="35"/>
                  </a:cubicBezTo>
                  <a:cubicBezTo>
                    <a:pt x="10" y="26"/>
                    <a:pt x="10" y="26"/>
                    <a:pt x="10" y="26"/>
                  </a:cubicBezTo>
                  <a:cubicBezTo>
                    <a:pt x="14" y="26"/>
                    <a:pt x="14" y="26"/>
                    <a:pt x="14" y="26"/>
                  </a:cubicBezTo>
                  <a:cubicBezTo>
                    <a:pt x="17" y="26"/>
                    <a:pt x="20" y="24"/>
                    <a:pt x="20" y="19"/>
                  </a:cubicBezTo>
                  <a:lnTo>
                    <a:pt x="2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70" name="Freeform 90"/>
            <p:cNvSpPr>
              <a:spLocks noEditPoints="1"/>
            </p:cNvSpPr>
            <p:nvPr/>
          </p:nvSpPr>
          <p:spPr bwMode="gray">
            <a:xfrm>
              <a:off x="13539274" y="2453218"/>
              <a:ext cx="94046" cy="197123"/>
            </a:xfrm>
            <a:custGeom>
              <a:avLst/>
              <a:gdLst>
                <a:gd name="T0" fmla="*/ 0 w 29"/>
                <a:gd name="T1" fmla="*/ 15 h 63"/>
                <a:gd name="T2" fmla="*/ 15 w 29"/>
                <a:gd name="T3" fmla="*/ 0 h 63"/>
                <a:gd name="T4" fmla="*/ 29 w 29"/>
                <a:gd name="T5" fmla="*/ 15 h 63"/>
                <a:gd name="T6" fmla="*/ 29 w 29"/>
                <a:gd name="T7" fmla="*/ 48 h 63"/>
                <a:gd name="T8" fmla="*/ 15 w 29"/>
                <a:gd name="T9" fmla="*/ 63 h 63"/>
                <a:gd name="T10" fmla="*/ 0 w 29"/>
                <a:gd name="T11" fmla="*/ 48 h 63"/>
                <a:gd name="T12" fmla="*/ 0 w 29"/>
                <a:gd name="T13" fmla="*/ 15 h 63"/>
                <a:gd name="T14" fmla="*/ 10 w 29"/>
                <a:gd name="T15" fmla="*/ 48 h 63"/>
                <a:gd name="T16" fmla="*/ 15 w 29"/>
                <a:gd name="T17" fmla="*/ 54 h 63"/>
                <a:gd name="T18" fmla="*/ 20 w 29"/>
                <a:gd name="T19" fmla="*/ 48 h 63"/>
                <a:gd name="T20" fmla="*/ 20 w 29"/>
                <a:gd name="T21" fmla="*/ 15 h 63"/>
                <a:gd name="T22" fmla="*/ 15 w 29"/>
                <a:gd name="T23" fmla="*/ 9 h 63"/>
                <a:gd name="T24" fmla="*/ 10 w 29"/>
                <a:gd name="T25" fmla="*/ 15 h 63"/>
                <a:gd name="T26" fmla="*/ 10 w 29"/>
                <a:gd name="T27"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63">
                  <a:moveTo>
                    <a:pt x="0" y="15"/>
                  </a:moveTo>
                  <a:cubicBezTo>
                    <a:pt x="0" y="6"/>
                    <a:pt x="5" y="0"/>
                    <a:pt x="15" y="0"/>
                  </a:cubicBezTo>
                  <a:cubicBezTo>
                    <a:pt x="24" y="0"/>
                    <a:pt x="29" y="6"/>
                    <a:pt x="29" y="15"/>
                  </a:cubicBezTo>
                  <a:cubicBezTo>
                    <a:pt x="29" y="48"/>
                    <a:pt x="29" y="48"/>
                    <a:pt x="29" y="48"/>
                  </a:cubicBezTo>
                  <a:cubicBezTo>
                    <a:pt x="29" y="57"/>
                    <a:pt x="24" y="63"/>
                    <a:pt x="15" y="63"/>
                  </a:cubicBezTo>
                  <a:cubicBezTo>
                    <a:pt x="5" y="63"/>
                    <a:pt x="0" y="57"/>
                    <a:pt x="0" y="48"/>
                  </a:cubicBezTo>
                  <a:lnTo>
                    <a:pt x="0" y="15"/>
                  </a:lnTo>
                  <a:close/>
                  <a:moveTo>
                    <a:pt x="10" y="48"/>
                  </a:moveTo>
                  <a:cubicBezTo>
                    <a:pt x="10" y="53"/>
                    <a:pt x="12" y="54"/>
                    <a:pt x="15" y="54"/>
                  </a:cubicBezTo>
                  <a:cubicBezTo>
                    <a:pt x="18" y="54"/>
                    <a:pt x="20" y="53"/>
                    <a:pt x="20" y="48"/>
                  </a:cubicBezTo>
                  <a:cubicBezTo>
                    <a:pt x="20" y="15"/>
                    <a:pt x="20" y="15"/>
                    <a:pt x="20" y="15"/>
                  </a:cubicBezTo>
                  <a:cubicBezTo>
                    <a:pt x="20" y="10"/>
                    <a:pt x="18" y="9"/>
                    <a:pt x="15" y="9"/>
                  </a:cubicBezTo>
                  <a:cubicBezTo>
                    <a:pt x="12" y="9"/>
                    <a:pt x="10" y="10"/>
                    <a:pt x="10" y="15"/>
                  </a:cubicBezTo>
                  <a:lnTo>
                    <a:pt x="1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71" name="Freeform 91"/>
            <p:cNvSpPr>
              <a:spLocks/>
            </p:cNvSpPr>
            <p:nvPr/>
          </p:nvSpPr>
          <p:spPr bwMode="gray">
            <a:xfrm>
              <a:off x="13974070" y="2453218"/>
              <a:ext cx="92684" cy="197123"/>
            </a:xfrm>
            <a:custGeom>
              <a:avLst/>
              <a:gdLst>
                <a:gd name="T0" fmla="*/ 19 w 29"/>
                <a:gd name="T1" fmla="*/ 16 h 63"/>
                <a:gd name="T2" fmla="*/ 14 w 29"/>
                <a:gd name="T3" fmla="*/ 9 h 63"/>
                <a:gd name="T4" fmla="*/ 9 w 29"/>
                <a:gd name="T5" fmla="*/ 15 h 63"/>
                <a:gd name="T6" fmla="*/ 9 w 29"/>
                <a:gd name="T7" fmla="*/ 19 h 63"/>
                <a:gd name="T8" fmla="*/ 0 w 29"/>
                <a:gd name="T9" fmla="*/ 19 h 63"/>
                <a:gd name="T10" fmla="*/ 0 w 29"/>
                <a:gd name="T11" fmla="*/ 15 h 63"/>
                <a:gd name="T12" fmla="*/ 14 w 29"/>
                <a:gd name="T13" fmla="*/ 0 h 63"/>
                <a:gd name="T14" fmla="*/ 29 w 29"/>
                <a:gd name="T15" fmla="*/ 15 h 63"/>
                <a:gd name="T16" fmla="*/ 29 w 29"/>
                <a:gd name="T17" fmla="*/ 17 h 63"/>
                <a:gd name="T18" fmla="*/ 22 w 29"/>
                <a:gd name="T19" fmla="*/ 30 h 63"/>
                <a:gd name="T20" fmla="*/ 22 w 29"/>
                <a:gd name="T21" fmla="*/ 30 h 63"/>
                <a:gd name="T22" fmla="*/ 29 w 29"/>
                <a:gd name="T23" fmla="*/ 43 h 63"/>
                <a:gd name="T24" fmla="*/ 29 w 29"/>
                <a:gd name="T25" fmla="*/ 48 h 63"/>
                <a:gd name="T26" fmla="*/ 14 w 29"/>
                <a:gd name="T27" fmla="*/ 63 h 63"/>
                <a:gd name="T28" fmla="*/ 0 w 29"/>
                <a:gd name="T29" fmla="*/ 48 h 63"/>
                <a:gd name="T30" fmla="*/ 0 w 29"/>
                <a:gd name="T31" fmla="*/ 42 h 63"/>
                <a:gd name="T32" fmla="*/ 9 w 29"/>
                <a:gd name="T33" fmla="*/ 42 h 63"/>
                <a:gd name="T34" fmla="*/ 9 w 29"/>
                <a:gd name="T35" fmla="*/ 48 h 63"/>
                <a:gd name="T36" fmla="*/ 14 w 29"/>
                <a:gd name="T37" fmla="*/ 54 h 63"/>
                <a:gd name="T38" fmla="*/ 19 w 29"/>
                <a:gd name="T39" fmla="*/ 47 h 63"/>
                <a:gd name="T40" fmla="*/ 19 w 29"/>
                <a:gd name="T41" fmla="*/ 42 h 63"/>
                <a:gd name="T42" fmla="*/ 13 w 29"/>
                <a:gd name="T43" fmla="*/ 35 h 63"/>
                <a:gd name="T44" fmla="*/ 10 w 29"/>
                <a:gd name="T45" fmla="*/ 35 h 63"/>
                <a:gd name="T46" fmla="*/ 10 w 29"/>
                <a:gd name="T47" fmla="*/ 26 h 63"/>
                <a:gd name="T48" fmla="*/ 13 w 29"/>
                <a:gd name="T49" fmla="*/ 26 h 63"/>
                <a:gd name="T50" fmla="*/ 19 w 29"/>
                <a:gd name="T51" fmla="*/ 19 h 63"/>
                <a:gd name="T52" fmla="*/ 19 w 29"/>
                <a:gd name="T53"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63">
                  <a:moveTo>
                    <a:pt x="19" y="16"/>
                  </a:moveTo>
                  <a:cubicBezTo>
                    <a:pt x="19" y="10"/>
                    <a:pt x="17" y="9"/>
                    <a:pt x="14" y="9"/>
                  </a:cubicBezTo>
                  <a:cubicBezTo>
                    <a:pt x="11" y="9"/>
                    <a:pt x="9" y="10"/>
                    <a:pt x="9" y="15"/>
                  </a:cubicBezTo>
                  <a:cubicBezTo>
                    <a:pt x="9" y="19"/>
                    <a:pt x="9" y="19"/>
                    <a:pt x="9" y="19"/>
                  </a:cubicBezTo>
                  <a:cubicBezTo>
                    <a:pt x="0" y="19"/>
                    <a:pt x="0" y="19"/>
                    <a:pt x="0" y="19"/>
                  </a:cubicBezTo>
                  <a:cubicBezTo>
                    <a:pt x="0" y="15"/>
                    <a:pt x="0" y="15"/>
                    <a:pt x="0" y="15"/>
                  </a:cubicBezTo>
                  <a:cubicBezTo>
                    <a:pt x="0" y="6"/>
                    <a:pt x="5" y="0"/>
                    <a:pt x="14" y="0"/>
                  </a:cubicBezTo>
                  <a:cubicBezTo>
                    <a:pt x="24" y="0"/>
                    <a:pt x="29" y="6"/>
                    <a:pt x="29" y="15"/>
                  </a:cubicBezTo>
                  <a:cubicBezTo>
                    <a:pt x="29" y="17"/>
                    <a:pt x="29" y="17"/>
                    <a:pt x="29" y="17"/>
                  </a:cubicBezTo>
                  <a:cubicBezTo>
                    <a:pt x="29" y="24"/>
                    <a:pt x="27" y="28"/>
                    <a:pt x="22" y="30"/>
                  </a:cubicBezTo>
                  <a:cubicBezTo>
                    <a:pt x="22" y="30"/>
                    <a:pt x="22" y="30"/>
                    <a:pt x="22" y="30"/>
                  </a:cubicBezTo>
                  <a:cubicBezTo>
                    <a:pt x="27" y="32"/>
                    <a:pt x="29" y="36"/>
                    <a:pt x="29" y="43"/>
                  </a:cubicBezTo>
                  <a:cubicBezTo>
                    <a:pt x="29" y="48"/>
                    <a:pt x="29" y="48"/>
                    <a:pt x="29" y="48"/>
                  </a:cubicBezTo>
                  <a:cubicBezTo>
                    <a:pt x="29" y="57"/>
                    <a:pt x="24" y="63"/>
                    <a:pt x="14" y="63"/>
                  </a:cubicBezTo>
                  <a:cubicBezTo>
                    <a:pt x="5" y="63"/>
                    <a:pt x="0" y="57"/>
                    <a:pt x="0" y="48"/>
                  </a:cubicBezTo>
                  <a:cubicBezTo>
                    <a:pt x="0" y="42"/>
                    <a:pt x="0" y="42"/>
                    <a:pt x="0" y="42"/>
                  </a:cubicBezTo>
                  <a:cubicBezTo>
                    <a:pt x="9" y="42"/>
                    <a:pt x="9" y="42"/>
                    <a:pt x="9" y="42"/>
                  </a:cubicBezTo>
                  <a:cubicBezTo>
                    <a:pt x="9" y="48"/>
                    <a:pt x="9" y="48"/>
                    <a:pt x="9" y="48"/>
                  </a:cubicBezTo>
                  <a:cubicBezTo>
                    <a:pt x="9" y="53"/>
                    <a:pt x="11" y="54"/>
                    <a:pt x="14" y="54"/>
                  </a:cubicBezTo>
                  <a:cubicBezTo>
                    <a:pt x="17" y="54"/>
                    <a:pt x="19" y="53"/>
                    <a:pt x="19" y="47"/>
                  </a:cubicBezTo>
                  <a:cubicBezTo>
                    <a:pt x="19" y="42"/>
                    <a:pt x="19" y="42"/>
                    <a:pt x="19" y="42"/>
                  </a:cubicBezTo>
                  <a:cubicBezTo>
                    <a:pt x="19" y="37"/>
                    <a:pt x="17" y="35"/>
                    <a:pt x="13" y="35"/>
                  </a:cubicBezTo>
                  <a:cubicBezTo>
                    <a:pt x="10" y="35"/>
                    <a:pt x="10" y="35"/>
                    <a:pt x="10" y="35"/>
                  </a:cubicBezTo>
                  <a:cubicBezTo>
                    <a:pt x="10" y="26"/>
                    <a:pt x="10" y="26"/>
                    <a:pt x="10" y="26"/>
                  </a:cubicBezTo>
                  <a:cubicBezTo>
                    <a:pt x="13" y="26"/>
                    <a:pt x="13" y="26"/>
                    <a:pt x="13" y="26"/>
                  </a:cubicBezTo>
                  <a:cubicBezTo>
                    <a:pt x="17" y="26"/>
                    <a:pt x="19" y="24"/>
                    <a:pt x="19" y="19"/>
                  </a:cubicBezTo>
                  <a:lnTo>
                    <a:pt x="1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72" name="Freeform 92"/>
            <p:cNvSpPr>
              <a:spLocks/>
            </p:cNvSpPr>
            <p:nvPr/>
          </p:nvSpPr>
          <p:spPr bwMode="gray">
            <a:xfrm>
              <a:off x="14106281" y="2455864"/>
              <a:ext cx="57246" cy="190508"/>
            </a:xfrm>
            <a:custGeom>
              <a:avLst/>
              <a:gdLst>
                <a:gd name="T0" fmla="*/ 0 w 18"/>
                <a:gd name="T1" fmla="*/ 7 h 61"/>
                <a:gd name="T2" fmla="*/ 11 w 18"/>
                <a:gd name="T3" fmla="*/ 0 h 61"/>
                <a:gd name="T4" fmla="*/ 18 w 18"/>
                <a:gd name="T5" fmla="*/ 0 h 61"/>
                <a:gd name="T6" fmla="*/ 18 w 18"/>
                <a:gd name="T7" fmla="*/ 61 h 61"/>
                <a:gd name="T8" fmla="*/ 8 w 18"/>
                <a:gd name="T9" fmla="*/ 61 h 61"/>
                <a:gd name="T10" fmla="*/ 8 w 18"/>
                <a:gd name="T11" fmla="*/ 14 h 61"/>
                <a:gd name="T12" fmla="*/ 0 w 18"/>
                <a:gd name="T13" fmla="*/ 14 h 61"/>
                <a:gd name="T14" fmla="*/ 0 w 18"/>
                <a:gd name="T15" fmla="*/ 7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61">
                  <a:moveTo>
                    <a:pt x="0" y="7"/>
                  </a:moveTo>
                  <a:cubicBezTo>
                    <a:pt x="8" y="7"/>
                    <a:pt x="10" y="4"/>
                    <a:pt x="11" y="0"/>
                  </a:cubicBezTo>
                  <a:cubicBezTo>
                    <a:pt x="18" y="0"/>
                    <a:pt x="18" y="0"/>
                    <a:pt x="18" y="0"/>
                  </a:cubicBezTo>
                  <a:cubicBezTo>
                    <a:pt x="18" y="61"/>
                    <a:pt x="18" y="61"/>
                    <a:pt x="18" y="61"/>
                  </a:cubicBezTo>
                  <a:cubicBezTo>
                    <a:pt x="8" y="61"/>
                    <a:pt x="8" y="61"/>
                    <a:pt x="8" y="61"/>
                  </a:cubicBezTo>
                  <a:cubicBezTo>
                    <a:pt x="8" y="14"/>
                    <a:pt x="8" y="14"/>
                    <a:pt x="8" y="14"/>
                  </a:cubicBezTo>
                  <a:cubicBezTo>
                    <a:pt x="0" y="14"/>
                    <a:pt x="0" y="14"/>
                    <a:pt x="0" y="14"/>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73" name="Freeform 93"/>
            <p:cNvSpPr>
              <a:spLocks/>
            </p:cNvSpPr>
            <p:nvPr/>
          </p:nvSpPr>
          <p:spPr bwMode="gray">
            <a:xfrm>
              <a:off x="13683751" y="512420"/>
              <a:ext cx="834155" cy="437904"/>
            </a:xfrm>
            <a:custGeom>
              <a:avLst/>
              <a:gdLst>
                <a:gd name="T0" fmla="*/ 612 w 612"/>
                <a:gd name="T1" fmla="*/ 0 h 331"/>
                <a:gd name="T2" fmla="*/ 0 w 612"/>
                <a:gd name="T3" fmla="*/ 0 h 331"/>
                <a:gd name="T4" fmla="*/ 0 w 612"/>
                <a:gd name="T5" fmla="*/ 264 h 331"/>
                <a:gd name="T6" fmla="*/ 241 w 612"/>
                <a:gd name="T7" fmla="*/ 264 h 331"/>
                <a:gd name="T8" fmla="*/ 298 w 612"/>
                <a:gd name="T9" fmla="*/ 331 h 331"/>
                <a:gd name="T10" fmla="*/ 352 w 612"/>
                <a:gd name="T11" fmla="*/ 264 h 331"/>
                <a:gd name="T12" fmla="*/ 612 w 612"/>
                <a:gd name="T13" fmla="*/ 264 h 331"/>
                <a:gd name="T14" fmla="*/ 612 w 612"/>
                <a:gd name="T15" fmla="*/ 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2" h="331">
                  <a:moveTo>
                    <a:pt x="612" y="0"/>
                  </a:moveTo>
                  <a:lnTo>
                    <a:pt x="0" y="0"/>
                  </a:lnTo>
                  <a:lnTo>
                    <a:pt x="0" y="264"/>
                  </a:lnTo>
                  <a:lnTo>
                    <a:pt x="241" y="264"/>
                  </a:lnTo>
                  <a:lnTo>
                    <a:pt x="298" y="331"/>
                  </a:lnTo>
                  <a:lnTo>
                    <a:pt x="352" y="264"/>
                  </a:lnTo>
                  <a:lnTo>
                    <a:pt x="612" y="264"/>
                  </a:lnTo>
                  <a:lnTo>
                    <a:pt x="612"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74" name="Freeform 94"/>
            <p:cNvSpPr>
              <a:spLocks/>
            </p:cNvSpPr>
            <p:nvPr/>
          </p:nvSpPr>
          <p:spPr bwMode="gray">
            <a:xfrm>
              <a:off x="12506121" y="-853324"/>
              <a:ext cx="4211664" cy="580784"/>
            </a:xfrm>
            <a:custGeom>
              <a:avLst/>
              <a:gdLst>
                <a:gd name="T0" fmla="*/ 0 w 3090"/>
                <a:gd name="T1" fmla="*/ 0 h 439"/>
                <a:gd name="T2" fmla="*/ 0 w 3090"/>
                <a:gd name="T3" fmla="*/ 439 h 439"/>
                <a:gd name="T4" fmla="*/ 3090 w 3090"/>
                <a:gd name="T5" fmla="*/ 439 h 439"/>
                <a:gd name="T6" fmla="*/ 3090 w 3090"/>
                <a:gd name="T7" fmla="*/ 0 h 439"/>
                <a:gd name="T8" fmla="*/ 0 w 3090"/>
                <a:gd name="T9" fmla="*/ 0 h 439"/>
                <a:gd name="T10" fmla="*/ 0 w 3090"/>
                <a:gd name="T11" fmla="*/ 0 h 439"/>
              </a:gdLst>
              <a:ahLst/>
              <a:cxnLst>
                <a:cxn ang="0">
                  <a:pos x="T0" y="T1"/>
                </a:cxn>
                <a:cxn ang="0">
                  <a:pos x="T2" y="T3"/>
                </a:cxn>
                <a:cxn ang="0">
                  <a:pos x="T4" y="T5"/>
                </a:cxn>
                <a:cxn ang="0">
                  <a:pos x="T6" y="T7"/>
                </a:cxn>
                <a:cxn ang="0">
                  <a:pos x="T8" y="T9"/>
                </a:cxn>
                <a:cxn ang="0">
                  <a:pos x="T10" y="T11"/>
                </a:cxn>
              </a:cxnLst>
              <a:rect l="0" t="0" r="r" b="b"/>
              <a:pathLst>
                <a:path w="3090" h="439">
                  <a:moveTo>
                    <a:pt x="0" y="0"/>
                  </a:moveTo>
                  <a:lnTo>
                    <a:pt x="0" y="439"/>
                  </a:lnTo>
                  <a:lnTo>
                    <a:pt x="3090" y="439"/>
                  </a:lnTo>
                  <a:lnTo>
                    <a:pt x="3090" y="0"/>
                  </a:lnTo>
                  <a:lnTo>
                    <a:pt x="0" y="0"/>
                  </a:lnTo>
                  <a:lnTo>
                    <a:pt x="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75" name="Rectangle 101"/>
            <p:cNvSpPr>
              <a:spLocks noChangeArrowheads="1"/>
            </p:cNvSpPr>
            <p:nvPr/>
          </p:nvSpPr>
          <p:spPr bwMode="gray">
            <a:xfrm>
              <a:off x="15099907" y="-681198"/>
              <a:ext cx="96" cy="2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91"/>
              <a:endParaRPr lang="en-US" altLang="en-US" sz="1050" dirty="0"/>
            </a:p>
          </p:txBody>
        </p:sp>
        <p:sp>
          <p:nvSpPr>
            <p:cNvPr id="276" name="Freeform 111"/>
            <p:cNvSpPr>
              <a:spLocks/>
            </p:cNvSpPr>
            <p:nvPr/>
          </p:nvSpPr>
          <p:spPr bwMode="gray">
            <a:xfrm>
              <a:off x="12572908" y="-707757"/>
              <a:ext cx="164922" cy="268563"/>
            </a:xfrm>
            <a:custGeom>
              <a:avLst/>
              <a:gdLst>
                <a:gd name="T0" fmla="*/ 121 w 121"/>
                <a:gd name="T1" fmla="*/ 19 h 203"/>
                <a:gd name="T2" fmla="*/ 102 w 121"/>
                <a:gd name="T3" fmla="*/ 0 h 203"/>
                <a:gd name="T4" fmla="*/ 0 w 121"/>
                <a:gd name="T5" fmla="*/ 102 h 203"/>
                <a:gd name="T6" fmla="*/ 102 w 121"/>
                <a:gd name="T7" fmla="*/ 203 h 203"/>
                <a:gd name="T8" fmla="*/ 121 w 121"/>
                <a:gd name="T9" fmla="*/ 184 h 203"/>
                <a:gd name="T10" fmla="*/ 38 w 121"/>
                <a:gd name="T11" fmla="*/ 102 h 203"/>
                <a:gd name="T12" fmla="*/ 121 w 121"/>
                <a:gd name="T13" fmla="*/ 19 h 203"/>
              </a:gdLst>
              <a:ahLst/>
              <a:cxnLst>
                <a:cxn ang="0">
                  <a:pos x="T0" y="T1"/>
                </a:cxn>
                <a:cxn ang="0">
                  <a:pos x="T2" y="T3"/>
                </a:cxn>
                <a:cxn ang="0">
                  <a:pos x="T4" y="T5"/>
                </a:cxn>
                <a:cxn ang="0">
                  <a:pos x="T6" y="T7"/>
                </a:cxn>
                <a:cxn ang="0">
                  <a:pos x="T8" y="T9"/>
                </a:cxn>
                <a:cxn ang="0">
                  <a:pos x="T10" y="T11"/>
                </a:cxn>
                <a:cxn ang="0">
                  <a:pos x="T12" y="T13"/>
                </a:cxn>
              </a:cxnLst>
              <a:rect l="0" t="0" r="r" b="b"/>
              <a:pathLst>
                <a:path w="121" h="203">
                  <a:moveTo>
                    <a:pt x="121" y="19"/>
                  </a:moveTo>
                  <a:lnTo>
                    <a:pt x="102" y="0"/>
                  </a:lnTo>
                  <a:lnTo>
                    <a:pt x="0" y="102"/>
                  </a:lnTo>
                  <a:lnTo>
                    <a:pt x="102" y="203"/>
                  </a:lnTo>
                  <a:lnTo>
                    <a:pt x="121" y="184"/>
                  </a:lnTo>
                  <a:lnTo>
                    <a:pt x="38" y="102"/>
                  </a:lnTo>
                  <a:lnTo>
                    <a:pt x="12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77" name="Freeform 112"/>
            <p:cNvSpPr>
              <a:spLocks/>
            </p:cNvSpPr>
            <p:nvPr/>
          </p:nvSpPr>
          <p:spPr bwMode="gray">
            <a:xfrm>
              <a:off x="16460179" y="-707757"/>
              <a:ext cx="163560" cy="268563"/>
            </a:xfrm>
            <a:custGeom>
              <a:avLst/>
              <a:gdLst>
                <a:gd name="T0" fmla="*/ 120 w 120"/>
                <a:gd name="T1" fmla="*/ 102 h 203"/>
                <a:gd name="T2" fmla="*/ 19 w 120"/>
                <a:gd name="T3" fmla="*/ 0 h 203"/>
                <a:gd name="T4" fmla="*/ 0 w 120"/>
                <a:gd name="T5" fmla="*/ 19 h 203"/>
                <a:gd name="T6" fmla="*/ 82 w 120"/>
                <a:gd name="T7" fmla="*/ 102 h 203"/>
                <a:gd name="T8" fmla="*/ 0 w 120"/>
                <a:gd name="T9" fmla="*/ 184 h 203"/>
                <a:gd name="T10" fmla="*/ 19 w 120"/>
                <a:gd name="T11" fmla="*/ 203 h 203"/>
                <a:gd name="T12" fmla="*/ 120 w 120"/>
                <a:gd name="T13" fmla="*/ 102 h 203"/>
              </a:gdLst>
              <a:ahLst/>
              <a:cxnLst>
                <a:cxn ang="0">
                  <a:pos x="T0" y="T1"/>
                </a:cxn>
                <a:cxn ang="0">
                  <a:pos x="T2" y="T3"/>
                </a:cxn>
                <a:cxn ang="0">
                  <a:pos x="T4" y="T5"/>
                </a:cxn>
                <a:cxn ang="0">
                  <a:pos x="T6" y="T7"/>
                </a:cxn>
                <a:cxn ang="0">
                  <a:pos x="T8" y="T9"/>
                </a:cxn>
                <a:cxn ang="0">
                  <a:pos x="T10" y="T11"/>
                </a:cxn>
                <a:cxn ang="0">
                  <a:pos x="T12" y="T13"/>
                </a:cxn>
              </a:cxnLst>
              <a:rect l="0" t="0" r="r" b="b"/>
              <a:pathLst>
                <a:path w="120" h="203">
                  <a:moveTo>
                    <a:pt x="120" y="102"/>
                  </a:moveTo>
                  <a:lnTo>
                    <a:pt x="19" y="0"/>
                  </a:lnTo>
                  <a:lnTo>
                    <a:pt x="0" y="19"/>
                  </a:lnTo>
                  <a:lnTo>
                    <a:pt x="82" y="102"/>
                  </a:lnTo>
                  <a:lnTo>
                    <a:pt x="0" y="184"/>
                  </a:lnTo>
                  <a:lnTo>
                    <a:pt x="19" y="203"/>
                  </a:lnTo>
                  <a:lnTo>
                    <a:pt x="120"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78" name="Rectangle 113"/>
            <p:cNvSpPr>
              <a:spLocks noChangeArrowheads="1"/>
            </p:cNvSpPr>
            <p:nvPr/>
          </p:nvSpPr>
          <p:spPr bwMode="gray">
            <a:xfrm>
              <a:off x="12506121" y="-269455"/>
              <a:ext cx="4214390" cy="481561"/>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200" dirty="0"/>
            </a:p>
          </p:txBody>
        </p:sp>
        <p:sp>
          <p:nvSpPr>
            <p:cNvPr id="279" name="Textfeld 278"/>
            <p:cNvSpPr txBox="1"/>
            <p:nvPr/>
          </p:nvSpPr>
          <p:spPr bwMode="gray">
            <a:xfrm>
              <a:off x="13435505" y="475740"/>
              <a:ext cx="1398795" cy="442847"/>
            </a:xfrm>
            <a:prstGeom prst="rect">
              <a:avLst/>
            </a:prstGeom>
            <a:noFill/>
          </p:spPr>
          <p:txBody>
            <a:bodyPr wrap="square" rtlCol="0">
              <a:spAutoFit/>
            </a:bodyPr>
            <a:lstStyle/>
            <a:p>
              <a:pPr algn="ctr"/>
              <a:r>
                <a:rPr lang="en-US" sz="1350" dirty="0">
                  <a:solidFill>
                    <a:srgbClr val="FFFFFF"/>
                  </a:solidFill>
                  <a:latin typeface="Bebas Neue" pitchFamily="34" charset="0"/>
                </a:rPr>
                <a:t>EVENT</a:t>
              </a:r>
            </a:p>
          </p:txBody>
        </p:sp>
        <p:sp>
          <p:nvSpPr>
            <p:cNvPr id="280" name="Textfeld 279"/>
            <p:cNvSpPr txBox="1"/>
            <p:nvPr/>
          </p:nvSpPr>
          <p:spPr bwMode="gray">
            <a:xfrm>
              <a:off x="13661430" y="-865009"/>
              <a:ext cx="1704206" cy="613173"/>
            </a:xfrm>
            <a:prstGeom prst="rect">
              <a:avLst/>
            </a:prstGeom>
            <a:noFill/>
          </p:spPr>
          <p:txBody>
            <a:bodyPr wrap="none" rtlCol="0">
              <a:spAutoFit/>
            </a:bodyPr>
            <a:lstStyle/>
            <a:p>
              <a:pPr algn="ctr"/>
              <a:r>
                <a:rPr lang="en-US" sz="2100" b="1" dirty="0">
                  <a:solidFill>
                    <a:schemeClr val="bg1"/>
                  </a:solidFill>
                  <a:latin typeface="+mj-lt"/>
                </a:rPr>
                <a:t>JANUARY</a:t>
              </a:r>
              <a:endParaRPr lang="en-US" sz="2700" b="1" dirty="0">
                <a:solidFill>
                  <a:schemeClr val="bg1"/>
                </a:solidFill>
                <a:latin typeface="+mj-lt"/>
              </a:endParaRPr>
            </a:p>
          </p:txBody>
        </p:sp>
        <p:sp>
          <p:nvSpPr>
            <p:cNvPr id="281" name="Textfeld 280"/>
            <p:cNvSpPr txBox="1"/>
            <p:nvPr/>
          </p:nvSpPr>
          <p:spPr bwMode="gray">
            <a:xfrm>
              <a:off x="12700404" y="-228730"/>
              <a:ext cx="613173" cy="476912"/>
            </a:xfrm>
            <a:prstGeom prst="rect">
              <a:avLst/>
            </a:prstGeom>
            <a:noFill/>
          </p:spPr>
          <p:txBody>
            <a:bodyPr wrap="none" rtlCol="0">
              <a:spAutoFit/>
            </a:bodyPr>
            <a:lstStyle/>
            <a:p>
              <a:r>
                <a:rPr lang="en-US" sz="1500" dirty="0">
                  <a:solidFill>
                    <a:schemeClr val="bg1"/>
                  </a:solidFill>
                  <a:latin typeface="Bebas Neue" panose="020B0506020202020201" pitchFamily="34" charset="0"/>
                </a:rPr>
                <a:t>SUN</a:t>
              </a:r>
            </a:p>
          </p:txBody>
        </p:sp>
        <p:sp>
          <p:nvSpPr>
            <p:cNvPr id="282" name="Textfeld 281"/>
            <p:cNvSpPr txBox="1"/>
            <p:nvPr/>
          </p:nvSpPr>
          <p:spPr bwMode="gray">
            <a:xfrm>
              <a:off x="13209896" y="-228730"/>
              <a:ext cx="660486" cy="476912"/>
            </a:xfrm>
            <a:prstGeom prst="rect">
              <a:avLst/>
            </a:prstGeom>
            <a:noFill/>
          </p:spPr>
          <p:txBody>
            <a:bodyPr wrap="none" rtlCol="0">
              <a:spAutoFit/>
            </a:bodyPr>
            <a:lstStyle/>
            <a:p>
              <a:r>
                <a:rPr lang="en-US" sz="1500" dirty="0">
                  <a:solidFill>
                    <a:schemeClr val="bg1"/>
                  </a:solidFill>
                  <a:latin typeface="Bebas Neue" panose="020B0506020202020201" pitchFamily="34" charset="0"/>
                </a:rPr>
                <a:t>MON</a:t>
              </a:r>
            </a:p>
          </p:txBody>
        </p:sp>
        <p:sp>
          <p:nvSpPr>
            <p:cNvPr id="283" name="Textfeld 282"/>
            <p:cNvSpPr txBox="1"/>
            <p:nvPr/>
          </p:nvSpPr>
          <p:spPr bwMode="gray">
            <a:xfrm>
              <a:off x="13780439" y="-228730"/>
              <a:ext cx="591884" cy="476912"/>
            </a:xfrm>
            <a:prstGeom prst="rect">
              <a:avLst/>
            </a:prstGeom>
            <a:noFill/>
          </p:spPr>
          <p:txBody>
            <a:bodyPr wrap="none" rtlCol="0">
              <a:spAutoFit/>
            </a:bodyPr>
            <a:lstStyle/>
            <a:p>
              <a:r>
                <a:rPr lang="en-US" sz="1500" dirty="0">
                  <a:solidFill>
                    <a:schemeClr val="bg1"/>
                  </a:solidFill>
                  <a:latin typeface="Bebas Neue" panose="020B0506020202020201" pitchFamily="34" charset="0"/>
                </a:rPr>
                <a:t>TUE</a:t>
              </a:r>
            </a:p>
          </p:txBody>
        </p:sp>
        <p:sp>
          <p:nvSpPr>
            <p:cNvPr id="284" name="Textfeld 283"/>
            <p:cNvSpPr txBox="1"/>
            <p:nvPr/>
          </p:nvSpPr>
          <p:spPr bwMode="gray">
            <a:xfrm>
              <a:off x="14309550" y="-228730"/>
              <a:ext cx="653390" cy="476912"/>
            </a:xfrm>
            <a:prstGeom prst="rect">
              <a:avLst/>
            </a:prstGeom>
            <a:noFill/>
          </p:spPr>
          <p:txBody>
            <a:bodyPr wrap="none" rtlCol="0">
              <a:spAutoFit/>
            </a:bodyPr>
            <a:lstStyle/>
            <a:p>
              <a:r>
                <a:rPr lang="en-US" sz="1500" dirty="0">
                  <a:solidFill>
                    <a:schemeClr val="bg1"/>
                  </a:solidFill>
                  <a:latin typeface="Bebas Neue" panose="020B0506020202020201" pitchFamily="34" charset="0"/>
                </a:rPr>
                <a:t>WED</a:t>
              </a:r>
            </a:p>
          </p:txBody>
        </p:sp>
        <p:sp>
          <p:nvSpPr>
            <p:cNvPr id="285" name="Textfeld 284"/>
            <p:cNvSpPr txBox="1"/>
            <p:nvPr/>
          </p:nvSpPr>
          <p:spPr bwMode="gray">
            <a:xfrm>
              <a:off x="14914526" y="-228730"/>
              <a:ext cx="608442" cy="476912"/>
            </a:xfrm>
            <a:prstGeom prst="rect">
              <a:avLst/>
            </a:prstGeom>
            <a:noFill/>
          </p:spPr>
          <p:txBody>
            <a:bodyPr wrap="none" rtlCol="0">
              <a:spAutoFit/>
            </a:bodyPr>
            <a:lstStyle/>
            <a:p>
              <a:r>
                <a:rPr lang="en-US" sz="1500" dirty="0">
                  <a:solidFill>
                    <a:schemeClr val="bg1"/>
                  </a:solidFill>
                  <a:latin typeface="Bebas Neue" panose="020B0506020202020201" pitchFamily="34" charset="0"/>
                </a:rPr>
                <a:t>THU</a:t>
              </a:r>
            </a:p>
          </p:txBody>
        </p:sp>
        <p:sp>
          <p:nvSpPr>
            <p:cNvPr id="286" name="Textfeld 285"/>
            <p:cNvSpPr txBox="1"/>
            <p:nvPr/>
          </p:nvSpPr>
          <p:spPr bwMode="gray">
            <a:xfrm>
              <a:off x="15494010" y="-228730"/>
              <a:ext cx="537473" cy="476912"/>
            </a:xfrm>
            <a:prstGeom prst="rect">
              <a:avLst/>
            </a:prstGeom>
            <a:noFill/>
          </p:spPr>
          <p:txBody>
            <a:bodyPr wrap="none" rtlCol="0">
              <a:spAutoFit/>
            </a:bodyPr>
            <a:lstStyle/>
            <a:p>
              <a:r>
                <a:rPr lang="en-US" sz="1500" dirty="0">
                  <a:solidFill>
                    <a:schemeClr val="bg1"/>
                  </a:solidFill>
                  <a:latin typeface="Bebas Neue" panose="020B0506020202020201" pitchFamily="34" charset="0"/>
                </a:rPr>
                <a:t>FRI</a:t>
              </a:r>
            </a:p>
          </p:txBody>
        </p:sp>
        <p:sp>
          <p:nvSpPr>
            <p:cNvPr id="287" name="Textfeld 286"/>
            <p:cNvSpPr txBox="1"/>
            <p:nvPr/>
          </p:nvSpPr>
          <p:spPr bwMode="gray">
            <a:xfrm>
              <a:off x="15989049" y="-228730"/>
              <a:ext cx="596615" cy="476912"/>
            </a:xfrm>
            <a:prstGeom prst="rect">
              <a:avLst/>
            </a:prstGeom>
            <a:noFill/>
          </p:spPr>
          <p:txBody>
            <a:bodyPr wrap="none" rtlCol="0">
              <a:spAutoFit/>
            </a:bodyPr>
            <a:lstStyle/>
            <a:p>
              <a:r>
                <a:rPr lang="en-US" sz="1500" dirty="0">
                  <a:solidFill>
                    <a:schemeClr val="bg1"/>
                  </a:solidFill>
                  <a:latin typeface="Bebas Neue" panose="020B0506020202020201" pitchFamily="34" charset="0"/>
                </a:rPr>
                <a:t>SAT</a:t>
              </a:r>
            </a:p>
          </p:txBody>
        </p:sp>
      </p:grpSp>
      <p:sp>
        <p:nvSpPr>
          <p:cNvPr id="4" name="Rectangle 3">
            <a:extLst>
              <a:ext uri="{FF2B5EF4-FFF2-40B4-BE49-F238E27FC236}">
                <a16:creationId xmlns:a16="http://schemas.microsoft.com/office/drawing/2014/main" id="{29B4F238-0C99-45C8-8376-564EFD461DA1}"/>
              </a:ext>
            </a:extLst>
          </p:cNvPr>
          <p:cNvSpPr/>
          <p:nvPr/>
        </p:nvSpPr>
        <p:spPr>
          <a:xfrm>
            <a:off x="1083365" y="5009287"/>
            <a:ext cx="10270021" cy="1477328"/>
          </a:xfrm>
          <a:prstGeom prst="rect">
            <a:avLst/>
          </a:prstGeom>
        </p:spPr>
        <p:txBody>
          <a:bodyPr wrap="square">
            <a:spAutoFit/>
          </a:bodyPr>
          <a:lstStyle/>
          <a:p>
            <a:pPr>
              <a:lnSpc>
                <a:spcPct val="90000"/>
              </a:lnSpc>
            </a:pPr>
            <a:r>
              <a:rPr lang="en-US" sz="2000" b="1" dirty="0"/>
              <a:t>Your goal should be time-based.   With no time frame, there's no sense of urgency.  </a:t>
            </a:r>
          </a:p>
          <a:p>
            <a:pPr>
              <a:lnSpc>
                <a:spcPct val="90000"/>
              </a:lnSpc>
            </a:pPr>
            <a:endParaRPr lang="en-US" sz="2000" b="1" dirty="0"/>
          </a:p>
          <a:p>
            <a:pPr>
              <a:lnSpc>
                <a:spcPct val="90000"/>
              </a:lnSpc>
            </a:pPr>
            <a:r>
              <a:rPr lang="en-US" sz="2000" b="1" dirty="0"/>
              <a:t>Putting an end date on your goal gives you a clear target to work towards. </a:t>
            </a:r>
          </a:p>
          <a:p>
            <a:pPr>
              <a:lnSpc>
                <a:spcPct val="90000"/>
              </a:lnSpc>
            </a:pPr>
            <a:endParaRPr lang="en-US" sz="2000" b="1" dirty="0"/>
          </a:p>
          <a:p>
            <a:pPr>
              <a:lnSpc>
                <a:spcPct val="90000"/>
              </a:lnSpc>
            </a:pPr>
            <a:r>
              <a:rPr lang="en-US" sz="2000" b="1" dirty="0"/>
              <a:t>Remember:   Goals must be measurable, attainable and relevant. </a:t>
            </a:r>
          </a:p>
        </p:txBody>
      </p:sp>
    </p:spTree>
    <p:extLst>
      <p:ext uri="{BB962C8B-B14F-4D97-AF65-F5344CB8AC3E}">
        <p14:creationId xmlns:p14="http://schemas.microsoft.com/office/powerpoint/2010/main" val="3692998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3B9A-EBBF-40A5-AD19-E42C74325309}"/>
              </a:ext>
            </a:extLst>
          </p:cNvPr>
          <p:cNvSpPr>
            <a:spLocks noGrp="1"/>
          </p:cNvSpPr>
          <p:nvPr>
            <p:ph type="title"/>
          </p:nvPr>
        </p:nvSpPr>
        <p:spPr>
          <a:xfrm>
            <a:off x="505991" y="299069"/>
            <a:ext cx="10515600" cy="1325563"/>
          </a:xfrm>
        </p:spPr>
        <p:txBody>
          <a:bodyPr/>
          <a:lstStyle/>
          <a:p>
            <a:r>
              <a:rPr lang="en-US" dirty="0"/>
              <a:t>How to Write a SMART Goal…</a:t>
            </a:r>
          </a:p>
        </p:txBody>
      </p:sp>
      <p:grpSp>
        <p:nvGrpSpPr>
          <p:cNvPr id="5" name="Group 77">
            <a:extLst>
              <a:ext uri="{FF2B5EF4-FFF2-40B4-BE49-F238E27FC236}">
                <a16:creationId xmlns:a16="http://schemas.microsoft.com/office/drawing/2014/main" id="{CCFA95EB-24BB-4B5E-BE14-05742307A4D9}"/>
              </a:ext>
            </a:extLst>
          </p:cNvPr>
          <p:cNvGrpSpPr>
            <a:grpSpLocks noChangeAspect="1"/>
          </p:cNvGrpSpPr>
          <p:nvPr/>
        </p:nvGrpSpPr>
        <p:grpSpPr bwMode="gray">
          <a:xfrm>
            <a:off x="8510916" y="535259"/>
            <a:ext cx="3471005" cy="5472923"/>
            <a:chOff x="2448" y="496"/>
            <a:chExt cx="2039" cy="3215"/>
          </a:xfrm>
        </p:grpSpPr>
        <p:sp>
          <p:nvSpPr>
            <p:cNvPr id="6" name="Freeform 79">
              <a:extLst>
                <a:ext uri="{FF2B5EF4-FFF2-40B4-BE49-F238E27FC236}">
                  <a16:creationId xmlns:a16="http://schemas.microsoft.com/office/drawing/2014/main" id="{0221E658-10FD-46E2-ACDB-B3F05809A569}"/>
                </a:ext>
              </a:extLst>
            </p:cNvPr>
            <p:cNvSpPr>
              <a:spLocks/>
            </p:cNvSpPr>
            <p:nvPr/>
          </p:nvSpPr>
          <p:spPr bwMode="gray">
            <a:xfrm>
              <a:off x="3563" y="1386"/>
              <a:ext cx="388" cy="260"/>
            </a:xfrm>
            <a:custGeom>
              <a:avLst/>
              <a:gdLst>
                <a:gd name="T0" fmla="*/ 388 w 388"/>
                <a:gd name="T1" fmla="*/ 260 h 260"/>
                <a:gd name="T2" fmla="*/ 0 w 388"/>
                <a:gd name="T3" fmla="*/ 237 h 260"/>
                <a:gd name="T4" fmla="*/ 90 w 388"/>
                <a:gd name="T5" fmla="*/ 0 h 260"/>
                <a:gd name="T6" fmla="*/ 305 w 388"/>
                <a:gd name="T7" fmla="*/ 17 h 260"/>
                <a:gd name="T8" fmla="*/ 388 w 388"/>
                <a:gd name="T9" fmla="*/ 260 h 260"/>
              </a:gdLst>
              <a:ahLst/>
              <a:cxnLst>
                <a:cxn ang="0">
                  <a:pos x="T0" y="T1"/>
                </a:cxn>
                <a:cxn ang="0">
                  <a:pos x="T2" y="T3"/>
                </a:cxn>
                <a:cxn ang="0">
                  <a:pos x="T4" y="T5"/>
                </a:cxn>
                <a:cxn ang="0">
                  <a:pos x="T6" y="T7"/>
                </a:cxn>
                <a:cxn ang="0">
                  <a:pos x="T8" y="T9"/>
                </a:cxn>
              </a:cxnLst>
              <a:rect l="0" t="0" r="r" b="b"/>
              <a:pathLst>
                <a:path w="388" h="260">
                  <a:moveTo>
                    <a:pt x="388" y="260"/>
                  </a:moveTo>
                  <a:lnTo>
                    <a:pt x="0" y="237"/>
                  </a:lnTo>
                  <a:lnTo>
                    <a:pt x="90" y="0"/>
                  </a:lnTo>
                  <a:lnTo>
                    <a:pt x="305" y="17"/>
                  </a:lnTo>
                  <a:lnTo>
                    <a:pt x="388" y="260"/>
                  </a:lnTo>
                  <a:close/>
                </a:path>
              </a:pathLst>
            </a:custGeom>
            <a:solidFill>
              <a:srgbClr val="E8A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80">
              <a:extLst>
                <a:ext uri="{FF2B5EF4-FFF2-40B4-BE49-F238E27FC236}">
                  <a16:creationId xmlns:a16="http://schemas.microsoft.com/office/drawing/2014/main" id="{08CC1D7C-9595-4F72-851A-7EDF4947A3D3}"/>
                </a:ext>
              </a:extLst>
            </p:cNvPr>
            <p:cNvSpPr>
              <a:spLocks/>
            </p:cNvSpPr>
            <p:nvPr/>
          </p:nvSpPr>
          <p:spPr bwMode="gray">
            <a:xfrm>
              <a:off x="3348" y="1497"/>
              <a:ext cx="820" cy="924"/>
            </a:xfrm>
            <a:custGeom>
              <a:avLst/>
              <a:gdLst>
                <a:gd name="T0" fmla="*/ 0 w 347"/>
                <a:gd name="T1" fmla="*/ 31 h 391"/>
                <a:gd name="T2" fmla="*/ 71 w 347"/>
                <a:gd name="T3" fmla="*/ 9 h 391"/>
                <a:gd name="T4" fmla="*/ 106 w 347"/>
                <a:gd name="T5" fmla="*/ 0 h 391"/>
                <a:gd name="T6" fmla="*/ 146 w 347"/>
                <a:gd name="T7" fmla="*/ 38 h 391"/>
                <a:gd name="T8" fmla="*/ 202 w 347"/>
                <a:gd name="T9" fmla="*/ 38 h 391"/>
                <a:gd name="T10" fmla="*/ 242 w 347"/>
                <a:gd name="T11" fmla="*/ 0 h 391"/>
                <a:gd name="T12" fmla="*/ 277 w 347"/>
                <a:gd name="T13" fmla="*/ 9 h 391"/>
                <a:gd name="T14" fmla="*/ 347 w 347"/>
                <a:gd name="T15" fmla="*/ 31 h 391"/>
                <a:gd name="T16" fmla="*/ 333 w 347"/>
                <a:gd name="T17" fmla="*/ 135 h 391"/>
                <a:gd name="T18" fmla="*/ 314 w 347"/>
                <a:gd name="T19" fmla="*/ 283 h 391"/>
                <a:gd name="T20" fmla="*/ 321 w 347"/>
                <a:gd name="T21" fmla="*/ 391 h 391"/>
                <a:gd name="T22" fmla="*/ 19 w 347"/>
                <a:gd name="T23" fmla="*/ 391 h 391"/>
                <a:gd name="T24" fmla="*/ 34 w 347"/>
                <a:gd name="T25" fmla="*/ 283 h 391"/>
                <a:gd name="T26" fmla="*/ 15 w 347"/>
                <a:gd name="T27" fmla="*/ 135 h 391"/>
                <a:gd name="T28" fmla="*/ 0 w 347"/>
                <a:gd name="T29" fmla="*/ 3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7" h="391">
                  <a:moveTo>
                    <a:pt x="0" y="31"/>
                  </a:moveTo>
                  <a:cubicBezTo>
                    <a:pt x="71" y="9"/>
                    <a:pt x="71" y="9"/>
                    <a:pt x="71" y="9"/>
                  </a:cubicBezTo>
                  <a:cubicBezTo>
                    <a:pt x="106" y="0"/>
                    <a:pt x="106" y="0"/>
                    <a:pt x="106" y="0"/>
                  </a:cubicBezTo>
                  <a:cubicBezTo>
                    <a:pt x="146" y="38"/>
                    <a:pt x="146" y="38"/>
                    <a:pt x="146" y="38"/>
                  </a:cubicBezTo>
                  <a:cubicBezTo>
                    <a:pt x="202" y="38"/>
                    <a:pt x="202" y="38"/>
                    <a:pt x="202" y="38"/>
                  </a:cubicBezTo>
                  <a:cubicBezTo>
                    <a:pt x="242" y="0"/>
                    <a:pt x="242" y="0"/>
                    <a:pt x="242" y="0"/>
                  </a:cubicBezTo>
                  <a:cubicBezTo>
                    <a:pt x="277" y="9"/>
                    <a:pt x="277" y="9"/>
                    <a:pt x="277" y="9"/>
                  </a:cubicBezTo>
                  <a:cubicBezTo>
                    <a:pt x="347" y="31"/>
                    <a:pt x="347" y="31"/>
                    <a:pt x="347" y="31"/>
                  </a:cubicBezTo>
                  <a:cubicBezTo>
                    <a:pt x="333" y="135"/>
                    <a:pt x="333" y="135"/>
                    <a:pt x="333" y="135"/>
                  </a:cubicBezTo>
                  <a:cubicBezTo>
                    <a:pt x="333" y="135"/>
                    <a:pt x="313" y="240"/>
                    <a:pt x="314" y="283"/>
                  </a:cubicBezTo>
                  <a:cubicBezTo>
                    <a:pt x="315" y="327"/>
                    <a:pt x="321" y="391"/>
                    <a:pt x="321" y="391"/>
                  </a:cubicBezTo>
                  <a:cubicBezTo>
                    <a:pt x="19" y="391"/>
                    <a:pt x="19" y="391"/>
                    <a:pt x="19" y="391"/>
                  </a:cubicBezTo>
                  <a:cubicBezTo>
                    <a:pt x="19" y="391"/>
                    <a:pt x="33" y="327"/>
                    <a:pt x="34" y="283"/>
                  </a:cubicBezTo>
                  <a:cubicBezTo>
                    <a:pt x="35" y="240"/>
                    <a:pt x="15" y="135"/>
                    <a:pt x="15" y="135"/>
                  </a:cubicBezTo>
                  <a:lnTo>
                    <a:pt x="0" y="31"/>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1">
              <a:extLst>
                <a:ext uri="{FF2B5EF4-FFF2-40B4-BE49-F238E27FC236}">
                  <a16:creationId xmlns:a16="http://schemas.microsoft.com/office/drawing/2014/main" id="{DCEC2E15-DA0F-4579-B6A5-33FFE9B5B17A}"/>
                </a:ext>
              </a:extLst>
            </p:cNvPr>
            <p:cNvSpPr>
              <a:spLocks/>
            </p:cNvSpPr>
            <p:nvPr/>
          </p:nvSpPr>
          <p:spPr bwMode="gray">
            <a:xfrm>
              <a:off x="3705" y="1582"/>
              <a:ext cx="99" cy="43"/>
            </a:xfrm>
            <a:custGeom>
              <a:avLst/>
              <a:gdLst>
                <a:gd name="T0" fmla="*/ 2 w 99"/>
                <a:gd name="T1" fmla="*/ 0 h 43"/>
                <a:gd name="T2" fmla="*/ 0 w 99"/>
                <a:gd name="T3" fmla="*/ 26 h 43"/>
                <a:gd name="T4" fmla="*/ 99 w 99"/>
                <a:gd name="T5" fmla="*/ 43 h 43"/>
                <a:gd name="T6" fmla="*/ 99 w 99"/>
                <a:gd name="T7" fmla="*/ 5 h 43"/>
                <a:gd name="T8" fmla="*/ 2 w 99"/>
                <a:gd name="T9" fmla="*/ 0 h 43"/>
                <a:gd name="T10" fmla="*/ 2 w 99"/>
                <a:gd name="T11" fmla="*/ 0 h 43"/>
              </a:gdLst>
              <a:ahLst/>
              <a:cxnLst>
                <a:cxn ang="0">
                  <a:pos x="T0" y="T1"/>
                </a:cxn>
                <a:cxn ang="0">
                  <a:pos x="T2" y="T3"/>
                </a:cxn>
                <a:cxn ang="0">
                  <a:pos x="T4" y="T5"/>
                </a:cxn>
                <a:cxn ang="0">
                  <a:pos x="T6" y="T7"/>
                </a:cxn>
                <a:cxn ang="0">
                  <a:pos x="T8" y="T9"/>
                </a:cxn>
                <a:cxn ang="0">
                  <a:pos x="T10" y="T11"/>
                </a:cxn>
              </a:cxnLst>
              <a:rect l="0" t="0" r="r" b="b"/>
              <a:pathLst>
                <a:path w="99" h="43">
                  <a:moveTo>
                    <a:pt x="2" y="0"/>
                  </a:moveTo>
                  <a:lnTo>
                    <a:pt x="0" y="26"/>
                  </a:lnTo>
                  <a:lnTo>
                    <a:pt x="99" y="43"/>
                  </a:lnTo>
                  <a:lnTo>
                    <a:pt x="99" y="5"/>
                  </a:lnTo>
                  <a:lnTo>
                    <a:pt x="2" y="0"/>
                  </a:lnTo>
                  <a:lnTo>
                    <a:pt x="2" y="0"/>
                  </a:lnTo>
                  <a:close/>
                </a:path>
              </a:pathLst>
            </a:custGeom>
            <a:solidFill>
              <a:srgbClr val="C8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2">
              <a:extLst>
                <a:ext uri="{FF2B5EF4-FFF2-40B4-BE49-F238E27FC236}">
                  <a16:creationId xmlns:a16="http://schemas.microsoft.com/office/drawing/2014/main" id="{C197205A-0DEA-4EB9-8948-740A655C38CE}"/>
                </a:ext>
              </a:extLst>
            </p:cNvPr>
            <p:cNvSpPr>
              <a:spLocks/>
            </p:cNvSpPr>
            <p:nvPr/>
          </p:nvSpPr>
          <p:spPr bwMode="gray">
            <a:xfrm>
              <a:off x="3665" y="1604"/>
              <a:ext cx="179" cy="659"/>
            </a:xfrm>
            <a:custGeom>
              <a:avLst/>
              <a:gdLst>
                <a:gd name="T0" fmla="*/ 52 w 179"/>
                <a:gd name="T1" fmla="*/ 0 h 659"/>
                <a:gd name="T2" fmla="*/ 0 w 179"/>
                <a:gd name="T3" fmla="*/ 484 h 659"/>
                <a:gd name="T4" fmla="*/ 85 w 179"/>
                <a:gd name="T5" fmla="*/ 659 h 659"/>
                <a:gd name="T6" fmla="*/ 179 w 179"/>
                <a:gd name="T7" fmla="*/ 491 h 659"/>
                <a:gd name="T8" fmla="*/ 132 w 179"/>
                <a:gd name="T9" fmla="*/ 4 h 659"/>
                <a:gd name="T10" fmla="*/ 52 w 179"/>
                <a:gd name="T11" fmla="*/ 0 h 659"/>
                <a:gd name="T12" fmla="*/ 52 w 179"/>
                <a:gd name="T13" fmla="*/ 0 h 659"/>
              </a:gdLst>
              <a:ahLst/>
              <a:cxnLst>
                <a:cxn ang="0">
                  <a:pos x="T0" y="T1"/>
                </a:cxn>
                <a:cxn ang="0">
                  <a:pos x="T2" y="T3"/>
                </a:cxn>
                <a:cxn ang="0">
                  <a:pos x="T4" y="T5"/>
                </a:cxn>
                <a:cxn ang="0">
                  <a:pos x="T6" y="T7"/>
                </a:cxn>
                <a:cxn ang="0">
                  <a:pos x="T8" y="T9"/>
                </a:cxn>
                <a:cxn ang="0">
                  <a:pos x="T10" y="T11"/>
                </a:cxn>
                <a:cxn ang="0">
                  <a:pos x="T12" y="T13"/>
                </a:cxn>
              </a:cxnLst>
              <a:rect l="0" t="0" r="r" b="b"/>
              <a:pathLst>
                <a:path w="179" h="659">
                  <a:moveTo>
                    <a:pt x="52" y="0"/>
                  </a:moveTo>
                  <a:lnTo>
                    <a:pt x="0" y="484"/>
                  </a:lnTo>
                  <a:lnTo>
                    <a:pt x="85" y="659"/>
                  </a:lnTo>
                  <a:lnTo>
                    <a:pt x="179" y="491"/>
                  </a:lnTo>
                  <a:lnTo>
                    <a:pt x="132" y="4"/>
                  </a:lnTo>
                  <a:lnTo>
                    <a:pt x="52" y="0"/>
                  </a:lnTo>
                  <a:lnTo>
                    <a:pt x="52" y="0"/>
                  </a:lnTo>
                  <a:close/>
                </a:path>
              </a:pathLst>
            </a:custGeom>
            <a:solidFill>
              <a:srgbClr val="C8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3">
              <a:extLst>
                <a:ext uri="{FF2B5EF4-FFF2-40B4-BE49-F238E27FC236}">
                  <a16:creationId xmlns:a16="http://schemas.microsoft.com/office/drawing/2014/main" id="{45B80B12-1E0D-4401-AB81-E928E72A9D11}"/>
                </a:ext>
              </a:extLst>
            </p:cNvPr>
            <p:cNvSpPr>
              <a:spLocks noEditPoints="1"/>
            </p:cNvSpPr>
            <p:nvPr/>
          </p:nvSpPr>
          <p:spPr bwMode="gray">
            <a:xfrm>
              <a:off x="3712" y="1611"/>
              <a:ext cx="90" cy="38"/>
            </a:xfrm>
            <a:custGeom>
              <a:avLst/>
              <a:gdLst>
                <a:gd name="T0" fmla="*/ 87 w 90"/>
                <a:gd name="T1" fmla="*/ 19 h 38"/>
                <a:gd name="T2" fmla="*/ 90 w 90"/>
                <a:gd name="T3" fmla="*/ 38 h 38"/>
                <a:gd name="T4" fmla="*/ 90 w 90"/>
                <a:gd name="T5" fmla="*/ 38 h 38"/>
                <a:gd name="T6" fmla="*/ 87 w 90"/>
                <a:gd name="T7" fmla="*/ 19 h 38"/>
                <a:gd name="T8" fmla="*/ 87 w 90"/>
                <a:gd name="T9" fmla="*/ 19 h 38"/>
                <a:gd name="T10" fmla="*/ 2 w 90"/>
                <a:gd name="T11" fmla="*/ 0 h 38"/>
                <a:gd name="T12" fmla="*/ 0 w 90"/>
                <a:gd name="T13" fmla="*/ 23 h 38"/>
                <a:gd name="T14" fmla="*/ 0 w 90"/>
                <a:gd name="T15" fmla="*/ 23 h 38"/>
                <a:gd name="T16" fmla="*/ 2 w 90"/>
                <a:gd name="T17" fmla="*/ 0 h 38"/>
                <a:gd name="T18" fmla="*/ 2 w 90"/>
                <a:gd name="T19" fmla="*/ 0 h 38"/>
                <a:gd name="T20" fmla="*/ 2 w 90"/>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8">
                  <a:moveTo>
                    <a:pt x="87" y="19"/>
                  </a:moveTo>
                  <a:lnTo>
                    <a:pt x="90" y="38"/>
                  </a:lnTo>
                  <a:lnTo>
                    <a:pt x="90" y="38"/>
                  </a:lnTo>
                  <a:lnTo>
                    <a:pt x="87" y="19"/>
                  </a:lnTo>
                  <a:lnTo>
                    <a:pt x="87" y="19"/>
                  </a:lnTo>
                  <a:close/>
                  <a:moveTo>
                    <a:pt x="2" y="0"/>
                  </a:moveTo>
                  <a:lnTo>
                    <a:pt x="0" y="23"/>
                  </a:lnTo>
                  <a:lnTo>
                    <a:pt x="0" y="23"/>
                  </a:lnTo>
                  <a:lnTo>
                    <a:pt x="2" y="0"/>
                  </a:lnTo>
                  <a:lnTo>
                    <a:pt x="2" y="0"/>
                  </a:lnTo>
                  <a:lnTo>
                    <a:pt x="2" y="0"/>
                  </a:lnTo>
                  <a:close/>
                </a:path>
              </a:pathLst>
            </a:custGeom>
            <a:solidFill>
              <a:srgbClr val="807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4">
              <a:extLst>
                <a:ext uri="{FF2B5EF4-FFF2-40B4-BE49-F238E27FC236}">
                  <a16:creationId xmlns:a16="http://schemas.microsoft.com/office/drawing/2014/main" id="{A23F9919-C3A9-47CF-91A5-0FD39EABB8FF}"/>
                </a:ext>
              </a:extLst>
            </p:cNvPr>
            <p:cNvSpPr>
              <a:spLocks/>
            </p:cNvSpPr>
            <p:nvPr/>
          </p:nvSpPr>
          <p:spPr bwMode="gray">
            <a:xfrm>
              <a:off x="3712" y="1611"/>
              <a:ext cx="90" cy="38"/>
            </a:xfrm>
            <a:custGeom>
              <a:avLst/>
              <a:gdLst>
                <a:gd name="T0" fmla="*/ 2 w 90"/>
                <a:gd name="T1" fmla="*/ 0 h 38"/>
                <a:gd name="T2" fmla="*/ 0 w 90"/>
                <a:gd name="T3" fmla="*/ 23 h 38"/>
                <a:gd name="T4" fmla="*/ 90 w 90"/>
                <a:gd name="T5" fmla="*/ 38 h 38"/>
                <a:gd name="T6" fmla="*/ 87 w 90"/>
                <a:gd name="T7" fmla="*/ 19 h 38"/>
                <a:gd name="T8" fmla="*/ 2 w 90"/>
                <a:gd name="T9" fmla="*/ 0 h 38"/>
                <a:gd name="T10" fmla="*/ 2 w 90"/>
                <a:gd name="T11" fmla="*/ 0 h 38"/>
              </a:gdLst>
              <a:ahLst/>
              <a:cxnLst>
                <a:cxn ang="0">
                  <a:pos x="T0" y="T1"/>
                </a:cxn>
                <a:cxn ang="0">
                  <a:pos x="T2" y="T3"/>
                </a:cxn>
                <a:cxn ang="0">
                  <a:pos x="T4" y="T5"/>
                </a:cxn>
                <a:cxn ang="0">
                  <a:pos x="T6" y="T7"/>
                </a:cxn>
                <a:cxn ang="0">
                  <a:pos x="T8" y="T9"/>
                </a:cxn>
                <a:cxn ang="0">
                  <a:pos x="T10" y="T11"/>
                </a:cxn>
              </a:cxnLst>
              <a:rect l="0" t="0" r="r" b="b"/>
              <a:pathLst>
                <a:path w="90" h="38">
                  <a:moveTo>
                    <a:pt x="2" y="0"/>
                  </a:moveTo>
                  <a:lnTo>
                    <a:pt x="0" y="23"/>
                  </a:lnTo>
                  <a:lnTo>
                    <a:pt x="90" y="38"/>
                  </a:lnTo>
                  <a:lnTo>
                    <a:pt x="87" y="19"/>
                  </a:lnTo>
                  <a:lnTo>
                    <a:pt x="2" y="0"/>
                  </a:lnTo>
                  <a:lnTo>
                    <a:pt x="2" y="0"/>
                  </a:lnTo>
                  <a:close/>
                </a:path>
              </a:pathLst>
            </a:custGeom>
            <a:solidFill>
              <a:srgbClr val="962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5">
              <a:extLst>
                <a:ext uri="{FF2B5EF4-FFF2-40B4-BE49-F238E27FC236}">
                  <a16:creationId xmlns:a16="http://schemas.microsoft.com/office/drawing/2014/main" id="{9CD42B83-E9A1-41CF-A005-40CD0BF199CF}"/>
                </a:ext>
              </a:extLst>
            </p:cNvPr>
            <p:cNvSpPr>
              <a:spLocks/>
            </p:cNvSpPr>
            <p:nvPr/>
          </p:nvSpPr>
          <p:spPr bwMode="gray">
            <a:xfrm>
              <a:off x="3712" y="1604"/>
              <a:ext cx="87" cy="21"/>
            </a:xfrm>
            <a:custGeom>
              <a:avLst/>
              <a:gdLst>
                <a:gd name="T0" fmla="*/ 2 w 87"/>
                <a:gd name="T1" fmla="*/ 0 h 21"/>
                <a:gd name="T2" fmla="*/ 0 w 87"/>
                <a:gd name="T3" fmla="*/ 4 h 21"/>
                <a:gd name="T4" fmla="*/ 0 w 87"/>
                <a:gd name="T5" fmla="*/ 4 h 21"/>
                <a:gd name="T6" fmla="*/ 87 w 87"/>
                <a:gd name="T7" fmla="*/ 21 h 21"/>
                <a:gd name="T8" fmla="*/ 85 w 87"/>
                <a:gd name="T9" fmla="*/ 4 h 21"/>
                <a:gd name="T10" fmla="*/ 2 w 87"/>
                <a:gd name="T11" fmla="*/ 0 h 21"/>
                <a:gd name="T12" fmla="*/ 2 w 8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7" h="21">
                  <a:moveTo>
                    <a:pt x="2" y="0"/>
                  </a:moveTo>
                  <a:lnTo>
                    <a:pt x="0" y="4"/>
                  </a:lnTo>
                  <a:lnTo>
                    <a:pt x="0" y="4"/>
                  </a:lnTo>
                  <a:lnTo>
                    <a:pt x="87" y="21"/>
                  </a:lnTo>
                  <a:lnTo>
                    <a:pt x="85" y="4"/>
                  </a:lnTo>
                  <a:lnTo>
                    <a:pt x="2" y="0"/>
                  </a:lnTo>
                  <a:lnTo>
                    <a:pt x="2" y="0"/>
                  </a:lnTo>
                  <a:close/>
                </a:path>
              </a:pathLst>
            </a:custGeom>
            <a:solidFill>
              <a:srgbClr val="633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6">
              <a:extLst>
                <a:ext uri="{FF2B5EF4-FFF2-40B4-BE49-F238E27FC236}">
                  <a16:creationId xmlns:a16="http://schemas.microsoft.com/office/drawing/2014/main" id="{2E8AA6DD-7D3D-4B75-BE2E-9DD44E59F7E4}"/>
                </a:ext>
              </a:extLst>
            </p:cNvPr>
            <p:cNvSpPr>
              <a:spLocks/>
            </p:cNvSpPr>
            <p:nvPr/>
          </p:nvSpPr>
          <p:spPr bwMode="gray">
            <a:xfrm>
              <a:off x="3700" y="1597"/>
              <a:ext cx="118" cy="45"/>
            </a:xfrm>
            <a:custGeom>
              <a:avLst/>
              <a:gdLst>
                <a:gd name="T0" fmla="*/ 0 w 118"/>
                <a:gd name="T1" fmla="*/ 0 h 45"/>
                <a:gd name="T2" fmla="*/ 0 w 118"/>
                <a:gd name="T3" fmla="*/ 21 h 45"/>
                <a:gd name="T4" fmla="*/ 116 w 118"/>
                <a:gd name="T5" fmla="*/ 45 h 45"/>
                <a:gd name="T6" fmla="*/ 118 w 118"/>
                <a:gd name="T7" fmla="*/ 4 h 45"/>
                <a:gd name="T8" fmla="*/ 0 w 118"/>
                <a:gd name="T9" fmla="*/ 0 h 45"/>
                <a:gd name="T10" fmla="*/ 0 w 118"/>
                <a:gd name="T11" fmla="*/ 0 h 45"/>
              </a:gdLst>
              <a:ahLst/>
              <a:cxnLst>
                <a:cxn ang="0">
                  <a:pos x="T0" y="T1"/>
                </a:cxn>
                <a:cxn ang="0">
                  <a:pos x="T2" y="T3"/>
                </a:cxn>
                <a:cxn ang="0">
                  <a:pos x="T4" y="T5"/>
                </a:cxn>
                <a:cxn ang="0">
                  <a:pos x="T6" y="T7"/>
                </a:cxn>
                <a:cxn ang="0">
                  <a:pos x="T8" y="T9"/>
                </a:cxn>
                <a:cxn ang="0">
                  <a:pos x="T10" y="T11"/>
                </a:cxn>
              </a:cxnLst>
              <a:rect l="0" t="0" r="r" b="b"/>
              <a:pathLst>
                <a:path w="118" h="45">
                  <a:moveTo>
                    <a:pt x="0" y="0"/>
                  </a:moveTo>
                  <a:lnTo>
                    <a:pt x="0" y="21"/>
                  </a:lnTo>
                  <a:lnTo>
                    <a:pt x="116" y="45"/>
                  </a:lnTo>
                  <a:lnTo>
                    <a:pt x="118" y="4"/>
                  </a:lnTo>
                  <a:lnTo>
                    <a:pt x="0" y="0"/>
                  </a:lnTo>
                  <a:lnTo>
                    <a:pt x="0" y="0"/>
                  </a:lnTo>
                  <a:close/>
                </a:path>
              </a:pathLst>
            </a:custGeom>
            <a:solidFill>
              <a:srgbClr val="C8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7">
              <a:extLst>
                <a:ext uri="{FF2B5EF4-FFF2-40B4-BE49-F238E27FC236}">
                  <a16:creationId xmlns:a16="http://schemas.microsoft.com/office/drawing/2014/main" id="{D8BAE26D-D6C5-4330-B52E-97C791412328}"/>
                </a:ext>
              </a:extLst>
            </p:cNvPr>
            <p:cNvSpPr>
              <a:spLocks noEditPoints="1"/>
            </p:cNvSpPr>
            <p:nvPr/>
          </p:nvSpPr>
          <p:spPr bwMode="gray">
            <a:xfrm>
              <a:off x="3684" y="1705"/>
              <a:ext cx="146" cy="456"/>
            </a:xfrm>
            <a:custGeom>
              <a:avLst/>
              <a:gdLst>
                <a:gd name="T0" fmla="*/ 132 w 146"/>
                <a:gd name="T1" fmla="*/ 170 h 456"/>
                <a:gd name="T2" fmla="*/ 26 w 146"/>
                <a:gd name="T3" fmla="*/ 0 h 456"/>
                <a:gd name="T4" fmla="*/ 16 w 146"/>
                <a:gd name="T5" fmla="*/ 111 h 456"/>
                <a:gd name="T6" fmla="*/ 144 w 146"/>
                <a:gd name="T7" fmla="*/ 293 h 456"/>
                <a:gd name="T8" fmla="*/ 132 w 146"/>
                <a:gd name="T9" fmla="*/ 170 h 456"/>
                <a:gd name="T10" fmla="*/ 132 w 146"/>
                <a:gd name="T11" fmla="*/ 170 h 456"/>
                <a:gd name="T12" fmla="*/ 0 w 146"/>
                <a:gd name="T13" fmla="*/ 263 h 456"/>
                <a:gd name="T14" fmla="*/ 115 w 146"/>
                <a:gd name="T15" fmla="*/ 456 h 456"/>
                <a:gd name="T16" fmla="*/ 146 w 146"/>
                <a:gd name="T17" fmla="*/ 407 h 456"/>
                <a:gd name="T18" fmla="*/ 7 w 146"/>
                <a:gd name="T19" fmla="*/ 187 h 456"/>
                <a:gd name="T20" fmla="*/ 0 w 146"/>
                <a:gd name="T21" fmla="*/ 26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456">
                  <a:moveTo>
                    <a:pt x="132" y="170"/>
                  </a:moveTo>
                  <a:lnTo>
                    <a:pt x="26" y="0"/>
                  </a:lnTo>
                  <a:lnTo>
                    <a:pt x="16" y="111"/>
                  </a:lnTo>
                  <a:lnTo>
                    <a:pt x="144" y="293"/>
                  </a:lnTo>
                  <a:lnTo>
                    <a:pt x="132" y="170"/>
                  </a:lnTo>
                  <a:lnTo>
                    <a:pt x="132" y="170"/>
                  </a:lnTo>
                  <a:close/>
                  <a:moveTo>
                    <a:pt x="0" y="263"/>
                  </a:moveTo>
                  <a:lnTo>
                    <a:pt x="115" y="456"/>
                  </a:lnTo>
                  <a:lnTo>
                    <a:pt x="146" y="407"/>
                  </a:lnTo>
                  <a:lnTo>
                    <a:pt x="7" y="187"/>
                  </a:lnTo>
                  <a:lnTo>
                    <a:pt x="0" y="263"/>
                  </a:lnTo>
                  <a:close/>
                </a:path>
              </a:pathLst>
            </a:custGeom>
            <a:solidFill>
              <a:srgbClr val="9624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8">
              <a:extLst>
                <a:ext uri="{FF2B5EF4-FFF2-40B4-BE49-F238E27FC236}">
                  <a16:creationId xmlns:a16="http://schemas.microsoft.com/office/drawing/2014/main" id="{E47DAEB7-2ACD-464D-9EF3-DC8677932BE5}"/>
                </a:ext>
              </a:extLst>
            </p:cNvPr>
            <p:cNvSpPr>
              <a:spLocks/>
            </p:cNvSpPr>
            <p:nvPr/>
          </p:nvSpPr>
          <p:spPr bwMode="gray">
            <a:xfrm>
              <a:off x="3436" y="659"/>
              <a:ext cx="666" cy="845"/>
            </a:xfrm>
            <a:custGeom>
              <a:avLst/>
              <a:gdLst>
                <a:gd name="T0" fmla="*/ 4 w 282"/>
                <a:gd name="T1" fmla="*/ 97 h 358"/>
                <a:gd name="T2" fmla="*/ 0 w 282"/>
                <a:gd name="T3" fmla="*/ 262 h 358"/>
                <a:gd name="T4" fmla="*/ 82 w 282"/>
                <a:gd name="T5" fmla="*/ 347 h 358"/>
                <a:gd name="T6" fmla="*/ 162 w 282"/>
                <a:gd name="T7" fmla="*/ 356 h 358"/>
                <a:gd name="T8" fmla="*/ 261 w 282"/>
                <a:gd name="T9" fmla="*/ 298 h 358"/>
                <a:gd name="T10" fmla="*/ 280 w 282"/>
                <a:gd name="T11" fmla="*/ 128 h 358"/>
                <a:gd name="T12" fmla="*/ 4 w 282"/>
                <a:gd name="T13" fmla="*/ 97 h 358"/>
              </a:gdLst>
              <a:ahLst/>
              <a:cxnLst>
                <a:cxn ang="0">
                  <a:pos x="T0" y="T1"/>
                </a:cxn>
                <a:cxn ang="0">
                  <a:pos x="T2" y="T3"/>
                </a:cxn>
                <a:cxn ang="0">
                  <a:pos x="T4" y="T5"/>
                </a:cxn>
                <a:cxn ang="0">
                  <a:pos x="T6" y="T7"/>
                </a:cxn>
                <a:cxn ang="0">
                  <a:pos x="T8" y="T9"/>
                </a:cxn>
                <a:cxn ang="0">
                  <a:pos x="T10" y="T11"/>
                </a:cxn>
                <a:cxn ang="0">
                  <a:pos x="T12" y="T13"/>
                </a:cxn>
              </a:cxnLst>
              <a:rect l="0" t="0" r="r" b="b"/>
              <a:pathLst>
                <a:path w="282" h="358">
                  <a:moveTo>
                    <a:pt x="4" y="97"/>
                  </a:moveTo>
                  <a:cubicBezTo>
                    <a:pt x="4" y="97"/>
                    <a:pt x="0" y="235"/>
                    <a:pt x="0" y="262"/>
                  </a:cubicBezTo>
                  <a:cubicBezTo>
                    <a:pt x="0" y="289"/>
                    <a:pt x="57" y="338"/>
                    <a:pt x="82" y="347"/>
                  </a:cubicBezTo>
                  <a:cubicBezTo>
                    <a:pt x="106" y="357"/>
                    <a:pt x="128" y="358"/>
                    <a:pt x="162" y="356"/>
                  </a:cubicBezTo>
                  <a:cubicBezTo>
                    <a:pt x="195" y="353"/>
                    <a:pt x="256" y="326"/>
                    <a:pt x="261" y="298"/>
                  </a:cubicBezTo>
                  <a:cubicBezTo>
                    <a:pt x="265" y="271"/>
                    <a:pt x="282" y="184"/>
                    <a:pt x="280" y="128"/>
                  </a:cubicBezTo>
                  <a:cubicBezTo>
                    <a:pt x="276" y="71"/>
                    <a:pt x="53" y="0"/>
                    <a:pt x="4" y="97"/>
                  </a:cubicBezTo>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9">
              <a:extLst>
                <a:ext uri="{FF2B5EF4-FFF2-40B4-BE49-F238E27FC236}">
                  <a16:creationId xmlns:a16="http://schemas.microsoft.com/office/drawing/2014/main" id="{E7DFF45E-7013-417A-86D2-A694C0CC925C}"/>
                </a:ext>
              </a:extLst>
            </p:cNvPr>
            <p:cNvSpPr>
              <a:spLocks/>
            </p:cNvSpPr>
            <p:nvPr/>
          </p:nvSpPr>
          <p:spPr bwMode="gray">
            <a:xfrm>
              <a:off x="3577" y="954"/>
              <a:ext cx="185" cy="47"/>
            </a:xfrm>
            <a:custGeom>
              <a:avLst/>
              <a:gdLst>
                <a:gd name="T0" fmla="*/ 10 w 185"/>
                <a:gd name="T1" fmla="*/ 43 h 47"/>
                <a:gd name="T2" fmla="*/ 185 w 185"/>
                <a:gd name="T3" fmla="*/ 47 h 47"/>
                <a:gd name="T4" fmla="*/ 185 w 185"/>
                <a:gd name="T5" fmla="*/ 0 h 47"/>
                <a:gd name="T6" fmla="*/ 0 w 185"/>
                <a:gd name="T7" fmla="*/ 5 h 47"/>
                <a:gd name="T8" fmla="*/ 10 w 185"/>
                <a:gd name="T9" fmla="*/ 43 h 47"/>
                <a:gd name="T10" fmla="*/ 10 w 185"/>
                <a:gd name="T11" fmla="*/ 43 h 47"/>
              </a:gdLst>
              <a:ahLst/>
              <a:cxnLst>
                <a:cxn ang="0">
                  <a:pos x="T0" y="T1"/>
                </a:cxn>
                <a:cxn ang="0">
                  <a:pos x="T2" y="T3"/>
                </a:cxn>
                <a:cxn ang="0">
                  <a:pos x="T4" y="T5"/>
                </a:cxn>
                <a:cxn ang="0">
                  <a:pos x="T6" y="T7"/>
                </a:cxn>
                <a:cxn ang="0">
                  <a:pos x="T8" y="T9"/>
                </a:cxn>
                <a:cxn ang="0">
                  <a:pos x="T10" y="T11"/>
                </a:cxn>
              </a:cxnLst>
              <a:rect l="0" t="0" r="r" b="b"/>
              <a:pathLst>
                <a:path w="185" h="47">
                  <a:moveTo>
                    <a:pt x="10" y="43"/>
                  </a:moveTo>
                  <a:lnTo>
                    <a:pt x="185" y="47"/>
                  </a:lnTo>
                  <a:lnTo>
                    <a:pt x="185" y="0"/>
                  </a:lnTo>
                  <a:lnTo>
                    <a:pt x="0" y="5"/>
                  </a:lnTo>
                  <a:lnTo>
                    <a:pt x="10" y="43"/>
                  </a:lnTo>
                  <a:lnTo>
                    <a:pt x="10" y="43"/>
                  </a:lnTo>
                  <a:close/>
                </a:path>
              </a:pathLst>
            </a:custGeom>
            <a:solidFill>
              <a:srgbClr val="5E2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90">
              <a:extLst>
                <a:ext uri="{FF2B5EF4-FFF2-40B4-BE49-F238E27FC236}">
                  <a16:creationId xmlns:a16="http://schemas.microsoft.com/office/drawing/2014/main" id="{97ECE06B-E312-4CC6-9CE5-34E21D654CDE}"/>
                </a:ext>
              </a:extLst>
            </p:cNvPr>
            <p:cNvSpPr>
              <a:spLocks/>
            </p:cNvSpPr>
            <p:nvPr/>
          </p:nvSpPr>
          <p:spPr bwMode="gray">
            <a:xfrm>
              <a:off x="3830" y="959"/>
              <a:ext cx="177" cy="90"/>
            </a:xfrm>
            <a:custGeom>
              <a:avLst/>
              <a:gdLst>
                <a:gd name="T0" fmla="*/ 156 w 177"/>
                <a:gd name="T1" fmla="*/ 90 h 90"/>
                <a:gd name="T2" fmla="*/ 0 w 177"/>
                <a:gd name="T3" fmla="*/ 42 h 90"/>
                <a:gd name="T4" fmla="*/ 14 w 177"/>
                <a:gd name="T5" fmla="*/ 0 h 90"/>
                <a:gd name="T6" fmla="*/ 177 w 177"/>
                <a:gd name="T7" fmla="*/ 66 h 90"/>
                <a:gd name="T8" fmla="*/ 156 w 177"/>
                <a:gd name="T9" fmla="*/ 90 h 90"/>
                <a:gd name="T10" fmla="*/ 156 w 177"/>
                <a:gd name="T11" fmla="*/ 90 h 90"/>
              </a:gdLst>
              <a:ahLst/>
              <a:cxnLst>
                <a:cxn ang="0">
                  <a:pos x="T0" y="T1"/>
                </a:cxn>
                <a:cxn ang="0">
                  <a:pos x="T2" y="T3"/>
                </a:cxn>
                <a:cxn ang="0">
                  <a:pos x="T4" y="T5"/>
                </a:cxn>
                <a:cxn ang="0">
                  <a:pos x="T6" y="T7"/>
                </a:cxn>
                <a:cxn ang="0">
                  <a:pos x="T8" y="T9"/>
                </a:cxn>
                <a:cxn ang="0">
                  <a:pos x="T10" y="T11"/>
                </a:cxn>
              </a:cxnLst>
              <a:rect l="0" t="0" r="r" b="b"/>
              <a:pathLst>
                <a:path w="177" h="90">
                  <a:moveTo>
                    <a:pt x="156" y="90"/>
                  </a:moveTo>
                  <a:lnTo>
                    <a:pt x="0" y="42"/>
                  </a:lnTo>
                  <a:lnTo>
                    <a:pt x="14" y="0"/>
                  </a:lnTo>
                  <a:lnTo>
                    <a:pt x="177" y="66"/>
                  </a:lnTo>
                  <a:lnTo>
                    <a:pt x="156" y="90"/>
                  </a:lnTo>
                  <a:lnTo>
                    <a:pt x="156" y="90"/>
                  </a:lnTo>
                  <a:close/>
                </a:path>
              </a:pathLst>
            </a:custGeom>
            <a:solidFill>
              <a:srgbClr val="5E2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1">
              <a:extLst>
                <a:ext uri="{FF2B5EF4-FFF2-40B4-BE49-F238E27FC236}">
                  <a16:creationId xmlns:a16="http://schemas.microsoft.com/office/drawing/2014/main" id="{1D77806C-0EA7-4A20-A62D-28F06DFCEB53}"/>
                </a:ext>
              </a:extLst>
            </p:cNvPr>
            <p:cNvSpPr>
              <a:spLocks/>
            </p:cNvSpPr>
            <p:nvPr/>
          </p:nvSpPr>
          <p:spPr bwMode="gray">
            <a:xfrm>
              <a:off x="3658" y="1034"/>
              <a:ext cx="45" cy="74"/>
            </a:xfrm>
            <a:custGeom>
              <a:avLst/>
              <a:gdLst>
                <a:gd name="T0" fmla="*/ 17 w 19"/>
                <a:gd name="T1" fmla="*/ 17 h 31"/>
                <a:gd name="T2" fmla="*/ 8 w 19"/>
                <a:gd name="T3" fmla="*/ 30 h 31"/>
                <a:gd name="T4" fmla="*/ 2 w 19"/>
                <a:gd name="T5" fmla="*/ 14 h 31"/>
                <a:gd name="T6" fmla="*/ 11 w 19"/>
                <a:gd name="T7" fmla="*/ 0 h 31"/>
                <a:gd name="T8" fmla="*/ 17 w 19"/>
                <a:gd name="T9" fmla="*/ 17 h 31"/>
              </a:gdLst>
              <a:ahLst/>
              <a:cxnLst>
                <a:cxn ang="0">
                  <a:pos x="T0" y="T1"/>
                </a:cxn>
                <a:cxn ang="0">
                  <a:pos x="T2" y="T3"/>
                </a:cxn>
                <a:cxn ang="0">
                  <a:pos x="T4" y="T5"/>
                </a:cxn>
                <a:cxn ang="0">
                  <a:pos x="T6" y="T7"/>
                </a:cxn>
                <a:cxn ang="0">
                  <a:pos x="T8" y="T9"/>
                </a:cxn>
              </a:cxnLst>
              <a:rect l="0" t="0" r="r" b="b"/>
              <a:pathLst>
                <a:path w="19" h="31">
                  <a:moveTo>
                    <a:pt x="17" y="17"/>
                  </a:moveTo>
                  <a:cubicBezTo>
                    <a:pt x="16" y="25"/>
                    <a:pt x="13" y="31"/>
                    <a:pt x="8" y="30"/>
                  </a:cubicBezTo>
                  <a:cubicBezTo>
                    <a:pt x="4" y="30"/>
                    <a:pt x="0" y="23"/>
                    <a:pt x="2" y="14"/>
                  </a:cubicBezTo>
                  <a:cubicBezTo>
                    <a:pt x="3" y="6"/>
                    <a:pt x="8" y="0"/>
                    <a:pt x="11" y="0"/>
                  </a:cubicBezTo>
                  <a:cubicBezTo>
                    <a:pt x="16" y="1"/>
                    <a:pt x="19" y="8"/>
                    <a:pt x="17" y="17"/>
                  </a:cubicBezTo>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2">
              <a:extLst>
                <a:ext uri="{FF2B5EF4-FFF2-40B4-BE49-F238E27FC236}">
                  <a16:creationId xmlns:a16="http://schemas.microsoft.com/office/drawing/2014/main" id="{1708EFC3-6358-45ED-9551-9A521EF80D02}"/>
                </a:ext>
              </a:extLst>
            </p:cNvPr>
            <p:cNvSpPr>
              <a:spLocks/>
            </p:cNvSpPr>
            <p:nvPr/>
          </p:nvSpPr>
          <p:spPr bwMode="gray">
            <a:xfrm>
              <a:off x="3847" y="1049"/>
              <a:ext cx="42" cy="75"/>
            </a:xfrm>
            <a:custGeom>
              <a:avLst/>
              <a:gdLst>
                <a:gd name="T0" fmla="*/ 17 w 18"/>
                <a:gd name="T1" fmla="*/ 17 h 32"/>
                <a:gd name="T2" fmla="*/ 7 w 18"/>
                <a:gd name="T3" fmla="*/ 32 h 32"/>
                <a:gd name="T4" fmla="*/ 1 w 18"/>
                <a:gd name="T5" fmla="*/ 16 h 32"/>
                <a:gd name="T6" fmla="*/ 11 w 18"/>
                <a:gd name="T7" fmla="*/ 2 h 32"/>
                <a:gd name="T8" fmla="*/ 17 w 18"/>
                <a:gd name="T9" fmla="*/ 17 h 32"/>
              </a:gdLst>
              <a:ahLst/>
              <a:cxnLst>
                <a:cxn ang="0">
                  <a:pos x="T0" y="T1"/>
                </a:cxn>
                <a:cxn ang="0">
                  <a:pos x="T2" y="T3"/>
                </a:cxn>
                <a:cxn ang="0">
                  <a:pos x="T4" y="T5"/>
                </a:cxn>
                <a:cxn ang="0">
                  <a:pos x="T6" y="T7"/>
                </a:cxn>
                <a:cxn ang="0">
                  <a:pos x="T8" y="T9"/>
                </a:cxn>
              </a:cxnLst>
              <a:rect l="0" t="0" r="r" b="b"/>
              <a:pathLst>
                <a:path w="18" h="32">
                  <a:moveTo>
                    <a:pt x="17" y="17"/>
                  </a:moveTo>
                  <a:cubicBezTo>
                    <a:pt x="16" y="27"/>
                    <a:pt x="12" y="32"/>
                    <a:pt x="7" y="32"/>
                  </a:cubicBezTo>
                  <a:cubicBezTo>
                    <a:pt x="2" y="32"/>
                    <a:pt x="0" y="24"/>
                    <a:pt x="1" y="16"/>
                  </a:cubicBezTo>
                  <a:cubicBezTo>
                    <a:pt x="2" y="7"/>
                    <a:pt x="7" y="0"/>
                    <a:pt x="11" y="2"/>
                  </a:cubicBezTo>
                  <a:cubicBezTo>
                    <a:pt x="16" y="2"/>
                    <a:pt x="18" y="10"/>
                    <a:pt x="17" y="17"/>
                  </a:cubicBezTo>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93">
              <a:extLst>
                <a:ext uri="{FF2B5EF4-FFF2-40B4-BE49-F238E27FC236}">
                  <a16:creationId xmlns:a16="http://schemas.microsoft.com/office/drawing/2014/main" id="{8FF543CA-B951-4D32-A657-C21B06838634}"/>
                </a:ext>
              </a:extLst>
            </p:cNvPr>
            <p:cNvSpPr>
              <a:spLocks/>
            </p:cNvSpPr>
            <p:nvPr/>
          </p:nvSpPr>
          <p:spPr bwMode="gray">
            <a:xfrm>
              <a:off x="3443" y="786"/>
              <a:ext cx="656" cy="286"/>
            </a:xfrm>
            <a:custGeom>
              <a:avLst/>
              <a:gdLst>
                <a:gd name="T0" fmla="*/ 62 w 278"/>
                <a:gd name="T1" fmla="*/ 0 h 121"/>
                <a:gd name="T2" fmla="*/ 43 w 278"/>
                <a:gd name="T3" fmla="*/ 4 h 121"/>
                <a:gd name="T4" fmla="*/ 6 w 278"/>
                <a:gd name="T5" fmla="*/ 72 h 121"/>
                <a:gd name="T6" fmla="*/ 3 w 278"/>
                <a:gd name="T7" fmla="*/ 88 h 121"/>
                <a:gd name="T8" fmla="*/ 0 w 278"/>
                <a:gd name="T9" fmla="*/ 114 h 121"/>
                <a:gd name="T10" fmla="*/ 14 w 278"/>
                <a:gd name="T11" fmla="*/ 75 h 121"/>
                <a:gd name="T12" fmla="*/ 35 w 278"/>
                <a:gd name="T13" fmla="*/ 22 h 121"/>
                <a:gd name="T14" fmla="*/ 58 w 278"/>
                <a:gd name="T15" fmla="*/ 9 h 121"/>
                <a:gd name="T16" fmla="*/ 104 w 278"/>
                <a:gd name="T17" fmla="*/ 38 h 121"/>
                <a:gd name="T18" fmla="*/ 183 w 278"/>
                <a:gd name="T19" fmla="*/ 66 h 121"/>
                <a:gd name="T20" fmla="*/ 185 w 278"/>
                <a:gd name="T21" fmla="*/ 66 h 121"/>
                <a:gd name="T22" fmla="*/ 228 w 278"/>
                <a:gd name="T23" fmla="*/ 58 h 121"/>
                <a:gd name="T24" fmla="*/ 255 w 278"/>
                <a:gd name="T25" fmla="*/ 48 h 121"/>
                <a:gd name="T26" fmla="*/ 258 w 278"/>
                <a:gd name="T27" fmla="*/ 49 h 121"/>
                <a:gd name="T28" fmla="*/ 270 w 278"/>
                <a:gd name="T29" fmla="*/ 85 h 121"/>
                <a:gd name="T30" fmla="*/ 274 w 278"/>
                <a:gd name="T31" fmla="*/ 121 h 121"/>
                <a:gd name="T32" fmla="*/ 276 w 278"/>
                <a:gd name="T33" fmla="*/ 121 h 121"/>
                <a:gd name="T34" fmla="*/ 278 w 278"/>
                <a:gd name="T35" fmla="*/ 50 h 121"/>
                <a:gd name="T36" fmla="*/ 269 w 278"/>
                <a:gd name="T37" fmla="*/ 27 h 121"/>
                <a:gd name="T38" fmla="*/ 222 w 278"/>
                <a:gd name="T39" fmla="*/ 53 h 121"/>
                <a:gd name="T40" fmla="*/ 193 w 278"/>
                <a:gd name="T41" fmla="*/ 56 h 121"/>
                <a:gd name="T42" fmla="*/ 154 w 278"/>
                <a:gd name="T43" fmla="*/ 50 h 121"/>
                <a:gd name="T44" fmla="*/ 115 w 278"/>
                <a:gd name="T45" fmla="*/ 26 h 121"/>
                <a:gd name="T46" fmla="*/ 79 w 278"/>
                <a:gd name="T47" fmla="*/ 4 h 121"/>
                <a:gd name="T48" fmla="*/ 75 w 278"/>
                <a:gd name="T49" fmla="*/ 1 h 121"/>
                <a:gd name="T50" fmla="*/ 69 w 278"/>
                <a:gd name="T51" fmla="*/ 0 h 121"/>
                <a:gd name="T52" fmla="*/ 62 w 278"/>
                <a:gd name="T5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121">
                  <a:moveTo>
                    <a:pt x="62" y="0"/>
                  </a:moveTo>
                  <a:cubicBezTo>
                    <a:pt x="56" y="0"/>
                    <a:pt x="49" y="0"/>
                    <a:pt x="43" y="4"/>
                  </a:cubicBezTo>
                  <a:cubicBezTo>
                    <a:pt x="19" y="15"/>
                    <a:pt x="11" y="48"/>
                    <a:pt x="6" y="72"/>
                  </a:cubicBezTo>
                  <a:cubicBezTo>
                    <a:pt x="5" y="78"/>
                    <a:pt x="5" y="84"/>
                    <a:pt x="3" y="88"/>
                  </a:cubicBezTo>
                  <a:cubicBezTo>
                    <a:pt x="2" y="96"/>
                    <a:pt x="2" y="104"/>
                    <a:pt x="0" y="114"/>
                  </a:cubicBezTo>
                  <a:cubicBezTo>
                    <a:pt x="9" y="105"/>
                    <a:pt x="13" y="80"/>
                    <a:pt x="14" y="75"/>
                  </a:cubicBezTo>
                  <a:cubicBezTo>
                    <a:pt x="18" y="57"/>
                    <a:pt x="21" y="37"/>
                    <a:pt x="35" y="22"/>
                  </a:cubicBezTo>
                  <a:cubicBezTo>
                    <a:pt x="43" y="13"/>
                    <a:pt x="52" y="9"/>
                    <a:pt x="58" y="9"/>
                  </a:cubicBezTo>
                  <a:cubicBezTo>
                    <a:pt x="74" y="9"/>
                    <a:pt x="87" y="26"/>
                    <a:pt x="104" y="38"/>
                  </a:cubicBezTo>
                  <a:cubicBezTo>
                    <a:pt x="126" y="56"/>
                    <a:pt x="154" y="66"/>
                    <a:pt x="183" y="66"/>
                  </a:cubicBezTo>
                  <a:cubicBezTo>
                    <a:pt x="184" y="66"/>
                    <a:pt x="184" y="66"/>
                    <a:pt x="185" y="66"/>
                  </a:cubicBezTo>
                  <a:cubicBezTo>
                    <a:pt x="199" y="66"/>
                    <a:pt x="214" y="63"/>
                    <a:pt x="228" y="58"/>
                  </a:cubicBezTo>
                  <a:cubicBezTo>
                    <a:pt x="235" y="56"/>
                    <a:pt x="247" y="48"/>
                    <a:pt x="255" y="48"/>
                  </a:cubicBezTo>
                  <a:cubicBezTo>
                    <a:pt x="256" y="48"/>
                    <a:pt x="257" y="48"/>
                    <a:pt x="258" y="49"/>
                  </a:cubicBezTo>
                  <a:cubicBezTo>
                    <a:pt x="270" y="52"/>
                    <a:pt x="270" y="74"/>
                    <a:pt x="270" y="85"/>
                  </a:cubicBezTo>
                  <a:cubicBezTo>
                    <a:pt x="271" y="90"/>
                    <a:pt x="267" y="116"/>
                    <a:pt x="274" y="121"/>
                  </a:cubicBezTo>
                  <a:cubicBezTo>
                    <a:pt x="274" y="121"/>
                    <a:pt x="274" y="121"/>
                    <a:pt x="276" y="121"/>
                  </a:cubicBezTo>
                  <a:cubicBezTo>
                    <a:pt x="277" y="93"/>
                    <a:pt x="278" y="67"/>
                    <a:pt x="278" y="50"/>
                  </a:cubicBezTo>
                  <a:cubicBezTo>
                    <a:pt x="277" y="42"/>
                    <a:pt x="273" y="35"/>
                    <a:pt x="269" y="27"/>
                  </a:cubicBezTo>
                  <a:cubicBezTo>
                    <a:pt x="256" y="41"/>
                    <a:pt x="240" y="50"/>
                    <a:pt x="222" y="53"/>
                  </a:cubicBezTo>
                  <a:cubicBezTo>
                    <a:pt x="213" y="56"/>
                    <a:pt x="202" y="56"/>
                    <a:pt x="193" y="56"/>
                  </a:cubicBezTo>
                  <a:cubicBezTo>
                    <a:pt x="179" y="56"/>
                    <a:pt x="165" y="55"/>
                    <a:pt x="154" y="50"/>
                  </a:cubicBezTo>
                  <a:cubicBezTo>
                    <a:pt x="139" y="45"/>
                    <a:pt x="127" y="35"/>
                    <a:pt x="115" y="26"/>
                  </a:cubicBezTo>
                  <a:cubicBezTo>
                    <a:pt x="104" y="16"/>
                    <a:pt x="92" y="9"/>
                    <a:pt x="79" y="4"/>
                  </a:cubicBezTo>
                  <a:cubicBezTo>
                    <a:pt x="78" y="2"/>
                    <a:pt x="76" y="1"/>
                    <a:pt x="75" y="1"/>
                  </a:cubicBezTo>
                  <a:cubicBezTo>
                    <a:pt x="74" y="1"/>
                    <a:pt x="71" y="0"/>
                    <a:pt x="69" y="0"/>
                  </a:cubicBezTo>
                  <a:cubicBezTo>
                    <a:pt x="67" y="0"/>
                    <a:pt x="64" y="0"/>
                    <a:pt x="62" y="0"/>
                  </a:cubicBezTo>
                </a:path>
              </a:pathLst>
            </a:custGeom>
            <a:solidFill>
              <a:srgbClr val="D49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94">
              <a:extLst>
                <a:ext uri="{FF2B5EF4-FFF2-40B4-BE49-F238E27FC236}">
                  <a16:creationId xmlns:a16="http://schemas.microsoft.com/office/drawing/2014/main" id="{68708BE2-0A19-46BD-9D63-E1A8E8DA2259}"/>
                </a:ext>
              </a:extLst>
            </p:cNvPr>
            <p:cNvSpPr>
              <a:spLocks/>
            </p:cNvSpPr>
            <p:nvPr/>
          </p:nvSpPr>
          <p:spPr bwMode="gray">
            <a:xfrm>
              <a:off x="4012" y="753"/>
              <a:ext cx="142" cy="307"/>
            </a:xfrm>
            <a:custGeom>
              <a:avLst/>
              <a:gdLst>
                <a:gd name="T0" fmla="*/ 60 w 60"/>
                <a:gd name="T1" fmla="*/ 57 h 130"/>
                <a:gd name="T2" fmla="*/ 53 w 60"/>
                <a:gd name="T3" fmla="*/ 98 h 130"/>
                <a:gd name="T4" fmla="*/ 36 w 60"/>
                <a:gd name="T5" fmla="*/ 130 h 130"/>
                <a:gd name="T6" fmla="*/ 35 w 60"/>
                <a:gd name="T7" fmla="*/ 100 h 130"/>
                <a:gd name="T8" fmla="*/ 29 w 60"/>
                <a:gd name="T9" fmla="*/ 71 h 130"/>
                <a:gd name="T10" fmla="*/ 10 w 60"/>
                <a:gd name="T11" fmla="*/ 17 h 130"/>
                <a:gd name="T12" fmla="*/ 44 w 60"/>
                <a:gd name="T13" fmla="*/ 14 h 130"/>
                <a:gd name="T14" fmla="*/ 60 w 60"/>
                <a:gd name="T15" fmla="*/ 5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30">
                  <a:moveTo>
                    <a:pt x="60" y="57"/>
                  </a:moveTo>
                  <a:cubicBezTo>
                    <a:pt x="60" y="71"/>
                    <a:pt x="57" y="84"/>
                    <a:pt x="53" y="98"/>
                  </a:cubicBezTo>
                  <a:cubicBezTo>
                    <a:pt x="50" y="106"/>
                    <a:pt x="45" y="125"/>
                    <a:pt x="36" y="130"/>
                  </a:cubicBezTo>
                  <a:cubicBezTo>
                    <a:pt x="31" y="121"/>
                    <a:pt x="35" y="109"/>
                    <a:pt x="35" y="100"/>
                  </a:cubicBezTo>
                  <a:cubicBezTo>
                    <a:pt x="34" y="91"/>
                    <a:pt x="34" y="79"/>
                    <a:pt x="29" y="71"/>
                  </a:cubicBezTo>
                  <a:cubicBezTo>
                    <a:pt x="19" y="51"/>
                    <a:pt x="0" y="39"/>
                    <a:pt x="10" y="17"/>
                  </a:cubicBezTo>
                  <a:cubicBezTo>
                    <a:pt x="16" y="0"/>
                    <a:pt x="34" y="4"/>
                    <a:pt x="44" y="14"/>
                  </a:cubicBezTo>
                  <a:cubicBezTo>
                    <a:pt x="56" y="25"/>
                    <a:pt x="60" y="42"/>
                    <a:pt x="60" y="57"/>
                  </a:cubicBezTo>
                </a:path>
              </a:pathLst>
            </a:custGeom>
            <a:solidFill>
              <a:srgbClr val="5E2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95">
              <a:extLst>
                <a:ext uri="{FF2B5EF4-FFF2-40B4-BE49-F238E27FC236}">
                  <a16:creationId xmlns:a16="http://schemas.microsoft.com/office/drawing/2014/main" id="{E4BED01F-927B-4C70-ACE9-7347C7B7A141}"/>
                </a:ext>
              </a:extLst>
            </p:cNvPr>
            <p:cNvSpPr>
              <a:spLocks/>
            </p:cNvSpPr>
            <p:nvPr/>
          </p:nvSpPr>
          <p:spPr bwMode="gray">
            <a:xfrm>
              <a:off x="4033" y="770"/>
              <a:ext cx="109" cy="286"/>
            </a:xfrm>
            <a:custGeom>
              <a:avLst/>
              <a:gdLst>
                <a:gd name="T0" fmla="*/ 46 w 46"/>
                <a:gd name="T1" fmla="*/ 24 h 121"/>
                <a:gd name="T2" fmla="*/ 34 w 46"/>
                <a:gd name="T3" fmla="*/ 7 h 121"/>
                <a:gd name="T4" fmla="*/ 25 w 46"/>
                <a:gd name="T5" fmla="*/ 0 h 121"/>
                <a:gd name="T6" fmla="*/ 0 w 46"/>
                <a:gd name="T7" fmla="*/ 32 h 121"/>
                <a:gd name="T8" fmla="*/ 19 w 46"/>
                <a:gd name="T9" fmla="*/ 63 h 121"/>
                <a:gd name="T10" fmla="*/ 25 w 46"/>
                <a:gd name="T11" fmla="*/ 92 h 121"/>
                <a:gd name="T12" fmla="*/ 26 w 46"/>
                <a:gd name="T13" fmla="*/ 121 h 121"/>
                <a:gd name="T14" fmla="*/ 32 w 46"/>
                <a:gd name="T15" fmla="*/ 65 h 121"/>
                <a:gd name="T16" fmla="*/ 30 w 46"/>
                <a:gd name="T17" fmla="*/ 39 h 121"/>
                <a:gd name="T18" fmla="*/ 46 w 46"/>
                <a:gd name="T19" fmla="*/ 2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21">
                  <a:moveTo>
                    <a:pt x="46" y="24"/>
                  </a:moveTo>
                  <a:cubicBezTo>
                    <a:pt x="44" y="18"/>
                    <a:pt x="40" y="12"/>
                    <a:pt x="34" y="7"/>
                  </a:cubicBezTo>
                  <a:cubicBezTo>
                    <a:pt x="32" y="4"/>
                    <a:pt x="28" y="1"/>
                    <a:pt x="25" y="0"/>
                  </a:cubicBezTo>
                  <a:cubicBezTo>
                    <a:pt x="13" y="6"/>
                    <a:pt x="4" y="20"/>
                    <a:pt x="0" y="32"/>
                  </a:cubicBezTo>
                  <a:cubicBezTo>
                    <a:pt x="5" y="43"/>
                    <a:pt x="13" y="52"/>
                    <a:pt x="19" y="63"/>
                  </a:cubicBezTo>
                  <a:cubicBezTo>
                    <a:pt x="24" y="71"/>
                    <a:pt x="24" y="83"/>
                    <a:pt x="25" y="92"/>
                  </a:cubicBezTo>
                  <a:cubicBezTo>
                    <a:pt x="25" y="101"/>
                    <a:pt x="22" y="113"/>
                    <a:pt x="26" y="121"/>
                  </a:cubicBezTo>
                  <a:cubicBezTo>
                    <a:pt x="37" y="107"/>
                    <a:pt x="34" y="77"/>
                    <a:pt x="32" y="65"/>
                  </a:cubicBezTo>
                  <a:cubicBezTo>
                    <a:pt x="30" y="55"/>
                    <a:pt x="25" y="49"/>
                    <a:pt x="30" y="39"/>
                  </a:cubicBezTo>
                  <a:cubicBezTo>
                    <a:pt x="32" y="34"/>
                    <a:pt x="39" y="27"/>
                    <a:pt x="46" y="24"/>
                  </a:cubicBezTo>
                </a:path>
              </a:pathLst>
            </a:custGeom>
            <a:solidFill>
              <a:srgbClr val="321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96">
              <a:extLst>
                <a:ext uri="{FF2B5EF4-FFF2-40B4-BE49-F238E27FC236}">
                  <a16:creationId xmlns:a16="http://schemas.microsoft.com/office/drawing/2014/main" id="{779D3A43-81EE-4968-B4FB-904491B113F0}"/>
                </a:ext>
              </a:extLst>
            </p:cNvPr>
            <p:cNvSpPr>
              <a:spLocks/>
            </p:cNvSpPr>
            <p:nvPr/>
          </p:nvSpPr>
          <p:spPr bwMode="gray">
            <a:xfrm>
              <a:off x="3547" y="496"/>
              <a:ext cx="649" cy="434"/>
            </a:xfrm>
            <a:custGeom>
              <a:avLst/>
              <a:gdLst>
                <a:gd name="T0" fmla="*/ 9 w 275"/>
                <a:gd name="T1" fmla="*/ 68 h 184"/>
                <a:gd name="T2" fmla="*/ 4 w 275"/>
                <a:gd name="T3" fmla="*/ 107 h 184"/>
                <a:gd name="T4" fmla="*/ 36 w 275"/>
                <a:gd name="T5" fmla="*/ 130 h 184"/>
                <a:gd name="T6" fmla="*/ 71 w 275"/>
                <a:gd name="T7" fmla="*/ 152 h 184"/>
                <a:gd name="T8" fmla="*/ 109 w 275"/>
                <a:gd name="T9" fmla="*/ 176 h 184"/>
                <a:gd name="T10" fmla="*/ 178 w 275"/>
                <a:gd name="T11" fmla="*/ 179 h 184"/>
                <a:gd name="T12" fmla="*/ 240 w 275"/>
                <a:gd name="T13" fmla="*/ 34 h 184"/>
                <a:gd name="T14" fmla="*/ 207 w 275"/>
                <a:gd name="T15" fmla="*/ 79 h 184"/>
                <a:gd name="T16" fmla="*/ 185 w 275"/>
                <a:gd name="T17" fmla="*/ 0 h 184"/>
                <a:gd name="T18" fmla="*/ 84 w 275"/>
                <a:gd name="T19" fmla="*/ 55 h 184"/>
                <a:gd name="T20" fmla="*/ 9 w 275"/>
                <a:gd name="T21"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184">
                  <a:moveTo>
                    <a:pt x="9" y="68"/>
                  </a:moveTo>
                  <a:cubicBezTo>
                    <a:pt x="2" y="78"/>
                    <a:pt x="0" y="94"/>
                    <a:pt x="4" y="107"/>
                  </a:cubicBezTo>
                  <a:cubicBezTo>
                    <a:pt x="9" y="121"/>
                    <a:pt x="23" y="123"/>
                    <a:pt x="36" y="130"/>
                  </a:cubicBezTo>
                  <a:cubicBezTo>
                    <a:pt x="48" y="136"/>
                    <a:pt x="60" y="143"/>
                    <a:pt x="71" y="152"/>
                  </a:cubicBezTo>
                  <a:cubicBezTo>
                    <a:pt x="83" y="161"/>
                    <a:pt x="94" y="171"/>
                    <a:pt x="109" y="176"/>
                  </a:cubicBezTo>
                  <a:cubicBezTo>
                    <a:pt x="131" y="183"/>
                    <a:pt x="156" y="184"/>
                    <a:pt x="178" y="179"/>
                  </a:cubicBezTo>
                  <a:cubicBezTo>
                    <a:pt x="235" y="169"/>
                    <a:pt x="275" y="85"/>
                    <a:pt x="240" y="34"/>
                  </a:cubicBezTo>
                  <a:cubicBezTo>
                    <a:pt x="244" y="62"/>
                    <a:pt x="226" y="67"/>
                    <a:pt x="207" y="79"/>
                  </a:cubicBezTo>
                  <a:cubicBezTo>
                    <a:pt x="226" y="56"/>
                    <a:pt x="212" y="14"/>
                    <a:pt x="185" y="0"/>
                  </a:cubicBezTo>
                  <a:cubicBezTo>
                    <a:pt x="218" y="78"/>
                    <a:pt x="128" y="61"/>
                    <a:pt x="84" y="55"/>
                  </a:cubicBezTo>
                  <a:cubicBezTo>
                    <a:pt x="60" y="50"/>
                    <a:pt x="25" y="42"/>
                    <a:pt x="9" y="68"/>
                  </a:cubicBezTo>
                </a:path>
              </a:pathLst>
            </a:custGeom>
            <a:solidFill>
              <a:srgbClr val="5E2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97">
              <a:extLst>
                <a:ext uri="{FF2B5EF4-FFF2-40B4-BE49-F238E27FC236}">
                  <a16:creationId xmlns:a16="http://schemas.microsoft.com/office/drawing/2014/main" id="{D5F66841-01D1-4717-87F9-AB2C9FB7375A}"/>
                </a:ext>
              </a:extLst>
            </p:cNvPr>
            <p:cNvSpPr>
              <a:spLocks/>
            </p:cNvSpPr>
            <p:nvPr/>
          </p:nvSpPr>
          <p:spPr bwMode="gray">
            <a:xfrm>
              <a:off x="3412" y="689"/>
              <a:ext cx="224" cy="317"/>
            </a:xfrm>
            <a:custGeom>
              <a:avLst/>
              <a:gdLst>
                <a:gd name="T0" fmla="*/ 35 w 95"/>
                <a:gd name="T1" fmla="*/ 1 h 134"/>
                <a:gd name="T2" fmla="*/ 57 w 95"/>
                <a:gd name="T3" fmla="*/ 5 h 134"/>
                <a:gd name="T4" fmla="*/ 80 w 95"/>
                <a:gd name="T5" fmla="*/ 19 h 134"/>
                <a:gd name="T6" fmla="*/ 93 w 95"/>
                <a:gd name="T7" fmla="*/ 42 h 134"/>
                <a:gd name="T8" fmla="*/ 83 w 95"/>
                <a:gd name="T9" fmla="*/ 45 h 134"/>
                <a:gd name="T10" fmla="*/ 57 w 95"/>
                <a:gd name="T11" fmla="*/ 48 h 134"/>
                <a:gd name="T12" fmla="*/ 20 w 95"/>
                <a:gd name="T13" fmla="*/ 116 h 134"/>
                <a:gd name="T14" fmla="*/ 16 w 95"/>
                <a:gd name="T15" fmla="*/ 134 h 134"/>
                <a:gd name="T16" fmla="*/ 4 w 95"/>
                <a:gd name="T17" fmla="*/ 89 h 134"/>
                <a:gd name="T18" fmla="*/ 17 w 95"/>
                <a:gd name="T19" fmla="*/ 9 h 134"/>
                <a:gd name="T20" fmla="*/ 35 w 95"/>
                <a:gd name="T21"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34">
                  <a:moveTo>
                    <a:pt x="35" y="1"/>
                  </a:moveTo>
                  <a:cubicBezTo>
                    <a:pt x="43" y="0"/>
                    <a:pt x="50" y="2"/>
                    <a:pt x="57" y="5"/>
                  </a:cubicBezTo>
                  <a:cubicBezTo>
                    <a:pt x="65" y="10"/>
                    <a:pt x="73" y="13"/>
                    <a:pt x="80" y="19"/>
                  </a:cubicBezTo>
                  <a:cubicBezTo>
                    <a:pt x="85" y="24"/>
                    <a:pt x="95" y="36"/>
                    <a:pt x="93" y="42"/>
                  </a:cubicBezTo>
                  <a:cubicBezTo>
                    <a:pt x="92" y="47"/>
                    <a:pt x="87" y="45"/>
                    <a:pt x="83" y="45"/>
                  </a:cubicBezTo>
                  <a:cubicBezTo>
                    <a:pt x="75" y="45"/>
                    <a:pt x="65" y="45"/>
                    <a:pt x="57" y="48"/>
                  </a:cubicBezTo>
                  <a:cubicBezTo>
                    <a:pt x="33" y="60"/>
                    <a:pt x="25" y="92"/>
                    <a:pt x="20" y="116"/>
                  </a:cubicBezTo>
                  <a:cubicBezTo>
                    <a:pt x="19" y="122"/>
                    <a:pt x="19" y="130"/>
                    <a:pt x="16" y="134"/>
                  </a:cubicBezTo>
                  <a:cubicBezTo>
                    <a:pt x="6" y="126"/>
                    <a:pt x="6" y="101"/>
                    <a:pt x="4" y="89"/>
                  </a:cubicBezTo>
                  <a:cubicBezTo>
                    <a:pt x="0" y="64"/>
                    <a:pt x="0" y="30"/>
                    <a:pt x="17" y="9"/>
                  </a:cubicBezTo>
                  <a:cubicBezTo>
                    <a:pt x="23" y="4"/>
                    <a:pt x="29" y="1"/>
                    <a:pt x="35" y="1"/>
                  </a:cubicBezTo>
                </a:path>
              </a:pathLst>
            </a:custGeom>
            <a:solidFill>
              <a:srgbClr val="5E2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8">
              <a:extLst>
                <a:ext uri="{FF2B5EF4-FFF2-40B4-BE49-F238E27FC236}">
                  <a16:creationId xmlns:a16="http://schemas.microsoft.com/office/drawing/2014/main" id="{C27202CE-9C8C-4924-BD22-95F58026D249}"/>
                </a:ext>
              </a:extLst>
            </p:cNvPr>
            <p:cNvSpPr>
              <a:spLocks/>
            </p:cNvSpPr>
            <p:nvPr/>
          </p:nvSpPr>
          <p:spPr bwMode="gray">
            <a:xfrm>
              <a:off x="3561" y="576"/>
              <a:ext cx="635" cy="354"/>
            </a:xfrm>
            <a:custGeom>
              <a:avLst/>
              <a:gdLst>
                <a:gd name="T0" fmla="*/ 234 w 269"/>
                <a:gd name="T1" fmla="*/ 0 h 150"/>
                <a:gd name="T2" fmla="*/ 234 w 269"/>
                <a:gd name="T3" fmla="*/ 9 h 150"/>
                <a:gd name="T4" fmla="*/ 237 w 269"/>
                <a:gd name="T5" fmla="*/ 40 h 150"/>
                <a:gd name="T6" fmla="*/ 224 w 269"/>
                <a:gd name="T7" fmla="*/ 80 h 150"/>
                <a:gd name="T8" fmla="*/ 184 w 269"/>
                <a:gd name="T9" fmla="*/ 120 h 150"/>
                <a:gd name="T10" fmla="*/ 124 w 269"/>
                <a:gd name="T11" fmla="*/ 126 h 150"/>
                <a:gd name="T12" fmla="*/ 68 w 269"/>
                <a:gd name="T13" fmla="*/ 101 h 150"/>
                <a:gd name="T14" fmla="*/ 9 w 269"/>
                <a:gd name="T15" fmla="*/ 77 h 150"/>
                <a:gd name="T16" fmla="*/ 0 w 269"/>
                <a:gd name="T17" fmla="*/ 78 h 150"/>
                <a:gd name="T18" fmla="*/ 28 w 269"/>
                <a:gd name="T19" fmla="*/ 96 h 150"/>
                <a:gd name="T20" fmla="*/ 64 w 269"/>
                <a:gd name="T21" fmla="*/ 118 h 150"/>
                <a:gd name="T22" fmla="*/ 103 w 269"/>
                <a:gd name="T23" fmla="*/ 142 h 150"/>
                <a:gd name="T24" fmla="*/ 171 w 269"/>
                <a:gd name="T25" fmla="*/ 145 h 150"/>
                <a:gd name="T26" fmla="*/ 234 w 269"/>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150">
                  <a:moveTo>
                    <a:pt x="234" y="0"/>
                  </a:moveTo>
                  <a:cubicBezTo>
                    <a:pt x="235" y="3"/>
                    <a:pt x="235" y="7"/>
                    <a:pt x="234" y="9"/>
                  </a:cubicBezTo>
                  <a:cubicBezTo>
                    <a:pt x="236" y="20"/>
                    <a:pt x="239" y="29"/>
                    <a:pt x="237" y="40"/>
                  </a:cubicBezTo>
                  <a:cubicBezTo>
                    <a:pt x="235" y="54"/>
                    <a:pt x="230" y="67"/>
                    <a:pt x="224" y="80"/>
                  </a:cubicBezTo>
                  <a:cubicBezTo>
                    <a:pt x="215" y="96"/>
                    <a:pt x="203" y="113"/>
                    <a:pt x="184" y="120"/>
                  </a:cubicBezTo>
                  <a:cubicBezTo>
                    <a:pt x="163" y="128"/>
                    <a:pt x="146" y="131"/>
                    <a:pt x="124" y="126"/>
                  </a:cubicBezTo>
                  <a:cubicBezTo>
                    <a:pt x="104" y="121"/>
                    <a:pt x="86" y="110"/>
                    <a:pt x="68" y="101"/>
                  </a:cubicBezTo>
                  <a:cubicBezTo>
                    <a:pt x="49" y="92"/>
                    <a:pt x="31" y="76"/>
                    <a:pt x="9" y="77"/>
                  </a:cubicBezTo>
                  <a:cubicBezTo>
                    <a:pt x="6" y="77"/>
                    <a:pt x="4" y="78"/>
                    <a:pt x="0" y="78"/>
                  </a:cubicBezTo>
                  <a:cubicBezTo>
                    <a:pt x="7" y="88"/>
                    <a:pt x="18" y="90"/>
                    <a:pt x="28" y="96"/>
                  </a:cubicBezTo>
                  <a:cubicBezTo>
                    <a:pt x="41" y="101"/>
                    <a:pt x="53" y="108"/>
                    <a:pt x="64" y="118"/>
                  </a:cubicBezTo>
                  <a:cubicBezTo>
                    <a:pt x="76" y="127"/>
                    <a:pt x="88" y="137"/>
                    <a:pt x="103" y="142"/>
                  </a:cubicBezTo>
                  <a:cubicBezTo>
                    <a:pt x="125" y="149"/>
                    <a:pt x="149" y="150"/>
                    <a:pt x="171" y="145"/>
                  </a:cubicBezTo>
                  <a:cubicBezTo>
                    <a:pt x="229" y="135"/>
                    <a:pt x="269" y="51"/>
                    <a:pt x="234" y="0"/>
                  </a:cubicBezTo>
                </a:path>
              </a:pathLst>
            </a:custGeom>
            <a:solidFill>
              <a:srgbClr val="321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99">
              <a:extLst>
                <a:ext uri="{FF2B5EF4-FFF2-40B4-BE49-F238E27FC236}">
                  <a16:creationId xmlns:a16="http://schemas.microsoft.com/office/drawing/2014/main" id="{33AC44B5-8CE0-495C-A861-6EC5EDB5F703}"/>
                </a:ext>
              </a:extLst>
            </p:cNvPr>
            <p:cNvSpPr>
              <a:spLocks/>
            </p:cNvSpPr>
            <p:nvPr/>
          </p:nvSpPr>
          <p:spPr bwMode="gray">
            <a:xfrm>
              <a:off x="3450" y="758"/>
              <a:ext cx="182" cy="241"/>
            </a:xfrm>
            <a:custGeom>
              <a:avLst/>
              <a:gdLst>
                <a:gd name="T0" fmla="*/ 56 w 77"/>
                <a:gd name="T1" fmla="*/ 0 h 102"/>
                <a:gd name="T2" fmla="*/ 10 w 77"/>
                <a:gd name="T3" fmla="*/ 31 h 102"/>
                <a:gd name="T4" fmla="*/ 2 w 77"/>
                <a:gd name="T5" fmla="*/ 102 h 102"/>
                <a:gd name="T6" fmla="*/ 4 w 77"/>
                <a:gd name="T7" fmla="*/ 88 h 102"/>
                <a:gd name="T8" fmla="*/ 41 w 77"/>
                <a:gd name="T9" fmla="*/ 19 h 102"/>
                <a:gd name="T10" fmla="*/ 66 w 77"/>
                <a:gd name="T11" fmla="*/ 15 h 102"/>
                <a:gd name="T12" fmla="*/ 76 w 77"/>
                <a:gd name="T13" fmla="*/ 13 h 102"/>
                <a:gd name="T14" fmla="*/ 74 w 77"/>
                <a:gd name="T15" fmla="*/ 3 h 102"/>
                <a:gd name="T16" fmla="*/ 56 w 77"/>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2">
                  <a:moveTo>
                    <a:pt x="56" y="0"/>
                  </a:moveTo>
                  <a:cubicBezTo>
                    <a:pt x="41" y="1"/>
                    <a:pt x="18" y="14"/>
                    <a:pt x="10" y="31"/>
                  </a:cubicBezTo>
                  <a:cubicBezTo>
                    <a:pt x="0" y="53"/>
                    <a:pt x="3" y="78"/>
                    <a:pt x="2" y="102"/>
                  </a:cubicBezTo>
                  <a:cubicBezTo>
                    <a:pt x="3" y="98"/>
                    <a:pt x="3" y="93"/>
                    <a:pt x="4" y="88"/>
                  </a:cubicBezTo>
                  <a:cubicBezTo>
                    <a:pt x="9" y="64"/>
                    <a:pt x="17" y="31"/>
                    <a:pt x="41" y="19"/>
                  </a:cubicBezTo>
                  <a:cubicBezTo>
                    <a:pt x="49" y="15"/>
                    <a:pt x="58" y="15"/>
                    <a:pt x="66" y="15"/>
                  </a:cubicBezTo>
                  <a:cubicBezTo>
                    <a:pt x="70" y="15"/>
                    <a:pt x="75" y="18"/>
                    <a:pt x="76" y="13"/>
                  </a:cubicBezTo>
                  <a:cubicBezTo>
                    <a:pt x="77" y="11"/>
                    <a:pt x="76" y="7"/>
                    <a:pt x="74" y="3"/>
                  </a:cubicBezTo>
                  <a:cubicBezTo>
                    <a:pt x="68" y="1"/>
                    <a:pt x="62" y="0"/>
                    <a:pt x="56" y="0"/>
                  </a:cubicBezTo>
                </a:path>
              </a:pathLst>
            </a:custGeom>
            <a:solidFill>
              <a:srgbClr val="321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00">
              <a:extLst>
                <a:ext uri="{FF2B5EF4-FFF2-40B4-BE49-F238E27FC236}">
                  <a16:creationId xmlns:a16="http://schemas.microsoft.com/office/drawing/2014/main" id="{27A33F9B-007E-4BF3-9768-D2A441260A3B}"/>
                </a:ext>
              </a:extLst>
            </p:cNvPr>
            <p:cNvSpPr>
              <a:spLocks/>
            </p:cNvSpPr>
            <p:nvPr/>
          </p:nvSpPr>
          <p:spPr bwMode="gray">
            <a:xfrm>
              <a:off x="3443" y="704"/>
              <a:ext cx="113" cy="97"/>
            </a:xfrm>
            <a:custGeom>
              <a:avLst/>
              <a:gdLst>
                <a:gd name="T0" fmla="*/ 29 w 48"/>
                <a:gd name="T1" fmla="*/ 0 h 41"/>
                <a:gd name="T2" fmla="*/ 7 w 48"/>
                <a:gd name="T3" fmla="*/ 14 h 41"/>
                <a:gd name="T4" fmla="*/ 2 w 48"/>
                <a:gd name="T5" fmla="*/ 41 h 41"/>
                <a:gd name="T6" fmla="*/ 33 w 48"/>
                <a:gd name="T7" fmla="*/ 16 h 41"/>
                <a:gd name="T8" fmla="*/ 38 w 48"/>
                <a:gd name="T9" fmla="*/ 3 h 41"/>
                <a:gd name="T10" fmla="*/ 29 w 48"/>
                <a:gd name="T11" fmla="*/ 0 h 41"/>
              </a:gdLst>
              <a:ahLst/>
              <a:cxnLst>
                <a:cxn ang="0">
                  <a:pos x="T0" y="T1"/>
                </a:cxn>
                <a:cxn ang="0">
                  <a:pos x="T2" y="T3"/>
                </a:cxn>
                <a:cxn ang="0">
                  <a:pos x="T4" y="T5"/>
                </a:cxn>
                <a:cxn ang="0">
                  <a:pos x="T6" y="T7"/>
                </a:cxn>
                <a:cxn ang="0">
                  <a:pos x="T8" y="T9"/>
                </a:cxn>
                <a:cxn ang="0">
                  <a:pos x="T10" y="T11"/>
                </a:cxn>
              </a:cxnLst>
              <a:rect l="0" t="0" r="r" b="b"/>
              <a:pathLst>
                <a:path w="48" h="41">
                  <a:moveTo>
                    <a:pt x="29" y="0"/>
                  </a:moveTo>
                  <a:cubicBezTo>
                    <a:pt x="20" y="0"/>
                    <a:pt x="12" y="6"/>
                    <a:pt x="7" y="14"/>
                  </a:cubicBezTo>
                  <a:cubicBezTo>
                    <a:pt x="0" y="23"/>
                    <a:pt x="3" y="31"/>
                    <a:pt x="2" y="41"/>
                  </a:cubicBezTo>
                  <a:cubicBezTo>
                    <a:pt x="4" y="24"/>
                    <a:pt x="19" y="17"/>
                    <a:pt x="33" y="16"/>
                  </a:cubicBezTo>
                  <a:cubicBezTo>
                    <a:pt x="44" y="16"/>
                    <a:pt x="48" y="7"/>
                    <a:pt x="38" y="3"/>
                  </a:cubicBezTo>
                  <a:cubicBezTo>
                    <a:pt x="34" y="2"/>
                    <a:pt x="32" y="0"/>
                    <a:pt x="29" y="0"/>
                  </a:cubicBezTo>
                </a:path>
              </a:pathLst>
            </a:custGeom>
            <a:solidFill>
              <a:srgbClr val="885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01">
              <a:extLst>
                <a:ext uri="{FF2B5EF4-FFF2-40B4-BE49-F238E27FC236}">
                  <a16:creationId xmlns:a16="http://schemas.microsoft.com/office/drawing/2014/main" id="{64F97650-7BD7-4788-9634-F1CA50BDA4F7}"/>
                </a:ext>
              </a:extLst>
            </p:cNvPr>
            <p:cNvSpPr>
              <a:spLocks/>
            </p:cNvSpPr>
            <p:nvPr/>
          </p:nvSpPr>
          <p:spPr bwMode="gray">
            <a:xfrm>
              <a:off x="3577" y="630"/>
              <a:ext cx="388" cy="154"/>
            </a:xfrm>
            <a:custGeom>
              <a:avLst/>
              <a:gdLst>
                <a:gd name="T0" fmla="*/ 37 w 164"/>
                <a:gd name="T1" fmla="*/ 0 h 65"/>
                <a:gd name="T2" fmla="*/ 15 w 164"/>
                <a:gd name="T3" fmla="*/ 7 h 65"/>
                <a:gd name="T4" fmla="*/ 0 w 164"/>
                <a:gd name="T5" fmla="*/ 33 h 65"/>
                <a:gd name="T6" fmla="*/ 17 w 164"/>
                <a:gd name="T7" fmla="*/ 31 h 65"/>
                <a:gd name="T8" fmla="*/ 55 w 164"/>
                <a:gd name="T9" fmla="*/ 42 h 65"/>
                <a:gd name="T10" fmla="*/ 82 w 164"/>
                <a:gd name="T11" fmla="*/ 54 h 65"/>
                <a:gd name="T12" fmla="*/ 120 w 164"/>
                <a:gd name="T13" fmla="*/ 65 h 65"/>
                <a:gd name="T14" fmla="*/ 142 w 164"/>
                <a:gd name="T15" fmla="*/ 61 h 65"/>
                <a:gd name="T16" fmla="*/ 164 w 164"/>
                <a:gd name="T17" fmla="*/ 41 h 65"/>
                <a:gd name="T18" fmla="*/ 135 w 164"/>
                <a:gd name="T19" fmla="*/ 52 h 65"/>
                <a:gd name="T20" fmla="*/ 94 w 164"/>
                <a:gd name="T21" fmla="*/ 40 h 65"/>
                <a:gd name="T22" fmla="*/ 41 w 164"/>
                <a:gd name="T23" fmla="*/ 15 h 65"/>
                <a:gd name="T24" fmla="*/ 33 w 164"/>
                <a:gd name="T25" fmla="*/ 17 h 65"/>
                <a:gd name="T26" fmla="*/ 44 w 164"/>
                <a:gd name="T27" fmla="*/ 11 h 65"/>
                <a:gd name="T28" fmla="*/ 58 w 164"/>
                <a:gd name="T29" fmla="*/ 13 h 65"/>
                <a:gd name="T30" fmla="*/ 63 w 164"/>
                <a:gd name="T31" fmla="*/ 13 h 65"/>
                <a:gd name="T32" fmla="*/ 84 w 164"/>
                <a:gd name="T33" fmla="*/ 5 h 65"/>
                <a:gd name="T34" fmla="*/ 75 w 164"/>
                <a:gd name="T35" fmla="*/ 8 h 65"/>
                <a:gd name="T36" fmla="*/ 40 w 164"/>
                <a:gd name="T37" fmla="*/ 0 h 65"/>
                <a:gd name="T38" fmla="*/ 37 w 164"/>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65">
                  <a:moveTo>
                    <a:pt x="37" y="0"/>
                  </a:moveTo>
                  <a:cubicBezTo>
                    <a:pt x="30" y="0"/>
                    <a:pt x="21" y="2"/>
                    <a:pt x="15" y="7"/>
                  </a:cubicBezTo>
                  <a:cubicBezTo>
                    <a:pt x="6" y="12"/>
                    <a:pt x="0" y="23"/>
                    <a:pt x="0" y="33"/>
                  </a:cubicBezTo>
                  <a:cubicBezTo>
                    <a:pt x="6" y="31"/>
                    <a:pt x="11" y="31"/>
                    <a:pt x="17" y="31"/>
                  </a:cubicBezTo>
                  <a:cubicBezTo>
                    <a:pt x="29" y="31"/>
                    <a:pt x="42" y="37"/>
                    <a:pt x="55" y="42"/>
                  </a:cubicBezTo>
                  <a:cubicBezTo>
                    <a:pt x="64" y="47"/>
                    <a:pt x="73" y="49"/>
                    <a:pt x="82" y="54"/>
                  </a:cubicBezTo>
                  <a:cubicBezTo>
                    <a:pt x="95" y="60"/>
                    <a:pt x="107" y="65"/>
                    <a:pt x="120" y="65"/>
                  </a:cubicBezTo>
                  <a:cubicBezTo>
                    <a:pt x="127" y="65"/>
                    <a:pt x="134" y="64"/>
                    <a:pt x="142" y="61"/>
                  </a:cubicBezTo>
                  <a:cubicBezTo>
                    <a:pt x="152" y="56"/>
                    <a:pt x="156" y="49"/>
                    <a:pt x="164" y="41"/>
                  </a:cubicBezTo>
                  <a:cubicBezTo>
                    <a:pt x="155" y="48"/>
                    <a:pt x="145" y="52"/>
                    <a:pt x="135" y="52"/>
                  </a:cubicBezTo>
                  <a:cubicBezTo>
                    <a:pt x="122" y="52"/>
                    <a:pt x="107" y="46"/>
                    <a:pt x="94" y="40"/>
                  </a:cubicBezTo>
                  <a:cubicBezTo>
                    <a:pt x="82" y="34"/>
                    <a:pt x="58" y="15"/>
                    <a:pt x="41" y="15"/>
                  </a:cubicBezTo>
                  <a:cubicBezTo>
                    <a:pt x="39" y="15"/>
                    <a:pt x="36" y="16"/>
                    <a:pt x="33" y="17"/>
                  </a:cubicBezTo>
                  <a:cubicBezTo>
                    <a:pt x="35" y="12"/>
                    <a:pt x="40" y="11"/>
                    <a:pt x="44" y="11"/>
                  </a:cubicBezTo>
                  <a:cubicBezTo>
                    <a:pt x="49" y="11"/>
                    <a:pt x="55" y="13"/>
                    <a:pt x="58" y="13"/>
                  </a:cubicBezTo>
                  <a:cubicBezTo>
                    <a:pt x="59" y="13"/>
                    <a:pt x="61" y="13"/>
                    <a:pt x="63" y="13"/>
                  </a:cubicBezTo>
                  <a:cubicBezTo>
                    <a:pt x="70" y="13"/>
                    <a:pt x="77" y="11"/>
                    <a:pt x="84" y="5"/>
                  </a:cubicBezTo>
                  <a:cubicBezTo>
                    <a:pt x="80" y="7"/>
                    <a:pt x="78" y="8"/>
                    <a:pt x="75" y="8"/>
                  </a:cubicBezTo>
                  <a:cubicBezTo>
                    <a:pt x="63" y="8"/>
                    <a:pt x="51" y="0"/>
                    <a:pt x="40" y="0"/>
                  </a:cubicBezTo>
                  <a:cubicBezTo>
                    <a:pt x="40" y="0"/>
                    <a:pt x="39" y="0"/>
                    <a:pt x="37" y="0"/>
                  </a:cubicBezTo>
                </a:path>
              </a:pathLst>
            </a:custGeom>
            <a:solidFill>
              <a:srgbClr val="885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2">
              <a:extLst>
                <a:ext uri="{FF2B5EF4-FFF2-40B4-BE49-F238E27FC236}">
                  <a16:creationId xmlns:a16="http://schemas.microsoft.com/office/drawing/2014/main" id="{E8601825-0797-400A-A854-012BD37A2BB9}"/>
                </a:ext>
              </a:extLst>
            </p:cNvPr>
            <p:cNvSpPr>
              <a:spLocks/>
            </p:cNvSpPr>
            <p:nvPr/>
          </p:nvSpPr>
          <p:spPr bwMode="gray">
            <a:xfrm>
              <a:off x="3551" y="1176"/>
              <a:ext cx="423" cy="201"/>
            </a:xfrm>
            <a:custGeom>
              <a:avLst/>
              <a:gdLst>
                <a:gd name="T0" fmla="*/ 90 w 179"/>
                <a:gd name="T1" fmla="*/ 22 h 85"/>
                <a:gd name="T2" fmla="*/ 4 w 179"/>
                <a:gd name="T3" fmla="*/ 0 h 85"/>
                <a:gd name="T4" fmla="*/ 86 w 179"/>
                <a:gd name="T5" fmla="*/ 81 h 85"/>
                <a:gd name="T6" fmla="*/ 179 w 179"/>
                <a:gd name="T7" fmla="*/ 20 h 85"/>
                <a:gd name="T8" fmla="*/ 90 w 179"/>
                <a:gd name="T9" fmla="*/ 22 h 85"/>
              </a:gdLst>
              <a:ahLst/>
              <a:cxnLst>
                <a:cxn ang="0">
                  <a:pos x="T0" y="T1"/>
                </a:cxn>
                <a:cxn ang="0">
                  <a:pos x="T2" y="T3"/>
                </a:cxn>
                <a:cxn ang="0">
                  <a:pos x="T4" y="T5"/>
                </a:cxn>
                <a:cxn ang="0">
                  <a:pos x="T6" y="T7"/>
                </a:cxn>
                <a:cxn ang="0">
                  <a:pos x="T8" y="T9"/>
                </a:cxn>
              </a:cxnLst>
              <a:rect l="0" t="0" r="r" b="b"/>
              <a:pathLst>
                <a:path w="179" h="85">
                  <a:moveTo>
                    <a:pt x="90" y="22"/>
                  </a:moveTo>
                  <a:cubicBezTo>
                    <a:pt x="50" y="17"/>
                    <a:pt x="15" y="9"/>
                    <a:pt x="4" y="0"/>
                  </a:cubicBezTo>
                  <a:cubicBezTo>
                    <a:pt x="0" y="45"/>
                    <a:pt x="40" y="77"/>
                    <a:pt x="86" y="81"/>
                  </a:cubicBezTo>
                  <a:cubicBezTo>
                    <a:pt x="132" y="85"/>
                    <a:pt x="174" y="66"/>
                    <a:pt x="179" y="20"/>
                  </a:cubicBezTo>
                  <a:cubicBezTo>
                    <a:pt x="167" y="25"/>
                    <a:pt x="132" y="25"/>
                    <a:pt x="90" y="22"/>
                  </a:cubicBezTo>
                </a:path>
              </a:pathLst>
            </a:custGeom>
            <a:solidFill>
              <a:srgbClr val="911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3">
              <a:extLst>
                <a:ext uri="{FF2B5EF4-FFF2-40B4-BE49-F238E27FC236}">
                  <a16:creationId xmlns:a16="http://schemas.microsoft.com/office/drawing/2014/main" id="{D84210AD-7338-45A8-A268-827F0D25D8CD}"/>
                </a:ext>
              </a:extLst>
            </p:cNvPr>
            <p:cNvSpPr>
              <a:spLocks/>
            </p:cNvSpPr>
            <p:nvPr/>
          </p:nvSpPr>
          <p:spPr bwMode="gray">
            <a:xfrm>
              <a:off x="3582" y="1200"/>
              <a:ext cx="376" cy="156"/>
            </a:xfrm>
            <a:custGeom>
              <a:avLst/>
              <a:gdLst>
                <a:gd name="T0" fmla="*/ 75 w 159"/>
                <a:gd name="T1" fmla="*/ 63 h 66"/>
                <a:gd name="T2" fmla="*/ 155 w 159"/>
                <a:gd name="T3" fmla="*/ 40 h 66"/>
                <a:gd name="T4" fmla="*/ 154 w 159"/>
                <a:gd name="T5" fmla="*/ 30 h 66"/>
                <a:gd name="T6" fmla="*/ 159 w 159"/>
                <a:gd name="T7" fmla="*/ 15 h 66"/>
                <a:gd name="T8" fmla="*/ 159 w 159"/>
                <a:gd name="T9" fmla="*/ 14 h 66"/>
                <a:gd name="T10" fmla="*/ 79 w 159"/>
                <a:gd name="T11" fmla="*/ 14 h 66"/>
                <a:gd name="T12" fmla="*/ 1 w 159"/>
                <a:gd name="T13" fmla="*/ 0 h 66"/>
                <a:gd name="T14" fmla="*/ 1 w 159"/>
                <a:gd name="T15" fmla="*/ 1 h 66"/>
                <a:gd name="T16" fmla="*/ 3 w 159"/>
                <a:gd name="T17" fmla="*/ 18 h 66"/>
                <a:gd name="T18" fmla="*/ 0 w 159"/>
                <a:gd name="T19" fmla="*/ 26 h 66"/>
                <a:gd name="T20" fmla="*/ 75 w 159"/>
                <a:gd name="T21"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66">
                  <a:moveTo>
                    <a:pt x="75" y="63"/>
                  </a:moveTo>
                  <a:cubicBezTo>
                    <a:pt x="106" y="66"/>
                    <a:pt x="137" y="59"/>
                    <a:pt x="155" y="40"/>
                  </a:cubicBezTo>
                  <a:cubicBezTo>
                    <a:pt x="154" y="36"/>
                    <a:pt x="154" y="33"/>
                    <a:pt x="154" y="30"/>
                  </a:cubicBezTo>
                  <a:cubicBezTo>
                    <a:pt x="156" y="26"/>
                    <a:pt x="158" y="21"/>
                    <a:pt x="159" y="15"/>
                  </a:cubicBezTo>
                  <a:cubicBezTo>
                    <a:pt x="159" y="14"/>
                    <a:pt x="159" y="14"/>
                    <a:pt x="159" y="14"/>
                  </a:cubicBezTo>
                  <a:cubicBezTo>
                    <a:pt x="143" y="17"/>
                    <a:pt x="112" y="17"/>
                    <a:pt x="79" y="14"/>
                  </a:cubicBezTo>
                  <a:cubicBezTo>
                    <a:pt x="46" y="11"/>
                    <a:pt x="17" y="6"/>
                    <a:pt x="1" y="0"/>
                  </a:cubicBezTo>
                  <a:cubicBezTo>
                    <a:pt x="1" y="1"/>
                    <a:pt x="1" y="1"/>
                    <a:pt x="1" y="1"/>
                  </a:cubicBezTo>
                  <a:cubicBezTo>
                    <a:pt x="0" y="7"/>
                    <a:pt x="1" y="12"/>
                    <a:pt x="3" y="18"/>
                  </a:cubicBezTo>
                  <a:cubicBezTo>
                    <a:pt x="3" y="19"/>
                    <a:pt x="1" y="24"/>
                    <a:pt x="0" y="26"/>
                  </a:cubicBezTo>
                  <a:cubicBezTo>
                    <a:pt x="14" y="47"/>
                    <a:pt x="43" y="61"/>
                    <a:pt x="75"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04">
              <a:extLst>
                <a:ext uri="{FF2B5EF4-FFF2-40B4-BE49-F238E27FC236}">
                  <a16:creationId xmlns:a16="http://schemas.microsoft.com/office/drawing/2014/main" id="{FA53E54B-410E-4F97-9F2D-4B12B13BC350}"/>
                </a:ext>
              </a:extLst>
            </p:cNvPr>
            <p:cNvSpPr>
              <a:spLocks/>
            </p:cNvSpPr>
            <p:nvPr/>
          </p:nvSpPr>
          <p:spPr bwMode="gray">
            <a:xfrm>
              <a:off x="3596" y="1249"/>
              <a:ext cx="210" cy="57"/>
            </a:xfrm>
            <a:custGeom>
              <a:avLst/>
              <a:gdLst>
                <a:gd name="T0" fmla="*/ 0 w 89"/>
                <a:gd name="T1" fmla="*/ 0 h 24"/>
                <a:gd name="T2" fmla="*/ 89 w 89"/>
                <a:gd name="T3" fmla="*/ 18 h 24"/>
                <a:gd name="T4" fmla="*/ 0 w 89"/>
                <a:gd name="T5" fmla="*/ 0 h 24"/>
              </a:gdLst>
              <a:ahLst/>
              <a:cxnLst>
                <a:cxn ang="0">
                  <a:pos x="T0" y="T1"/>
                </a:cxn>
                <a:cxn ang="0">
                  <a:pos x="T2" y="T3"/>
                </a:cxn>
                <a:cxn ang="0">
                  <a:pos x="T4" y="T5"/>
                </a:cxn>
              </a:cxnLst>
              <a:rect l="0" t="0" r="r" b="b"/>
              <a:pathLst>
                <a:path w="89" h="24">
                  <a:moveTo>
                    <a:pt x="0" y="0"/>
                  </a:moveTo>
                  <a:cubicBezTo>
                    <a:pt x="0" y="0"/>
                    <a:pt x="29" y="18"/>
                    <a:pt x="89" y="18"/>
                  </a:cubicBezTo>
                  <a:cubicBezTo>
                    <a:pt x="64" y="24"/>
                    <a:pt x="20" y="15"/>
                    <a:pt x="0"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05">
              <a:extLst>
                <a:ext uri="{FF2B5EF4-FFF2-40B4-BE49-F238E27FC236}">
                  <a16:creationId xmlns:a16="http://schemas.microsoft.com/office/drawing/2014/main" id="{5C8F6CF1-D48A-4607-8AF0-8FAE4B2D1EB1}"/>
                </a:ext>
              </a:extLst>
            </p:cNvPr>
            <p:cNvSpPr>
              <a:spLocks/>
            </p:cNvSpPr>
            <p:nvPr/>
          </p:nvSpPr>
          <p:spPr bwMode="gray">
            <a:xfrm>
              <a:off x="3388" y="2421"/>
              <a:ext cx="740" cy="274"/>
            </a:xfrm>
            <a:custGeom>
              <a:avLst/>
              <a:gdLst>
                <a:gd name="T0" fmla="*/ 310 w 313"/>
                <a:gd name="T1" fmla="*/ 0 h 116"/>
                <a:gd name="T2" fmla="*/ 165 w 313"/>
                <a:gd name="T3" fmla="*/ 0 h 116"/>
                <a:gd name="T4" fmla="*/ 163 w 313"/>
                <a:gd name="T5" fmla="*/ 0 h 116"/>
                <a:gd name="T6" fmla="*/ 3 w 313"/>
                <a:gd name="T7" fmla="*/ 0 h 116"/>
                <a:gd name="T8" fmla="*/ 1 w 313"/>
                <a:gd name="T9" fmla="*/ 61 h 116"/>
                <a:gd name="T10" fmla="*/ 39 w 313"/>
                <a:gd name="T11" fmla="*/ 108 h 116"/>
                <a:gd name="T12" fmla="*/ 155 w 313"/>
                <a:gd name="T13" fmla="*/ 116 h 116"/>
                <a:gd name="T14" fmla="*/ 273 w 313"/>
                <a:gd name="T15" fmla="*/ 108 h 116"/>
                <a:gd name="T16" fmla="*/ 311 w 313"/>
                <a:gd name="T17" fmla="*/ 61 h 116"/>
                <a:gd name="T18" fmla="*/ 310 w 313"/>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16">
                  <a:moveTo>
                    <a:pt x="310" y="0"/>
                  </a:moveTo>
                  <a:cubicBezTo>
                    <a:pt x="165" y="0"/>
                    <a:pt x="165" y="0"/>
                    <a:pt x="165" y="0"/>
                  </a:cubicBezTo>
                  <a:cubicBezTo>
                    <a:pt x="163" y="0"/>
                    <a:pt x="163" y="0"/>
                    <a:pt x="163" y="0"/>
                  </a:cubicBezTo>
                  <a:cubicBezTo>
                    <a:pt x="3" y="0"/>
                    <a:pt x="3" y="0"/>
                    <a:pt x="3" y="0"/>
                  </a:cubicBezTo>
                  <a:cubicBezTo>
                    <a:pt x="3" y="0"/>
                    <a:pt x="0" y="45"/>
                    <a:pt x="1" y="61"/>
                  </a:cubicBezTo>
                  <a:cubicBezTo>
                    <a:pt x="3" y="77"/>
                    <a:pt x="21" y="102"/>
                    <a:pt x="39" y="108"/>
                  </a:cubicBezTo>
                  <a:cubicBezTo>
                    <a:pt x="56" y="113"/>
                    <a:pt x="138" y="116"/>
                    <a:pt x="155" y="116"/>
                  </a:cubicBezTo>
                  <a:cubicBezTo>
                    <a:pt x="173" y="116"/>
                    <a:pt x="257" y="113"/>
                    <a:pt x="273" y="108"/>
                  </a:cubicBezTo>
                  <a:cubicBezTo>
                    <a:pt x="292" y="102"/>
                    <a:pt x="309" y="77"/>
                    <a:pt x="311" y="61"/>
                  </a:cubicBezTo>
                  <a:cubicBezTo>
                    <a:pt x="313" y="45"/>
                    <a:pt x="310" y="0"/>
                    <a:pt x="310" y="0"/>
                  </a:cubicBezTo>
                  <a:close/>
                </a:path>
              </a:pathLst>
            </a:cu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106">
              <a:extLst>
                <a:ext uri="{FF2B5EF4-FFF2-40B4-BE49-F238E27FC236}">
                  <a16:creationId xmlns:a16="http://schemas.microsoft.com/office/drawing/2014/main" id="{B06C4387-EAF5-438E-BFD0-8D4E9040E676}"/>
                </a:ext>
              </a:extLst>
            </p:cNvPr>
            <p:cNvSpPr>
              <a:spLocks noChangeArrowheads="1"/>
            </p:cNvSpPr>
            <p:nvPr/>
          </p:nvSpPr>
          <p:spPr bwMode="gray">
            <a:xfrm>
              <a:off x="3535" y="3023"/>
              <a:ext cx="127" cy="128"/>
            </a:xfrm>
            <a:prstGeom prst="ellipse">
              <a:avLst/>
            </a:pr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07">
              <a:extLst>
                <a:ext uri="{FF2B5EF4-FFF2-40B4-BE49-F238E27FC236}">
                  <a16:creationId xmlns:a16="http://schemas.microsoft.com/office/drawing/2014/main" id="{1928ECDC-61F0-4324-A7E7-19909A30DD9A}"/>
                </a:ext>
              </a:extLst>
            </p:cNvPr>
            <p:cNvSpPr>
              <a:spLocks/>
            </p:cNvSpPr>
            <p:nvPr/>
          </p:nvSpPr>
          <p:spPr bwMode="gray">
            <a:xfrm>
              <a:off x="3537" y="3080"/>
              <a:ext cx="241" cy="555"/>
            </a:xfrm>
            <a:custGeom>
              <a:avLst/>
              <a:gdLst>
                <a:gd name="T0" fmla="*/ 144 w 241"/>
                <a:gd name="T1" fmla="*/ 555 h 555"/>
                <a:gd name="T2" fmla="*/ 0 w 241"/>
                <a:gd name="T3" fmla="*/ 14 h 555"/>
                <a:gd name="T4" fmla="*/ 125 w 241"/>
                <a:gd name="T5" fmla="*/ 0 h 555"/>
                <a:gd name="T6" fmla="*/ 241 w 241"/>
                <a:gd name="T7" fmla="*/ 499 h 555"/>
                <a:gd name="T8" fmla="*/ 144 w 241"/>
                <a:gd name="T9" fmla="*/ 555 h 555"/>
              </a:gdLst>
              <a:ahLst/>
              <a:cxnLst>
                <a:cxn ang="0">
                  <a:pos x="T0" y="T1"/>
                </a:cxn>
                <a:cxn ang="0">
                  <a:pos x="T2" y="T3"/>
                </a:cxn>
                <a:cxn ang="0">
                  <a:pos x="T4" y="T5"/>
                </a:cxn>
                <a:cxn ang="0">
                  <a:pos x="T6" y="T7"/>
                </a:cxn>
                <a:cxn ang="0">
                  <a:pos x="T8" y="T9"/>
                </a:cxn>
              </a:cxnLst>
              <a:rect l="0" t="0" r="r" b="b"/>
              <a:pathLst>
                <a:path w="241" h="555">
                  <a:moveTo>
                    <a:pt x="144" y="555"/>
                  </a:moveTo>
                  <a:lnTo>
                    <a:pt x="0" y="14"/>
                  </a:lnTo>
                  <a:lnTo>
                    <a:pt x="125" y="0"/>
                  </a:lnTo>
                  <a:lnTo>
                    <a:pt x="241" y="499"/>
                  </a:lnTo>
                  <a:lnTo>
                    <a:pt x="144" y="555"/>
                  </a:lnTo>
                  <a:close/>
                </a:path>
              </a:pathLst>
            </a:cu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08">
              <a:extLst>
                <a:ext uri="{FF2B5EF4-FFF2-40B4-BE49-F238E27FC236}">
                  <a16:creationId xmlns:a16="http://schemas.microsoft.com/office/drawing/2014/main" id="{AC828154-D3F7-4610-93ED-D75F0E7C2DB1}"/>
                </a:ext>
              </a:extLst>
            </p:cNvPr>
            <p:cNvSpPr>
              <a:spLocks/>
            </p:cNvSpPr>
            <p:nvPr/>
          </p:nvSpPr>
          <p:spPr bwMode="gray">
            <a:xfrm>
              <a:off x="3223" y="3477"/>
              <a:ext cx="576" cy="234"/>
            </a:xfrm>
            <a:custGeom>
              <a:avLst/>
              <a:gdLst>
                <a:gd name="T0" fmla="*/ 153 w 244"/>
                <a:gd name="T1" fmla="*/ 29 h 99"/>
                <a:gd name="T2" fmla="*/ 96 w 244"/>
                <a:gd name="T3" fmla="*/ 39 h 99"/>
                <a:gd name="T4" fmla="*/ 12 w 244"/>
                <a:gd name="T5" fmla="*/ 66 h 99"/>
                <a:gd name="T6" fmla="*/ 0 w 244"/>
                <a:gd name="T7" fmla="*/ 99 h 99"/>
                <a:gd name="T8" fmla="*/ 244 w 244"/>
                <a:gd name="T9" fmla="*/ 99 h 99"/>
                <a:gd name="T10" fmla="*/ 227 w 244"/>
                <a:gd name="T11" fmla="*/ 0 h 99"/>
                <a:gd name="T12" fmla="*/ 178 w 244"/>
                <a:gd name="T13" fmla="*/ 12 h 99"/>
                <a:gd name="T14" fmla="*/ 153 w 244"/>
                <a:gd name="T15" fmla="*/ 2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99">
                  <a:moveTo>
                    <a:pt x="153" y="29"/>
                  </a:moveTo>
                  <a:cubicBezTo>
                    <a:pt x="145" y="33"/>
                    <a:pt x="96" y="39"/>
                    <a:pt x="96" y="39"/>
                  </a:cubicBezTo>
                  <a:cubicBezTo>
                    <a:pt x="96" y="39"/>
                    <a:pt x="27" y="27"/>
                    <a:pt x="12" y="66"/>
                  </a:cubicBezTo>
                  <a:cubicBezTo>
                    <a:pt x="2" y="92"/>
                    <a:pt x="0" y="99"/>
                    <a:pt x="0" y="99"/>
                  </a:cubicBezTo>
                  <a:cubicBezTo>
                    <a:pt x="68" y="99"/>
                    <a:pt x="244" y="99"/>
                    <a:pt x="244" y="99"/>
                  </a:cubicBezTo>
                  <a:cubicBezTo>
                    <a:pt x="244" y="76"/>
                    <a:pt x="227" y="0"/>
                    <a:pt x="227" y="0"/>
                  </a:cubicBezTo>
                  <a:cubicBezTo>
                    <a:pt x="178" y="12"/>
                    <a:pt x="178" y="12"/>
                    <a:pt x="178" y="12"/>
                  </a:cubicBezTo>
                  <a:cubicBezTo>
                    <a:pt x="178" y="12"/>
                    <a:pt x="161" y="25"/>
                    <a:pt x="153" y="29"/>
                  </a:cubicBezTo>
                  <a:close/>
                </a:path>
              </a:pathLst>
            </a:cu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109">
              <a:extLst>
                <a:ext uri="{FF2B5EF4-FFF2-40B4-BE49-F238E27FC236}">
                  <a16:creationId xmlns:a16="http://schemas.microsoft.com/office/drawing/2014/main" id="{EE74FD79-9001-43E9-B653-698DBFDDB5B3}"/>
                </a:ext>
              </a:extLst>
            </p:cNvPr>
            <p:cNvSpPr>
              <a:spLocks noChangeArrowheads="1"/>
            </p:cNvSpPr>
            <p:nvPr/>
          </p:nvSpPr>
          <p:spPr bwMode="gray">
            <a:xfrm>
              <a:off x="3627" y="3538"/>
              <a:ext cx="142" cy="142"/>
            </a:xfrm>
            <a:prstGeom prst="ellipse">
              <a:avLst/>
            </a:pr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10">
              <a:extLst>
                <a:ext uri="{FF2B5EF4-FFF2-40B4-BE49-F238E27FC236}">
                  <a16:creationId xmlns:a16="http://schemas.microsoft.com/office/drawing/2014/main" id="{E56317F3-1E9F-4289-B6FC-974118FDBB4A}"/>
                </a:ext>
              </a:extLst>
            </p:cNvPr>
            <p:cNvSpPr>
              <a:spLocks/>
            </p:cNvSpPr>
            <p:nvPr/>
          </p:nvSpPr>
          <p:spPr bwMode="gray">
            <a:xfrm>
              <a:off x="3369" y="2431"/>
              <a:ext cx="376" cy="663"/>
            </a:xfrm>
            <a:custGeom>
              <a:avLst/>
              <a:gdLst>
                <a:gd name="T0" fmla="*/ 157 w 159"/>
                <a:gd name="T1" fmla="*/ 32 h 281"/>
                <a:gd name="T2" fmla="*/ 17 w 159"/>
                <a:gd name="T3" fmla="*/ 29 h 281"/>
                <a:gd name="T4" fmla="*/ 71 w 159"/>
                <a:gd name="T5" fmla="*/ 281 h 281"/>
                <a:gd name="T6" fmla="*/ 124 w 159"/>
                <a:gd name="T7" fmla="*/ 275 h 281"/>
                <a:gd name="T8" fmla="*/ 157 w 159"/>
                <a:gd name="T9" fmla="*/ 32 h 281"/>
              </a:gdLst>
              <a:ahLst/>
              <a:cxnLst>
                <a:cxn ang="0">
                  <a:pos x="T0" y="T1"/>
                </a:cxn>
                <a:cxn ang="0">
                  <a:pos x="T2" y="T3"/>
                </a:cxn>
                <a:cxn ang="0">
                  <a:pos x="T4" y="T5"/>
                </a:cxn>
                <a:cxn ang="0">
                  <a:pos x="T6" y="T7"/>
                </a:cxn>
                <a:cxn ang="0">
                  <a:pos x="T8" y="T9"/>
                </a:cxn>
              </a:cxnLst>
              <a:rect l="0" t="0" r="r" b="b"/>
              <a:pathLst>
                <a:path w="159" h="281">
                  <a:moveTo>
                    <a:pt x="157" y="32"/>
                  </a:moveTo>
                  <a:cubicBezTo>
                    <a:pt x="159" y="0"/>
                    <a:pt x="34" y="3"/>
                    <a:pt x="17" y="29"/>
                  </a:cubicBezTo>
                  <a:cubicBezTo>
                    <a:pt x="0" y="56"/>
                    <a:pt x="71" y="281"/>
                    <a:pt x="71" y="281"/>
                  </a:cubicBezTo>
                  <a:cubicBezTo>
                    <a:pt x="124" y="275"/>
                    <a:pt x="124" y="275"/>
                    <a:pt x="124" y="275"/>
                  </a:cubicBezTo>
                  <a:cubicBezTo>
                    <a:pt x="119" y="207"/>
                    <a:pt x="154" y="64"/>
                    <a:pt x="157" y="32"/>
                  </a:cubicBezTo>
                  <a:close/>
                </a:path>
              </a:pathLst>
            </a:cu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111">
              <a:extLst>
                <a:ext uri="{FF2B5EF4-FFF2-40B4-BE49-F238E27FC236}">
                  <a16:creationId xmlns:a16="http://schemas.microsoft.com/office/drawing/2014/main" id="{9CB08AEB-C2C1-4B95-9593-D2A5A63FA8CD}"/>
                </a:ext>
              </a:extLst>
            </p:cNvPr>
            <p:cNvSpPr>
              <a:spLocks noChangeArrowheads="1"/>
            </p:cNvSpPr>
            <p:nvPr/>
          </p:nvSpPr>
          <p:spPr bwMode="gray">
            <a:xfrm>
              <a:off x="3445" y="2487"/>
              <a:ext cx="198" cy="199"/>
            </a:xfrm>
            <a:prstGeom prst="ellipse">
              <a:avLst/>
            </a:pr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2">
              <a:extLst>
                <a:ext uri="{FF2B5EF4-FFF2-40B4-BE49-F238E27FC236}">
                  <a16:creationId xmlns:a16="http://schemas.microsoft.com/office/drawing/2014/main" id="{CD0CDBB4-14BD-42F0-A46D-F57AFE207FE6}"/>
                </a:ext>
              </a:extLst>
            </p:cNvPr>
            <p:cNvSpPr>
              <a:spLocks/>
            </p:cNvSpPr>
            <p:nvPr/>
          </p:nvSpPr>
          <p:spPr bwMode="gray">
            <a:xfrm>
              <a:off x="3901" y="3009"/>
              <a:ext cx="137" cy="137"/>
            </a:xfrm>
            <a:custGeom>
              <a:avLst/>
              <a:gdLst>
                <a:gd name="T0" fmla="*/ 2 w 58"/>
                <a:gd name="T1" fmla="*/ 33 h 58"/>
                <a:gd name="T2" fmla="*/ 33 w 58"/>
                <a:gd name="T3" fmla="*/ 55 h 58"/>
                <a:gd name="T4" fmla="*/ 55 w 58"/>
                <a:gd name="T5" fmla="*/ 24 h 58"/>
                <a:gd name="T6" fmla="*/ 24 w 58"/>
                <a:gd name="T7" fmla="*/ 2 h 58"/>
                <a:gd name="T8" fmla="*/ 2 w 58"/>
                <a:gd name="T9" fmla="*/ 33 h 58"/>
              </a:gdLst>
              <a:ahLst/>
              <a:cxnLst>
                <a:cxn ang="0">
                  <a:pos x="T0" y="T1"/>
                </a:cxn>
                <a:cxn ang="0">
                  <a:pos x="T2" y="T3"/>
                </a:cxn>
                <a:cxn ang="0">
                  <a:pos x="T4" y="T5"/>
                </a:cxn>
                <a:cxn ang="0">
                  <a:pos x="T6" y="T7"/>
                </a:cxn>
                <a:cxn ang="0">
                  <a:pos x="T8" y="T9"/>
                </a:cxn>
              </a:cxnLst>
              <a:rect l="0" t="0" r="r" b="b"/>
              <a:pathLst>
                <a:path w="58" h="58">
                  <a:moveTo>
                    <a:pt x="2" y="33"/>
                  </a:moveTo>
                  <a:cubicBezTo>
                    <a:pt x="5" y="48"/>
                    <a:pt x="18" y="58"/>
                    <a:pt x="33" y="55"/>
                  </a:cubicBezTo>
                  <a:cubicBezTo>
                    <a:pt x="48" y="53"/>
                    <a:pt x="58" y="39"/>
                    <a:pt x="55" y="24"/>
                  </a:cubicBezTo>
                  <a:cubicBezTo>
                    <a:pt x="53" y="10"/>
                    <a:pt x="39" y="0"/>
                    <a:pt x="24" y="2"/>
                  </a:cubicBezTo>
                  <a:cubicBezTo>
                    <a:pt x="10" y="5"/>
                    <a:pt x="0" y="18"/>
                    <a:pt x="2" y="33"/>
                  </a:cubicBezTo>
                  <a:close/>
                </a:path>
              </a:pathLst>
            </a:cu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13">
              <a:extLst>
                <a:ext uri="{FF2B5EF4-FFF2-40B4-BE49-F238E27FC236}">
                  <a16:creationId xmlns:a16="http://schemas.microsoft.com/office/drawing/2014/main" id="{E81A7FE7-A05F-49CA-A141-E13464C830C9}"/>
                </a:ext>
              </a:extLst>
            </p:cNvPr>
            <p:cNvSpPr>
              <a:spLocks/>
            </p:cNvSpPr>
            <p:nvPr/>
          </p:nvSpPr>
          <p:spPr bwMode="gray">
            <a:xfrm>
              <a:off x="3873" y="3075"/>
              <a:ext cx="160" cy="556"/>
            </a:xfrm>
            <a:custGeom>
              <a:avLst/>
              <a:gdLst>
                <a:gd name="T0" fmla="*/ 106 w 160"/>
                <a:gd name="T1" fmla="*/ 556 h 556"/>
                <a:gd name="T2" fmla="*/ 160 w 160"/>
                <a:gd name="T3" fmla="*/ 0 h 556"/>
                <a:gd name="T4" fmla="*/ 33 w 160"/>
                <a:gd name="T5" fmla="*/ 5 h 556"/>
                <a:gd name="T6" fmla="*/ 0 w 160"/>
                <a:gd name="T7" fmla="*/ 515 h 556"/>
                <a:gd name="T8" fmla="*/ 106 w 160"/>
                <a:gd name="T9" fmla="*/ 556 h 556"/>
              </a:gdLst>
              <a:ahLst/>
              <a:cxnLst>
                <a:cxn ang="0">
                  <a:pos x="T0" y="T1"/>
                </a:cxn>
                <a:cxn ang="0">
                  <a:pos x="T2" y="T3"/>
                </a:cxn>
                <a:cxn ang="0">
                  <a:pos x="T4" y="T5"/>
                </a:cxn>
                <a:cxn ang="0">
                  <a:pos x="T6" y="T7"/>
                </a:cxn>
                <a:cxn ang="0">
                  <a:pos x="T8" y="T9"/>
                </a:cxn>
              </a:cxnLst>
              <a:rect l="0" t="0" r="r" b="b"/>
              <a:pathLst>
                <a:path w="160" h="556">
                  <a:moveTo>
                    <a:pt x="106" y="556"/>
                  </a:moveTo>
                  <a:lnTo>
                    <a:pt x="160" y="0"/>
                  </a:lnTo>
                  <a:lnTo>
                    <a:pt x="33" y="5"/>
                  </a:lnTo>
                  <a:lnTo>
                    <a:pt x="0" y="515"/>
                  </a:lnTo>
                  <a:lnTo>
                    <a:pt x="106" y="556"/>
                  </a:lnTo>
                  <a:close/>
                </a:path>
              </a:pathLst>
            </a:cu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14">
              <a:extLst>
                <a:ext uri="{FF2B5EF4-FFF2-40B4-BE49-F238E27FC236}">
                  <a16:creationId xmlns:a16="http://schemas.microsoft.com/office/drawing/2014/main" id="{3AD26686-38CD-4EF5-8589-07D90E80FEFB}"/>
                </a:ext>
              </a:extLst>
            </p:cNvPr>
            <p:cNvSpPr>
              <a:spLocks/>
            </p:cNvSpPr>
            <p:nvPr/>
          </p:nvSpPr>
          <p:spPr bwMode="gray">
            <a:xfrm>
              <a:off x="3837" y="3475"/>
              <a:ext cx="579" cy="236"/>
            </a:xfrm>
            <a:custGeom>
              <a:avLst/>
              <a:gdLst>
                <a:gd name="T0" fmla="*/ 91 w 245"/>
                <a:gd name="T1" fmla="*/ 29 h 100"/>
                <a:gd name="T2" fmla="*/ 148 w 245"/>
                <a:gd name="T3" fmla="*/ 38 h 100"/>
                <a:gd name="T4" fmla="*/ 233 w 245"/>
                <a:gd name="T5" fmla="*/ 64 h 100"/>
                <a:gd name="T6" fmla="*/ 245 w 245"/>
                <a:gd name="T7" fmla="*/ 97 h 100"/>
                <a:gd name="T8" fmla="*/ 1 w 245"/>
                <a:gd name="T9" fmla="*/ 100 h 100"/>
                <a:gd name="T10" fmla="*/ 17 w 245"/>
                <a:gd name="T11" fmla="*/ 0 h 100"/>
                <a:gd name="T12" fmla="*/ 66 w 245"/>
                <a:gd name="T13" fmla="*/ 12 h 100"/>
                <a:gd name="T14" fmla="*/ 91 w 245"/>
                <a:gd name="T15" fmla="*/ 29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0">
                  <a:moveTo>
                    <a:pt x="91" y="29"/>
                  </a:moveTo>
                  <a:cubicBezTo>
                    <a:pt x="100" y="33"/>
                    <a:pt x="148" y="38"/>
                    <a:pt x="148" y="38"/>
                  </a:cubicBezTo>
                  <a:cubicBezTo>
                    <a:pt x="148" y="38"/>
                    <a:pt x="217" y="25"/>
                    <a:pt x="233" y="64"/>
                  </a:cubicBezTo>
                  <a:cubicBezTo>
                    <a:pt x="243" y="89"/>
                    <a:pt x="245" y="97"/>
                    <a:pt x="245" y="97"/>
                  </a:cubicBezTo>
                  <a:cubicBezTo>
                    <a:pt x="177" y="98"/>
                    <a:pt x="1" y="100"/>
                    <a:pt x="1" y="100"/>
                  </a:cubicBezTo>
                  <a:cubicBezTo>
                    <a:pt x="0" y="77"/>
                    <a:pt x="17" y="0"/>
                    <a:pt x="17" y="0"/>
                  </a:cubicBezTo>
                  <a:cubicBezTo>
                    <a:pt x="66" y="12"/>
                    <a:pt x="66" y="12"/>
                    <a:pt x="66" y="12"/>
                  </a:cubicBezTo>
                  <a:cubicBezTo>
                    <a:pt x="66" y="12"/>
                    <a:pt x="83" y="25"/>
                    <a:pt x="91" y="29"/>
                  </a:cubicBezTo>
                  <a:close/>
                </a:path>
              </a:pathLst>
            </a:cu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15">
              <a:extLst>
                <a:ext uri="{FF2B5EF4-FFF2-40B4-BE49-F238E27FC236}">
                  <a16:creationId xmlns:a16="http://schemas.microsoft.com/office/drawing/2014/main" id="{BF035F76-960C-41E2-92A1-DFF378EC62E0}"/>
                </a:ext>
              </a:extLst>
            </p:cNvPr>
            <p:cNvSpPr>
              <a:spLocks/>
            </p:cNvSpPr>
            <p:nvPr/>
          </p:nvSpPr>
          <p:spPr bwMode="gray">
            <a:xfrm>
              <a:off x="3868" y="3536"/>
              <a:ext cx="144" cy="144"/>
            </a:xfrm>
            <a:custGeom>
              <a:avLst/>
              <a:gdLst>
                <a:gd name="T0" fmla="*/ 1 w 61"/>
                <a:gd name="T1" fmla="*/ 31 h 61"/>
                <a:gd name="T2" fmla="*/ 31 w 61"/>
                <a:gd name="T3" fmla="*/ 60 h 61"/>
                <a:gd name="T4" fmla="*/ 61 w 61"/>
                <a:gd name="T5" fmla="*/ 30 h 61"/>
                <a:gd name="T6" fmla="*/ 30 w 61"/>
                <a:gd name="T7" fmla="*/ 0 h 61"/>
                <a:gd name="T8" fmla="*/ 1 w 61"/>
                <a:gd name="T9" fmla="*/ 31 h 61"/>
              </a:gdLst>
              <a:ahLst/>
              <a:cxnLst>
                <a:cxn ang="0">
                  <a:pos x="T0" y="T1"/>
                </a:cxn>
                <a:cxn ang="0">
                  <a:pos x="T2" y="T3"/>
                </a:cxn>
                <a:cxn ang="0">
                  <a:pos x="T4" y="T5"/>
                </a:cxn>
                <a:cxn ang="0">
                  <a:pos x="T6" y="T7"/>
                </a:cxn>
                <a:cxn ang="0">
                  <a:pos x="T8" y="T9"/>
                </a:cxn>
              </a:cxnLst>
              <a:rect l="0" t="0" r="r" b="b"/>
              <a:pathLst>
                <a:path w="61" h="61">
                  <a:moveTo>
                    <a:pt x="1" y="31"/>
                  </a:moveTo>
                  <a:cubicBezTo>
                    <a:pt x="1" y="47"/>
                    <a:pt x="14" y="61"/>
                    <a:pt x="31" y="60"/>
                  </a:cubicBezTo>
                  <a:cubicBezTo>
                    <a:pt x="48" y="60"/>
                    <a:pt x="61" y="47"/>
                    <a:pt x="61" y="30"/>
                  </a:cubicBezTo>
                  <a:cubicBezTo>
                    <a:pt x="60" y="13"/>
                    <a:pt x="47" y="0"/>
                    <a:pt x="30" y="0"/>
                  </a:cubicBezTo>
                  <a:cubicBezTo>
                    <a:pt x="14" y="1"/>
                    <a:pt x="0" y="14"/>
                    <a:pt x="1" y="31"/>
                  </a:cubicBezTo>
                  <a:close/>
                </a:path>
              </a:pathLst>
            </a:cu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16">
              <a:extLst>
                <a:ext uri="{FF2B5EF4-FFF2-40B4-BE49-F238E27FC236}">
                  <a16:creationId xmlns:a16="http://schemas.microsoft.com/office/drawing/2014/main" id="{DA29B3F1-A76F-4BEA-911F-5F574F84366A}"/>
                </a:ext>
              </a:extLst>
            </p:cNvPr>
            <p:cNvSpPr>
              <a:spLocks/>
            </p:cNvSpPr>
            <p:nvPr/>
          </p:nvSpPr>
          <p:spPr bwMode="gray">
            <a:xfrm>
              <a:off x="3752" y="2405"/>
              <a:ext cx="354" cy="675"/>
            </a:xfrm>
            <a:custGeom>
              <a:avLst/>
              <a:gdLst>
                <a:gd name="T0" fmla="*/ 8 w 150"/>
                <a:gd name="T1" fmla="*/ 49 h 286"/>
                <a:gd name="T2" fmla="*/ 130 w 150"/>
                <a:gd name="T3" fmla="*/ 23 h 286"/>
                <a:gd name="T4" fmla="*/ 119 w 150"/>
                <a:gd name="T5" fmla="*/ 284 h 286"/>
                <a:gd name="T6" fmla="*/ 65 w 150"/>
                <a:gd name="T7" fmla="*/ 286 h 286"/>
                <a:gd name="T8" fmla="*/ 8 w 150"/>
                <a:gd name="T9" fmla="*/ 49 h 286"/>
              </a:gdLst>
              <a:ahLst/>
              <a:cxnLst>
                <a:cxn ang="0">
                  <a:pos x="T0" y="T1"/>
                </a:cxn>
                <a:cxn ang="0">
                  <a:pos x="T2" y="T3"/>
                </a:cxn>
                <a:cxn ang="0">
                  <a:pos x="T4" y="T5"/>
                </a:cxn>
                <a:cxn ang="0">
                  <a:pos x="T6" y="T7"/>
                </a:cxn>
                <a:cxn ang="0">
                  <a:pos x="T8" y="T9"/>
                </a:cxn>
              </a:cxnLst>
              <a:rect l="0" t="0" r="r" b="b"/>
              <a:pathLst>
                <a:path w="150" h="286">
                  <a:moveTo>
                    <a:pt x="8" y="49"/>
                  </a:moveTo>
                  <a:cubicBezTo>
                    <a:pt x="0" y="18"/>
                    <a:pt x="109" y="0"/>
                    <a:pt x="130" y="23"/>
                  </a:cubicBezTo>
                  <a:cubicBezTo>
                    <a:pt x="150" y="47"/>
                    <a:pt x="119" y="284"/>
                    <a:pt x="119" y="284"/>
                  </a:cubicBezTo>
                  <a:cubicBezTo>
                    <a:pt x="65" y="286"/>
                    <a:pt x="65" y="286"/>
                    <a:pt x="65" y="286"/>
                  </a:cubicBezTo>
                  <a:cubicBezTo>
                    <a:pt x="59" y="218"/>
                    <a:pt x="16" y="80"/>
                    <a:pt x="8" y="49"/>
                  </a:cubicBezTo>
                  <a:close/>
                </a:path>
              </a:pathLst>
            </a:cu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17">
              <a:extLst>
                <a:ext uri="{FF2B5EF4-FFF2-40B4-BE49-F238E27FC236}">
                  <a16:creationId xmlns:a16="http://schemas.microsoft.com/office/drawing/2014/main" id="{81E02E1F-D503-41D9-B6CA-E2E7CBDEB8DC}"/>
                </a:ext>
              </a:extLst>
            </p:cNvPr>
            <p:cNvSpPr>
              <a:spLocks/>
            </p:cNvSpPr>
            <p:nvPr/>
          </p:nvSpPr>
          <p:spPr bwMode="gray">
            <a:xfrm>
              <a:off x="3835" y="2461"/>
              <a:ext cx="210" cy="213"/>
            </a:xfrm>
            <a:custGeom>
              <a:avLst/>
              <a:gdLst>
                <a:gd name="T0" fmla="*/ 3 w 89"/>
                <a:gd name="T1" fmla="*/ 52 h 90"/>
                <a:gd name="T2" fmla="*/ 51 w 89"/>
                <a:gd name="T3" fmla="*/ 86 h 90"/>
                <a:gd name="T4" fmla="*/ 86 w 89"/>
                <a:gd name="T5" fmla="*/ 38 h 90"/>
                <a:gd name="T6" fmla="*/ 38 w 89"/>
                <a:gd name="T7" fmla="*/ 4 h 90"/>
                <a:gd name="T8" fmla="*/ 3 w 89"/>
                <a:gd name="T9" fmla="*/ 52 h 90"/>
              </a:gdLst>
              <a:ahLst/>
              <a:cxnLst>
                <a:cxn ang="0">
                  <a:pos x="T0" y="T1"/>
                </a:cxn>
                <a:cxn ang="0">
                  <a:pos x="T2" y="T3"/>
                </a:cxn>
                <a:cxn ang="0">
                  <a:pos x="T4" y="T5"/>
                </a:cxn>
                <a:cxn ang="0">
                  <a:pos x="T6" y="T7"/>
                </a:cxn>
                <a:cxn ang="0">
                  <a:pos x="T8" y="T9"/>
                </a:cxn>
              </a:cxnLst>
              <a:rect l="0" t="0" r="r" b="b"/>
              <a:pathLst>
                <a:path w="89" h="90">
                  <a:moveTo>
                    <a:pt x="3" y="52"/>
                  </a:moveTo>
                  <a:cubicBezTo>
                    <a:pt x="7" y="75"/>
                    <a:pt x="29" y="90"/>
                    <a:pt x="51" y="86"/>
                  </a:cubicBezTo>
                  <a:cubicBezTo>
                    <a:pt x="74" y="82"/>
                    <a:pt x="89" y="61"/>
                    <a:pt x="86" y="38"/>
                  </a:cubicBezTo>
                  <a:cubicBezTo>
                    <a:pt x="82" y="16"/>
                    <a:pt x="60" y="0"/>
                    <a:pt x="38" y="4"/>
                  </a:cubicBezTo>
                  <a:cubicBezTo>
                    <a:pt x="15" y="8"/>
                    <a:pt x="0" y="29"/>
                    <a:pt x="3" y="52"/>
                  </a:cubicBezTo>
                  <a:close/>
                </a:path>
              </a:pathLst>
            </a:custGeom>
            <a:solidFill>
              <a:srgbClr val="434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18">
              <a:extLst>
                <a:ext uri="{FF2B5EF4-FFF2-40B4-BE49-F238E27FC236}">
                  <a16:creationId xmlns:a16="http://schemas.microsoft.com/office/drawing/2014/main" id="{134722DF-8ADB-4FA5-A0F1-A0E48F857757}"/>
                </a:ext>
              </a:extLst>
            </p:cNvPr>
            <p:cNvSpPr>
              <a:spLocks/>
            </p:cNvSpPr>
            <p:nvPr/>
          </p:nvSpPr>
          <p:spPr bwMode="gray">
            <a:xfrm>
              <a:off x="3566" y="1476"/>
              <a:ext cx="174" cy="147"/>
            </a:xfrm>
            <a:custGeom>
              <a:avLst/>
              <a:gdLst>
                <a:gd name="T0" fmla="*/ 0 w 174"/>
                <a:gd name="T1" fmla="*/ 76 h 147"/>
                <a:gd name="T2" fmla="*/ 44 w 174"/>
                <a:gd name="T3" fmla="*/ 0 h 147"/>
                <a:gd name="T4" fmla="*/ 174 w 174"/>
                <a:gd name="T5" fmla="*/ 106 h 147"/>
                <a:gd name="T6" fmla="*/ 129 w 174"/>
                <a:gd name="T7" fmla="*/ 147 h 147"/>
                <a:gd name="T8" fmla="*/ 0 w 174"/>
                <a:gd name="T9" fmla="*/ 76 h 147"/>
              </a:gdLst>
              <a:ahLst/>
              <a:cxnLst>
                <a:cxn ang="0">
                  <a:pos x="T0" y="T1"/>
                </a:cxn>
                <a:cxn ang="0">
                  <a:pos x="T2" y="T3"/>
                </a:cxn>
                <a:cxn ang="0">
                  <a:pos x="T4" y="T5"/>
                </a:cxn>
                <a:cxn ang="0">
                  <a:pos x="T6" y="T7"/>
                </a:cxn>
                <a:cxn ang="0">
                  <a:pos x="T8" y="T9"/>
                </a:cxn>
              </a:cxnLst>
              <a:rect l="0" t="0" r="r" b="b"/>
              <a:pathLst>
                <a:path w="174" h="147">
                  <a:moveTo>
                    <a:pt x="0" y="76"/>
                  </a:moveTo>
                  <a:lnTo>
                    <a:pt x="44" y="0"/>
                  </a:lnTo>
                  <a:lnTo>
                    <a:pt x="174" y="106"/>
                  </a:lnTo>
                  <a:lnTo>
                    <a:pt x="129" y="147"/>
                  </a:lnTo>
                  <a:lnTo>
                    <a:pt x="0" y="76"/>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19">
              <a:extLst>
                <a:ext uri="{FF2B5EF4-FFF2-40B4-BE49-F238E27FC236}">
                  <a16:creationId xmlns:a16="http://schemas.microsoft.com/office/drawing/2014/main" id="{4C30D6DA-AA86-4234-ADE5-7659265CCC7F}"/>
                </a:ext>
              </a:extLst>
            </p:cNvPr>
            <p:cNvSpPr>
              <a:spLocks/>
            </p:cNvSpPr>
            <p:nvPr/>
          </p:nvSpPr>
          <p:spPr bwMode="gray">
            <a:xfrm>
              <a:off x="3778" y="1476"/>
              <a:ext cx="175" cy="161"/>
            </a:xfrm>
            <a:custGeom>
              <a:avLst/>
              <a:gdLst>
                <a:gd name="T0" fmla="*/ 175 w 175"/>
                <a:gd name="T1" fmla="*/ 76 h 161"/>
                <a:gd name="T2" fmla="*/ 128 w 175"/>
                <a:gd name="T3" fmla="*/ 0 h 161"/>
                <a:gd name="T4" fmla="*/ 0 w 175"/>
                <a:gd name="T5" fmla="*/ 106 h 161"/>
                <a:gd name="T6" fmla="*/ 38 w 175"/>
                <a:gd name="T7" fmla="*/ 161 h 161"/>
                <a:gd name="T8" fmla="*/ 175 w 175"/>
                <a:gd name="T9" fmla="*/ 76 h 161"/>
              </a:gdLst>
              <a:ahLst/>
              <a:cxnLst>
                <a:cxn ang="0">
                  <a:pos x="T0" y="T1"/>
                </a:cxn>
                <a:cxn ang="0">
                  <a:pos x="T2" y="T3"/>
                </a:cxn>
                <a:cxn ang="0">
                  <a:pos x="T4" y="T5"/>
                </a:cxn>
                <a:cxn ang="0">
                  <a:pos x="T6" y="T7"/>
                </a:cxn>
                <a:cxn ang="0">
                  <a:pos x="T8" y="T9"/>
                </a:cxn>
              </a:cxnLst>
              <a:rect l="0" t="0" r="r" b="b"/>
              <a:pathLst>
                <a:path w="175" h="161">
                  <a:moveTo>
                    <a:pt x="175" y="76"/>
                  </a:moveTo>
                  <a:lnTo>
                    <a:pt x="128" y="0"/>
                  </a:lnTo>
                  <a:lnTo>
                    <a:pt x="0" y="106"/>
                  </a:lnTo>
                  <a:lnTo>
                    <a:pt x="38" y="161"/>
                  </a:lnTo>
                  <a:lnTo>
                    <a:pt x="175" y="76"/>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20">
              <a:extLst>
                <a:ext uri="{FF2B5EF4-FFF2-40B4-BE49-F238E27FC236}">
                  <a16:creationId xmlns:a16="http://schemas.microsoft.com/office/drawing/2014/main" id="{28C4605A-CCAF-42B7-92EE-BAD06E38C87E}"/>
                </a:ext>
              </a:extLst>
            </p:cNvPr>
            <p:cNvSpPr>
              <a:spLocks/>
            </p:cNvSpPr>
            <p:nvPr/>
          </p:nvSpPr>
          <p:spPr bwMode="gray">
            <a:xfrm>
              <a:off x="4047" y="1578"/>
              <a:ext cx="414" cy="368"/>
            </a:xfrm>
            <a:custGeom>
              <a:avLst/>
              <a:gdLst>
                <a:gd name="T0" fmla="*/ 111 w 414"/>
                <a:gd name="T1" fmla="*/ 0 h 368"/>
                <a:gd name="T2" fmla="*/ 414 w 414"/>
                <a:gd name="T3" fmla="*/ 250 h 368"/>
                <a:gd name="T4" fmla="*/ 277 w 414"/>
                <a:gd name="T5" fmla="*/ 368 h 368"/>
                <a:gd name="T6" fmla="*/ 0 w 414"/>
                <a:gd name="T7" fmla="*/ 167 h 368"/>
                <a:gd name="T8" fmla="*/ 111 w 414"/>
                <a:gd name="T9" fmla="*/ 0 h 368"/>
              </a:gdLst>
              <a:ahLst/>
              <a:cxnLst>
                <a:cxn ang="0">
                  <a:pos x="T0" y="T1"/>
                </a:cxn>
                <a:cxn ang="0">
                  <a:pos x="T2" y="T3"/>
                </a:cxn>
                <a:cxn ang="0">
                  <a:pos x="T4" y="T5"/>
                </a:cxn>
                <a:cxn ang="0">
                  <a:pos x="T6" y="T7"/>
                </a:cxn>
                <a:cxn ang="0">
                  <a:pos x="T8" y="T9"/>
                </a:cxn>
              </a:cxnLst>
              <a:rect l="0" t="0" r="r" b="b"/>
              <a:pathLst>
                <a:path w="414" h="368">
                  <a:moveTo>
                    <a:pt x="111" y="0"/>
                  </a:moveTo>
                  <a:lnTo>
                    <a:pt x="414" y="250"/>
                  </a:lnTo>
                  <a:lnTo>
                    <a:pt x="277" y="368"/>
                  </a:lnTo>
                  <a:lnTo>
                    <a:pt x="0" y="167"/>
                  </a:lnTo>
                  <a:lnTo>
                    <a:pt x="111" y="0"/>
                  </a:lnTo>
                  <a:close/>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1">
              <a:extLst>
                <a:ext uri="{FF2B5EF4-FFF2-40B4-BE49-F238E27FC236}">
                  <a16:creationId xmlns:a16="http://schemas.microsoft.com/office/drawing/2014/main" id="{C74090C9-FE1D-4E0C-A34A-0BB31B2619A6}"/>
                </a:ext>
              </a:extLst>
            </p:cNvPr>
            <p:cNvSpPr>
              <a:spLocks/>
            </p:cNvSpPr>
            <p:nvPr/>
          </p:nvSpPr>
          <p:spPr bwMode="gray">
            <a:xfrm>
              <a:off x="4281" y="1779"/>
              <a:ext cx="206" cy="198"/>
            </a:xfrm>
            <a:custGeom>
              <a:avLst/>
              <a:gdLst>
                <a:gd name="T0" fmla="*/ 7 w 87"/>
                <a:gd name="T1" fmla="*/ 55 h 84"/>
                <a:gd name="T2" fmla="*/ 30 w 87"/>
                <a:gd name="T3" fmla="*/ 6 h 84"/>
                <a:gd name="T4" fmla="*/ 79 w 87"/>
                <a:gd name="T5" fmla="*/ 29 h 84"/>
                <a:gd name="T6" fmla="*/ 56 w 87"/>
                <a:gd name="T7" fmla="*/ 78 h 84"/>
                <a:gd name="T8" fmla="*/ 7 w 87"/>
                <a:gd name="T9" fmla="*/ 55 h 84"/>
              </a:gdLst>
              <a:ahLst/>
              <a:cxnLst>
                <a:cxn ang="0">
                  <a:pos x="T0" y="T1"/>
                </a:cxn>
                <a:cxn ang="0">
                  <a:pos x="T2" y="T3"/>
                </a:cxn>
                <a:cxn ang="0">
                  <a:pos x="T4" y="T5"/>
                </a:cxn>
                <a:cxn ang="0">
                  <a:pos x="T6" y="T7"/>
                </a:cxn>
                <a:cxn ang="0">
                  <a:pos x="T8" y="T9"/>
                </a:cxn>
              </a:cxnLst>
              <a:rect l="0" t="0" r="r" b="b"/>
              <a:pathLst>
                <a:path w="87" h="84">
                  <a:moveTo>
                    <a:pt x="7" y="55"/>
                  </a:moveTo>
                  <a:cubicBezTo>
                    <a:pt x="0" y="35"/>
                    <a:pt x="10" y="14"/>
                    <a:pt x="30" y="6"/>
                  </a:cubicBezTo>
                  <a:cubicBezTo>
                    <a:pt x="51" y="0"/>
                    <a:pt x="73" y="11"/>
                    <a:pt x="79" y="29"/>
                  </a:cubicBezTo>
                  <a:cubicBezTo>
                    <a:pt x="87" y="49"/>
                    <a:pt x="77" y="70"/>
                    <a:pt x="56" y="78"/>
                  </a:cubicBezTo>
                  <a:cubicBezTo>
                    <a:pt x="36" y="84"/>
                    <a:pt x="13" y="73"/>
                    <a:pt x="7" y="55"/>
                  </a:cubicBezTo>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22">
              <a:extLst>
                <a:ext uri="{FF2B5EF4-FFF2-40B4-BE49-F238E27FC236}">
                  <a16:creationId xmlns:a16="http://schemas.microsoft.com/office/drawing/2014/main" id="{5590B511-20EB-4BDB-B299-2EE1E6E93401}"/>
                </a:ext>
              </a:extLst>
            </p:cNvPr>
            <p:cNvSpPr>
              <a:spLocks/>
            </p:cNvSpPr>
            <p:nvPr/>
          </p:nvSpPr>
          <p:spPr bwMode="gray">
            <a:xfrm>
              <a:off x="4184" y="2211"/>
              <a:ext cx="107" cy="101"/>
            </a:xfrm>
            <a:custGeom>
              <a:avLst/>
              <a:gdLst>
                <a:gd name="T0" fmla="*/ 4 w 45"/>
                <a:gd name="T1" fmla="*/ 28 h 43"/>
                <a:gd name="T2" fmla="*/ 15 w 45"/>
                <a:gd name="T3" fmla="*/ 3 h 43"/>
                <a:gd name="T4" fmla="*/ 41 w 45"/>
                <a:gd name="T5" fmla="*/ 14 h 43"/>
                <a:gd name="T6" fmla="*/ 29 w 45"/>
                <a:gd name="T7" fmla="*/ 40 h 43"/>
                <a:gd name="T8" fmla="*/ 4 w 45"/>
                <a:gd name="T9" fmla="*/ 28 h 43"/>
              </a:gdLst>
              <a:ahLst/>
              <a:cxnLst>
                <a:cxn ang="0">
                  <a:pos x="T0" y="T1"/>
                </a:cxn>
                <a:cxn ang="0">
                  <a:pos x="T2" y="T3"/>
                </a:cxn>
                <a:cxn ang="0">
                  <a:pos x="T4" y="T5"/>
                </a:cxn>
                <a:cxn ang="0">
                  <a:pos x="T6" y="T7"/>
                </a:cxn>
                <a:cxn ang="0">
                  <a:pos x="T8" y="T9"/>
                </a:cxn>
              </a:cxnLst>
              <a:rect l="0" t="0" r="r" b="b"/>
              <a:pathLst>
                <a:path w="45" h="43">
                  <a:moveTo>
                    <a:pt x="4" y="28"/>
                  </a:moveTo>
                  <a:cubicBezTo>
                    <a:pt x="0" y="18"/>
                    <a:pt x="5" y="7"/>
                    <a:pt x="15" y="3"/>
                  </a:cubicBezTo>
                  <a:cubicBezTo>
                    <a:pt x="26" y="0"/>
                    <a:pt x="37" y="5"/>
                    <a:pt x="41" y="14"/>
                  </a:cubicBezTo>
                  <a:cubicBezTo>
                    <a:pt x="45" y="25"/>
                    <a:pt x="39" y="36"/>
                    <a:pt x="29" y="40"/>
                  </a:cubicBezTo>
                  <a:cubicBezTo>
                    <a:pt x="18" y="43"/>
                    <a:pt x="7" y="37"/>
                    <a:pt x="4" y="28"/>
                  </a:cubicBezTo>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23">
              <a:extLst>
                <a:ext uri="{FF2B5EF4-FFF2-40B4-BE49-F238E27FC236}">
                  <a16:creationId xmlns:a16="http://schemas.microsoft.com/office/drawing/2014/main" id="{ECEEA809-6785-4B12-8822-D356A4EB0BE2}"/>
                </a:ext>
              </a:extLst>
            </p:cNvPr>
            <p:cNvSpPr>
              <a:spLocks/>
            </p:cNvSpPr>
            <p:nvPr/>
          </p:nvSpPr>
          <p:spPr bwMode="gray">
            <a:xfrm>
              <a:off x="4194" y="1828"/>
              <a:ext cx="274" cy="463"/>
            </a:xfrm>
            <a:custGeom>
              <a:avLst/>
              <a:gdLst>
                <a:gd name="T0" fmla="*/ 111 w 274"/>
                <a:gd name="T1" fmla="*/ 0 h 463"/>
                <a:gd name="T2" fmla="*/ 274 w 274"/>
                <a:gd name="T3" fmla="*/ 88 h 463"/>
                <a:gd name="T4" fmla="*/ 78 w 274"/>
                <a:gd name="T5" fmla="*/ 463 h 463"/>
                <a:gd name="T6" fmla="*/ 0 w 274"/>
                <a:gd name="T7" fmla="*/ 416 h 463"/>
                <a:gd name="T8" fmla="*/ 111 w 274"/>
                <a:gd name="T9" fmla="*/ 0 h 463"/>
              </a:gdLst>
              <a:ahLst/>
              <a:cxnLst>
                <a:cxn ang="0">
                  <a:pos x="T0" y="T1"/>
                </a:cxn>
                <a:cxn ang="0">
                  <a:pos x="T2" y="T3"/>
                </a:cxn>
                <a:cxn ang="0">
                  <a:pos x="T4" y="T5"/>
                </a:cxn>
                <a:cxn ang="0">
                  <a:pos x="T6" y="T7"/>
                </a:cxn>
                <a:cxn ang="0">
                  <a:pos x="T8" y="T9"/>
                </a:cxn>
              </a:cxnLst>
              <a:rect l="0" t="0" r="r" b="b"/>
              <a:pathLst>
                <a:path w="274" h="463">
                  <a:moveTo>
                    <a:pt x="111" y="0"/>
                  </a:moveTo>
                  <a:lnTo>
                    <a:pt x="274" y="88"/>
                  </a:lnTo>
                  <a:lnTo>
                    <a:pt x="78" y="463"/>
                  </a:lnTo>
                  <a:lnTo>
                    <a:pt x="0" y="416"/>
                  </a:lnTo>
                  <a:lnTo>
                    <a:pt x="111" y="0"/>
                  </a:lnTo>
                  <a:close/>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24">
              <a:extLst>
                <a:ext uri="{FF2B5EF4-FFF2-40B4-BE49-F238E27FC236}">
                  <a16:creationId xmlns:a16="http://schemas.microsoft.com/office/drawing/2014/main" id="{FBA46B7D-B63D-4A4D-BFFF-F5482E252B22}"/>
                </a:ext>
              </a:extLst>
            </p:cNvPr>
            <p:cNvSpPr>
              <a:spLocks/>
            </p:cNvSpPr>
            <p:nvPr/>
          </p:nvSpPr>
          <p:spPr bwMode="gray">
            <a:xfrm>
              <a:off x="4033" y="2161"/>
              <a:ext cx="251" cy="326"/>
            </a:xfrm>
            <a:custGeom>
              <a:avLst/>
              <a:gdLst>
                <a:gd name="T0" fmla="*/ 80 w 106"/>
                <a:gd name="T1" fmla="*/ 15 h 138"/>
                <a:gd name="T2" fmla="*/ 65 w 106"/>
                <a:gd name="T3" fmla="*/ 38 h 138"/>
                <a:gd name="T4" fmla="*/ 28 w 106"/>
                <a:gd name="T5" fmla="*/ 15 h 138"/>
                <a:gd name="T6" fmla="*/ 20 w 106"/>
                <a:gd name="T7" fmla="*/ 0 h 138"/>
                <a:gd name="T8" fmla="*/ 26 w 106"/>
                <a:gd name="T9" fmla="*/ 37 h 138"/>
                <a:gd name="T10" fmla="*/ 30 w 106"/>
                <a:gd name="T11" fmla="*/ 47 h 138"/>
                <a:gd name="T12" fmla="*/ 7 w 106"/>
                <a:gd name="T13" fmla="*/ 81 h 138"/>
                <a:gd name="T14" fmla="*/ 5 w 106"/>
                <a:gd name="T15" fmla="*/ 101 h 138"/>
                <a:gd name="T16" fmla="*/ 14 w 106"/>
                <a:gd name="T17" fmla="*/ 106 h 138"/>
                <a:gd name="T18" fmla="*/ 20 w 106"/>
                <a:gd name="T19" fmla="*/ 122 h 138"/>
                <a:gd name="T20" fmla="*/ 34 w 106"/>
                <a:gd name="T21" fmla="*/ 124 h 138"/>
                <a:gd name="T22" fmla="*/ 39 w 106"/>
                <a:gd name="T23" fmla="*/ 132 h 138"/>
                <a:gd name="T24" fmla="*/ 52 w 106"/>
                <a:gd name="T25" fmla="*/ 131 h 138"/>
                <a:gd name="T26" fmla="*/ 58 w 106"/>
                <a:gd name="T27" fmla="*/ 138 h 138"/>
                <a:gd name="T28" fmla="*/ 80 w 106"/>
                <a:gd name="T29" fmla="*/ 114 h 138"/>
                <a:gd name="T30" fmla="*/ 94 w 106"/>
                <a:gd name="T31" fmla="*/ 67 h 138"/>
                <a:gd name="T32" fmla="*/ 106 w 106"/>
                <a:gd name="T33" fmla="*/ 41 h 138"/>
                <a:gd name="T34" fmla="*/ 80 w 106"/>
                <a:gd name="T35"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138">
                  <a:moveTo>
                    <a:pt x="80" y="15"/>
                  </a:moveTo>
                  <a:cubicBezTo>
                    <a:pt x="80" y="20"/>
                    <a:pt x="65" y="38"/>
                    <a:pt x="65" y="38"/>
                  </a:cubicBezTo>
                  <a:cubicBezTo>
                    <a:pt x="57" y="33"/>
                    <a:pt x="33" y="21"/>
                    <a:pt x="28" y="15"/>
                  </a:cubicBezTo>
                  <a:cubicBezTo>
                    <a:pt x="25" y="12"/>
                    <a:pt x="23" y="4"/>
                    <a:pt x="20" y="0"/>
                  </a:cubicBezTo>
                  <a:cubicBezTo>
                    <a:pt x="26" y="37"/>
                    <a:pt x="26" y="37"/>
                    <a:pt x="26" y="37"/>
                  </a:cubicBezTo>
                  <a:cubicBezTo>
                    <a:pt x="29" y="40"/>
                    <a:pt x="30" y="43"/>
                    <a:pt x="30" y="47"/>
                  </a:cubicBezTo>
                  <a:cubicBezTo>
                    <a:pt x="29" y="55"/>
                    <a:pt x="11" y="75"/>
                    <a:pt x="7" y="81"/>
                  </a:cubicBezTo>
                  <a:cubicBezTo>
                    <a:pt x="3" y="87"/>
                    <a:pt x="0" y="95"/>
                    <a:pt x="5" y="101"/>
                  </a:cubicBezTo>
                  <a:cubicBezTo>
                    <a:pt x="9" y="107"/>
                    <a:pt x="14" y="106"/>
                    <a:pt x="14" y="106"/>
                  </a:cubicBezTo>
                  <a:cubicBezTo>
                    <a:pt x="14" y="106"/>
                    <a:pt x="15" y="117"/>
                    <a:pt x="20" y="122"/>
                  </a:cubicBezTo>
                  <a:cubicBezTo>
                    <a:pt x="26" y="125"/>
                    <a:pt x="34" y="124"/>
                    <a:pt x="34" y="124"/>
                  </a:cubicBezTo>
                  <a:cubicBezTo>
                    <a:pt x="34" y="124"/>
                    <a:pt x="34" y="131"/>
                    <a:pt x="39" y="132"/>
                  </a:cubicBezTo>
                  <a:cubicBezTo>
                    <a:pt x="44" y="136"/>
                    <a:pt x="52" y="131"/>
                    <a:pt x="52" y="131"/>
                  </a:cubicBezTo>
                  <a:cubicBezTo>
                    <a:pt x="52" y="131"/>
                    <a:pt x="56" y="137"/>
                    <a:pt x="58" y="138"/>
                  </a:cubicBezTo>
                  <a:cubicBezTo>
                    <a:pt x="61" y="137"/>
                    <a:pt x="73" y="131"/>
                    <a:pt x="80" y="114"/>
                  </a:cubicBezTo>
                  <a:cubicBezTo>
                    <a:pt x="88" y="97"/>
                    <a:pt x="94" y="67"/>
                    <a:pt x="94" y="67"/>
                  </a:cubicBezTo>
                  <a:cubicBezTo>
                    <a:pt x="96" y="60"/>
                    <a:pt x="106" y="41"/>
                    <a:pt x="106" y="41"/>
                  </a:cubicBezTo>
                  <a:cubicBezTo>
                    <a:pt x="105" y="36"/>
                    <a:pt x="80" y="15"/>
                    <a:pt x="80" y="15"/>
                  </a:cubicBezTo>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25">
              <a:extLst>
                <a:ext uri="{FF2B5EF4-FFF2-40B4-BE49-F238E27FC236}">
                  <a16:creationId xmlns:a16="http://schemas.microsoft.com/office/drawing/2014/main" id="{5D2DA705-BBC4-4871-B3DB-A17B114F3E86}"/>
                </a:ext>
              </a:extLst>
            </p:cNvPr>
            <p:cNvSpPr>
              <a:spLocks/>
            </p:cNvSpPr>
            <p:nvPr/>
          </p:nvSpPr>
          <p:spPr bwMode="gray">
            <a:xfrm>
              <a:off x="4005" y="1564"/>
              <a:ext cx="203" cy="203"/>
            </a:xfrm>
            <a:custGeom>
              <a:avLst/>
              <a:gdLst>
                <a:gd name="T0" fmla="*/ 1 w 86"/>
                <a:gd name="T1" fmla="*/ 42 h 86"/>
                <a:gd name="T2" fmla="*/ 42 w 86"/>
                <a:gd name="T3" fmla="*/ 85 h 86"/>
                <a:gd name="T4" fmla="*/ 85 w 86"/>
                <a:gd name="T5" fmla="*/ 44 h 86"/>
                <a:gd name="T6" fmla="*/ 44 w 86"/>
                <a:gd name="T7" fmla="*/ 1 h 86"/>
                <a:gd name="T8" fmla="*/ 1 w 86"/>
                <a:gd name="T9" fmla="*/ 42 h 86"/>
              </a:gdLst>
              <a:ahLst/>
              <a:cxnLst>
                <a:cxn ang="0">
                  <a:pos x="T0" y="T1"/>
                </a:cxn>
                <a:cxn ang="0">
                  <a:pos x="T2" y="T3"/>
                </a:cxn>
                <a:cxn ang="0">
                  <a:pos x="T4" y="T5"/>
                </a:cxn>
                <a:cxn ang="0">
                  <a:pos x="T6" y="T7"/>
                </a:cxn>
                <a:cxn ang="0">
                  <a:pos x="T8" y="T9"/>
                </a:cxn>
              </a:cxnLst>
              <a:rect l="0" t="0" r="r" b="b"/>
              <a:pathLst>
                <a:path w="86" h="86">
                  <a:moveTo>
                    <a:pt x="1" y="42"/>
                  </a:moveTo>
                  <a:cubicBezTo>
                    <a:pt x="0" y="66"/>
                    <a:pt x="19" y="85"/>
                    <a:pt x="42" y="85"/>
                  </a:cubicBezTo>
                  <a:cubicBezTo>
                    <a:pt x="66" y="86"/>
                    <a:pt x="85" y="67"/>
                    <a:pt x="85" y="44"/>
                  </a:cubicBezTo>
                  <a:cubicBezTo>
                    <a:pt x="86" y="20"/>
                    <a:pt x="67" y="1"/>
                    <a:pt x="44" y="1"/>
                  </a:cubicBezTo>
                  <a:cubicBezTo>
                    <a:pt x="20" y="0"/>
                    <a:pt x="1" y="19"/>
                    <a:pt x="1" y="42"/>
                  </a:cubicBezTo>
                  <a:close/>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26">
              <a:extLst>
                <a:ext uri="{FF2B5EF4-FFF2-40B4-BE49-F238E27FC236}">
                  <a16:creationId xmlns:a16="http://schemas.microsoft.com/office/drawing/2014/main" id="{B654173F-ACDB-499D-8D1D-09B85E38B964}"/>
                </a:ext>
              </a:extLst>
            </p:cNvPr>
            <p:cNvSpPr>
              <a:spLocks/>
            </p:cNvSpPr>
            <p:nvPr/>
          </p:nvSpPr>
          <p:spPr bwMode="gray">
            <a:xfrm>
              <a:off x="3932" y="1545"/>
              <a:ext cx="328" cy="278"/>
            </a:xfrm>
            <a:custGeom>
              <a:avLst/>
              <a:gdLst>
                <a:gd name="T0" fmla="*/ 88 w 139"/>
                <a:gd name="T1" fmla="*/ 118 h 118"/>
                <a:gd name="T2" fmla="*/ 0 w 139"/>
                <a:gd name="T3" fmla="*/ 47 h 118"/>
                <a:gd name="T4" fmla="*/ 60 w 139"/>
                <a:gd name="T5" fmla="*/ 8 h 118"/>
                <a:gd name="T6" fmla="*/ 139 w 139"/>
                <a:gd name="T7" fmla="*/ 40 h 118"/>
                <a:gd name="T8" fmla="*/ 88 w 139"/>
                <a:gd name="T9" fmla="*/ 118 h 118"/>
              </a:gdLst>
              <a:ahLst/>
              <a:cxnLst>
                <a:cxn ang="0">
                  <a:pos x="T0" y="T1"/>
                </a:cxn>
                <a:cxn ang="0">
                  <a:pos x="T2" y="T3"/>
                </a:cxn>
                <a:cxn ang="0">
                  <a:pos x="T4" y="T5"/>
                </a:cxn>
                <a:cxn ang="0">
                  <a:pos x="T6" y="T7"/>
                </a:cxn>
                <a:cxn ang="0">
                  <a:pos x="T8" y="T9"/>
                </a:cxn>
              </a:cxnLst>
              <a:rect l="0" t="0" r="r" b="b"/>
              <a:pathLst>
                <a:path w="139" h="118">
                  <a:moveTo>
                    <a:pt x="88" y="118"/>
                  </a:moveTo>
                  <a:cubicBezTo>
                    <a:pt x="0" y="47"/>
                    <a:pt x="0" y="47"/>
                    <a:pt x="0" y="47"/>
                  </a:cubicBezTo>
                  <a:cubicBezTo>
                    <a:pt x="0" y="47"/>
                    <a:pt x="47" y="15"/>
                    <a:pt x="60" y="8"/>
                  </a:cubicBezTo>
                  <a:cubicBezTo>
                    <a:pt x="72" y="0"/>
                    <a:pt x="88" y="6"/>
                    <a:pt x="139" y="40"/>
                  </a:cubicBezTo>
                  <a:lnTo>
                    <a:pt x="88" y="118"/>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27">
              <a:extLst>
                <a:ext uri="{FF2B5EF4-FFF2-40B4-BE49-F238E27FC236}">
                  <a16:creationId xmlns:a16="http://schemas.microsoft.com/office/drawing/2014/main" id="{3766AA8D-3046-45B1-96CD-EF1A45CD080E}"/>
                </a:ext>
              </a:extLst>
            </p:cNvPr>
            <p:cNvSpPr>
              <a:spLocks/>
            </p:cNvSpPr>
            <p:nvPr/>
          </p:nvSpPr>
          <p:spPr bwMode="gray">
            <a:xfrm>
              <a:off x="4021" y="1923"/>
              <a:ext cx="137" cy="156"/>
            </a:xfrm>
            <a:custGeom>
              <a:avLst/>
              <a:gdLst>
                <a:gd name="T0" fmla="*/ 74 w 137"/>
                <a:gd name="T1" fmla="*/ 0 h 156"/>
                <a:gd name="T2" fmla="*/ 137 w 137"/>
                <a:gd name="T3" fmla="*/ 120 h 156"/>
                <a:gd name="T4" fmla="*/ 128 w 137"/>
                <a:gd name="T5" fmla="*/ 115 h 156"/>
                <a:gd name="T6" fmla="*/ 121 w 137"/>
                <a:gd name="T7" fmla="*/ 113 h 156"/>
                <a:gd name="T8" fmla="*/ 109 w 137"/>
                <a:gd name="T9" fmla="*/ 111 h 156"/>
                <a:gd name="T10" fmla="*/ 109 w 137"/>
                <a:gd name="T11" fmla="*/ 111 h 156"/>
                <a:gd name="T12" fmla="*/ 81 w 137"/>
                <a:gd name="T13" fmla="*/ 101 h 156"/>
                <a:gd name="T14" fmla="*/ 71 w 137"/>
                <a:gd name="T15" fmla="*/ 127 h 156"/>
                <a:gd name="T16" fmla="*/ 71 w 137"/>
                <a:gd name="T17" fmla="*/ 127 h 156"/>
                <a:gd name="T18" fmla="*/ 69 w 137"/>
                <a:gd name="T19" fmla="*/ 139 h 156"/>
                <a:gd name="T20" fmla="*/ 67 w 137"/>
                <a:gd name="T21" fmla="*/ 146 h 156"/>
                <a:gd name="T22" fmla="*/ 67 w 137"/>
                <a:gd name="T23" fmla="*/ 146 h 156"/>
                <a:gd name="T24" fmla="*/ 64 w 137"/>
                <a:gd name="T25" fmla="*/ 156 h 156"/>
                <a:gd name="T26" fmla="*/ 0 w 137"/>
                <a:gd name="T27" fmla="*/ 35 h 156"/>
                <a:gd name="T28" fmla="*/ 7 w 137"/>
                <a:gd name="T29" fmla="*/ 33 h 156"/>
                <a:gd name="T30" fmla="*/ 7 w 137"/>
                <a:gd name="T31" fmla="*/ 33 h 156"/>
                <a:gd name="T32" fmla="*/ 19 w 137"/>
                <a:gd name="T33" fmla="*/ 26 h 156"/>
                <a:gd name="T34" fmla="*/ 19 w 137"/>
                <a:gd name="T35" fmla="*/ 26 h 156"/>
                <a:gd name="T36" fmla="*/ 55 w 137"/>
                <a:gd name="T37" fmla="*/ 9 h 156"/>
                <a:gd name="T38" fmla="*/ 55 w 137"/>
                <a:gd name="T39" fmla="*/ 9 h 156"/>
                <a:gd name="T40" fmla="*/ 69 w 137"/>
                <a:gd name="T41" fmla="*/ 2 h 156"/>
                <a:gd name="T42" fmla="*/ 69 w 137"/>
                <a:gd name="T43" fmla="*/ 2 h 156"/>
                <a:gd name="T44" fmla="*/ 74 w 137"/>
                <a:gd name="T4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56">
                  <a:moveTo>
                    <a:pt x="74" y="0"/>
                  </a:moveTo>
                  <a:lnTo>
                    <a:pt x="137" y="120"/>
                  </a:lnTo>
                  <a:lnTo>
                    <a:pt x="128" y="115"/>
                  </a:lnTo>
                  <a:lnTo>
                    <a:pt x="121" y="113"/>
                  </a:lnTo>
                  <a:lnTo>
                    <a:pt x="109" y="111"/>
                  </a:lnTo>
                  <a:lnTo>
                    <a:pt x="109" y="111"/>
                  </a:lnTo>
                  <a:lnTo>
                    <a:pt x="81" y="101"/>
                  </a:lnTo>
                  <a:lnTo>
                    <a:pt x="71" y="127"/>
                  </a:lnTo>
                  <a:lnTo>
                    <a:pt x="71" y="127"/>
                  </a:lnTo>
                  <a:lnTo>
                    <a:pt x="69" y="139"/>
                  </a:lnTo>
                  <a:lnTo>
                    <a:pt x="67" y="146"/>
                  </a:lnTo>
                  <a:lnTo>
                    <a:pt x="67" y="146"/>
                  </a:lnTo>
                  <a:lnTo>
                    <a:pt x="64" y="156"/>
                  </a:lnTo>
                  <a:lnTo>
                    <a:pt x="0" y="35"/>
                  </a:lnTo>
                  <a:lnTo>
                    <a:pt x="7" y="33"/>
                  </a:lnTo>
                  <a:lnTo>
                    <a:pt x="7" y="33"/>
                  </a:lnTo>
                  <a:lnTo>
                    <a:pt x="19" y="26"/>
                  </a:lnTo>
                  <a:lnTo>
                    <a:pt x="19" y="26"/>
                  </a:lnTo>
                  <a:lnTo>
                    <a:pt x="55" y="9"/>
                  </a:lnTo>
                  <a:lnTo>
                    <a:pt x="55" y="9"/>
                  </a:lnTo>
                  <a:lnTo>
                    <a:pt x="69" y="2"/>
                  </a:lnTo>
                  <a:lnTo>
                    <a:pt x="69" y="2"/>
                  </a:lnTo>
                  <a:lnTo>
                    <a:pt x="74" y="0"/>
                  </a:lnTo>
                  <a:close/>
                </a:path>
              </a:pathLst>
            </a:custGeom>
            <a:solidFill>
              <a:srgbClr val="C8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28">
              <a:extLst>
                <a:ext uri="{FF2B5EF4-FFF2-40B4-BE49-F238E27FC236}">
                  <a16:creationId xmlns:a16="http://schemas.microsoft.com/office/drawing/2014/main" id="{E5D49694-3FE4-4D0F-8FF0-2A3D25EC4729}"/>
                </a:ext>
              </a:extLst>
            </p:cNvPr>
            <p:cNvSpPr>
              <a:spLocks/>
            </p:cNvSpPr>
            <p:nvPr/>
          </p:nvSpPr>
          <p:spPr bwMode="gray">
            <a:xfrm>
              <a:off x="3903" y="1949"/>
              <a:ext cx="104" cy="146"/>
            </a:xfrm>
            <a:custGeom>
              <a:avLst/>
              <a:gdLst>
                <a:gd name="T0" fmla="*/ 24 w 104"/>
                <a:gd name="T1" fmla="*/ 0 h 146"/>
                <a:gd name="T2" fmla="*/ 31 w 104"/>
                <a:gd name="T3" fmla="*/ 2 h 146"/>
                <a:gd name="T4" fmla="*/ 31 w 104"/>
                <a:gd name="T5" fmla="*/ 2 h 146"/>
                <a:gd name="T6" fmla="*/ 43 w 104"/>
                <a:gd name="T7" fmla="*/ 2 h 146"/>
                <a:gd name="T8" fmla="*/ 43 w 104"/>
                <a:gd name="T9" fmla="*/ 2 h 146"/>
                <a:gd name="T10" fmla="*/ 85 w 104"/>
                <a:gd name="T11" fmla="*/ 9 h 146"/>
                <a:gd name="T12" fmla="*/ 85 w 104"/>
                <a:gd name="T13" fmla="*/ 9 h 146"/>
                <a:gd name="T14" fmla="*/ 97 w 104"/>
                <a:gd name="T15" fmla="*/ 11 h 146"/>
                <a:gd name="T16" fmla="*/ 97 w 104"/>
                <a:gd name="T17" fmla="*/ 11 h 146"/>
                <a:gd name="T18" fmla="*/ 104 w 104"/>
                <a:gd name="T19" fmla="*/ 11 h 146"/>
                <a:gd name="T20" fmla="*/ 81 w 104"/>
                <a:gd name="T21" fmla="*/ 146 h 146"/>
                <a:gd name="T22" fmla="*/ 76 w 104"/>
                <a:gd name="T23" fmla="*/ 137 h 146"/>
                <a:gd name="T24" fmla="*/ 76 w 104"/>
                <a:gd name="T25" fmla="*/ 137 h 146"/>
                <a:gd name="T26" fmla="*/ 71 w 104"/>
                <a:gd name="T27" fmla="*/ 132 h 146"/>
                <a:gd name="T28" fmla="*/ 64 w 104"/>
                <a:gd name="T29" fmla="*/ 122 h 146"/>
                <a:gd name="T30" fmla="*/ 64 w 104"/>
                <a:gd name="T31" fmla="*/ 122 h 146"/>
                <a:gd name="T32" fmla="*/ 48 w 104"/>
                <a:gd name="T33" fmla="*/ 99 h 146"/>
                <a:gd name="T34" fmla="*/ 24 w 104"/>
                <a:gd name="T35" fmla="*/ 115 h 146"/>
                <a:gd name="T36" fmla="*/ 24 w 104"/>
                <a:gd name="T37" fmla="*/ 115 h 146"/>
                <a:gd name="T38" fmla="*/ 14 w 104"/>
                <a:gd name="T39" fmla="*/ 122 h 146"/>
                <a:gd name="T40" fmla="*/ 10 w 104"/>
                <a:gd name="T41" fmla="*/ 127 h 146"/>
                <a:gd name="T42" fmla="*/ 10 w 104"/>
                <a:gd name="T43" fmla="*/ 127 h 146"/>
                <a:gd name="T44" fmla="*/ 0 w 104"/>
                <a:gd name="T45" fmla="*/ 134 h 146"/>
                <a:gd name="T46" fmla="*/ 24 w 104"/>
                <a:gd name="T4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146">
                  <a:moveTo>
                    <a:pt x="24" y="0"/>
                  </a:moveTo>
                  <a:lnTo>
                    <a:pt x="31" y="2"/>
                  </a:lnTo>
                  <a:lnTo>
                    <a:pt x="31" y="2"/>
                  </a:lnTo>
                  <a:lnTo>
                    <a:pt x="43" y="2"/>
                  </a:lnTo>
                  <a:lnTo>
                    <a:pt x="43" y="2"/>
                  </a:lnTo>
                  <a:lnTo>
                    <a:pt x="85" y="9"/>
                  </a:lnTo>
                  <a:lnTo>
                    <a:pt x="85" y="9"/>
                  </a:lnTo>
                  <a:lnTo>
                    <a:pt x="97" y="11"/>
                  </a:lnTo>
                  <a:lnTo>
                    <a:pt x="97" y="11"/>
                  </a:lnTo>
                  <a:lnTo>
                    <a:pt x="104" y="11"/>
                  </a:lnTo>
                  <a:lnTo>
                    <a:pt x="81" y="146"/>
                  </a:lnTo>
                  <a:lnTo>
                    <a:pt x="76" y="137"/>
                  </a:lnTo>
                  <a:lnTo>
                    <a:pt x="76" y="137"/>
                  </a:lnTo>
                  <a:lnTo>
                    <a:pt x="71" y="132"/>
                  </a:lnTo>
                  <a:lnTo>
                    <a:pt x="64" y="122"/>
                  </a:lnTo>
                  <a:lnTo>
                    <a:pt x="64" y="122"/>
                  </a:lnTo>
                  <a:lnTo>
                    <a:pt x="48" y="99"/>
                  </a:lnTo>
                  <a:lnTo>
                    <a:pt x="24" y="115"/>
                  </a:lnTo>
                  <a:lnTo>
                    <a:pt x="24" y="115"/>
                  </a:lnTo>
                  <a:lnTo>
                    <a:pt x="14" y="122"/>
                  </a:lnTo>
                  <a:lnTo>
                    <a:pt x="10" y="127"/>
                  </a:lnTo>
                  <a:lnTo>
                    <a:pt x="10" y="127"/>
                  </a:lnTo>
                  <a:lnTo>
                    <a:pt x="0" y="134"/>
                  </a:lnTo>
                  <a:lnTo>
                    <a:pt x="24" y="0"/>
                  </a:lnTo>
                  <a:close/>
                </a:path>
              </a:pathLst>
            </a:custGeom>
            <a:solidFill>
              <a:srgbClr val="C8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29">
              <a:extLst>
                <a:ext uri="{FF2B5EF4-FFF2-40B4-BE49-F238E27FC236}">
                  <a16:creationId xmlns:a16="http://schemas.microsoft.com/office/drawing/2014/main" id="{126FB429-1C49-41C8-93FC-B6859D77CEF2}"/>
                </a:ext>
              </a:extLst>
            </p:cNvPr>
            <p:cNvSpPr>
              <a:spLocks/>
            </p:cNvSpPr>
            <p:nvPr/>
          </p:nvSpPr>
          <p:spPr bwMode="gray">
            <a:xfrm>
              <a:off x="3832" y="1701"/>
              <a:ext cx="331" cy="311"/>
            </a:xfrm>
            <a:custGeom>
              <a:avLst/>
              <a:gdLst>
                <a:gd name="T0" fmla="*/ 139 w 140"/>
                <a:gd name="T1" fmla="*/ 55 h 132"/>
                <a:gd name="T2" fmla="*/ 128 w 140"/>
                <a:gd name="T3" fmla="*/ 41 h 132"/>
                <a:gd name="T4" fmla="*/ 124 w 140"/>
                <a:gd name="T5" fmla="*/ 24 h 132"/>
                <a:gd name="T6" fmla="*/ 107 w 140"/>
                <a:gd name="T7" fmla="*/ 17 h 132"/>
                <a:gd name="T8" fmla="*/ 95 w 140"/>
                <a:gd name="T9" fmla="*/ 4 h 132"/>
                <a:gd name="T10" fmla="*/ 77 w 140"/>
                <a:gd name="T11" fmla="*/ 6 h 132"/>
                <a:gd name="T12" fmla="*/ 60 w 140"/>
                <a:gd name="T13" fmla="*/ 1 h 132"/>
                <a:gd name="T14" fmla="*/ 45 w 140"/>
                <a:gd name="T15" fmla="*/ 11 h 132"/>
                <a:gd name="T16" fmla="*/ 27 w 140"/>
                <a:gd name="T17" fmla="*/ 15 h 132"/>
                <a:gd name="T18" fmla="*/ 19 w 140"/>
                <a:gd name="T19" fmla="*/ 31 h 132"/>
                <a:gd name="T20" fmla="*/ 5 w 140"/>
                <a:gd name="T21" fmla="*/ 43 h 132"/>
                <a:gd name="T22" fmla="*/ 7 w 140"/>
                <a:gd name="T23" fmla="*/ 60 h 132"/>
                <a:gd name="T24" fmla="*/ 1 w 140"/>
                <a:gd name="T25" fmla="*/ 77 h 132"/>
                <a:gd name="T26" fmla="*/ 12 w 140"/>
                <a:gd name="T27" fmla="*/ 91 h 132"/>
                <a:gd name="T28" fmla="*/ 15 w 140"/>
                <a:gd name="T29" fmla="*/ 108 h 132"/>
                <a:gd name="T30" fmla="*/ 32 w 140"/>
                <a:gd name="T31" fmla="*/ 115 h 132"/>
                <a:gd name="T32" fmla="*/ 44 w 140"/>
                <a:gd name="T33" fmla="*/ 128 h 132"/>
                <a:gd name="T34" fmla="*/ 63 w 140"/>
                <a:gd name="T35" fmla="*/ 126 h 132"/>
                <a:gd name="T36" fmla="*/ 80 w 140"/>
                <a:gd name="T37" fmla="*/ 132 h 132"/>
                <a:gd name="T38" fmla="*/ 95 w 140"/>
                <a:gd name="T39" fmla="*/ 121 h 132"/>
                <a:gd name="T40" fmla="*/ 113 w 140"/>
                <a:gd name="T41" fmla="*/ 117 h 132"/>
                <a:gd name="T42" fmla="*/ 121 w 140"/>
                <a:gd name="T43" fmla="*/ 101 h 132"/>
                <a:gd name="T44" fmla="*/ 135 w 140"/>
                <a:gd name="T45" fmla="*/ 89 h 132"/>
                <a:gd name="T46" fmla="*/ 132 w 140"/>
                <a:gd name="T47" fmla="*/ 72 h 132"/>
                <a:gd name="T48" fmla="*/ 139 w 140"/>
                <a:gd name="T49" fmla="*/ 5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32">
                  <a:moveTo>
                    <a:pt x="139" y="55"/>
                  </a:moveTo>
                  <a:cubicBezTo>
                    <a:pt x="138" y="50"/>
                    <a:pt x="134" y="45"/>
                    <a:pt x="128" y="41"/>
                  </a:cubicBezTo>
                  <a:cubicBezTo>
                    <a:pt x="129" y="34"/>
                    <a:pt x="128" y="28"/>
                    <a:pt x="124" y="24"/>
                  </a:cubicBezTo>
                  <a:cubicBezTo>
                    <a:pt x="121" y="19"/>
                    <a:pt x="115" y="17"/>
                    <a:pt x="107" y="17"/>
                  </a:cubicBezTo>
                  <a:cubicBezTo>
                    <a:pt x="105" y="11"/>
                    <a:pt x="101" y="6"/>
                    <a:pt x="95" y="4"/>
                  </a:cubicBezTo>
                  <a:cubicBezTo>
                    <a:pt x="90" y="2"/>
                    <a:pt x="84" y="3"/>
                    <a:pt x="77" y="6"/>
                  </a:cubicBezTo>
                  <a:cubicBezTo>
                    <a:pt x="72" y="2"/>
                    <a:pt x="66" y="0"/>
                    <a:pt x="60" y="1"/>
                  </a:cubicBezTo>
                  <a:cubicBezTo>
                    <a:pt x="54" y="2"/>
                    <a:pt x="49" y="5"/>
                    <a:pt x="45" y="11"/>
                  </a:cubicBezTo>
                  <a:cubicBezTo>
                    <a:pt x="38" y="10"/>
                    <a:pt x="31" y="11"/>
                    <a:pt x="27" y="15"/>
                  </a:cubicBezTo>
                  <a:cubicBezTo>
                    <a:pt x="22" y="18"/>
                    <a:pt x="19" y="24"/>
                    <a:pt x="19" y="31"/>
                  </a:cubicBezTo>
                  <a:cubicBezTo>
                    <a:pt x="12" y="33"/>
                    <a:pt x="7" y="37"/>
                    <a:pt x="5" y="43"/>
                  </a:cubicBezTo>
                  <a:cubicBezTo>
                    <a:pt x="3" y="48"/>
                    <a:pt x="4" y="54"/>
                    <a:pt x="7" y="60"/>
                  </a:cubicBezTo>
                  <a:cubicBezTo>
                    <a:pt x="3" y="66"/>
                    <a:pt x="0" y="71"/>
                    <a:pt x="1" y="77"/>
                  </a:cubicBezTo>
                  <a:cubicBezTo>
                    <a:pt x="2" y="83"/>
                    <a:pt x="6" y="87"/>
                    <a:pt x="12" y="91"/>
                  </a:cubicBezTo>
                  <a:cubicBezTo>
                    <a:pt x="11" y="98"/>
                    <a:pt x="12" y="104"/>
                    <a:pt x="15" y="108"/>
                  </a:cubicBezTo>
                  <a:cubicBezTo>
                    <a:pt x="19" y="113"/>
                    <a:pt x="25" y="115"/>
                    <a:pt x="32" y="115"/>
                  </a:cubicBezTo>
                  <a:cubicBezTo>
                    <a:pt x="35" y="121"/>
                    <a:pt x="39" y="126"/>
                    <a:pt x="44" y="128"/>
                  </a:cubicBezTo>
                  <a:cubicBezTo>
                    <a:pt x="50" y="130"/>
                    <a:pt x="56" y="129"/>
                    <a:pt x="63" y="126"/>
                  </a:cubicBezTo>
                  <a:cubicBezTo>
                    <a:pt x="68" y="130"/>
                    <a:pt x="74" y="132"/>
                    <a:pt x="80" y="132"/>
                  </a:cubicBezTo>
                  <a:cubicBezTo>
                    <a:pt x="86" y="131"/>
                    <a:pt x="91" y="127"/>
                    <a:pt x="95" y="121"/>
                  </a:cubicBezTo>
                  <a:cubicBezTo>
                    <a:pt x="102" y="122"/>
                    <a:pt x="109" y="121"/>
                    <a:pt x="113" y="117"/>
                  </a:cubicBezTo>
                  <a:cubicBezTo>
                    <a:pt x="118" y="114"/>
                    <a:pt x="120" y="108"/>
                    <a:pt x="121" y="101"/>
                  </a:cubicBezTo>
                  <a:cubicBezTo>
                    <a:pt x="128" y="98"/>
                    <a:pt x="133" y="95"/>
                    <a:pt x="135" y="89"/>
                  </a:cubicBezTo>
                  <a:cubicBezTo>
                    <a:pt x="137" y="84"/>
                    <a:pt x="136" y="78"/>
                    <a:pt x="132" y="72"/>
                  </a:cubicBezTo>
                  <a:cubicBezTo>
                    <a:pt x="137" y="67"/>
                    <a:pt x="140" y="61"/>
                    <a:pt x="139" y="55"/>
                  </a:cubicBezTo>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30">
              <a:extLst>
                <a:ext uri="{FF2B5EF4-FFF2-40B4-BE49-F238E27FC236}">
                  <a16:creationId xmlns:a16="http://schemas.microsoft.com/office/drawing/2014/main" id="{9D07A242-95FA-43DA-837D-4C16538B4A0A}"/>
                </a:ext>
              </a:extLst>
            </p:cNvPr>
            <p:cNvSpPr>
              <a:spLocks/>
            </p:cNvSpPr>
            <p:nvPr/>
          </p:nvSpPr>
          <p:spPr bwMode="gray">
            <a:xfrm>
              <a:off x="3865" y="1729"/>
              <a:ext cx="263" cy="253"/>
            </a:xfrm>
            <a:custGeom>
              <a:avLst/>
              <a:gdLst>
                <a:gd name="T0" fmla="*/ 4 w 111"/>
                <a:gd name="T1" fmla="*/ 62 h 107"/>
                <a:gd name="T2" fmla="*/ 48 w 111"/>
                <a:gd name="T3" fmla="*/ 5 h 107"/>
                <a:gd name="T4" fmla="*/ 107 w 111"/>
                <a:gd name="T5" fmla="*/ 45 h 107"/>
                <a:gd name="T6" fmla="*/ 63 w 111"/>
                <a:gd name="T7" fmla="*/ 102 h 107"/>
                <a:gd name="T8" fmla="*/ 4 w 111"/>
                <a:gd name="T9" fmla="*/ 62 h 107"/>
              </a:gdLst>
              <a:ahLst/>
              <a:cxnLst>
                <a:cxn ang="0">
                  <a:pos x="T0" y="T1"/>
                </a:cxn>
                <a:cxn ang="0">
                  <a:pos x="T2" y="T3"/>
                </a:cxn>
                <a:cxn ang="0">
                  <a:pos x="T4" y="T5"/>
                </a:cxn>
                <a:cxn ang="0">
                  <a:pos x="T6" y="T7"/>
                </a:cxn>
                <a:cxn ang="0">
                  <a:pos x="T8" y="T9"/>
                </a:cxn>
              </a:cxnLst>
              <a:rect l="0" t="0" r="r" b="b"/>
              <a:pathLst>
                <a:path w="111" h="107">
                  <a:moveTo>
                    <a:pt x="4" y="62"/>
                  </a:moveTo>
                  <a:cubicBezTo>
                    <a:pt x="0" y="35"/>
                    <a:pt x="20" y="9"/>
                    <a:pt x="48" y="5"/>
                  </a:cubicBezTo>
                  <a:cubicBezTo>
                    <a:pt x="76" y="0"/>
                    <a:pt x="103" y="19"/>
                    <a:pt x="107" y="45"/>
                  </a:cubicBezTo>
                  <a:cubicBezTo>
                    <a:pt x="111" y="72"/>
                    <a:pt x="92" y="98"/>
                    <a:pt x="63" y="102"/>
                  </a:cubicBezTo>
                  <a:cubicBezTo>
                    <a:pt x="35" y="107"/>
                    <a:pt x="9" y="89"/>
                    <a:pt x="4" y="62"/>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31">
              <a:extLst>
                <a:ext uri="{FF2B5EF4-FFF2-40B4-BE49-F238E27FC236}">
                  <a16:creationId xmlns:a16="http://schemas.microsoft.com/office/drawing/2014/main" id="{B9557F03-F45F-430E-AADC-49F4617AB362}"/>
                </a:ext>
              </a:extLst>
            </p:cNvPr>
            <p:cNvSpPr>
              <a:spLocks/>
            </p:cNvSpPr>
            <p:nvPr/>
          </p:nvSpPr>
          <p:spPr bwMode="gray">
            <a:xfrm>
              <a:off x="3884" y="1748"/>
              <a:ext cx="227" cy="217"/>
            </a:xfrm>
            <a:custGeom>
              <a:avLst/>
              <a:gdLst>
                <a:gd name="T0" fmla="*/ 3 w 96"/>
                <a:gd name="T1" fmla="*/ 53 h 92"/>
                <a:gd name="T2" fmla="*/ 41 w 96"/>
                <a:gd name="T3" fmla="*/ 4 h 92"/>
                <a:gd name="T4" fmla="*/ 92 w 96"/>
                <a:gd name="T5" fmla="*/ 39 h 92"/>
                <a:gd name="T6" fmla="*/ 55 w 96"/>
                <a:gd name="T7" fmla="*/ 88 h 92"/>
                <a:gd name="T8" fmla="*/ 3 w 96"/>
                <a:gd name="T9" fmla="*/ 53 h 92"/>
              </a:gdLst>
              <a:ahLst/>
              <a:cxnLst>
                <a:cxn ang="0">
                  <a:pos x="T0" y="T1"/>
                </a:cxn>
                <a:cxn ang="0">
                  <a:pos x="T2" y="T3"/>
                </a:cxn>
                <a:cxn ang="0">
                  <a:pos x="T4" y="T5"/>
                </a:cxn>
                <a:cxn ang="0">
                  <a:pos x="T6" y="T7"/>
                </a:cxn>
                <a:cxn ang="0">
                  <a:pos x="T8" y="T9"/>
                </a:cxn>
              </a:cxnLst>
              <a:rect l="0" t="0" r="r" b="b"/>
              <a:pathLst>
                <a:path w="96" h="92">
                  <a:moveTo>
                    <a:pt x="3" y="53"/>
                  </a:moveTo>
                  <a:cubicBezTo>
                    <a:pt x="0" y="30"/>
                    <a:pt x="17" y="8"/>
                    <a:pt x="41" y="4"/>
                  </a:cubicBezTo>
                  <a:cubicBezTo>
                    <a:pt x="66" y="0"/>
                    <a:pt x="89" y="16"/>
                    <a:pt x="92" y="39"/>
                  </a:cubicBezTo>
                  <a:cubicBezTo>
                    <a:pt x="96" y="62"/>
                    <a:pt x="79" y="84"/>
                    <a:pt x="55" y="88"/>
                  </a:cubicBezTo>
                  <a:cubicBezTo>
                    <a:pt x="30" y="92"/>
                    <a:pt x="7" y="76"/>
                    <a:pt x="3" y="53"/>
                  </a:cubicBezTo>
                </a:path>
              </a:pathLst>
            </a:custGeom>
            <a:solidFill>
              <a:srgbClr val="BF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32">
              <a:extLst>
                <a:ext uri="{FF2B5EF4-FFF2-40B4-BE49-F238E27FC236}">
                  <a16:creationId xmlns:a16="http://schemas.microsoft.com/office/drawing/2014/main" id="{1FC2E276-1EC5-4D70-A0D9-5B575827E710}"/>
                </a:ext>
              </a:extLst>
            </p:cNvPr>
            <p:cNvSpPr>
              <a:spLocks noEditPoints="1"/>
            </p:cNvSpPr>
            <p:nvPr/>
          </p:nvSpPr>
          <p:spPr bwMode="gray">
            <a:xfrm>
              <a:off x="3948" y="1819"/>
              <a:ext cx="40" cy="80"/>
            </a:xfrm>
            <a:custGeom>
              <a:avLst/>
              <a:gdLst>
                <a:gd name="T0" fmla="*/ 24 w 40"/>
                <a:gd name="T1" fmla="*/ 56 h 80"/>
                <a:gd name="T2" fmla="*/ 19 w 40"/>
                <a:gd name="T3" fmla="*/ 56 h 80"/>
                <a:gd name="T4" fmla="*/ 19 w 40"/>
                <a:gd name="T5" fmla="*/ 78 h 80"/>
                <a:gd name="T6" fmla="*/ 7 w 40"/>
                <a:gd name="T7" fmla="*/ 80 h 80"/>
                <a:gd name="T8" fmla="*/ 7 w 40"/>
                <a:gd name="T9" fmla="*/ 59 h 80"/>
                <a:gd name="T10" fmla="*/ 3 w 40"/>
                <a:gd name="T11" fmla="*/ 61 h 80"/>
                <a:gd name="T12" fmla="*/ 0 w 40"/>
                <a:gd name="T13" fmla="*/ 49 h 80"/>
                <a:gd name="T14" fmla="*/ 5 w 40"/>
                <a:gd name="T15" fmla="*/ 49 h 80"/>
                <a:gd name="T16" fmla="*/ 5 w 40"/>
                <a:gd name="T17" fmla="*/ 33 h 80"/>
                <a:gd name="T18" fmla="*/ 0 w 40"/>
                <a:gd name="T19" fmla="*/ 33 h 80"/>
                <a:gd name="T20" fmla="*/ 0 w 40"/>
                <a:gd name="T21" fmla="*/ 23 h 80"/>
                <a:gd name="T22" fmla="*/ 5 w 40"/>
                <a:gd name="T23" fmla="*/ 21 h 80"/>
                <a:gd name="T24" fmla="*/ 5 w 40"/>
                <a:gd name="T25" fmla="*/ 4 h 80"/>
                <a:gd name="T26" fmla="*/ 14 w 40"/>
                <a:gd name="T27" fmla="*/ 2 h 80"/>
                <a:gd name="T28" fmla="*/ 17 w 40"/>
                <a:gd name="T29" fmla="*/ 19 h 80"/>
                <a:gd name="T30" fmla="*/ 21 w 40"/>
                <a:gd name="T31" fmla="*/ 19 h 80"/>
                <a:gd name="T32" fmla="*/ 19 w 40"/>
                <a:gd name="T33" fmla="*/ 2 h 80"/>
                <a:gd name="T34" fmla="*/ 31 w 40"/>
                <a:gd name="T35" fmla="*/ 0 h 80"/>
                <a:gd name="T36" fmla="*/ 33 w 40"/>
                <a:gd name="T37" fmla="*/ 16 h 80"/>
                <a:gd name="T38" fmla="*/ 38 w 40"/>
                <a:gd name="T39" fmla="*/ 16 h 80"/>
                <a:gd name="T40" fmla="*/ 38 w 40"/>
                <a:gd name="T41" fmla="*/ 26 h 80"/>
                <a:gd name="T42" fmla="*/ 33 w 40"/>
                <a:gd name="T43" fmla="*/ 28 h 80"/>
                <a:gd name="T44" fmla="*/ 33 w 40"/>
                <a:gd name="T45" fmla="*/ 45 h 80"/>
                <a:gd name="T46" fmla="*/ 38 w 40"/>
                <a:gd name="T47" fmla="*/ 45 h 80"/>
                <a:gd name="T48" fmla="*/ 40 w 40"/>
                <a:gd name="T49" fmla="*/ 54 h 80"/>
                <a:gd name="T50" fmla="*/ 33 w 40"/>
                <a:gd name="T51" fmla="*/ 54 h 80"/>
                <a:gd name="T52" fmla="*/ 36 w 40"/>
                <a:gd name="T53" fmla="*/ 75 h 80"/>
                <a:gd name="T54" fmla="*/ 24 w 40"/>
                <a:gd name="T55" fmla="*/ 78 h 80"/>
                <a:gd name="T56" fmla="*/ 24 w 40"/>
                <a:gd name="T57" fmla="*/ 56 h 80"/>
                <a:gd name="T58" fmla="*/ 24 w 40"/>
                <a:gd name="T59" fmla="*/ 56 h 80"/>
                <a:gd name="T60" fmla="*/ 17 w 40"/>
                <a:gd name="T61" fmla="*/ 47 h 80"/>
                <a:gd name="T62" fmla="*/ 21 w 40"/>
                <a:gd name="T63" fmla="*/ 47 h 80"/>
                <a:gd name="T64" fmla="*/ 21 w 40"/>
                <a:gd name="T65" fmla="*/ 28 h 80"/>
                <a:gd name="T66" fmla="*/ 17 w 40"/>
                <a:gd name="T67" fmla="*/ 30 h 80"/>
                <a:gd name="T68" fmla="*/ 17 w 40"/>
                <a:gd name="T69" fmla="*/ 47 h 80"/>
                <a:gd name="T70" fmla="*/ 17 w 40"/>
                <a:gd name="T71"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80">
                  <a:moveTo>
                    <a:pt x="24" y="56"/>
                  </a:moveTo>
                  <a:lnTo>
                    <a:pt x="19" y="56"/>
                  </a:lnTo>
                  <a:lnTo>
                    <a:pt x="19" y="78"/>
                  </a:lnTo>
                  <a:lnTo>
                    <a:pt x="7" y="80"/>
                  </a:lnTo>
                  <a:lnTo>
                    <a:pt x="7" y="59"/>
                  </a:lnTo>
                  <a:lnTo>
                    <a:pt x="3" y="61"/>
                  </a:lnTo>
                  <a:lnTo>
                    <a:pt x="0" y="49"/>
                  </a:lnTo>
                  <a:lnTo>
                    <a:pt x="5" y="49"/>
                  </a:lnTo>
                  <a:lnTo>
                    <a:pt x="5" y="33"/>
                  </a:lnTo>
                  <a:lnTo>
                    <a:pt x="0" y="33"/>
                  </a:lnTo>
                  <a:lnTo>
                    <a:pt x="0" y="23"/>
                  </a:lnTo>
                  <a:lnTo>
                    <a:pt x="5" y="21"/>
                  </a:lnTo>
                  <a:lnTo>
                    <a:pt x="5" y="4"/>
                  </a:lnTo>
                  <a:lnTo>
                    <a:pt x="14" y="2"/>
                  </a:lnTo>
                  <a:lnTo>
                    <a:pt x="17" y="19"/>
                  </a:lnTo>
                  <a:lnTo>
                    <a:pt x="21" y="19"/>
                  </a:lnTo>
                  <a:lnTo>
                    <a:pt x="19" y="2"/>
                  </a:lnTo>
                  <a:lnTo>
                    <a:pt x="31" y="0"/>
                  </a:lnTo>
                  <a:lnTo>
                    <a:pt x="33" y="16"/>
                  </a:lnTo>
                  <a:lnTo>
                    <a:pt x="38" y="16"/>
                  </a:lnTo>
                  <a:lnTo>
                    <a:pt x="38" y="26"/>
                  </a:lnTo>
                  <a:lnTo>
                    <a:pt x="33" y="28"/>
                  </a:lnTo>
                  <a:lnTo>
                    <a:pt x="33" y="45"/>
                  </a:lnTo>
                  <a:lnTo>
                    <a:pt x="38" y="45"/>
                  </a:lnTo>
                  <a:lnTo>
                    <a:pt x="40" y="54"/>
                  </a:lnTo>
                  <a:lnTo>
                    <a:pt x="33" y="54"/>
                  </a:lnTo>
                  <a:lnTo>
                    <a:pt x="36" y="75"/>
                  </a:lnTo>
                  <a:lnTo>
                    <a:pt x="24" y="78"/>
                  </a:lnTo>
                  <a:lnTo>
                    <a:pt x="24" y="56"/>
                  </a:lnTo>
                  <a:lnTo>
                    <a:pt x="24" y="56"/>
                  </a:lnTo>
                  <a:close/>
                  <a:moveTo>
                    <a:pt x="17" y="47"/>
                  </a:moveTo>
                  <a:lnTo>
                    <a:pt x="21" y="47"/>
                  </a:lnTo>
                  <a:lnTo>
                    <a:pt x="21" y="28"/>
                  </a:lnTo>
                  <a:lnTo>
                    <a:pt x="17" y="30"/>
                  </a:lnTo>
                  <a:lnTo>
                    <a:pt x="17" y="47"/>
                  </a:lnTo>
                  <a:lnTo>
                    <a:pt x="17" y="47"/>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33">
              <a:extLst>
                <a:ext uri="{FF2B5EF4-FFF2-40B4-BE49-F238E27FC236}">
                  <a16:creationId xmlns:a16="http://schemas.microsoft.com/office/drawing/2014/main" id="{A0F22CAC-F3A3-4AE0-9313-B2E1514D6DC6}"/>
                </a:ext>
              </a:extLst>
            </p:cNvPr>
            <p:cNvSpPr>
              <a:spLocks/>
            </p:cNvSpPr>
            <p:nvPr/>
          </p:nvSpPr>
          <p:spPr bwMode="gray">
            <a:xfrm>
              <a:off x="4002" y="1812"/>
              <a:ext cx="34" cy="78"/>
            </a:xfrm>
            <a:custGeom>
              <a:avLst/>
              <a:gdLst>
                <a:gd name="T0" fmla="*/ 0 w 14"/>
                <a:gd name="T1" fmla="*/ 6 h 33"/>
                <a:gd name="T2" fmla="*/ 2 w 14"/>
                <a:gd name="T3" fmla="*/ 5 h 33"/>
                <a:gd name="T4" fmla="*/ 4 w 14"/>
                <a:gd name="T5" fmla="*/ 4 h 33"/>
                <a:gd name="T6" fmla="*/ 4 w 14"/>
                <a:gd name="T7" fmla="*/ 3 h 33"/>
                <a:gd name="T8" fmla="*/ 5 w 14"/>
                <a:gd name="T9" fmla="*/ 1 h 33"/>
                <a:gd name="T10" fmla="*/ 9 w 14"/>
                <a:gd name="T11" fmla="*/ 0 h 33"/>
                <a:gd name="T12" fmla="*/ 14 w 14"/>
                <a:gd name="T13" fmla="*/ 32 h 33"/>
                <a:gd name="T14" fmla="*/ 8 w 14"/>
                <a:gd name="T15" fmla="*/ 33 h 33"/>
                <a:gd name="T16" fmla="*/ 4 w 14"/>
                <a:gd name="T17" fmla="*/ 9 h 33"/>
                <a:gd name="T18" fmla="*/ 1 w 14"/>
                <a:gd name="T19" fmla="*/ 10 h 33"/>
                <a:gd name="T20" fmla="*/ 0 w 14"/>
                <a:gd name="T2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3">
                  <a:moveTo>
                    <a:pt x="0" y="6"/>
                  </a:moveTo>
                  <a:cubicBezTo>
                    <a:pt x="1" y="5"/>
                    <a:pt x="2" y="5"/>
                    <a:pt x="2" y="5"/>
                  </a:cubicBezTo>
                  <a:cubicBezTo>
                    <a:pt x="3" y="5"/>
                    <a:pt x="4" y="4"/>
                    <a:pt x="4" y="4"/>
                  </a:cubicBezTo>
                  <a:cubicBezTo>
                    <a:pt x="4" y="4"/>
                    <a:pt x="4" y="3"/>
                    <a:pt x="4" y="3"/>
                  </a:cubicBezTo>
                  <a:cubicBezTo>
                    <a:pt x="5" y="2"/>
                    <a:pt x="5" y="2"/>
                    <a:pt x="5" y="1"/>
                  </a:cubicBezTo>
                  <a:cubicBezTo>
                    <a:pt x="9" y="0"/>
                    <a:pt x="9" y="0"/>
                    <a:pt x="9" y="0"/>
                  </a:cubicBezTo>
                  <a:cubicBezTo>
                    <a:pt x="14" y="32"/>
                    <a:pt x="14" y="32"/>
                    <a:pt x="14" y="32"/>
                  </a:cubicBezTo>
                  <a:cubicBezTo>
                    <a:pt x="8" y="33"/>
                    <a:pt x="8" y="33"/>
                    <a:pt x="8" y="33"/>
                  </a:cubicBezTo>
                  <a:cubicBezTo>
                    <a:pt x="4" y="9"/>
                    <a:pt x="4" y="9"/>
                    <a:pt x="4" y="9"/>
                  </a:cubicBezTo>
                  <a:cubicBezTo>
                    <a:pt x="1" y="10"/>
                    <a:pt x="1" y="10"/>
                    <a:pt x="1" y="10"/>
                  </a:cubicBezTo>
                  <a:lnTo>
                    <a:pt x="0" y="6"/>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34">
              <a:extLst>
                <a:ext uri="{FF2B5EF4-FFF2-40B4-BE49-F238E27FC236}">
                  <a16:creationId xmlns:a16="http://schemas.microsoft.com/office/drawing/2014/main" id="{03549428-A34F-4372-9131-B688496E405A}"/>
                </a:ext>
              </a:extLst>
            </p:cNvPr>
            <p:cNvSpPr>
              <a:spLocks/>
            </p:cNvSpPr>
            <p:nvPr/>
          </p:nvSpPr>
          <p:spPr bwMode="gray">
            <a:xfrm>
              <a:off x="3081" y="1568"/>
              <a:ext cx="409" cy="376"/>
            </a:xfrm>
            <a:custGeom>
              <a:avLst/>
              <a:gdLst>
                <a:gd name="T0" fmla="*/ 288 w 409"/>
                <a:gd name="T1" fmla="*/ 0 h 376"/>
                <a:gd name="T2" fmla="*/ 0 w 409"/>
                <a:gd name="T3" fmla="*/ 267 h 376"/>
                <a:gd name="T4" fmla="*/ 142 w 409"/>
                <a:gd name="T5" fmla="*/ 376 h 376"/>
                <a:gd name="T6" fmla="*/ 409 w 409"/>
                <a:gd name="T7" fmla="*/ 161 h 376"/>
                <a:gd name="T8" fmla="*/ 288 w 409"/>
                <a:gd name="T9" fmla="*/ 0 h 376"/>
              </a:gdLst>
              <a:ahLst/>
              <a:cxnLst>
                <a:cxn ang="0">
                  <a:pos x="T0" y="T1"/>
                </a:cxn>
                <a:cxn ang="0">
                  <a:pos x="T2" y="T3"/>
                </a:cxn>
                <a:cxn ang="0">
                  <a:pos x="T4" y="T5"/>
                </a:cxn>
                <a:cxn ang="0">
                  <a:pos x="T6" y="T7"/>
                </a:cxn>
                <a:cxn ang="0">
                  <a:pos x="T8" y="T9"/>
                </a:cxn>
              </a:cxnLst>
              <a:rect l="0" t="0" r="r" b="b"/>
              <a:pathLst>
                <a:path w="409" h="376">
                  <a:moveTo>
                    <a:pt x="288" y="0"/>
                  </a:moveTo>
                  <a:lnTo>
                    <a:pt x="0" y="267"/>
                  </a:lnTo>
                  <a:lnTo>
                    <a:pt x="142" y="376"/>
                  </a:lnTo>
                  <a:lnTo>
                    <a:pt x="409" y="161"/>
                  </a:lnTo>
                  <a:lnTo>
                    <a:pt x="288" y="0"/>
                  </a:lnTo>
                  <a:close/>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35">
              <a:extLst>
                <a:ext uri="{FF2B5EF4-FFF2-40B4-BE49-F238E27FC236}">
                  <a16:creationId xmlns:a16="http://schemas.microsoft.com/office/drawing/2014/main" id="{199AAE95-7B4F-421A-9F18-E7E2E1A339A8}"/>
                </a:ext>
              </a:extLst>
            </p:cNvPr>
            <p:cNvSpPr>
              <a:spLocks/>
            </p:cNvSpPr>
            <p:nvPr/>
          </p:nvSpPr>
          <p:spPr bwMode="gray">
            <a:xfrm>
              <a:off x="3058" y="1783"/>
              <a:ext cx="205" cy="194"/>
            </a:xfrm>
            <a:custGeom>
              <a:avLst/>
              <a:gdLst>
                <a:gd name="T0" fmla="*/ 80 w 87"/>
                <a:gd name="T1" fmla="*/ 52 h 82"/>
                <a:gd name="T2" fmla="*/ 54 w 87"/>
                <a:gd name="T3" fmla="*/ 4 h 82"/>
                <a:gd name="T4" fmla="*/ 7 w 87"/>
                <a:gd name="T5" fmla="*/ 29 h 82"/>
                <a:gd name="T6" fmla="*/ 33 w 87"/>
                <a:gd name="T7" fmla="*/ 77 h 82"/>
                <a:gd name="T8" fmla="*/ 80 w 87"/>
                <a:gd name="T9" fmla="*/ 52 h 82"/>
              </a:gdLst>
              <a:ahLst/>
              <a:cxnLst>
                <a:cxn ang="0">
                  <a:pos x="T0" y="T1"/>
                </a:cxn>
                <a:cxn ang="0">
                  <a:pos x="T2" y="T3"/>
                </a:cxn>
                <a:cxn ang="0">
                  <a:pos x="T4" y="T5"/>
                </a:cxn>
                <a:cxn ang="0">
                  <a:pos x="T6" y="T7"/>
                </a:cxn>
                <a:cxn ang="0">
                  <a:pos x="T8" y="T9"/>
                </a:cxn>
              </a:cxnLst>
              <a:rect l="0" t="0" r="r" b="b"/>
              <a:pathLst>
                <a:path w="87" h="82">
                  <a:moveTo>
                    <a:pt x="80" y="52"/>
                  </a:moveTo>
                  <a:cubicBezTo>
                    <a:pt x="87" y="32"/>
                    <a:pt x="75" y="11"/>
                    <a:pt x="54" y="4"/>
                  </a:cubicBezTo>
                  <a:cubicBezTo>
                    <a:pt x="34" y="0"/>
                    <a:pt x="12" y="11"/>
                    <a:pt x="7" y="29"/>
                  </a:cubicBezTo>
                  <a:cubicBezTo>
                    <a:pt x="0" y="50"/>
                    <a:pt x="12" y="71"/>
                    <a:pt x="33" y="77"/>
                  </a:cubicBezTo>
                  <a:cubicBezTo>
                    <a:pt x="54" y="82"/>
                    <a:pt x="75" y="70"/>
                    <a:pt x="80" y="52"/>
                  </a:cubicBezTo>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36">
              <a:extLst>
                <a:ext uri="{FF2B5EF4-FFF2-40B4-BE49-F238E27FC236}">
                  <a16:creationId xmlns:a16="http://schemas.microsoft.com/office/drawing/2014/main" id="{FEDBCF68-CECE-4B61-AC45-8CD44FC1C476}"/>
                </a:ext>
              </a:extLst>
            </p:cNvPr>
            <p:cNvSpPr>
              <a:spLocks/>
            </p:cNvSpPr>
            <p:nvPr/>
          </p:nvSpPr>
          <p:spPr bwMode="gray">
            <a:xfrm>
              <a:off x="2694" y="1774"/>
              <a:ext cx="101" cy="104"/>
            </a:xfrm>
            <a:custGeom>
              <a:avLst/>
              <a:gdLst>
                <a:gd name="T0" fmla="*/ 7 w 43"/>
                <a:gd name="T1" fmla="*/ 35 h 44"/>
                <a:gd name="T2" fmla="*/ 35 w 43"/>
                <a:gd name="T3" fmla="*/ 36 h 44"/>
                <a:gd name="T4" fmla="*/ 37 w 43"/>
                <a:gd name="T5" fmla="*/ 9 h 44"/>
                <a:gd name="T6" fmla="*/ 9 w 43"/>
                <a:gd name="T7" fmla="*/ 7 h 44"/>
                <a:gd name="T8" fmla="*/ 7 w 43"/>
                <a:gd name="T9" fmla="*/ 35 h 44"/>
              </a:gdLst>
              <a:ahLst/>
              <a:cxnLst>
                <a:cxn ang="0">
                  <a:pos x="T0" y="T1"/>
                </a:cxn>
                <a:cxn ang="0">
                  <a:pos x="T2" y="T3"/>
                </a:cxn>
                <a:cxn ang="0">
                  <a:pos x="T4" y="T5"/>
                </a:cxn>
                <a:cxn ang="0">
                  <a:pos x="T6" y="T7"/>
                </a:cxn>
                <a:cxn ang="0">
                  <a:pos x="T8" y="T9"/>
                </a:cxn>
              </a:cxnLst>
              <a:rect l="0" t="0" r="r" b="b"/>
              <a:pathLst>
                <a:path w="43" h="44">
                  <a:moveTo>
                    <a:pt x="7" y="35"/>
                  </a:moveTo>
                  <a:cubicBezTo>
                    <a:pt x="14" y="43"/>
                    <a:pt x="26" y="44"/>
                    <a:pt x="35" y="36"/>
                  </a:cubicBezTo>
                  <a:cubicBezTo>
                    <a:pt x="43" y="28"/>
                    <a:pt x="43" y="16"/>
                    <a:pt x="37" y="9"/>
                  </a:cubicBezTo>
                  <a:cubicBezTo>
                    <a:pt x="30" y="0"/>
                    <a:pt x="17" y="0"/>
                    <a:pt x="9" y="7"/>
                  </a:cubicBezTo>
                  <a:cubicBezTo>
                    <a:pt x="1" y="15"/>
                    <a:pt x="0" y="27"/>
                    <a:pt x="7" y="35"/>
                  </a:cubicBezTo>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37">
              <a:extLst>
                <a:ext uri="{FF2B5EF4-FFF2-40B4-BE49-F238E27FC236}">
                  <a16:creationId xmlns:a16="http://schemas.microsoft.com/office/drawing/2014/main" id="{85465F4E-D180-4B73-A8F2-1F910AC127CF}"/>
                </a:ext>
              </a:extLst>
            </p:cNvPr>
            <p:cNvSpPr>
              <a:spLocks/>
            </p:cNvSpPr>
            <p:nvPr/>
          </p:nvSpPr>
          <p:spPr bwMode="gray">
            <a:xfrm>
              <a:off x="2734" y="1779"/>
              <a:ext cx="425" cy="189"/>
            </a:xfrm>
            <a:custGeom>
              <a:avLst/>
              <a:gdLst>
                <a:gd name="T0" fmla="*/ 418 w 425"/>
                <a:gd name="T1" fmla="*/ 189 h 189"/>
                <a:gd name="T2" fmla="*/ 425 w 425"/>
                <a:gd name="T3" fmla="*/ 18 h 189"/>
                <a:gd name="T4" fmla="*/ 0 w 425"/>
                <a:gd name="T5" fmla="*/ 0 h 189"/>
                <a:gd name="T6" fmla="*/ 5 w 425"/>
                <a:gd name="T7" fmla="*/ 92 h 189"/>
                <a:gd name="T8" fmla="*/ 418 w 425"/>
                <a:gd name="T9" fmla="*/ 189 h 189"/>
              </a:gdLst>
              <a:ahLst/>
              <a:cxnLst>
                <a:cxn ang="0">
                  <a:pos x="T0" y="T1"/>
                </a:cxn>
                <a:cxn ang="0">
                  <a:pos x="T2" y="T3"/>
                </a:cxn>
                <a:cxn ang="0">
                  <a:pos x="T4" y="T5"/>
                </a:cxn>
                <a:cxn ang="0">
                  <a:pos x="T6" y="T7"/>
                </a:cxn>
                <a:cxn ang="0">
                  <a:pos x="T8" y="T9"/>
                </a:cxn>
              </a:cxnLst>
              <a:rect l="0" t="0" r="r" b="b"/>
              <a:pathLst>
                <a:path w="425" h="189">
                  <a:moveTo>
                    <a:pt x="418" y="189"/>
                  </a:moveTo>
                  <a:lnTo>
                    <a:pt x="425" y="18"/>
                  </a:lnTo>
                  <a:lnTo>
                    <a:pt x="0" y="0"/>
                  </a:lnTo>
                  <a:lnTo>
                    <a:pt x="5" y="92"/>
                  </a:lnTo>
                  <a:lnTo>
                    <a:pt x="418" y="189"/>
                  </a:lnTo>
                  <a:close/>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38">
              <a:extLst>
                <a:ext uri="{FF2B5EF4-FFF2-40B4-BE49-F238E27FC236}">
                  <a16:creationId xmlns:a16="http://schemas.microsoft.com/office/drawing/2014/main" id="{3CDED62A-4859-4DF1-9DF1-3CCE9115581B}"/>
                </a:ext>
              </a:extLst>
            </p:cNvPr>
            <p:cNvSpPr>
              <a:spLocks/>
            </p:cNvSpPr>
            <p:nvPr/>
          </p:nvSpPr>
          <p:spPr bwMode="gray">
            <a:xfrm>
              <a:off x="2481" y="1582"/>
              <a:ext cx="345" cy="345"/>
            </a:xfrm>
            <a:custGeom>
              <a:avLst/>
              <a:gdLst>
                <a:gd name="T0" fmla="*/ 146 w 146"/>
                <a:gd name="T1" fmla="*/ 128 h 146"/>
                <a:gd name="T2" fmla="*/ 105 w 146"/>
                <a:gd name="T3" fmla="*/ 121 h 146"/>
                <a:gd name="T4" fmla="*/ 35 w 146"/>
                <a:gd name="T5" fmla="*/ 143 h 146"/>
                <a:gd name="T6" fmla="*/ 12 w 146"/>
                <a:gd name="T7" fmla="*/ 101 h 146"/>
                <a:gd name="T8" fmla="*/ 38 w 146"/>
                <a:gd name="T9" fmla="*/ 66 h 146"/>
                <a:gd name="T10" fmla="*/ 69 w 146"/>
                <a:gd name="T11" fmla="*/ 56 h 146"/>
                <a:gd name="T12" fmla="*/ 66 w 146"/>
                <a:gd name="T13" fmla="*/ 25 h 146"/>
                <a:gd name="T14" fmla="*/ 92 w 146"/>
                <a:gd name="T15" fmla="*/ 5 h 146"/>
                <a:gd name="T16" fmla="*/ 90 w 146"/>
                <a:gd name="T17" fmla="*/ 21 h 146"/>
                <a:gd name="T18" fmla="*/ 100 w 146"/>
                <a:gd name="T19" fmla="*/ 61 h 146"/>
                <a:gd name="T20" fmla="*/ 117 w 146"/>
                <a:gd name="T21" fmla="*/ 84 h 146"/>
                <a:gd name="T22" fmla="*/ 126 w 146"/>
                <a:gd name="T23" fmla="*/ 87 h 146"/>
                <a:gd name="T24" fmla="*/ 146 w 146"/>
                <a:gd name="T25"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46">
                  <a:moveTo>
                    <a:pt x="146" y="128"/>
                  </a:moveTo>
                  <a:cubicBezTo>
                    <a:pt x="144" y="126"/>
                    <a:pt x="105" y="121"/>
                    <a:pt x="105" y="121"/>
                  </a:cubicBezTo>
                  <a:cubicBezTo>
                    <a:pt x="97" y="143"/>
                    <a:pt x="40" y="146"/>
                    <a:pt x="35" y="143"/>
                  </a:cubicBezTo>
                  <a:cubicBezTo>
                    <a:pt x="29" y="140"/>
                    <a:pt x="25" y="122"/>
                    <a:pt x="12" y="101"/>
                  </a:cubicBezTo>
                  <a:cubicBezTo>
                    <a:pt x="0" y="81"/>
                    <a:pt x="26" y="64"/>
                    <a:pt x="38" y="66"/>
                  </a:cubicBezTo>
                  <a:cubicBezTo>
                    <a:pt x="51" y="67"/>
                    <a:pt x="64" y="62"/>
                    <a:pt x="69" y="56"/>
                  </a:cubicBezTo>
                  <a:cubicBezTo>
                    <a:pt x="73" y="50"/>
                    <a:pt x="68" y="42"/>
                    <a:pt x="66" y="25"/>
                  </a:cubicBezTo>
                  <a:cubicBezTo>
                    <a:pt x="64" y="8"/>
                    <a:pt x="85" y="0"/>
                    <a:pt x="92" y="5"/>
                  </a:cubicBezTo>
                  <a:cubicBezTo>
                    <a:pt x="95" y="7"/>
                    <a:pt x="91" y="12"/>
                    <a:pt x="90" y="21"/>
                  </a:cubicBezTo>
                  <a:cubicBezTo>
                    <a:pt x="88" y="30"/>
                    <a:pt x="94" y="50"/>
                    <a:pt x="100" y="61"/>
                  </a:cubicBezTo>
                  <a:cubicBezTo>
                    <a:pt x="106" y="72"/>
                    <a:pt x="117" y="84"/>
                    <a:pt x="117" y="84"/>
                  </a:cubicBezTo>
                  <a:cubicBezTo>
                    <a:pt x="123" y="85"/>
                    <a:pt x="126" y="87"/>
                    <a:pt x="126" y="87"/>
                  </a:cubicBezTo>
                  <a:lnTo>
                    <a:pt x="146" y="128"/>
                  </a:lnTo>
                  <a:close/>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39">
              <a:extLst>
                <a:ext uri="{FF2B5EF4-FFF2-40B4-BE49-F238E27FC236}">
                  <a16:creationId xmlns:a16="http://schemas.microsoft.com/office/drawing/2014/main" id="{67236603-C916-4138-86B9-052BF248EA03}"/>
                </a:ext>
              </a:extLst>
            </p:cNvPr>
            <p:cNvSpPr>
              <a:spLocks/>
            </p:cNvSpPr>
            <p:nvPr/>
          </p:nvSpPr>
          <p:spPr bwMode="gray">
            <a:xfrm>
              <a:off x="2618" y="1760"/>
              <a:ext cx="95" cy="63"/>
            </a:xfrm>
            <a:custGeom>
              <a:avLst/>
              <a:gdLst>
                <a:gd name="T0" fmla="*/ 40 w 40"/>
                <a:gd name="T1" fmla="*/ 27 h 27"/>
                <a:gd name="T2" fmla="*/ 5 w 40"/>
                <a:gd name="T3" fmla="*/ 0 h 27"/>
                <a:gd name="T4" fmla="*/ 40 w 40"/>
                <a:gd name="T5" fmla="*/ 27 h 27"/>
              </a:gdLst>
              <a:ahLst/>
              <a:cxnLst>
                <a:cxn ang="0">
                  <a:pos x="T0" y="T1"/>
                </a:cxn>
                <a:cxn ang="0">
                  <a:pos x="T2" y="T3"/>
                </a:cxn>
                <a:cxn ang="0">
                  <a:pos x="T4" y="T5"/>
                </a:cxn>
              </a:cxnLst>
              <a:rect l="0" t="0" r="r" b="b"/>
              <a:pathLst>
                <a:path w="40" h="27">
                  <a:moveTo>
                    <a:pt x="40" y="27"/>
                  </a:moveTo>
                  <a:cubicBezTo>
                    <a:pt x="40" y="27"/>
                    <a:pt x="11" y="27"/>
                    <a:pt x="5" y="0"/>
                  </a:cubicBezTo>
                  <a:cubicBezTo>
                    <a:pt x="5" y="0"/>
                    <a:pt x="0" y="26"/>
                    <a:pt x="40" y="27"/>
                  </a:cubicBezTo>
                </a:path>
              </a:pathLst>
            </a:custGeom>
            <a:solidFill>
              <a:srgbClr val="D89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40">
              <a:extLst>
                <a:ext uri="{FF2B5EF4-FFF2-40B4-BE49-F238E27FC236}">
                  <a16:creationId xmlns:a16="http://schemas.microsoft.com/office/drawing/2014/main" id="{95650CE8-1B3C-458D-91D5-37710DDDC10D}"/>
                </a:ext>
              </a:extLst>
            </p:cNvPr>
            <p:cNvSpPr>
              <a:spLocks/>
            </p:cNvSpPr>
            <p:nvPr/>
          </p:nvSpPr>
          <p:spPr bwMode="gray">
            <a:xfrm>
              <a:off x="2649" y="1823"/>
              <a:ext cx="17" cy="31"/>
            </a:xfrm>
            <a:custGeom>
              <a:avLst/>
              <a:gdLst>
                <a:gd name="T0" fmla="*/ 0 w 7"/>
                <a:gd name="T1" fmla="*/ 13 h 13"/>
                <a:gd name="T2" fmla="*/ 7 w 7"/>
                <a:gd name="T3" fmla="*/ 0 h 13"/>
                <a:gd name="T4" fmla="*/ 0 w 7"/>
                <a:gd name="T5" fmla="*/ 13 h 13"/>
              </a:gdLst>
              <a:ahLst/>
              <a:cxnLst>
                <a:cxn ang="0">
                  <a:pos x="T0" y="T1"/>
                </a:cxn>
                <a:cxn ang="0">
                  <a:pos x="T2" y="T3"/>
                </a:cxn>
                <a:cxn ang="0">
                  <a:pos x="T4" y="T5"/>
                </a:cxn>
              </a:cxnLst>
              <a:rect l="0" t="0" r="r" b="b"/>
              <a:pathLst>
                <a:path w="7" h="13">
                  <a:moveTo>
                    <a:pt x="0" y="13"/>
                  </a:moveTo>
                  <a:cubicBezTo>
                    <a:pt x="0" y="13"/>
                    <a:pt x="1" y="3"/>
                    <a:pt x="7" y="0"/>
                  </a:cubicBezTo>
                  <a:cubicBezTo>
                    <a:pt x="7" y="0"/>
                    <a:pt x="2" y="10"/>
                    <a:pt x="0" y="13"/>
                  </a:cubicBezTo>
                </a:path>
              </a:pathLst>
            </a:custGeom>
            <a:solidFill>
              <a:srgbClr val="D89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41">
              <a:extLst>
                <a:ext uri="{FF2B5EF4-FFF2-40B4-BE49-F238E27FC236}">
                  <a16:creationId xmlns:a16="http://schemas.microsoft.com/office/drawing/2014/main" id="{089DD673-0177-42BA-8940-D5110806CFEE}"/>
                </a:ext>
              </a:extLst>
            </p:cNvPr>
            <p:cNvSpPr>
              <a:spLocks/>
            </p:cNvSpPr>
            <p:nvPr/>
          </p:nvSpPr>
          <p:spPr bwMode="gray">
            <a:xfrm>
              <a:off x="2668" y="1606"/>
              <a:ext cx="33" cy="40"/>
            </a:xfrm>
            <a:custGeom>
              <a:avLst/>
              <a:gdLst>
                <a:gd name="T0" fmla="*/ 14 w 14"/>
                <a:gd name="T1" fmla="*/ 0 h 17"/>
                <a:gd name="T2" fmla="*/ 4 w 14"/>
                <a:gd name="T3" fmla="*/ 6 h 17"/>
                <a:gd name="T4" fmla="*/ 4 w 14"/>
                <a:gd name="T5" fmla="*/ 15 h 17"/>
                <a:gd name="T6" fmla="*/ 11 w 14"/>
                <a:gd name="T7" fmla="*/ 12 h 17"/>
                <a:gd name="T8" fmla="*/ 14 w 14"/>
                <a:gd name="T9" fmla="*/ 0 h 17"/>
              </a:gdLst>
              <a:ahLst/>
              <a:cxnLst>
                <a:cxn ang="0">
                  <a:pos x="T0" y="T1"/>
                </a:cxn>
                <a:cxn ang="0">
                  <a:pos x="T2" y="T3"/>
                </a:cxn>
                <a:cxn ang="0">
                  <a:pos x="T4" y="T5"/>
                </a:cxn>
                <a:cxn ang="0">
                  <a:pos x="T6" y="T7"/>
                </a:cxn>
                <a:cxn ang="0">
                  <a:pos x="T8" y="T9"/>
                </a:cxn>
              </a:cxnLst>
              <a:rect l="0" t="0" r="r" b="b"/>
              <a:pathLst>
                <a:path w="14" h="17">
                  <a:moveTo>
                    <a:pt x="14" y="0"/>
                  </a:moveTo>
                  <a:cubicBezTo>
                    <a:pt x="14" y="0"/>
                    <a:pt x="7" y="5"/>
                    <a:pt x="4" y="6"/>
                  </a:cubicBezTo>
                  <a:cubicBezTo>
                    <a:pt x="1" y="7"/>
                    <a:pt x="0" y="14"/>
                    <a:pt x="4" y="15"/>
                  </a:cubicBezTo>
                  <a:cubicBezTo>
                    <a:pt x="7" y="17"/>
                    <a:pt x="11" y="12"/>
                    <a:pt x="11" y="12"/>
                  </a:cubicBezTo>
                  <a:cubicBezTo>
                    <a:pt x="11" y="12"/>
                    <a:pt x="13" y="3"/>
                    <a:pt x="14" y="0"/>
                  </a:cubicBezTo>
                </a:path>
              </a:pathLst>
            </a:custGeom>
            <a:solidFill>
              <a:srgbClr val="EFAB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42">
              <a:extLst>
                <a:ext uri="{FF2B5EF4-FFF2-40B4-BE49-F238E27FC236}">
                  <a16:creationId xmlns:a16="http://schemas.microsoft.com/office/drawing/2014/main" id="{0B5EE10F-B88E-4EC5-A79A-87F063DDE43E}"/>
                </a:ext>
              </a:extLst>
            </p:cNvPr>
            <p:cNvSpPr>
              <a:spLocks/>
            </p:cNvSpPr>
            <p:nvPr/>
          </p:nvSpPr>
          <p:spPr bwMode="gray">
            <a:xfrm>
              <a:off x="2477" y="1724"/>
              <a:ext cx="106" cy="59"/>
            </a:xfrm>
            <a:custGeom>
              <a:avLst/>
              <a:gdLst>
                <a:gd name="T0" fmla="*/ 45 w 45"/>
                <a:gd name="T1" fmla="*/ 14 h 25"/>
                <a:gd name="T2" fmla="*/ 26 w 45"/>
                <a:gd name="T3" fmla="*/ 0 h 25"/>
                <a:gd name="T4" fmla="*/ 0 w 45"/>
                <a:gd name="T5" fmla="*/ 12 h 25"/>
                <a:gd name="T6" fmla="*/ 21 w 45"/>
                <a:gd name="T7" fmla="*/ 25 h 25"/>
                <a:gd name="T8" fmla="*/ 45 w 45"/>
                <a:gd name="T9" fmla="*/ 14 h 25"/>
              </a:gdLst>
              <a:ahLst/>
              <a:cxnLst>
                <a:cxn ang="0">
                  <a:pos x="T0" y="T1"/>
                </a:cxn>
                <a:cxn ang="0">
                  <a:pos x="T2" y="T3"/>
                </a:cxn>
                <a:cxn ang="0">
                  <a:pos x="T4" y="T5"/>
                </a:cxn>
                <a:cxn ang="0">
                  <a:pos x="T6" y="T7"/>
                </a:cxn>
                <a:cxn ang="0">
                  <a:pos x="T8" y="T9"/>
                </a:cxn>
              </a:cxnLst>
              <a:rect l="0" t="0" r="r" b="b"/>
              <a:pathLst>
                <a:path w="45" h="25">
                  <a:moveTo>
                    <a:pt x="45" y="14"/>
                  </a:moveTo>
                  <a:cubicBezTo>
                    <a:pt x="45" y="10"/>
                    <a:pt x="45" y="1"/>
                    <a:pt x="26" y="0"/>
                  </a:cubicBezTo>
                  <a:cubicBezTo>
                    <a:pt x="7" y="0"/>
                    <a:pt x="0" y="2"/>
                    <a:pt x="0" y="12"/>
                  </a:cubicBezTo>
                  <a:cubicBezTo>
                    <a:pt x="0" y="21"/>
                    <a:pt x="4" y="25"/>
                    <a:pt x="21" y="25"/>
                  </a:cubicBezTo>
                  <a:cubicBezTo>
                    <a:pt x="37" y="25"/>
                    <a:pt x="45" y="22"/>
                    <a:pt x="45" y="14"/>
                  </a:cubicBezTo>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43">
              <a:extLst>
                <a:ext uri="{FF2B5EF4-FFF2-40B4-BE49-F238E27FC236}">
                  <a16:creationId xmlns:a16="http://schemas.microsoft.com/office/drawing/2014/main" id="{D446A17F-2BF0-41F1-BEA4-B0B11B0ACCB7}"/>
                </a:ext>
              </a:extLst>
            </p:cNvPr>
            <p:cNvSpPr>
              <a:spLocks/>
            </p:cNvSpPr>
            <p:nvPr/>
          </p:nvSpPr>
          <p:spPr bwMode="gray">
            <a:xfrm>
              <a:off x="2448" y="1779"/>
              <a:ext cx="142" cy="66"/>
            </a:xfrm>
            <a:custGeom>
              <a:avLst/>
              <a:gdLst>
                <a:gd name="T0" fmla="*/ 59 w 60"/>
                <a:gd name="T1" fmla="*/ 13 h 28"/>
                <a:gd name="T2" fmla="*/ 27 w 60"/>
                <a:gd name="T3" fmla="*/ 0 h 28"/>
                <a:gd name="T4" fmla="*/ 0 w 60"/>
                <a:gd name="T5" fmla="*/ 14 h 28"/>
                <a:gd name="T6" fmla="*/ 30 w 60"/>
                <a:gd name="T7" fmla="*/ 27 h 28"/>
                <a:gd name="T8" fmla="*/ 59 w 60"/>
                <a:gd name="T9" fmla="*/ 13 h 28"/>
              </a:gdLst>
              <a:ahLst/>
              <a:cxnLst>
                <a:cxn ang="0">
                  <a:pos x="T0" y="T1"/>
                </a:cxn>
                <a:cxn ang="0">
                  <a:pos x="T2" y="T3"/>
                </a:cxn>
                <a:cxn ang="0">
                  <a:pos x="T4" y="T5"/>
                </a:cxn>
                <a:cxn ang="0">
                  <a:pos x="T6" y="T7"/>
                </a:cxn>
                <a:cxn ang="0">
                  <a:pos x="T8" y="T9"/>
                </a:cxn>
              </a:cxnLst>
              <a:rect l="0" t="0" r="r" b="b"/>
              <a:pathLst>
                <a:path w="60" h="28">
                  <a:moveTo>
                    <a:pt x="59" y="13"/>
                  </a:moveTo>
                  <a:cubicBezTo>
                    <a:pt x="60" y="4"/>
                    <a:pt x="52" y="1"/>
                    <a:pt x="27" y="0"/>
                  </a:cubicBezTo>
                  <a:cubicBezTo>
                    <a:pt x="3" y="0"/>
                    <a:pt x="0" y="5"/>
                    <a:pt x="0" y="14"/>
                  </a:cubicBezTo>
                  <a:cubicBezTo>
                    <a:pt x="0" y="23"/>
                    <a:pt x="10" y="28"/>
                    <a:pt x="30" y="27"/>
                  </a:cubicBezTo>
                  <a:cubicBezTo>
                    <a:pt x="51" y="25"/>
                    <a:pt x="59" y="22"/>
                    <a:pt x="59" y="13"/>
                  </a:cubicBezTo>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44">
              <a:extLst>
                <a:ext uri="{FF2B5EF4-FFF2-40B4-BE49-F238E27FC236}">
                  <a16:creationId xmlns:a16="http://schemas.microsoft.com/office/drawing/2014/main" id="{634904E7-DE6C-4740-888E-1C20D05CF537}"/>
                </a:ext>
              </a:extLst>
            </p:cNvPr>
            <p:cNvSpPr>
              <a:spLocks/>
            </p:cNvSpPr>
            <p:nvPr/>
          </p:nvSpPr>
          <p:spPr bwMode="gray">
            <a:xfrm>
              <a:off x="2477" y="1835"/>
              <a:ext cx="125" cy="57"/>
            </a:xfrm>
            <a:custGeom>
              <a:avLst/>
              <a:gdLst>
                <a:gd name="T0" fmla="*/ 51 w 53"/>
                <a:gd name="T1" fmla="*/ 7 h 24"/>
                <a:gd name="T2" fmla="*/ 20 w 53"/>
                <a:gd name="T3" fmla="*/ 2 h 24"/>
                <a:gd name="T4" fmla="*/ 1 w 53"/>
                <a:gd name="T5" fmla="*/ 16 h 24"/>
                <a:gd name="T6" fmla="*/ 29 w 53"/>
                <a:gd name="T7" fmla="*/ 22 h 24"/>
                <a:gd name="T8" fmla="*/ 51 w 53"/>
                <a:gd name="T9" fmla="*/ 7 h 24"/>
              </a:gdLst>
              <a:ahLst/>
              <a:cxnLst>
                <a:cxn ang="0">
                  <a:pos x="T0" y="T1"/>
                </a:cxn>
                <a:cxn ang="0">
                  <a:pos x="T2" y="T3"/>
                </a:cxn>
                <a:cxn ang="0">
                  <a:pos x="T4" y="T5"/>
                </a:cxn>
                <a:cxn ang="0">
                  <a:pos x="T6" y="T7"/>
                </a:cxn>
                <a:cxn ang="0">
                  <a:pos x="T8" y="T9"/>
                </a:cxn>
              </a:cxnLst>
              <a:rect l="0" t="0" r="r" b="b"/>
              <a:pathLst>
                <a:path w="53" h="24">
                  <a:moveTo>
                    <a:pt x="51" y="7"/>
                  </a:moveTo>
                  <a:cubicBezTo>
                    <a:pt x="49" y="2"/>
                    <a:pt x="38" y="0"/>
                    <a:pt x="20" y="2"/>
                  </a:cubicBezTo>
                  <a:cubicBezTo>
                    <a:pt x="2" y="4"/>
                    <a:pt x="0" y="7"/>
                    <a:pt x="1" y="16"/>
                  </a:cubicBezTo>
                  <a:cubicBezTo>
                    <a:pt x="1" y="24"/>
                    <a:pt x="17" y="24"/>
                    <a:pt x="29" y="22"/>
                  </a:cubicBezTo>
                  <a:cubicBezTo>
                    <a:pt x="41" y="20"/>
                    <a:pt x="53" y="16"/>
                    <a:pt x="51" y="7"/>
                  </a:cubicBezTo>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45">
              <a:extLst>
                <a:ext uri="{FF2B5EF4-FFF2-40B4-BE49-F238E27FC236}">
                  <a16:creationId xmlns:a16="http://schemas.microsoft.com/office/drawing/2014/main" id="{9DE22319-DD7D-4F8B-A1D9-C3E068BDCE2F}"/>
                </a:ext>
              </a:extLst>
            </p:cNvPr>
            <p:cNvSpPr>
              <a:spLocks/>
            </p:cNvSpPr>
            <p:nvPr/>
          </p:nvSpPr>
          <p:spPr bwMode="gray">
            <a:xfrm>
              <a:off x="2507" y="1875"/>
              <a:ext cx="116" cy="59"/>
            </a:xfrm>
            <a:custGeom>
              <a:avLst/>
              <a:gdLst>
                <a:gd name="T0" fmla="*/ 47 w 49"/>
                <a:gd name="T1" fmla="*/ 7 h 25"/>
                <a:gd name="T2" fmla="*/ 15 w 49"/>
                <a:gd name="T3" fmla="*/ 3 h 25"/>
                <a:gd name="T4" fmla="*/ 1 w 49"/>
                <a:gd name="T5" fmla="*/ 16 h 25"/>
                <a:gd name="T6" fmla="*/ 31 w 49"/>
                <a:gd name="T7" fmla="*/ 22 h 25"/>
                <a:gd name="T8" fmla="*/ 47 w 49"/>
                <a:gd name="T9" fmla="*/ 7 h 25"/>
              </a:gdLst>
              <a:ahLst/>
              <a:cxnLst>
                <a:cxn ang="0">
                  <a:pos x="T0" y="T1"/>
                </a:cxn>
                <a:cxn ang="0">
                  <a:pos x="T2" y="T3"/>
                </a:cxn>
                <a:cxn ang="0">
                  <a:pos x="T4" y="T5"/>
                </a:cxn>
                <a:cxn ang="0">
                  <a:pos x="T6" y="T7"/>
                </a:cxn>
                <a:cxn ang="0">
                  <a:pos x="T8" y="T9"/>
                </a:cxn>
              </a:cxnLst>
              <a:rect l="0" t="0" r="r" b="b"/>
              <a:pathLst>
                <a:path w="49" h="25">
                  <a:moveTo>
                    <a:pt x="47" y="7"/>
                  </a:moveTo>
                  <a:cubicBezTo>
                    <a:pt x="45" y="1"/>
                    <a:pt x="36" y="0"/>
                    <a:pt x="15" y="3"/>
                  </a:cubicBezTo>
                  <a:cubicBezTo>
                    <a:pt x="0" y="5"/>
                    <a:pt x="0" y="10"/>
                    <a:pt x="1" y="16"/>
                  </a:cubicBezTo>
                  <a:cubicBezTo>
                    <a:pt x="2" y="21"/>
                    <a:pt x="18" y="25"/>
                    <a:pt x="31" y="22"/>
                  </a:cubicBezTo>
                  <a:cubicBezTo>
                    <a:pt x="44" y="19"/>
                    <a:pt x="49" y="13"/>
                    <a:pt x="47" y="7"/>
                  </a:cubicBezTo>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46">
              <a:extLst>
                <a:ext uri="{FF2B5EF4-FFF2-40B4-BE49-F238E27FC236}">
                  <a16:creationId xmlns:a16="http://schemas.microsoft.com/office/drawing/2014/main" id="{A907B7C8-5112-4A6A-9717-3C63FB47A1F7}"/>
                </a:ext>
              </a:extLst>
            </p:cNvPr>
            <p:cNvSpPr>
              <a:spLocks/>
            </p:cNvSpPr>
            <p:nvPr/>
          </p:nvSpPr>
          <p:spPr bwMode="gray">
            <a:xfrm>
              <a:off x="2550" y="1741"/>
              <a:ext cx="66" cy="158"/>
            </a:xfrm>
            <a:custGeom>
              <a:avLst/>
              <a:gdLst>
                <a:gd name="T0" fmla="*/ 14 w 28"/>
                <a:gd name="T1" fmla="*/ 7 h 67"/>
                <a:gd name="T2" fmla="*/ 13 w 28"/>
                <a:gd name="T3" fmla="*/ 10 h 67"/>
                <a:gd name="T4" fmla="*/ 12 w 28"/>
                <a:gd name="T5" fmla="*/ 13 h 67"/>
                <a:gd name="T6" fmla="*/ 10 w 28"/>
                <a:gd name="T7" fmla="*/ 15 h 67"/>
                <a:gd name="T8" fmla="*/ 7 w 28"/>
                <a:gd name="T9" fmla="*/ 17 h 67"/>
                <a:gd name="T10" fmla="*/ 2 w 28"/>
                <a:gd name="T11" fmla="*/ 18 h 67"/>
                <a:gd name="T12" fmla="*/ 0 w 28"/>
                <a:gd name="T13" fmla="*/ 19 h 67"/>
                <a:gd name="T14" fmla="*/ 13 w 28"/>
                <a:gd name="T15" fmla="*/ 25 h 67"/>
                <a:gd name="T16" fmla="*/ 14 w 28"/>
                <a:gd name="T17" fmla="*/ 29 h 67"/>
                <a:gd name="T18" fmla="*/ 12 w 28"/>
                <a:gd name="T19" fmla="*/ 36 h 67"/>
                <a:gd name="T20" fmla="*/ 6 w 28"/>
                <a:gd name="T21" fmla="*/ 40 h 67"/>
                <a:gd name="T22" fmla="*/ 4 w 28"/>
                <a:gd name="T23" fmla="*/ 41 h 67"/>
                <a:gd name="T24" fmla="*/ 15 w 28"/>
                <a:gd name="T25" fmla="*/ 45 h 67"/>
                <a:gd name="T26" fmla="*/ 17 w 28"/>
                <a:gd name="T27" fmla="*/ 48 h 67"/>
                <a:gd name="T28" fmla="*/ 17 w 28"/>
                <a:gd name="T29" fmla="*/ 48 h 67"/>
                <a:gd name="T30" fmla="*/ 17 w 28"/>
                <a:gd name="T31" fmla="*/ 48 h 67"/>
                <a:gd name="T32" fmla="*/ 17 w 28"/>
                <a:gd name="T33" fmla="*/ 51 h 67"/>
                <a:gd name="T34" fmla="*/ 9 w 28"/>
                <a:gd name="T35" fmla="*/ 60 h 67"/>
                <a:gd name="T36" fmla="*/ 20 w 28"/>
                <a:gd name="T37" fmla="*/ 61 h 67"/>
                <a:gd name="T38" fmla="*/ 23 w 28"/>
                <a:gd name="T39" fmla="*/ 63 h 67"/>
                <a:gd name="T40" fmla="*/ 26 w 28"/>
                <a:gd name="T41" fmla="*/ 64 h 67"/>
                <a:gd name="T42" fmla="*/ 27 w 28"/>
                <a:gd name="T43" fmla="*/ 67 h 67"/>
                <a:gd name="T44" fmla="*/ 27 w 28"/>
                <a:gd name="T45" fmla="*/ 62 h 67"/>
                <a:gd name="T46" fmla="*/ 25 w 28"/>
                <a:gd name="T47" fmla="*/ 60 h 67"/>
                <a:gd name="T48" fmla="*/ 20 w 28"/>
                <a:gd name="T49" fmla="*/ 59 h 67"/>
                <a:gd name="T50" fmla="*/ 12 w 28"/>
                <a:gd name="T51" fmla="*/ 59 h 67"/>
                <a:gd name="T52" fmla="*/ 9 w 28"/>
                <a:gd name="T53" fmla="*/ 60 h 67"/>
                <a:gd name="T54" fmla="*/ 15 w 28"/>
                <a:gd name="T55" fmla="*/ 57 h 67"/>
                <a:gd name="T56" fmla="*/ 20 w 28"/>
                <a:gd name="T57" fmla="*/ 49 h 67"/>
                <a:gd name="T58" fmla="*/ 20 w 28"/>
                <a:gd name="T59" fmla="*/ 48 h 67"/>
                <a:gd name="T60" fmla="*/ 20 w 28"/>
                <a:gd name="T61" fmla="*/ 48 h 67"/>
                <a:gd name="T62" fmla="*/ 18 w 28"/>
                <a:gd name="T63" fmla="*/ 44 h 67"/>
                <a:gd name="T64" fmla="*/ 8 w 28"/>
                <a:gd name="T65" fmla="*/ 41 h 67"/>
                <a:gd name="T66" fmla="*/ 4 w 28"/>
                <a:gd name="T67" fmla="*/ 41 h 67"/>
                <a:gd name="T68" fmla="*/ 13 w 28"/>
                <a:gd name="T69" fmla="*/ 38 h 67"/>
                <a:gd name="T70" fmla="*/ 17 w 28"/>
                <a:gd name="T71" fmla="*/ 29 h 67"/>
                <a:gd name="T72" fmla="*/ 16 w 28"/>
                <a:gd name="T73" fmla="*/ 25 h 67"/>
                <a:gd name="T74" fmla="*/ 5 w 28"/>
                <a:gd name="T75" fmla="*/ 19 h 67"/>
                <a:gd name="T76" fmla="*/ 0 w 28"/>
                <a:gd name="T77" fmla="*/ 19 h 67"/>
                <a:gd name="T78" fmla="*/ 8 w 28"/>
                <a:gd name="T79" fmla="*/ 18 h 67"/>
                <a:gd name="T80" fmla="*/ 11 w 28"/>
                <a:gd name="T81" fmla="*/ 17 h 67"/>
                <a:gd name="T82" fmla="*/ 13 w 28"/>
                <a:gd name="T83" fmla="*/ 15 h 67"/>
                <a:gd name="T84" fmla="*/ 15 w 28"/>
                <a:gd name="T85" fmla="*/ 13 h 67"/>
                <a:gd name="T86" fmla="*/ 16 w 28"/>
                <a:gd name="T87" fmla="*/ 7 h 67"/>
                <a:gd name="T88" fmla="*/ 14 w 28"/>
                <a:gd name="T8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67">
                  <a:moveTo>
                    <a:pt x="13" y="0"/>
                  </a:moveTo>
                  <a:cubicBezTo>
                    <a:pt x="13" y="4"/>
                    <a:pt x="13" y="4"/>
                    <a:pt x="13" y="4"/>
                  </a:cubicBezTo>
                  <a:cubicBezTo>
                    <a:pt x="14" y="5"/>
                    <a:pt x="14" y="6"/>
                    <a:pt x="14" y="7"/>
                  </a:cubicBezTo>
                  <a:cubicBezTo>
                    <a:pt x="14" y="8"/>
                    <a:pt x="14" y="8"/>
                    <a:pt x="14" y="8"/>
                  </a:cubicBezTo>
                  <a:cubicBezTo>
                    <a:pt x="14" y="9"/>
                    <a:pt x="14" y="9"/>
                    <a:pt x="14" y="9"/>
                  </a:cubicBezTo>
                  <a:cubicBezTo>
                    <a:pt x="13" y="9"/>
                    <a:pt x="13" y="10"/>
                    <a:pt x="13" y="10"/>
                  </a:cubicBezTo>
                  <a:cubicBezTo>
                    <a:pt x="13" y="11"/>
                    <a:pt x="13" y="11"/>
                    <a:pt x="13" y="12"/>
                  </a:cubicBezTo>
                  <a:cubicBezTo>
                    <a:pt x="12" y="12"/>
                    <a:pt x="12" y="12"/>
                    <a:pt x="12" y="12"/>
                  </a:cubicBezTo>
                  <a:cubicBezTo>
                    <a:pt x="12" y="13"/>
                    <a:pt x="12" y="13"/>
                    <a:pt x="12" y="13"/>
                  </a:cubicBezTo>
                  <a:cubicBezTo>
                    <a:pt x="12" y="13"/>
                    <a:pt x="11" y="14"/>
                    <a:pt x="11" y="14"/>
                  </a:cubicBezTo>
                  <a:cubicBezTo>
                    <a:pt x="11" y="14"/>
                    <a:pt x="10" y="15"/>
                    <a:pt x="10" y="15"/>
                  </a:cubicBezTo>
                  <a:cubicBezTo>
                    <a:pt x="10" y="15"/>
                    <a:pt x="10" y="15"/>
                    <a:pt x="10" y="15"/>
                  </a:cubicBezTo>
                  <a:cubicBezTo>
                    <a:pt x="9" y="16"/>
                    <a:pt x="9" y="16"/>
                    <a:pt x="9" y="16"/>
                  </a:cubicBezTo>
                  <a:cubicBezTo>
                    <a:pt x="8" y="16"/>
                    <a:pt x="8" y="16"/>
                    <a:pt x="8" y="16"/>
                  </a:cubicBezTo>
                  <a:cubicBezTo>
                    <a:pt x="8" y="16"/>
                    <a:pt x="7" y="17"/>
                    <a:pt x="7" y="17"/>
                  </a:cubicBezTo>
                  <a:cubicBezTo>
                    <a:pt x="7" y="17"/>
                    <a:pt x="6" y="17"/>
                    <a:pt x="5" y="17"/>
                  </a:cubicBezTo>
                  <a:cubicBezTo>
                    <a:pt x="5" y="18"/>
                    <a:pt x="4" y="18"/>
                    <a:pt x="4" y="18"/>
                  </a:cubicBezTo>
                  <a:cubicBezTo>
                    <a:pt x="2" y="18"/>
                    <a:pt x="2" y="18"/>
                    <a:pt x="2" y="18"/>
                  </a:cubicBezTo>
                  <a:cubicBezTo>
                    <a:pt x="2" y="19"/>
                    <a:pt x="1" y="19"/>
                    <a:pt x="0" y="19"/>
                  </a:cubicBezTo>
                  <a:cubicBezTo>
                    <a:pt x="0" y="19"/>
                    <a:pt x="0" y="19"/>
                    <a:pt x="0" y="19"/>
                  </a:cubicBezTo>
                  <a:cubicBezTo>
                    <a:pt x="0" y="19"/>
                    <a:pt x="0" y="19"/>
                    <a:pt x="0" y="19"/>
                  </a:cubicBezTo>
                  <a:cubicBezTo>
                    <a:pt x="2" y="19"/>
                    <a:pt x="3" y="20"/>
                    <a:pt x="5" y="20"/>
                  </a:cubicBezTo>
                  <a:cubicBezTo>
                    <a:pt x="7" y="21"/>
                    <a:pt x="8" y="21"/>
                    <a:pt x="9" y="22"/>
                  </a:cubicBezTo>
                  <a:cubicBezTo>
                    <a:pt x="11" y="23"/>
                    <a:pt x="12" y="24"/>
                    <a:pt x="13" y="25"/>
                  </a:cubicBezTo>
                  <a:cubicBezTo>
                    <a:pt x="13" y="26"/>
                    <a:pt x="14" y="27"/>
                    <a:pt x="14" y="28"/>
                  </a:cubicBezTo>
                  <a:cubicBezTo>
                    <a:pt x="14" y="29"/>
                    <a:pt x="14" y="29"/>
                    <a:pt x="14" y="29"/>
                  </a:cubicBezTo>
                  <a:cubicBezTo>
                    <a:pt x="14" y="29"/>
                    <a:pt x="14" y="29"/>
                    <a:pt x="14" y="29"/>
                  </a:cubicBezTo>
                  <a:cubicBezTo>
                    <a:pt x="14" y="30"/>
                    <a:pt x="14" y="30"/>
                    <a:pt x="14" y="30"/>
                  </a:cubicBezTo>
                  <a:cubicBezTo>
                    <a:pt x="14" y="31"/>
                    <a:pt x="14" y="32"/>
                    <a:pt x="14" y="32"/>
                  </a:cubicBezTo>
                  <a:cubicBezTo>
                    <a:pt x="13" y="34"/>
                    <a:pt x="12" y="35"/>
                    <a:pt x="12" y="36"/>
                  </a:cubicBezTo>
                  <a:cubicBezTo>
                    <a:pt x="11" y="36"/>
                    <a:pt x="10" y="37"/>
                    <a:pt x="10" y="37"/>
                  </a:cubicBezTo>
                  <a:cubicBezTo>
                    <a:pt x="9" y="38"/>
                    <a:pt x="9" y="38"/>
                    <a:pt x="8" y="39"/>
                  </a:cubicBezTo>
                  <a:cubicBezTo>
                    <a:pt x="7" y="39"/>
                    <a:pt x="7" y="40"/>
                    <a:pt x="6" y="40"/>
                  </a:cubicBezTo>
                  <a:cubicBezTo>
                    <a:pt x="5" y="40"/>
                    <a:pt x="5" y="41"/>
                    <a:pt x="4" y="41"/>
                  </a:cubicBezTo>
                  <a:cubicBezTo>
                    <a:pt x="4" y="41"/>
                    <a:pt x="4" y="41"/>
                    <a:pt x="4" y="41"/>
                  </a:cubicBezTo>
                  <a:cubicBezTo>
                    <a:pt x="4" y="41"/>
                    <a:pt x="4" y="41"/>
                    <a:pt x="4" y="41"/>
                  </a:cubicBezTo>
                  <a:cubicBezTo>
                    <a:pt x="5" y="42"/>
                    <a:pt x="6" y="42"/>
                    <a:pt x="8" y="42"/>
                  </a:cubicBezTo>
                  <a:cubicBezTo>
                    <a:pt x="9" y="43"/>
                    <a:pt x="10" y="43"/>
                    <a:pt x="12" y="44"/>
                  </a:cubicBezTo>
                  <a:cubicBezTo>
                    <a:pt x="13" y="44"/>
                    <a:pt x="14" y="45"/>
                    <a:pt x="15" y="45"/>
                  </a:cubicBezTo>
                  <a:cubicBezTo>
                    <a:pt x="16" y="46"/>
                    <a:pt x="16" y="46"/>
                    <a:pt x="16" y="46"/>
                  </a:cubicBezTo>
                  <a:cubicBezTo>
                    <a:pt x="17" y="47"/>
                    <a:pt x="17" y="47"/>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9"/>
                    <a:pt x="17" y="49"/>
                    <a:pt x="17" y="49"/>
                  </a:cubicBezTo>
                  <a:cubicBezTo>
                    <a:pt x="17" y="50"/>
                    <a:pt x="17" y="50"/>
                    <a:pt x="17" y="51"/>
                  </a:cubicBezTo>
                  <a:cubicBezTo>
                    <a:pt x="17" y="52"/>
                    <a:pt x="16" y="53"/>
                    <a:pt x="15" y="54"/>
                  </a:cubicBezTo>
                  <a:cubicBezTo>
                    <a:pt x="13" y="56"/>
                    <a:pt x="11" y="58"/>
                    <a:pt x="9" y="60"/>
                  </a:cubicBezTo>
                  <a:cubicBezTo>
                    <a:pt x="9" y="60"/>
                    <a:pt x="9" y="60"/>
                    <a:pt x="9" y="60"/>
                  </a:cubicBezTo>
                  <a:cubicBezTo>
                    <a:pt x="9" y="60"/>
                    <a:pt x="9" y="60"/>
                    <a:pt x="9" y="60"/>
                  </a:cubicBezTo>
                  <a:cubicBezTo>
                    <a:pt x="11" y="60"/>
                    <a:pt x="13" y="60"/>
                    <a:pt x="15" y="60"/>
                  </a:cubicBezTo>
                  <a:cubicBezTo>
                    <a:pt x="16" y="60"/>
                    <a:pt x="18" y="61"/>
                    <a:pt x="20" y="61"/>
                  </a:cubicBezTo>
                  <a:cubicBezTo>
                    <a:pt x="20" y="61"/>
                    <a:pt x="21" y="61"/>
                    <a:pt x="21" y="62"/>
                  </a:cubicBezTo>
                  <a:cubicBezTo>
                    <a:pt x="22" y="62"/>
                    <a:pt x="22" y="62"/>
                    <a:pt x="22" y="62"/>
                  </a:cubicBezTo>
                  <a:cubicBezTo>
                    <a:pt x="23" y="62"/>
                    <a:pt x="23" y="62"/>
                    <a:pt x="23" y="63"/>
                  </a:cubicBezTo>
                  <a:cubicBezTo>
                    <a:pt x="24" y="63"/>
                    <a:pt x="24" y="63"/>
                    <a:pt x="24" y="63"/>
                  </a:cubicBezTo>
                  <a:cubicBezTo>
                    <a:pt x="25" y="64"/>
                    <a:pt x="25" y="64"/>
                    <a:pt x="25" y="64"/>
                  </a:cubicBezTo>
                  <a:cubicBezTo>
                    <a:pt x="25" y="64"/>
                    <a:pt x="25" y="64"/>
                    <a:pt x="26" y="64"/>
                  </a:cubicBezTo>
                  <a:cubicBezTo>
                    <a:pt x="26" y="64"/>
                    <a:pt x="26" y="65"/>
                    <a:pt x="26" y="65"/>
                  </a:cubicBezTo>
                  <a:cubicBezTo>
                    <a:pt x="26" y="65"/>
                    <a:pt x="27" y="66"/>
                    <a:pt x="27" y="66"/>
                  </a:cubicBezTo>
                  <a:cubicBezTo>
                    <a:pt x="27" y="66"/>
                    <a:pt x="27" y="67"/>
                    <a:pt x="27" y="67"/>
                  </a:cubicBezTo>
                  <a:cubicBezTo>
                    <a:pt x="28" y="67"/>
                    <a:pt x="28" y="66"/>
                    <a:pt x="28" y="66"/>
                  </a:cubicBezTo>
                  <a:cubicBezTo>
                    <a:pt x="28" y="65"/>
                    <a:pt x="28" y="65"/>
                    <a:pt x="28" y="64"/>
                  </a:cubicBezTo>
                  <a:cubicBezTo>
                    <a:pt x="27" y="64"/>
                    <a:pt x="27" y="63"/>
                    <a:pt x="27" y="62"/>
                  </a:cubicBezTo>
                  <a:cubicBezTo>
                    <a:pt x="27" y="62"/>
                    <a:pt x="27" y="62"/>
                    <a:pt x="27" y="62"/>
                  </a:cubicBezTo>
                  <a:cubicBezTo>
                    <a:pt x="26" y="62"/>
                    <a:pt x="26" y="61"/>
                    <a:pt x="26" y="61"/>
                  </a:cubicBezTo>
                  <a:cubicBezTo>
                    <a:pt x="26" y="61"/>
                    <a:pt x="25" y="60"/>
                    <a:pt x="25" y="60"/>
                  </a:cubicBezTo>
                  <a:cubicBezTo>
                    <a:pt x="24" y="60"/>
                    <a:pt x="24" y="60"/>
                    <a:pt x="24" y="59"/>
                  </a:cubicBezTo>
                  <a:cubicBezTo>
                    <a:pt x="23" y="59"/>
                    <a:pt x="22" y="59"/>
                    <a:pt x="22" y="59"/>
                  </a:cubicBezTo>
                  <a:cubicBezTo>
                    <a:pt x="22" y="59"/>
                    <a:pt x="21" y="59"/>
                    <a:pt x="20" y="59"/>
                  </a:cubicBezTo>
                  <a:cubicBezTo>
                    <a:pt x="20" y="58"/>
                    <a:pt x="19" y="58"/>
                    <a:pt x="18" y="58"/>
                  </a:cubicBezTo>
                  <a:cubicBezTo>
                    <a:pt x="17" y="58"/>
                    <a:pt x="16" y="58"/>
                    <a:pt x="15" y="58"/>
                  </a:cubicBezTo>
                  <a:cubicBezTo>
                    <a:pt x="14" y="58"/>
                    <a:pt x="13" y="59"/>
                    <a:pt x="12" y="59"/>
                  </a:cubicBezTo>
                  <a:cubicBezTo>
                    <a:pt x="11" y="59"/>
                    <a:pt x="10" y="59"/>
                    <a:pt x="9" y="60"/>
                  </a:cubicBezTo>
                  <a:cubicBezTo>
                    <a:pt x="9" y="60"/>
                    <a:pt x="9" y="60"/>
                    <a:pt x="9" y="60"/>
                  </a:cubicBezTo>
                  <a:cubicBezTo>
                    <a:pt x="9" y="60"/>
                    <a:pt x="9" y="60"/>
                    <a:pt x="9" y="60"/>
                  </a:cubicBezTo>
                  <a:cubicBezTo>
                    <a:pt x="10" y="60"/>
                    <a:pt x="11" y="59"/>
                    <a:pt x="11" y="59"/>
                  </a:cubicBezTo>
                  <a:cubicBezTo>
                    <a:pt x="12" y="59"/>
                    <a:pt x="12" y="58"/>
                    <a:pt x="13" y="58"/>
                  </a:cubicBezTo>
                  <a:cubicBezTo>
                    <a:pt x="14" y="58"/>
                    <a:pt x="14" y="57"/>
                    <a:pt x="15" y="57"/>
                  </a:cubicBezTo>
                  <a:cubicBezTo>
                    <a:pt x="16" y="57"/>
                    <a:pt x="16" y="56"/>
                    <a:pt x="17" y="56"/>
                  </a:cubicBezTo>
                  <a:cubicBezTo>
                    <a:pt x="18" y="55"/>
                    <a:pt x="19" y="53"/>
                    <a:pt x="20" y="52"/>
                  </a:cubicBezTo>
                  <a:cubicBezTo>
                    <a:pt x="20" y="51"/>
                    <a:pt x="20" y="50"/>
                    <a:pt x="20" y="49"/>
                  </a:cubicBezTo>
                  <a:cubicBezTo>
                    <a:pt x="20" y="49"/>
                    <a:pt x="20" y="48"/>
                    <a:pt x="20" y="48"/>
                  </a:cubicBezTo>
                  <a:cubicBezTo>
                    <a:pt x="20" y="48"/>
                    <a:pt x="20" y="48"/>
                    <a:pt x="20" y="48"/>
                  </a:cubicBezTo>
                  <a:cubicBezTo>
                    <a:pt x="20" y="48"/>
                    <a:pt x="20" y="48"/>
                    <a:pt x="20" y="48"/>
                  </a:cubicBezTo>
                  <a:cubicBezTo>
                    <a:pt x="20" y="48"/>
                    <a:pt x="20" y="48"/>
                    <a:pt x="20" y="48"/>
                  </a:cubicBezTo>
                  <a:cubicBezTo>
                    <a:pt x="20" y="48"/>
                    <a:pt x="20" y="48"/>
                    <a:pt x="20" y="48"/>
                  </a:cubicBezTo>
                  <a:cubicBezTo>
                    <a:pt x="20" y="48"/>
                    <a:pt x="20" y="48"/>
                    <a:pt x="20" y="48"/>
                  </a:cubicBezTo>
                  <a:cubicBezTo>
                    <a:pt x="20" y="47"/>
                    <a:pt x="20" y="47"/>
                    <a:pt x="20" y="47"/>
                  </a:cubicBezTo>
                  <a:cubicBezTo>
                    <a:pt x="20" y="47"/>
                    <a:pt x="20" y="47"/>
                    <a:pt x="20" y="46"/>
                  </a:cubicBezTo>
                  <a:cubicBezTo>
                    <a:pt x="20" y="46"/>
                    <a:pt x="19" y="45"/>
                    <a:pt x="18" y="44"/>
                  </a:cubicBezTo>
                  <a:cubicBezTo>
                    <a:pt x="18" y="44"/>
                    <a:pt x="17" y="43"/>
                    <a:pt x="16" y="43"/>
                  </a:cubicBezTo>
                  <a:cubicBezTo>
                    <a:pt x="15" y="42"/>
                    <a:pt x="14" y="42"/>
                    <a:pt x="12" y="41"/>
                  </a:cubicBezTo>
                  <a:cubicBezTo>
                    <a:pt x="11" y="41"/>
                    <a:pt x="9" y="41"/>
                    <a:pt x="8" y="41"/>
                  </a:cubicBezTo>
                  <a:cubicBezTo>
                    <a:pt x="7" y="41"/>
                    <a:pt x="5" y="41"/>
                    <a:pt x="4" y="41"/>
                  </a:cubicBezTo>
                  <a:cubicBezTo>
                    <a:pt x="4" y="41"/>
                    <a:pt x="4" y="41"/>
                    <a:pt x="4" y="41"/>
                  </a:cubicBezTo>
                  <a:cubicBezTo>
                    <a:pt x="4" y="41"/>
                    <a:pt x="4" y="41"/>
                    <a:pt x="4" y="41"/>
                  </a:cubicBezTo>
                  <a:cubicBezTo>
                    <a:pt x="6" y="41"/>
                    <a:pt x="7" y="41"/>
                    <a:pt x="8" y="40"/>
                  </a:cubicBezTo>
                  <a:cubicBezTo>
                    <a:pt x="9" y="40"/>
                    <a:pt x="10" y="39"/>
                    <a:pt x="11" y="39"/>
                  </a:cubicBezTo>
                  <a:cubicBezTo>
                    <a:pt x="11" y="39"/>
                    <a:pt x="12" y="38"/>
                    <a:pt x="13" y="38"/>
                  </a:cubicBezTo>
                  <a:cubicBezTo>
                    <a:pt x="14" y="37"/>
                    <a:pt x="15" y="35"/>
                    <a:pt x="16" y="33"/>
                  </a:cubicBezTo>
                  <a:cubicBezTo>
                    <a:pt x="16" y="33"/>
                    <a:pt x="17" y="32"/>
                    <a:pt x="17" y="31"/>
                  </a:cubicBezTo>
                  <a:cubicBezTo>
                    <a:pt x="17" y="30"/>
                    <a:pt x="17" y="30"/>
                    <a:pt x="17" y="29"/>
                  </a:cubicBezTo>
                  <a:cubicBezTo>
                    <a:pt x="17" y="28"/>
                    <a:pt x="17" y="28"/>
                    <a:pt x="17" y="28"/>
                  </a:cubicBezTo>
                  <a:cubicBezTo>
                    <a:pt x="17" y="28"/>
                    <a:pt x="17" y="28"/>
                    <a:pt x="17" y="28"/>
                  </a:cubicBezTo>
                  <a:cubicBezTo>
                    <a:pt x="17" y="27"/>
                    <a:pt x="16" y="26"/>
                    <a:pt x="16" y="25"/>
                  </a:cubicBezTo>
                  <a:cubicBezTo>
                    <a:pt x="16" y="24"/>
                    <a:pt x="15" y="23"/>
                    <a:pt x="14" y="23"/>
                  </a:cubicBezTo>
                  <a:cubicBezTo>
                    <a:pt x="13" y="21"/>
                    <a:pt x="12" y="21"/>
                    <a:pt x="10" y="20"/>
                  </a:cubicBezTo>
                  <a:cubicBezTo>
                    <a:pt x="8" y="19"/>
                    <a:pt x="7" y="19"/>
                    <a:pt x="5" y="19"/>
                  </a:cubicBezTo>
                  <a:cubicBezTo>
                    <a:pt x="4" y="19"/>
                    <a:pt x="2" y="19"/>
                    <a:pt x="0" y="19"/>
                  </a:cubicBezTo>
                  <a:cubicBezTo>
                    <a:pt x="0" y="19"/>
                    <a:pt x="0" y="19"/>
                    <a:pt x="0" y="19"/>
                  </a:cubicBezTo>
                  <a:cubicBezTo>
                    <a:pt x="0" y="19"/>
                    <a:pt x="0" y="19"/>
                    <a:pt x="0" y="19"/>
                  </a:cubicBezTo>
                  <a:cubicBezTo>
                    <a:pt x="2" y="19"/>
                    <a:pt x="3" y="19"/>
                    <a:pt x="4" y="19"/>
                  </a:cubicBezTo>
                  <a:cubicBezTo>
                    <a:pt x="4" y="19"/>
                    <a:pt x="5" y="19"/>
                    <a:pt x="6" y="19"/>
                  </a:cubicBezTo>
                  <a:cubicBezTo>
                    <a:pt x="6" y="19"/>
                    <a:pt x="7" y="18"/>
                    <a:pt x="8" y="18"/>
                  </a:cubicBezTo>
                  <a:cubicBezTo>
                    <a:pt x="8" y="18"/>
                    <a:pt x="9" y="18"/>
                    <a:pt x="9" y="18"/>
                  </a:cubicBezTo>
                  <a:cubicBezTo>
                    <a:pt x="10" y="17"/>
                    <a:pt x="10" y="17"/>
                    <a:pt x="10" y="17"/>
                  </a:cubicBezTo>
                  <a:cubicBezTo>
                    <a:pt x="11" y="17"/>
                    <a:pt x="11" y="17"/>
                    <a:pt x="11" y="17"/>
                  </a:cubicBezTo>
                  <a:cubicBezTo>
                    <a:pt x="11" y="17"/>
                    <a:pt x="11" y="17"/>
                    <a:pt x="12" y="16"/>
                  </a:cubicBezTo>
                  <a:cubicBezTo>
                    <a:pt x="12" y="16"/>
                    <a:pt x="12" y="16"/>
                    <a:pt x="12" y="16"/>
                  </a:cubicBezTo>
                  <a:cubicBezTo>
                    <a:pt x="13" y="15"/>
                    <a:pt x="13" y="15"/>
                    <a:pt x="13" y="15"/>
                  </a:cubicBezTo>
                  <a:cubicBezTo>
                    <a:pt x="14" y="14"/>
                    <a:pt x="14" y="14"/>
                    <a:pt x="14" y="14"/>
                  </a:cubicBezTo>
                  <a:cubicBezTo>
                    <a:pt x="14" y="14"/>
                    <a:pt x="14" y="14"/>
                    <a:pt x="14" y="14"/>
                  </a:cubicBezTo>
                  <a:cubicBezTo>
                    <a:pt x="14" y="13"/>
                    <a:pt x="15" y="13"/>
                    <a:pt x="15" y="13"/>
                  </a:cubicBezTo>
                  <a:cubicBezTo>
                    <a:pt x="15" y="12"/>
                    <a:pt x="15" y="12"/>
                    <a:pt x="15" y="11"/>
                  </a:cubicBezTo>
                  <a:cubicBezTo>
                    <a:pt x="16" y="10"/>
                    <a:pt x="16" y="10"/>
                    <a:pt x="16" y="9"/>
                  </a:cubicBezTo>
                  <a:cubicBezTo>
                    <a:pt x="16" y="8"/>
                    <a:pt x="16" y="8"/>
                    <a:pt x="16" y="7"/>
                  </a:cubicBezTo>
                  <a:cubicBezTo>
                    <a:pt x="16" y="6"/>
                    <a:pt x="16" y="6"/>
                    <a:pt x="16" y="5"/>
                  </a:cubicBezTo>
                  <a:cubicBezTo>
                    <a:pt x="15" y="4"/>
                    <a:pt x="15" y="4"/>
                    <a:pt x="15" y="3"/>
                  </a:cubicBezTo>
                  <a:cubicBezTo>
                    <a:pt x="15" y="3"/>
                    <a:pt x="15" y="2"/>
                    <a:pt x="14" y="2"/>
                  </a:cubicBezTo>
                  <a:cubicBezTo>
                    <a:pt x="14" y="1"/>
                    <a:pt x="14" y="1"/>
                    <a:pt x="13" y="0"/>
                  </a:cubicBezTo>
                </a:path>
              </a:pathLst>
            </a:custGeom>
            <a:solidFill>
              <a:srgbClr val="D89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47">
              <a:extLst>
                <a:ext uri="{FF2B5EF4-FFF2-40B4-BE49-F238E27FC236}">
                  <a16:creationId xmlns:a16="http://schemas.microsoft.com/office/drawing/2014/main" id="{37C98105-B826-4FE9-A3EE-305D085CF144}"/>
                </a:ext>
              </a:extLst>
            </p:cNvPr>
            <p:cNvSpPr>
              <a:spLocks/>
            </p:cNvSpPr>
            <p:nvPr/>
          </p:nvSpPr>
          <p:spPr bwMode="gray">
            <a:xfrm>
              <a:off x="2521" y="1880"/>
              <a:ext cx="48" cy="7"/>
            </a:xfrm>
            <a:custGeom>
              <a:avLst/>
              <a:gdLst>
                <a:gd name="T0" fmla="*/ 20 w 20"/>
                <a:gd name="T1" fmla="*/ 0 h 3"/>
                <a:gd name="T2" fmla="*/ 0 w 20"/>
                <a:gd name="T3" fmla="*/ 3 h 3"/>
                <a:gd name="T4" fmla="*/ 20 w 20"/>
                <a:gd name="T5" fmla="*/ 0 h 3"/>
              </a:gdLst>
              <a:ahLst/>
              <a:cxnLst>
                <a:cxn ang="0">
                  <a:pos x="T0" y="T1"/>
                </a:cxn>
                <a:cxn ang="0">
                  <a:pos x="T2" y="T3"/>
                </a:cxn>
                <a:cxn ang="0">
                  <a:pos x="T4" y="T5"/>
                </a:cxn>
              </a:cxnLst>
              <a:rect l="0" t="0" r="r" b="b"/>
              <a:pathLst>
                <a:path w="20" h="3">
                  <a:moveTo>
                    <a:pt x="20" y="0"/>
                  </a:moveTo>
                  <a:cubicBezTo>
                    <a:pt x="20" y="0"/>
                    <a:pt x="7" y="2"/>
                    <a:pt x="0" y="3"/>
                  </a:cubicBezTo>
                  <a:cubicBezTo>
                    <a:pt x="0" y="3"/>
                    <a:pt x="16" y="3"/>
                    <a:pt x="20" y="0"/>
                  </a:cubicBezTo>
                </a:path>
              </a:pathLst>
            </a:custGeom>
            <a:solidFill>
              <a:srgbClr val="D89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48">
              <a:extLst>
                <a:ext uri="{FF2B5EF4-FFF2-40B4-BE49-F238E27FC236}">
                  <a16:creationId xmlns:a16="http://schemas.microsoft.com/office/drawing/2014/main" id="{976F9572-3C43-4D21-9656-81492383F4D6}"/>
                </a:ext>
              </a:extLst>
            </p:cNvPr>
            <p:cNvSpPr>
              <a:spLocks/>
            </p:cNvSpPr>
            <p:nvPr/>
          </p:nvSpPr>
          <p:spPr bwMode="gray">
            <a:xfrm>
              <a:off x="2510" y="1833"/>
              <a:ext cx="47" cy="7"/>
            </a:xfrm>
            <a:custGeom>
              <a:avLst/>
              <a:gdLst>
                <a:gd name="T0" fmla="*/ 20 w 20"/>
                <a:gd name="T1" fmla="*/ 0 h 3"/>
                <a:gd name="T2" fmla="*/ 0 w 20"/>
                <a:gd name="T3" fmla="*/ 3 h 3"/>
                <a:gd name="T4" fmla="*/ 20 w 20"/>
                <a:gd name="T5" fmla="*/ 0 h 3"/>
              </a:gdLst>
              <a:ahLst/>
              <a:cxnLst>
                <a:cxn ang="0">
                  <a:pos x="T0" y="T1"/>
                </a:cxn>
                <a:cxn ang="0">
                  <a:pos x="T2" y="T3"/>
                </a:cxn>
                <a:cxn ang="0">
                  <a:pos x="T4" y="T5"/>
                </a:cxn>
              </a:cxnLst>
              <a:rect l="0" t="0" r="r" b="b"/>
              <a:pathLst>
                <a:path w="20" h="3">
                  <a:moveTo>
                    <a:pt x="20" y="0"/>
                  </a:moveTo>
                  <a:cubicBezTo>
                    <a:pt x="20" y="0"/>
                    <a:pt x="5" y="0"/>
                    <a:pt x="0" y="3"/>
                  </a:cubicBezTo>
                  <a:cubicBezTo>
                    <a:pt x="0" y="3"/>
                    <a:pt x="16" y="1"/>
                    <a:pt x="20" y="0"/>
                  </a:cubicBezTo>
                </a:path>
              </a:pathLst>
            </a:custGeom>
            <a:solidFill>
              <a:srgbClr val="D89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49">
              <a:extLst>
                <a:ext uri="{FF2B5EF4-FFF2-40B4-BE49-F238E27FC236}">
                  <a16:creationId xmlns:a16="http://schemas.microsoft.com/office/drawing/2014/main" id="{6609CFFB-A827-4B19-AAEA-7FEC20533ECC}"/>
                </a:ext>
              </a:extLst>
            </p:cNvPr>
            <p:cNvSpPr>
              <a:spLocks/>
            </p:cNvSpPr>
            <p:nvPr/>
          </p:nvSpPr>
          <p:spPr bwMode="gray">
            <a:xfrm>
              <a:off x="2495" y="1776"/>
              <a:ext cx="55" cy="10"/>
            </a:xfrm>
            <a:custGeom>
              <a:avLst/>
              <a:gdLst>
                <a:gd name="T0" fmla="*/ 23 w 23"/>
                <a:gd name="T1" fmla="*/ 3 h 4"/>
                <a:gd name="T2" fmla="*/ 0 w 23"/>
                <a:gd name="T3" fmla="*/ 3 h 4"/>
                <a:gd name="T4" fmla="*/ 23 w 23"/>
                <a:gd name="T5" fmla="*/ 3 h 4"/>
              </a:gdLst>
              <a:ahLst/>
              <a:cxnLst>
                <a:cxn ang="0">
                  <a:pos x="T0" y="T1"/>
                </a:cxn>
                <a:cxn ang="0">
                  <a:pos x="T2" y="T3"/>
                </a:cxn>
                <a:cxn ang="0">
                  <a:pos x="T4" y="T5"/>
                </a:cxn>
              </a:cxnLst>
              <a:rect l="0" t="0" r="r" b="b"/>
              <a:pathLst>
                <a:path w="23" h="4">
                  <a:moveTo>
                    <a:pt x="23" y="3"/>
                  </a:moveTo>
                  <a:cubicBezTo>
                    <a:pt x="23" y="3"/>
                    <a:pt x="7" y="0"/>
                    <a:pt x="0" y="3"/>
                  </a:cubicBezTo>
                  <a:cubicBezTo>
                    <a:pt x="0" y="3"/>
                    <a:pt x="20" y="4"/>
                    <a:pt x="23" y="3"/>
                  </a:cubicBezTo>
                </a:path>
              </a:pathLst>
            </a:custGeom>
            <a:solidFill>
              <a:srgbClr val="D896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50">
              <a:extLst>
                <a:ext uri="{FF2B5EF4-FFF2-40B4-BE49-F238E27FC236}">
                  <a16:creationId xmlns:a16="http://schemas.microsoft.com/office/drawing/2014/main" id="{CDD43384-336F-4A79-80C0-434514CA52FE}"/>
                </a:ext>
              </a:extLst>
            </p:cNvPr>
            <p:cNvSpPr>
              <a:spLocks/>
            </p:cNvSpPr>
            <p:nvPr/>
          </p:nvSpPr>
          <p:spPr bwMode="gray">
            <a:xfrm>
              <a:off x="2566" y="1741"/>
              <a:ext cx="17" cy="30"/>
            </a:xfrm>
            <a:custGeom>
              <a:avLst/>
              <a:gdLst>
                <a:gd name="T0" fmla="*/ 1 w 7"/>
                <a:gd name="T1" fmla="*/ 13 h 13"/>
                <a:gd name="T2" fmla="*/ 4 w 7"/>
                <a:gd name="T3" fmla="*/ 8 h 13"/>
                <a:gd name="T4" fmla="*/ 2 w 7"/>
                <a:gd name="T5" fmla="*/ 1 h 13"/>
                <a:gd name="T6" fmla="*/ 3 w 7"/>
                <a:gd name="T7" fmla="*/ 0 h 13"/>
                <a:gd name="T8" fmla="*/ 1 w 7"/>
                <a:gd name="T9" fmla="*/ 13 h 13"/>
                <a:gd name="T10" fmla="*/ 1 w 7"/>
                <a:gd name="T11" fmla="*/ 13 h 13"/>
              </a:gdLst>
              <a:ahLst/>
              <a:cxnLst>
                <a:cxn ang="0">
                  <a:pos x="T0" y="T1"/>
                </a:cxn>
                <a:cxn ang="0">
                  <a:pos x="T2" y="T3"/>
                </a:cxn>
                <a:cxn ang="0">
                  <a:pos x="T4" y="T5"/>
                </a:cxn>
                <a:cxn ang="0">
                  <a:pos x="T6" y="T7"/>
                </a:cxn>
                <a:cxn ang="0">
                  <a:pos x="T8" y="T9"/>
                </a:cxn>
                <a:cxn ang="0">
                  <a:pos x="T10" y="T11"/>
                </a:cxn>
              </a:cxnLst>
              <a:rect l="0" t="0" r="r" b="b"/>
              <a:pathLst>
                <a:path w="7" h="13">
                  <a:moveTo>
                    <a:pt x="1" y="13"/>
                  </a:moveTo>
                  <a:cubicBezTo>
                    <a:pt x="2" y="11"/>
                    <a:pt x="4" y="10"/>
                    <a:pt x="4" y="8"/>
                  </a:cubicBezTo>
                  <a:cubicBezTo>
                    <a:pt x="5" y="5"/>
                    <a:pt x="4" y="3"/>
                    <a:pt x="2" y="1"/>
                  </a:cubicBezTo>
                  <a:cubicBezTo>
                    <a:pt x="2" y="1"/>
                    <a:pt x="3" y="0"/>
                    <a:pt x="3" y="0"/>
                  </a:cubicBezTo>
                  <a:cubicBezTo>
                    <a:pt x="7" y="4"/>
                    <a:pt x="7" y="11"/>
                    <a:pt x="1" y="13"/>
                  </a:cubicBezTo>
                  <a:cubicBezTo>
                    <a:pt x="1" y="13"/>
                    <a:pt x="0" y="13"/>
                    <a:pt x="1" y="13"/>
                  </a:cubicBezTo>
                </a:path>
              </a:pathLst>
            </a:custGeom>
            <a:solidFill>
              <a:srgbClr val="EFAB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1">
              <a:extLst>
                <a:ext uri="{FF2B5EF4-FFF2-40B4-BE49-F238E27FC236}">
                  <a16:creationId xmlns:a16="http://schemas.microsoft.com/office/drawing/2014/main" id="{AA4394CF-F485-4120-B90C-DF7FCE1BCC68}"/>
                </a:ext>
              </a:extLst>
            </p:cNvPr>
            <p:cNvSpPr>
              <a:spLocks/>
            </p:cNvSpPr>
            <p:nvPr/>
          </p:nvSpPr>
          <p:spPr bwMode="gray">
            <a:xfrm>
              <a:off x="2566" y="1795"/>
              <a:ext cx="15" cy="31"/>
            </a:xfrm>
            <a:custGeom>
              <a:avLst/>
              <a:gdLst>
                <a:gd name="T0" fmla="*/ 0 w 6"/>
                <a:gd name="T1" fmla="*/ 1 h 13"/>
                <a:gd name="T2" fmla="*/ 1 w 6"/>
                <a:gd name="T3" fmla="*/ 0 h 13"/>
                <a:gd name="T4" fmla="*/ 1 w 6"/>
                <a:gd name="T5" fmla="*/ 13 h 13"/>
                <a:gd name="T6" fmla="*/ 1 w 6"/>
                <a:gd name="T7" fmla="*/ 13 h 13"/>
                <a:gd name="T8" fmla="*/ 3 w 6"/>
                <a:gd name="T9" fmla="*/ 7 h 13"/>
                <a:gd name="T10" fmla="*/ 0 w 6"/>
                <a:gd name="T11" fmla="*/ 1 h 13"/>
              </a:gdLst>
              <a:ahLst/>
              <a:cxnLst>
                <a:cxn ang="0">
                  <a:pos x="T0" y="T1"/>
                </a:cxn>
                <a:cxn ang="0">
                  <a:pos x="T2" y="T3"/>
                </a:cxn>
                <a:cxn ang="0">
                  <a:pos x="T4" y="T5"/>
                </a:cxn>
                <a:cxn ang="0">
                  <a:pos x="T6" y="T7"/>
                </a:cxn>
                <a:cxn ang="0">
                  <a:pos x="T8" y="T9"/>
                </a:cxn>
                <a:cxn ang="0">
                  <a:pos x="T10" y="T11"/>
                </a:cxn>
              </a:cxnLst>
              <a:rect l="0" t="0" r="r" b="b"/>
              <a:pathLst>
                <a:path w="6" h="13">
                  <a:moveTo>
                    <a:pt x="0" y="1"/>
                  </a:moveTo>
                  <a:cubicBezTo>
                    <a:pt x="0" y="0"/>
                    <a:pt x="0" y="0"/>
                    <a:pt x="1" y="0"/>
                  </a:cubicBezTo>
                  <a:cubicBezTo>
                    <a:pt x="5" y="2"/>
                    <a:pt x="6" y="10"/>
                    <a:pt x="1" y="13"/>
                  </a:cubicBezTo>
                  <a:cubicBezTo>
                    <a:pt x="1" y="13"/>
                    <a:pt x="1" y="13"/>
                    <a:pt x="1" y="13"/>
                  </a:cubicBezTo>
                  <a:cubicBezTo>
                    <a:pt x="2" y="11"/>
                    <a:pt x="3" y="9"/>
                    <a:pt x="3" y="7"/>
                  </a:cubicBezTo>
                  <a:cubicBezTo>
                    <a:pt x="4" y="4"/>
                    <a:pt x="2" y="2"/>
                    <a:pt x="0" y="1"/>
                  </a:cubicBezTo>
                </a:path>
              </a:pathLst>
            </a:custGeom>
            <a:solidFill>
              <a:srgbClr val="EFAB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52">
              <a:extLst>
                <a:ext uri="{FF2B5EF4-FFF2-40B4-BE49-F238E27FC236}">
                  <a16:creationId xmlns:a16="http://schemas.microsoft.com/office/drawing/2014/main" id="{48CBF98A-EEAA-452B-A916-C88302617C7A}"/>
                </a:ext>
              </a:extLst>
            </p:cNvPr>
            <p:cNvSpPr>
              <a:spLocks/>
            </p:cNvSpPr>
            <p:nvPr/>
          </p:nvSpPr>
          <p:spPr bwMode="gray">
            <a:xfrm>
              <a:off x="2578" y="1842"/>
              <a:ext cx="7" cy="24"/>
            </a:xfrm>
            <a:custGeom>
              <a:avLst/>
              <a:gdLst>
                <a:gd name="T0" fmla="*/ 1 w 3"/>
                <a:gd name="T1" fmla="*/ 0 h 10"/>
                <a:gd name="T2" fmla="*/ 2 w 3"/>
                <a:gd name="T3" fmla="*/ 10 h 10"/>
                <a:gd name="T4" fmla="*/ 2 w 3"/>
                <a:gd name="T5" fmla="*/ 10 h 10"/>
                <a:gd name="T6" fmla="*/ 2 w 3"/>
                <a:gd name="T7" fmla="*/ 5 h 10"/>
                <a:gd name="T8" fmla="*/ 1 w 3"/>
                <a:gd name="T9" fmla="*/ 1 h 10"/>
                <a:gd name="T10" fmla="*/ 1 w 3"/>
                <a:gd name="T11" fmla="*/ 0 h 10"/>
              </a:gdLst>
              <a:ahLst/>
              <a:cxnLst>
                <a:cxn ang="0">
                  <a:pos x="T0" y="T1"/>
                </a:cxn>
                <a:cxn ang="0">
                  <a:pos x="T2" y="T3"/>
                </a:cxn>
                <a:cxn ang="0">
                  <a:pos x="T4" y="T5"/>
                </a:cxn>
                <a:cxn ang="0">
                  <a:pos x="T6" y="T7"/>
                </a:cxn>
                <a:cxn ang="0">
                  <a:pos x="T8" y="T9"/>
                </a:cxn>
                <a:cxn ang="0">
                  <a:pos x="T10" y="T11"/>
                </a:cxn>
              </a:cxnLst>
              <a:rect l="0" t="0" r="r" b="b"/>
              <a:pathLst>
                <a:path w="3" h="10">
                  <a:moveTo>
                    <a:pt x="1" y="0"/>
                  </a:moveTo>
                  <a:cubicBezTo>
                    <a:pt x="3" y="1"/>
                    <a:pt x="3" y="7"/>
                    <a:pt x="2" y="10"/>
                  </a:cubicBezTo>
                  <a:cubicBezTo>
                    <a:pt x="2" y="10"/>
                    <a:pt x="2" y="10"/>
                    <a:pt x="2" y="10"/>
                  </a:cubicBezTo>
                  <a:cubicBezTo>
                    <a:pt x="2" y="8"/>
                    <a:pt x="2" y="7"/>
                    <a:pt x="2" y="5"/>
                  </a:cubicBezTo>
                  <a:cubicBezTo>
                    <a:pt x="2" y="3"/>
                    <a:pt x="2" y="2"/>
                    <a:pt x="1" y="1"/>
                  </a:cubicBezTo>
                  <a:cubicBezTo>
                    <a:pt x="0" y="1"/>
                    <a:pt x="1" y="0"/>
                    <a:pt x="1" y="0"/>
                  </a:cubicBezTo>
                </a:path>
              </a:pathLst>
            </a:custGeom>
            <a:solidFill>
              <a:srgbClr val="EFAB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53">
              <a:extLst>
                <a:ext uri="{FF2B5EF4-FFF2-40B4-BE49-F238E27FC236}">
                  <a16:creationId xmlns:a16="http://schemas.microsoft.com/office/drawing/2014/main" id="{51BACE3B-746F-449B-8775-74F90B2853C7}"/>
                </a:ext>
              </a:extLst>
            </p:cNvPr>
            <p:cNvSpPr>
              <a:spLocks/>
            </p:cNvSpPr>
            <p:nvPr/>
          </p:nvSpPr>
          <p:spPr bwMode="gray">
            <a:xfrm>
              <a:off x="2592" y="1882"/>
              <a:ext cx="24" cy="31"/>
            </a:xfrm>
            <a:custGeom>
              <a:avLst/>
              <a:gdLst>
                <a:gd name="T0" fmla="*/ 1 w 10"/>
                <a:gd name="T1" fmla="*/ 1 h 13"/>
                <a:gd name="T2" fmla="*/ 5 w 10"/>
                <a:gd name="T3" fmla="*/ 13 h 13"/>
                <a:gd name="T4" fmla="*/ 5 w 10"/>
                <a:gd name="T5" fmla="*/ 13 h 13"/>
                <a:gd name="T6" fmla="*/ 1 w 10"/>
                <a:gd name="T7" fmla="*/ 2 h 13"/>
                <a:gd name="T8" fmla="*/ 1 w 10"/>
                <a:gd name="T9" fmla="*/ 1 h 13"/>
              </a:gdLst>
              <a:ahLst/>
              <a:cxnLst>
                <a:cxn ang="0">
                  <a:pos x="T0" y="T1"/>
                </a:cxn>
                <a:cxn ang="0">
                  <a:pos x="T2" y="T3"/>
                </a:cxn>
                <a:cxn ang="0">
                  <a:pos x="T4" y="T5"/>
                </a:cxn>
                <a:cxn ang="0">
                  <a:pos x="T6" y="T7"/>
                </a:cxn>
                <a:cxn ang="0">
                  <a:pos x="T8" y="T9"/>
                </a:cxn>
              </a:cxnLst>
              <a:rect l="0" t="0" r="r" b="b"/>
              <a:pathLst>
                <a:path w="10" h="13">
                  <a:moveTo>
                    <a:pt x="1" y="1"/>
                  </a:moveTo>
                  <a:cubicBezTo>
                    <a:pt x="7" y="0"/>
                    <a:pt x="10" y="9"/>
                    <a:pt x="5" y="13"/>
                  </a:cubicBezTo>
                  <a:cubicBezTo>
                    <a:pt x="5" y="13"/>
                    <a:pt x="5" y="13"/>
                    <a:pt x="5" y="13"/>
                  </a:cubicBezTo>
                  <a:cubicBezTo>
                    <a:pt x="7" y="9"/>
                    <a:pt x="6" y="3"/>
                    <a:pt x="1" y="2"/>
                  </a:cubicBezTo>
                  <a:cubicBezTo>
                    <a:pt x="0" y="1"/>
                    <a:pt x="0" y="1"/>
                    <a:pt x="1" y="1"/>
                  </a:cubicBezTo>
                </a:path>
              </a:pathLst>
            </a:custGeom>
            <a:solidFill>
              <a:srgbClr val="EFAB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54">
              <a:extLst>
                <a:ext uri="{FF2B5EF4-FFF2-40B4-BE49-F238E27FC236}">
                  <a16:creationId xmlns:a16="http://schemas.microsoft.com/office/drawing/2014/main" id="{CDE5CB12-E03D-4527-B10B-0BA52CBCC6F0}"/>
                </a:ext>
              </a:extLst>
            </p:cNvPr>
            <p:cNvSpPr>
              <a:spLocks/>
            </p:cNvSpPr>
            <p:nvPr/>
          </p:nvSpPr>
          <p:spPr bwMode="gray">
            <a:xfrm>
              <a:off x="3322" y="1547"/>
              <a:ext cx="208" cy="208"/>
            </a:xfrm>
            <a:custGeom>
              <a:avLst/>
              <a:gdLst>
                <a:gd name="T0" fmla="*/ 86 w 88"/>
                <a:gd name="T1" fmla="*/ 41 h 88"/>
                <a:gd name="T2" fmla="*/ 47 w 88"/>
                <a:gd name="T3" fmla="*/ 87 h 88"/>
                <a:gd name="T4" fmla="*/ 1 w 88"/>
                <a:gd name="T5" fmla="*/ 47 h 88"/>
                <a:gd name="T6" fmla="*/ 41 w 88"/>
                <a:gd name="T7" fmla="*/ 2 h 88"/>
                <a:gd name="T8" fmla="*/ 86 w 88"/>
                <a:gd name="T9" fmla="*/ 41 h 88"/>
              </a:gdLst>
              <a:ahLst/>
              <a:cxnLst>
                <a:cxn ang="0">
                  <a:pos x="T0" y="T1"/>
                </a:cxn>
                <a:cxn ang="0">
                  <a:pos x="T2" y="T3"/>
                </a:cxn>
                <a:cxn ang="0">
                  <a:pos x="T4" y="T5"/>
                </a:cxn>
                <a:cxn ang="0">
                  <a:pos x="T6" y="T7"/>
                </a:cxn>
                <a:cxn ang="0">
                  <a:pos x="T8" y="T9"/>
                </a:cxn>
              </a:cxnLst>
              <a:rect l="0" t="0" r="r" b="b"/>
              <a:pathLst>
                <a:path w="88" h="88">
                  <a:moveTo>
                    <a:pt x="86" y="41"/>
                  </a:moveTo>
                  <a:cubicBezTo>
                    <a:pt x="88" y="65"/>
                    <a:pt x="70" y="85"/>
                    <a:pt x="47" y="87"/>
                  </a:cubicBezTo>
                  <a:cubicBezTo>
                    <a:pt x="23" y="88"/>
                    <a:pt x="3" y="71"/>
                    <a:pt x="1" y="47"/>
                  </a:cubicBezTo>
                  <a:cubicBezTo>
                    <a:pt x="0" y="24"/>
                    <a:pt x="17" y="4"/>
                    <a:pt x="41" y="2"/>
                  </a:cubicBezTo>
                  <a:cubicBezTo>
                    <a:pt x="64" y="0"/>
                    <a:pt x="84" y="18"/>
                    <a:pt x="86" y="41"/>
                  </a:cubicBezTo>
                  <a:close/>
                </a:path>
              </a:pathLst>
            </a:custGeom>
            <a:solidFill>
              <a:srgbClr val="F5B2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55">
              <a:extLst>
                <a:ext uri="{FF2B5EF4-FFF2-40B4-BE49-F238E27FC236}">
                  <a16:creationId xmlns:a16="http://schemas.microsoft.com/office/drawing/2014/main" id="{730D399A-4BD0-45AF-9D7E-066C8181F60E}"/>
                </a:ext>
              </a:extLst>
            </p:cNvPr>
            <p:cNvSpPr>
              <a:spLocks/>
            </p:cNvSpPr>
            <p:nvPr/>
          </p:nvSpPr>
          <p:spPr bwMode="gray">
            <a:xfrm>
              <a:off x="3270" y="1530"/>
              <a:ext cx="329" cy="282"/>
            </a:xfrm>
            <a:custGeom>
              <a:avLst/>
              <a:gdLst>
                <a:gd name="T0" fmla="*/ 56 w 139"/>
                <a:gd name="T1" fmla="*/ 119 h 119"/>
                <a:gd name="T2" fmla="*/ 139 w 139"/>
                <a:gd name="T3" fmla="*/ 44 h 119"/>
                <a:gd name="T4" fmla="*/ 77 w 139"/>
                <a:gd name="T5" fmla="*/ 7 h 119"/>
                <a:gd name="T6" fmla="*/ 0 w 139"/>
                <a:gd name="T7" fmla="*/ 44 h 119"/>
                <a:gd name="T8" fmla="*/ 56 w 139"/>
                <a:gd name="T9" fmla="*/ 119 h 119"/>
              </a:gdLst>
              <a:ahLst/>
              <a:cxnLst>
                <a:cxn ang="0">
                  <a:pos x="T0" y="T1"/>
                </a:cxn>
                <a:cxn ang="0">
                  <a:pos x="T2" y="T3"/>
                </a:cxn>
                <a:cxn ang="0">
                  <a:pos x="T4" y="T5"/>
                </a:cxn>
                <a:cxn ang="0">
                  <a:pos x="T6" y="T7"/>
                </a:cxn>
                <a:cxn ang="0">
                  <a:pos x="T8" y="T9"/>
                </a:cxn>
              </a:cxnLst>
              <a:rect l="0" t="0" r="r" b="b"/>
              <a:pathLst>
                <a:path w="139" h="119">
                  <a:moveTo>
                    <a:pt x="56" y="119"/>
                  </a:moveTo>
                  <a:cubicBezTo>
                    <a:pt x="139" y="44"/>
                    <a:pt x="139" y="44"/>
                    <a:pt x="139" y="44"/>
                  </a:cubicBezTo>
                  <a:cubicBezTo>
                    <a:pt x="139" y="44"/>
                    <a:pt x="90" y="14"/>
                    <a:pt x="77" y="7"/>
                  </a:cubicBezTo>
                  <a:cubicBezTo>
                    <a:pt x="64" y="0"/>
                    <a:pt x="49" y="7"/>
                    <a:pt x="0" y="44"/>
                  </a:cubicBezTo>
                  <a:lnTo>
                    <a:pt x="56" y="11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84" name="Content Placeholder 83">
            <a:extLst>
              <a:ext uri="{FF2B5EF4-FFF2-40B4-BE49-F238E27FC236}">
                <a16:creationId xmlns:a16="http://schemas.microsoft.com/office/drawing/2014/main" id="{AA712308-2B24-46CE-9D5E-CDF732129323}"/>
              </a:ext>
            </a:extLst>
          </p:cNvPr>
          <p:cNvPicPr>
            <a:picLocks noGrp="1" noChangeAspect="1"/>
          </p:cNvPicPr>
          <p:nvPr>
            <p:ph sz="quarter" idx="10"/>
          </p:nvPr>
        </p:nvPicPr>
        <p:blipFill>
          <a:blip r:embed="rId3"/>
          <a:stretch>
            <a:fillRect/>
          </a:stretch>
        </p:blipFill>
        <p:spPr>
          <a:xfrm>
            <a:off x="887095" y="1403438"/>
            <a:ext cx="7225482" cy="4567150"/>
          </a:xfrm>
          <a:prstGeom prst="rect">
            <a:avLst/>
          </a:prstGeom>
        </p:spPr>
      </p:pic>
    </p:spTree>
    <p:extLst>
      <p:ext uri="{BB962C8B-B14F-4D97-AF65-F5344CB8AC3E}">
        <p14:creationId xmlns:p14="http://schemas.microsoft.com/office/powerpoint/2010/main" val="425759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ncil with eraser Isolated Flat design Royalty Free Vector">
            <a:extLst>
              <a:ext uri="{FF2B5EF4-FFF2-40B4-BE49-F238E27FC236}">
                <a16:creationId xmlns:a16="http://schemas.microsoft.com/office/drawing/2014/main" id="{250B9324-028C-447D-A6C1-E627C297C32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2778" b="78056" l="13000" r="83500">
                        <a14:foregroundMark x1="75000" y1="74444" x2="75000" y2="74444"/>
                        <a14:foregroundMark x1="82800" y1="78056" x2="82800" y2="78056"/>
                        <a14:foregroundMark x1="83500" y1="75185" x2="83500" y2="75185"/>
                        <a14:foregroundMark x1="16900" y1="17500" x2="16900" y2="17500"/>
                        <a14:foregroundMark x1="13000" y1="22963" x2="13000" y2="22963"/>
                        <a14:foregroundMark x1="22100" y1="12778" x2="22100" y2="12778"/>
                      </a14:backgroundRemoval>
                    </a14:imgEffect>
                  </a14:imgLayer>
                </a14:imgProps>
              </a:ext>
              <a:ext uri="{28A0092B-C50C-407E-A947-70E740481C1C}">
                <a14:useLocalDpi xmlns:a14="http://schemas.microsoft.com/office/drawing/2010/main" val="0"/>
              </a:ext>
            </a:extLst>
          </a:blip>
          <a:srcRect l="9844" t="8130" r="11132" b="18366"/>
          <a:stretch/>
        </p:blipFill>
        <p:spPr bwMode="auto">
          <a:xfrm rot="21097889" flipH="1">
            <a:off x="8368046" y="1132062"/>
            <a:ext cx="4067416" cy="408594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5F751F43-D623-4291-A845-B79A811C57D3}"/>
              </a:ext>
            </a:extLst>
          </p:cNvPr>
          <p:cNvPicPr>
            <a:picLocks noGrp="1" noChangeAspect="1"/>
          </p:cNvPicPr>
          <p:nvPr>
            <p:ph sz="quarter" idx="10"/>
          </p:nvPr>
        </p:nvPicPr>
        <p:blipFill>
          <a:blip r:embed="rId5"/>
          <a:stretch>
            <a:fillRect/>
          </a:stretch>
        </p:blipFill>
        <p:spPr>
          <a:xfrm>
            <a:off x="250467" y="1159176"/>
            <a:ext cx="8448611" cy="4958498"/>
          </a:xfrm>
          <a:prstGeom prst="rect">
            <a:avLst/>
          </a:prstGeom>
        </p:spPr>
      </p:pic>
      <p:sp>
        <p:nvSpPr>
          <p:cNvPr id="6" name="Title 1">
            <a:extLst>
              <a:ext uri="{FF2B5EF4-FFF2-40B4-BE49-F238E27FC236}">
                <a16:creationId xmlns:a16="http://schemas.microsoft.com/office/drawing/2014/main" id="{1AA33197-68EA-411F-92FC-2F9B099C4631}"/>
              </a:ext>
            </a:extLst>
          </p:cNvPr>
          <p:cNvSpPr>
            <a:spLocks noGrp="1"/>
          </p:cNvSpPr>
          <p:nvPr>
            <p:ph type="title"/>
          </p:nvPr>
        </p:nvSpPr>
        <p:spPr>
          <a:xfrm>
            <a:off x="372176" y="319358"/>
            <a:ext cx="10515600" cy="1325563"/>
          </a:xfrm>
        </p:spPr>
        <p:txBody>
          <a:bodyPr/>
          <a:lstStyle/>
          <a:p>
            <a:r>
              <a:rPr lang="en-US" dirty="0"/>
              <a:t>How to Write a SMART Goal…</a:t>
            </a:r>
          </a:p>
        </p:txBody>
      </p:sp>
    </p:spTree>
    <p:extLst>
      <p:ext uri="{BB962C8B-B14F-4D97-AF65-F5344CB8AC3E}">
        <p14:creationId xmlns:p14="http://schemas.microsoft.com/office/powerpoint/2010/main" val="10652687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D9D8-84F3-4CFF-B060-FE6107D5F6F6}"/>
              </a:ext>
            </a:extLst>
          </p:cNvPr>
          <p:cNvSpPr>
            <a:spLocks noGrp="1"/>
          </p:cNvSpPr>
          <p:nvPr>
            <p:ph type="title"/>
          </p:nvPr>
        </p:nvSpPr>
        <p:spPr>
          <a:xfrm>
            <a:off x="733096" y="354615"/>
            <a:ext cx="10515600" cy="1325563"/>
          </a:xfrm>
        </p:spPr>
        <p:txBody>
          <a:bodyPr/>
          <a:lstStyle/>
          <a:p>
            <a:r>
              <a:rPr lang="en-US"/>
              <a:t>Sample Smart Goals</a:t>
            </a:r>
            <a:endParaRPr lang="en-US" dirty="0"/>
          </a:p>
        </p:txBody>
      </p:sp>
      <p:graphicFrame>
        <p:nvGraphicFramePr>
          <p:cNvPr id="6" name="Content Placeholder 2">
            <a:extLst>
              <a:ext uri="{FF2B5EF4-FFF2-40B4-BE49-F238E27FC236}">
                <a16:creationId xmlns:a16="http://schemas.microsoft.com/office/drawing/2014/main" id="{020AE465-D1F7-4872-8982-122E9C396F4A}"/>
              </a:ext>
            </a:extLst>
          </p:cNvPr>
          <p:cNvGraphicFramePr>
            <a:graphicFrameLocks noGrp="1"/>
          </p:cNvGraphicFramePr>
          <p:nvPr>
            <p:ph sz="quarter" idx="10"/>
            <p:extLst>
              <p:ext uri="{D42A27DB-BD31-4B8C-83A1-F6EECF244321}">
                <p14:modId xmlns:p14="http://schemas.microsoft.com/office/powerpoint/2010/main" val="1685369227"/>
              </p:ext>
            </p:extLst>
          </p:nvPr>
        </p:nvGraphicFramePr>
        <p:xfrm>
          <a:off x="629854" y="1290182"/>
          <a:ext cx="10907490" cy="4665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6299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44EC-425E-4D8B-99D8-514EE7519F49}"/>
              </a:ext>
            </a:extLst>
          </p:cNvPr>
          <p:cNvSpPr>
            <a:spLocks noGrp="1"/>
          </p:cNvSpPr>
          <p:nvPr>
            <p:ph type="title"/>
          </p:nvPr>
        </p:nvSpPr>
        <p:spPr>
          <a:xfrm>
            <a:off x="733096" y="354615"/>
            <a:ext cx="10515600" cy="904169"/>
          </a:xfrm>
        </p:spPr>
        <p:txBody>
          <a:bodyPr/>
          <a:lstStyle/>
          <a:p>
            <a:r>
              <a:rPr lang="en-US" dirty="0"/>
              <a:t>Tips and Resources</a:t>
            </a:r>
          </a:p>
        </p:txBody>
      </p:sp>
      <p:sp>
        <p:nvSpPr>
          <p:cNvPr id="3" name="Content Placeholder 2">
            <a:extLst>
              <a:ext uri="{FF2B5EF4-FFF2-40B4-BE49-F238E27FC236}">
                <a16:creationId xmlns:a16="http://schemas.microsoft.com/office/drawing/2014/main" id="{5F0744E2-7341-4FBD-944F-4908F58D914D}"/>
              </a:ext>
            </a:extLst>
          </p:cNvPr>
          <p:cNvSpPr>
            <a:spLocks noGrp="1"/>
          </p:cNvSpPr>
          <p:nvPr>
            <p:ph sz="quarter" idx="10"/>
          </p:nvPr>
        </p:nvSpPr>
        <p:spPr>
          <a:xfrm>
            <a:off x="733425" y="1448790"/>
            <a:ext cx="10355263" cy="4521798"/>
          </a:xfrm>
        </p:spPr>
        <p:txBody>
          <a:bodyPr/>
          <a:lstStyle/>
          <a:p>
            <a:pPr>
              <a:spcAft>
                <a:spcPts val="1800"/>
              </a:spcAft>
            </a:pPr>
            <a:r>
              <a:rPr lang="en-US" dirty="0"/>
              <a:t>Use Excel to track progress</a:t>
            </a:r>
          </a:p>
          <a:p>
            <a:pPr>
              <a:spcAft>
                <a:spcPts val="1800"/>
              </a:spcAft>
            </a:pPr>
            <a:r>
              <a:rPr lang="en-US" dirty="0"/>
              <a:t>Have visual reminders</a:t>
            </a:r>
          </a:p>
          <a:p>
            <a:pPr>
              <a:spcAft>
                <a:spcPts val="1800"/>
              </a:spcAft>
            </a:pPr>
            <a:r>
              <a:rPr lang="en-US" dirty="0"/>
              <a:t>Manage the amount of goals</a:t>
            </a:r>
          </a:p>
          <a:p>
            <a:pPr>
              <a:spcAft>
                <a:spcPts val="1800"/>
              </a:spcAft>
            </a:pPr>
            <a:r>
              <a:rPr lang="en-US" dirty="0"/>
              <a:t>Discuss during 1:1</a:t>
            </a:r>
          </a:p>
          <a:p>
            <a:pPr>
              <a:spcAft>
                <a:spcPts val="1800"/>
              </a:spcAft>
            </a:pPr>
            <a:r>
              <a:rPr lang="en-US" u="sng" dirty="0"/>
              <a:t>Smarter, Faster, Better,</a:t>
            </a:r>
            <a:r>
              <a:rPr lang="en-US" dirty="0"/>
              <a:t> by Charles Duhigg</a:t>
            </a:r>
          </a:p>
          <a:p>
            <a:pPr>
              <a:spcAft>
                <a:spcPts val="1800"/>
              </a:spcAft>
            </a:pPr>
            <a:r>
              <a:rPr lang="en-US" u="sng" dirty="0"/>
              <a:t>9 Things Successful People Do Differently,</a:t>
            </a:r>
            <a:r>
              <a:rPr lang="en-US" dirty="0"/>
              <a:t> by Heidi Grant Halvorson</a:t>
            </a:r>
          </a:p>
          <a:p>
            <a:pPr>
              <a:spcAft>
                <a:spcPts val="1800"/>
              </a:spcAft>
            </a:pPr>
            <a:endParaRPr lang="en-US" dirty="0"/>
          </a:p>
          <a:p>
            <a:pPr marL="0" indent="0">
              <a:buNone/>
            </a:pPr>
            <a:endParaRPr lang="en-US" dirty="0"/>
          </a:p>
          <a:p>
            <a:endParaRPr lang="en-US" dirty="0"/>
          </a:p>
        </p:txBody>
      </p:sp>
      <p:pic>
        <p:nvPicPr>
          <p:cNvPr id="1026" name="Picture 2" descr="Smarter, Faster, Better: The Secrets to Being Productive in Life ...">
            <a:extLst>
              <a:ext uri="{FF2B5EF4-FFF2-40B4-BE49-F238E27FC236}">
                <a16:creationId xmlns:a16="http://schemas.microsoft.com/office/drawing/2014/main" id="{79A826FB-2BDC-4299-971D-649A7B76B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853" y="387983"/>
            <a:ext cx="2213160" cy="36496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DF) Nine Things Successful People do Differently by Heidi Grant ...">
            <a:extLst>
              <a:ext uri="{FF2B5EF4-FFF2-40B4-BE49-F238E27FC236}">
                <a16:creationId xmlns:a16="http://schemas.microsoft.com/office/drawing/2014/main" id="{70734222-68B6-4BD9-B05F-9F4530FC5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6101" y="2006942"/>
            <a:ext cx="2276984" cy="294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89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7965F26-CCE1-4425-8679-7301C64A6F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56" b="42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9DE5613B-30AD-403B-AE98-E43739B1E232}"/>
              </a:ext>
            </a:extLst>
          </p:cNvPr>
          <p:cNvSpPr txBox="1">
            <a:spLocks/>
          </p:cNvSpPr>
          <p:nvPr/>
        </p:nvSpPr>
        <p:spPr>
          <a:xfrm>
            <a:off x="372176" y="31935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78831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thank you">
            <a:extLst>
              <a:ext uri="{FF2B5EF4-FFF2-40B4-BE49-F238E27FC236}">
                <a16:creationId xmlns:a16="http://schemas.microsoft.com/office/drawing/2014/main" id="{4E909492-4ED8-4287-AC16-4D039D5F6C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51" t="2762" b="13650"/>
          <a:stretch/>
        </p:blipFill>
        <p:spPr bwMode="auto">
          <a:xfrm>
            <a:off x="378755" y="379141"/>
            <a:ext cx="11813245" cy="581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34280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gray">
          <a:xfrm>
            <a:off x="4146201" y="3930217"/>
            <a:ext cx="7287419" cy="193899"/>
          </a:xfrm>
          <a:prstGeom prst="rect">
            <a:avLst/>
          </a:prstGeom>
        </p:spPr>
        <p:txBody>
          <a:bodyPr wrap="square" lIns="0" tIns="0" rIns="0" bIns="0">
            <a:spAutoFit/>
          </a:bodyPr>
          <a:lstStyle/>
          <a:p>
            <a:pPr>
              <a:lnSpc>
                <a:spcPct val="90000"/>
              </a:lnSpc>
            </a:pPr>
            <a:r>
              <a:rPr lang="en-US" sz="1400" b="1" dirty="0">
                <a:solidFill>
                  <a:srgbClr val="FFFFFF"/>
                </a:solidFill>
              </a:rPr>
              <a:t>Earl Nightingale </a:t>
            </a:r>
            <a:r>
              <a:rPr lang="en-US" sz="1400" dirty="0">
                <a:solidFill>
                  <a:schemeClr val="bg2">
                    <a:lumMod val="85000"/>
                  </a:schemeClr>
                </a:solidFill>
                <a:latin typeface="Calibri Light" panose="020F0302020204030204" pitchFamily="34" charset="0"/>
              </a:rPr>
              <a:t>(American Author 1921 - 1989)</a:t>
            </a:r>
          </a:p>
        </p:txBody>
      </p:sp>
      <p:sp>
        <p:nvSpPr>
          <p:cNvPr id="3" name="Text Placeholder 2">
            <a:extLst>
              <a:ext uri="{FF2B5EF4-FFF2-40B4-BE49-F238E27FC236}">
                <a16:creationId xmlns:a16="http://schemas.microsoft.com/office/drawing/2014/main" id="{C522B324-2538-4B4C-B361-171369532943}"/>
              </a:ext>
            </a:extLst>
          </p:cNvPr>
          <p:cNvSpPr>
            <a:spLocks noGrp="1"/>
          </p:cNvSpPr>
          <p:nvPr>
            <p:ph type="body" sz="quarter" idx="12"/>
          </p:nvPr>
        </p:nvSpPr>
        <p:spPr>
          <a:xfrm>
            <a:off x="620593" y="2517732"/>
            <a:ext cx="10675240" cy="1240076"/>
          </a:xfrm>
        </p:spPr>
        <p:txBody>
          <a:bodyPr/>
          <a:lstStyle/>
          <a:p>
            <a:r>
              <a:rPr lang="en-US" sz="4400" dirty="0">
                <a:solidFill>
                  <a:srgbClr val="FFFFFF"/>
                </a:solidFill>
                <a:latin typeface="Calibri Light" panose="020F0302020204030204" pitchFamily="34" charset="0"/>
              </a:rPr>
              <a:t>People with goals succeed because they know where they’re going</a:t>
            </a:r>
            <a:r>
              <a:rPr lang="en-US" sz="4400" dirty="0">
                <a:solidFill>
                  <a:srgbClr val="FFFFFF"/>
                </a:solidFill>
              </a:rPr>
              <a:t>.</a:t>
            </a:r>
          </a:p>
          <a:p>
            <a:endParaRPr lang="en-US" dirty="0"/>
          </a:p>
        </p:txBody>
      </p:sp>
    </p:spTree>
    <p:extLst>
      <p:ext uri="{BB962C8B-B14F-4D97-AF65-F5344CB8AC3E}">
        <p14:creationId xmlns:p14="http://schemas.microsoft.com/office/powerpoint/2010/main" val="220631667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E58976-19BA-40CF-BB3B-E7F71B44A701}"/>
              </a:ext>
            </a:extLst>
          </p:cNvPr>
          <p:cNvSpPr>
            <a:spLocks noGrp="1"/>
          </p:cNvSpPr>
          <p:nvPr>
            <p:ph type="body" sz="quarter" idx="10"/>
          </p:nvPr>
        </p:nvSpPr>
        <p:spPr>
          <a:xfrm>
            <a:off x="263021" y="763645"/>
            <a:ext cx="5680075" cy="4528041"/>
          </a:xfrm>
        </p:spPr>
        <p:txBody>
          <a:bodyPr/>
          <a:lstStyle/>
          <a:p>
            <a:pPr marL="457200" indent="-457200">
              <a:buFont typeface="Wingdings" panose="05000000000000000000" pitchFamily="2" charset="2"/>
              <a:buChar char="ü"/>
            </a:pPr>
            <a:endParaRPr lang="en-US" sz="3200" dirty="0"/>
          </a:p>
          <a:p>
            <a:pPr marL="457200" indent="-457200">
              <a:buFont typeface="Wingdings" panose="05000000000000000000" pitchFamily="2" charset="2"/>
              <a:buChar char="ü"/>
            </a:pPr>
            <a:endParaRPr lang="en-US" sz="3200" dirty="0"/>
          </a:p>
          <a:p>
            <a:pPr marL="457200" indent="-457200">
              <a:buFont typeface="Wingdings" panose="05000000000000000000" pitchFamily="2" charset="2"/>
              <a:buChar char="ü"/>
            </a:pPr>
            <a:r>
              <a:rPr lang="en-US" sz="3200" dirty="0"/>
              <a:t>Why SMART Goals?</a:t>
            </a:r>
          </a:p>
          <a:p>
            <a:endParaRPr lang="en-US" sz="3200" dirty="0"/>
          </a:p>
          <a:p>
            <a:pPr marL="457200" indent="-457200">
              <a:buFont typeface="Wingdings" panose="05000000000000000000" pitchFamily="2" charset="2"/>
              <a:buChar char="ü"/>
            </a:pPr>
            <a:r>
              <a:rPr lang="en-US" sz="3200" dirty="0"/>
              <a:t>What are they?</a:t>
            </a:r>
          </a:p>
          <a:p>
            <a:pPr marL="457200" indent="-457200">
              <a:buFont typeface="Wingdings" panose="05000000000000000000" pitchFamily="2" charset="2"/>
              <a:buChar char="ü"/>
            </a:pPr>
            <a:endParaRPr lang="en-US" sz="3200" dirty="0"/>
          </a:p>
          <a:p>
            <a:pPr marL="457200" indent="-457200">
              <a:buFont typeface="Wingdings" panose="05000000000000000000" pitchFamily="2" charset="2"/>
              <a:buChar char="ü"/>
            </a:pPr>
            <a:r>
              <a:rPr lang="en-US" sz="3200" dirty="0"/>
              <a:t>How do you reach them?</a:t>
            </a:r>
          </a:p>
          <a:p>
            <a:endParaRPr lang="en-US" dirty="0"/>
          </a:p>
        </p:txBody>
      </p:sp>
      <p:grpSp>
        <p:nvGrpSpPr>
          <p:cNvPr id="4" name="Gruppieren 3">
            <a:extLst>
              <a:ext uri="{FF2B5EF4-FFF2-40B4-BE49-F238E27FC236}">
                <a16:creationId xmlns:a16="http://schemas.microsoft.com/office/drawing/2014/main" id="{1BDADF9E-13EA-4566-B614-44C8F59E68AC}"/>
              </a:ext>
            </a:extLst>
          </p:cNvPr>
          <p:cNvGrpSpPr/>
          <p:nvPr/>
        </p:nvGrpSpPr>
        <p:grpSpPr bwMode="gray">
          <a:xfrm>
            <a:off x="5489350" y="1537166"/>
            <a:ext cx="6409302" cy="3783668"/>
            <a:chOff x="405831" y="2523581"/>
            <a:chExt cx="8333307" cy="4410254"/>
          </a:xfrm>
        </p:grpSpPr>
        <p:grpSp>
          <p:nvGrpSpPr>
            <p:cNvPr id="5" name="Gruppieren 32">
              <a:extLst>
                <a:ext uri="{FF2B5EF4-FFF2-40B4-BE49-F238E27FC236}">
                  <a16:creationId xmlns:a16="http://schemas.microsoft.com/office/drawing/2014/main" id="{E6A1797E-4974-49B5-B948-063421E19CD1}"/>
                </a:ext>
              </a:extLst>
            </p:cNvPr>
            <p:cNvGrpSpPr/>
            <p:nvPr/>
          </p:nvGrpSpPr>
          <p:grpSpPr bwMode="gray">
            <a:xfrm>
              <a:off x="3547527" y="5111300"/>
              <a:ext cx="2507907" cy="1822535"/>
              <a:chOff x="4568825" y="4722929"/>
              <a:chExt cx="3066192" cy="2228250"/>
            </a:xfrm>
          </p:grpSpPr>
          <p:grpSp>
            <p:nvGrpSpPr>
              <p:cNvPr id="40" name="Gruppieren 33">
                <a:extLst>
                  <a:ext uri="{FF2B5EF4-FFF2-40B4-BE49-F238E27FC236}">
                    <a16:creationId xmlns:a16="http://schemas.microsoft.com/office/drawing/2014/main" id="{96BBB53D-BDFE-4D4E-BC5E-85F00C18E428}"/>
                  </a:ext>
                </a:extLst>
              </p:cNvPr>
              <p:cNvGrpSpPr/>
              <p:nvPr/>
            </p:nvGrpSpPr>
            <p:grpSpPr bwMode="gray">
              <a:xfrm>
                <a:off x="6152292" y="5204929"/>
                <a:ext cx="1482725" cy="1738313"/>
                <a:chOff x="6121400" y="2384426"/>
                <a:chExt cx="1482725" cy="1738313"/>
              </a:xfrm>
            </p:grpSpPr>
            <p:sp>
              <p:nvSpPr>
                <p:cNvPr id="55" name="Freeform 25">
                  <a:extLst>
                    <a:ext uri="{FF2B5EF4-FFF2-40B4-BE49-F238E27FC236}">
                      <a16:creationId xmlns:a16="http://schemas.microsoft.com/office/drawing/2014/main" id="{80FF4CDD-E688-4026-882A-D78738510AA7}"/>
                    </a:ext>
                  </a:extLst>
                </p:cNvPr>
                <p:cNvSpPr>
                  <a:spLocks/>
                </p:cNvSpPr>
                <p:nvPr/>
              </p:nvSpPr>
              <p:spPr bwMode="gray">
                <a:xfrm>
                  <a:off x="6121400" y="2389188"/>
                  <a:ext cx="1482725" cy="1733550"/>
                </a:xfrm>
                <a:custGeom>
                  <a:avLst/>
                  <a:gdLst>
                    <a:gd name="T0" fmla="*/ 569 w 593"/>
                    <a:gd name="T1" fmla="*/ 588 h 693"/>
                    <a:gd name="T2" fmla="*/ 566 w 593"/>
                    <a:gd name="T3" fmla="*/ 578 h 693"/>
                    <a:gd name="T4" fmla="*/ 452 w 593"/>
                    <a:gd name="T5" fmla="*/ 469 h 693"/>
                    <a:gd name="T6" fmla="*/ 416 w 593"/>
                    <a:gd name="T7" fmla="*/ 469 h 693"/>
                    <a:gd name="T8" fmla="*/ 409 w 593"/>
                    <a:gd name="T9" fmla="*/ 466 h 693"/>
                    <a:gd name="T10" fmla="*/ 393 w 593"/>
                    <a:gd name="T11" fmla="*/ 406 h 693"/>
                    <a:gd name="T12" fmla="*/ 429 w 593"/>
                    <a:gd name="T13" fmla="*/ 366 h 693"/>
                    <a:gd name="T14" fmla="*/ 441 w 593"/>
                    <a:gd name="T15" fmla="*/ 305 h 693"/>
                    <a:gd name="T16" fmla="*/ 467 w 593"/>
                    <a:gd name="T17" fmla="*/ 294 h 693"/>
                    <a:gd name="T18" fmla="*/ 475 w 593"/>
                    <a:gd name="T19" fmla="*/ 232 h 693"/>
                    <a:gd name="T20" fmla="*/ 472 w 593"/>
                    <a:gd name="T21" fmla="*/ 140 h 693"/>
                    <a:gd name="T22" fmla="*/ 384 w 593"/>
                    <a:gd name="T23" fmla="*/ 5 h 693"/>
                    <a:gd name="T24" fmla="*/ 333 w 593"/>
                    <a:gd name="T25" fmla="*/ 5 h 693"/>
                    <a:gd name="T26" fmla="*/ 320 w 593"/>
                    <a:gd name="T27" fmla="*/ 5 h 693"/>
                    <a:gd name="T28" fmla="*/ 270 w 593"/>
                    <a:gd name="T29" fmla="*/ 5 h 693"/>
                    <a:gd name="T30" fmla="*/ 182 w 593"/>
                    <a:gd name="T31" fmla="*/ 140 h 693"/>
                    <a:gd name="T32" fmla="*/ 179 w 593"/>
                    <a:gd name="T33" fmla="*/ 232 h 693"/>
                    <a:gd name="T34" fmla="*/ 187 w 593"/>
                    <a:gd name="T35" fmla="*/ 294 h 693"/>
                    <a:gd name="T36" fmla="*/ 213 w 593"/>
                    <a:gd name="T37" fmla="*/ 305 h 693"/>
                    <a:gd name="T38" fmla="*/ 225 w 593"/>
                    <a:gd name="T39" fmla="*/ 366 h 693"/>
                    <a:gd name="T40" fmla="*/ 261 w 593"/>
                    <a:gd name="T41" fmla="*/ 406 h 693"/>
                    <a:gd name="T42" fmla="*/ 245 w 593"/>
                    <a:gd name="T43" fmla="*/ 466 h 693"/>
                    <a:gd name="T44" fmla="*/ 237 w 593"/>
                    <a:gd name="T45" fmla="*/ 469 h 693"/>
                    <a:gd name="T46" fmla="*/ 180 w 593"/>
                    <a:gd name="T47" fmla="*/ 469 h 693"/>
                    <a:gd name="T48" fmla="*/ 81 w 593"/>
                    <a:gd name="T49" fmla="*/ 535 h 693"/>
                    <a:gd name="T50" fmla="*/ 91 w 593"/>
                    <a:gd name="T51" fmla="*/ 693 h 693"/>
                    <a:gd name="T52" fmla="*/ 343 w 593"/>
                    <a:gd name="T53" fmla="*/ 693 h 693"/>
                    <a:gd name="T54" fmla="*/ 515 w 593"/>
                    <a:gd name="T55" fmla="*/ 693 h 693"/>
                    <a:gd name="T56" fmla="*/ 530 w 593"/>
                    <a:gd name="T57" fmla="*/ 693 h 693"/>
                    <a:gd name="T58" fmla="*/ 569 w 593"/>
                    <a:gd name="T59" fmla="*/ 588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3" h="693">
                      <a:moveTo>
                        <a:pt x="569" y="588"/>
                      </a:moveTo>
                      <a:cubicBezTo>
                        <a:pt x="567" y="582"/>
                        <a:pt x="566" y="578"/>
                        <a:pt x="566" y="578"/>
                      </a:cubicBezTo>
                      <a:cubicBezTo>
                        <a:pt x="566" y="578"/>
                        <a:pt x="507" y="469"/>
                        <a:pt x="452" y="469"/>
                      </a:cubicBezTo>
                      <a:cubicBezTo>
                        <a:pt x="443" y="469"/>
                        <a:pt x="431" y="469"/>
                        <a:pt x="416" y="469"/>
                      </a:cubicBezTo>
                      <a:cubicBezTo>
                        <a:pt x="411" y="467"/>
                        <a:pt x="409" y="466"/>
                        <a:pt x="409" y="466"/>
                      </a:cubicBezTo>
                      <a:cubicBezTo>
                        <a:pt x="393" y="406"/>
                        <a:pt x="393" y="406"/>
                        <a:pt x="393" y="406"/>
                      </a:cubicBezTo>
                      <a:cubicBezTo>
                        <a:pt x="393" y="406"/>
                        <a:pt x="422" y="380"/>
                        <a:pt x="429" y="366"/>
                      </a:cubicBezTo>
                      <a:cubicBezTo>
                        <a:pt x="445" y="330"/>
                        <a:pt x="441" y="305"/>
                        <a:pt x="441" y="305"/>
                      </a:cubicBezTo>
                      <a:cubicBezTo>
                        <a:pt x="441" y="305"/>
                        <a:pt x="453" y="307"/>
                        <a:pt x="467" y="294"/>
                      </a:cubicBezTo>
                      <a:cubicBezTo>
                        <a:pt x="495" y="266"/>
                        <a:pt x="483" y="243"/>
                        <a:pt x="475" y="232"/>
                      </a:cubicBezTo>
                      <a:cubicBezTo>
                        <a:pt x="475" y="223"/>
                        <a:pt x="475" y="198"/>
                        <a:pt x="472" y="140"/>
                      </a:cubicBezTo>
                      <a:cubicBezTo>
                        <a:pt x="463" y="0"/>
                        <a:pt x="384" y="5"/>
                        <a:pt x="384" y="5"/>
                      </a:cubicBezTo>
                      <a:cubicBezTo>
                        <a:pt x="333" y="5"/>
                        <a:pt x="333" y="5"/>
                        <a:pt x="333" y="5"/>
                      </a:cubicBezTo>
                      <a:cubicBezTo>
                        <a:pt x="320" y="5"/>
                        <a:pt x="320" y="5"/>
                        <a:pt x="320" y="5"/>
                      </a:cubicBezTo>
                      <a:cubicBezTo>
                        <a:pt x="270" y="5"/>
                        <a:pt x="270" y="5"/>
                        <a:pt x="270" y="5"/>
                      </a:cubicBezTo>
                      <a:cubicBezTo>
                        <a:pt x="270" y="5"/>
                        <a:pt x="191" y="0"/>
                        <a:pt x="182" y="140"/>
                      </a:cubicBezTo>
                      <a:cubicBezTo>
                        <a:pt x="179" y="198"/>
                        <a:pt x="178" y="223"/>
                        <a:pt x="179" y="232"/>
                      </a:cubicBezTo>
                      <a:cubicBezTo>
                        <a:pt x="171" y="243"/>
                        <a:pt x="159" y="266"/>
                        <a:pt x="187" y="294"/>
                      </a:cubicBezTo>
                      <a:cubicBezTo>
                        <a:pt x="200" y="307"/>
                        <a:pt x="213" y="305"/>
                        <a:pt x="213" y="305"/>
                      </a:cubicBezTo>
                      <a:cubicBezTo>
                        <a:pt x="213" y="305"/>
                        <a:pt x="209" y="330"/>
                        <a:pt x="225" y="366"/>
                      </a:cubicBezTo>
                      <a:cubicBezTo>
                        <a:pt x="231" y="380"/>
                        <a:pt x="261" y="406"/>
                        <a:pt x="261" y="406"/>
                      </a:cubicBezTo>
                      <a:cubicBezTo>
                        <a:pt x="245" y="466"/>
                        <a:pt x="245" y="466"/>
                        <a:pt x="245" y="466"/>
                      </a:cubicBezTo>
                      <a:cubicBezTo>
                        <a:pt x="245" y="466"/>
                        <a:pt x="243" y="467"/>
                        <a:pt x="237" y="469"/>
                      </a:cubicBezTo>
                      <a:cubicBezTo>
                        <a:pt x="209" y="469"/>
                        <a:pt x="188" y="469"/>
                        <a:pt x="180" y="469"/>
                      </a:cubicBezTo>
                      <a:cubicBezTo>
                        <a:pt x="155" y="469"/>
                        <a:pt x="105" y="504"/>
                        <a:pt x="81" y="535"/>
                      </a:cubicBezTo>
                      <a:cubicBezTo>
                        <a:pt x="50" y="576"/>
                        <a:pt x="0" y="693"/>
                        <a:pt x="91" y="693"/>
                      </a:cubicBezTo>
                      <a:cubicBezTo>
                        <a:pt x="91" y="693"/>
                        <a:pt x="222" y="693"/>
                        <a:pt x="343" y="693"/>
                      </a:cubicBezTo>
                      <a:cubicBezTo>
                        <a:pt x="413" y="693"/>
                        <a:pt x="480" y="693"/>
                        <a:pt x="515" y="693"/>
                      </a:cubicBezTo>
                      <a:cubicBezTo>
                        <a:pt x="525" y="693"/>
                        <a:pt x="530" y="693"/>
                        <a:pt x="530" y="693"/>
                      </a:cubicBezTo>
                      <a:cubicBezTo>
                        <a:pt x="593" y="693"/>
                        <a:pt x="588" y="636"/>
                        <a:pt x="569" y="588"/>
                      </a:cubicBezTo>
                      <a:close/>
                    </a:path>
                  </a:pathLst>
                </a:custGeom>
                <a:solidFill>
                  <a:srgbClr val="F6B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56" name="Freeform 26">
                  <a:extLst>
                    <a:ext uri="{FF2B5EF4-FFF2-40B4-BE49-F238E27FC236}">
                      <a16:creationId xmlns:a16="http://schemas.microsoft.com/office/drawing/2014/main" id="{F4E48EA4-EF3A-4298-830C-CFF907D09A31}"/>
                    </a:ext>
                  </a:extLst>
                </p:cNvPr>
                <p:cNvSpPr>
                  <a:spLocks/>
                </p:cNvSpPr>
                <p:nvPr/>
              </p:nvSpPr>
              <p:spPr bwMode="gray">
                <a:xfrm>
                  <a:off x="6121400" y="3562351"/>
                  <a:ext cx="1482725" cy="560388"/>
                </a:xfrm>
                <a:custGeom>
                  <a:avLst/>
                  <a:gdLst>
                    <a:gd name="T0" fmla="*/ 569 w 593"/>
                    <a:gd name="T1" fmla="*/ 119 h 224"/>
                    <a:gd name="T2" fmla="*/ 566 w 593"/>
                    <a:gd name="T3" fmla="*/ 109 h 224"/>
                    <a:gd name="T4" fmla="*/ 452 w 593"/>
                    <a:gd name="T5" fmla="*/ 0 h 224"/>
                    <a:gd name="T6" fmla="*/ 371 w 593"/>
                    <a:gd name="T7" fmla="*/ 0 h 224"/>
                    <a:gd name="T8" fmla="*/ 321 w 593"/>
                    <a:gd name="T9" fmla="*/ 47 h 224"/>
                    <a:gd name="T10" fmla="*/ 273 w 593"/>
                    <a:gd name="T11" fmla="*/ 0 h 224"/>
                    <a:gd name="T12" fmla="*/ 180 w 593"/>
                    <a:gd name="T13" fmla="*/ 0 h 224"/>
                    <a:gd name="T14" fmla="*/ 81 w 593"/>
                    <a:gd name="T15" fmla="*/ 66 h 224"/>
                    <a:gd name="T16" fmla="*/ 91 w 593"/>
                    <a:gd name="T17" fmla="*/ 224 h 224"/>
                    <a:gd name="T18" fmla="*/ 343 w 593"/>
                    <a:gd name="T19" fmla="*/ 224 h 224"/>
                    <a:gd name="T20" fmla="*/ 515 w 593"/>
                    <a:gd name="T21" fmla="*/ 224 h 224"/>
                    <a:gd name="T22" fmla="*/ 530 w 593"/>
                    <a:gd name="T23" fmla="*/ 224 h 224"/>
                    <a:gd name="T24" fmla="*/ 569 w 593"/>
                    <a:gd name="T25" fmla="*/ 11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3" h="224">
                      <a:moveTo>
                        <a:pt x="569" y="119"/>
                      </a:moveTo>
                      <a:cubicBezTo>
                        <a:pt x="567" y="113"/>
                        <a:pt x="566" y="109"/>
                        <a:pt x="566" y="109"/>
                      </a:cubicBezTo>
                      <a:cubicBezTo>
                        <a:pt x="566" y="109"/>
                        <a:pt x="507" y="0"/>
                        <a:pt x="452" y="0"/>
                      </a:cubicBezTo>
                      <a:cubicBezTo>
                        <a:pt x="435" y="0"/>
                        <a:pt x="405" y="0"/>
                        <a:pt x="371" y="0"/>
                      </a:cubicBezTo>
                      <a:cubicBezTo>
                        <a:pt x="321" y="47"/>
                        <a:pt x="321" y="47"/>
                        <a:pt x="321" y="47"/>
                      </a:cubicBezTo>
                      <a:cubicBezTo>
                        <a:pt x="273" y="0"/>
                        <a:pt x="273" y="0"/>
                        <a:pt x="273" y="0"/>
                      </a:cubicBezTo>
                      <a:cubicBezTo>
                        <a:pt x="228" y="0"/>
                        <a:pt x="191" y="0"/>
                        <a:pt x="180" y="0"/>
                      </a:cubicBezTo>
                      <a:cubicBezTo>
                        <a:pt x="155" y="0"/>
                        <a:pt x="105" y="35"/>
                        <a:pt x="81" y="66"/>
                      </a:cubicBezTo>
                      <a:cubicBezTo>
                        <a:pt x="50" y="107"/>
                        <a:pt x="0" y="224"/>
                        <a:pt x="91" y="224"/>
                      </a:cubicBezTo>
                      <a:cubicBezTo>
                        <a:pt x="91" y="224"/>
                        <a:pt x="222" y="224"/>
                        <a:pt x="343" y="224"/>
                      </a:cubicBezTo>
                      <a:cubicBezTo>
                        <a:pt x="413" y="224"/>
                        <a:pt x="480" y="224"/>
                        <a:pt x="515" y="224"/>
                      </a:cubicBezTo>
                      <a:cubicBezTo>
                        <a:pt x="525" y="224"/>
                        <a:pt x="530" y="224"/>
                        <a:pt x="530" y="224"/>
                      </a:cubicBezTo>
                      <a:cubicBezTo>
                        <a:pt x="593" y="224"/>
                        <a:pt x="588" y="167"/>
                        <a:pt x="569" y="119"/>
                      </a:cubicBezTo>
                      <a:close/>
                    </a:path>
                  </a:pathLst>
                </a:custGeom>
                <a:solidFill>
                  <a:srgbClr val="9ED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57" name="Freeform 30">
                  <a:extLst>
                    <a:ext uri="{FF2B5EF4-FFF2-40B4-BE49-F238E27FC236}">
                      <a16:creationId xmlns:a16="http://schemas.microsoft.com/office/drawing/2014/main" id="{C8F137C6-82DE-4CB9-B80D-FE62485BE0D9}"/>
                    </a:ext>
                  </a:extLst>
                </p:cNvPr>
                <p:cNvSpPr>
                  <a:spLocks/>
                </p:cNvSpPr>
                <p:nvPr/>
              </p:nvSpPr>
              <p:spPr bwMode="gray">
                <a:xfrm>
                  <a:off x="6843713" y="3702051"/>
                  <a:ext cx="161925" cy="420688"/>
                </a:xfrm>
                <a:custGeom>
                  <a:avLst/>
                  <a:gdLst>
                    <a:gd name="T0" fmla="*/ 102 w 102"/>
                    <a:gd name="T1" fmla="*/ 0 h 265"/>
                    <a:gd name="T2" fmla="*/ 0 w 102"/>
                    <a:gd name="T3" fmla="*/ 0 h 265"/>
                    <a:gd name="T4" fmla="*/ 33 w 102"/>
                    <a:gd name="T5" fmla="*/ 56 h 265"/>
                    <a:gd name="T6" fmla="*/ 33 w 102"/>
                    <a:gd name="T7" fmla="*/ 265 h 265"/>
                    <a:gd name="T8" fmla="*/ 71 w 102"/>
                    <a:gd name="T9" fmla="*/ 265 h 265"/>
                    <a:gd name="T10" fmla="*/ 71 w 102"/>
                    <a:gd name="T11" fmla="*/ 56 h 265"/>
                    <a:gd name="T12" fmla="*/ 102 w 102"/>
                    <a:gd name="T13" fmla="*/ 0 h 265"/>
                  </a:gdLst>
                  <a:ahLst/>
                  <a:cxnLst>
                    <a:cxn ang="0">
                      <a:pos x="T0" y="T1"/>
                    </a:cxn>
                    <a:cxn ang="0">
                      <a:pos x="T2" y="T3"/>
                    </a:cxn>
                    <a:cxn ang="0">
                      <a:pos x="T4" y="T5"/>
                    </a:cxn>
                    <a:cxn ang="0">
                      <a:pos x="T6" y="T7"/>
                    </a:cxn>
                    <a:cxn ang="0">
                      <a:pos x="T8" y="T9"/>
                    </a:cxn>
                    <a:cxn ang="0">
                      <a:pos x="T10" y="T11"/>
                    </a:cxn>
                    <a:cxn ang="0">
                      <a:pos x="T12" y="T13"/>
                    </a:cxn>
                  </a:cxnLst>
                  <a:rect l="0" t="0" r="r" b="b"/>
                  <a:pathLst>
                    <a:path w="102" h="265">
                      <a:moveTo>
                        <a:pt x="102" y="0"/>
                      </a:moveTo>
                      <a:lnTo>
                        <a:pt x="0" y="0"/>
                      </a:lnTo>
                      <a:lnTo>
                        <a:pt x="33" y="56"/>
                      </a:lnTo>
                      <a:lnTo>
                        <a:pt x="33" y="265"/>
                      </a:lnTo>
                      <a:lnTo>
                        <a:pt x="71" y="265"/>
                      </a:lnTo>
                      <a:lnTo>
                        <a:pt x="71" y="56"/>
                      </a:lnTo>
                      <a:lnTo>
                        <a:pt x="102" y="0"/>
                      </a:lnTo>
                      <a:close/>
                    </a:path>
                  </a:pathLst>
                </a:custGeom>
                <a:solidFill>
                  <a:srgbClr val="F15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58" name="Freeform 31">
                  <a:extLst>
                    <a:ext uri="{FF2B5EF4-FFF2-40B4-BE49-F238E27FC236}">
                      <a16:creationId xmlns:a16="http://schemas.microsoft.com/office/drawing/2014/main" id="{86E3CEFD-4807-47BE-B9B6-6982AF0649A7}"/>
                    </a:ext>
                  </a:extLst>
                </p:cNvPr>
                <p:cNvSpPr>
                  <a:spLocks/>
                </p:cNvSpPr>
                <p:nvPr/>
              </p:nvSpPr>
              <p:spPr bwMode="gray">
                <a:xfrm>
                  <a:off x="6664325" y="3470276"/>
                  <a:ext cx="565150" cy="385763"/>
                </a:xfrm>
                <a:custGeom>
                  <a:avLst/>
                  <a:gdLst>
                    <a:gd name="T0" fmla="*/ 226 w 226"/>
                    <a:gd name="T1" fmla="*/ 54 h 154"/>
                    <a:gd name="T2" fmla="*/ 195 w 226"/>
                    <a:gd name="T3" fmla="*/ 0 h 154"/>
                    <a:gd name="T4" fmla="*/ 104 w 226"/>
                    <a:gd name="T5" fmla="*/ 84 h 154"/>
                    <a:gd name="T6" fmla="*/ 27 w 226"/>
                    <a:gd name="T7" fmla="*/ 9 h 154"/>
                    <a:gd name="T8" fmla="*/ 0 w 226"/>
                    <a:gd name="T9" fmla="*/ 56 h 154"/>
                    <a:gd name="T10" fmla="*/ 61 w 226"/>
                    <a:gd name="T11" fmla="*/ 149 h 154"/>
                    <a:gd name="T12" fmla="*/ 106 w 226"/>
                    <a:gd name="T13" fmla="*/ 94 h 154"/>
                    <a:gd name="T14" fmla="*/ 157 w 226"/>
                    <a:gd name="T15" fmla="*/ 154 h 154"/>
                    <a:gd name="T16" fmla="*/ 226 w 226"/>
                    <a:gd name="T17" fmla="*/ 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154">
                      <a:moveTo>
                        <a:pt x="226" y="54"/>
                      </a:moveTo>
                      <a:cubicBezTo>
                        <a:pt x="195" y="0"/>
                        <a:pt x="195" y="0"/>
                        <a:pt x="195" y="0"/>
                      </a:cubicBezTo>
                      <a:cubicBezTo>
                        <a:pt x="104" y="84"/>
                        <a:pt x="104" y="84"/>
                        <a:pt x="104" y="84"/>
                      </a:cubicBezTo>
                      <a:cubicBezTo>
                        <a:pt x="27" y="9"/>
                        <a:pt x="27" y="9"/>
                        <a:pt x="27" y="9"/>
                      </a:cubicBezTo>
                      <a:cubicBezTo>
                        <a:pt x="16" y="26"/>
                        <a:pt x="0" y="56"/>
                        <a:pt x="0" y="56"/>
                      </a:cubicBezTo>
                      <a:cubicBezTo>
                        <a:pt x="61" y="149"/>
                        <a:pt x="61" y="149"/>
                        <a:pt x="61" y="149"/>
                      </a:cubicBezTo>
                      <a:cubicBezTo>
                        <a:pt x="106" y="94"/>
                        <a:pt x="106" y="94"/>
                        <a:pt x="106" y="94"/>
                      </a:cubicBezTo>
                      <a:cubicBezTo>
                        <a:pt x="157" y="154"/>
                        <a:pt x="157" y="154"/>
                        <a:pt x="157" y="154"/>
                      </a:cubicBezTo>
                      <a:lnTo>
                        <a:pt x="226" y="54"/>
                      </a:lnTo>
                      <a:close/>
                    </a:path>
                  </a:pathLst>
                </a:custGeom>
                <a:solidFill>
                  <a:srgbClr val="BFE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59" name="Freeform 32">
                  <a:extLst>
                    <a:ext uri="{FF2B5EF4-FFF2-40B4-BE49-F238E27FC236}">
                      <a16:creationId xmlns:a16="http://schemas.microsoft.com/office/drawing/2014/main" id="{D30C1FC6-D8C0-4802-B833-8435ED89D63C}"/>
                    </a:ext>
                  </a:extLst>
                </p:cNvPr>
                <p:cNvSpPr>
                  <a:spLocks/>
                </p:cNvSpPr>
                <p:nvPr/>
              </p:nvSpPr>
              <p:spPr bwMode="gray">
                <a:xfrm>
                  <a:off x="6565900" y="2384426"/>
                  <a:ext cx="747712" cy="577850"/>
                </a:xfrm>
                <a:custGeom>
                  <a:avLst/>
                  <a:gdLst>
                    <a:gd name="T0" fmla="*/ 295 w 299"/>
                    <a:gd name="T1" fmla="*/ 140 h 231"/>
                    <a:gd name="T2" fmla="*/ 208 w 299"/>
                    <a:gd name="T3" fmla="*/ 5 h 231"/>
                    <a:gd name="T4" fmla="*/ 161 w 299"/>
                    <a:gd name="T5" fmla="*/ 5 h 231"/>
                    <a:gd name="T6" fmla="*/ 138 w 299"/>
                    <a:gd name="T7" fmla="*/ 5 h 231"/>
                    <a:gd name="T8" fmla="*/ 91 w 299"/>
                    <a:gd name="T9" fmla="*/ 5 h 231"/>
                    <a:gd name="T10" fmla="*/ 4 w 299"/>
                    <a:gd name="T11" fmla="*/ 140 h 231"/>
                    <a:gd name="T12" fmla="*/ 1 w 299"/>
                    <a:gd name="T13" fmla="*/ 231 h 231"/>
                    <a:gd name="T14" fmla="*/ 26 w 299"/>
                    <a:gd name="T15" fmla="*/ 231 h 231"/>
                    <a:gd name="T16" fmla="*/ 29 w 299"/>
                    <a:gd name="T17" fmla="*/ 157 h 231"/>
                    <a:gd name="T18" fmla="*/ 150 w 299"/>
                    <a:gd name="T19" fmla="*/ 115 h 231"/>
                    <a:gd name="T20" fmla="*/ 270 w 299"/>
                    <a:gd name="T21" fmla="*/ 157 h 231"/>
                    <a:gd name="T22" fmla="*/ 273 w 299"/>
                    <a:gd name="T23" fmla="*/ 231 h 231"/>
                    <a:gd name="T24" fmla="*/ 298 w 299"/>
                    <a:gd name="T25" fmla="*/ 231 h 231"/>
                    <a:gd name="T26" fmla="*/ 295 w 299"/>
                    <a:gd name="T27" fmla="*/ 14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231">
                      <a:moveTo>
                        <a:pt x="295" y="140"/>
                      </a:moveTo>
                      <a:cubicBezTo>
                        <a:pt x="287" y="0"/>
                        <a:pt x="208" y="5"/>
                        <a:pt x="208" y="5"/>
                      </a:cubicBezTo>
                      <a:cubicBezTo>
                        <a:pt x="161" y="5"/>
                        <a:pt x="161" y="5"/>
                        <a:pt x="161" y="5"/>
                      </a:cubicBezTo>
                      <a:cubicBezTo>
                        <a:pt x="138" y="5"/>
                        <a:pt x="138" y="5"/>
                        <a:pt x="138" y="5"/>
                      </a:cubicBezTo>
                      <a:cubicBezTo>
                        <a:pt x="91" y="5"/>
                        <a:pt x="91" y="5"/>
                        <a:pt x="91" y="5"/>
                      </a:cubicBezTo>
                      <a:cubicBezTo>
                        <a:pt x="91" y="5"/>
                        <a:pt x="12" y="0"/>
                        <a:pt x="4" y="140"/>
                      </a:cubicBezTo>
                      <a:cubicBezTo>
                        <a:pt x="0" y="195"/>
                        <a:pt x="0" y="221"/>
                        <a:pt x="1" y="231"/>
                      </a:cubicBezTo>
                      <a:cubicBezTo>
                        <a:pt x="26" y="231"/>
                        <a:pt x="26" y="231"/>
                        <a:pt x="26" y="231"/>
                      </a:cubicBezTo>
                      <a:cubicBezTo>
                        <a:pt x="26" y="231"/>
                        <a:pt x="16" y="209"/>
                        <a:pt x="29" y="157"/>
                      </a:cubicBezTo>
                      <a:cubicBezTo>
                        <a:pt x="38" y="126"/>
                        <a:pt x="94" y="116"/>
                        <a:pt x="150" y="115"/>
                      </a:cubicBezTo>
                      <a:cubicBezTo>
                        <a:pt x="205" y="116"/>
                        <a:pt x="261" y="126"/>
                        <a:pt x="270" y="157"/>
                      </a:cubicBezTo>
                      <a:cubicBezTo>
                        <a:pt x="283" y="209"/>
                        <a:pt x="273" y="231"/>
                        <a:pt x="273" y="231"/>
                      </a:cubicBezTo>
                      <a:cubicBezTo>
                        <a:pt x="298" y="231"/>
                        <a:pt x="298" y="231"/>
                        <a:pt x="298" y="231"/>
                      </a:cubicBezTo>
                      <a:cubicBezTo>
                        <a:pt x="299" y="221"/>
                        <a:pt x="299" y="195"/>
                        <a:pt x="295" y="140"/>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grpSp>
            <p:nvGrpSpPr>
              <p:cNvPr id="41" name="Gruppieren 34">
                <a:extLst>
                  <a:ext uri="{FF2B5EF4-FFF2-40B4-BE49-F238E27FC236}">
                    <a16:creationId xmlns:a16="http://schemas.microsoft.com/office/drawing/2014/main" id="{08C5014C-D1F4-4226-AC96-E5789ED58E84}"/>
                  </a:ext>
                </a:extLst>
              </p:cNvPr>
              <p:cNvGrpSpPr/>
              <p:nvPr/>
            </p:nvGrpSpPr>
            <p:grpSpPr bwMode="gray">
              <a:xfrm>
                <a:off x="4568825" y="5217629"/>
                <a:ext cx="1270000" cy="1733550"/>
                <a:chOff x="4505325" y="2397126"/>
                <a:chExt cx="1270000" cy="1733550"/>
              </a:xfrm>
            </p:grpSpPr>
            <p:sp>
              <p:nvSpPr>
                <p:cNvPr id="52" name="Freeform 37">
                  <a:extLst>
                    <a:ext uri="{FF2B5EF4-FFF2-40B4-BE49-F238E27FC236}">
                      <a16:creationId xmlns:a16="http://schemas.microsoft.com/office/drawing/2014/main" id="{CF6B0BDC-4326-4AA7-A92A-6FC6EF12368F}"/>
                    </a:ext>
                  </a:extLst>
                </p:cNvPr>
                <p:cNvSpPr>
                  <a:spLocks/>
                </p:cNvSpPr>
                <p:nvPr/>
              </p:nvSpPr>
              <p:spPr bwMode="gray">
                <a:xfrm>
                  <a:off x="4505325" y="2441576"/>
                  <a:ext cx="1270000" cy="1689100"/>
                </a:xfrm>
                <a:custGeom>
                  <a:avLst/>
                  <a:gdLst>
                    <a:gd name="T0" fmla="*/ 485 w 508"/>
                    <a:gd name="T1" fmla="*/ 524 h 675"/>
                    <a:gd name="T2" fmla="*/ 481 w 508"/>
                    <a:gd name="T3" fmla="*/ 508 h 675"/>
                    <a:gd name="T4" fmla="*/ 335 w 508"/>
                    <a:gd name="T5" fmla="*/ 349 h 675"/>
                    <a:gd name="T6" fmla="*/ 304 w 508"/>
                    <a:gd name="T7" fmla="*/ 349 h 675"/>
                    <a:gd name="T8" fmla="*/ 305 w 508"/>
                    <a:gd name="T9" fmla="*/ 313 h 675"/>
                    <a:gd name="T10" fmla="*/ 361 w 508"/>
                    <a:gd name="T11" fmla="*/ 134 h 675"/>
                    <a:gd name="T12" fmla="*/ 361 w 508"/>
                    <a:gd name="T13" fmla="*/ 134 h 675"/>
                    <a:gd name="T14" fmla="*/ 251 w 508"/>
                    <a:gd name="T15" fmla="*/ 0 h 675"/>
                    <a:gd name="T16" fmla="*/ 142 w 508"/>
                    <a:gd name="T17" fmla="*/ 123 h 675"/>
                    <a:gd name="T18" fmla="*/ 143 w 508"/>
                    <a:gd name="T19" fmla="*/ 123 h 675"/>
                    <a:gd name="T20" fmla="*/ 143 w 508"/>
                    <a:gd name="T21" fmla="*/ 123 h 675"/>
                    <a:gd name="T22" fmla="*/ 142 w 508"/>
                    <a:gd name="T23" fmla="*/ 123 h 675"/>
                    <a:gd name="T24" fmla="*/ 210 w 508"/>
                    <a:gd name="T25" fmla="*/ 318 h 675"/>
                    <a:gd name="T26" fmla="*/ 210 w 508"/>
                    <a:gd name="T27" fmla="*/ 349 h 675"/>
                    <a:gd name="T28" fmla="*/ 173 w 508"/>
                    <a:gd name="T29" fmla="*/ 349 h 675"/>
                    <a:gd name="T30" fmla="*/ 27 w 508"/>
                    <a:gd name="T31" fmla="*/ 508 h 675"/>
                    <a:gd name="T32" fmla="*/ 24 w 508"/>
                    <a:gd name="T33" fmla="*/ 524 h 675"/>
                    <a:gd name="T34" fmla="*/ 62 w 508"/>
                    <a:gd name="T35" fmla="*/ 675 h 675"/>
                    <a:gd name="T36" fmla="*/ 77 w 508"/>
                    <a:gd name="T37" fmla="*/ 675 h 675"/>
                    <a:gd name="T38" fmla="*/ 243 w 508"/>
                    <a:gd name="T39" fmla="*/ 675 h 675"/>
                    <a:gd name="T40" fmla="*/ 265 w 508"/>
                    <a:gd name="T41" fmla="*/ 675 h 675"/>
                    <a:gd name="T42" fmla="*/ 431 w 508"/>
                    <a:gd name="T43" fmla="*/ 675 h 675"/>
                    <a:gd name="T44" fmla="*/ 446 w 508"/>
                    <a:gd name="T45" fmla="*/ 675 h 675"/>
                    <a:gd name="T46" fmla="*/ 485 w 508"/>
                    <a:gd name="T47" fmla="*/ 52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8" h="675">
                      <a:moveTo>
                        <a:pt x="485" y="524"/>
                      </a:moveTo>
                      <a:cubicBezTo>
                        <a:pt x="483" y="514"/>
                        <a:pt x="481" y="508"/>
                        <a:pt x="481" y="508"/>
                      </a:cubicBezTo>
                      <a:cubicBezTo>
                        <a:pt x="481" y="508"/>
                        <a:pt x="433" y="349"/>
                        <a:pt x="335" y="349"/>
                      </a:cubicBezTo>
                      <a:cubicBezTo>
                        <a:pt x="322" y="349"/>
                        <a:pt x="312" y="349"/>
                        <a:pt x="304" y="349"/>
                      </a:cubicBezTo>
                      <a:cubicBezTo>
                        <a:pt x="305" y="328"/>
                        <a:pt x="305" y="313"/>
                        <a:pt x="305" y="313"/>
                      </a:cubicBezTo>
                      <a:cubicBezTo>
                        <a:pt x="378" y="274"/>
                        <a:pt x="362" y="137"/>
                        <a:pt x="361" y="134"/>
                      </a:cubicBezTo>
                      <a:cubicBezTo>
                        <a:pt x="361" y="134"/>
                        <a:pt x="361" y="134"/>
                        <a:pt x="361" y="134"/>
                      </a:cubicBezTo>
                      <a:cubicBezTo>
                        <a:pt x="361" y="134"/>
                        <a:pt x="354" y="0"/>
                        <a:pt x="251" y="0"/>
                      </a:cubicBezTo>
                      <a:cubicBezTo>
                        <a:pt x="147" y="0"/>
                        <a:pt x="142" y="123"/>
                        <a:pt x="142" y="123"/>
                      </a:cubicBezTo>
                      <a:cubicBezTo>
                        <a:pt x="143" y="123"/>
                        <a:pt x="143" y="123"/>
                        <a:pt x="143" y="123"/>
                      </a:cubicBezTo>
                      <a:cubicBezTo>
                        <a:pt x="143" y="123"/>
                        <a:pt x="143" y="123"/>
                        <a:pt x="143" y="123"/>
                      </a:cubicBezTo>
                      <a:cubicBezTo>
                        <a:pt x="142" y="123"/>
                        <a:pt x="142" y="123"/>
                        <a:pt x="142" y="123"/>
                      </a:cubicBezTo>
                      <a:cubicBezTo>
                        <a:pt x="135" y="302"/>
                        <a:pt x="210" y="318"/>
                        <a:pt x="210" y="318"/>
                      </a:cubicBezTo>
                      <a:cubicBezTo>
                        <a:pt x="210" y="349"/>
                        <a:pt x="210" y="349"/>
                        <a:pt x="210" y="349"/>
                      </a:cubicBezTo>
                      <a:cubicBezTo>
                        <a:pt x="200" y="349"/>
                        <a:pt x="190" y="349"/>
                        <a:pt x="173" y="349"/>
                      </a:cubicBezTo>
                      <a:cubicBezTo>
                        <a:pt x="76" y="349"/>
                        <a:pt x="27" y="508"/>
                        <a:pt x="27" y="508"/>
                      </a:cubicBezTo>
                      <a:cubicBezTo>
                        <a:pt x="27" y="508"/>
                        <a:pt x="25" y="514"/>
                        <a:pt x="24" y="524"/>
                      </a:cubicBezTo>
                      <a:cubicBezTo>
                        <a:pt x="5" y="593"/>
                        <a:pt x="0" y="675"/>
                        <a:pt x="62" y="675"/>
                      </a:cubicBezTo>
                      <a:cubicBezTo>
                        <a:pt x="62" y="675"/>
                        <a:pt x="67" y="675"/>
                        <a:pt x="77" y="675"/>
                      </a:cubicBezTo>
                      <a:cubicBezTo>
                        <a:pt x="91" y="675"/>
                        <a:pt x="163" y="675"/>
                        <a:pt x="243" y="675"/>
                      </a:cubicBezTo>
                      <a:cubicBezTo>
                        <a:pt x="250" y="675"/>
                        <a:pt x="258" y="675"/>
                        <a:pt x="265" y="675"/>
                      </a:cubicBezTo>
                      <a:cubicBezTo>
                        <a:pt x="345" y="675"/>
                        <a:pt x="417" y="675"/>
                        <a:pt x="431" y="675"/>
                      </a:cubicBezTo>
                      <a:cubicBezTo>
                        <a:pt x="441" y="675"/>
                        <a:pt x="446" y="675"/>
                        <a:pt x="446" y="675"/>
                      </a:cubicBezTo>
                      <a:cubicBezTo>
                        <a:pt x="508" y="675"/>
                        <a:pt x="503" y="593"/>
                        <a:pt x="485" y="524"/>
                      </a:cubicBezTo>
                      <a:close/>
                    </a:path>
                  </a:pathLst>
                </a:custGeom>
                <a:solidFill>
                  <a:srgbClr val="F6B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53" name="Freeform 40">
                  <a:extLst>
                    <a:ext uri="{FF2B5EF4-FFF2-40B4-BE49-F238E27FC236}">
                      <a16:creationId xmlns:a16="http://schemas.microsoft.com/office/drawing/2014/main" id="{9EAB6420-40A5-4293-935C-0DDDB0C07E7C}"/>
                    </a:ext>
                  </a:extLst>
                </p:cNvPr>
                <p:cNvSpPr>
                  <a:spLocks/>
                </p:cNvSpPr>
                <p:nvPr/>
              </p:nvSpPr>
              <p:spPr bwMode="gray">
                <a:xfrm>
                  <a:off x="4505325" y="3314701"/>
                  <a:ext cx="1270000" cy="815975"/>
                </a:xfrm>
                <a:custGeom>
                  <a:avLst/>
                  <a:gdLst>
                    <a:gd name="T0" fmla="*/ 485 w 508"/>
                    <a:gd name="T1" fmla="*/ 175 h 326"/>
                    <a:gd name="T2" fmla="*/ 481 w 508"/>
                    <a:gd name="T3" fmla="*/ 159 h 326"/>
                    <a:gd name="T4" fmla="*/ 335 w 508"/>
                    <a:gd name="T5" fmla="*/ 0 h 326"/>
                    <a:gd name="T6" fmla="*/ 333 w 508"/>
                    <a:gd name="T7" fmla="*/ 0 h 326"/>
                    <a:gd name="T8" fmla="*/ 340 w 508"/>
                    <a:gd name="T9" fmla="*/ 21 h 326"/>
                    <a:gd name="T10" fmla="*/ 253 w 508"/>
                    <a:gd name="T11" fmla="*/ 75 h 326"/>
                    <a:gd name="T12" fmla="*/ 165 w 508"/>
                    <a:gd name="T13" fmla="*/ 21 h 326"/>
                    <a:gd name="T14" fmla="*/ 172 w 508"/>
                    <a:gd name="T15" fmla="*/ 0 h 326"/>
                    <a:gd name="T16" fmla="*/ 27 w 508"/>
                    <a:gd name="T17" fmla="*/ 159 h 326"/>
                    <a:gd name="T18" fmla="*/ 24 w 508"/>
                    <a:gd name="T19" fmla="*/ 175 h 326"/>
                    <a:gd name="T20" fmla="*/ 62 w 508"/>
                    <a:gd name="T21" fmla="*/ 326 h 326"/>
                    <a:gd name="T22" fmla="*/ 77 w 508"/>
                    <a:gd name="T23" fmla="*/ 326 h 326"/>
                    <a:gd name="T24" fmla="*/ 243 w 508"/>
                    <a:gd name="T25" fmla="*/ 326 h 326"/>
                    <a:gd name="T26" fmla="*/ 265 w 508"/>
                    <a:gd name="T27" fmla="*/ 326 h 326"/>
                    <a:gd name="T28" fmla="*/ 431 w 508"/>
                    <a:gd name="T29" fmla="*/ 326 h 326"/>
                    <a:gd name="T30" fmla="*/ 446 w 508"/>
                    <a:gd name="T31" fmla="*/ 326 h 326"/>
                    <a:gd name="T32" fmla="*/ 485 w 508"/>
                    <a:gd name="T33" fmla="*/ 17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326">
                      <a:moveTo>
                        <a:pt x="485" y="175"/>
                      </a:moveTo>
                      <a:cubicBezTo>
                        <a:pt x="483" y="165"/>
                        <a:pt x="481" y="159"/>
                        <a:pt x="481" y="159"/>
                      </a:cubicBezTo>
                      <a:cubicBezTo>
                        <a:pt x="481" y="159"/>
                        <a:pt x="433" y="0"/>
                        <a:pt x="335" y="0"/>
                      </a:cubicBezTo>
                      <a:cubicBezTo>
                        <a:pt x="334" y="0"/>
                        <a:pt x="334" y="0"/>
                        <a:pt x="333" y="0"/>
                      </a:cubicBezTo>
                      <a:cubicBezTo>
                        <a:pt x="338" y="7"/>
                        <a:pt x="340" y="14"/>
                        <a:pt x="340" y="21"/>
                      </a:cubicBezTo>
                      <a:cubicBezTo>
                        <a:pt x="340" y="51"/>
                        <a:pt x="301" y="75"/>
                        <a:pt x="253" y="75"/>
                      </a:cubicBezTo>
                      <a:cubicBezTo>
                        <a:pt x="204" y="75"/>
                        <a:pt x="165" y="51"/>
                        <a:pt x="165" y="21"/>
                      </a:cubicBezTo>
                      <a:cubicBezTo>
                        <a:pt x="165" y="14"/>
                        <a:pt x="168" y="7"/>
                        <a:pt x="172" y="0"/>
                      </a:cubicBezTo>
                      <a:cubicBezTo>
                        <a:pt x="75" y="2"/>
                        <a:pt x="27" y="159"/>
                        <a:pt x="27" y="159"/>
                      </a:cubicBezTo>
                      <a:cubicBezTo>
                        <a:pt x="27" y="159"/>
                        <a:pt x="25" y="165"/>
                        <a:pt x="24" y="175"/>
                      </a:cubicBezTo>
                      <a:cubicBezTo>
                        <a:pt x="5" y="244"/>
                        <a:pt x="0" y="326"/>
                        <a:pt x="62" y="326"/>
                      </a:cubicBezTo>
                      <a:cubicBezTo>
                        <a:pt x="62" y="326"/>
                        <a:pt x="67" y="326"/>
                        <a:pt x="77" y="326"/>
                      </a:cubicBezTo>
                      <a:cubicBezTo>
                        <a:pt x="91" y="326"/>
                        <a:pt x="163" y="326"/>
                        <a:pt x="243" y="326"/>
                      </a:cubicBezTo>
                      <a:cubicBezTo>
                        <a:pt x="250" y="326"/>
                        <a:pt x="258" y="326"/>
                        <a:pt x="265" y="326"/>
                      </a:cubicBezTo>
                      <a:cubicBezTo>
                        <a:pt x="345" y="326"/>
                        <a:pt x="417" y="326"/>
                        <a:pt x="431" y="326"/>
                      </a:cubicBezTo>
                      <a:cubicBezTo>
                        <a:pt x="441" y="326"/>
                        <a:pt x="446" y="326"/>
                        <a:pt x="446" y="326"/>
                      </a:cubicBezTo>
                      <a:cubicBezTo>
                        <a:pt x="508" y="326"/>
                        <a:pt x="503" y="244"/>
                        <a:pt x="485" y="175"/>
                      </a:cubicBezTo>
                      <a:close/>
                    </a:path>
                  </a:pathLst>
                </a:custGeom>
                <a:solidFill>
                  <a:srgbClr val="33A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54" name="Freeform 41">
                  <a:extLst>
                    <a:ext uri="{FF2B5EF4-FFF2-40B4-BE49-F238E27FC236}">
                      <a16:creationId xmlns:a16="http://schemas.microsoft.com/office/drawing/2014/main" id="{510902DE-0EC2-476B-A8E8-1DE0D59B223F}"/>
                    </a:ext>
                  </a:extLst>
                </p:cNvPr>
                <p:cNvSpPr>
                  <a:spLocks/>
                </p:cNvSpPr>
                <p:nvPr/>
              </p:nvSpPr>
              <p:spPr bwMode="gray">
                <a:xfrm>
                  <a:off x="4656138" y="2397126"/>
                  <a:ext cx="931862" cy="927100"/>
                </a:xfrm>
                <a:custGeom>
                  <a:avLst/>
                  <a:gdLst>
                    <a:gd name="T0" fmla="*/ 186 w 373"/>
                    <a:gd name="T1" fmla="*/ 0 h 371"/>
                    <a:gd name="T2" fmla="*/ 0 w 373"/>
                    <a:gd name="T3" fmla="*/ 187 h 371"/>
                    <a:gd name="T4" fmla="*/ 136 w 373"/>
                    <a:gd name="T5" fmla="*/ 367 h 371"/>
                    <a:gd name="T6" fmla="*/ 151 w 373"/>
                    <a:gd name="T7" fmla="*/ 370 h 371"/>
                    <a:gd name="T8" fmla="*/ 150 w 373"/>
                    <a:gd name="T9" fmla="*/ 324 h 371"/>
                    <a:gd name="T10" fmla="*/ 86 w 373"/>
                    <a:gd name="T11" fmla="*/ 160 h 371"/>
                    <a:gd name="T12" fmla="*/ 134 w 373"/>
                    <a:gd name="T13" fmla="*/ 112 h 371"/>
                    <a:gd name="T14" fmla="*/ 295 w 373"/>
                    <a:gd name="T15" fmla="*/ 143 h 371"/>
                    <a:gd name="T16" fmla="*/ 236 w 373"/>
                    <a:gd name="T17" fmla="*/ 324 h 371"/>
                    <a:gd name="T18" fmla="*/ 236 w 373"/>
                    <a:gd name="T19" fmla="*/ 371 h 371"/>
                    <a:gd name="T20" fmla="*/ 243 w 373"/>
                    <a:gd name="T21" fmla="*/ 370 h 371"/>
                    <a:gd name="T22" fmla="*/ 373 w 373"/>
                    <a:gd name="T23" fmla="*/ 187 h 371"/>
                    <a:gd name="T24" fmla="*/ 186 w 373"/>
                    <a:gd name="T2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71">
                      <a:moveTo>
                        <a:pt x="186" y="0"/>
                      </a:moveTo>
                      <a:cubicBezTo>
                        <a:pt x="83" y="0"/>
                        <a:pt x="0" y="84"/>
                        <a:pt x="0" y="187"/>
                      </a:cubicBezTo>
                      <a:cubicBezTo>
                        <a:pt x="0" y="273"/>
                        <a:pt x="57" y="345"/>
                        <a:pt x="136" y="367"/>
                      </a:cubicBezTo>
                      <a:cubicBezTo>
                        <a:pt x="139" y="368"/>
                        <a:pt x="147" y="369"/>
                        <a:pt x="151" y="370"/>
                      </a:cubicBezTo>
                      <a:cubicBezTo>
                        <a:pt x="151" y="347"/>
                        <a:pt x="150" y="324"/>
                        <a:pt x="150" y="324"/>
                      </a:cubicBezTo>
                      <a:cubicBezTo>
                        <a:pt x="96" y="301"/>
                        <a:pt x="85" y="209"/>
                        <a:pt x="86" y="160"/>
                      </a:cubicBezTo>
                      <a:cubicBezTo>
                        <a:pt x="107" y="149"/>
                        <a:pt x="129" y="133"/>
                        <a:pt x="134" y="112"/>
                      </a:cubicBezTo>
                      <a:cubicBezTo>
                        <a:pt x="134" y="112"/>
                        <a:pt x="204" y="121"/>
                        <a:pt x="295" y="143"/>
                      </a:cubicBezTo>
                      <a:cubicBezTo>
                        <a:pt x="297" y="184"/>
                        <a:pt x="298" y="298"/>
                        <a:pt x="236" y="324"/>
                      </a:cubicBezTo>
                      <a:cubicBezTo>
                        <a:pt x="236" y="324"/>
                        <a:pt x="236" y="347"/>
                        <a:pt x="236" y="371"/>
                      </a:cubicBezTo>
                      <a:cubicBezTo>
                        <a:pt x="237" y="370"/>
                        <a:pt x="241" y="370"/>
                        <a:pt x="243" y="370"/>
                      </a:cubicBezTo>
                      <a:cubicBezTo>
                        <a:pt x="320" y="346"/>
                        <a:pt x="373" y="271"/>
                        <a:pt x="373" y="187"/>
                      </a:cubicBezTo>
                      <a:cubicBezTo>
                        <a:pt x="373" y="84"/>
                        <a:pt x="289" y="0"/>
                        <a:pt x="18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grpSp>
            <p:nvGrpSpPr>
              <p:cNvPr id="42" name="Gruppieren 35">
                <a:extLst>
                  <a:ext uri="{FF2B5EF4-FFF2-40B4-BE49-F238E27FC236}">
                    <a16:creationId xmlns:a16="http://schemas.microsoft.com/office/drawing/2014/main" id="{60CB4202-EAC7-440D-9A75-68F1128B78FC}"/>
                  </a:ext>
                </a:extLst>
              </p:cNvPr>
              <p:cNvGrpSpPr/>
              <p:nvPr/>
            </p:nvGrpSpPr>
            <p:grpSpPr bwMode="gray">
              <a:xfrm>
                <a:off x="5238750" y="4722929"/>
                <a:ext cx="1714499" cy="2147888"/>
                <a:chOff x="8623598" y="2209801"/>
                <a:chExt cx="1714499" cy="2147888"/>
              </a:xfrm>
            </p:grpSpPr>
            <p:sp>
              <p:nvSpPr>
                <p:cNvPr id="43" name="Freeform 43">
                  <a:extLst>
                    <a:ext uri="{FF2B5EF4-FFF2-40B4-BE49-F238E27FC236}">
                      <a16:creationId xmlns:a16="http://schemas.microsoft.com/office/drawing/2014/main" id="{82D45CCE-3E5D-4947-A0E9-5A625E0E005E}"/>
                    </a:ext>
                  </a:extLst>
                </p:cNvPr>
                <p:cNvSpPr>
                  <a:spLocks/>
                </p:cNvSpPr>
                <p:nvPr/>
              </p:nvSpPr>
              <p:spPr bwMode="gray">
                <a:xfrm>
                  <a:off x="8626403" y="2209801"/>
                  <a:ext cx="1635855" cy="2147888"/>
                </a:xfrm>
                <a:custGeom>
                  <a:avLst/>
                  <a:gdLst>
                    <a:gd name="T0" fmla="*/ 472 w 659"/>
                    <a:gd name="T1" fmla="*/ 590 h 859"/>
                    <a:gd name="T2" fmla="*/ 456 w 659"/>
                    <a:gd name="T3" fmla="*/ 557 h 859"/>
                    <a:gd name="T4" fmla="*/ 445 w 659"/>
                    <a:gd name="T5" fmla="*/ 532 h 859"/>
                    <a:gd name="T6" fmla="*/ 447 w 659"/>
                    <a:gd name="T7" fmla="*/ 532 h 859"/>
                    <a:gd name="T8" fmla="*/ 448 w 659"/>
                    <a:gd name="T9" fmla="*/ 531 h 859"/>
                    <a:gd name="T10" fmla="*/ 450 w 659"/>
                    <a:gd name="T11" fmla="*/ 530 h 859"/>
                    <a:gd name="T12" fmla="*/ 451 w 659"/>
                    <a:gd name="T13" fmla="*/ 529 h 859"/>
                    <a:gd name="T14" fmla="*/ 453 w 659"/>
                    <a:gd name="T15" fmla="*/ 527 h 859"/>
                    <a:gd name="T16" fmla="*/ 454 w 659"/>
                    <a:gd name="T17" fmla="*/ 526 h 859"/>
                    <a:gd name="T18" fmla="*/ 457 w 659"/>
                    <a:gd name="T19" fmla="*/ 523 h 859"/>
                    <a:gd name="T20" fmla="*/ 457 w 659"/>
                    <a:gd name="T21" fmla="*/ 523 h 859"/>
                    <a:gd name="T22" fmla="*/ 461 w 659"/>
                    <a:gd name="T23" fmla="*/ 518 h 859"/>
                    <a:gd name="T24" fmla="*/ 461 w 659"/>
                    <a:gd name="T25" fmla="*/ 518 h 859"/>
                    <a:gd name="T26" fmla="*/ 465 w 659"/>
                    <a:gd name="T27" fmla="*/ 513 h 859"/>
                    <a:gd name="T28" fmla="*/ 465 w 659"/>
                    <a:gd name="T29" fmla="*/ 512 h 859"/>
                    <a:gd name="T30" fmla="*/ 469 w 659"/>
                    <a:gd name="T31" fmla="*/ 506 h 859"/>
                    <a:gd name="T32" fmla="*/ 469 w 659"/>
                    <a:gd name="T33" fmla="*/ 506 h 859"/>
                    <a:gd name="T34" fmla="*/ 474 w 659"/>
                    <a:gd name="T35" fmla="*/ 498 h 859"/>
                    <a:gd name="T36" fmla="*/ 474 w 659"/>
                    <a:gd name="T37" fmla="*/ 498 h 859"/>
                    <a:gd name="T38" fmla="*/ 474 w 659"/>
                    <a:gd name="T39" fmla="*/ 498 h 859"/>
                    <a:gd name="T40" fmla="*/ 508 w 659"/>
                    <a:gd name="T41" fmla="*/ 421 h 859"/>
                    <a:gd name="T42" fmla="*/ 553 w 659"/>
                    <a:gd name="T43" fmla="*/ 318 h 859"/>
                    <a:gd name="T44" fmla="*/ 553 w 659"/>
                    <a:gd name="T45" fmla="*/ 142 h 859"/>
                    <a:gd name="T46" fmla="*/ 313 w 659"/>
                    <a:gd name="T47" fmla="*/ 8 h 859"/>
                    <a:gd name="T48" fmla="*/ 146 w 659"/>
                    <a:gd name="T49" fmla="*/ 132 h 859"/>
                    <a:gd name="T50" fmla="*/ 146 w 659"/>
                    <a:gd name="T51" fmla="*/ 315 h 859"/>
                    <a:gd name="T52" fmla="*/ 188 w 659"/>
                    <a:gd name="T53" fmla="*/ 416 h 859"/>
                    <a:gd name="T54" fmla="*/ 246 w 659"/>
                    <a:gd name="T55" fmla="*/ 538 h 859"/>
                    <a:gd name="T56" fmla="*/ 236 w 659"/>
                    <a:gd name="T57" fmla="*/ 554 h 859"/>
                    <a:gd name="T58" fmla="*/ 217 w 659"/>
                    <a:gd name="T59" fmla="*/ 586 h 859"/>
                    <a:gd name="T60" fmla="*/ 208 w 659"/>
                    <a:gd name="T61" fmla="*/ 595 h 859"/>
                    <a:gd name="T62" fmla="*/ 6 w 659"/>
                    <a:gd name="T63" fmla="*/ 859 h 859"/>
                    <a:gd name="T64" fmla="*/ 659 w 659"/>
                    <a:gd name="T65" fmla="*/ 859 h 859"/>
                    <a:gd name="T66" fmla="*/ 659 w 659"/>
                    <a:gd name="T67" fmla="*/ 703 h 859"/>
                    <a:gd name="T68" fmla="*/ 472 w 659"/>
                    <a:gd name="T69" fmla="*/ 59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9" h="859">
                      <a:moveTo>
                        <a:pt x="472" y="590"/>
                      </a:moveTo>
                      <a:cubicBezTo>
                        <a:pt x="456" y="557"/>
                        <a:pt x="456" y="557"/>
                        <a:pt x="456" y="557"/>
                      </a:cubicBezTo>
                      <a:cubicBezTo>
                        <a:pt x="445" y="532"/>
                        <a:pt x="445" y="532"/>
                        <a:pt x="445" y="532"/>
                      </a:cubicBezTo>
                      <a:cubicBezTo>
                        <a:pt x="445" y="532"/>
                        <a:pt x="446" y="532"/>
                        <a:pt x="447" y="532"/>
                      </a:cubicBezTo>
                      <a:cubicBezTo>
                        <a:pt x="447" y="531"/>
                        <a:pt x="448" y="531"/>
                        <a:pt x="448" y="531"/>
                      </a:cubicBezTo>
                      <a:cubicBezTo>
                        <a:pt x="448" y="531"/>
                        <a:pt x="449" y="530"/>
                        <a:pt x="450" y="530"/>
                      </a:cubicBezTo>
                      <a:cubicBezTo>
                        <a:pt x="450" y="530"/>
                        <a:pt x="450" y="529"/>
                        <a:pt x="451" y="529"/>
                      </a:cubicBezTo>
                      <a:cubicBezTo>
                        <a:pt x="451" y="529"/>
                        <a:pt x="452" y="528"/>
                        <a:pt x="453" y="527"/>
                      </a:cubicBezTo>
                      <a:cubicBezTo>
                        <a:pt x="453" y="527"/>
                        <a:pt x="454" y="527"/>
                        <a:pt x="454" y="526"/>
                      </a:cubicBezTo>
                      <a:cubicBezTo>
                        <a:pt x="455" y="525"/>
                        <a:pt x="456" y="524"/>
                        <a:pt x="457" y="523"/>
                      </a:cubicBezTo>
                      <a:cubicBezTo>
                        <a:pt x="457" y="523"/>
                        <a:pt x="457" y="523"/>
                        <a:pt x="457" y="523"/>
                      </a:cubicBezTo>
                      <a:cubicBezTo>
                        <a:pt x="458" y="521"/>
                        <a:pt x="459" y="520"/>
                        <a:pt x="461" y="518"/>
                      </a:cubicBezTo>
                      <a:cubicBezTo>
                        <a:pt x="461" y="518"/>
                        <a:pt x="461" y="518"/>
                        <a:pt x="461" y="518"/>
                      </a:cubicBezTo>
                      <a:cubicBezTo>
                        <a:pt x="462" y="516"/>
                        <a:pt x="463" y="514"/>
                        <a:pt x="465" y="513"/>
                      </a:cubicBezTo>
                      <a:cubicBezTo>
                        <a:pt x="465" y="512"/>
                        <a:pt x="465" y="512"/>
                        <a:pt x="465" y="512"/>
                      </a:cubicBezTo>
                      <a:cubicBezTo>
                        <a:pt x="466" y="510"/>
                        <a:pt x="468" y="508"/>
                        <a:pt x="469" y="506"/>
                      </a:cubicBezTo>
                      <a:cubicBezTo>
                        <a:pt x="469" y="506"/>
                        <a:pt x="469" y="506"/>
                        <a:pt x="469" y="506"/>
                      </a:cubicBezTo>
                      <a:cubicBezTo>
                        <a:pt x="471" y="503"/>
                        <a:pt x="472" y="501"/>
                        <a:pt x="474" y="498"/>
                      </a:cubicBezTo>
                      <a:cubicBezTo>
                        <a:pt x="474" y="498"/>
                        <a:pt x="474" y="498"/>
                        <a:pt x="474" y="498"/>
                      </a:cubicBezTo>
                      <a:cubicBezTo>
                        <a:pt x="474" y="498"/>
                        <a:pt x="474" y="498"/>
                        <a:pt x="474" y="498"/>
                      </a:cubicBezTo>
                      <a:cubicBezTo>
                        <a:pt x="484" y="480"/>
                        <a:pt x="496" y="454"/>
                        <a:pt x="508" y="421"/>
                      </a:cubicBezTo>
                      <a:cubicBezTo>
                        <a:pt x="554" y="402"/>
                        <a:pt x="553" y="318"/>
                        <a:pt x="553" y="318"/>
                      </a:cubicBezTo>
                      <a:cubicBezTo>
                        <a:pt x="553" y="318"/>
                        <a:pt x="565" y="233"/>
                        <a:pt x="553" y="142"/>
                      </a:cubicBezTo>
                      <a:cubicBezTo>
                        <a:pt x="541" y="51"/>
                        <a:pt x="446" y="0"/>
                        <a:pt x="313" y="8"/>
                      </a:cubicBezTo>
                      <a:cubicBezTo>
                        <a:pt x="164" y="22"/>
                        <a:pt x="146" y="132"/>
                        <a:pt x="146" y="132"/>
                      </a:cubicBezTo>
                      <a:cubicBezTo>
                        <a:pt x="146" y="132"/>
                        <a:pt x="145" y="284"/>
                        <a:pt x="146" y="315"/>
                      </a:cubicBezTo>
                      <a:cubicBezTo>
                        <a:pt x="148" y="346"/>
                        <a:pt x="145" y="412"/>
                        <a:pt x="188" y="416"/>
                      </a:cubicBezTo>
                      <a:cubicBezTo>
                        <a:pt x="193" y="474"/>
                        <a:pt x="246" y="538"/>
                        <a:pt x="246" y="538"/>
                      </a:cubicBezTo>
                      <a:cubicBezTo>
                        <a:pt x="236" y="554"/>
                        <a:pt x="236" y="554"/>
                        <a:pt x="236" y="554"/>
                      </a:cubicBezTo>
                      <a:cubicBezTo>
                        <a:pt x="217" y="586"/>
                        <a:pt x="217" y="586"/>
                        <a:pt x="217" y="586"/>
                      </a:cubicBezTo>
                      <a:cubicBezTo>
                        <a:pt x="213" y="589"/>
                        <a:pt x="210" y="592"/>
                        <a:pt x="208" y="595"/>
                      </a:cubicBezTo>
                      <a:cubicBezTo>
                        <a:pt x="0" y="633"/>
                        <a:pt x="6" y="751"/>
                        <a:pt x="6" y="859"/>
                      </a:cubicBezTo>
                      <a:cubicBezTo>
                        <a:pt x="659" y="859"/>
                        <a:pt x="659" y="859"/>
                        <a:pt x="659" y="859"/>
                      </a:cubicBezTo>
                      <a:cubicBezTo>
                        <a:pt x="659" y="703"/>
                        <a:pt x="659" y="703"/>
                        <a:pt x="659" y="703"/>
                      </a:cubicBezTo>
                      <a:cubicBezTo>
                        <a:pt x="632" y="650"/>
                        <a:pt x="578" y="606"/>
                        <a:pt x="472" y="5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44" name="Freeform 44">
                  <a:extLst>
                    <a:ext uri="{FF2B5EF4-FFF2-40B4-BE49-F238E27FC236}">
                      <a16:creationId xmlns:a16="http://schemas.microsoft.com/office/drawing/2014/main" id="{702A21CC-39F1-4FD5-8AA5-4635D643005D}"/>
                    </a:ext>
                  </a:extLst>
                </p:cNvPr>
                <p:cNvSpPr>
                  <a:spLocks/>
                </p:cNvSpPr>
                <p:nvPr/>
              </p:nvSpPr>
              <p:spPr bwMode="gray">
                <a:xfrm>
                  <a:off x="8985548" y="2209801"/>
                  <a:ext cx="1049337" cy="1563688"/>
                </a:xfrm>
                <a:custGeom>
                  <a:avLst/>
                  <a:gdLst>
                    <a:gd name="T0" fmla="*/ 408 w 420"/>
                    <a:gd name="T1" fmla="*/ 142 h 625"/>
                    <a:gd name="T2" fmla="*/ 168 w 420"/>
                    <a:gd name="T3" fmla="*/ 8 h 625"/>
                    <a:gd name="T4" fmla="*/ 1 w 420"/>
                    <a:gd name="T5" fmla="*/ 132 h 625"/>
                    <a:gd name="T6" fmla="*/ 1 w 420"/>
                    <a:gd name="T7" fmla="*/ 315 h 625"/>
                    <a:gd name="T8" fmla="*/ 43 w 420"/>
                    <a:gd name="T9" fmla="*/ 416 h 625"/>
                    <a:gd name="T10" fmla="*/ 101 w 420"/>
                    <a:gd name="T11" fmla="*/ 538 h 625"/>
                    <a:gd name="T12" fmla="*/ 83 w 420"/>
                    <a:gd name="T13" fmla="*/ 567 h 625"/>
                    <a:gd name="T14" fmla="*/ 135 w 420"/>
                    <a:gd name="T15" fmla="*/ 567 h 625"/>
                    <a:gd name="T16" fmla="*/ 202 w 420"/>
                    <a:gd name="T17" fmla="*/ 625 h 625"/>
                    <a:gd name="T18" fmla="*/ 263 w 420"/>
                    <a:gd name="T19" fmla="*/ 567 h 625"/>
                    <a:gd name="T20" fmla="*/ 316 w 420"/>
                    <a:gd name="T21" fmla="*/ 567 h 625"/>
                    <a:gd name="T22" fmla="*/ 300 w 420"/>
                    <a:gd name="T23" fmla="*/ 532 h 625"/>
                    <a:gd name="T24" fmla="*/ 363 w 420"/>
                    <a:gd name="T25" fmla="*/ 421 h 625"/>
                    <a:gd name="T26" fmla="*/ 408 w 420"/>
                    <a:gd name="T27" fmla="*/ 318 h 625"/>
                    <a:gd name="T28" fmla="*/ 408 w 420"/>
                    <a:gd name="T29" fmla="*/ 142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625">
                      <a:moveTo>
                        <a:pt x="408" y="142"/>
                      </a:moveTo>
                      <a:cubicBezTo>
                        <a:pt x="396" y="51"/>
                        <a:pt x="301" y="0"/>
                        <a:pt x="168" y="8"/>
                      </a:cubicBezTo>
                      <a:cubicBezTo>
                        <a:pt x="19" y="22"/>
                        <a:pt x="1" y="132"/>
                        <a:pt x="1" y="132"/>
                      </a:cubicBezTo>
                      <a:cubicBezTo>
                        <a:pt x="1" y="132"/>
                        <a:pt x="0" y="284"/>
                        <a:pt x="1" y="315"/>
                      </a:cubicBezTo>
                      <a:cubicBezTo>
                        <a:pt x="3" y="346"/>
                        <a:pt x="0" y="412"/>
                        <a:pt x="43" y="416"/>
                      </a:cubicBezTo>
                      <a:cubicBezTo>
                        <a:pt x="48" y="474"/>
                        <a:pt x="101" y="538"/>
                        <a:pt x="101" y="538"/>
                      </a:cubicBezTo>
                      <a:cubicBezTo>
                        <a:pt x="83" y="567"/>
                        <a:pt x="83" y="567"/>
                        <a:pt x="83" y="567"/>
                      </a:cubicBezTo>
                      <a:cubicBezTo>
                        <a:pt x="135" y="567"/>
                        <a:pt x="135" y="567"/>
                        <a:pt x="135" y="567"/>
                      </a:cubicBezTo>
                      <a:cubicBezTo>
                        <a:pt x="202" y="625"/>
                        <a:pt x="202" y="625"/>
                        <a:pt x="202" y="625"/>
                      </a:cubicBezTo>
                      <a:cubicBezTo>
                        <a:pt x="263" y="567"/>
                        <a:pt x="263" y="567"/>
                        <a:pt x="263" y="567"/>
                      </a:cubicBezTo>
                      <a:cubicBezTo>
                        <a:pt x="316" y="567"/>
                        <a:pt x="316" y="567"/>
                        <a:pt x="316" y="567"/>
                      </a:cubicBezTo>
                      <a:cubicBezTo>
                        <a:pt x="300" y="532"/>
                        <a:pt x="300" y="532"/>
                        <a:pt x="300" y="532"/>
                      </a:cubicBezTo>
                      <a:cubicBezTo>
                        <a:pt x="312" y="531"/>
                        <a:pt x="337" y="491"/>
                        <a:pt x="363" y="421"/>
                      </a:cubicBezTo>
                      <a:cubicBezTo>
                        <a:pt x="409" y="402"/>
                        <a:pt x="408" y="318"/>
                        <a:pt x="408" y="318"/>
                      </a:cubicBezTo>
                      <a:cubicBezTo>
                        <a:pt x="408" y="318"/>
                        <a:pt x="420" y="233"/>
                        <a:pt x="408" y="142"/>
                      </a:cubicBezTo>
                      <a:close/>
                    </a:path>
                  </a:pathLst>
                </a:custGeom>
                <a:solidFill>
                  <a:srgbClr val="F6B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45" name="Freeform 45">
                  <a:extLst>
                    <a:ext uri="{FF2B5EF4-FFF2-40B4-BE49-F238E27FC236}">
                      <a16:creationId xmlns:a16="http://schemas.microsoft.com/office/drawing/2014/main" id="{7E22949E-E04D-42D2-9D5B-C23AC09D17C5}"/>
                    </a:ext>
                  </a:extLst>
                </p:cNvPr>
                <p:cNvSpPr>
                  <a:spLocks/>
                </p:cNvSpPr>
                <p:nvPr/>
              </p:nvSpPr>
              <p:spPr bwMode="gray">
                <a:xfrm>
                  <a:off x="8985548" y="2209801"/>
                  <a:ext cx="1035050" cy="955675"/>
                </a:xfrm>
                <a:custGeom>
                  <a:avLst/>
                  <a:gdLst>
                    <a:gd name="T0" fmla="*/ 1 w 414"/>
                    <a:gd name="T1" fmla="*/ 132 h 382"/>
                    <a:gd name="T2" fmla="*/ 1 w 414"/>
                    <a:gd name="T3" fmla="*/ 315 h 382"/>
                    <a:gd name="T4" fmla="*/ 2 w 414"/>
                    <a:gd name="T5" fmla="*/ 321 h 382"/>
                    <a:gd name="T6" fmla="*/ 41 w 414"/>
                    <a:gd name="T7" fmla="*/ 380 h 382"/>
                    <a:gd name="T8" fmla="*/ 56 w 414"/>
                    <a:gd name="T9" fmla="*/ 371 h 382"/>
                    <a:gd name="T10" fmla="*/ 37 w 414"/>
                    <a:gd name="T11" fmla="*/ 277 h 382"/>
                    <a:gd name="T12" fmla="*/ 75 w 414"/>
                    <a:gd name="T13" fmla="*/ 188 h 382"/>
                    <a:gd name="T14" fmla="*/ 157 w 414"/>
                    <a:gd name="T15" fmla="*/ 229 h 382"/>
                    <a:gd name="T16" fmla="*/ 279 w 414"/>
                    <a:gd name="T17" fmla="*/ 198 h 382"/>
                    <a:gd name="T18" fmla="*/ 368 w 414"/>
                    <a:gd name="T19" fmla="*/ 245 h 382"/>
                    <a:gd name="T20" fmla="*/ 356 w 414"/>
                    <a:gd name="T21" fmla="*/ 380 h 382"/>
                    <a:gd name="T22" fmla="*/ 384 w 414"/>
                    <a:gd name="T23" fmla="*/ 337 h 382"/>
                    <a:gd name="T24" fmla="*/ 412 w 414"/>
                    <a:gd name="T25" fmla="*/ 261 h 382"/>
                    <a:gd name="T26" fmla="*/ 408 w 414"/>
                    <a:gd name="T27" fmla="*/ 142 h 382"/>
                    <a:gd name="T28" fmla="*/ 168 w 414"/>
                    <a:gd name="T29" fmla="*/ 8 h 382"/>
                    <a:gd name="T30" fmla="*/ 1 w 414"/>
                    <a:gd name="T31" fmla="*/ 13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4" h="382">
                      <a:moveTo>
                        <a:pt x="1" y="132"/>
                      </a:moveTo>
                      <a:cubicBezTo>
                        <a:pt x="1" y="132"/>
                        <a:pt x="0" y="284"/>
                        <a:pt x="1" y="315"/>
                      </a:cubicBezTo>
                      <a:cubicBezTo>
                        <a:pt x="2" y="317"/>
                        <a:pt x="2" y="319"/>
                        <a:pt x="2" y="321"/>
                      </a:cubicBezTo>
                      <a:cubicBezTo>
                        <a:pt x="16" y="332"/>
                        <a:pt x="37" y="351"/>
                        <a:pt x="41" y="380"/>
                      </a:cubicBezTo>
                      <a:cubicBezTo>
                        <a:pt x="56" y="371"/>
                        <a:pt x="56" y="371"/>
                        <a:pt x="56" y="371"/>
                      </a:cubicBezTo>
                      <a:cubicBezTo>
                        <a:pt x="56" y="371"/>
                        <a:pt x="55" y="323"/>
                        <a:pt x="37" y="277"/>
                      </a:cubicBezTo>
                      <a:cubicBezTo>
                        <a:pt x="20" y="231"/>
                        <a:pt x="49" y="191"/>
                        <a:pt x="75" y="188"/>
                      </a:cubicBezTo>
                      <a:cubicBezTo>
                        <a:pt x="101" y="185"/>
                        <a:pt x="132" y="224"/>
                        <a:pt x="157" y="229"/>
                      </a:cubicBezTo>
                      <a:cubicBezTo>
                        <a:pt x="183" y="234"/>
                        <a:pt x="217" y="243"/>
                        <a:pt x="279" y="198"/>
                      </a:cubicBezTo>
                      <a:cubicBezTo>
                        <a:pt x="341" y="154"/>
                        <a:pt x="377" y="219"/>
                        <a:pt x="368" y="245"/>
                      </a:cubicBezTo>
                      <a:cubicBezTo>
                        <a:pt x="360" y="270"/>
                        <a:pt x="341" y="382"/>
                        <a:pt x="356" y="380"/>
                      </a:cubicBezTo>
                      <a:cubicBezTo>
                        <a:pt x="372" y="378"/>
                        <a:pt x="366" y="349"/>
                        <a:pt x="384" y="337"/>
                      </a:cubicBezTo>
                      <a:cubicBezTo>
                        <a:pt x="400" y="325"/>
                        <a:pt x="408" y="318"/>
                        <a:pt x="412" y="261"/>
                      </a:cubicBezTo>
                      <a:cubicBezTo>
                        <a:pt x="414" y="228"/>
                        <a:pt x="413" y="186"/>
                        <a:pt x="408" y="142"/>
                      </a:cubicBezTo>
                      <a:cubicBezTo>
                        <a:pt x="396" y="51"/>
                        <a:pt x="301" y="0"/>
                        <a:pt x="168" y="8"/>
                      </a:cubicBezTo>
                      <a:cubicBezTo>
                        <a:pt x="19" y="22"/>
                        <a:pt x="1" y="132"/>
                        <a:pt x="1" y="132"/>
                      </a:cubicBezTo>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46" name="Freeform 48">
                  <a:extLst>
                    <a:ext uri="{FF2B5EF4-FFF2-40B4-BE49-F238E27FC236}">
                      <a16:creationId xmlns:a16="http://schemas.microsoft.com/office/drawing/2014/main" id="{838E927D-DBDF-4CB3-9382-08FB38596075}"/>
                    </a:ext>
                  </a:extLst>
                </p:cNvPr>
                <p:cNvSpPr>
                  <a:spLocks/>
                </p:cNvSpPr>
                <p:nvPr/>
              </p:nvSpPr>
              <p:spPr bwMode="gray">
                <a:xfrm>
                  <a:off x="8623598" y="3697288"/>
                  <a:ext cx="676275" cy="660400"/>
                </a:xfrm>
                <a:custGeom>
                  <a:avLst/>
                  <a:gdLst>
                    <a:gd name="T0" fmla="*/ 268 w 271"/>
                    <a:gd name="T1" fmla="*/ 261 h 264"/>
                    <a:gd name="T2" fmla="*/ 207 w 271"/>
                    <a:gd name="T3" fmla="*/ 0 h 264"/>
                    <a:gd name="T4" fmla="*/ 6 w 271"/>
                    <a:gd name="T5" fmla="*/ 264 h 264"/>
                    <a:gd name="T6" fmla="*/ 271 w 271"/>
                    <a:gd name="T7" fmla="*/ 264 h 264"/>
                    <a:gd name="T8" fmla="*/ 268 w 271"/>
                    <a:gd name="T9" fmla="*/ 261 h 264"/>
                  </a:gdLst>
                  <a:ahLst/>
                  <a:cxnLst>
                    <a:cxn ang="0">
                      <a:pos x="T0" y="T1"/>
                    </a:cxn>
                    <a:cxn ang="0">
                      <a:pos x="T2" y="T3"/>
                    </a:cxn>
                    <a:cxn ang="0">
                      <a:pos x="T4" y="T5"/>
                    </a:cxn>
                    <a:cxn ang="0">
                      <a:pos x="T6" y="T7"/>
                    </a:cxn>
                    <a:cxn ang="0">
                      <a:pos x="T8" y="T9"/>
                    </a:cxn>
                  </a:cxnLst>
                  <a:rect l="0" t="0" r="r" b="b"/>
                  <a:pathLst>
                    <a:path w="271" h="264">
                      <a:moveTo>
                        <a:pt x="268" y="261"/>
                      </a:moveTo>
                      <a:cubicBezTo>
                        <a:pt x="222" y="222"/>
                        <a:pt x="210" y="57"/>
                        <a:pt x="207" y="0"/>
                      </a:cubicBezTo>
                      <a:cubicBezTo>
                        <a:pt x="0" y="38"/>
                        <a:pt x="6" y="156"/>
                        <a:pt x="6" y="264"/>
                      </a:cubicBezTo>
                      <a:cubicBezTo>
                        <a:pt x="271" y="264"/>
                        <a:pt x="271" y="264"/>
                        <a:pt x="271" y="264"/>
                      </a:cubicBezTo>
                      <a:cubicBezTo>
                        <a:pt x="270" y="263"/>
                        <a:pt x="269" y="262"/>
                        <a:pt x="268" y="261"/>
                      </a:cubicBezTo>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47" name="Freeform 49">
                  <a:extLst>
                    <a:ext uri="{FF2B5EF4-FFF2-40B4-BE49-F238E27FC236}">
                      <a16:creationId xmlns:a16="http://schemas.microsoft.com/office/drawing/2014/main" id="{4BB898D3-0646-4692-B2F2-5789815E2599}"/>
                    </a:ext>
                  </a:extLst>
                </p:cNvPr>
                <p:cNvSpPr>
                  <a:spLocks/>
                </p:cNvSpPr>
                <p:nvPr/>
              </p:nvSpPr>
              <p:spPr bwMode="gray">
                <a:xfrm>
                  <a:off x="9672935" y="3684588"/>
                  <a:ext cx="665162" cy="673100"/>
                </a:xfrm>
                <a:custGeom>
                  <a:avLst/>
                  <a:gdLst>
                    <a:gd name="T0" fmla="*/ 266 w 266"/>
                    <a:gd name="T1" fmla="*/ 269 h 269"/>
                    <a:gd name="T2" fmla="*/ 54 w 266"/>
                    <a:gd name="T3" fmla="*/ 0 h 269"/>
                    <a:gd name="T4" fmla="*/ 1 w 266"/>
                    <a:gd name="T5" fmla="*/ 268 h 269"/>
                    <a:gd name="T6" fmla="*/ 0 w 266"/>
                    <a:gd name="T7" fmla="*/ 269 h 269"/>
                    <a:gd name="T8" fmla="*/ 266 w 266"/>
                    <a:gd name="T9" fmla="*/ 269 h 269"/>
                  </a:gdLst>
                  <a:ahLst/>
                  <a:cxnLst>
                    <a:cxn ang="0">
                      <a:pos x="T0" y="T1"/>
                    </a:cxn>
                    <a:cxn ang="0">
                      <a:pos x="T2" y="T3"/>
                    </a:cxn>
                    <a:cxn ang="0">
                      <a:pos x="T4" y="T5"/>
                    </a:cxn>
                    <a:cxn ang="0">
                      <a:pos x="T6" y="T7"/>
                    </a:cxn>
                    <a:cxn ang="0">
                      <a:pos x="T8" y="T9"/>
                    </a:cxn>
                  </a:cxnLst>
                  <a:rect l="0" t="0" r="r" b="b"/>
                  <a:pathLst>
                    <a:path w="266" h="269">
                      <a:moveTo>
                        <a:pt x="266" y="269"/>
                      </a:moveTo>
                      <a:cubicBezTo>
                        <a:pt x="266" y="161"/>
                        <a:pt x="254" y="33"/>
                        <a:pt x="54" y="0"/>
                      </a:cubicBezTo>
                      <a:cubicBezTo>
                        <a:pt x="60" y="58"/>
                        <a:pt x="67" y="197"/>
                        <a:pt x="1" y="268"/>
                      </a:cubicBezTo>
                      <a:cubicBezTo>
                        <a:pt x="0" y="268"/>
                        <a:pt x="0" y="268"/>
                        <a:pt x="0" y="269"/>
                      </a:cubicBezTo>
                      <a:lnTo>
                        <a:pt x="266" y="269"/>
                      </a:ln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48" name="Freeform 50">
                  <a:extLst>
                    <a:ext uri="{FF2B5EF4-FFF2-40B4-BE49-F238E27FC236}">
                      <a16:creationId xmlns:a16="http://schemas.microsoft.com/office/drawing/2014/main" id="{1B9A0C11-67C8-4F7F-B0E3-5734E9F1D537}"/>
                    </a:ext>
                  </a:extLst>
                </p:cNvPr>
                <p:cNvSpPr>
                  <a:spLocks/>
                </p:cNvSpPr>
                <p:nvPr/>
              </p:nvSpPr>
              <p:spPr bwMode="gray">
                <a:xfrm>
                  <a:off x="8907760" y="3697288"/>
                  <a:ext cx="392112" cy="660400"/>
                </a:xfrm>
                <a:custGeom>
                  <a:avLst/>
                  <a:gdLst>
                    <a:gd name="T0" fmla="*/ 93 w 157"/>
                    <a:gd name="T1" fmla="*/ 0 h 264"/>
                    <a:gd name="T2" fmla="*/ 82 w 157"/>
                    <a:gd name="T3" fmla="*/ 2 h 264"/>
                    <a:gd name="T4" fmla="*/ 80 w 157"/>
                    <a:gd name="T5" fmla="*/ 2 h 264"/>
                    <a:gd name="T6" fmla="*/ 70 w 157"/>
                    <a:gd name="T7" fmla="*/ 5 h 264"/>
                    <a:gd name="T8" fmla="*/ 69 w 157"/>
                    <a:gd name="T9" fmla="*/ 5 h 264"/>
                    <a:gd name="T10" fmla="*/ 0 w 157"/>
                    <a:gd name="T11" fmla="*/ 145 h 264"/>
                    <a:gd name="T12" fmla="*/ 75 w 157"/>
                    <a:gd name="T13" fmla="*/ 162 h 264"/>
                    <a:gd name="T14" fmla="*/ 26 w 157"/>
                    <a:gd name="T15" fmla="*/ 201 h 264"/>
                    <a:gd name="T16" fmla="*/ 67 w 157"/>
                    <a:gd name="T17" fmla="*/ 264 h 264"/>
                    <a:gd name="T18" fmla="*/ 157 w 157"/>
                    <a:gd name="T19" fmla="*/ 264 h 264"/>
                    <a:gd name="T20" fmla="*/ 154 w 157"/>
                    <a:gd name="T21" fmla="*/ 261 h 264"/>
                    <a:gd name="T22" fmla="*/ 93 w 157"/>
                    <a:gd name="T2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64">
                      <a:moveTo>
                        <a:pt x="93" y="0"/>
                      </a:moveTo>
                      <a:cubicBezTo>
                        <a:pt x="89" y="0"/>
                        <a:pt x="86" y="1"/>
                        <a:pt x="82" y="2"/>
                      </a:cubicBezTo>
                      <a:cubicBezTo>
                        <a:pt x="81" y="2"/>
                        <a:pt x="81" y="2"/>
                        <a:pt x="80" y="2"/>
                      </a:cubicBezTo>
                      <a:cubicBezTo>
                        <a:pt x="76" y="3"/>
                        <a:pt x="73" y="4"/>
                        <a:pt x="70" y="5"/>
                      </a:cubicBezTo>
                      <a:cubicBezTo>
                        <a:pt x="70" y="5"/>
                        <a:pt x="69" y="5"/>
                        <a:pt x="69" y="5"/>
                      </a:cubicBezTo>
                      <a:cubicBezTo>
                        <a:pt x="0" y="145"/>
                        <a:pt x="0" y="145"/>
                        <a:pt x="0" y="145"/>
                      </a:cubicBezTo>
                      <a:cubicBezTo>
                        <a:pt x="75" y="162"/>
                        <a:pt x="75" y="162"/>
                        <a:pt x="75" y="162"/>
                      </a:cubicBezTo>
                      <a:cubicBezTo>
                        <a:pt x="26" y="201"/>
                        <a:pt x="26" y="201"/>
                        <a:pt x="26" y="201"/>
                      </a:cubicBezTo>
                      <a:cubicBezTo>
                        <a:pt x="67" y="264"/>
                        <a:pt x="67" y="264"/>
                        <a:pt x="67" y="264"/>
                      </a:cubicBezTo>
                      <a:cubicBezTo>
                        <a:pt x="157" y="264"/>
                        <a:pt x="157" y="264"/>
                        <a:pt x="157" y="264"/>
                      </a:cubicBezTo>
                      <a:cubicBezTo>
                        <a:pt x="156" y="263"/>
                        <a:pt x="155" y="262"/>
                        <a:pt x="154" y="261"/>
                      </a:cubicBezTo>
                      <a:cubicBezTo>
                        <a:pt x="108" y="222"/>
                        <a:pt x="96" y="57"/>
                        <a:pt x="93" y="0"/>
                      </a:cubicBezTo>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49" name="Freeform 51">
                  <a:extLst>
                    <a:ext uri="{FF2B5EF4-FFF2-40B4-BE49-F238E27FC236}">
                      <a16:creationId xmlns:a16="http://schemas.microsoft.com/office/drawing/2014/main" id="{DFB94154-12ED-4A97-9065-4B3FF3B1CE41}"/>
                    </a:ext>
                  </a:extLst>
                </p:cNvPr>
                <p:cNvSpPr>
                  <a:spLocks/>
                </p:cNvSpPr>
                <p:nvPr/>
              </p:nvSpPr>
              <p:spPr bwMode="gray">
                <a:xfrm>
                  <a:off x="9672935" y="3684588"/>
                  <a:ext cx="395287" cy="673100"/>
                </a:xfrm>
                <a:custGeom>
                  <a:avLst/>
                  <a:gdLst>
                    <a:gd name="T0" fmla="*/ 143 w 158"/>
                    <a:gd name="T1" fmla="*/ 206 h 269"/>
                    <a:gd name="T2" fmla="*/ 90 w 158"/>
                    <a:gd name="T3" fmla="*/ 163 h 269"/>
                    <a:gd name="T4" fmla="*/ 158 w 158"/>
                    <a:gd name="T5" fmla="*/ 143 h 269"/>
                    <a:gd name="T6" fmla="*/ 65 w 158"/>
                    <a:gd name="T7" fmla="*/ 2 h 269"/>
                    <a:gd name="T8" fmla="*/ 54 w 158"/>
                    <a:gd name="T9" fmla="*/ 0 h 269"/>
                    <a:gd name="T10" fmla="*/ 1 w 158"/>
                    <a:gd name="T11" fmla="*/ 268 h 269"/>
                    <a:gd name="T12" fmla="*/ 0 w 158"/>
                    <a:gd name="T13" fmla="*/ 269 h 269"/>
                    <a:gd name="T14" fmla="*/ 89 w 158"/>
                    <a:gd name="T15" fmla="*/ 269 h 269"/>
                    <a:gd name="T16" fmla="*/ 143 w 158"/>
                    <a:gd name="T17" fmla="*/ 20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69">
                      <a:moveTo>
                        <a:pt x="143" y="206"/>
                      </a:moveTo>
                      <a:cubicBezTo>
                        <a:pt x="90" y="163"/>
                        <a:pt x="90" y="163"/>
                        <a:pt x="90" y="163"/>
                      </a:cubicBezTo>
                      <a:cubicBezTo>
                        <a:pt x="158" y="143"/>
                        <a:pt x="158" y="143"/>
                        <a:pt x="158" y="143"/>
                      </a:cubicBezTo>
                      <a:cubicBezTo>
                        <a:pt x="65" y="2"/>
                        <a:pt x="65" y="2"/>
                        <a:pt x="65" y="2"/>
                      </a:cubicBezTo>
                      <a:cubicBezTo>
                        <a:pt x="62" y="1"/>
                        <a:pt x="58" y="1"/>
                        <a:pt x="54" y="0"/>
                      </a:cubicBezTo>
                      <a:cubicBezTo>
                        <a:pt x="60" y="58"/>
                        <a:pt x="67" y="197"/>
                        <a:pt x="1" y="268"/>
                      </a:cubicBezTo>
                      <a:cubicBezTo>
                        <a:pt x="0" y="268"/>
                        <a:pt x="0" y="268"/>
                        <a:pt x="0" y="269"/>
                      </a:cubicBezTo>
                      <a:cubicBezTo>
                        <a:pt x="89" y="269"/>
                        <a:pt x="89" y="269"/>
                        <a:pt x="89" y="269"/>
                      </a:cubicBezTo>
                      <a:lnTo>
                        <a:pt x="143" y="206"/>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50" name="Freeform 52">
                  <a:extLst>
                    <a:ext uri="{FF2B5EF4-FFF2-40B4-BE49-F238E27FC236}">
                      <a16:creationId xmlns:a16="http://schemas.microsoft.com/office/drawing/2014/main" id="{9D25CC97-7422-4DB0-9935-4D479417CF5B}"/>
                    </a:ext>
                  </a:extLst>
                </p:cNvPr>
                <p:cNvSpPr>
                  <a:spLocks/>
                </p:cNvSpPr>
                <p:nvPr/>
              </p:nvSpPr>
              <p:spPr bwMode="gray">
                <a:xfrm>
                  <a:off x="9363373" y="3814763"/>
                  <a:ext cx="257175" cy="542925"/>
                </a:xfrm>
                <a:custGeom>
                  <a:avLst/>
                  <a:gdLst>
                    <a:gd name="T0" fmla="*/ 148 w 162"/>
                    <a:gd name="T1" fmla="*/ 342 h 342"/>
                    <a:gd name="T2" fmla="*/ 118 w 162"/>
                    <a:gd name="T3" fmla="*/ 141 h 342"/>
                    <a:gd name="T4" fmla="*/ 162 w 162"/>
                    <a:gd name="T5" fmla="*/ 79 h 342"/>
                    <a:gd name="T6" fmla="*/ 72 w 162"/>
                    <a:gd name="T7" fmla="*/ 0 h 342"/>
                    <a:gd name="T8" fmla="*/ 0 w 162"/>
                    <a:gd name="T9" fmla="*/ 81 h 342"/>
                    <a:gd name="T10" fmla="*/ 39 w 162"/>
                    <a:gd name="T11" fmla="*/ 141 h 342"/>
                    <a:gd name="T12" fmla="*/ 14 w 162"/>
                    <a:gd name="T13" fmla="*/ 342 h 342"/>
                    <a:gd name="T14" fmla="*/ 148 w 162"/>
                    <a:gd name="T15" fmla="*/ 342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342">
                      <a:moveTo>
                        <a:pt x="148" y="342"/>
                      </a:moveTo>
                      <a:lnTo>
                        <a:pt x="118" y="141"/>
                      </a:lnTo>
                      <a:lnTo>
                        <a:pt x="162" y="79"/>
                      </a:lnTo>
                      <a:lnTo>
                        <a:pt x="72" y="0"/>
                      </a:lnTo>
                      <a:lnTo>
                        <a:pt x="0" y="81"/>
                      </a:lnTo>
                      <a:lnTo>
                        <a:pt x="39" y="141"/>
                      </a:lnTo>
                      <a:lnTo>
                        <a:pt x="14" y="342"/>
                      </a:lnTo>
                      <a:lnTo>
                        <a:pt x="148" y="342"/>
                      </a:lnTo>
                      <a:close/>
                    </a:path>
                  </a:pathLst>
                </a:custGeom>
                <a:solidFill>
                  <a:srgbClr val="99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51" name="Freeform 53">
                  <a:extLst>
                    <a:ext uri="{FF2B5EF4-FFF2-40B4-BE49-F238E27FC236}">
                      <a16:creationId xmlns:a16="http://schemas.microsoft.com/office/drawing/2014/main" id="{6A17FC9E-305B-45F1-97F1-5C1746FB1DF7}"/>
                    </a:ext>
                  </a:extLst>
                </p:cNvPr>
                <p:cNvSpPr>
                  <a:spLocks/>
                </p:cNvSpPr>
                <p:nvPr/>
              </p:nvSpPr>
              <p:spPr bwMode="gray">
                <a:xfrm>
                  <a:off x="9152235" y="3540126"/>
                  <a:ext cx="642937" cy="420688"/>
                </a:xfrm>
                <a:custGeom>
                  <a:avLst/>
                  <a:gdLst>
                    <a:gd name="T0" fmla="*/ 34 w 257"/>
                    <a:gd name="T1" fmla="*/ 6 h 168"/>
                    <a:gd name="T2" fmla="*/ 5 w 257"/>
                    <a:gd name="T3" fmla="*/ 54 h 168"/>
                    <a:gd name="T4" fmla="*/ 0 w 257"/>
                    <a:gd name="T5" fmla="*/ 58 h 168"/>
                    <a:gd name="T6" fmla="*/ 77 w 257"/>
                    <a:gd name="T7" fmla="*/ 168 h 168"/>
                    <a:gd name="T8" fmla="*/ 130 w 257"/>
                    <a:gd name="T9" fmla="*/ 110 h 168"/>
                    <a:gd name="T10" fmla="*/ 191 w 257"/>
                    <a:gd name="T11" fmla="*/ 163 h 168"/>
                    <a:gd name="T12" fmla="*/ 257 w 257"/>
                    <a:gd name="T13" fmla="*/ 52 h 168"/>
                    <a:gd name="T14" fmla="*/ 233 w 257"/>
                    <a:gd name="T15" fmla="*/ 0 h 168"/>
                    <a:gd name="T16" fmla="*/ 135 w 257"/>
                    <a:gd name="T17" fmla="*/ 93 h 168"/>
                    <a:gd name="T18" fmla="*/ 34 w 257"/>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168">
                      <a:moveTo>
                        <a:pt x="34" y="6"/>
                      </a:moveTo>
                      <a:cubicBezTo>
                        <a:pt x="5" y="54"/>
                        <a:pt x="5" y="54"/>
                        <a:pt x="5" y="54"/>
                      </a:cubicBezTo>
                      <a:cubicBezTo>
                        <a:pt x="3" y="55"/>
                        <a:pt x="1" y="57"/>
                        <a:pt x="0" y="58"/>
                      </a:cubicBezTo>
                      <a:cubicBezTo>
                        <a:pt x="77" y="168"/>
                        <a:pt x="77" y="168"/>
                        <a:pt x="77" y="168"/>
                      </a:cubicBezTo>
                      <a:cubicBezTo>
                        <a:pt x="130" y="110"/>
                        <a:pt x="130" y="110"/>
                        <a:pt x="130" y="110"/>
                      </a:cubicBezTo>
                      <a:cubicBezTo>
                        <a:pt x="191" y="163"/>
                        <a:pt x="191" y="163"/>
                        <a:pt x="191" y="163"/>
                      </a:cubicBezTo>
                      <a:cubicBezTo>
                        <a:pt x="257" y="52"/>
                        <a:pt x="257" y="52"/>
                        <a:pt x="257" y="52"/>
                      </a:cubicBezTo>
                      <a:cubicBezTo>
                        <a:pt x="233" y="0"/>
                        <a:pt x="233" y="0"/>
                        <a:pt x="233" y="0"/>
                      </a:cubicBezTo>
                      <a:cubicBezTo>
                        <a:pt x="135" y="93"/>
                        <a:pt x="135" y="93"/>
                        <a:pt x="135" y="93"/>
                      </a:cubicBezTo>
                      <a:lnTo>
                        <a:pt x="34" y="6"/>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grpSp>
        <p:grpSp>
          <p:nvGrpSpPr>
            <p:cNvPr id="6" name="Gruppieren 65">
              <a:extLst>
                <a:ext uri="{FF2B5EF4-FFF2-40B4-BE49-F238E27FC236}">
                  <a16:creationId xmlns:a16="http://schemas.microsoft.com/office/drawing/2014/main" id="{620D6E6F-F31C-4EFC-8067-D00DB541EF17}"/>
                </a:ext>
              </a:extLst>
            </p:cNvPr>
            <p:cNvGrpSpPr/>
            <p:nvPr/>
          </p:nvGrpSpPr>
          <p:grpSpPr bwMode="gray">
            <a:xfrm>
              <a:off x="405831" y="4314669"/>
              <a:ext cx="3169404" cy="1378310"/>
              <a:chOff x="674610" y="4276725"/>
              <a:chExt cx="3913265" cy="1701800"/>
            </a:xfrm>
          </p:grpSpPr>
          <p:sp>
            <p:nvSpPr>
              <p:cNvPr id="37" name="Textfeld 66">
                <a:extLst>
                  <a:ext uri="{FF2B5EF4-FFF2-40B4-BE49-F238E27FC236}">
                    <a16:creationId xmlns:a16="http://schemas.microsoft.com/office/drawing/2014/main" id="{69FBEAF9-25C2-45B5-B085-34628FC126B4}"/>
                  </a:ext>
                </a:extLst>
              </p:cNvPr>
              <p:cNvSpPr txBox="1"/>
              <p:nvPr/>
            </p:nvSpPr>
            <p:spPr bwMode="gray">
              <a:xfrm>
                <a:off x="674610" y="4739620"/>
                <a:ext cx="1911820" cy="892175"/>
              </a:xfrm>
              <a:prstGeom prst="rect">
                <a:avLst/>
              </a:prstGeom>
              <a:noFill/>
              <a:ln w="19050">
                <a:solidFill>
                  <a:schemeClr val="bg1">
                    <a:lumMod val="75000"/>
                  </a:schemeClr>
                </a:solidFill>
              </a:ln>
            </p:spPr>
            <p:txBody>
              <a:bodyPr wrap="square" rtlCol="0">
                <a:noAutofit/>
              </a:bodyPr>
              <a:lstStyle/>
              <a:p>
                <a:r>
                  <a:rPr lang="en-US" sz="1400" dirty="0"/>
                  <a:t>Why do I need Goals?</a:t>
                </a:r>
              </a:p>
            </p:txBody>
          </p:sp>
          <p:cxnSp>
            <p:nvCxnSpPr>
              <p:cNvPr id="38" name="Gerader Verbinder 81">
                <a:extLst>
                  <a:ext uri="{FF2B5EF4-FFF2-40B4-BE49-F238E27FC236}">
                    <a16:creationId xmlns:a16="http://schemas.microsoft.com/office/drawing/2014/main" id="{C4AAD518-1D4C-4E80-A3AD-0EB78EBC3FD5}"/>
                  </a:ext>
                </a:extLst>
              </p:cNvPr>
              <p:cNvCxnSpPr>
                <a:cxnSpLocks/>
              </p:cNvCxnSpPr>
              <p:nvPr/>
            </p:nvCxnSpPr>
            <p:spPr bwMode="gray">
              <a:xfrm flipV="1">
                <a:off x="2582592" y="5211093"/>
                <a:ext cx="366534" cy="1"/>
              </a:xfrm>
              <a:prstGeom prst="line">
                <a:avLst/>
              </a:prstGeom>
              <a:ln w="19050">
                <a:gradFill flip="none" rotWithShape="1">
                  <a:gsLst>
                    <a:gs pos="24000">
                      <a:schemeClr val="bg1">
                        <a:lumMod val="75000"/>
                      </a:schemeClr>
                    </a:gs>
                    <a:gs pos="23000">
                      <a:srgbClr val="888B8E"/>
                    </a:gs>
                    <a:gs pos="0">
                      <a:schemeClr val="bg1">
                        <a:lumMod val="50000"/>
                      </a:schemeClr>
                    </a:gs>
                    <a:gs pos="100000">
                      <a:schemeClr val="bg1">
                        <a:lumMod val="75000"/>
                      </a:schemeClr>
                    </a:gs>
                  </a:gsLst>
                  <a:lin ang="0" scaled="1"/>
                  <a:tileRect/>
                </a:gradFill>
                <a:headEnd type="oval" w="sm" len="sm"/>
              </a:ln>
            </p:spPr>
            <p:style>
              <a:lnRef idx="1">
                <a:schemeClr val="accent1"/>
              </a:lnRef>
              <a:fillRef idx="0">
                <a:schemeClr val="accent1"/>
              </a:fillRef>
              <a:effectRef idx="0">
                <a:schemeClr val="accent1"/>
              </a:effectRef>
              <a:fontRef idx="minor">
                <a:schemeClr val="tx1"/>
              </a:fontRef>
            </p:style>
          </p:cxnSp>
          <p:sp>
            <p:nvSpPr>
              <p:cNvPr id="39" name="Freeform 5">
                <a:extLst>
                  <a:ext uri="{FF2B5EF4-FFF2-40B4-BE49-F238E27FC236}">
                    <a16:creationId xmlns:a16="http://schemas.microsoft.com/office/drawing/2014/main" id="{9AA8EACF-93A0-4A76-A9EB-481F3BAFD9F8}"/>
                  </a:ext>
                </a:extLst>
              </p:cNvPr>
              <p:cNvSpPr>
                <a:spLocks/>
              </p:cNvSpPr>
              <p:nvPr/>
            </p:nvSpPr>
            <p:spPr bwMode="gray">
              <a:xfrm>
                <a:off x="2741613" y="4276725"/>
                <a:ext cx="1846262" cy="1701800"/>
              </a:xfrm>
              <a:custGeom>
                <a:avLst/>
                <a:gdLst>
                  <a:gd name="T0" fmla="*/ 566 w 566"/>
                  <a:gd name="T1" fmla="*/ 460 h 521"/>
                  <a:gd name="T2" fmla="*/ 479 w 566"/>
                  <a:gd name="T3" fmla="*/ 403 h 521"/>
                  <a:gd name="T4" fmla="*/ 521 w 566"/>
                  <a:gd name="T5" fmla="*/ 260 h 521"/>
                  <a:gd name="T6" fmla="*/ 261 w 566"/>
                  <a:gd name="T7" fmla="*/ 0 h 521"/>
                  <a:gd name="T8" fmla="*/ 0 w 566"/>
                  <a:gd name="T9" fmla="*/ 260 h 521"/>
                  <a:gd name="T10" fmla="*/ 261 w 566"/>
                  <a:gd name="T11" fmla="*/ 521 h 521"/>
                  <a:gd name="T12" fmla="*/ 428 w 566"/>
                  <a:gd name="T13" fmla="*/ 460 h 521"/>
                  <a:gd name="T14" fmla="*/ 566 w 566"/>
                  <a:gd name="T15" fmla="*/ 460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521">
                    <a:moveTo>
                      <a:pt x="566" y="460"/>
                    </a:moveTo>
                    <a:cubicBezTo>
                      <a:pt x="479" y="403"/>
                      <a:pt x="479" y="403"/>
                      <a:pt x="479" y="403"/>
                    </a:cubicBezTo>
                    <a:cubicBezTo>
                      <a:pt x="506" y="362"/>
                      <a:pt x="521" y="313"/>
                      <a:pt x="521" y="260"/>
                    </a:cubicBezTo>
                    <a:cubicBezTo>
                      <a:pt x="521" y="116"/>
                      <a:pt x="405" y="0"/>
                      <a:pt x="261" y="0"/>
                    </a:cubicBezTo>
                    <a:cubicBezTo>
                      <a:pt x="117" y="0"/>
                      <a:pt x="0" y="116"/>
                      <a:pt x="0" y="260"/>
                    </a:cubicBezTo>
                    <a:cubicBezTo>
                      <a:pt x="0" y="404"/>
                      <a:pt x="117" y="521"/>
                      <a:pt x="261" y="521"/>
                    </a:cubicBezTo>
                    <a:cubicBezTo>
                      <a:pt x="324" y="521"/>
                      <a:pt x="382" y="498"/>
                      <a:pt x="428" y="460"/>
                    </a:cubicBezTo>
                    <a:lnTo>
                      <a:pt x="566" y="460"/>
                    </a:lnTo>
                    <a:close/>
                  </a:path>
                </a:pathLst>
              </a:custGeom>
              <a:solidFill>
                <a:schemeClr val="accent1">
                  <a:lumMod val="50000"/>
                </a:schemeClr>
              </a:solidFill>
              <a:ln>
                <a:noFill/>
              </a:ln>
            </p:spPr>
            <p:txBody>
              <a:bodyPr vert="horz" wrap="square" lIns="68589" tIns="34294" rIns="68589" bIns="34294" numCol="1" anchor="ctr" anchorCtr="0" compatLnSpc="1">
                <a:prstTxWarp prst="textNoShape">
                  <a:avLst/>
                </a:prstTxWarp>
              </a:bodyPr>
              <a:lstStyle/>
              <a:p>
                <a:pPr algn="ctr"/>
                <a:r>
                  <a:rPr lang="en-US" sz="2000" b="1" dirty="0">
                    <a:solidFill>
                      <a:schemeClr val="bg1"/>
                    </a:solidFill>
                    <a:latin typeface="+mj-lt"/>
                  </a:rPr>
                  <a:t>GOAL 1</a:t>
                </a:r>
              </a:p>
            </p:txBody>
          </p:sp>
        </p:grpSp>
        <p:grpSp>
          <p:nvGrpSpPr>
            <p:cNvPr id="7" name="Gruppieren 69">
              <a:extLst>
                <a:ext uri="{FF2B5EF4-FFF2-40B4-BE49-F238E27FC236}">
                  <a16:creationId xmlns:a16="http://schemas.microsoft.com/office/drawing/2014/main" id="{CA77D0CB-DC43-49F2-BDB8-C1EC2EF48FD8}"/>
                </a:ext>
              </a:extLst>
            </p:cNvPr>
            <p:cNvGrpSpPr/>
            <p:nvPr/>
          </p:nvGrpSpPr>
          <p:grpSpPr bwMode="gray">
            <a:xfrm>
              <a:off x="830174" y="3286080"/>
              <a:ext cx="3294071" cy="1063304"/>
              <a:chOff x="1198546" y="3006725"/>
              <a:chExt cx="4067191" cy="1312862"/>
            </a:xfrm>
          </p:grpSpPr>
          <p:sp>
            <p:nvSpPr>
              <p:cNvPr id="34" name="Textfeld 70">
                <a:extLst>
                  <a:ext uri="{FF2B5EF4-FFF2-40B4-BE49-F238E27FC236}">
                    <a16:creationId xmlns:a16="http://schemas.microsoft.com/office/drawing/2014/main" id="{C7451DE0-F124-48D8-87E4-D247FDD9853C}"/>
                  </a:ext>
                </a:extLst>
              </p:cNvPr>
              <p:cNvSpPr txBox="1"/>
              <p:nvPr/>
            </p:nvSpPr>
            <p:spPr bwMode="gray">
              <a:xfrm>
                <a:off x="1198546" y="3355743"/>
                <a:ext cx="2048452" cy="892175"/>
              </a:xfrm>
              <a:prstGeom prst="rect">
                <a:avLst/>
              </a:prstGeom>
              <a:noFill/>
              <a:ln w="19050">
                <a:solidFill>
                  <a:schemeClr val="bg1">
                    <a:lumMod val="75000"/>
                  </a:schemeClr>
                </a:solidFill>
              </a:ln>
            </p:spPr>
            <p:txBody>
              <a:bodyPr wrap="square" rtlCol="0">
                <a:noAutofit/>
              </a:bodyPr>
              <a:lstStyle/>
              <a:p>
                <a:r>
                  <a:rPr lang="en-US" sz="1400" dirty="0"/>
                  <a:t>What are SMART Goals?</a:t>
                </a:r>
              </a:p>
            </p:txBody>
          </p:sp>
          <p:cxnSp>
            <p:nvCxnSpPr>
              <p:cNvPr id="35" name="Gerader Verbinder 79">
                <a:extLst>
                  <a:ext uri="{FF2B5EF4-FFF2-40B4-BE49-F238E27FC236}">
                    <a16:creationId xmlns:a16="http://schemas.microsoft.com/office/drawing/2014/main" id="{594B478F-7E3F-438D-A2A4-035673305C87}"/>
                  </a:ext>
                </a:extLst>
              </p:cNvPr>
              <p:cNvCxnSpPr>
                <a:cxnSpLocks/>
              </p:cNvCxnSpPr>
              <p:nvPr/>
            </p:nvCxnSpPr>
            <p:spPr bwMode="gray">
              <a:xfrm flipV="1">
                <a:off x="3240880" y="3781355"/>
                <a:ext cx="880815" cy="1"/>
              </a:xfrm>
              <a:prstGeom prst="line">
                <a:avLst/>
              </a:prstGeom>
              <a:ln w="19050">
                <a:gradFill flip="none" rotWithShape="1">
                  <a:gsLst>
                    <a:gs pos="12000">
                      <a:schemeClr val="bg1">
                        <a:lumMod val="75000"/>
                      </a:schemeClr>
                    </a:gs>
                    <a:gs pos="11000">
                      <a:srgbClr val="888B8E"/>
                    </a:gs>
                    <a:gs pos="0">
                      <a:schemeClr val="bg1">
                        <a:lumMod val="50000"/>
                      </a:schemeClr>
                    </a:gs>
                    <a:gs pos="100000">
                      <a:schemeClr val="bg1">
                        <a:lumMod val="75000"/>
                      </a:schemeClr>
                    </a:gs>
                  </a:gsLst>
                  <a:lin ang="0" scaled="1"/>
                  <a:tileRect/>
                </a:gradFill>
                <a:headEnd type="oval" w="sm" len="sm"/>
              </a:ln>
            </p:spPr>
            <p:style>
              <a:lnRef idx="1">
                <a:schemeClr val="accent1"/>
              </a:lnRef>
              <a:fillRef idx="0">
                <a:schemeClr val="accent1"/>
              </a:fillRef>
              <a:effectRef idx="0">
                <a:schemeClr val="accent1"/>
              </a:effectRef>
              <a:fontRef idx="minor">
                <a:schemeClr val="tx1"/>
              </a:fontRef>
            </p:style>
          </p:cxnSp>
          <p:sp>
            <p:nvSpPr>
              <p:cNvPr id="36" name="Freeform 6">
                <a:extLst>
                  <a:ext uri="{FF2B5EF4-FFF2-40B4-BE49-F238E27FC236}">
                    <a16:creationId xmlns:a16="http://schemas.microsoft.com/office/drawing/2014/main" id="{B704D179-1465-44F1-A9A9-7188CECD5BB0}"/>
                  </a:ext>
                </a:extLst>
              </p:cNvPr>
              <p:cNvSpPr>
                <a:spLocks/>
              </p:cNvSpPr>
              <p:nvPr/>
            </p:nvSpPr>
            <p:spPr bwMode="gray">
              <a:xfrm>
                <a:off x="3978275" y="3006725"/>
                <a:ext cx="1287462" cy="1312862"/>
              </a:xfrm>
              <a:custGeom>
                <a:avLst/>
                <a:gdLst>
                  <a:gd name="T0" fmla="*/ 340 w 395"/>
                  <a:gd name="T1" fmla="*/ 333 h 402"/>
                  <a:gd name="T2" fmla="*/ 395 w 395"/>
                  <a:gd name="T3" fmla="*/ 197 h 402"/>
                  <a:gd name="T4" fmla="*/ 198 w 395"/>
                  <a:gd name="T5" fmla="*/ 0 h 402"/>
                  <a:gd name="T6" fmla="*/ 0 w 395"/>
                  <a:gd name="T7" fmla="*/ 197 h 402"/>
                  <a:gd name="T8" fmla="*/ 198 w 395"/>
                  <a:gd name="T9" fmla="*/ 394 h 402"/>
                  <a:gd name="T10" fmla="*/ 290 w 395"/>
                  <a:gd name="T11" fmla="*/ 370 h 402"/>
                  <a:gd name="T12" fmla="*/ 374 w 395"/>
                  <a:gd name="T13" fmla="*/ 402 h 402"/>
                  <a:gd name="T14" fmla="*/ 340 w 395"/>
                  <a:gd name="T15" fmla="*/ 333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402">
                    <a:moveTo>
                      <a:pt x="340" y="333"/>
                    </a:moveTo>
                    <a:cubicBezTo>
                      <a:pt x="374" y="298"/>
                      <a:pt x="395" y="250"/>
                      <a:pt x="395" y="197"/>
                    </a:cubicBezTo>
                    <a:cubicBezTo>
                      <a:pt x="395" y="88"/>
                      <a:pt x="306" y="0"/>
                      <a:pt x="198" y="0"/>
                    </a:cubicBezTo>
                    <a:cubicBezTo>
                      <a:pt x="89" y="0"/>
                      <a:pt x="0" y="88"/>
                      <a:pt x="0" y="197"/>
                    </a:cubicBezTo>
                    <a:cubicBezTo>
                      <a:pt x="0" y="305"/>
                      <a:pt x="89" y="394"/>
                      <a:pt x="198" y="394"/>
                    </a:cubicBezTo>
                    <a:cubicBezTo>
                      <a:pt x="231" y="394"/>
                      <a:pt x="263" y="385"/>
                      <a:pt x="290" y="370"/>
                    </a:cubicBezTo>
                    <a:cubicBezTo>
                      <a:pt x="374" y="402"/>
                      <a:pt x="374" y="402"/>
                      <a:pt x="374" y="402"/>
                    </a:cubicBezTo>
                    <a:lnTo>
                      <a:pt x="340" y="333"/>
                    </a:lnTo>
                    <a:close/>
                  </a:path>
                </a:pathLst>
              </a:custGeom>
              <a:solidFill>
                <a:schemeClr val="accent6">
                  <a:lumMod val="75000"/>
                </a:schemeClr>
              </a:solidFill>
              <a:ln>
                <a:noFill/>
              </a:ln>
            </p:spPr>
            <p:txBody>
              <a:bodyPr vert="horz" wrap="square" lIns="68589" tIns="34294" rIns="68589" bIns="34294" numCol="1" anchor="ctr" anchorCtr="0" compatLnSpc="1">
                <a:prstTxWarp prst="textNoShape">
                  <a:avLst/>
                </a:prstTxWarp>
              </a:bodyPr>
              <a:lstStyle/>
              <a:p>
                <a:pPr algn="ctr"/>
                <a:r>
                  <a:rPr lang="en-US" sz="1600" b="1" dirty="0">
                    <a:solidFill>
                      <a:schemeClr val="bg1"/>
                    </a:solidFill>
                    <a:latin typeface="+mj-lt"/>
                  </a:rPr>
                  <a:t>GOAL 2</a:t>
                </a:r>
              </a:p>
            </p:txBody>
          </p:sp>
        </p:grpSp>
        <p:grpSp>
          <p:nvGrpSpPr>
            <p:cNvPr id="9" name="Gruppieren 73">
              <a:extLst>
                <a:ext uri="{FF2B5EF4-FFF2-40B4-BE49-F238E27FC236}">
                  <a16:creationId xmlns:a16="http://schemas.microsoft.com/office/drawing/2014/main" id="{F8E1D53E-CDC4-44D3-87B0-11BDC2986B9F}"/>
                </a:ext>
              </a:extLst>
            </p:cNvPr>
            <p:cNvGrpSpPr/>
            <p:nvPr/>
          </p:nvGrpSpPr>
          <p:grpSpPr bwMode="gray">
            <a:xfrm>
              <a:off x="1673440" y="2523581"/>
              <a:ext cx="3575824" cy="1540371"/>
              <a:chOff x="2239727" y="2065267"/>
              <a:chExt cx="4415073" cy="1901896"/>
            </a:xfrm>
          </p:grpSpPr>
          <p:sp>
            <p:nvSpPr>
              <p:cNvPr id="31" name="Textfeld 74">
                <a:extLst>
                  <a:ext uri="{FF2B5EF4-FFF2-40B4-BE49-F238E27FC236}">
                    <a16:creationId xmlns:a16="http://schemas.microsoft.com/office/drawing/2014/main" id="{4ACFB320-E169-4C60-9918-1FA12150F56F}"/>
                  </a:ext>
                </a:extLst>
              </p:cNvPr>
              <p:cNvSpPr txBox="1"/>
              <p:nvPr/>
            </p:nvSpPr>
            <p:spPr bwMode="gray">
              <a:xfrm>
                <a:off x="2239727" y="2065267"/>
                <a:ext cx="1911820" cy="892175"/>
              </a:xfrm>
              <a:prstGeom prst="rect">
                <a:avLst/>
              </a:prstGeom>
              <a:noFill/>
              <a:ln w="19050">
                <a:solidFill>
                  <a:schemeClr val="bg1">
                    <a:lumMod val="75000"/>
                  </a:schemeClr>
                </a:solidFill>
              </a:ln>
            </p:spPr>
            <p:txBody>
              <a:bodyPr wrap="square" rtlCol="0">
                <a:noAutofit/>
              </a:bodyPr>
              <a:lstStyle/>
              <a:p>
                <a:r>
                  <a:rPr lang="en-US" sz="1400" dirty="0"/>
                  <a:t> How do I write Goals?</a:t>
                </a:r>
              </a:p>
            </p:txBody>
          </p:sp>
          <p:cxnSp>
            <p:nvCxnSpPr>
              <p:cNvPr id="32" name="Gerader Verbinder 77">
                <a:extLst>
                  <a:ext uri="{FF2B5EF4-FFF2-40B4-BE49-F238E27FC236}">
                    <a16:creationId xmlns:a16="http://schemas.microsoft.com/office/drawing/2014/main" id="{38B67C97-5A1F-464F-98C8-FBFA0B96491D}"/>
                  </a:ext>
                </a:extLst>
              </p:cNvPr>
              <p:cNvCxnSpPr>
                <a:stCxn id="31" idx="3"/>
              </p:cNvCxnSpPr>
              <p:nvPr/>
            </p:nvCxnSpPr>
            <p:spPr bwMode="gray">
              <a:xfrm flipV="1">
                <a:off x="4151547" y="2511354"/>
                <a:ext cx="1761630" cy="1"/>
              </a:xfrm>
              <a:prstGeom prst="line">
                <a:avLst/>
              </a:prstGeom>
              <a:ln w="19050">
                <a:gradFill flip="none" rotWithShape="1">
                  <a:gsLst>
                    <a:gs pos="7000">
                      <a:schemeClr val="bg1">
                        <a:lumMod val="75000"/>
                      </a:schemeClr>
                    </a:gs>
                    <a:gs pos="6000">
                      <a:srgbClr val="888B8E"/>
                    </a:gs>
                    <a:gs pos="0">
                      <a:schemeClr val="bg1">
                        <a:lumMod val="50000"/>
                      </a:schemeClr>
                    </a:gs>
                    <a:gs pos="100000">
                      <a:schemeClr val="bg1">
                        <a:lumMod val="75000"/>
                      </a:schemeClr>
                    </a:gs>
                  </a:gsLst>
                  <a:lin ang="0" scaled="1"/>
                  <a:tileRect/>
                </a:gradFill>
                <a:headEnd type="oval" w="sm" len="sm"/>
              </a:ln>
            </p:spPr>
            <p:style>
              <a:lnRef idx="1">
                <a:schemeClr val="accent1"/>
              </a:lnRef>
              <a:fillRef idx="0">
                <a:schemeClr val="accent1"/>
              </a:fillRef>
              <a:effectRef idx="0">
                <a:schemeClr val="accent1"/>
              </a:effectRef>
              <a:fontRef idx="minor">
                <a:schemeClr val="tx1"/>
              </a:fontRef>
            </p:style>
          </p:cxnSp>
          <p:sp>
            <p:nvSpPr>
              <p:cNvPr id="33" name="Freeform 7">
                <a:extLst>
                  <a:ext uri="{FF2B5EF4-FFF2-40B4-BE49-F238E27FC236}">
                    <a16:creationId xmlns:a16="http://schemas.microsoft.com/office/drawing/2014/main" id="{B30A7003-FC87-4C8C-B401-0EF7500BB619}"/>
                  </a:ext>
                </a:extLst>
              </p:cNvPr>
              <p:cNvSpPr>
                <a:spLocks/>
              </p:cNvSpPr>
              <p:nvPr/>
            </p:nvSpPr>
            <p:spPr bwMode="gray">
              <a:xfrm>
                <a:off x="5370513" y="2471738"/>
                <a:ext cx="1284287" cy="1495425"/>
              </a:xfrm>
              <a:custGeom>
                <a:avLst/>
                <a:gdLst>
                  <a:gd name="T0" fmla="*/ 394 w 394"/>
                  <a:gd name="T1" fmla="*/ 197 h 458"/>
                  <a:gd name="T2" fmla="*/ 197 w 394"/>
                  <a:gd name="T3" fmla="*/ 0 h 458"/>
                  <a:gd name="T4" fmla="*/ 0 w 394"/>
                  <a:gd name="T5" fmla="*/ 197 h 458"/>
                  <a:gd name="T6" fmla="*/ 197 w 394"/>
                  <a:gd name="T7" fmla="*/ 395 h 458"/>
                  <a:gd name="T8" fmla="*/ 201 w 394"/>
                  <a:gd name="T9" fmla="*/ 394 h 458"/>
                  <a:gd name="T10" fmla="*/ 255 w 394"/>
                  <a:gd name="T11" fmla="*/ 458 h 458"/>
                  <a:gd name="T12" fmla="*/ 246 w 394"/>
                  <a:gd name="T13" fmla="*/ 388 h 458"/>
                  <a:gd name="T14" fmla="*/ 394 w 394"/>
                  <a:gd name="T15" fmla="*/ 197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458">
                    <a:moveTo>
                      <a:pt x="394" y="197"/>
                    </a:moveTo>
                    <a:cubicBezTo>
                      <a:pt x="394" y="89"/>
                      <a:pt x="306" y="0"/>
                      <a:pt x="197" y="0"/>
                    </a:cubicBezTo>
                    <a:cubicBezTo>
                      <a:pt x="88" y="0"/>
                      <a:pt x="0" y="89"/>
                      <a:pt x="0" y="197"/>
                    </a:cubicBezTo>
                    <a:cubicBezTo>
                      <a:pt x="0" y="306"/>
                      <a:pt x="88" y="395"/>
                      <a:pt x="197" y="395"/>
                    </a:cubicBezTo>
                    <a:cubicBezTo>
                      <a:pt x="198" y="395"/>
                      <a:pt x="200" y="394"/>
                      <a:pt x="201" y="394"/>
                    </a:cubicBezTo>
                    <a:cubicBezTo>
                      <a:pt x="255" y="458"/>
                      <a:pt x="255" y="458"/>
                      <a:pt x="255" y="458"/>
                    </a:cubicBezTo>
                    <a:cubicBezTo>
                      <a:pt x="246" y="388"/>
                      <a:pt x="246" y="388"/>
                      <a:pt x="246" y="388"/>
                    </a:cubicBezTo>
                    <a:cubicBezTo>
                      <a:pt x="331" y="367"/>
                      <a:pt x="394" y="289"/>
                      <a:pt x="394" y="197"/>
                    </a:cubicBezTo>
                    <a:close/>
                  </a:path>
                </a:pathLst>
              </a:custGeom>
              <a:solidFill>
                <a:schemeClr val="accent5"/>
              </a:solidFill>
              <a:ln>
                <a:noFill/>
              </a:ln>
            </p:spPr>
            <p:txBody>
              <a:bodyPr vert="horz" wrap="square" lIns="68589" tIns="34294" rIns="68589" bIns="34294" numCol="1" anchor="ctr" anchorCtr="0" compatLnSpc="1">
                <a:prstTxWarp prst="textNoShape">
                  <a:avLst/>
                </a:prstTxWarp>
              </a:bodyPr>
              <a:lstStyle/>
              <a:p>
                <a:pPr algn="ctr"/>
                <a:r>
                  <a:rPr lang="en-US" sz="1400" b="1" dirty="0">
                    <a:solidFill>
                      <a:schemeClr val="bg1"/>
                    </a:solidFill>
                    <a:latin typeface="+mj-lt"/>
                  </a:rPr>
                  <a:t>GOAL 3</a:t>
                </a:r>
              </a:p>
            </p:txBody>
          </p:sp>
        </p:grpSp>
        <p:grpSp>
          <p:nvGrpSpPr>
            <p:cNvPr id="10" name="Gruppieren 77">
              <a:extLst>
                <a:ext uri="{FF2B5EF4-FFF2-40B4-BE49-F238E27FC236}">
                  <a16:creationId xmlns:a16="http://schemas.microsoft.com/office/drawing/2014/main" id="{75BC8313-E9DE-41EC-86A3-2BD451236B79}"/>
                </a:ext>
              </a:extLst>
            </p:cNvPr>
            <p:cNvGrpSpPr/>
            <p:nvPr/>
          </p:nvGrpSpPr>
          <p:grpSpPr bwMode="gray">
            <a:xfrm>
              <a:off x="5391981" y="2773568"/>
              <a:ext cx="3184153" cy="1498673"/>
              <a:chOff x="6831013" y="2373926"/>
              <a:chExt cx="3931475" cy="1850412"/>
            </a:xfrm>
          </p:grpSpPr>
          <p:sp>
            <p:nvSpPr>
              <p:cNvPr id="26" name="Textfeld 78">
                <a:extLst>
                  <a:ext uri="{FF2B5EF4-FFF2-40B4-BE49-F238E27FC236}">
                    <a16:creationId xmlns:a16="http://schemas.microsoft.com/office/drawing/2014/main" id="{9D2A3787-30CB-4C56-B518-16A1606FC9E6}"/>
                  </a:ext>
                </a:extLst>
              </p:cNvPr>
              <p:cNvSpPr txBox="1"/>
              <p:nvPr/>
            </p:nvSpPr>
            <p:spPr bwMode="gray">
              <a:xfrm>
                <a:off x="8850668" y="2373926"/>
                <a:ext cx="1911820" cy="892175"/>
              </a:xfrm>
              <a:prstGeom prst="rect">
                <a:avLst/>
              </a:prstGeom>
              <a:noFill/>
              <a:ln w="19050">
                <a:solidFill>
                  <a:schemeClr val="bg1">
                    <a:lumMod val="75000"/>
                  </a:schemeClr>
                </a:solidFill>
              </a:ln>
            </p:spPr>
            <p:txBody>
              <a:bodyPr wrap="square" rtlCol="0">
                <a:noAutofit/>
              </a:bodyPr>
              <a:lstStyle/>
              <a:p>
                <a:r>
                  <a:rPr lang="en-US" sz="1400" dirty="0"/>
                  <a:t>When is this due?</a:t>
                </a:r>
              </a:p>
            </p:txBody>
          </p:sp>
          <p:grpSp>
            <p:nvGrpSpPr>
              <p:cNvPr id="27" name="Gruppieren 91">
                <a:extLst>
                  <a:ext uri="{FF2B5EF4-FFF2-40B4-BE49-F238E27FC236}">
                    <a16:creationId xmlns:a16="http://schemas.microsoft.com/office/drawing/2014/main" id="{5E1337C1-22FD-40F2-892B-1B953DC0CE0F}"/>
                  </a:ext>
                </a:extLst>
              </p:cNvPr>
              <p:cNvGrpSpPr/>
              <p:nvPr/>
            </p:nvGrpSpPr>
            <p:grpSpPr bwMode="gray">
              <a:xfrm>
                <a:off x="7484286" y="2820014"/>
                <a:ext cx="1366382" cy="304186"/>
                <a:chOff x="7484286" y="2820014"/>
                <a:chExt cx="1366382" cy="304186"/>
              </a:xfrm>
            </p:grpSpPr>
            <p:cxnSp>
              <p:nvCxnSpPr>
                <p:cNvPr id="29" name="Gerader Verbinder 83">
                  <a:extLst>
                    <a:ext uri="{FF2B5EF4-FFF2-40B4-BE49-F238E27FC236}">
                      <a16:creationId xmlns:a16="http://schemas.microsoft.com/office/drawing/2014/main" id="{7E18D691-D066-4C5B-8E25-70A06D65247C}"/>
                    </a:ext>
                  </a:extLst>
                </p:cNvPr>
                <p:cNvCxnSpPr>
                  <a:cxnSpLocks/>
                </p:cNvCxnSpPr>
                <p:nvPr/>
              </p:nvCxnSpPr>
              <p:spPr bwMode="gray">
                <a:xfrm flipH="1">
                  <a:off x="7484286" y="2825927"/>
                  <a:ext cx="1366382" cy="1"/>
                </a:xfrm>
                <a:prstGeom prst="line">
                  <a:avLst/>
                </a:prstGeom>
                <a:ln w="19050">
                  <a:gradFill flip="none" rotWithShape="1">
                    <a:gsLst>
                      <a:gs pos="8000">
                        <a:schemeClr val="bg1">
                          <a:lumMod val="75000"/>
                        </a:schemeClr>
                      </a:gs>
                      <a:gs pos="7000">
                        <a:srgbClr val="888B8E"/>
                      </a:gs>
                      <a:gs pos="0">
                        <a:schemeClr val="bg1">
                          <a:lumMod val="50000"/>
                        </a:schemeClr>
                      </a:gs>
                      <a:gs pos="100000">
                        <a:schemeClr val="bg1">
                          <a:lumMod val="75000"/>
                        </a:schemeClr>
                      </a:gs>
                    </a:gsLst>
                    <a:lin ang="0" scaled="1"/>
                    <a:tileRect/>
                  </a:gradFill>
                  <a:headEnd type="oval" w="sm" len="sm"/>
                </a:ln>
              </p:spPr>
              <p:style>
                <a:lnRef idx="1">
                  <a:schemeClr val="accent1"/>
                </a:lnRef>
                <a:fillRef idx="0">
                  <a:schemeClr val="accent1"/>
                </a:fillRef>
                <a:effectRef idx="0">
                  <a:schemeClr val="accent1"/>
                </a:effectRef>
                <a:fontRef idx="minor">
                  <a:schemeClr val="tx1"/>
                </a:fontRef>
              </p:style>
            </p:cxnSp>
            <p:cxnSp>
              <p:nvCxnSpPr>
                <p:cNvPr id="30" name="Gerader Verbinder 88">
                  <a:extLst>
                    <a:ext uri="{FF2B5EF4-FFF2-40B4-BE49-F238E27FC236}">
                      <a16:creationId xmlns:a16="http://schemas.microsoft.com/office/drawing/2014/main" id="{CB7A941D-57FB-49C1-95D8-B8B05EA9789E}"/>
                    </a:ext>
                  </a:extLst>
                </p:cNvPr>
                <p:cNvCxnSpPr>
                  <a:cxnSpLocks/>
                </p:cNvCxnSpPr>
                <p:nvPr/>
              </p:nvCxnSpPr>
              <p:spPr bwMode="gray">
                <a:xfrm>
                  <a:off x="7484286" y="2820014"/>
                  <a:ext cx="0" cy="30418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Freeform 8">
                <a:extLst>
                  <a:ext uri="{FF2B5EF4-FFF2-40B4-BE49-F238E27FC236}">
                    <a16:creationId xmlns:a16="http://schemas.microsoft.com/office/drawing/2014/main" id="{2508DA1F-FA60-4BD8-8F23-66FE97218707}"/>
                  </a:ext>
                </a:extLst>
              </p:cNvPr>
              <p:cNvSpPr>
                <a:spLocks/>
              </p:cNvSpPr>
              <p:nvPr/>
            </p:nvSpPr>
            <p:spPr bwMode="gray">
              <a:xfrm>
                <a:off x="6831013" y="2919413"/>
                <a:ext cx="1200150" cy="1304925"/>
              </a:xfrm>
              <a:custGeom>
                <a:avLst/>
                <a:gdLst>
                  <a:gd name="T0" fmla="*/ 184 w 368"/>
                  <a:gd name="T1" fmla="*/ 0 h 400"/>
                  <a:gd name="T2" fmla="*/ 0 w 368"/>
                  <a:gd name="T3" fmla="*/ 184 h 400"/>
                  <a:gd name="T4" fmla="*/ 77 w 368"/>
                  <a:gd name="T5" fmla="*/ 333 h 400"/>
                  <a:gd name="T6" fmla="*/ 37 w 368"/>
                  <a:gd name="T7" fmla="*/ 400 h 400"/>
                  <a:gd name="T8" fmla="*/ 127 w 368"/>
                  <a:gd name="T9" fmla="*/ 359 h 400"/>
                  <a:gd name="T10" fmla="*/ 184 w 368"/>
                  <a:gd name="T11" fmla="*/ 368 h 400"/>
                  <a:gd name="T12" fmla="*/ 368 w 368"/>
                  <a:gd name="T13" fmla="*/ 184 h 400"/>
                  <a:gd name="T14" fmla="*/ 184 w 368"/>
                  <a:gd name="T15" fmla="*/ 0 h 4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00">
                    <a:moveTo>
                      <a:pt x="184" y="0"/>
                    </a:moveTo>
                    <a:cubicBezTo>
                      <a:pt x="83" y="0"/>
                      <a:pt x="0" y="83"/>
                      <a:pt x="0" y="184"/>
                    </a:cubicBezTo>
                    <a:cubicBezTo>
                      <a:pt x="0" y="246"/>
                      <a:pt x="31" y="300"/>
                      <a:pt x="77" y="333"/>
                    </a:cubicBezTo>
                    <a:cubicBezTo>
                      <a:pt x="37" y="400"/>
                      <a:pt x="37" y="400"/>
                      <a:pt x="37" y="400"/>
                    </a:cubicBezTo>
                    <a:cubicBezTo>
                      <a:pt x="127" y="359"/>
                      <a:pt x="127" y="359"/>
                      <a:pt x="127" y="359"/>
                    </a:cubicBezTo>
                    <a:cubicBezTo>
                      <a:pt x="145" y="365"/>
                      <a:pt x="164" y="368"/>
                      <a:pt x="184" y="368"/>
                    </a:cubicBezTo>
                    <a:cubicBezTo>
                      <a:pt x="286" y="368"/>
                      <a:pt x="368" y="286"/>
                      <a:pt x="368" y="184"/>
                    </a:cubicBezTo>
                    <a:cubicBezTo>
                      <a:pt x="368" y="83"/>
                      <a:pt x="286" y="0"/>
                      <a:pt x="184" y="0"/>
                    </a:cubicBezTo>
                    <a:close/>
                  </a:path>
                </a:pathLst>
              </a:custGeom>
              <a:solidFill>
                <a:schemeClr val="accent2"/>
              </a:solidFill>
              <a:ln>
                <a:noFill/>
              </a:ln>
            </p:spPr>
            <p:txBody>
              <a:bodyPr vert="horz" wrap="square" lIns="68589" tIns="34294" rIns="68589" bIns="34294" numCol="1" anchor="ctr" anchorCtr="0" compatLnSpc="1">
                <a:prstTxWarp prst="textNoShape">
                  <a:avLst/>
                </a:prstTxWarp>
              </a:bodyPr>
              <a:lstStyle/>
              <a:p>
                <a:pPr algn="ctr"/>
                <a:r>
                  <a:rPr lang="en-US" sz="1400" b="1" dirty="0">
                    <a:solidFill>
                      <a:schemeClr val="bg1"/>
                    </a:solidFill>
                    <a:latin typeface="+mj-lt"/>
                  </a:rPr>
                  <a:t>GOAL 4</a:t>
                </a:r>
              </a:p>
            </p:txBody>
          </p:sp>
        </p:grpSp>
        <p:grpSp>
          <p:nvGrpSpPr>
            <p:cNvPr id="11" name="Gruppieren 95">
              <a:extLst>
                <a:ext uri="{FF2B5EF4-FFF2-40B4-BE49-F238E27FC236}">
                  <a16:creationId xmlns:a16="http://schemas.microsoft.com/office/drawing/2014/main" id="{D260FC76-B107-474E-9C37-DDD47CAF8BBA}"/>
                </a:ext>
              </a:extLst>
            </p:cNvPr>
            <p:cNvGrpSpPr/>
            <p:nvPr/>
          </p:nvGrpSpPr>
          <p:grpSpPr bwMode="gray">
            <a:xfrm>
              <a:off x="5831353" y="4119954"/>
              <a:ext cx="2907785" cy="957297"/>
              <a:chOff x="7373504" y="4036309"/>
              <a:chExt cx="3590243" cy="1181975"/>
            </a:xfrm>
          </p:grpSpPr>
          <p:sp>
            <p:nvSpPr>
              <p:cNvPr id="23" name="Textfeld 96">
                <a:extLst>
                  <a:ext uri="{FF2B5EF4-FFF2-40B4-BE49-F238E27FC236}">
                    <a16:creationId xmlns:a16="http://schemas.microsoft.com/office/drawing/2014/main" id="{68DAC874-CC7C-4EC7-85C7-F09B2D762A8B}"/>
                  </a:ext>
                </a:extLst>
              </p:cNvPr>
              <p:cNvSpPr txBox="1"/>
              <p:nvPr/>
            </p:nvSpPr>
            <p:spPr bwMode="gray">
              <a:xfrm>
                <a:off x="9216428" y="4276725"/>
                <a:ext cx="1747319" cy="892175"/>
              </a:xfrm>
              <a:prstGeom prst="rect">
                <a:avLst/>
              </a:prstGeom>
              <a:noFill/>
              <a:ln w="19050">
                <a:solidFill>
                  <a:schemeClr val="bg1">
                    <a:lumMod val="75000"/>
                  </a:schemeClr>
                </a:solidFill>
              </a:ln>
            </p:spPr>
            <p:txBody>
              <a:bodyPr wrap="square" rtlCol="0">
                <a:noAutofit/>
              </a:bodyPr>
              <a:lstStyle/>
              <a:p>
                <a:r>
                  <a:rPr lang="en-US" sz="1400" dirty="0"/>
                  <a:t>What will I accomplish?</a:t>
                </a:r>
              </a:p>
            </p:txBody>
          </p:sp>
          <p:cxnSp>
            <p:nvCxnSpPr>
              <p:cNvPr id="24" name="Gerader Verbinder 85">
                <a:extLst>
                  <a:ext uri="{FF2B5EF4-FFF2-40B4-BE49-F238E27FC236}">
                    <a16:creationId xmlns:a16="http://schemas.microsoft.com/office/drawing/2014/main" id="{54F331C1-E3F0-4039-817D-035CE6D6A910}"/>
                  </a:ext>
                </a:extLst>
              </p:cNvPr>
              <p:cNvCxnSpPr>
                <a:cxnSpLocks/>
              </p:cNvCxnSpPr>
              <p:nvPr/>
            </p:nvCxnSpPr>
            <p:spPr bwMode="gray">
              <a:xfrm flipH="1">
                <a:off x="8657681" y="4741251"/>
                <a:ext cx="558747" cy="0"/>
              </a:xfrm>
              <a:prstGeom prst="line">
                <a:avLst/>
              </a:prstGeom>
              <a:ln w="19050">
                <a:gradFill flip="none" rotWithShape="1">
                  <a:gsLst>
                    <a:gs pos="17000">
                      <a:schemeClr val="bg1">
                        <a:lumMod val="75000"/>
                      </a:schemeClr>
                    </a:gs>
                    <a:gs pos="16000">
                      <a:srgbClr val="888B8E"/>
                    </a:gs>
                    <a:gs pos="0">
                      <a:schemeClr val="bg1">
                        <a:lumMod val="50000"/>
                      </a:schemeClr>
                    </a:gs>
                    <a:gs pos="100000">
                      <a:schemeClr val="bg1">
                        <a:lumMod val="75000"/>
                      </a:schemeClr>
                    </a:gs>
                  </a:gsLst>
                  <a:lin ang="0" scaled="1"/>
                  <a:tileRect/>
                </a:gradFill>
                <a:headEnd type="oval" w="sm" len="sm"/>
              </a:ln>
            </p:spPr>
            <p:style>
              <a:lnRef idx="1">
                <a:schemeClr val="accent1"/>
              </a:lnRef>
              <a:fillRef idx="0">
                <a:schemeClr val="accent1"/>
              </a:fillRef>
              <a:effectRef idx="0">
                <a:schemeClr val="accent1"/>
              </a:effectRef>
              <a:fontRef idx="minor">
                <a:schemeClr val="tx1"/>
              </a:fontRef>
            </p:style>
          </p:cxnSp>
          <p:sp>
            <p:nvSpPr>
              <p:cNvPr id="25" name="Freeform 9">
                <a:extLst>
                  <a:ext uri="{FF2B5EF4-FFF2-40B4-BE49-F238E27FC236}">
                    <a16:creationId xmlns:a16="http://schemas.microsoft.com/office/drawing/2014/main" id="{BE8B0181-7ED8-4B28-827F-CD24F34D162B}"/>
                  </a:ext>
                </a:extLst>
              </p:cNvPr>
              <p:cNvSpPr>
                <a:spLocks/>
              </p:cNvSpPr>
              <p:nvPr/>
            </p:nvSpPr>
            <p:spPr bwMode="gray">
              <a:xfrm>
                <a:off x="7373504" y="4036309"/>
                <a:ext cx="1501225" cy="1181975"/>
              </a:xfrm>
              <a:custGeom>
                <a:avLst/>
                <a:gdLst>
                  <a:gd name="T0" fmla="*/ 209 w 363"/>
                  <a:gd name="T1" fmla="*/ 0 h 310"/>
                  <a:gd name="T2" fmla="*/ 54 w 363"/>
                  <a:gd name="T3" fmla="*/ 145 h 310"/>
                  <a:gd name="T4" fmla="*/ 0 w 363"/>
                  <a:gd name="T5" fmla="*/ 176 h 310"/>
                  <a:gd name="T6" fmla="*/ 56 w 363"/>
                  <a:gd name="T7" fmla="*/ 181 h 310"/>
                  <a:gd name="T8" fmla="*/ 209 w 363"/>
                  <a:gd name="T9" fmla="*/ 310 h 310"/>
                  <a:gd name="T10" fmla="*/ 363 w 363"/>
                  <a:gd name="T11" fmla="*/ 155 h 310"/>
                  <a:gd name="T12" fmla="*/ 209 w 363"/>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363" h="310">
                    <a:moveTo>
                      <a:pt x="209" y="0"/>
                    </a:moveTo>
                    <a:cubicBezTo>
                      <a:pt x="126" y="0"/>
                      <a:pt x="59" y="64"/>
                      <a:pt x="54" y="145"/>
                    </a:cubicBezTo>
                    <a:cubicBezTo>
                      <a:pt x="0" y="176"/>
                      <a:pt x="0" y="176"/>
                      <a:pt x="0" y="176"/>
                    </a:cubicBezTo>
                    <a:cubicBezTo>
                      <a:pt x="56" y="181"/>
                      <a:pt x="56" y="181"/>
                      <a:pt x="56" y="181"/>
                    </a:cubicBezTo>
                    <a:cubicBezTo>
                      <a:pt x="68" y="254"/>
                      <a:pt x="132" y="310"/>
                      <a:pt x="209" y="310"/>
                    </a:cubicBezTo>
                    <a:cubicBezTo>
                      <a:pt x="294" y="310"/>
                      <a:pt x="363" y="241"/>
                      <a:pt x="363" y="155"/>
                    </a:cubicBezTo>
                    <a:cubicBezTo>
                      <a:pt x="363" y="69"/>
                      <a:pt x="294" y="0"/>
                      <a:pt x="209"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52000" tIns="108000" rIns="68589" bIns="34294" numCol="1" anchor="ctr" anchorCtr="0" compatLnSpc="1">
                <a:prstTxWarp prst="textNoShape">
                  <a:avLst/>
                </a:prstTxWarp>
              </a:bodyPr>
              <a:lstStyle/>
              <a:p>
                <a:pPr algn="ctr"/>
                <a:r>
                  <a:rPr lang="en-US" sz="1200" b="1" dirty="0">
                    <a:solidFill>
                      <a:schemeClr val="bg1"/>
                    </a:solidFill>
                    <a:latin typeface="+mj-lt"/>
                  </a:rPr>
                  <a:t>GOAL 5</a:t>
                </a:r>
              </a:p>
            </p:txBody>
          </p:sp>
        </p:grpSp>
        <p:sp>
          <p:nvSpPr>
            <p:cNvPr id="12" name="METRO ICON - book">
              <a:extLst>
                <a:ext uri="{FF2B5EF4-FFF2-40B4-BE49-F238E27FC236}">
                  <a16:creationId xmlns:a16="http://schemas.microsoft.com/office/drawing/2014/main" id="{77279F7D-F3B4-41F3-B3CA-1F3399A2E111}"/>
                </a:ext>
              </a:extLst>
            </p:cNvPr>
            <p:cNvSpPr>
              <a:spLocks noChangeAspect="1" noEditPoints="1"/>
            </p:cNvSpPr>
            <p:nvPr/>
          </p:nvSpPr>
          <p:spPr bwMode="gray">
            <a:xfrm>
              <a:off x="2532220" y="4449331"/>
              <a:ext cx="484798" cy="358911"/>
            </a:xfrm>
            <a:custGeom>
              <a:avLst/>
              <a:gdLst>
                <a:gd name="T0" fmla="*/ 45 w 421"/>
                <a:gd name="T1" fmla="*/ 0 h 256"/>
                <a:gd name="T2" fmla="*/ 45 w 421"/>
                <a:gd name="T3" fmla="*/ 218 h 256"/>
                <a:gd name="T4" fmla="*/ 201 w 421"/>
                <a:gd name="T5" fmla="*/ 249 h 256"/>
                <a:gd name="T6" fmla="*/ 201 w 421"/>
                <a:gd name="T7" fmla="*/ 31 h 256"/>
                <a:gd name="T8" fmla="*/ 45 w 421"/>
                <a:gd name="T9" fmla="*/ 0 h 256"/>
                <a:gd name="T10" fmla="*/ 376 w 421"/>
                <a:gd name="T11" fmla="*/ 0 h 256"/>
                <a:gd name="T12" fmla="*/ 221 w 421"/>
                <a:gd name="T13" fmla="*/ 31 h 256"/>
                <a:gd name="T14" fmla="*/ 221 w 421"/>
                <a:gd name="T15" fmla="*/ 249 h 256"/>
                <a:gd name="T16" fmla="*/ 376 w 421"/>
                <a:gd name="T17" fmla="*/ 218 h 256"/>
                <a:gd name="T18" fmla="*/ 376 w 421"/>
                <a:gd name="T19" fmla="*/ 0 h 256"/>
                <a:gd name="T20" fmla="*/ 0 w 421"/>
                <a:gd name="T21" fmla="*/ 23 h 256"/>
                <a:gd name="T22" fmla="*/ 0 w 421"/>
                <a:gd name="T23" fmla="*/ 256 h 256"/>
                <a:gd name="T24" fmla="*/ 185 w 421"/>
                <a:gd name="T25" fmla="*/ 256 h 256"/>
                <a:gd name="T26" fmla="*/ 45 w 421"/>
                <a:gd name="T27" fmla="*/ 233 h 256"/>
                <a:gd name="T28" fmla="*/ 30 w 421"/>
                <a:gd name="T29" fmla="*/ 233 h 256"/>
                <a:gd name="T30" fmla="*/ 30 w 421"/>
                <a:gd name="T31" fmla="*/ 218 h 256"/>
                <a:gd name="T32" fmla="*/ 30 w 421"/>
                <a:gd name="T33" fmla="*/ 23 h 256"/>
                <a:gd name="T34" fmla="*/ 0 w 421"/>
                <a:gd name="T35" fmla="*/ 23 h 256"/>
                <a:gd name="T36" fmla="*/ 391 w 421"/>
                <a:gd name="T37" fmla="*/ 23 h 256"/>
                <a:gd name="T38" fmla="*/ 391 w 421"/>
                <a:gd name="T39" fmla="*/ 218 h 256"/>
                <a:gd name="T40" fmla="*/ 391 w 421"/>
                <a:gd name="T41" fmla="*/ 233 h 256"/>
                <a:gd name="T42" fmla="*/ 376 w 421"/>
                <a:gd name="T43" fmla="*/ 233 h 256"/>
                <a:gd name="T44" fmla="*/ 237 w 421"/>
                <a:gd name="T45" fmla="*/ 256 h 256"/>
                <a:gd name="T46" fmla="*/ 421 w 421"/>
                <a:gd name="T47" fmla="*/ 256 h 256"/>
                <a:gd name="T48" fmla="*/ 421 w 421"/>
                <a:gd name="T49" fmla="*/ 23 h 256"/>
                <a:gd name="T50" fmla="*/ 391 w 421"/>
                <a:gd name="T51" fmla="*/ 2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1" h="256">
                  <a:moveTo>
                    <a:pt x="45" y="0"/>
                  </a:moveTo>
                  <a:cubicBezTo>
                    <a:pt x="45" y="218"/>
                    <a:pt x="45" y="218"/>
                    <a:pt x="45" y="218"/>
                  </a:cubicBezTo>
                  <a:cubicBezTo>
                    <a:pt x="146" y="218"/>
                    <a:pt x="165" y="231"/>
                    <a:pt x="201" y="249"/>
                  </a:cubicBezTo>
                  <a:cubicBezTo>
                    <a:pt x="201" y="31"/>
                    <a:pt x="201" y="31"/>
                    <a:pt x="201" y="31"/>
                  </a:cubicBezTo>
                  <a:cubicBezTo>
                    <a:pt x="183" y="12"/>
                    <a:pt x="156" y="0"/>
                    <a:pt x="45" y="0"/>
                  </a:cubicBezTo>
                  <a:close/>
                  <a:moveTo>
                    <a:pt x="376" y="0"/>
                  </a:moveTo>
                  <a:cubicBezTo>
                    <a:pt x="265" y="0"/>
                    <a:pt x="238" y="12"/>
                    <a:pt x="221" y="31"/>
                  </a:cubicBezTo>
                  <a:cubicBezTo>
                    <a:pt x="221" y="249"/>
                    <a:pt x="221" y="249"/>
                    <a:pt x="221" y="249"/>
                  </a:cubicBezTo>
                  <a:cubicBezTo>
                    <a:pt x="256" y="231"/>
                    <a:pt x="275" y="218"/>
                    <a:pt x="376" y="218"/>
                  </a:cubicBezTo>
                  <a:lnTo>
                    <a:pt x="376" y="0"/>
                  </a:lnTo>
                  <a:close/>
                  <a:moveTo>
                    <a:pt x="0" y="23"/>
                  </a:moveTo>
                  <a:cubicBezTo>
                    <a:pt x="0" y="256"/>
                    <a:pt x="0" y="256"/>
                    <a:pt x="0" y="256"/>
                  </a:cubicBezTo>
                  <a:cubicBezTo>
                    <a:pt x="185" y="256"/>
                    <a:pt x="185" y="256"/>
                    <a:pt x="185" y="256"/>
                  </a:cubicBezTo>
                  <a:cubicBezTo>
                    <a:pt x="155" y="242"/>
                    <a:pt x="133" y="233"/>
                    <a:pt x="45" y="233"/>
                  </a:cubicBezTo>
                  <a:cubicBezTo>
                    <a:pt x="30" y="233"/>
                    <a:pt x="30" y="233"/>
                    <a:pt x="30" y="233"/>
                  </a:cubicBezTo>
                  <a:cubicBezTo>
                    <a:pt x="30" y="218"/>
                    <a:pt x="30" y="218"/>
                    <a:pt x="30" y="218"/>
                  </a:cubicBezTo>
                  <a:cubicBezTo>
                    <a:pt x="30" y="23"/>
                    <a:pt x="30" y="23"/>
                    <a:pt x="30" y="23"/>
                  </a:cubicBezTo>
                  <a:lnTo>
                    <a:pt x="0" y="23"/>
                  </a:lnTo>
                  <a:close/>
                  <a:moveTo>
                    <a:pt x="391" y="23"/>
                  </a:moveTo>
                  <a:cubicBezTo>
                    <a:pt x="391" y="218"/>
                    <a:pt x="391" y="218"/>
                    <a:pt x="391" y="218"/>
                  </a:cubicBezTo>
                  <a:cubicBezTo>
                    <a:pt x="391" y="233"/>
                    <a:pt x="391" y="233"/>
                    <a:pt x="391" y="233"/>
                  </a:cubicBezTo>
                  <a:cubicBezTo>
                    <a:pt x="376" y="233"/>
                    <a:pt x="376" y="233"/>
                    <a:pt x="376" y="233"/>
                  </a:cubicBezTo>
                  <a:cubicBezTo>
                    <a:pt x="288" y="233"/>
                    <a:pt x="266" y="242"/>
                    <a:pt x="237" y="256"/>
                  </a:cubicBezTo>
                  <a:cubicBezTo>
                    <a:pt x="421" y="256"/>
                    <a:pt x="421" y="256"/>
                    <a:pt x="421" y="256"/>
                  </a:cubicBezTo>
                  <a:cubicBezTo>
                    <a:pt x="421" y="23"/>
                    <a:pt x="421" y="23"/>
                    <a:pt x="421" y="23"/>
                  </a:cubicBezTo>
                  <a:lnTo>
                    <a:pt x="391" y="23"/>
                  </a:lnTo>
                  <a:close/>
                </a:path>
              </a:pathLst>
            </a:custGeom>
            <a:solidFill>
              <a:schemeClr val="bg2"/>
            </a:solidFill>
            <a:ln>
              <a:noFill/>
            </a:ln>
          </p:spPr>
          <p:txBody>
            <a:bodyPr vert="horz" wrap="square" lIns="68589" tIns="34294" rIns="68589" bIns="34294" numCol="1" anchor="t" anchorCtr="0" compatLnSpc="1">
              <a:prstTxWarp prst="textNoShape">
                <a:avLst/>
              </a:prstTxWarp>
            </a:bodyPr>
            <a:lstStyle/>
            <a:p>
              <a:endParaRPr lang="en-US" sz="1350" dirty="0"/>
            </a:p>
          </p:txBody>
        </p:sp>
        <p:sp>
          <p:nvSpPr>
            <p:cNvPr id="13" name="METRO ICON - chess">
              <a:extLst>
                <a:ext uri="{FF2B5EF4-FFF2-40B4-BE49-F238E27FC236}">
                  <a16:creationId xmlns:a16="http://schemas.microsoft.com/office/drawing/2014/main" id="{C5A4E7FF-F334-4E24-B477-5CF82436CC7A}"/>
                </a:ext>
              </a:extLst>
            </p:cNvPr>
            <p:cNvSpPr>
              <a:spLocks noChangeAspect="1" noEditPoints="1"/>
            </p:cNvSpPr>
            <p:nvPr/>
          </p:nvSpPr>
          <p:spPr bwMode="gray">
            <a:xfrm>
              <a:off x="6476979" y="4314669"/>
              <a:ext cx="183905" cy="254699"/>
            </a:xfrm>
            <a:custGeom>
              <a:avLst/>
              <a:gdLst>
                <a:gd name="T0" fmla="*/ 80 w 302"/>
                <a:gd name="T1" fmla="*/ 0 h 420"/>
                <a:gd name="T2" fmla="*/ 93 w 302"/>
                <a:gd name="T3" fmla="*/ 44 h 420"/>
                <a:gd name="T4" fmla="*/ 12 w 302"/>
                <a:gd name="T5" fmla="*/ 166 h 420"/>
                <a:gd name="T6" fmla="*/ 46 w 302"/>
                <a:gd name="T7" fmla="*/ 227 h 420"/>
                <a:gd name="T8" fmla="*/ 136 w 302"/>
                <a:gd name="T9" fmla="*/ 176 h 420"/>
                <a:gd name="T10" fmla="*/ 28 w 302"/>
                <a:gd name="T11" fmla="*/ 334 h 420"/>
                <a:gd name="T12" fmla="*/ 237 w 302"/>
                <a:gd name="T13" fmla="*/ 334 h 420"/>
                <a:gd name="T14" fmla="*/ 277 w 302"/>
                <a:gd name="T15" fmla="*/ 136 h 420"/>
                <a:gd name="T16" fmla="*/ 80 w 302"/>
                <a:gd name="T17" fmla="*/ 0 h 420"/>
                <a:gd name="T18" fmla="*/ 12 w 302"/>
                <a:gd name="T19" fmla="*/ 356 h 420"/>
                <a:gd name="T20" fmla="*/ 12 w 302"/>
                <a:gd name="T21" fmla="*/ 420 h 420"/>
                <a:gd name="T22" fmla="*/ 254 w 302"/>
                <a:gd name="T23" fmla="*/ 420 h 420"/>
                <a:gd name="T24" fmla="*/ 254 w 302"/>
                <a:gd name="T25" fmla="*/ 356 h 420"/>
                <a:gd name="T26" fmla="*/ 12 w 302"/>
                <a:gd name="T27" fmla="*/ 35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420">
                  <a:moveTo>
                    <a:pt x="80" y="0"/>
                  </a:moveTo>
                  <a:cubicBezTo>
                    <a:pt x="93" y="44"/>
                    <a:pt x="93" y="44"/>
                    <a:pt x="93" y="44"/>
                  </a:cubicBezTo>
                  <a:cubicBezTo>
                    <a:pt x="65" y="86"/>
                    <a:pt x="40" y="123"/>
                    <a:pt x="12" y="166"/>
                  </a:cubicBezTo>
                  <a:cubicBezTo>
                    <a:pt x="0" y="183"/>
                    <a:pt x="29" y="229"/>
                    <a:pt x="46" y="227"/>
                  </a:cubicBezTo>
                  <a:cubicBezTo>
                    <a:pt x="74" y="212"/>
                    <a:pt x="106" y="196"/>
                    <a:pt x="136" y="176"/>
                  </a:cubicBezTo>
                  <a:cubicBezTo>
                    <a:pt x="149" y="243"/>
                    <a:pt x="42" y="257"/>
                    <a:pt x="28" y="334"/>
                  </a:cubicBezTo>
                  <a:cubicBezTo>
                    <a:pt x="237" y="334"/>
                    <a:pt x="237" y="334"/>
                    <a:pt x="237" y="334"/>
                  </a:cubicBezTo>
                  <a:cubicBezTo>
                    <a:pt x="228" y="270"/>
                    <a:pt x="302" y="237"/>
                    <a:pt x="277" y="136"/>
                  </a:cubicBezTo>
                  <a:cubicBezTo>
                    <a:pt x="249" y="23"/>
                    <a:pt x="161" y="11"/>
                    <a:pt x="80" y="0"/>
                  </a:cubicBezTo>
                  <a:close/>
                  <a:moveTo>
                    <a:pt x="12" y="356"/>
                  </a:moveTo>
                  <a:cubicBezTo>
                    <a:pt x="12" y="420"/>
                    <a:pt x="12" y="420"/>
                    <a:pt x="12" y="420"/>
                  </a:cubicBezTo>
                  <a:cubicBezTo>
                    <a:pt x="254" y="420"/>
                    <a:pt x="254" y="420"/>
                    <a:pt x="254" y="420"/>
                  </a:cubicBezTo>
                  <a:cubicBezTo>
                    <a:pt x="254" y="356"/>
                    <a:pt x="254" y="356"/>
                    <a:pt x="254" y="356"/>
                  </a:cubicBezTo>
                  <a:lnTo>
                    <a:pt x="12" y="356"/>
                  </a:lnTo>
                  <a:close/>
                </a:path>
              </a:pathLst>
            </a:custGeom>
            <a:solidFill>
              <a:schemeClr val="bg1"/>
            </a:solidFill>
            <a:ln>
              <a:noFill/>
            </a:ln>
          </p:spPr>
          <p:txBody>
            <a:bodyPr vert="horz" wrap="square" lIns="68589" tIns="34294" rIns="68589" bIns="34294" numCol="1" anchor="t" anchorCtr="0" compatLnSpc="1">
              <a:prstTxWarp prst="textNoShape">
                <a:avLst/>
              </a:prstTxWarp>
            </a:bodyPr>
            <a:lstStyle/>
            <a:p>
              <a:endParaRPr lang="en-US" sz="1350" dirty="0"/>
            </a:p>
          </p:txBody>
        </p:sp>
        <p:sp>
          <p:nvSpPr>
            <p:cNvPr id="14" name="METRO ICON - person 1">
              <a:extLst>
                <a:ext uri="{FF2B5EF4-FFF2-40B4-BE49-F238E27FC236}">
                  <a16:creationId xmlns:a16="http://schemas.microsoft.com/office/drawing/2014/main" id="{1BA11D46-ADFF-4F11-96F1-C17582F05964}"/>
                </a:ext>
              </a:extLst>
            </p:cNvPr>
            <p:cNvSpPr>
              <a:spLocks noChangeAspect="1"/>
            </p:cNvSpPr>
            <p:nvPr/>
          </p:nvSpPr>
          <p:spPr bwMode="gray">
            <a:xfrm>
              <a:off x="3425302" y="3368521"/>
              <a:ext cx="352903" cy="338419"/>
            </a:xfrm>
            <a:custGeom>
              <a:avLst/>
              <a:gdLst>
                <a:gd name="T0" fmla="*/ 295 w 377"/>
                <a:gd name="T1" fmla="*/ 269 h 361"/>
                <a:gd name="T2" fmla="*/ 230 w 377"/>
                <a:gd name="T3" fmla="*/ 204 h 361"/>
                <a:gd name="T4" fmla="*/ 251 w 377"/>
                <a:gd name="T5" fmla="*/ 155 h 361"/>
                <a:gd name="T6" fmla="*/ 270 w 377"/>
                <a:gd name="T7" fmla="*/ 121 h 361"/>
                <a:gd name="T8" fmla="*/ 263 w 377"/>
                <a:gd name="T9" fmla="*/ 104 h 361"/>
                <a:gd name="T10" fmla="*/ 268 w 377"/>
                <a:gd name="T11" fmla="*/ 68 h 361"/>
                <a:gd name="T12" fmla="*/ 188 w 377"/>
                <a:gd name="T13" fmla="*/ 0 h 361"/>
                <a:gd name="T14" fmla="*/ 108 w 377"/>
                <a:gd name="T15" fmla="*/ 68 h 361"/>
                <a:gd name="T16" fmla="*/ 114 w 377"/>
                <a:gd name="T17" fmla="*/ 104 h 361"/>
                <a:gd name="T18" fmla="*/ 106 w 377"/>
                <a:gd name="T19" fmla="*/ 121 h 361"/>
                <a:gd name="T20" fmla="*/ 125 w 377"/>
                <a:gd name="T21" fmla="*/ 155 h 361"/>
                <a:gd name="T22" fmla="*/ 147 w 377"/>
                <a:gd name="T23" fmla="*/ 204 h 361"/>
                <a:gd name="T24" fmla="*/ 81 w 377"/>
                <a:gd name="T25" fmla="*/ 269 h 361"/>
                <a:gd name="T26" fmla="*/ 0 w 377"/>
                <a:gd name="T27" fmla="*/ 318 h 361"/>
                <a:gd name="T28" fmla="*/ 0 w 377"/>
                <a:gd name="T29" fmla="*/ 361 h 361"/>
                <a:gd name="T30" fmla="*/ 377 w 377"/>
                <a:gd name="T31" fmla="*/ 361 h 361"/>
                <a:gd name="T32" fmla="*/ 377 w 377"/>
                <a:gd name="T33" fmla="*/ 318 h 361"/>
                <a:gd name="T34" fmla="*/ 295 w 377"/>
                <a:gd name="T35" fmla="*/ 26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7" h="361">
                  <a:moveTo>
                    <a:pt x="295" y="269"/>
                  </a:moveTo>
                  <a:cubicBezTo>
                    <a:pt x="245" y="251"/>
                    <a:pt x="230" y="236"/>
                    <a:pt x="230" y="204"/>
                  </a:cubicBezTo>
                  <a:cubicBezTo>
                    <a:pt x="230" y="184"/>
                    <a:pt x="245" y="191"/>
                    <a:pt x="251" y="155"/>
                  </a:cubicBezTo>
                  <a:cubicBezTo>
                    <a:pt x="254" y="140"/>
                    <a:pt x="267" y="154"/>
                    <a:pt x="270" y="121"/>
                  </a:cubicBezTo>
                  <a:cubicBezTo>
                    <a:pt x="270" y="107"/>
                    <a:pt x="263" y="104"/>
                    <a:pt x="263" y="104"/>
                  </a:cubicBezTo>
                  <a:cubicBezTo>
                    <a:pt x="263" y="104"/>
                    <a:pt x="266" y="84"/>
                    <a:pt x="268" y="68"/>
                  </a:cubicBezTo>
                  <a:cubicBezTo>
                    <a:pt x="270" y="49"/>
                    <a:pt x="257" y="0"/>
                    <a:pt x="188" y="0"/>
                  </a:cubicBezTo>
                  <a:cubicBezTo>
                    <a:pt x="120" y="0"/>
                    <a:pt x="107" y="49"/>
                    <a:pt x="108" y="68"/>
                  </a:cubicBezTo>
                  <a:cubicBezTo>
                    <a:pt x="110" y="84"/>
                    <a:pt x="114" y="104"/>
                    <a:pt x="114" y="104"/>
                  </a:cubicBezTo>
                  <a:cubicBezTo>
                    <a:pt x="114" y="104"/>
                    <a:pt x="106" y="107"/>
                    <a:pt x="106" y="121"/>
                  </a:cubicBezTo>
                  <a:cubicBezTo>
                    <a:pt x="109" y="154"/>
                    <a:pt x="122" y="140"/>
                    <a:pt x="125" y="155"/>
                  </a:cubicBezTo>
                  <a:cubicBezTo>
                    <a:pt x="132" y="191"/>
                    <a:pt x="147" y="184"/>
                    <a:pt x="147" y="204"/>
                  </a:cubicBezTo>
                  <a:cubicBezTo>
                    <a:pt x="147" y="236"/>
                    <a:pt x="131" y="251"/>
                    <a:pt x="81" y="269"/>
                  </a:cubicBezTo>
                  <a:cubicBezTo>
                    <a:pt x="32" y="287"/>
                    <a:pt x="0" y="306"/>
                    <a:pt x="0" y="318"/>
                  </a:cubicBezTo>
                  <a:cubicBezTo>
                    <a:pt x="0" y="331"/>
                    <a:pt x="0" y="361"/>
                    <a:pt x="0" y="361"/>
                  </a:cubicBezTo>
                  <a:cubicBezTo>
                    <a:pt x="377" y="361"/>
                    <a:pt x="377" y="361"/>
                    <a:pt x="377" y="361"/>
                  </a:cubicBezTo>
                  <a:cubicBezTo>
                    <a:pt x="377" y="361"/>
                    <a:pt x="377" y="331"/>
                    <a:pt x="377" y="318"/>
                  </a:cubicBezTo>
                  <a:cubicBezTo>
                    <a:pt x="377" y="306"/>
                    <a:pt x="344" y="287"/>
                    <a:pt x="295" y="269"/>
                  </a:cubicBezTo>
                  <a:close/>
                </a:path>
              </a:pathLst>
            </a:custGeom>
            <a:solidFill>
              <a:schemeClr val="bg2"/>
            </a:solidFill>
            <a:ln>
              <a:noFill/>
            </a:ln>
          </p:spPr>
          <p:txBody>
            <a:bodyPr vert="horz" wrap="square" lIns="68589" tIns="34294" rIns="68589" bIns="34294" numCol="1" anchor="t" anchorCtr="0" compatLnSpc="1">
              <a:prstTxWarp prst="textNoShape">
                <a:avLst/>
              </a:prstTxWarp>
            </a:bodyPr>
            <a:lstStyle/>
            <a:p>
              <a:endParaRPr lang="en-US" sz="1350" dirty="0"/>
            </a:p>
          </p:txBody>
        </p:sp>
        <p:grpSp>
          <p:nvGrpSpPr>
            <p:cNvPr id="15" name="METRO ICON - brush">
              <a:extLst>
                <a:ext uri="{FF2B5EF4-FFF2-40B4-BE49-F238E27FC236}">
                  <a16:creationId xmlns:a16="http://schemas.microsoft.com/office/drawing/2014/main" id="{306A3E93-5459-4439-AD80-A9B8AE1E1925}"/>
                </a:ext>
              </a:extLst>
            </p:cNvPr>
            <p:cNvGrpSpPr>
              <a:grpSpLocks noChangeAspect="1"/>
            </p:cNvGrpSpPr>
            <p:nvPr/>
          </p:nvGrpSpPr>
          <p:grpSpPr bwMode="gray">
            <a:xfrm rot="20903081">
              <a:off x="4556053" y="2983958"/>
              <a:ext cx="307784" cy="311385"/>
              <a:chOff x="9809910" y="2483214"/>
              <a:chExt cx="427604" cy="432607"/>
            </a:xfrm>
            <a:solidFill>
              <a:schemeClr val="bg1"/>
            </a:solidFill>
          </p:grpSpPr>
          <p:sp>
            <p:nvSpPr>
              <p:cNvPr id="21" name="Freeform 17">
                <a:extLst>
                  <a:ext uri="{FF2B5EF4-FFF2-40B4-BE49-F238E27FC236}">
                    <a16:creationId xmlns:a16="http://schemas.microsoft.com/office/drawing/2014/main" id="{4968B219-3B7A-4AE7-8C5B-D83BA47D60B5}"/>
                  </a:ext>
                </a:extLst>
              </p:cNvPr>
              <p:cNvSpPr>
                <a:spLocks/>
              </p:cNvSpPr>
              <p:nvPr/>
            </p:nvSpPr>
            <p:spPr bwMode="gray">
              <a:xfrm>
                <a:off x="9997455" y="2483214"/>
                <a:ext cx="240059" cy="282570"/>
              </a:xfrm>
              <a:custGeom>
                <a:avLst/>
                <a:gdLst>
                  <a:gd name="T0" fmla="*/ 134 w 134"/>
                  <a:gd name="T1" fmla="*/ 9 h 158"/>
                  <a:gd name="T2" fmla="*/ 133 w 134"/>
                  <a:gd name="T3" fmla="*/ 13 h 158"/>
                  <a:gd name="T4" fmla="*/ 74 w 134"/>
                  <a:gd name="T5" fmla="*/ 119 h 158"/>
                  <a:gd name="T6" fmla="*/ 30 w 134"/>
                  <a:gd name="T7" fmla="*/ 155 h 158"/>
                  <a:gd name="T8" fmla="*/ 13 w 134"/>
                  <a:gd name="T9" fmla="*/ 152 h 158"/>
                  <a:gd name="T10" fmla="*/ 2 w 134"/>
                  <a:gd name="T11" fmla="*/ 143 h 158"/>
                  <a:gd name="T12" fmla="*/ 0 w 134"/>
                  <a:gd name="T13" fmla="*/ 139 h 158"/>
                  <a:gd name="T14" fmla="*/ 9 w 134"/>
                  <a:gd name="T15" fmla="*/ 106 h 158"/>
                  <a:gd name="T16" fmla="*/ 26 w 134"/>
                  <a:gd name="T17" fmla="*/ 84 h 158"/>
                  <a:gd name="T18" fmla="*/ 120 w 134"/>
                  <a:gd name="T19" fmla="*/ 3 h 158"/>
                  <a:gd name="T20" fmla="*/ 129 w 134"/>
                  <a:gd name="T21" fmla="*/ 1 h 158"/>
                  <a:gd name="T22" fmla="*/ 134 w 134"/>
                  <a:gd name="T23"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58">
                    <a:moveTo>
                      <a:pt x="134" y="9"/>
                    </a:moveTo>
                    <a:cubicBezTo>
                      <a:pt x="134" y="10"/>
                      <a:pt x="133" y="12"/>
                      <a:pt x="133" y="13"/>
                    </a:cubicBezTo>
                    <a:cubicBezTo>
                      <a:pt x="113" y="48"/>
                      <a:pt x="93" y="84"/>
                      <a:pt x="74" y="119"/>
                    </a:cubicBezTo>
                    <a:cubicBezTo>
                      <a:pt x="64" y="137"/>
                      <a:pt x="49" y="148"/>
                      <a:pt x="30" y="155"/>
                    </a:cubicBezTo>
                    <a:cubicBezTo>
                      <a:pt x="23" y="158"/>
                      <a:pt x="18" y="158"/>
                      <a:pt x="13" y="152"/>
                    </a:cubicBezTo>
                    <a:cubicBezTo>
                      <a:pt x="10" y="149"/>
                      <a:pt x="6" y="146"/>
                      <a:pt x="2" y="143"/>
                    </a:cubicBezTo>
                    <a:cubicBezTo>
                      <a:pt x="1" y="142"/>
                      <a:pt x="0" y="140"/>
                      <a:pt x="0" y="139"/>
                    </a:cubicBezTo>
                    <a:cubicBezTo>
                      <a:pt x="3" y="128"/>
                      <a:pt x="6" y="117"/>
                      <a:pt x="9" y="106"/>
                    </a:cubicBezTo>
                    <a:cubicBezTo>
                      <a:pt x="12" y="97"/>
                      <a:pt x="19" y="90"/>
                      <a:pt x="26" y="84"/>
                    </a:cubicBezTo>
                    <a:cubicBezTo>
                      <a:pt x="57" y="57"/>
                      <a:pt x="89" y="30"/>
                      <a:pt x="120" y="3"/>
                    </a:cubicBezTo>
                    <a:cubicBezTo>
                      <a:pt x="122" y="1"/>
                      <a:pt x="126" y="0"/>
                      <a:pt x="129" y="1"/>
                    </a:cubicBezTo>
                    <a:cubicBezTo>
                      <a:pt x="132" y="3"/>
                      <a:pt x="134" y="5"/>
                      <a:pt x="134" y="9"/>
                    </a:cubicBezTo>
                    <a:close/>
                  </a:path>
                </a:pathLst>
              </a:custGeom>
              <a:grpFill/>
              <a:ln>
                <a:noFill/>
              </a:ln>
            </p:spPr>
            <p:txBody>
              <a:bodyPr vert="horz" wrap="square" lIns="68589" tIns="34294" rIns="68589" bIns="34294" numCol="1" anchor="t" anchorCtr="0" compatLnSpc="1">
                <a:prstTxWarp prst="textNoShape">
                  <a:avLst/>
                </a:prstTxWarp>
              </a:bodyPr>
              <a:lstStyle/>
              <a:p>
                <a:endParaRPr lang="en-US" sz="1350" dirty="0"/>
              </a:p>
            </p:txBody>
          </p:sp>
          <p:sp>
            <p:nvSpPr>
              <p:cNvPr id="22" name="Freeform 17">
                <a:extLst>
                  <a:ext uri="{FF2B5EF4-FFF2-40B4-BE49-F238E27FC236}">
                    <a16:creationId xmlns:a16="http://schemas.microsoft.com/office/drawing/2014/main" id="{F3DFBEE6-3986-4FBC-84F3-89B3046DD18A}"/>
                  </a:ext>
                </a:extLst>
              </p:cNvPr>
              <p:cNvSpPr>
                <a:spLocks/>
              </p:cNvSpPr>
              <p:nvPr/>
            </p:nvSpPr>
            <p:spPr bwMode="gray">
              <a:xfrm>
                <a:off x="9809910" y="2760783"/>
                <a:ext cx="202550" cy="155038"/>
              </a:xfrm>
              <a:custGeom>
                <a:avLst/>
                <a:gdLst>
                  <a:gd name="T0" fmla="*/ 0 w 114"/>
                  <a:gd name="T1" fmla="*/ 58 h 87"/>
                  <a:gd name="T2" fmla="*/ 18 w 114"/>
                  <a:gd name="T3" fmla="*/ 56 h 87"/>
                  <a:gd name="T4" fmla="*/ 41 w 114"/>
                  <a:gd name="T5" fmla="*/ 38 h 87"/>
                  <a:gd name="T6" fmla="*/ 56 w 114"/>
                  <a:gd name="T7" fmla="*/ 15 h 87"/>
                  <a:gd name="T8" fmla="*/ 88 w 114"/>
                  <a:gd name="T9" fmla="*/ 0 h 87"/>
                  <a:gd name="T10" fmla="*/ 91 w 114"/>
                  <a:gd name="T11" fmla="*/ 1 h 87"/>
                  <a:gd name="T12" fmla="*/ 111 w 114"/>
                  <a:gd name="T13" fmla="*/ 18 h 87"/>
                  <a:gd name="T14" fmla="*/ 113 w 114"/>
                  <a:gd name="T15" fmla="*/ 22 h 87"/>
                  <a:gd name="T16" fmla="*/ 62 w 114"/>
                  <a:gd name="T17" fmla="*/ 84 h 87"/>
                  <a:gd name="T18" fmla="*/ 0 w 114"/>
                  <a:gd name="T19" fmla="*/ 59 h 87"/>
                  <a:gd name="T20" fmla="*/ 0 w 114"/>
                  <a:gd name="T21"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87">
                    <a:moveTo>
                      <a:pt x="0" y="58"/>
                    </a:moveTo>
                    <a:cubicBezTo>
                      <a:pt x="6" y="57"/>
                      <a:pt x="12" y="57"/>
                      <a:pt x="18" y="56"/>
                    </a:cubicBezTo>
                    <a:cubicBezTo>
                      <a:pt x="28" y="54"/>
                      <a:pt x="36" y="47"/>
                      <a:pt x="41" y="38"/>
                    </a:cubicBezTo>
                    <a:cubicBezTo>
                      <a:pt x="46" y="30"/>
                      <a:pt x="51" y="22"/>
                      <a:pt x="56" y="15"/>
                    </a:cubicBezTo>
                    <a:cubicBezTo>
                      <a:pt x="64" y="5"/>
                      <a:pt x="75" y="0"/>
                      <a:pt x="88" y="0"/>
                    </a:cubicBezTo>
                    <a:cubicBezTo>
                      <a:pt x="89" y="0"/>
                      <a:pt x="90" y="0"/>
                      <a:pt x="91" y="1"/>
                    </a:cubicBezTo>
                    <a:cubicBezTo>
                      <a:pt x="98" y="6"/>
                      <a:pt x="105" y="12"/>
                      <a:pt x="111" y="18"/>
                    </a:cubicBezTo>
                    <a:cubicBezTo>
                      <a:pt x="112" y="19"/>
                      <a:pt x="113" y="20"/>
                      <a:pt x="113" y="22"/>
                    </a:cubicBezTo>
                    <a:cubicBezTo>
                      <a:pt x="114" y="56"/>
                      <a:pt x="96" y="79"/>
                      <a:pt x="62" y="84"/>
                    </a:cubicBezTo>
                    <a:cubicBezTo>
                      <a:pt x="37" y="87"/>
                      <a:pt x="16" y="78"/>
                      <a:pt x="0" y="59"/>
                    </a:cubicBezTo>
                    <a:cubicBezTo>
                      <a:pt x="0" y="58"/>
                      <a:pt x="0" y="58"/>
                      <a:pt x="0" y="58"/>
                    </a:cubicBezTo>
                    <a:close/>
                  </a:path>
                </a:pathLst>
              </a:custGeom>
              <a:grpFill/>
              <a:ln>
                <a:noFill/>
              </a:ln>
            </p:spPr>
            <p:txBody>
              <a:bodyPr vert="horz" wrap="square" lIns="68589" tIns="34294" rIns="68589" bIns="34294" numCol="1" anchor="t" anchorCtr="0" compatLnSpc="1">
                <a:prstTxWarp prst="textNoShape">
                  <a:avLst/>
                </a:prstTxWarp>
              </a:bodyPr>
              <a:lstStyle/>
              <a:p>
                <a:endParaRPr lang="en-US" sz="1350" dirty="0"/>
              </a:p>
            </p:txBody>
          </p:sp>
        </p:grpSp>
        <p:grpSp>
          <p:nvGrpSpPr>
            <p:cNvPr id="16" name="METRO ICON - diagram up">
              <a:extLst>
                <a:ext uri="{FF2B5EF4-FFF2-40B4-BE49-F238E27FC236}">
                  <a16:creationId xmlns:a16="http://schemas.microsoft.com/office/drawing/2014/main" id="{0FCA4A0D-3A22-48B4-AC24-92829CDF1478}"/>
                </a:ext>
              </a:extLst>
            </p:cNvPr>
            <p:cNvGrpSpPr>
              <a:grpSpLocks noChangeAspect="1"/>
            </p:cNvGrpSpPr>
            <p:nvPr/>
          </p:nvGrpSpPr>
          <p:grpSpPr bwMode="gray">
            <a:xfrm>
              <a:off x="5727831" y="3323139"/>
              <a:ext cx="287732" cy="306001"/>
              <a:chOff x="5670142" y="-712475"/>
              <a:chExt cx="421613" cy="448382"/>
            </a:xfrm>
            <a:solidFill>
              <a:schemeClr val="bg1"/>
            </a:solidFill>
          </p:grpSpPr>
          <p:sp>
            <p:nvSpPr>
              <p:cNvPr id="17" name="Freeform 33">
                <a:extLst>
                  <a:ext uri="{FF2B5EF4-FFF2-40B4-BE49-F238E27FC236}">
                    <a16:creationId xmlns:a16="http://schemas.microsoft.com/office/drawing/2014/main" id="{C64F7436-EC9E-40CC-9E75-4D45E7C1B794}"/>
                  </a:ext>
                </a:extLst>
              </p:cNvPr>
              <p:cNvSpPr>
                <a:spLocks/>
              </p:cNvSpPr>
              <p:nvPr/>
            </p:nvSpPr>
            <p:spPr bwMode="gray">
              <a:xfrm>
                <a:off x="5679065" y="-712475"/>
                <a:ext cx="412690" cy="307844"/>
              </a:xfrm>
              <a:custGeom>
                <a:avLst/>
                <a:gdLst>
                  <a:gd name="T0" fmla="*/ 90 w 260"/>
                  <a:gd name="T1" fmla="*/ 80 h 194"/>
                  <a:gd name="T2" fmla="*/ 123 w 260"/>
                  <a:gd name="T3" fmla="*/ 111 h 194"/>
                  <a:gd name="T4" fmla="*/ 214 w 260"/>
                  <a:gd name="T5" fmla="*/ 24 h 194"/>
                  <a:gd name="T6" fmla="*/ 200 w 260"/>
                  <a:gd name="T7" fmla="*/ 12 h 194"/>
                  <a:gd name="T8" fmla="*/ 201 w 260"/>
                  <a:gd name="T9" fmla="*/ 11 h 194"/>
                  <a:gd name="T10" fmla="*/ 260 w 260"/>
                  <a:gd name="T11" fmla="*/ 0 h 194"/>
                  <a:gd name="T12" fmla="*/ 249 w 260"/>
                  <a:gd name="T13" fmla="*/ 60 h 194"/>
                  <a:gd name="T14" fmla="*/ 236 w 260"/>
                  <a:gd name="T15" fmla="*/ 47 h 194"/>
                  <a:gd name="T16" fmla="*/ 123 w 260"/>
                  <a:gd name="T17" fmla="*/ 158 h 194"/>
                  <a:gd name="T18" fmla="*/ 89 w 260"/>
                  <a:gd name="T19" fmla="*/ 126 h 194"/>
                  <a:gd name="T20" fmla="*/ 21 w 260"/>
                  <a:gd name="T21" fmla="*/ 194 h 194"/>
                  <a:gd name="T22" fmla="*/ 0 w 260"/>
                  <a:gd name="T23" fmla="*/ 171 h 194"/>
                  <a:gd name="T24" fmla="*/ 90 w 260"/>
                  <a:gd name="T25" fmla="*/ 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194">
                    <a:moveTo>
                      <a:pt x="90" y="80"/>
                    </a:moveTo>
                    <a:cubicBezTo>
                      <a:pt x="101" y="90"/>
                      <a:pt x="112" y="101"/>
                      <a:pt x="123" y="111"/>
                    </a:cubicBezTo>
                    <a:cubicBezTo>
                      <a:pt x="153" y="82"/>
                      <a:pt x="183" y="53"/>
                      <a:pt x="214" y="24"/>
                    </a:cubicBezTo>
                    <a:cubicBezTo>
                      <a:pt x="209" y="20"/>
                      <a:pt x="205" y="16"/>
                      <a:pt x="200" y="12"/>
                    </a:cubicBezTo>
                    <a:cubicBezTo>
                      <a:pt x="200" y="11"/>
                      <a:pt x="201" y="11"/>
                      <a:pt x="201" y="11"/>
                    </a:cubicBezTo>
                    <a:cubicBezTo>
                      <a:pt x="221" y="7"/>
                      <a:pt x="240" y="4"/>
                      <a:pt x="260" y="0"/>
                    </a:cubicBezTo>
                    <a:cubicBezTo>
                      <a:pt x="257" y="20"/>
                      <a:pt x="253" y="40"/>
                      <a:pt x="249" y="60"/>
                    </a:cubicBezTo>
                    <a:cubicBezTo>
                      <a:pt x="244" y="56"/>
                      <a:pt x="240" y="51"/>
                      <a:pt x="236" y="47"/>
                    </a:cubicBezTo>
                    <a:cubicBezTo>
                      <a:pt x="198" y="84"/>
                      <a:pt x="161" y="121"/>
                      <a:pt x="123" y="158"/>
                    </a:cubicBezTo>
                    <a:cubicBezTo>
                      <a:pt x="112" y="147"/>
                      <a:pt x="101" y="136"/>
                      <a:pt x="89" y="126"/>
                    </a:cubicBezTo>
                    <a:cubicBezTo>
                      <a:pt x="67" y="148"/>
                      <a:pt x="44" y="171"/>
                      <a:pt x="21" y="194"/>
                    </a:cubicBezTo>
                    <a:cubicBezTo>
                      <a:pt x="13" y="186"/>
                      <a:pt x="6" y="179"/>
                      <a:pt x="0" y="171"/>
                    </a:cubicBezTo>
                    <a:cubicBezTo>
                      <a:pt x="29" y="141"/>
                      <a:pt x="59" y="111"/>
                      <a:pt x="90" y="80"/>
                    </a:cubicBezTo>
                    <a:close/>
                  </a:path>
                </a:pathLst>
              </a:custGeom>
              <a:grpFill/>
              <a:ln w="9525">
                <a:noFill/>
                <a:round/>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18" name="Freeform 33">
                <a:extLst>
                  <a:ext uri="{FF2B5EF4-FFF2-40B4-BE49-F238E27FC236}">
                    <a16:creationId xmlns:a16="http://schemas.microsoft.com/office/drawing/2014/main" id="{DEA063CA-6326-42B5-A700-5DEBC1EE1C01}"/>
                  </a:ext>
                </a:extLst>
              </p:cNvPr>
              <p:cNvSpPr>
                <a:spLocks/>
              </p:cNvSpPr>
              <p:nvPr/>
            </p:nvSpPr>
            <p:spPr bwMode="gray">
              <a:xfrm>
                <a:off x="5973524" y="-502785"/>
                <a:ext cx="118231" cy="238690"/>
              </a:xfrm>
              <a:custGeom>
                <a:avLst/>
                <a:gdLst>
                  <a:gd name="T0" fmla="*/ 74 w 74"/>
                  <a:gd name="T1" fmla="*/ 151 h 151"/>
                  <a:gd name="T2" fmla="*/ 0 w 74"/>
                  <a:gd name="T3" fmla="*/ 151 h 151"/>
                  <a:gd name="T4" fmla="*/ 0 w 74"/>
                  <a:gd name="T5" fmla="*/ 0 h 151"/>
                  <a:gd name="T6" fmla="*/ 74 w 74"/>
                  <a:gd name="T7" fmla="*/ 0 h 151"/>
                  <a:gd name="T8" fmla="*/ 74 w 74"/>
                  <a:gd name="T9" fmla="*/ 151 h 151"/>
                </a:gdLst>
                <a:ahLst/>
                <a:cxnLst>
                  <a:cxn ang="0">
                    <a:pos x="T0" y="T1"/>
                  </a:cxn>
                  <a:cxn ang="0">
                    <a:pos x="T2" y="T3"/>
                  </a:cxn>
                  <a:cxn ang="0">
                    <a:pos x="T4" y="T5"/>
                  </a:cxn>
                  <a:cxn ang="0">
                    <a:pos x="T6" y="T7"/>
                  </a:cxn>
                  <a:cxn ang="0">
                    <a:pos x="T8" y="T9"/>
                  </a:cxn>
                </a:cxnLst>
                <a:rect l="0" t="0" r="r" b="b"/>
                <a:pathLst>
                  <a:path w="74" h="151">
                    <a:moveTo>
                      <a:pt x="74" y="151"/>
                    </a:moveTo>
                    <a:cubicBezTo>
                      <a:pt x="49" y="151"/>
                      <a:pt x="25" y="151"/>
                      <a:pt x="0" y="151"/>
                    </a:cubicBezTo>
                    <a:cubicBezTo>
                      <a:pt x="0" y="101"/>
                      <a:pt x="0" y="50"/>
                      <a:pt x="0" y="0"/>
                    </a:cubicBezTo>
                    <a:cubicBezTo>
                      <a:pt x="25" y="0"/>
                      <a:pt x="49" y="0"/>
                      <a:pt x="74" y="0"/>
                    </a:cubicBezTo>
                    <a:cubicBezTo>
                      <a:pt x="74" y="50"/>
                      <a:pt x="74" y="100"/>
                      <a:pt x="74" y="151"/>
                    </a:cubicBezTo>
                    <a:close/>
                  </a:path>
                </a:pathLst>
              </a:custGeom>
              <a:grpFill/>
              <a:ln w="9525">
                <a:noFill/>
                <a:round/>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19" name="Freeform 33">
                <a:extLst>
                  <a:ext uri="{FF2B5EF4-FFF2-40B4-BE49-F238E27FC236}">
                    <a16:creationId xmlns:a16="http://schemas.microsoft.com/office/drawing/2014/main" id="{6DBDF372-1495-449A-A288-EA6DCE1554D4}"/>
                  </a:ext>
                </a:extLst>
              </p:cNvPr>
              <p:cNvSpPr>
                <a:spLocks/>
              </p:cNvSpPr>
              <p:nvPr/>
            </p:nvSpPr>
            <p:spPr bwMode="gray">
              <a:xfrm>
                <a:off x="5821833" y="-429169"/>
                <a:ext cx="118231" cy="165076"/>
              </a:xfrm>
              <a:custGeom>
                <a:avLst/>
                <a:gdLst>
                  <a:gd name="T0" fmla="*/ 0 w 74"/>
                  <a:gd name="T1" fmla="*/ 105 h 105"/>
                  <a:gd name="T2" fmla="*/ 0 w 74"/>
                  <a:gd name="T3" fmla="*/ 0 h 105"/>
                  <a:gd name="T4" fmla="*/ 74 w 74"/>
                  <a:gd name="T5" fmla="*/ 0 h 105"/>
                  <a:gd name="T6" fmla="*/ 74 w 74"/>
                  <a:gd name="T7" fmla="*/ 105 h 105"/>
                  <a:gd name="T8" fmla="*/ 0 w 74"/>
                  <a:gd name="T9" fmla="*/ 105 h 105"/>
                </a:gdLst>
                <a:ahLst/>
                <a:cxnLst>
                  <a:cxn ang="0">
                    <a:pos x="T0" y="T1"/>
                  </a:cxn>
                  <a:cxn ang="0">
                    <a:pos x="T2" y="T3"/>
                  </a:cxn>
                  <a:cxn ang="0">
                    <a:pos x="T4" y="T5"/>
                  </a:cxn>
                  <a:cxn ang="0">
                    <a:pos x="T6" y="T7"/>
                  </a:cxn>
                  <a:cxn ang="0">
                    <a:pos x="T8" y="T9"/>
                  </a:cxn>
                </a:cxnLst>
                <a:rect l="0" t="0" r="r" b="b"/>
                <a:pathLst>
                  <a:path w="74" h="105">
                    <a:moveTo>
                      <a:pt x="0" y="105"/>
                    </a:moveTo>
                    <a:cubicBezTo>
                      <a:pt x="0" y="70"/>
                      <a:pt x="0" y="35"/>
                      <a:pt x="0" y="0"/>
                    </a:cubicBezTo>
                    <a:cubicBezTo>
                      <a:pt x="24" y="0"/>
                      <a:pt x="49" y="0"/>
                      <a:pt x="74" y="0"/>
                    </a:cubicBezTo>
                    <a:cubicBezTo>
                      <a:pt x="74" y="35"/>
                      <a:pt x="74" y="70"/>
                      <a:pt x="74" y="105"/>
                    </a:cubicBezTo>
                    <a:cubicBezTo>
                      <a:pt x="49" y="105"/>
                      <a:pt x="24" y="105"/>
                      <a:pt x="0" y="105"/>
                    </a:cubicBezTo>
                    <a:close/>
                  </a:path>
                </a:pathLst>
              </a:custGeom>
              <a:grpFill/>
              <a:ln w="9525">
                <a:noFill/>
                <a:round/>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20" name="Freeform 33">
                <a:extLst>
                  <a:ext uri="{FF2B5EF4-FFF2-40B4-BE49-F238E27FC236}">
                    <a16:creationId xmlns:a16="http://schemas.microsoft.com/office/drawing/2014/main" id="{88CF6BF6-9B46-4799-BE29-FB6A2E66BADC}"/>
                  </a:ext>
                </a:extLst>
              </p:cNvPr>
              <p:cNvSpPr>
                <a:spLocks/>
              </p:cNvSpPr>
              <p:nvPr/>
            </p:nvSpPr>
            <p:spPr bwMode="gray">
              <a:xfrm>
                <a:off x="5670142" y="-375631"/>
                <a:ext cx="115999" cy="111538"/>
              </a:xfrm>
              <a:custGeom>
                <a:avLst/>
                <a:gdLst>
                  <a:gd name="T0" fmla="*/ 73 w 73"/>
                  <a:gd name="T1" fmla="*/ 0 h 71"/>
                  <a:gd name="T2" fmla="*/ 73 w 73"/>
                  <a:gd name="T3" fmla="*/ 71 h 71"/>
                  <a:gd name="T4" fmla="*/ 0 w 73"/>
                  <a:gd name="T5" fmla="*/ 71 h 71"/>
                  <a:gd name="T6" fmla="*/ 0 w 73"/>
                  <a:gd name="T7" fmla="*/ 0 h 71"/>
                  <a:gd name="T8" fmla="*/ 73 w 73"/>
                  <a:gd name="T9" fmla="*/ 0 h 71"/>
                </a:gdLst>
                <a:ahLst/>
                <a:cxnLst>
                  <a:cxn ang="0">
                    <a:pos x="T0" y="T1"/>
                  </a:cxn>
                  <a:cxn ang="0">
                    <a:pos x="T2" y="T3"/>
                  </a:cxn>
                  <a:cxn ang="0">
                    <a:pos x="T4" y="T5"/>
                  </a:cxn>
                  <a:cxn ang="0">
                    <a:pos x="T6" y="T7"/>
                  </a:cxn>
                  <a:cxn ang="0">
                    <a:pos x="T8" y="T9"/>
                  </a:cxn>
                </a:cxnLst>
                <a:rect l="0" t="0" r="r" b="b"/>
                <a:pathLst>
                  <a:path w="73" h="71">
                    <a:moveTo>
                      <a:pt x="73" y="0"/>
                    </a:moveTo>
                    <a:cubicBezTo>
                      <a:pt x="73" y="24"/>
                      <a:pt x="73" y="47"/>
                      <a:pt x="73" y="71"/>
                    </a:cubicBezTo>
                    <a:cubicBezTo>
                      <a:pt x="48" y="71"/>
                      <a:pt x="24" y="71"/>
                      <a:pt x="0" y="71"/>
                    </a:cubicBezTo>
                    <a:cubicBezTo>
                      <a:pt x="0" y="47"/>
                      <a:pt x="0" y="24"/>
                      <a:pt x="0" y="0"/>
                    </a:cubicBezTo>
                    <a:cubicBezTo>
                      <a:pt x="24" y="0"/>
                      <a:pt x="48" y="0"/>
                      <a:pt x="73" y="0"/>
                    </a:cubicBezTo>
                    <a:close/>
                  </a:path>
                </a:pathLst>
              </a:custGeom>
              <a:grpFill/>
              <a:ln w="9525">
                <a:noFill/>
                <a:round/>
                <a:headEnd/>
                <a:tailEnd/>
              </a:ln>
            </p:spPr>
            <p:txBody>
              <a:bodyPr vert="horz" wrap="square" lIns="68589" tIns="34294" rIns="68589" bIns="34294" numCol="1" anchor="t" anchorCtr="0" compatLnSpc="1">
                <a:prstTxWarp prst="textNoShape">
                  <a:avLst/>
                </a:prstTxWarp>
              </a:bodyPr>
              <a:lstStyle/>
              <a:p>
                <a:endParaRPr lang="en-US" sz="1350" dirty="0"/>
              </a:p>
            </p:txBody>
          </p:sp>
        </p:grpSp>
      </p:grpSp>
      <p:sp>
        <p:nvSpPr>
          <p:cNvPr id="61" name="Titel 18">
            <a:extLst>
              <a:ext uri="{FF2B5EF4-FFF2-40B4-BE49-F238E27FC236}">
                <a16:creationId xmlns:a16="http://schemas.microsoft.com/office/drawing/2014/main" id="{4C2CA238-8296-41C5-B348-4095A2CC1838}"/>
              </a:ext>
            </a:extLst>
          </p:cNvPr>
          <p:cNvSpPr txBox="1">
            <a:spLocks/>
          </p:cNvSpPr>
          <p:nvPr/>
        </p:nvSpPr>
        <p:spPr bwMode="gray">
          <a:xfrm>
            <a:off x="248478" y="223895"/>
            <a:ext cx="11134725" cy="10795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SMART GOALS</a:t>
            </a:r>
          </a:p>
        </p:txBody>
      </p:sp>
    </p:spTree>
    <p:extLst>
      <p:ext uri="{BB962C8B-B14F-4D97-AF65-F5344CB8AC3E}">
        <p14:creationId xmlns:p14="http://schemas.microsoft.com/office/powerpoint/2010/main" val="107014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907E-7E1E-488B-9C03-DD3D14B61356}"/>
              </a:ext>
            </a:extLst>
          </p:cNvPr>
          <p:cNvSpPr>
            <a:spLocks noGrp="1"/>
          </p:cNvSpPr>
          <p:nvPr>
            <p:ph type="title"/>
          </p:nvPr>
        </p:nvSpPr>
        <p:spPr>
          <a:xfrm>
            <a:off x="280639" y="495087"/>
            <a:ext cx="10515600" cy="1325563"/>
          </a:xfrm>
        </p:spPr>
        <p:txBody>
          <a:bodyPr/>
          <a:lstStyle/>
          <a:p>
            <a:r>
              <a:rPr lang="en-US" dirty="0"/>
              <a:t>Why SMART Goals?</a:t>
            </a:r>
          </a:p>
        </p:txBody>
      </p:sp>
      <p:sp>
        <p:nvSpPr>
          <p:cNvPr id="3" name="Content Placeholder 2">
            <a:extLst>
              <a:ext uri="{FF2B5EF4-FFF2-40B4-BE49-F238E27FC236}">
                <a16:creationId xmlns:a16="http://schemas.microsoft.com/office/drawing/2014/main" id="{857ABDEF-C882-40D0-97C7-33EF7C3F6B18}"/>
              </a:ext>
            </a:extLst>
          </p:cNvPr>
          <p:cNvSpPr>
            <a:spLocks noGrp="1"/>
          </p:cNvSpPr>
          <p:nvPr>
            <p:ph sz="quarter" idx="10"/>
          </p:nvPr>
        </p:nvSpPr>
        <p:spPr>
          <a:xfrm>
            <a:off x="280639" y="1284501"/>
            <a:ext cx="7008057" cy="5078412"/>
          </a:xfrm>
        </p:spPr>
        <p:txBody>
          <a:bodyPr/>
          <a:lstStyle/>
          <a:p>
            <a:pPr>
              <a:buFont typeface="Wingdings" panose="05000000000000000000" pitchFamily="2" charset="2"/>
              <a:buChar char="ü"/>
            </a:pPr>
            <a:r>
              <a:rPr lang="en-US" sz="2400" dirty="0"/>
              <a:t>Goals state a desired future achievement</a:t>
            </a:r>
          </a:p>
          <a:p>
            <a:pPr marL="0" indent="0">
              <a:buNone/>
            </a:pPr>
            <a:endParaRPr lang="en-US" sz="2400" dirty="0"/>
          </a:p>
          <a:p>
            <a:pPr>
              <a:buFont typeface="Wingdings" panose="05000000000000000000" pitchFamily="2" charset="2"/>
              <a:buChar char="ü"/>
            </a:pPr>
            <a:r>
              <a:rPr lang="en-US" sz="2400" dirty="0"/>
              <a:t>SMART goals assist in “getting focused”</a:t>
            </a:r>
          </a:p>
          <a:p>
            <a:pPr marL="0" indent="0">
              <a:buNone/>
            </a:pPr>
            <a:endParaRPr lang="en-US" sz="2400" dirty="0"/>
          </a:p>
          <a:p>
            <a:pPr>
              <a:buFont typeface="Wingdings" panose="05000000000000000000" pitchFamily="2" charset="2"/>
              <a:buChar char="ü"/>
            </a:pPr>
            <a:r>
              <a:rPr lang="en-US" sz="2400" dirty="0"/>
              <a:t>SMART goals help define exactly what the “future state” looks like and how it will be measured</a:t>
            </a:r>
          </a:p>
          <a:p>
            <a:pPr marL="0" indent="0">
              <a:buNone/>
            </a:pPr>
            <a:endParaRPr lang="en-US" sz="2400" dirty="0"/>
          </a:p>
          <a:p>
            <a:pPr>
              <a:buFont typeface="Wingdings" panose="05000000000000000000" pitchFamily="2" charset="2"/>
              <a:buChar char="ü"/>
            </a:pPr>
            <a:r>
              <a:rPr lang="en-US" sz="2400" dirty="0"/>
              <a:t>SMART goals show others how their work “aligns” and relates to the focus of the unit, department, division and University. </a:t>
            </a:r>
          </a:p>
        </p:txBody>
      </p:sp>
      <p:pic>
        <p:nvPicPr>
          <p:cNvPr id="2050" name="Picture 2" descr="Dont Know Businesswoman Shrugging Her Shoulders Stock Vector ...">
            <a:extLst>
              <a:ext uri="{FF2B5EF4-FFF2-40B4-BE49-F238E27FC236}">
                <a16:creationId xmlns:a16="http://schemas.microsoft.com/office/drawing/2014/main" id="{F15F7659-96A5-4765-B4AC-132D851C5B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87" r="10617" b="7979"/>
          <a:stretch/>
        </p:blipFill>
        <p:spPr bwMode="auto">
          <a:xfrm>
            <a:off x="7056609" y="345688"/>
            <a:ext cx="5009011" cy="543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8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ED47E036-942D-4048-BAA5-901BE43B4DD5}"/>
              </a:ext>
            </a:extLst>
          </p:cNvPr>
          <p:cNvSpPr/>
          <p:nvPr/>
        </p:nvSpPr>
        <p:spPr>
          <a:xfrm>
            <a:off x="454742" y="2015572"/>
            <a:ext cx="1814052" cy="1887794"/>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bg1"/>
                </a:solidFill>
              </a:rPr>
              <a:t>S</a:t>
            </a:r>
          </a:p>
        </p:txBody>
      </p:sp>
      <p:sp>
        <p:nvSpPr>
          <p:cNvPr id="3" name="Flowchart: Connector 2">
            <a:extLst>
              <a:ext uri="{FF2B5EF4-FFF2-40B4-BE49-F238E27FC236}">
                <a16:creationId xmlns:a16="http://schemas.microsoft.com/office/drawing/2014/main" id="{3F337200-D2B5-48F9-BF5F-2DFFBD0AD22F}"/>
              </a:ext>
            </a:extLst>
          </p:cNvPr>
          <p:cNvSpPr/>
          <p:nvPr/>
        </p:nvSpPr>
        <p:spPr>
          <a:xfrm>
            <a:off x="2740742" y="2067938"/>
            <a:ext cx="1814052" cy="188779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bg1"/>
                </a:solidFill>
              </a:rPr>
              <a:t>M</a:t>
            </a:r>
          </a:p>
        </p:txBody>
      </p:sp>
      <p:sp>
        <p:nvSpPr>
          <p:cNvPr id="4" name="Flowchart: Connector 3">
            <a:extLst>
              <a:ext uri="{FF2B5EF4-FFF2-40B4-BE49-F238E27FC236}">
                <a16:creationId xmlns:a16="http://schemas.microsoft.com/office/drawing/2014/main" id="{FD077A4B-2BB8-43CC-962E-D8327510A3FE}"/>
              </a:ext>
            </a:extLst>
          </p:cNvPr>
          <p:cNvSpPr/>
          <p:nvPr/>
        </p:nvSpPr>
        <p:spPr>
          <a:xfrm>
            <a:off x="5188974" y="2015572"/>
            <a:ext cx="1814052" cy="1887794"/>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bg1"/>
                </a:solidFill>
              </a:rPr>
              <a:t>A</a:t>
            </a:r>
          </a:p>
        </p:txBody>
      </p:sp>
      <p:sp>
        <p:nvSpPr>
          <p:cNvPr id="5" name="Flowchart: Connector 4">
            <a:extLst>
              <a:ext uri="{FF2B5EF4-FFF2-40B4-BE49-F238E27FC236}">
                <a16:creationId xmlns:a16="http://schemas.microsoft.com/office/drawing/2014/main" id="{2B309823-2847-412D-B2D0-F15B17AC791E}"/>
              </a:ext>
            </a:extLst>
          </p:cNvPr>
          <p:cNvSpPr/>
          <p:nvPr/>
        </p:nvSpPr>
        <p:spPr>
          <a:xfrm>
            <a:off x="7609819" y="2033311"/>
            <a:ext cx="1814052" cy="188779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bg1"/>
                </a:solidFill>
              </a:rPr>
              <a:t>R</a:t>
            </a:r>
          </a:p>
        </p:txBody>
      </p:sp>
      <p:sp>
        <p:nvSpPr>
          <p:cNvPr id="6" name="Flowchart: Connector 5">
            <a:extLst>
              <a:ext uri="{FF2B5EF4-FFF2-40B4-BE49-F238E27FC236}">
                <a16:creationId xmlns:a16="http://schemas.microsoft.com/office/drawing/2014/main" id="{31860D03-6585-4ABE-BDD7-1A3E8431C149}"/>
              </a:ext>
            </a:extLst>
          </p:cNvPr>
          <p:cNvSpPr/>
          <p:nvPr/>
        </p:nvSpPr>
        <p:spPr>
          <a:xfrm>
            <a:off x="9790391" y="2033311"/>
            <a:ext cx="1814052" cy="1887794"/>
          </a:xfrm>
          <a:prstGeom prst="flowChartConnector">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bg1"/>
                </a:solidFill>
              </a:rPr>
              <a:t>T</a:t>
            </a:r>
          </a:p>
        </p:txBody>
      </p:sp>
      <p:sp>
        <p:nvSpPr>
          <p:cNvPr id="7" name="Rectangle 6">
            <a:extLst>
              <a:ext uri="{FF2B5EF4-FFF2-40B4-BE49-F238E27FC236}">
                <a16:creationId xmlns:a16="http://schemas.microsoft.com/office/drawing/2014/main" id="{F8185F23-7E00-4932-B19D-1471496B1584}"/>
              </a:ext>
            </a:extLst>
          </p:cNvPr>
          <p:cNvSpPr/>
          <p:nvPr/>
        </p:nvSpPr>
        <p:spPr>
          <a:xfrm>
            <a:off x="0" y="4027308"/>
            <a:ext cx="2660267" cy="1085425"/>
          </a:xfrm>
          <a:prstGeom prst="rect">
            <a:avLst/>
          </a:prstGeom>
        </p:spPr>
        <p:txBody>
          <a:bodyPr wrap="square">
            <a:spAutoFit/>
          </a:bodyPr>
          <a:lstStyle/>
          <a:p>
            <a:pPr algn="ctr" defTabSz="601346">
              <a:lnSpc>
                <a:spcPct val="90000"/>
              </a:lnSpc>
              <a:spcAft>
                <a:spcPts val="375"/>
              </a:spcAft>
            </a:pPr>
            <a:r>
              <a:rPr lang="en-US" sz="3200" b="1" dirty="0">
                <a:solidFill>
                  <a:schemeClr val="accent4">
                    <a:lumMod val="60000"/>
                    <a:lumOff val="40000"/>
                  </a:schemeClr>
                </a:solidFill>
                <a:latin typeface="Bebas Neue" panose="020B0506020202020201" pitchFamily="34" charset="0"/>
              </a:rPr>
              <a:t>SPECIFIC</a:t>
            </a:r>
            <a:r>
              <a:rPr lang="en-US" b="1" dirty="0">
                <a:solidFill>
                  <a:schemeClr val="accent4">
                    <a:lumMod val="60000"/>
                    <a:lumOff val="40000"/>
                  </a:schemeClr>
                </a:solidFill>
                <a:latin typeface="Bebas Neue" panose="020B0506020202020201" pitchFamily="34" charset="0"/>
              </a:rPr>
              <a:t> </a:t>
            </a:r>
          </a:p>
          <a:p>
            <a:pPr algn="ctr" defTabSz="801688">
              <a:lnSpc>
                <a:spcPct val="90000"/>
              </a:lnSpc>
              <a:spcAft>
                <a:spcPts val="500"/>
              </a:spcAft>
            </a:pPr>
            <a:r>
              <a:rPr lang="en-US" b="1" dirty="0">
                <a:solidFill>
                  <a:srgbClr val="595959"/>
                </a:solidFill>
                <a:latin typeface="Calibri Light" panose="020F0302020204030204" pitchFamily="34" charset="0"/>
              </a:rPr>
              <a:t>What exactly do </a:t>
            </a:r>
            <a:br>
              <a:rPr lang="en-US" b="1" dirty="0">
                <a:solidFill>
                  <a:srgbClr val="595959"/>
                </a:solidFill>
                <a:latin typeface="Calibri Light" panose="020F0302020204030204" pitchFamily="34" charset="0"/>
              </a:rPr>
            </a:br>
            <a:r>
              <a:rPr lang="en-US" b="1" dirty="0">
                <a:solidFill>
                  <a:srgbClr val="595959"/>
                </a:solidFill>
                <a:latin typeface="Calibri Light" panose="020F0302020204030204" pitchFamily="34" charset="0"/>
              </a:rPr>
              <a:t>you want to achieve?</a:t>
            </a:r>
          </a:p>
        </p:txBody>
      </p:sp>
      <p:sp>
        <p:nvSpPr>
          <p:cNvPr id="8" name="Rectangle 7">
            <a:extLst>
              <a:ext uri="{FF2B5EF4-FFF2-40B4-BE49-F238E27FC236}">
                <a16:creationId xmlns:a16="http://schemas.microsoft.com/office/drawing/2014/main" id="{8E247AFC-52C3-43EC-BEFF-476DA82E5441}"/>
              </a:ext>
            </a:extLst>
          </p:cNvPr>
          <p:cNvSpPr/>
          <p:nvPr/>
        </p:nvSpPr>
        <p:spPr>
          <a:xfrm>
            <a:off x="2465201" y="4111179"/>
            <a:ext cx="2281084" cy="1541448"/>
          </a:xfrm>
          <a:prstGeom prst="rect">
            <a:avLst/>
          </a:prstGeom>
        </p:spPr>
        <p:txBody>
          <a:bodyPr wrap="square">
            <a:spAutoFit/>
          </a:bodyPr>
          <a:lstStyle/>
          <a:p>
            <a:pPr algn="ctr" defTabSz="801688">
              <a:lnSpc>
                <a:spcPct val="90000"/>
              </a:lnSpc>
              <a:spcAft>
                <a:spcPts val="500"/>
              </a:spcAft>
            </a:pPr>
            <a:r>
              <a:rPr lang="en-US" sz="2800" dirty="0">
                <a:solidFill>
                  <a:schemeClr val="accent6">
                    <a:lumMod val="75000"/>
                  </a:schemeClr>
                </a:solidFill>
                <a:latin typeface="Bebas Neue" panose="020B0506020202020201" pitchFamily="34" charset="0"/>
              </a:rPr>
              <a:t>MEASURABLE</a:t>
            </a:r>
          </a:p>
          <a:p>
            <a:pPr algn="ctr" defTabSz="801688">
              <a:lnSpc>
                <a:spcPct val="90000"/>
              </a:lnSpc>
              <a:spcAft>
                <a:spcPts val="500"/>
              </a:spcAft>
            </a:pPr>
            <a:r>
              <a:rPr lang="en-US" b="1" dirty="0">
                <a:solidFill>
                  <a:srgbClr val="595959"/>
                </a:solidFill>
                <a:latin typeface="Calibri Light" panose="020F0302020204030204" pitchFamily="34" charset="0"/>
              </a:rPr>
              <a:t>Establish clear definitions that are measurable</a:t>
            </a:r>
            <a:br>
              <a:rPr lang="en-US" dirty="0">
                <a:solidFill>
                  <a:srgbClr val="595959"/>
                </a:solidFill>
                <a:latin typeface="Calibri Light" panose="020F0302020204030204" pitchFamily="34" charset="0"/>
              </a:rPr>
            </a:br>
            <a:endParaRPr lang="en-US" dirty="0">
              <a:solidFill>
                <a:srgbClr val="595959"/>
              </a:solidFill>
              <a:latin typeface="Calibri Light" panose="020F0302020204030204" pitchFamily="34" charset="0"/>
            </a:endParaRPr>
          </a:p>
        </p:txBody>
      </p:sp>
      <p:sp>
        <p:nvSpPr>
          <p:cNvPr id="9" name="Rectangle 8">
            <a:extLst>
              <a:ext uri="{FF2B5EF4-FFF2-40B4-BE49-F238E27FC236}">
                <a16:creationId xmlns:a16="http://schemas.microsoft.com/office/drawing/2014/main" id="{5FD13C8C-4FD2-4B07-A7CB-A86646B668A5}"/>
              </a:ext>
            </a:extLst>
          </p:cNvPr>
          <p:cNvSpPr/>
          <p:nvPr/>
        </p:nvSpPr>
        <p:spPr>
          <a:xfrm>
            <a:off x="4460126" y="4092355"/>
            <a:ext cx="3114261" cy="729430"/>
          </a:xfrm>
          <a:prstGeom prst="rect">
            <a:avLst/>
          </a:prstGeom>
        </p:spPr>
        <p:txBody>
          <a:bodyPr wrap="square">
            <a:spAutoFit/>
          </a:bodyPr>
          <a:lstStyle/>
          <a:p>
            <a:pPr algn="ctr" defTabSz="601346">
              <a:lnSpc>
                <a:spcPct val="90000"/>
              </a:lnSpc>
              <a:spcAft>
                <a:spcPts val="375"/>
              </a:spcAft>
            </a:pPr>
            <a:r>
              <a:rPr lang="en-US" sz="2800" dirty="0">
                <a:solidFill>
                  <a:schemeClr val="accent1">
                    <a:lumMod val="75000"/>
                  </a:schemeClr>
                </a:solidFill>
                <a:latin typeface="Bebas Neue" panose="020B0506020202020201" pitchFamily="34" charset="0"/>
              </a:rPr>
              <a:t>ATTAINABLE </a:t>
            </a:r>
            <a:br>
              <a:rPr lang="en-US" dirty="0">
                <a:solidFill>
                  <a:srgbClr val="595959"/>
                </a:solidFill>
                <a:latin typeface="Calibri Light" panose="020F0302020204030204" pitchFamily="34" charset="0"/>
              </a:rPr>
            </a:br>
            <a:r>
              <a:rPr lang="en-US" b="1" dirty="0">
                <a:solidFill>
                  <a:srgbClr val="595959"/>
                </a:solidFill>
                <a:latin typeface="Calibri Light" panose="020F0302020204030204" pitchFamily="34" charset="0"/>
              </a:rPr>
              <a:t>Is your goal attainable?</a:t>
            </a:r>
          </a:p>
        </p:txBody>
      </p:sp>
      <p:sp>
        <p:nvSpPr>
          <p:cNvPr id="10" name="Rectangle 9">
            <a:extLst>
              <a:ext uri="{FF2B5EF4-FFF2-40B4-BE49-F238E27FC236}">
                <a16:creationId xmlns:a16="http://schemas.microsoft.com/office/drawing/2014/main" id="{8F5A2702-B0DE-4421-8FAC-7A9A91F9AA48}"/>
              </a:ext>
            </a:extLst>
          </p:cNvPr>
          <p:cNvSpPr/>
          <p:nvPr/>
        </p:nvSpPr>
        <p:spPr>
          <a:xfrm>
            <a:off x="7261043" y="4112949"/>
            <a:ext cx="2529348" cy="1042850"/>
          </a:xfrm>
          <a:prstGeom prst="rect">
            <a:avLst/>
          </a:prstGeom>
        </p:spPr>
        <p:txBody>
          <a:bodyPr wrap="square">
            <a:spAutoFit/>
          </a:bodyPr>
          <a:lstStyle/>
          <a:p>
            <a:pPr algn="ctr" defTabSz="801688">
              <a:lnSpc>
                <a:spcPct val="90000"/>
              </a:lnSpc>
              <a:spcAft>
                <a:spcPts val="500"/>
              </a:spcAft>
            </a:pPr>
            <a:r>
              <a:rPr lang="en-US" sz="2800" dirty="0">
                <a:solidFill>
                  <a:schemeClr val="accent2">
                    <a:lumMod val="75000"/>
                  </a:schemeClr>
                </a:solidFill>
                <a:latin typeface="Bebas Neue" panose="020B0506020202020201" pitchFamily="34" charset="0"/>
              </a:rPr>
              <a:t>RELEVANT </a:t>
            </a:r>
          </a:p>
          <a:p>
            <a:pPr algn="ctr" defTabSz="801688">
              <a:lnSpc>
                <a:spcPct val="90000"/>
              </a:lnSpc>
              <a:spcAft>
                <a:spcPts val="500"/>
              </a:spcAft>
            </a:pPr>
            <a:r>
              <a:rPr lang="en-US" b="1" dirty="0">
                <a:solidFill>
                  <a:srgbClr val="595959"/>
                </a:solidFill>
                <a:latin typeface="Calibri Light" panose="020F0302020204030204" pitchFamily="34" charset="0"/>
              </a:rPr>
              <a:t>Alignment with other business goals </a:t>
            </a:r>
          </a:p>
        </p:txBody>
      </p:sp>
      <p:sp>
        <p:nvSpPr>
          <p:cNvPr id="16" name="Rectangle 15">
            <a:extLst>
              <a:ext uri="{FF2B5EF4-FFF2-40B4-BE49-F238E27FC236}">
                <a16:creationId xmlns:a16="http://schemas.microsoft.com/office/drawing/2014/main" id="{BD8021F8-4DCC-4033-99BA-0DDB8FB24D56}"/>
              </a:ext>
            </a:extLst>
          </p:cNvPr>
          <p:cNvSpPr/>
          <p:nvPr/>
        </p:nvSpPr>
        <p:spPr>
          <a:xfrm>
            <a:off x="9465338" y="4136601"/>
            <a:ext cx="2464157" cy="1292149"/>
          </a:xfrm>
          <a:prstGeom prst="rect">
            <a:avLst/>
          </a:prstGeom>
        </p:spPr>
        <p:txBody>
          <a:bodyPr wrap="square">
            <a:spAutoFit/>
          </a:bodyPr>
          <a:lstStyle/>
          <a:p>
            <a:pPr algn="ctr" defTabSz="801688">
              <a:lnSpc>
                <a:spcPct val="90000"/>
              </a:lnSpc>
              <a:spcAft>
                <a:spcPts val="500"/>
              </a:spcAft>
            </a:pPr>
            <a:r>
              <a:rPr lang="en-US" sz="2800" dirty="0" err="1">
                <a:solidFill>
                  <a:schemeClr val="bg1">
                    <a:lumMod val="50000"/>
                  </a:schemeClr>
                </a:solidFill>
                <a:latin typeface="Bebas Neue" panose="020B0506020202020201" pitchFamily="34" charset="0"/>
              </a:rPr>
              <a:t>TIME-Based</a:t>
            </a:r>
            <a:endParaRPr lang="en-US" sz="2800" dirty="0">
              <a:solidFill>
                <a:schemeClr val="bg1">
                  <a:lumMod val="50000"/>
                </a:schemeClr>
              </a:solidFill>
              <a:latin typeface="Bebas Neue" panose="020B0506020202020201" pitchFamily="34" charset="0"/>
            </a:endParaRPr>
          </a:p>
          <a:p>
            <a:pPr algn="ctr" defTabSz="801688">
              <a:lnSpc>
                <a:spcPct val="90000"/>
              </a:lnSpc>
              <a:spcAft>
                <a:spcPts val="500"/>
              </a:spcAft>
            </a:pPr>
            <a:r>
              <a:rPr lang="en-US" b="1" dirty="0">
                <a:solidFill>
                  <a:srgbClr val="595959"/>
                </a:solidFill>
                <a:latin typeface="Calibri Light" panose="020F0302020204030204" pitchFamily="34" charset="0"/>
              </a:rPr>
              <a:t>How long will it </a:t>
            </a:r>
            <a:br>
              <a:rPr lang="en-US" b="1" dirty="0">
                <a:solidFill>
                  <a:srgbClr val="595959"/>
                </a:solidFill>
                <a:latin typeface="Calibri Light" panose="020F0302020204030204" pitchFamily="34" charset="0"/>
              </a:rPr>
            </a:br>
            <a:r>
              <a:rPr lang="en-US" b="1" dirty="0">
                <a:solidFill>
                  <a:srgbClr val="595959"/>
                </a:solidFill>
                <a:latin typeface="Calibri Light" panose="020F0302020204030204" pitchFamily="34" charset="0"/>
              </a:rPr>
              <a:t>take to reach </a:t>
            </a:r>
            <a:br>
              <a:rPr lang="en-US" b="1" dirty="0">
                <a:solidFill>
                  <a:srgbClr val="595959"/>
                </a:solidFill>
                <a:latin typeface="Calibri Light" panose="020F0302020204030204" pitchFamily="34" charset="0"/>
              </a:rPr>
            </a:br>
            <a:r>
              <a:rPr lang="en-US" b="1" dirty="0">
                <a:solidFill>
                  <a:srgbClr val="595959"/>
                </a:solidFill>
                <a:latin typeface="Calibri Light" panose="020F0302020204030204" pitchFamily="34" charset="0"/>
              </a:rPr>
              <a:t>your goal? </a:t>
            </a:r>
          </a:p>
        </p:txBody>
      </p:sp>
      <p:sp>
        <p:nvSpPr>
          <p:cNvPr id="17" name="Titel 18">
            <a:extLst>
              <a:ext uri="{FF2B5EF4-FFF2-40B4-BE49-F238E27FC236}">
                <a16:creationId xmlns:a16="http://schemas.microsoft.com/office/drawing/2014/main" id="{B38F6A20-42B7-4766-BAFC-154663957BA1}"/>
              </a:ext>
            </a:extLst>
          </p:cNvPr>
          <p:cNvSpPr txBox="1">
            <a:spLocks/>
          </p:cNvSpPr>
          <p:nvPr/>
        </p:nvSpPr>
        <p:spPr bwMode="gray">
          <a:xfrm>
            <a:off x="178419" y="484929"/>
            <a:ext cx="11134725" cy="10795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SMART GOALS</a:t>
            </a:r>
          </a:p>
        </p:txBody>
      </p:sp>
      <p:sp>
        <p:nvSpPr>
          <p:cNvPr id="19" name="Textplatzhalter 22">
            <a:extLst>
              <a:ext uri="{FF2B5EF4-FFF2-40B4-BE49-F238E27FC236}">
                <a16:creationId xmlns:a16="http://schemas.microsoft.com/office/drawing/2014/main" id="{45A33C73-9201-4F41-8409-CB2621762827}"/>
              </a:ext>
            </a:extLst>
          </p:cNvPr>
          <p:cNvSpPr txBox="1">
            <a:spLocks/>
          </p:cNvSpPr>
          <p:nvPr/>
        </p:nvSpPr>
        <p:spPr bwMode="gray">
          <a:xfrm>
            <a:off x="0" y="953811"/>
            <a:ext cx="11134725" cy="53975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spTree>
    <p:extLst>
      <p:ext uri="{BB962C8B-B14F-4D97-AF65-F5344CB8AC3E}">
        <p14:creationId xmlns:p14="http://schemas.microsoft.com/office/powerpoint/2010/main" val="164768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bwMode="gray">
          <a:xfrm>
            <a:off x="205116" y="341891"/>
            <a:ext cx="11134725" cy="1079500"/>
          </a:xfrm>
        </p:spPr>
        <p:txBody>
          <a:bodyPr/>
          <a:lstStyle/>
          <a:p>
            <a:r>
              <a:rPr lang="en-US" b="1" dirty="0">
                <a:latin typeface="Arial" panose="020B0604020202020204" pitchFamily="34" charset="0"/>
                <a:cs typeface="Arial" panose="020B0604020202020204" pitchFamily="34" charset="0"/>
              </a:rPr>
              <a:t>SPECIFIC</a:t>
            </a:r>
            <a:endParaRPr lang="en-US"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3D103A7-3211-4F24-A35C-DBC60964942D}"/>
              </a:ext>
            </a:extLst>
          </p:cNvPr>
          <p:cNvSpPr/>
          <p:nvPr/>
        </p:nvSpPr>
        <p:spPr>
          <a:xfrm>
            <a:off x="1202636" y="5104938"/>
            <a:ext cx="9631016" cy="1477328"/>
          </a:xfrm>
          <a:prstGeom prst="rect">
            <a:avLst/>
          </a:prstGeom>
        </p:spPr>
        <p:txBody>
          <a:bodyPr wrap="square">
            <a:spAutoFit/>
          </a:bodyPr>
          <a:lstStyle/>
          <a:p>
            <a:pPr>
              <a:lnSpc>
                <a:spcPct val="90000"/>
              </a:lnSpc>
            </a:pPr>
            <a:r>
              <a:rPr lang="en-US" sz="2000" b="1" dirty="0"/>
              <a:t>A specific goal has a much greater chance of being accomplished than a general goal. </a:t>
            </a:r>
          </a:p>
          <a:p>
            <a:pPr>
              <a:lnSpc>
                <a:spcPct val="90000"/>
              </a:lnSpc>
            </a:pPr>
            <a:endParaRPr lang="en-US" sz="2000" b="1" dirty="0"/>
          </a:p>
          <a:p>
            <a:pPr>
              <a:lnSpc>
                <a:spcPct val="90000"/>
              </a:lnSpc>
            </a:pPr>
            <a:r>
              <a:rPr lang="en-US" sz="2000" b="1" dirty="0"/>
              <a:t>Goals should be straightforward</a:t>
            </a:r>
            <a:r>
              <a:rPr lang="en-US" sz="2000" b="1" dirty="0">
                <a:solidFill>
                  <a:schemeClr val="bg1"/>
                </a:solidFill>
              </a:rPr>
              <a:t> </a:t>
            </a:r>
            <a:r>
              <a:rPr lang="en-US" sz="2000" b="1" dirty="0"/>
              <a:t>to accomplish. </a:t>
            </a:r>
          </a:p>
          <a:p>
            <a:pPr>
              <a:lnSpc>
                <a:spcPct val="90000"/>
              </a:lnSpc>
            </a:pPr>
            <a:endParaRPr lang="en-US" sz="2000" b="1" dirty="0"/>
          </a:p>
          <a:p>
            <a:pPr>
              <a:lnSpc>
                <a:spcPct val="90000"/>
              </a:lnSpc>
            </a:pPr>
            <a:r>
              <a:rPr lang="en-US" sz="2000" b="1" dirty="0"/>
              <a:t>Specifics help us to focus our efforts and clearly define our action plan. </a:t>
            </a:r>
          </a:p>
        </p:txBody>
      </p:sp>
      <p:grpSp>
        <p:nvGrpSpPr>
          <p:cNvPr id="52" name="Gruppieren 3">
            <a:extLst>
              <a:ext uri="{FF2B5EF4-FFF2-40B4-BE49-F238E27FC236}">
                <a16:creationId xmlns:a16="http://schemas.microsoft.com/office/drawing/2014/main" id="{7707C5AD-156D-4B11-927A-4D46DBE53498}"/>
              </a:ext>
            </a:extLst>
          </p:cNvPr>
          <p:cNvGrpSpPr/>
          <p:nvPr/>
        </p:nvGrpSpPr>
        <p:grpSpPr bwMode="gray">
          <a:xfrm>
            <a:off x="806424" y="1023560"/>
            <a:ext cx="6922973" cy="3811203"/>
            <a:chOff x="891981" y="2422424"/>
            <a:chExt cx="7261621" cy="3744626"/>
          </a:xfrm>
        </p:grpSpPr>
        <p:grpSp>
          <p:nvGrpSpPr>
            <p:cNvPr id="53" name="Gruppieren 3077">
              <a:extLst>
                <a:ext uri="{FF2B5EF4-FFF2-40B4-BE49-F238E27FC236}">
                  <a16:creationId xmlns:a16="http://schemas.microsoft.com/office/drawing/2014/main" id="{B6CB9D11-6083-4B0C-8B63-114B8D4ECD39}"/>
                </a:ext>
              </a:extLst>
            </p:cNvPr>
            <p:cNvGrpSpPr/>
            <p:nvPr/>
          </p:nvGrpSpPr>
          <p:grpSpPr bwMode="gray">
            <a:xfrm>
              <a:off x="891981" y="3196724"/>
              <a:ext cx="2066560" cy="1134877"/>
              <a:chOff x="554039" y="1560431"/>
              <a:chExt cx="2066560" cy="1134877"/>
            </a:xfrm>
          </p:grpSpPr>
          <p:sp>
            <p:nvSpPr>
              <p:cNvPr id="168" name="Rechteck 49">
                <a:extLst>
                  <a:ext uri="{FF2B5EF4-FFF2-40B4-BE49-F238E27FC236}">
                    <a16:creationId xmlns:a16="http://schemas.microsoft.com/office/drawing/2014/main" id="{014A9DB3-18FE-45BD-A68A-C9969ACD698B}"/>
                  </a:ext>
                </a:extLst>
              </p:cNvPr>
              <p:cNvSpPr/>
              <p:nvPr/>
            </p:nvSpPr>
            <p:spPr bwMode="gray">
              <a:xfrm>
                <a:off x="1114999" y="1560431"/>
                <a:ext cx="962104" cy="615473"/>
              </a:xfrm>
              <a:prstGeom prst="rect">
                <a:avLst/>
              </a:prstGeom>
            </p:spPr>
            <p:txBody>
              <a:bodyPr wrap="none">
                <a:spAutoFit/>
              </a:bodyPr>
              <a:lstStyle/>
              <a:p>
                <a:pPr algn="ctr"/>
                <a:r>
                  <a:rPr lang="en-US" sz="2400" dirty="0">
                    <a:latin typeface="Bebas Neue" panose="020B0506020202020201" pitchFamily="34" charset="0"/>
                  </a:rPr>
                  <a:t>WHO?</a:t>
                </a:r>
              </a:p>
            </p:txBody>
          </p:sp>
          <p:grpSp>
            <p:nvGrpSpPr>
              <p:cNvPr id="169" name="Gruppieren 3075">
                <a:extLst>
                  <a:ext uri="{FF2B5EF4-FFF2-40B4-BE49-F238E27FC236}">
                    <a16:creationId xmlns:a16="http://schemas.microsoft.com/office/drawing/2014/main" id="{8E1A3DC0-115A-4023-80AD-7CDD1A9E96F6}"/>
                  </a:ext>
                </a:extLst>
              </p:cNvPr>
              <p:cNvGrpSpPr/>
              <p:nvPr/>
            </p:nvGrpSpPr>
            <p:grpSpPr bwMode="gray">
              <a:xfrm>
                <a:off x="571502" y="1931754"/>
                <a:ext cx="2049096" cy="365739"/>
                <a:chOff x="2511025" y="2429342"/>
                <a:chExt cx="4696225" cy="838220"/>
              </a:xfrm>
            </p:grpSpPr>
            <p:grpSp>
              <p:nvGrpSpPr>
                <p:cNvPr id="171" name="Gruppieren 7">
                  <a:extLst>
                    <a:ext uri="{FF2B5EF4-FFF2-40B4-BE49-F238E27FC236}">
                      <a16:creationId xmlns:a16="http://schemas.microsoft.com/office/drawing/2014/main" id="{F992D72F-30AE-4204-81CC-2868DD548B2F}"/>
                    </a:ext>
                  </a:extLst>
                </p:cNvPr>
                <p:cNvGrpSpPr/>
                <p:nvPr/>
              </p:nvGrpSpPr>
              <p:grpSpPr bwMode="gray">
                <a:xfrm>
                  <a:off x="2511025" y="2460709"/>
                  <a:ext cx="3974922" cy="799348"/>
                  <a:chOff x="-9091613" y="1050925"/>
                  <a:chExt cx="4071937" cy="850900"/>
                </a:xfrm>
              </p:grpSpPr>
              <p:sp>
                <p:nvSpPr>
                  <p:cNvPr id="175" name="Freeform 42">
                    <a:extLst>
                      <a:ext uri="{FF2B5EF4-FFF2-40B4-BE49-F238E27FC236}">
                        <a16:creationId xmlns:a16="http://schemas.microsoft.com/office/drawing/2014/main" id="{1F2AA45A-957C-4FD2-881A-AEAEC37374E6}"/>
                      </a:ext>
                    </a:extLst>
                  </p:cNvPr>
                  <p:cNvSpPr>
                    <a:spLocks noEditPoints="1"/>
                  </p:cNvSpPr>
                  <p:nvPr/>
                </p:nvSpPr>
                <p:spPr bwMode="gray">
                  <a:xfrm>
                    <a:off x="-9091613" y="1530350"/>
                    <a:ext cx="971550" cy="371475"/>
                  </a:xfrm>
                  <a:custGeom>
                    <a:avLst/>
                    <a:gdLst>
                      <a:gd name="T0" fmla="*/ 539 w 612"/>
                      <a:gd name="T1" fmla="*/ 5 h 234"/>
                      <a:gd name="T2" fmla="*/ 392 w 612"/>
                      <a:gd name="T3" fmla="*/ 159 h 234"/>
                      <a:gd name="T4" fmla="*/ 354 w 612"/>
                      <a:gd name="T5" fmla="*/ 159 h 234"/>
                      <a:gd name="T6" fmla="*/ 503 w 612"/>
                      <a:gd name="T7" fmla="*/ 3 h 234"/>
                      <a:gd name="T8" fmla="*/ 470 w 612"/>
                      <a:gd name="T9" fmla="*/ 3 h 234"/>
                      <a:gd name="T10" fmla="*/ 324 w 612"/>
                      <a:gd name="T11" fmla="*/ 159 h 234"/>
                      <a:gd name="T12" fmla="*/ 286 w 612"/>
                      <a:gd name="T13" fmla="*/ 159 h 234"/>
                      <a:gd name="T14" fmla="*/ 435 w 612"/>
                      <a:gd name="T15" fmla="*/ 3 h 234"/>
                      <a:gd name="T16" fmla="*/ 236 w 612"/>
                      <a:gd name="T17" fmla="*/ 0 h 234"/>
                      <a:gd name="T18" fmla="*/ 0 w 612"/>
                      <a:gd name="T19" fmla="*/ 234 h 234"/>
                      <a:gd name="T20" fmla="*/ 385 w 612"/>
                      <a:gd name="T21" fmla="*/ 234 h 234"/>
                      <a:gd name="T22" fmla="*/ 612 w 612"/>
                      <a:gd name="T23" fmla="*/ 5 h 234"/>
                      <a:gd name="T24" fmla="*/ 539 w 612"/>
                      <a:gd name="T25" fmla="*/ 5 h 234"/>
                      <a:gd name="T26" fmla="*/ 135 w 612"/>
                      <a:gd name="T27" fmla="*/ 159 h 234"/>
                      <a:gd name="T28" fmla="*/ 284 w 612"/>
                      <a:gd name="T29" fmla="*/ 3 h 234"/>
                      <a:gd name="T30" fmla="*/ 319 w 612"/>
                      <a:gd name="T31" fmla="*/ 3 h 234"/>
                      <a:gd name="T32" fmla="*/ 170 w 612"/>
                      <a:gd name="T33" fmla="*/ 159 h 234"/>
                      <a:gd name="T34" fmla="*/ 135 w 612"/>
                      <a:gd name="T35" fmla="*/ 159 h 234"/>
                      <a:gd name="T36" fmla="*/ 213 w 612"/>
                      <a:gd name="T37" fmla="*/ 159 h 234"/>
                      <a:gd name="T38" fmla="*/ 364 w 612"/>
                      <a:gd name="T39" fmla="*/ 3 h 234"/>
                      <a:gd name="T40" fmla="*/ 397 w 612"/>
                      <a:gd name="T41" fmla="*/ 3 h 234"/>
                      <a:gd name="T42" fmla="*/ 250 w 612"/>
                      <a:gd name="T43" fmla="*/ 159 h 234"/>
                      <a:gd name="T44" fmla="*/ 213 w 612"/>
                      <a:gd name="T45" fmla="*/ 15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539" y="5"/>
                        </a:moveTo>
                        <a:lnTo>
                          <a:pt x="392" y="159"/>
                        </a:lnTo>
                        <a:lnTo>
                          <a:pt x="354" y="159"/>
                        </a:lnTo>
                        <a:lnTo>
                          <a:pt x="503" y="3"/>
                        </a:lnTo>
                        <a:lnTo>
                          <a:pt x="470" y="3"/>
                        </a:lnTo>
                        <a:lnTo>
                          <a:pt x="324" y="159"/>
                        </a:lnTo>
                        <a:lnTo>
                          <a:pt x="286" y="159"/>
                        </a:lnTo>
                        <a:lnTo>
                          <a:pt x="435" y="3"/>
                        </a:lnTo>
                        <a:lnTo>
                          <a:pt x="236" y="0"/>
                        </a:lnTo>
                        <a:lnTo>
                          <a:pt x="0" y="234"/>
                        </a:lnTo>
                        <a:lnTo>
                          <a:pt x="385" y="234"/>
                        </a:lnTo>
                        <a:lnTo>
                          <a:pt x="612" y="5"/>
                        </a:lnTo>
                        <a:lnTo>
                          <a:pt x="539" y="5"/>
                        </a:lnTo>
                        <a:close/>
                        <a:moveTo>
                          <a:pt x="135" y="159"/>
                        </a:moveTo>
                        <a:lnTo>
                          <a:pt x="284" y="3"/>
                        </a:lnTo>
                        <a:lnTo>
                          <a:pt x="319" y="3"/>
                        </a:lnTo>
                        <a:lnTo>
                          <a:pt x="170" y="159"/>
                        </a:lnTo>
                        <a:lnTo>
                          <a:pt x="135" y="159"/>
                        </a:lnTo>
                        <a:close/>
                        <a:moveTo>
                          <a:pt x="213" y="159"/>
                        </a:moveTo>
                        <a:lnTo>
                          <a:pt x="364" y="3"/>
                        </a:lnTo>
                        <a:lnTo>
                          <a:pt x="397" y="3"/>
                        </a:lnTo>
                        <a:lnTo>
                          <a:pt x="250" y="159"/>
                        </a:lnTo>
                        <a:lnTo>
                          <a:pt x="213" y="15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76" name="Freeform 43">
                    <a:extLst>
                      <a:ext uri="{FF2B5EF4-FFF2-40B4-BE49-F238E27FC236}">
                        <a16:creationId xmlns:a16="http://schemas.microsoft.com/office/drawing/2014/main" id="{579FDD08-8030-43AC-BA8C-F9B7BA0153AB}"/>
                      </a:ext>
                    </a:extLst>
                  </p:cNvPr>
                  <p:cNvSpPr>
                    <a:spLocks noEditPoints="1"/>
                  </p:cNvSpPr>
                  <p:nvPr/>
                </p:nvSpPr>
                <p:spPr bwMode="gray">
                  <a:xfrm>
                    <a:off x="-9091613" y="1050925"/>
                    <a:ext cx="971550" cy="371475"/>
                  </a:xfrm>
                  <a:custGeom>
                    <a:avLst/>
                    <a:gdLst>
                      <a:gd name="T0" fmla="*/ 612 w 612"/>
                      <a:gd name="T1" fmla="*/ 227 h 234"/>
                      <a:gd name="T2" fmla="*/ 385 w 612"/>
                      <a:gd name="T3" fmla="*/ 0 h 234"/>
                      <a:gd name="T4" fmla="*/ 0 w 612"/>
                      <a:gd name="T5" fmla="*/ 0 h 234"/>
                      <a:gd name="T6" fmla="*/ 236 w 612"/>
                      <a:gd name="T7" fmla="*/ 234 h 234"/>
                      <a:gd name="T8" fmla="*/ 435 w 612"/>
                      <a:gd name="T9" fmla="*/ 232 h 234"/>
                      <a:gd name="T10" fmla="*/ 286 w 612"/>
                      <a:gd name="T11" fmla="*/ 73 h 234"/>
                      <a:gd name="T12" fmla="*/ 324 w 612"/>
                      <a:gd name="T13" fmla="*/ 73 h 234"/>
                      <a:gd name="T14" fmla="*/ 470 w 612"/>
                      <a:gd name="T15" fmla="*/ 229 h 234"/>
                      <a:gd name="T16" fmla="*/ 503 w 612"/>
                      <a:gd name="T17" fmla="*/ 229 h 234"/>
                      <a:gd name="T18" fmla="*/ 354 w 612"/>
                      <a:gd name="T19" fmla="*/ 73 h 234"/>
                      <a:gd name="T20" fmla="*/ 392 w 612"/>
                      <a:gd name="T21" fmla="*/ 73 h 234"/>
                      <a:gd name="T22" fmla="*/ 539 w 612"/>
                      <a:gd name="T23" fmla="*/ 229 h 234"/>
                      <a:gd name="T24" fmla="*/ 612 w 612"/>
                      <a:gd name="T25" fmla="*/ 227 h 234"/>
                      <a:gd name="T26" fmla="*/ 170 w 612"/>
                      <a:gd name="T27" fmla="*/ 73 h 234"/>
                      <a:gd name="T28" fmla="*/ 319 w 612"/>
                      <a:gd name="T29" fmla="*/ 232 h 234"/>
                      <a:gd name="T30" fmla="*/ 284 w 612"/>
                      <a:gd name="T31" fmla="*/ 232 h 234"/>
                      <a:gd name="T32" fmla="*/ 135 w 612"/>
                      <a:gd name="T33" fmla="*/ 73 h 234"/>
                      <a:gd name="T34" fmla="*/ 170 w 612"/>
                      <a:gd name="T35" fmla="*/ 73 h 234"/>
                      <a:gd name="T36" fmla="*/ 250 w 612"/>
                      <a:gd name="T37" fmla="*/ 73 h 234"/>
                      <a:gd name="T38" fmla="*/ 397 w 612"/>
                      <a:gd name="T39" fmla="*/ 232 h 234"/>
                      <a:gd name="T40" fmla="*/ 364 w 612"/>
                      <a:gd name="T41" fmla="*/ 232 h 234"/>
                      <a:gd name="T42" fmla="*/ 213 w 612"/>
                      <a:gd name="T43" fmla="*/ 73 h 234"/>
                      <a:gd name="T44" fmla="*/ 250 w 612"/>
                      <a:gd name="T45"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612" y="227"/>
                        </a:moveTo>
                        <a:lnTo>
                          <a:pt x="385" y="0"/>
                        </a:lnTo>
                        <a:lnTo>
                          <a:pt x="0" y="0"/>
                        </a:lnTo>
                        <a:lnTo>
                          <a:pt x="236" y="234"/>
                        </a:lnTo>
                        <a:lnTo>
                          <a:pt x="435" y="232"/>
                        </a:lnTo>
                        <a:lnTo>
                          <a:pt x="286" y="73"/>
                        </a:lnTo>
                        <a:lnTo>
                          <a:pt x="324" y="73"/>
                        </a:lnTo>
                        <a:lnTo>
                          <a:pt x="470" y="229"/>
                        </a:lnTo>
                        <a:lnTo>
                          <a:pt x="503" y="229"/>
                        </a:lnTo>
                        <a:lnTo>
                          <a:pt x="354" y="73"/>
                        </a:lnTo>
                        <a:lnTo>
                          <a:pt x="392" y="73"/>
                        </a:lnTo>
                        <a:lnTo>
                          <a:pt x="539" y="229"/>
                        </a:lnTo>
                        <a:lnTo>
                          <a:pt x="612" y="227"/>
                        </a:lnTo>
                        <a:close/>
                        <a:moveTo>
                          <a:pt x="170" y="73"/>
                        </a:moveTo>
                        <a:lnTo>
                          <a:pt x="319" y="232"/>
                        </a:lnTo>
                        <a:lnTo>
                          <a:pt x="284" y="232"/>
                        </a:lnTo>
                        <a:lnTo>
                          <a:pt x="135" y="73"/>
                        </a:lnTo>
                        <a:lnTo>
                          <a:pt x="170" y="73"/>
                        </a:lnTo>
                        <a:close/>
                        <a:moveTo>
                          <a:pt x="250" y="73"/>
                        </a:moveTo>
                        <a:lnTo>
                          <a:pt x="397" y="232"/>
                        </a:lnTo>
                        <a:lnTo>
                          <a:pt x="364" y="232"/>
                        </a:lnTo>
                        <a:lnTo>
                          <a:pt x="213" y="73"/>
                        </a:lnTo>
                        <a:lnTo>
                          <a:pt x="250" y="7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77" name="Freeform 44">
                    <a:extLst>
                      <a:ext uri="{FF2B5EF4-FFF2-40B4-BE49-F238E27FC236}">
                        <a16:creationId xmlns:a16="http://schemas.microsoft.com/office/drawing/2014/main" id="{F8B062CD-098F-455F-9BDE-1B2BDD5184F5}"/>
                      </a:ext>
                    </a:extLst>
                  </p:cNvPr>
                  <p:cNvSpPr>
                    <a:spLocks/>
                  </p:cNvSpPr>
                  <p:nvPr/>
                </p:nvSpPr>
                <p:spPr bwMode="gray">
                  <a:xfrm>
                    <a:off x="-8401050" y="1535113"/>
                    <a:ext cx="55562" cy="0"/>
                  </a:xfrm>
                  <a:custGeom>
                    <a:avLst/>
                    <a:gdLst>
                      <a:gd name="T0" fmla="*/ 35 w 35"/>
                      <a:gd name="T1" fmla="*/ 2 w 35"/>
                      <a:gd name="T2" fmla="*/ 0 w 35"/>
                      <a:gd name="T3" fmla="*/ 35 w 35"/>
                      <a:gd name="T4" fmla="*/ 35 w 35"/>
                    </a:gdLst>
                    <a:ahLst/>
                    <a:cxnLst>
                      <a:cxn ang="0">
                        <a:pos x="T0" y="0"/>
                      </a:cxn>
                      <a:cxn ang="0">
                        <a:pos x="T1" y="0"/>
                      </a:cxn>
                      <a:cxn ang="0">
                        <a:pos x="T2" y="0"/>
                      </a:cxn>
                      <a:cxn ang="0">
                        <a:pos x="T3" y="0"/>
                      </a:cxn>
                      <a:cxn ang="0">
                        <a:pos x="T4" y="0"/>
                      </a:cxn>
                    </a:cxnLst>
                    <a:rect l="0" t="0" r="r" b="b"/>
                    <a:pathLst>
                      <a:path w="35">
                        <a:moveTo>
                          <a:pt x="35" y="0"/>
                        </a:moveTo>
                        <a:lnTo>
                          <a:pt x="2" y="0"/>
                        </a:lnTo>
                        <a:lnTo>
                          <a:pt x="0" y="0"/>
                        </a:lnTo>
                        <a:lnTo>
                          <a:pt x="35" y="0"/>
                        </a:lnTo>
                        <a:lnTo>
                          <a:pt x="35"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78" name="Freeform 45">
                    <a:extLst>
                      <a:ext uri="{FF2B5EF4-FFF2-40B4-BE49-F238E27FC236}">
                        <a16:creationId xmlns:a16="http://schemas.microsoft.com/office/drawing/2014/main" id="{2F2994D2-A478-47E9-8B8A-259CBB43C266}"/>
                      </a:ext>
                    </a:extLst>
                  </p:cNvPr>
                  <p:cNvSpPr>
                    <a:spLocks/>
                  </p:cNvSpPr>
                  <p:nvPr/>
                </p:nvSpPr>
                <p:spPr bwMode="gray">
                  <a:xfrm>
                    <a:off x="-8293100" y="1535113"/>
                    <a:ext cx="57150" cy="3175"/>
                  </a:xfrm>
                  <a:custGeom>
                    <a:avLst/>
                    <a:gdLst>
                      <a:gd name="T0" fmla="*/ 36 w 36"/>
                      <a:gd name="T1" fmla="*/ 0 h 2"/>
                      <a:gd name="T2" fmla="*/ 3 w 36"/>
                      <a:gd name="T3" fmla="*/ 0 h 2"/>
                      <a:gd name="T4" fmla="*/ 0 w 36"/>
                      <a:gd name="T5" fmla="*/ 0 h 2"/>
                      <a:gd name="T6" fmla="*/ 36 w 36"/>
                      <a:gd name="T7" fmla="*/ 2 h 2"/>
                      <a:gd name="T8" fmla="*/ 36 w 36"/>
                      <a:gd name="T9" fmla="*/ 0 h 2"/>
                    </a:gdLst>
                    <a:ahLst/>
                    <a:cxnLst>
                      <a:cxn ang="0">
                        <a:pos x="T0" y="T1"/>
                      </a:cxn>
                      <a:cxn ang="0">
                        <a:pos x="T2" y="T3"/>
                      </a:cxn>
                      <a:cxn ang="0">
                        <a:pos x="T4" y="T5"/>
                      </a:cxn>
                      <a:cxn ang="0">
                        <a:pos x="T6" y="T7"/>
                      </a:cxn>
                      <a:cxn ang="0">
                        <a:pos x="T8" y="T9"/>
                      </a:cxn>
                    </a:cxnLst>
                    <a:rect l="0" t="0" r="r" b="b"/>
                    <a:pathLst>
                      <a:path w="36" h="2">
                        <a:moveTo>
                          <a:pt x="36" y="0"/>
                        </a:moveTo>
                        <a:lnTo>
                          <a:pt x="3" y="0"/>
                        </a:lnTo>
                        <a:lnTo>
                          <a:pt x="0" y="0"/>
                        </a:lnTo>
                        <a:lnTo>
                          <a:pt x="36" y="2"/>
                        </a:lnTo>
                        <a:lnTo>
                          <a:pt x="36"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79" name="Rectangle 46">
                    <a:extLst>
                      <a:ext uri="{FF2B5EF4-FFF2-40B4-BE49-F238E27FC236}">
                        <a16:creationId xmlns:a16="http://schemas.microsoft.com/office/drawing/2014/main" id="{D5C0E86D-F954-44AA-B905-6B3D6958DCDC}"/>
                      </a:ext>
                    </a:extLst>
                  </p:cNvPr>
                  <p:cNvSpPr>
                    <a:spLocks noChangeArrowheads="1"/>
                  </p:cNvSpPr>
                  <p:nvPr/>
                </p:nvSpPr>
                <p:spPr bwMode="gray">
                  <a:xfrm>
                    <a:off x="-8739188" y="1411288"/>
                    <a:ext cx="3719512" cy="555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80" name="Rectangle 47">
                    <a:extLst>
                      <a:ext uri="{FF2B5EF4-FFF2-40B4-BE49-F238E27FC236}">
                        <a16:creationId xmlns:a16="http://schemas.microsoft.com/office/drawing/2014/main" id="{12CBD082-E4E4-4458-9B6E-18E21079CEE4}"/>
                      </a:ext>
                    </a:extLst>
                  </p:cNvPr>
                  <p:cNvSpPr>
                    <a:spLocks noChangeArrowheads="1"/>
                  </p:cNvSpPr>
                  <p:nvPr/>
                </p:nvSpPr>
                <p:spPr bwMode="gray">
                  <a:xfrm>
                    <a:off x="-8739188" y="1463675"/>
                    <a:ext cx="3719512" cy="60325"/>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grpSp>
            <p:grpSp>
              <p:nvGrpSpPr>
                <p:cNvPr id="172" name="Gruppieren 3074">
                  <a:extLst>
                    <a:ext uri="{FF2B5EF4-FFF2-40B4-BE49-F238E27FC236}">
                      <a16:creationId xmlns:a16="http://schemas.microsoft.com/office/drawing/2014/main" id="{994499A3-B157-4372-93AA-24D6F1FAA556}"/>
                    </a:ext>
                  </a:extLst>
                </p:cNvPr>
                <p:cNvGrpSpPr/>
                <p:nvPr/>
              </p:nvGrpSpPr>
              <p:grpSpPr bwMode="gray">
                <a:xfrm>
                  <a:off x="6221844" y="2429342"/>
                  <a:ext cx="985406" cy="838220"/>
                  <a:chOff x="5345113" y="2232026"/>
                  <a:chExt cx="1498600" cy="1274763"/>
                </a:xfrm>
              </p:grpSpPr>
              <p:sp>
                <p:nvSpPr>
                  <p:cNvPr id="173" name="Freeform 13">
                    <a:extLst>
                      <a:ext uri="{FF2B5EF4-FFF2-40B4-BE49-F238E27FC236}">
                        <a16:creationId xmlns:a16="http://schemas.microsoft.com/office/drawing/2014/main" id="{7BF3A56B-6BCA-4C19-BAB9-172CB9F100FF}"/>
                      </a:ext>
                    </a:extLst>
                  </p:cNvPr>
                  <p:cNvSpPr>
                    <a:spLocks/>
                  </p:cNvSpPr>
                  <p:nvPr/>
                </p:nvSpPr>
                <p:spPr bwMode="gray">
                  <a:xfrm>
                    <a:off x="5345113" y="2232026"/>
                    <a:ext cx="1498600" cy="1274763"/>
                  </a:xfrm>
                  <a:custGeom>
                    <a:avLst/>
                    <a:gdLst>
                      <a:gd name="T0" fmla="*/ 189 w 944"/>
                      <a:gd name="T1" fmla="*/ 401 h 803"/>
                      <a:gd name="T2" fmla="*/ 0 w 944"/>
                      <a:gd name="T3" fmla="*/ 0 h 803"/>
                      <a:gd name="T4" fmla="*/ 944 w 944"/>
                      <a:gd name="T5" fmla="*/ 401 h 803"/>
                      <a:gd name="T6" fmla="*/ 0 w 944"/>
                      <a:gd name="T7" fmla="*/ 803 h 803"/>
                      <a:gd name="T8" fmla="*/ 189 w 944"/>
                      <a:gd name="T9" fmla="*/ 401 h 803"/>
                    </a:gdLst>
                    <a:ahLst/>
                    <a:cxnLst>
                      <a:cxn ang="0">
                        <a:pos x="T0" y="T1"/>
                      </a:cxn>
                      <a:cxn ang="0">
                        <a:pos x="T2" y="T3"/>
                      </a:cxn>
                      <a:cxn ang="0">
                        <a:pos x="T4" y="T5"/>
                      </a:cxn>
                      <a:cxn ang="0">
                        <a:pos x="T6" y="T7"/>
                      </a:cxn>
                      <a:cxn ang="0">
                        <a:pos x="T8" y="T9"/>
                      </a:cxn>
                    </a:cxnLst>
                    <a:rect l="0" t="0" r="r" b="b"/>
                    <a:pathLst>
                      <a:path w="944" h="803">
                        <a:moveTo>
                          <a:pt x="189" y="401"/>
                        </a:moveTo>
                        <a:lnTo>
                          <a:pt x="0" y="0"/>
                        </a:lnTo>
                        <a:lnTo>
                          <a:pt x="944" y="401"/>
                        </a:lnTo>
                        <a:lnTo>
                          <a:pt x="0" y="803"/>
                        </a:lnTo>
                        <a:lnTo>
                          <a:pt x="189" y="401"/>
                        </a:lnTo>
                        <a:close/>
                      </a:path>
                    </a:pathLst>
                  </a:custGeom>
                  <a:solidFill>
                    <a:schemeClr val="tx2">
                      <a:lumMod val="60000"/>
                      <a:lumOff val="40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sp>
                <p:nvSpPr>
                  <p:cNvPr id="174" name="Freeform 14">
                    <a:extLst>
                      <a:ext uri="{FF2B5EF4-FFF2-40B4-BE49-F238E27FC236}">
                        <a16:creationId xmlns:a16="http://schemas.microsoft.com/office/drawing/2014/main" id="{FBE300C3-B538-4649-9852-8994D85BC5A0}"/>
                      </a:ext>
                    </a:extLst>
                  </p:cNvPr>
                  <p:cNvSpPr>
                    <a:spLocks/>
                  </p:cNvSpPr>
                  <p:nvPr/>
                </p:nvSpPr>
                <p:spPr bwMode="gray">
                  <a:xfrm>
                    <a:off x="5345113" y="2232026"/>
                    <a:ext cx="1498600" cy="636588"/>
                  </a:xfrm>
                  <a:custGeom>
                    <a:avLst/>
                    <a:gdLst>
                      <a:gd name="T0" fmla="*/ 189 w 944"/>
                      <a:gd name="T1" fmla="*/ 401 h 401"/>
                      <a:gd name="T2" fmla="*/ 944 w 944"/>
                      <a:gd name="T3" fmla="*/ 401 h 401"/>
                      <a:gd name="T4" fmla="*/ 0 w 944"/>
                      <a:gd name="T5" fmla="*/ 0 h 401"/>
                      <a:gd name="T6" fmla="*/ 189 w 944"/>
                      <a:gd name="T7" fmla="*/ 401 h 401"/>
                    </a:gdLst>
                    <a:ahLst/>
                    <a:cxnLst>
                      <a:cxn ang="0">
                        <a:pos x="T0" y="T1"/>
                      </a:cxn>
                      <a:cxn ang="0">
                        <a:pos x="T2" y="T3"/>
                      </a:cxn>
                      <a:cxn ang="0">
                        <a:pos x="T4" y="T5"/>
                      </a:cxn>
                      <a:cxn ang="0">
                        <a:pos x="T6" y="T7"/>
                      </a:cxn>
                    </a:cxnLst>
                    <a:rect l="0" t="0" r="r" b="b"/>
                    <a:pathLst>
                      <a:path w="944" h="401">
                        <a:moveTo>
                          <a:pt x="189" y="401"/>
                        </a:moveTo>
                        <a:lnTo>
                          <a:pt x="944" y="401"/>
                        </a:lnTo>
                        <a:lnTo>
                          <a:pt x="0" y="0"/>
                        </a:lnTo>
                        <a:lnTo>
                          <a:pt x="189" y="401"/>
                        </a:lnTo>
                        <a:close/>
                      </a:path>
                    </a:pathLst>
                  </a:custGeom>
                  <a:solidFill>
                    <a:schemeClr val="tx2">
                      <a:lumMod val="75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grpSp>
          </p:grpSp>
          <p:sp>
            <p:nvSpPr>
              <p:cNvPr id="170" name="Rechteck 3076">
                <a:extLst>
                  <a:ext uri="{FF2B5EF4-FFF2-40B4-BE49-F238E27FC236}">
                    <a16:creationId xmlns:a16="http://schemas.microsoft.com/office/drawing/2014/main" id="{8B78E41E-97E6-4591-A1EC-35F0AE459B21}"/>
                  </a:ext>
                </a:extLst>
              </p:cNvPr>
              <p:cNvSpPr/>
              <p:nvPr/>
            </p:nvSpPr>
            <p:spPr bwMode="gray">
              <a:xfrm>
                <a:off x="554039" y="2336795"/>
                <a:ext cx="2066560" cy="358513"/>
              </a:xfrm>
              <a:prstGeom prst="rect">
                <a:avLst/>
              </a:prstGeom>
            </p:spPr>
            <p:txBody>
              <a:bodyPr wrap="square">
                <a:spAutoFit/>
              </a:bodyPr>
              <a:lstStyle/>
              <a:p>
                <a:pPr algn="ctr" defTabSz="601346">
                  <a:lnSpc>
                    <a:spcPct val="85000"/>
                  </a:lnSpc>
                  <a:spcAft>
                    <a:spcPts val="450"/>
                  </a:spcAft>
                </a:pPr>
                <a:r>
                  <a:rPr lang="en-US" sz="1350" dirty="0">
                    <a:solidFill>
                      <a:srgbClr val="595959"/>
                    </a:solidFill>
                    <a:latin typeface="Calibri Light" panose="020F0302020204030204" pitchFamily="34" charset="0"/>
                  </a:rPr>
                  <a:t>Who is involved? </a:t>
                </a:r>
              </a:p>
            </p:txBody>
          </p:sp>
        </p:grpSp>
        <p:grpSp>
          <p:nvGrpSpPr>
            <p:cNvPr id="54" name="Gruppieren 72">
              <a:extLst>
                <a:ext uri="{FF2B5EF4-FFF2-40B4-BE49-F238E27FC236}">
                  <a16:creationId xmlns:a16="http://schemas.microsoft.com/office/drawing/2014/main" id="{92C7D007-2B49-4597-8D8D-F76D13733C0E}"/>
                </a:ext>
              </a:extLst>
            </p:cNvPr>
            <p:cNvGrpSpPr/>
            <p:nvPr/>
          </p:nvGrpSpPr>
          <p:grpSpPr bwMode="gray">
            <a:xfrm>
              <a:off x="6087042" y="3492602"/>
              <a:ext cx="2066560" cy="1370297"/>
              <a:chOff x="554039" y="1560431"/>
              <a:chExt cx="2066560" cy="1370297"/>
            </a:xfrm>
          </p:grpSpPr>
          <p:sp>
            <p:nvSpPr>
              <p:cNvPr id="155" name="Rechteck 73">
                <a:extLst>
                  <a:ext uri="{FF2B5EF4-FFF2-40B4-BE49-F238E27FC236}">
                    <a16:creationId xmlns:a16="http://schemas.microsoft.com/office/drawing/2014/main" id="{1FA49FCE-2812-4EA1-AA1D-7CF3B07D501D}"/>
                  </a:ext>
                </a:extLst>
              </p:cNvPr>
              <p:cNvSpPr/>
              <p:nvPr/>
            </p:nvSpPr>
            <p:spPr bwMode="gray">
              <a:xfrm>
                <a:off x="1040201" y="1560431"/>
                <a:ext cx="1111699" cy="615473"/>
              </a:xfrm>
              <a:prstGeom prst="rect">
                <a:avLst/>
              </a:prstGeom>
            </p:spPr>
            <p:txBody>
              <a:bodyPr wrap="none">
                <a:spAutoFit/>
              </a:bodyPr>
              <a:lstStyle/>
              <a:p>
                <a:pPr algn="ctr"/>
                <a:r>
                  <a:rPr lang="en-US" sz="2400" dirty="0">
                    <a:latin typeface="Bebas Neue" panose="020B0506020202020201" pitchFamily="34" charset="0"/>
                  </a:rPr>
                  <a:t>WHAT?</a:t>
                </a:r>
              </a:p>
            </p:txBody>
          </p:sp>
          <p:grpSp>
            <p:nvGrpSpPr>
              <p:cNvPr id="156" name="Gruppieren 74">
                <a:extLst>
                  <a:ext uri="{FF2B5EF4-FFF2-40B4-BE49-F238E27FC236}">
                    <a16:creationId xmlns:a16="http://schemas.microsoft.com/office/drawing/2014/main" id="{219D4E56-04E7-4EDA-B301-83C86D0CCFD7}"/>
                  </a:ext>
                </a:extLst>
              </p:cNvPr>
              <p:cNvGrpSpPr/>
              <p:nvPr/>
            </p:nvGrpSpPr>
            <p:grpSpPr bwMode="gray">
              <a:xfrm>
                <a:off x="571502" y="1931754"/>
                <a:ext cx="2049096" cy="365739"/>
                <a:chOff x="2511025" y="2429342"/>
                <a:chExt cx="4696225" cy="838220"/>
              </a:xfrm>
            </p:grpSpPr>
            <p:grpSp>
              <p:nvGrpSpPr>
                <p:cNvPr id="158" name="Gruppieren 76">
                  <a:extLst>
                    <a:ext uri="{FF2B5EF4-FFF2-40B4-BE49-F238E27FC236}">
                      <a16:creationId xmlns:a16="http://schemas.microsoft.com/office/drawing/2014/main" id="{C5C3B2C1-49E5-4CC8-9D9E-58D1F0F5B838}"/>
                    </a:ext>
                  </a:extLst>
                </p:cNvPr>
                <p:cNvGrpSpPr/>
                <p:nvPr/>
              </p:nvGrpSpPr>
              <p:grpSpPr bwMode="gray">
                <a:xfrm>
                  <a:off x="2511025" y="2460709"/>
                  <a:ext cx="3974922" cy="799348"/>
                  <a:chOff x="-9091613" y="1050925"/>
                  <a:chExt cx="4071937" cy="850900"/>
                </a:xfrm>
              </p:grpSpPr>
              <p:sp>
                <p:nvSpPr>
                  <p:cNvPr id="162" name="Freeform 42">
                    <a:extLst>
                      <a:ext uri="{FF2B5EF4-FFF2-40B4-BE49-F238E27FC236}">
                        <a16:creationId xmlns:a16="http://schemas.microsoft.com/office/drawing/2014/main" id="{257A1D8E-D61F-4E41-86E9-ABAF513DBCB2}"/>
                      </a:ext>
                    </a:extLst>
                  </p:cNvPr>
                  <p:cNvSpPr>
                    <a:spLocks noEditPoints="1"/>
                  </p:cNvSpPr>
                  <p:nvPr/>
                </p:nvSpPr>
                <p:spPr bwMode="gray">
                  <a:xfrm>
                    <a:off x="-9091613" y="1530350"/>
                    <a:ext cx="971550" cy="371475"/>
                  </a:xfrm>
                  <a:custGeom>
                    <a:avLst/>
                    <a:gdLst>
                      <a:gd name="T0" fmla="*/ 539 w 612"/>
                      <a:gd name="T1" fmla="*/ 5 h 234"/>
                      <a:gd name="T2" fmla="*/ 392 w 612"/>
                      <a:gd name="T3" fmla="*/ 159 h 234"/>
                      <a:gd name="T4" fmla="*/ 354 w 612"/>
                      <a:gd name="T5" fmla="*/ 159 h 234"/>
                      <a:gd name="T6" fmla="*/ 503 w 612"/>
                      <a:gd name="T7" fmla="*/ 3 h 234"/>
                      <a:gd name="T8" fmla="*/ 470 w 612"/>
                      <a:gd name="T9" fmla="*/ 3 h 234"/>
                      <a:gd name="T10" fmla="*/ 324 w 612"/>
                      <a:gd name="T11" fmla="*/ 159 h 234"/>
                      <a:gd name="T12" fmla="*/ 286 w 612"/>
                      <a:gd name="T13" fmla="*/ 159 h 234"/>
                      <a:gd name="T14" fmla="*/ 435 w 612"/>
                      <a:gd name="T15" fmla="*/ 3 h 234"/>
                      <a:gd name="T16" fmla="*/ 236 w 612"/>
                      <a:gd name="T17" fmla="*/ 0 h 234"/>
                      <a:gd name="T18" fmla="*/ 0 w 612"/>
                      <a:gd name="T19" fmla="*/ 234 h 234"/>
                      <a:gd name="T20" fmla="*/ 385 w 612"/>
                      <a:gd name="T21" fmla="*/ 234 h 234"/>
                      <a:gd name="T22" fmla="*/ 612 w 612"/>
                      <a:gd name="T23" fmla="*/ 5 h 234"/>
                      <a:gd name="T24" fmla="*/ 539 w 612"/>
                      <a:gd name="T25" fmla="*/ 5 h 234"/>
                      <a:gd name="T26" fmla="*/ 135 w 612"/>
                      <a:gd name="T27" fmla="*/ 159 h 234"/>
                      <a:gd name="T28" fmla="*/ 284 w 612"/>
                      <a:gd name="T29" fmla="*/ 3 h 234"/>
                      <a:gd name="T30" fmla="*/ 319 w 612"/>
                      <a:gd name="T31" fmla="*/ 3 h 234"/>
                      <a:gd name="T32" fmla="*/ 170 w 612"/>
                      <a:gd name="T33" fmla="*/ 159 h 234"/>
                      <a:gd name="T34" fmla="*/ 135 w 612"/>
                      <a:gd name="T35" fmla="*/ 159 h 234"/>
                      <a:gd name="T36" fmla="*/ 213 w 612"/>
                      <a:gd name="T37" fmla="*/ 159 h 234"/>
                      <a:gd name="T38" fmla="*/ 364 w 612"/>
                      <a:gd name="T39" fmla="*/ 3 h 234"/>
                      <a:gd name="T40" fmla="*/ 397 w 612"/>
                      <a:gd name="T41" fmla="*/ 3 h 234"/>
                      <a:gd name="T42" fmla="*/ 250 w 612"/>
                      <a:gd name="T43" fmla="*/ 159 h 234"/>
                      <a:gd name="T44" fmla="*/ 213 w 612"/>
                      <a:gd name="T45" fmla="*/ 15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539" y="5"/>
                        </a:moveTo>
                        <a:lnTo>
                          <a:pt x="392" y="159"/>
                        </a:lnTo>
                        <a:lnTo>
                          <a:pt x="354" y="159"/>
                        </a:lnTo>
                        <a:lnTo>
                          <a:pt x="503" y="3"/>
                        </a:lnTo>
                        <a:lnTo>
                          <a:pt x="470" y="3"/>
                        </a:lnTo>
                        <a:lnTo>
                          <a:pt x="324" y="159"/>
                        </a:lnTo>
                        <a:lnTo>
                          <a:pt x="286" y="159"/>
                        </a:lnTo>
                        <a:lnTo>
                          <a:pt x="435" y="3"/>
                        </a:lnTo>
                        <a:lnTo>
                          <a:pt x="236" y="0"/>
                        </a:lnTo>
                        <a:lnTo>
                          <a:pt x="0" y="234"/>
                        </a:lnTo>
                        <a:lnTo>
                          <a:pt x="385" y="234"/>
                        </a:lnTo>
                        <a:lnTo>
                          <a:pt x="612" y="5"/>
                        </a:lnTo>
                        <a:lnTo>
                          <a:pt x="539" y="5"/>
                        </a:lnTo>
                        <a:close/>
                        <a:moveTo>
                          <a:pt x="135" y="159"/>
                        </a:moveTo>
                        <a:lnTo>
                          <a:pt x="284" y="3"/>
                        </a:lnTo>
                        <a:lnTo>
                          <a:pt x="319" y="3"/>
                        </a:lnTo>
                        <a:lnTo>
                          <a:pt x="170" y="159"/>
                        </a:lnTo>
                        <a:lnTo>
                          <a:pt x="135" y="159"/>
                        </a:lnTo>
                        <a:close/>
                        <a:moveTo>
                          <a:pt x="213" y="159"/>
                        </a:moveTo>
                        <a:lnTo>
                          <a:pt x="364" y="3"/>
                        </a:lnTo>
                        <a:lnTo>
                          <a:pt x="397" y="3"/>
                        </a:lnTo>
                        <a:lnTo>
                          <a:pt x="250" y="159"/>
                        </a:lnTo>
                        <a:lnTo>
                          <a:pt x="213" y="15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63" name="Freeform 43">
                    <a:extLst>
                      <a:ext uri="{FF2B5EF4-FFF2-40B4-BE49-F238E27FC236}">
                        <a16:creationId xmlns:a16="http://schemas.microsoft.com/office/drawing/2014/main" id="{C890AB4D-FFCD-4F7D-B466-17485EE5D0E9}"/>
                      </a:ext>
                    </a:extLst>
                  </p:cNvPr>
                  <p:cNvSpPr>
                    <a:spLocks noEditPoints="1"/>
                  </p:cNvSpPr>
                  <p:nvPr/>
                </p:nvSpPr>
                <p:spPr bwMode="gray">
                  <a:xfrm>
                    <a:off x="-9091613" y="1050925"/>
                    <a:ext cx="971550" cy="371475"/>
                  </a:xfrm>
                  <a:custGeom>
                    <a:avLst/>
                    <a:gdLst>
                      <a:gd name="T0" fmla="*/ 612 w 612"/>
                      <a:gd name="T1" fmla="*/ 227 h 234"/>
                      <a:gd name="T2" fmla="*/ 385 w 612"/>
                      <a:gd name="T3" fmla="*/ 0 h 234"/>
                      <a:gd name="T4" fmla="*/ 0 w 612"/>
                      <a:gd name="T5" fmla="*/ 0 h 234"/>
                      <a:gd name="T6" fmla="*/ 236 w 612"/>
                      <a:gd name="T7" fmla="*/ 234 h 234"/>
                      <a:gd name="T8" fmla="*/ 435 w 612"/>
                      <a:gd name="T9" fmla="*/ 232 h 234"/>
                      <a:gd name="T10" fmla="*/ 286 w 612"/>
                      <a:gd name="T11" fmla="*/ 73 h 234"/>
                      <a:gd name="T12" fmla="*/ 324 w 612"/>
                      <a:gd name="T13" fmla="*/ 73 h 234"/>
                      <a:gd name="T14" fmla="*/ 470 w 612"/>
                      <a:gd name="T15" fmla="*/ 229 h 234"/>
                      <a:gd name="T16" fmla="*/ 503 w 612"/>
                      <a:gd name="T17" fmla="*/ 229 h 234"/>
                      <a:gd name="T18" fmla="*/ 354 w 612"/>
                      <a:gd name="T19" fmla="*/ 73 h 234"/>
                      <a:gd name="T20" fmla="*/ 392 w 612"/>
                      <a:gd name="T21" fmla="*/ 73 h 234"/>
                      <a:gd name="T22" fmla="*/ 539 w 612"/>
                      <a:gd name="T23" fmla="*/ 229 h 234"/>
                      <a:gd name="T24" fmla="*/ 612 w 612"/>
                      <a:gd name="T25" fmla="*/ 227 h 234"/>
                      <a:gd name="T26" fmla="*/ 170 w 612"/>
                      <a:gd name="T27" fmla="*/ 73 h 234"/>
                      <a:gd name="T28" fmla="*/ 319 w 612"/>
                      <a:gd name="T29" fmla="*/ 232 h 234"/>
                      <a:gd name="T30" fmla="*/ 284 w 612"/>
                      <a:gd name="T31" fmla="*/ 232 h 234"/>
                      <a:gd name="T32" fmla="*/ 135 w 612"/>
                      <a:gd name="T33" fmla="*/ 73 h 234"/>
                      <a:gd name="T34" fmla="*/ 170 w 612"/>
                      <a:gd name="T35" fmla="*/ 73 h 234"/>
                      <a:gd name="T36" fmla="*/ 250 w 612"/>
                      <a:gd name="T37" fmla="*/ 73 h 234"/>
                      <a:gd name="T38" fmla="*/ 397 w 612"/>
                      <a:gd name="T39" fmla="*/ 232 h 234"/>
                      <a:gd name="T40" fmla="*/ 364 w 612"/>
                      <a:gd name="T41" fmla="*/ 232 h 234"/>
                      <a:gd name="T42" fmla="*/ 213 w 612"/>
                      <a:gd name="T43" fmla="*/ 73 h 234"/>
                      <a:gd name="T44" fmla="*/ 250 w 612"/>
                      <a:gd name="T45"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612" y="227"/>
                        </a:moveTo>
                        <a:lnTo>
                          <a:pt x="385" y="0"/>
                        </a:lnTo>
                        <a:lnTo>
                          <a:pt x="0" y="0"/>
                        </a:lnTo>
                        <a:lnTo>
                          <a:pt x="236" y="234"/>
                        </a:lnTo>
                        <a:lnTo>
                          <a:pt x="435" y="232"/>
                        </a:lnTo>
                        <a:lnTo>
                          <a:pt x="286" y="73"/>
                        </a:lnTo>
                        <a:lnTo>
                          <a:pt x="324" y="73"/>
                        </a:lnTo>
                        <a:lnTo>
                          <a:pt x="470" y="229"/>
                        </a:lnTo>
                        <a:lnTo>
                          <a:pt x="503" y="229"/>
                        </a:lnTo>
                        <a:lnTo>
                          <a:pt x="354" y="73"/>
                        </a:lnTo>
                        <a:lnTo>
                          <a:pt x="392" y="73"/>
                        </a:lnTo>
                        <a:lnTo>
                          <a:pt x="539" y="229"/>
                        </a:lnTo>
                        <a:lnTo>
                          <a:pt x="612" y="227"/>
                        </a:lnTo>
                        <a:close/>
                        <a:moveTo>
                          <a:pt x="170" y="73"/>
                        </a:moveTo>
                        <a:lnTo>
                          <a:pt x="319" y="232"/>
                        </a:lnTo>
                        <a:lnTo>
                          <a:pt x="284" y="232"/>
                        </a:lnTo>
                        <a:lnTo>
                          <a:pt x="135" y="73"/>
                        </a:lnTo>
                        <a:lnTo>
                          <a:pt x="170" y="73"/>
                        </a:lnTo>
                        <a:close/>
                        <a:moveTo>
                          <a:pt x="250" y="73"/>
                        </a:moveTo>
                        <a:lnTo>
                          <a:pt x="397" y="232"/>
                        </a:lnTo>
                        <a:lnTo>
                          <a:pt x="364" y="232"/>
                        </a:lnTo>
                        <a:lnTo>
                          <a:pt x="213" y="73"/>
                        </a:lnTo>
                        <a:lnTo>
                          <a:pt x="250" y="7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64" name="Freeform 44">
                    <a:extLst>
                      <a:ext uri="{FF2B5EF4-FFF2-40B4-BE49-F238E27FC236}">
                        <a16:creationId xmlns:a16="http://schemas.microsoft.com/office/drawing/2014/main" id="{8AE8A288-4A51-415F-843F-24B5DD46AE7A}"/>
                      </a:ext>
                    </a:extLst>
                  </p:cNvPr>
                  <p:cNvSpPr>
                    <a:spLocks/>
                  </p:cNvSpPr>
                  <p:nvPr/>
                </p:nvSpPr>
                <p:spPr bwMode="gray">
                  <a:xfrm>
                    <a:off x="-8401050" y="1535113"/>
                    <a:ext cx="55562" cy="0"/>
                  </a:xfrm>
                  <a:custGeom>
                    <a:avLst/>
                    <a:gdLst>
                      <a:gd name="T0" fmla="*/ 35 w 35"/>
                      <a:gd name="T1" fmla="*/ 2 w 35"/>
                      <a:gd name="T2" fmla="*/ 0 w 35"/>
                      <a:gd name="T3" fmla="*/ 35 w 35"/>
                      <a:gd name="T4" fmla="*/ 35 w 35"/>
                    </a:gdLst>
                    <a:ahLst/>
                    <a:cxnLst>
                      <a:cxn ang="0">
                        <a:pos x="T0" y="0"/>
                      </a:cxn>
                      <a:cxn ang="0">
                        <a:pos x="T1" y="0"/>
                      </a:cxn>
                      <a:cxn ang="0">
                        <a:pos x="T2" y="0"/>
                      </a:cxn>
                      <a:cxn ang="0">
                        <a:pos x="T3" y="0"/>
                      </a:cxn>
                      <a:cxn ang="0">
                        <a:pos x="T4" y="0"/>
                      </a:cxn>
                    </a:cxnLst>
                    <a:rect l="0" t="0" r="r" b="b"/>
                    <a:pathLst>
                      <a:path w="35">
                        <a:moveTo>
                          <a:pt x="35" y="0"/>
                        </a:moveTo>
                        <a:lnTo>
                          <a:pt x="2" y="0"/>
                        </a:lnTo>
                        <a:lnTo>
                          <a:pt x="0" y="0"/>
                        </a:lnTo>
                        <a:lnTo>
                          <a:pt x="35" y="0"/>
                        </a:lnTo>
                        <a:lnTo>
                          <a:pt x="35"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65" name="Freeform 45">
                    <a:extLst>
                      <a:ext uri="{FF2B5EF4-FFF2-40B4-BE49-F238E27FC236}">
                        <a16:creationId xmlns:a16="http://schemas.microsoft.com/office/drawing/2014/main" id="{C0933E29-F61D-48AB-B74E-EA36F8060516}"/>
                      </a:ext>
                    </a:extLst>
                  </p:cNvPr>
                  <p:cNvSpPr>
                    <a:spLocks/>
                  </p:cNvSpPr>
                  <p:nvPr/>
                </p:nvSpPr>
                <p:spPr bwMode="gray">
                  <a:xfrm>
                    <a:off x="-8293100" y="1535113"/>
                    <a:ext cx="57150" cy="3175"/>
                  </a:xfrm>
                  <a:custGeom>
                    <a:avLst/>
                    <a:gdLst>
                      <a:gd name="T0" fmla="*/ 36 w 36"/>
                      <a:gd name="T1" fmla="*/ 0 h 2"/>
                      <a:gd name="T2" fmla="*/ 3 w 36"/>
                      <a:gd name="T3" fmla="*/ 0 h 2"/>
                      <a:gd name="T4" fmla="*/ 0 w 36"/>
                      <a:gd name="T5" fmla="*/ 0 h 2"/>
                      <a:gd name="T6" fmla="*/ 36 w 36"/>
                      <a:gd name="T7" fmla="*/ 2 h 2"/>
                      <a:gd name="T8" fmla="*/ 36 w 36"/>
                      <a:gd name="T9" fmla="*/ 0 h 2"/>
                    </a:gdLst>
                    <a:ahLst/>
                    <a:cxnLst>
                      <a:cxn ang="0">
                        <a:pos x="T0" y="T1"/>
                      </a:cxn>
                      <a:cxn ang="0">
                        <a:pos x="T2" y="T3"/>
                      </a:cxn>
                      <a:cxn ang="0">
                        <a:pos x="T4" y="T5"/>
                      </a:cxn>
                      <a:cxn ang="0">
                        <a:pos x="T6" y="T7"/>
                      </a:cxn>
                      <a:cxn ang="0">
                        <a:pos x="T8" y="T9"/>
                      </a:cxn>
                    </a:cxnLst>
                    <a:rect l="0" t="0" r="r" b="b"/>
                    <a:pathLst>
                      <a:path w="36" h="2">
                        <a:moveTo>
                          <a:pt x="36" y="0"/>
                        </a:moveTo>
                        <a:lnTo>
                          <a:pt x="3" y="0"/>
                        </a:lnTo>
                        <a:lnTo>
                          <a:pt x="0" y="0"/>
                        </a:lnTo>
                        <a:lnTo>
                          <a:pt x="36" y="2"/>
                        </a:lnTo>
                        <a:lnTo>
                          <a:pt x="36"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66" name="Rectangle 46">
                    <a:extLst>
                      <a:ext uri="{FF2B5EF4-FFF2-40B4-BE49-F238E27FC236}">
                        <a16:creationId xmlns:a16="http://schemas.microsoft.com/office/drawing/2014/main" id="{2802401D-B27F-4511-8FA2-7747C5E37854}"/>
                      </a:ext>
                    </a:extLst>
                  </p:cNvPr>
                  <p:cNvSpPr>
                    <a:spLocks noChangeArrowheads="1"/>
                  </p:cNvSpPr>
                  <p:nvPr/>
                </p:nvSpPr>
                <p:spPr bwMode="gray">
                  <a:xfrm>
                    <a:off x="-8739188" y="1411288"/>
                    <a:ext cx="3719512" cy="555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67" name="Rectangle 47">
                    <a:extLst>
                      <a:ext uri="{FF2B5EF4-FFF2-40B4-BE49-F238E27FC236}">
                        <a16:creationId xmlns:a16="http://schemas.microsoft.com/office/drawing/2014/main" id="{22BC40D2-D4CD-4405-8A7E-5084DD3F7152}"/>
                      </a:ext>
                    </a:extLst>
                  </p:cNvPr>
                  <p:cNvSpPr>
                    <a:spLocks noChangeArrowheads="1"/>
                  </p:cNvSpPr>
                  <p:nvPr/>
                </p:nvSpPr>
                <p:spPr bwMode="gray">
                  <a:xfrm>
                    <a:off x="-8739188" y="1463675"/>
                    <a:ext cx="3719512" cy="60325"/>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grpSp>
            <p:grpSp>
              <p:nvGrpSpPr>
                <p:cNvPr id="159" name="Gruppieren 77">
                  <a:extLst>
                    <a:ext uri="{FF2B5EF4-FFF2-40B4-BE49-F238E27FC236}">
                      <a16:creationId xmlns:a16="http://schemas.microsoft.com/office/drawing/2014/main" id="{C2016724-171A-4844-8C2E-8B2235446AC0}"/>
                    </a:ext>
                  </a:extLst>
                </p:cNvPr>
                <p:cNvGrpSpPr/>
                <p:nvPr/>
              </p:nvGrpSpPr>
              <p:grpSpPr bwMode="gray">
                <a:xfrm>
                  <a:off x="6221844" y="2429342"/>
                  <a:ext cx="985406" cy="838220"/>
                  <a:chOff x="5345113" y="2232026"/>
                  <a:chExt cx="1498600" cy="1274763"/>
                </a:xfrm>
              </p:grpSpPr>
              <p:sp>
                <p:nvSpPr>
                  <p:cNvPr id="160" name="Freeform 13">
                    <a:extLst>
                      <a:ext uri="{FF2B5EF4-FFF2-40B4-BE49-F238E27FC236}">
                        <a16:creationId xmlns:a16="http://schemas.microsoft.com/office/drawing/2014/main" id="{614B1CDF-755D-432A-9533-5CB59F1433FE}"/>
                      </a:ext>
                    </a:extLst>
                  </p:cNvPr>
                  <p:cNvSpPr>
                    <a:spLocks/>
                  </p:cNvSpPr>
                  <p:nvPr/>
                </p:nvSpPr>
                <p:spPr bwMode="gray">
                  <a:xfrm>
                    <a:off x="5345113" y="2232026"/>
                    <a:ext cx="1498600" cy="1274763"/>
                  </a:xfrm>
                  <a:custGeom>
                    <a:avLst/>
                    <a:gdLst>
                      <a:gd name="T0" fmla="*/ 189 w 944"/>
                      <a:gd name="T1" fmla="*/ 401 h 803"/>
                      <a:gd name="T2" fmla="*/ 0 w 944"/>
                      <a:gd name="T3" fmla="*/ 0 h 803"/>
                      <a:gd name="T4" fmla="*/ 944 w 944"/>
                      <a:gd name="T5" fmla="*/ 401 h 803"/>
                      <a:gd name="T6" fmla="*/ 0 w 944"/>
                      <a:gd name="T7" fmla="*/ 803 h 803"/>
                      <a:gd name="T8" fmla="*/ 189 w 944"/>
                      <a:gd name="T9" fmla="*/ 401 h 803"/>
                    </a:gdLst>
                    <a:ahLst/>
                    <a:cxnLst>
                      <a:cxn ang="0">
                        <a:pos x="T0" y="T1"/>
                      </a:cxn>
                      <a:cxn ang="0">
                        <a:pos x="T2" y="T3"/>
                      </a:cxn>
                      <a:cxn ang="0">
                        <a:pos x="T4" y="T5"/>
                      </a:cxn>
                      <a:cxn ang="0">
                        <a:pos x="T6" y="T7"/>
                      </a:cxn>
                      <a:cxn ang="0">
                        <a:pos x="T8" y="T9"/>
                      </a:cxn>
                    </a:cxnLst>
                    <a:rect l="0" t="0" r="r" b="b"/>
                    <a:pathLst>
                      <a:path w="944" h="803">
                        <a:moveTo>
                          <a:pt x="189" y="401"/>
                        </a:moveTo>
                        <a:lnTo>
                          <a:pt x="0" y="0"/>
                        </a:lnTo>
                        <a:lnTo>
                          <a:pt x="944" y="401"/>
                        </a:lnTo>
                        <a:lnTo>
                          <a:pt x="0" y="803"/>
                        </a:lnTo>
                        <a:lnTo>
                          <a:pt x="189" y="401"/>
                        </a:lnTo>
                        <a:close/>
                      </a:path>
                    </a:pathLst>
                  </a:custGeom>
                  <a:solidFill>
                    <a:schemeClr val="tx2">
                      <a:lumMod val="60000"/>
                      <a:lumOff val="40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sp>
                <p:nvSpPr>
                  <p:cNvPr id="161" name="Freeform 14">
                    <a:extLst>
                      <a:ext uri="{FF2B5EF4-FFF2-40B4-BE49-F238E27FC236}">
                        <a16:creationId xmlns:a16="http://schemas.microsoft.com/office/drawing/2014/main" id="{95F1A69B-C5A7-4F49-A8D6-833C1E016046}"/>
                      </a:ext>
                    </a:extLst>
                  </p:cNvPr>
                  <p:cNvSpPr>
                    <a:spLocks/>
                  </p:cNvSpPr>
                  <p:nvPr/>
                </p:nvSpPr>
                <p:spPr bwMode="gray">
                  <a:xfrm>
                    <a:off x="5345113" y="2232026"/>
                    <a:ext cx="1498600" cy="636588"/>
                  </a:xfrm>
                  <a:custGeom>
                    <a:avLst/>
                    <a:gdLst>
                      <a:gd name="T0" fmla="*/ 189 w 944"/>
                      <a:gd name="T1" fmla="*/ 401 h 401"/>
                      <a:gd name="T2" fmla="*/ 944 w 944"/>
                      <a:gd name="T3" fmla="*/ 401 h 401"/>
                      <a:gd name="T4" fmla="*/ 0 w 944"/>
                      <a:gd name="T5" fmla="*/ 0 h 401"/>
                      <a:gd name="T6" fmla="*/ 189 w 944"/>
                      <a:gd name="T7" fmla="*/ 401 h 401"/>
                    </a:gdLst>
                    <a:ahLst/>
                    <a:cxnLst>
                      <a:cxn ang="0">
                        <a:pos x="T0" y="T1"/>
                      </a:cxn>
                      <a:cxn ang="0">
                        <a:pos x="T2" y="T3"/>
                      </a:cxn>
                      <a:cxn ang="0">
                        <a:pos x="T4" y="T5"/>
                      </a:cxn>
                      <a:cxn ang="0">
                        <a:pos x="T6" y="T7"/>
                      </a:cxn>
                    </a:cxnLst>
                    <a:rect l="0" t="0" r="r" b="b"/>
                    <a:pathLst>
                      <a:path w="944" h="401">
                        <a:moveTo>
                          <a:pt x="189" y="401"/>
                        </a:moveTo>
                        <a:lnTo>
                          <a:pt x="944" y="401"/>
                        </a:lnTo>
                        <a:lnTo>
                          <a:pt x="0" y="0"/>
                        </a:lnTo>
                        <a:lnTo>
                          <a:pt x="189" y="401"/>
                        </a:lnTo>
                        <a:close/>
                      </a:path>
                    </a:pathLst>
                  </a:custGeom>
                  <a:solidFill>
                    <a:schemeClr val="tx2">
                      <a:lumMod val="75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grpSp>
          </p:grpSp>
          <p:sp>
            <p:nvSpPr>
              <p:cNvPr id="157" name="Rechteck 75">
                <a:extLst>
                  <a:ext uri="{FF2B5EF4-FFF2-40B4-BE49-F238E27FC236}">
                    <a16:creationId xmlns:a16="http://schemas.microsoft.com/office/drawing/2014/main" id="{7F01B61C-72AE-41AE-ACDC-27D9E31AC603}"/>
                  </a:ext>
                </a:extLst>
              </p:cNvPr>
              <p:cNvSpPr/>
              <p:nvPr/>
            </p:nvSpPr>
            <p:spPr bwMode="gray">
              <a:xfrm>
                <a:off x="554039" y="2336796"/>
                <a:ext cx="2066560" cy="593932"/>
              </a:xfrm>
              <a:prstGeom prst="rect">
                <a:avLst/>
              </a:prstGeom>
            </p:spPr>
            <p:txBody>
              <a:bodyPr wrap="square">
                <a:spAutoFit/>
              </a:bodyPr>
              <a:lstStyle/>
              <a:p>
                <a:pPr algn="ctr" defTabSz="601346">
                  <a:lnSpc>
                    <a:spcPct val="85000"/>
                  </a:lnSpc>
                  <a:spcAft>
                    <a:spcPts val="450"/>
                  </a:spcAft>
                </a:pPr>
                <a:r>
                  <a:rPr lang="en-US" sz="1350" dirty="0">
                    <a:solidFill>
                      <a:srgbClr val="595959"/>
                    </a:solidFill>
                    <a:latin typeface="Calibri Light" panose="020F0302020204030204" pitchFamily="34" charset="0"/>
                  </a:rPr>
                  <a:t>What do I want to accomplish? </a:t>
                </a:r>
              </a:p>
            </p:txBody>
          </p:sp>
        </p:grpSp>
        <p:grpSp>
          <p:nvGrpSpPr>
            <p:cNvPr id="55" name="Gruppieren 86">
              <a:extLst>
                <a:ext uri="{FF2B5EF4-FFF2-40B4-BE49-F238E27FC236}">
                  <a16:creationId xmlns:a16="http://schemas.microsoft.com/office/drawing/2014/main" id="{C8B5043E-DD9C-48D3-83E5-69F721901119}"/>
                </a:ext>
              </a:extLst>
            </p:cNvPr>
            <p:cNvGrpSpPr/>
            <p:nvPr/>
          </p:nvGrpSpPr>
          <p:grpSpPr bwMode="gray">
            <a:xfrm>
              <a:off x="970704" y="4614135"/>
              <a:ext cx="2066560" cy="1137016"/>
              <a:chOff x="554039" y="1560431"/>
              <a:chExt cx="2066560" cy="1137016"/>
            </a:xfrm>
          </p:grpSpPr>
          <p:sp>
            <p:nvSpPr>
              <p:cNvPr id="142" name="Rechteck 87">
                <a:extLst>
                  <a:ext uri="{FF2B5EF4-FFF2-40B4-BE49-F238E27FC236}">
                    <a16:creationId xmlns:a16="http://schemas.microsoft.com/office/drawing/2014/main" id="{0A495E8A-72D8-4949-B723-B01A00A70C0B}"/>
                  </a:ext>
                </a:extLst>
              </p:cNvPr>
              <p:cNvSpPr/>
              <p:nvPr/>
            </p:nvSpPr>
            <p:spPr bwMode="gray">
              <a:xfrm>
                <a:off x="962199" y="1560431"/>
                <a:ext cx="1267704" cy="615473"/>
              </a:xfrm>
              <a:prstGeom prst="rect">
                <a:avLst/>
              </a:prstGeom>
            </p:spPr>
            <p:txBody>
              <a:bodyPr wrap="none">
                <a:spAutoFit/>
              </a:bodyPr>
              <a:lstStyle/>
              <a:p>
                <a:pPr algn="ctr"/>
                <a:r>
                  <a:rPr lang="en-US" sz="2400" dirty="0">
                    <a:latin typeface="Bebas Neue" panose="020B0506020202020201" pitchFamily="34" charset="0"/>
                  </a:rPr>
                  <a:t>WHERE?</a:t>
                </a:r>
              </a:p>
            </p:txBody>
          </p:sp>
          <p:grpSp>
            <p:nvGrpSpPr>
              <p:cNvPr id="143" name="Gruppieren 88">
                <a:extLst>
                  <a:ext uri="{FF2B5EF4-FFF2-40B4-BE49-F238E27FC236}">
                    <a16:creationId xmlns:a16="http://schemas.microsoft.com/office/drawing/2014/main" id="{E0988F25-0D30-47B8-8B7D-12D904881825}"/>
                  </a:ext>
                </a:extLst>
              </p:cNvPr>
              <p:cNvGrpSpPr/>
              <p:nvPr/>
            </p:nvGrpSpPr>
            <p:grpSpPr bwMode="gray">
              <a:xfrm>
                <a:off x="571502" y="1931754"/>
                <a:ext cx="2049096" cy="365739"/>
                <a:chOff x="2511025" y="2429342"/>
                <a:chExt cx="4696225" cy="838220"/>
              </a:xfrm>
            </p:grpSpPr>
            <p:grpSp>
              <p:nvGrpSpPr>
                <p:cNvPr id="145" name="Gruppieren 90">
                  <a:extLst>
                    <a:ext uri="{FF2B5EF4-FFF2-40B4-BE49-F238E27FC236}">
                      <a16:creationId xmlns:a16="http://schemas.microsoft.com/office/drawing/2014/main" id="{BDE030D0-6087-41B0-8800-CBA162017D76}"/>
                    </a:ext>
                  </a:extLst>
                </p:cNvPr>
                <p:cNvGrpSpPr/>
                <p:nvPr/>
              </p:nvGrpSpPr>
              <p:grpSpPr bwMode="gray">
                <a:xfrm>
                  <a:off x="2511025" y="2460709"/>
                  <a:ext cx="3974922" cy="799348"/>
                  <a:chOff x="-9091613" y="1050925"/>
                  <a:chExt cx="4071937" cy="850900"/>
                </a:xfrm>
              </p:grpSpPr>
              <p:sp>
                <p:nvSpPr>
                  <p:cNvPr id="149" name="Freeform 42">
                    <a:extLst>
                      <a:ext uri="{FF2B5EF4-FFF2-40B4-BE49-F238E27FC236}">
                        <a16:creationId xmlns:a16="http://schemas.microsoft.com/office/drawing/2014/main" id="{378B6F50-7FAE-4638-B695-F13C61549E63}"/>
                      </a:ext>
                    </a:extLst>
                  </p:cNvPr>
                  <p:cNvSpPr>
                    <a:spLocks noEditPoints="1"/>
                  </p:cNvSpPr>
                  <p:nvPr/>
                </p:nvSpPr>
                <p:spPr bwMode="gray">
                  <a:xfrm>
                    <a:off x="-9091613" y="1530350"/>
                    <a:ext cx="971550" cy="371475"/>
                  </a:xfrm>
                  <a:custGeom>
                    <a:avLst/>
                    <a:gdLst>
                      <a:gd name="T0" fmla="*/ 539 w 612"/>
                      <a:gd name="T1" fmla="*/ 5 h 234"/>
                      <a:gd name="T2" fmla="*/ 392 w 612"/>
                      <a:gd name="T3" fmla="*/ 159 h 234"/>
                      <a:gd name="T4" fmla="*/ 354 w 612"/>
                      <a:gd name="T5" fmla="*/ 159 h 234"/>
                      <a:gd name="T6" fmla="*/ 503 w 612"/>
                      <a:gd name="T7" fmla="*/ 3 h 234"/>
                      <a:gd name="T8" fmla="*/ 470 w 612"/>
                      <a:gd name="T9" fmla="*/ 3 h 234"/>
                      <a:gd name="T10" fmla="*/ 324 w 612"/>
                      <a:gd name="T11" fmla="*/ 159 h 234"/>
                      <a:gd name="T12" fmla="*/ 286 w 612"/>
                      <a:gd name="T13" fmla="*/ 159 h 234"/>
                      <a:gd name="T14" fmla="*/ 435 w 612"/>
                      <a:gd name="T15" fmla="*/ 3 h 234"/>
                      <a:gd name="T16" fmla="*/ 236 w 612"/>
                      <a:gd name="T17" fmla="*/ 0 h 234"/>
                      <a:gd name="T18" fmla="*/ 0 w 612"/>
                      <a:gd name="T19" fmla="*/ 234 h 234"/>
                      <a:gd name="T20" fmla="*/ 385 w 612"/>
                      <a:gd name="T21" fmla="*/ 234 h 234"/>
                      <a:gd name="T22" fmla="*/ 612 w 612"/>
                      <a:gd name="T23" fmla="*/ 5 h 234"/>
                      <a:gd name="T24" fmla="*/ 539 w 612"/>
                      <a:gd name="T25" fmla="*/ 5 h 234"/>
                      <a:gd name="T26" fmla="*/ 135 w 612"/>
                      <a:gd name="T27" fmla="*/ 159 h 234"/>
                      <a:gd name="T28" fmla="*/ 284 w 612"/>
                      <a:gd name="T29" fmla="*/ 3 h 234"/>
                      <a:gd name="T30" fmla="*/ 319 w 612"/>
                      <a:gd name="T31" fmla="*/ 3 h 234"/>
                      <a:gd name="T32" fmla="*/ 170 w 612"/>
                      <a:gd name="T33" fmla="*/ 159 h 234"/>
                      <a:gd name="T34" fmla="*/ 135 w 612"/>
                      <a:gd name="T35" fmla="*/ 159 h 234"/>
                      <a:gd name="T36" fmla="*/ 213 w 612"/>
                      <a:gd name="T37" fmla="*/ 159 h 234"/>
                      <a:gd name="T38" fmla="*/ 364 w 612"/>
                      <a:gd name="T39" fmla="*/ 3 h 234"/>
                      <a:gd name="T40" fmla="*/ 397 w 612"/>
                      <a:gd name="T41" fmla="*/ 3 h 234"/>
                      <a:gd name="T42" fmla="*/ 250 w 612"/>
                      <a:gd name="T43" fmla="*/ 159 h 234"/>
                      <a:gd name="T44" fmla="*/ 213 w 612"/>
                      <a:gd name="T45" fmla="*/ 15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539" y="5"/>
                        </a:moveTo>
                        <a:lnTo>
                          <a:pt x="392" y="159"/>
                        </a:lnTo>
                        <a:lnTo>
                          <a:pt x="354" y="159"/>
                        </a:lnTo>
                        <a:lnTo>
                          <a:pt x="503" y="3"/>
                        </a:lnTo>
                        <a:lnTo>
                          <a:pt x="470" y="3"/>
                        </a:lnTo>
                        <a:lnTo>
                          <a:pt x="324" y="159"/>
                        </a:lnTo>
                        <a:lnTo>
                          <a:pt x="286" y="159"/>
                        </a:lnTo>
                        <a:lnTo>
                          <a:pt x="435" y="3"/>
                        </a:lnTo>
                        <a:lnTo>
                          <a:pt x="236" y="0"/>
                        </a:lnTo>
                        <a:lnTo>
                          <a:pt x="0" y="234"/>
                        </a:lnTo>
                        <a:lnTo>
                          <a:pt x="385" y="234"/>
                        </a:lnTo>
                        <a:lnTo>
                          <a:pt x="612" y="5"/>
                        </a:lnTo>
                        <a:lnTo>
                          <a:pt x="539" y="5"/>
                        </a:lnTo>
                        <a:close/>
                        <a:moveTo>
                          <a:pt x="135" y="159"/>
                        </a:moveTo>
                        <a:lnTo>
                          <a:pt x="284" y="3"/>
                        </a:lnTo>
                        <a:lnTo>
                          <a:pt x="319" y="3"/>
                        </a:lnTo>
                        <a:lnTo>
                          <a:pt x="170" y="159"/>
                        </a:lnTo>
                        <a:lnTo>
                          <a:pt x="135" y="159"/>
                        </a:lnTo>
                        <a:close/>
                        <a:moveTo>
                          <a:pt x="213" y="159"/>
                        </a:moveTo>
                        <a:lnTo>
                          <a:pt x="364" y="3"/>
                        </a:lnTo>
                        <a:lnTo>
                          <a:pt x="397" y="3"/>
                        </a:lnTo>
                        <a:lnTo>
                          <a:pt x="250" y="159"/>
                        </a:lnTo>
                        <a:lnTo>
                          <a:pt x="213" y="15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50" name="Freeform 43">
                    <a:extLst>
                      <a:ext uri="{FF2B5EF4-FFF2-40B4-BE49-F238E27FC236}">
                        <a16:creationId xmlns:a16="http://schemas.microsoft.com/office/drawing/2014/main" id="{902D0E21-C8FE-4106-BB98-7A55506B2FED}"/>
                      </a:ext>
                    </a:extLst>
                  </p:cNvPr>
                  <p:cNvSpPr>
                    <a:spLocks noEditPoints="1"/>
                  </p:cNvSpPr>
                  <p:nvPr/>
                </p:nvSpPr>
                <p:spPr bwMode="gray">
                  <a:xfrm>
                    <a:off x="-9091613" y="1050925"/>
                    <a:ext cx="971550" cy="371475"/>
                  </a:xfrm>
                  <a:custGeom>
                    <a:avLst/>
                    <a:gdLst>
                      <a:gd name="T0" fmla="*/ 612 w 612"/>
                      <a:gd name="T1" fmla="*/ 227 h 234"/>
                      <a:gd name="T2" fmla="*/ 385 w 612"/>
                      <a:gd name="T3" fmla="*/ 0 h 234"/>
                      <a:gd name="T4" fmla="*/ 0 w 612"/>
                      <a:gd name="T5" fmla="*/ 0 h 234"/>
                      <a:gd name="T6" fmla="*/ 236 w 612"/>
                      <a:gd name="T7" fmla="*/ 234 h 234"/>
                      <a:gd name="T8" fmla="*/ 435 w 612"/>
                      <a:gd name="T9" fmla="*/ 232 h 234"/>
                      <a:gd name="T10" fmla="*/ 286 w 612"/>
                      <a:gd name="T11" fmla="*/ 73 h 234"/>
                      <a:gd name="T12" fmla="*/ 324 w 612"/>
                      <a:gd name="T13" fmla="*/ 73 h 234"/>
                      <a:gd name="T14" fmla="*/ 470 w 612"/>
                      <a:gd name="T15" fmla="*/ 229 h 234"/>
                      <a:gd name="T16" fmla="*/ 503 w 612"/>
                      <a:gd name="T17" fmla="*/ 229 h 234"/>
                      <a:gd name="T18" fmla="*/ 354 w 612"/>
                      <a:gd name="T19" fmla="*/ 73 h 234"/>
                      <a:gd name="T20" fmla="*/ 392 w 612"/>
                      <a:gd name="T21" fmla="*/ 73 h 234"/>
                      <a:gd name="T22" fmla="*/ 539 w 612"/>
                      <a:gd name="T23" fmla="*/ 229 h 234"/>
                      <a:gd name="T24" fmla="*/ 612 w 612"/>
                      <a:gd name="T25" fmla="*/ 227 h 234"/>
                      <a:gd name="T26" fmla="*/ 170 w 612"/>
                      <a:gd name="T27" fmla="*/ 73 h 234"/>
                      <a:gd name="T28" fmla="*/ 319 w 612"/>
                      <a:gd name="T29" fmla="*/ 232 h 234"/>
                      <a:gd name="T30" fmla="*/ 284 w 612"/>
                      <a:gd name="T31" fmla="*/ 232 h 234"/>
                      <a:gd name="T32" fmla="*/ 135 w 612"/>
                      <a:gd name="T33" fmla="*/ 73 h 234"/>
                      <a:gd name="T34" fmla="*/ 170 w 612"/>
                      <a:gd name="T35" fmla="*/ 73 h 234"/>
                      <a:gd name="T36" fmla="*/ 250 w 612"/>
                      <a:gd name="T37" fmla="*/ 73 h 234"/>
                      <a:gd name="T38" fmla="*/ 397 w 612"/>
                      <a:gd name="T39" fmla="*/ 232 h 234"/>
                      <a:gd name="T40" fmla="*/ 364 w 612"/>
                      <a:gd name="T41" fmla="*/ 232 h 234"/>
                      <a:gd name="T42" fmla="*/ 213 w 612"/>
                      <a:gd name="T43" fmla="*/ 73 h 234"/>
                      <a:gd name="T44" fmla="*/ 250 w 612"/>
                      <a:gd name="T45"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612" y="227"/>
                        </a:moveTo>
                        <a:lnTo>
                          <a:pt x="385" y="0"/>
                        </a:lnTo>
                        <a:lnTo>
                          <a:pt x="0" y="0"/>
                        </a:lnTo>
                        <a:lnTo>
                          <a:pt x="236" y="234"/>
                        </a:lnTo>
                        <a:lnTo>
                          <a:pt x="435" y="232"/>
                        </a:lnTo>
                        <a:lnTo>
                          <a:pt x="286" y="73"/>
                        </a:lnTo>
                        <a:lnTo>
                          <a:pt x="324" y="73"/>
                        </a:lnTo>
                        <a:lnTo>
                          <a:pt x="470" y="229"/>
                        </a:lnTo>
                        <a:lnTo>
                          <a:pt x="503" y="229"/>
                        </a:lnTo>
                        <a:lnTo>
                          <a:pt x="354" y="73"/>
                        </a:lnTo>
                        <a:lnTo>
                          <a:pt x="392" y="73"/>
                        </a:lnTo>
                        <a:lnTo>
                          <a:pt x="539" y="229"/>
                        </a:lnTo>
                        <a:lnTo>
                          <a:pt x="612" y="227"/>
                        </a:lnTo>
                        <a:close/>
                        <a:moveTo>
                          <a:pt x="170" y="73"/>
                        </a:moveTo>
                        <a:lnTo>
                          <a:pt x="319" y="232"/>
                        </a:lnTo>
                        <a:lnTo>
                          <a:pt x="284" y="232"/>
                        </a:lnTo>
                        <a:lnTo>
                          <a:pt x="135" y="73"/>
                        </a:lnTo>
                        <a:lnTo>
                          <a:pt x="170" y="73"/>
                        </a:lnTo>
                        <a:close/>
                        <a:moveTo>
                          <a:pt x="250" y="73"/>
                        </a:moveTo>
                        <a:lnTo>
                          <a:pt x="397" y="232"/>
                        </a:lnTo>
                        <a:lnTo>
                          <a:pt x="364" y="232"/>
                        </a:lnTo>
                        <a:lnTo>
                          <a:pt x="213" y="73"/>
                        </a:lnTo>
                        <a:lnTo>
                          <a:pt x="250" y="7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51" name="Freeform 44">
                    <a:extLst>
                      <a:ext uri="{FF2B5EF4-FFF2-40B4-BE49-F238E27FC236}">
                        <a16:creationId xmlns:a16="http://schemas.microsoft.com/office/drawing/2014/main" id="{8FFECDAD-045D-4D24-855A-5C72BDDD016A}"/>
                      </a:ext>
                    </a:extLst>
                  </p:cNvPr>
                  <p:cNvSpPr>
                    <a:spLocks/>
                  </p:cNvSpPr>
                  <p:nvPr/>
                </p:nvSpPr>
                <p:spPr bwMode="gray">
                  <a:xfrm>
                    <a:off x="-8401050" y="1535113"/>
                    <a:ext cx="55562" cy="0"/>
                  </a:xfrm>
                  <a:custGeom>
                    <a:avLst/>
                    <a:gdLst>
                      <a:gd name="T0" fmla="*/ 35 w 35"/>
                      <a:gd name="T1" fmla="*/ 2 w 35"/>
                      <a:gd name="T2" fmla="*/ 0 w 35"/>
                      <a:gd name="T3" fmla="*/ 35 w 35"/>
                      <a:gd name="T4" fmla="*/ 35 w 35"/>
                    </a:gdLst>
                    <a:ahLst/>
                    <a:cxnLst>
                      <a:cxn ang="0">
                        <a:pos x="T0" y="0"/>
                      </a:cxn>
                      <a:cxn ang="0">
                        <a:pos x="T1" y="0"/>
                      </a:cxn>
                      <a:cxn ang="0">
                        <a:pos x="T2" y="0"/>
                      </a:cxn>
                      <a:cxn ang="0">
                        <a:pos x="T3" y="0"/>
                      </a:cxn>
                      <a:cxn ang="0">
                        <a:pos x="T4" y="0"/>
                      </a:cxn>
                    </a:cxnLst>
                    <a:rect l="0" t="0" r="r" b="b"/>
                    <a:pathLst>
                      <a:path w="35">
                        <a:moveTo>
                          <a:pt x="35" y="0"/>
                        </a:moveTo>
                        <a:lnTo>
                          <a:pt x="2" y="0"/>
                        </a:lnTo>
                        <a:lnTo>
                          <a:pt x="0" y="0"/>
                        </a:lnTo>
                        <a:lnTo>
                          <a:pt x="35" y="0"/>
                        </a:lnTo>
                        <a:lnTo>
                          <a:pt x="35"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52" name="Freeform 45">
                    <a:extLst>
                      <a:ext uri="{FF2B5EF4-FFF2-40B4-BE49-F238E27FC236}">
                        <a16:creationId xmlns:a16="http://schemas.microsoft.com/office/drawing/2014/main" id="{96150693-F880-49B8-B694-59BF4D907DC1}"/>
                      </a:ext>
                    </a:extLst>
                  </p:cNvPr>
                  <p:cNvSpPr>
                    <a:spLocks/>
                  </p:cNvSpPr>
                  <p:nvPr/>
                </p:nvSpPr>
                <p:spPr bwMode="gray">
                  <a:xfrm>
                    <a:off x="-8293100" y="1535113"/>
                    <a:ext cx="57150" cy="3175"/>
                  </a:xfrm>
                  <a:custGeom>
                    <a:avLst/>
                    <a:gdLst>
                      <a:gd name="T0" fmla="*/ 36 w 36"/>
                      <a:gd name="T1" fmla="*/ 0 h 2"/>
                      <a:gd name="T2" fmla="*/ 3 w 36"/>
                      <a:gd name="T3" fmla="*/ 0 h 2"/>
                      <a:gd name="T4" fmla="*/ 0 w 36"/>
                      <a:gd name="T5" fmla="*/ 0 h 2"/>
                      <a:gd name="T6" fmla="*/ 36 w 36"/>
                      <a:gd name="T7" fmla="*/ 2 h 2"/>
                      <a:gd name="T8" fmla="*/ 36 w 36"/>
                      <a:gd name="T9" fmla="*/ 0 h 2"/>
                    </a:gdLst>
                    <a:ahLst/>
                    <a:cxnLst>
                      <a:cxn ang="0">
                        <a:pos x="T0" y="T1"/>
                      </a:cxn>
                      <a:cxn ang="0">
                        <a:pos x="T2" y="T3"/>
                      </a:cxn>
                      <a:cxn ang="0">
                        <a:pos x="T4" y="T5"/>
                      </a:cxn>
                      <a:cxn ang="0">
                        <a:pos x="T6" y="T7"/>
                      </a:cxn>
                      <a:cxn ang="0">
                        <a:pos x="T8" y="T9"/>
                      </a:cxn>
                    </a:cxnLst>
                    <a:rect l="0" t="0" r="r" b="b"/>
                    <a:pathLst>
                      <a:path w="36" h="2">
                        <a:moveTo>
                          <a:pt x="36" y="0"/>
                        </a:moveTo>
                        <a:lnTo>
                          <a:pt x="3" y="0"/>
                        </a:lnTo>
                        <a:lnTo>
                          <a:pt x="0" y="0"/>
                        </a:lnTo>
                        <a:lnTo>
                          <a:pt x="36" y="2"/>
                        </a:lnTo>
                        <a:lnTo>
                          <a:pt x="36"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53" name="Rectangle 46">
                    <a:extLst>
                      <a:ext uri="{FF2B5EF4-FFF2-40B4-BE49-F238E27FC236}">
                        <a16:creationId xmlns:a16="http://schemas.microsoft.com/office/drawing/2014/main" id="{1D9609BB-5EFD-476D-A195-D87445C96349}"/>
                      </a:ext>
                    </a:extLst>
                  </p:cNvPr>
                  <p:cNvSpPr>
                    <a:spLocks noChangeArrowheads="1"/>
                  </p:cNvSpPr>
                  <p:nvPr/>
                </p:nvSpPr>
                <p:spPr bwMode="gray">
                  <a:xfrm>
                    <a:off x="-8739188" y="1411288"/>
                    <a:ext cx="3719512" cy="555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54" name="Rectangle 47">
                    <a:extLst>
                      <a:ext uri="{FF2B5EF4-FFF2-40B4-BE49-F238E27FC236}">
                        <a16:creationId xmlns:a16="http://schemas.microsoft.com/office/drawing/2014/main" id="{34B12DA4-F2D8-47C3-807D-2B0C938A1069}"/>
                      </a:ext>
                    </a:extLst>
                  </p:cNvPr>
                  <p:cNvSpPr>
                    <a:spLocks noChangeArrowheads="1"/>
                  </p:cNvSpPr>
                  <p:nvPr/>
                </p:nvSpPr>
                <p:spPr bwMode="gray">
                  <a:xfrm>
                    <a:off x="-8739188" y="1463675"/>
                    <a:ext cx="3719512" cy="60325"/>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grpSp>
            <p:grpSp>
              <p:nvGrpSpPr>
                <p:cNvPr id="146" name="Gruppieren 91">
                  <a:extLst>
                    <a:ext uri="{FF2B5EF4-FFF2-40B4-BE49-F238E27FC236}">
                      <a16:creationId xmlns:a16="http://schemas.microsoft.com/office/drawing/2014/main" id="{487FB1A2-AAA2-4E50-A976-CE5FD939F109}"/>
                    </a:ext>
                  </a:extLst>
                </p:cNvPr>
                <p:cNvGrpSpPr/>
                <p:nvPr/>
              </p:nvGrpSpPr>
              <p:grpSpPr bwMode="gray">
                <a:xfrm>
                  <a:off x="6221844" y="2429342"/>
                  <a:ext cx="985406" cy="838220"/>
                  <a:chOff x="5345113" y="2232026"/>
                  <a:chExt cx="1498600" cy="1274763"/>
                </a:xfrm>
              </p:grpSpPr>
              <p:sp>
                <p:nvSpPr>
                  <p:cNvPr id="147" name="Freeform 13">
                    <a:extLst>
                      <a:ext uri="{FF2B5EF4-FFF2-40B4-BE49-F238E27FC236}">
                        <a16:creationId xmlns:a16="http://schemas.microsoft.com/office/drawing/2014/main" id="{1AD06E17-5F17-4CDC-A828-EAE8A24F118D}"/>
                      </a:ext>
                    </a:extLst>
                  </p:cNvPr>
                  <p:cNvSpPr>
                    <a:spLocks/>
                  </p:cNvSpPr>
                  <p:nvPr/>
                </p:nvSpPr>
                <p:spPr bwMode="gray">
                  <a:xfrm>
                    <a:off x="5345113" y="2232026"/>
                    <a:ext cx="1498600" cy="1274763"/>
                  </a:xfrm>
                  <a:custGeom>
                    <a:avLst/>
                    <a:gdLst>
                      <a:gd name="T0" fmla="*/ 189 w 944"/>
                      <a:gd name="T1" fmla="*/ 401 h 803"/>
                      <a:gd name="T2" fmla="*/ 0 w 944"/>
                      <a:gd name="T3" fmla="*/ 0 h 803"/>
                      <a:gd name="T4" fmla="*/ 944 w 944"/>
                      <a:gd name="T5" fmla="*/ 401 h 803"/>
                      <a:gd name="T6" fmla="*/ 0 w 944"/>
                      <a:gd name="T7" fmla="*/ 803 h 803"/>
                      <a:gd name="T8" fmla="*/ 189 w 944"/>
                      <a:gd name="T9" fmla="*/ 401 h 803"/>
                    </a:gdLst>
                    <a:ahLst/>
                    <a:cxnLst>
                      <a:cxn ang="0">
                        <a:pos x="T0" y="T1"/>
                      </a:cxn>
                      <a:cxn ang="0">
                        <a:pos x="T2" y="T3"/>
                      </a:cxn>
                      <a:cxn ang="0">
                        <a:pos x="T4" y="T5"/>
                      </a:cxn>
                      <a:cxn ang="0">
                        <a:pos x="T6" y="T7"/>
                      </a:cxn>
                      <a:cxn ang="0">
                        <a:pos x="T8" y="T9"/>
                      </a:cxn>
                    </a:cxnLst>
                    <a:rect l="0" t="0" r="r" b="b"/>
                    <a:pathLst>
                      <a:path w="944" h="803">
                        <a:moveTo>
                          <a:pt x="189" y="401"/>
                        </a:moveTo>
                        <a:lnTo>
                          <a:pt x="0" y="0"/>
                        </a:lnTo>
                        <a:lnTo>
                          <a:pt x="944" y="401"/>
                        </a:lnTo>
                        <a:lnTo>
                          <a:pt x="0" y="803"/>
                        </a:lnTo>
                        <a:lnTo>
                          <a:pt x="189" y="401"/>
                        </a:lnTo>
                        <a:close/>
                      </a:path>
                    </a:pathLst>
                  </a:custGeom>
                  <a:solidFill>
                    <a:schemeClr val="tx2">
                      <a:lumMod val="60000"/>
                      <a:lumOff val="40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sp>
                <p:nvSpPr>
                  <p:cNvPr id="148" name="Freeform 14">
                    <a:extLst>
                      <a:ext uri="{FF2B5EF4-FFF2-40B4-BE49-F238E27FC236}">
                        <a16:creationId xmlns:a16="http://schemas.microsoft.com/office/drawing/2014/main" id="{FD869FCB-C793-4F02-AECA-CB93D9CE8A73}"/>
                      </a:ext>
                    </a:extLst>
                  </p:cNvPr>
                  <p:cNvSpPr>
                    <a:spLocks/>
                  </p:cNvSpPr>
                  <p:nvPr/>
                </p:nvSpPr>
                <p:spPr bwMode="gray">
                  <a:xfrm>
                    <a:off x="5345113" y="2232026"/>
                    <a:ext cx="1498600" cy="636588"/>
                  </a:xfrm>
                  <a:custGeom>
                    <a:avLst/>
                    <a:gdLst>
                      <a:gd name="T0" fmla="*/ 189 w 944"/>
                      <a:gd name="T1" fmla="*/ 401 h 401"/>
                      <a:gd name="T2" fmla="*/ 944 w 944"/>
                      <a:gd name="T3" fmla="*/ 401 h 401"/>
                      <a:gd name="T4" fmla="*/ 0 w 944"/>
                      <a:gd name="T5" fmla="*/ 0 h 401"/>
                      <a:gd name="T6" fmla="*/ 189 w 944"/>
                      <a:gd name="T7" fmla="*/ 401 h 401"/>
                    </a:gdLst>
                    <a:ahLst/>
                    <a:cxnLst>
                      <a:cxn ang="0">
                        <a:pos x="T0" y="T1"/>
                      </a:cxn>
                      <a:cxn ang="0">
                        <a:pos x="T2" y="T3"/>
                      </a:cxn>
                      <a:cxn ang="0">
                        <a:pos x="T4" y="T5"/>
                      </a:cxn>
                      <a:cxn ang="0">
                        <a:pos x="T6" y="T7"/>
                      </a:cxn>
                    </a:cxnLst>
                    <a:rect l="0" t="0" r="r" b="b"/>
                    <a:pathLst>
                      <a:path w="944" h="401">
                        <a:moveTo>
                          <a:pt x="189" y="401"/>
                        </a:moveTo>
                        <a:lnTo>
                          <a:pt x="944" y="401"/>
                        </a:lnTo>
                        <a:lnTo>
                          <a:pt x="0" y="0"/>
                        </a:lnTo>
                        <a:lnTo>
                          <a:pt x="189" y="401"/>
                        </a:lnTo>
                        <a:close/>
                      </a:path>
                    </a:pathLst>
                  </a:custGeom>
                  <a:solidFill>
                    <a:schemeClr val="tx2">
                      <a:lumMod val="75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grpSp>
          </p:grpSp>
          <p:sp>
            <p:nvSpPr>
              <p:cNvPr id="144" name="Rechteck 89">
                <a:extLst>
                  <a:ext uri="{FF2B5EF4-FFF2-40B4-BE49-F238E27FC236}">
                    <a16:creationId xmlns:a16="http://schemas.microsoft.com/office/drawing/2014/main" id="{12656781-8FB8-45F8-82F2-A846E41475A1}"/>
                  </a:ext>
                </a:extLst>
              </p:cNvPr>
              <p:cNvSpPr/>
              <p:nvPr/>
            </p:nvSpPr>
            <p:spPr bwMode="gray">
              <a:xfrm>
                <a:off x="554039" y="2336797"/>
                <a:ext cx="2066560" cy="360650"/>
              </a:xfrm>
              <a:prstGeom prst="rect">
                <a:avLst/>
              </a:prstGeom>
            </p:spPr>
            <p:txBody>
              <a:bodyPr wrap="square">
                <a:spAutoFit/>
              </a:bodyPr>
              <a:lstStyle/>
              <a:p>
                <a:pPr algn="ctr" defTabSz="601346">
                  <a:lnSpc>
                    <a:spcPct val="85000"/>
                  </a:lnSpc>
                  <a:spcAft>
                    <a:spcPts val="450"/>
                  </a:spcAft>
                </a:pPr>
                <a:r>
                  <a:rPr lang="en-US" sz="1350" dirty="0">
                    <a:solidFill>
                      <a:srgbClr val="595959"/>
                    </a:solidFill>
                    <a:latin typeface="Calibri Light" panose="020F0302020204030204" pitchFamily="34" charset="0"/>
                  </a:rPr>
                  <a:t>Identify a location. </a:t>
                </a:r>
              </a:p>
            </p:txBody>
          </p:sp>
        </p:grpSp>
        <p:grpSp>
          <p:nvGrpSpPr>
            <p:cNvPr id="56" name="Gruppieren 100">
              <a:extLst>
                <a:ext uri="{FF2B5EF4-FFF2-40B4-BE49-F238E27FC236}">
                  <a16:creationId xmlns:a16="http://schemas.microsoft.com/office/drawing/2014/main" id="{18309802-0911-4A81-ABA4-DCF7469B22A8}"/>
                </a:ext>
              </a:extLst>
            </p:cNvPr>
            <p:cNvGrpSpPr/>
            <p:nvPr/>
          </p:nvGrpSpPr>
          <p:grpSpPr bwMode="gray">
            <a:xfrm>
              <a:off x="5129903" y="4794617"/>
              <a:ext cx="2416818" cy="1372433"/>
              <a:chOff x="378910" y="1560431"/>
              <a:chExt cx="2416818" cy="1372433"/>
            </a:xfrm>
          </p:grpSpPr>
          <p:sp>
            <p:nvSpPr>
              <p:cNvPr id="129" name="Rechteck 101">
                <a:extLst>
                  <a:ext uri="{FF2B5EF4-FFF2-40B4-BE49-F238E27FC236}">
                    <a16:creationId xmlns:a16="http://schemas.microsoft.com/office/drawing/2014/main" id="{3588E6C0-5C8B-4C54-B546-D64A35C48D85}"/>
                  </a:ext>
                </a:extLst>
              </p:cNvPr>
              <p:cNvSpPr/>
              <p:nvPr/>
            </p:nvSpPr>
            <p:spPr bwMode="gray">
              <a:xfrm>
                <a:off x="991050" y="1560431"/>
                <a:ext cx="1210002" cy="615473"/>
              </a:xfrm>
              <a:prstGeom prst="rect">
                <a:avLst/>
              </a:prstGeom>
            </p:spPr>
            <p:txBody>
              <a:bodyPr wrap="none">
                <a:spAutoFit/>
              </a:bodyPr>
              <a:lstStyle/>
              <a:p>
                <a:pPr algn="ctr"/>
                <a:r>
                  <a:rPr lang="en-US" sz="2400" dirty="0">
                    <a:latin typeface="Bebas Neue" panose="020B0506020202020201" pitchFamily="34" charset="0"/>
                  </a:rPr>
                  <a:t>WHICH?</a:t>
                </a:r>
              </a:p>
            </p:txBody>
          </p:sp>
          <p:grpSp>
            <p:nvGrpSpPr>
              <p:cNvPr id="130" name="Gruppieren 102">
                <a:extLst>
                  <a:ext uri="{FF2B5EF4-FFF2-40B4-BE49-F238E27FC236}">
                    <a16:creationId xmlns:a16="http://schemas.microsoft.com/office/drawing/2014/main" id="{4A5057E2-36E5-45A6-92D4-FD71C4B0867C}"/>
                  </a:ext>
                </a:extLst>
              </p:cNvPr>
              <p:cNvGrpSpPr/>
              <p:nvPr/>
            </p:nvGrpSpPr>
            <p:grpSpPr bwMode="gray">
              <a:xfrm>
                <a:off x="571502" y="1931754"/>
                <a:ext cx="2049096" cy="365739"/>
                <a:chOff x="2511025" y="2429342"/>
                <a:chExt cx="4696225" cy="838220"/>
              </a:xfrm>
            </p:grpSpPr>
            <p:grpSp>
              <p:nvGrpSpPr>
                <p:cNvPr id="132" name="Gruppieren 104">
                  <a:extLst>
                    <a:ext uri="{FF2B5EF4-FFF2-40B4-BE49-F238E27FC236}">
                      <a16:creationId xmlns:a16="http://schemas.microsoft.com/office/drawing/2014/main" id="{273E7502-2DE3-44C1-A49D-9E6E0137BC76}"/>
                    </a:ext>
                  </a:extLst>
                </p:cNvPr>
                <p:cNvGrpSpPr/>
                <p:nvPr/>
              </p:nvGrpSpPr>
              <p:grpSpPr bwMode="gray">
                <a:xfrm>
                  <a:off x="2511025" y="2460709"/>
                  <a:ext cx="3974922" cy="799348"/>
                  <a:chOff x="-9091613" y="1050925"/>
                  <a:chExt cx="4071937" cy="850900"/>
                </a:xfrm>
              </p:grpSpPr>
              <p:sp>
                <p:nvSpPr>
                  <p:cNvPr id="136" name="Freeform 42">
                    <a:extLst>
                      <a:ext uri="{FF2B5EF4-FFF2-40B4-BE49-F238E27FC236}">
                        <a16:creationId xmlns:a16="http://schemas.microsoft.com/office/drawing/2014/main" id="{DE1196B4-704D-43AC-AD56-4A55AAC461EF}"/>
                      </a:ext>
                    </a:extLst>
                  </p:cNvPr>
                  <p:cNvSpPr>
                    <a:spLocks noEditPoints="1"/>
                  </p:cNvSpPr>
                  <p:nvPr/>
                </p:nvSpPr>
                <p:spPr bwMode="gray">
                  <a:xfrm>
                    <a:off x="-9091613" y="1530350"/>
                    <a:ext cx="971550" cy="371475"/>
                  </a:xfrm>
                  <a:custGeom>
                    <a:avLst/>
                    <a:gdLst>
                      <a:gd name="T0" fmla="*/ 539 w 612"/>
                      <a:gd name="T1" fmla="*/ 5 h 234"/>
                      <a:gd name="T2" fmla="*/ 392 w 612"/>
                      <a:gd name="T3" fmla="*/ 159 h 234"/>
                      <a:gd name="T4" fmla="*/ 354 w 612"/>
                      <a:gd name="T5" fmla="*/ 159 h 234"/>
                      <a:gd name="T6" fmla="*/ 503 w 612"/>
                      <a:gd name="T7" fmla="*/ 3 h 234"/>
                      <a:gd name="T8" fmla="*/ 470 w 612"/>
                      <a:gd name="T9" fmla="*/ 3 h 234"/>
                      <a:gd name="T10" fmla="*/ 324 w 612"/>
                      <a:gd name="T11" fmla="*/ 159 h 234"/>
                      <a:gd name="T12" fmla="*/ 286 w 612"/>
                      <a:gd name="T13" fmla="*/ 159 h 234"/>
                      <a:gd name="T14" fmla="*/ 435 w 612"/>
                      <a:gd name="T15" fmla="*/ 3 h 234"/>
                      <a:gd name="T16" fmla="*/ 236 w 612"/>
                      <a:gd name="T17" fmla="*/ 0 h 234"/>
                      <a:gd name="T18" fmla="*/ 0 w 612"/>
                      <a:gd name="T19" fmla="*/ 234 h 234"/>
                      <a:gd name="T20" fmla="*/ 385 w 612"/>
                      <a:gd name="T21" fmla="*/ 234 h 234"/>
                      <a:gd name="T22" fmla="*/ 612 w 612"/>
                      <a:gd name="T23" fmla="*/ 5 h 234"/>
                      <a:gd name="T24" fmla="*/ 539 w 612"/>
                      <a:gd name="T25" fmla="*/ 5 h 234"/>
                      <a:gd name="T26" fmla="*/ 135 w 612"/>
                      <a:gd name="T27" fmla="*/ 159 h 234"/>
                      <a:gd name="T28" fmla="*/ 284 w 612"/>
                      <a:gd name="T29" fmla="*/ 3 h 234"/>
                      <a:gd name="T30" fmla="*/ 319 w 612"/>
                      <a:gd name="T31" fmla="*/ 3 h 234"/>
                      <a:gd name="T32" fmla="*/ 170 w 612"/>
                      <a:gd name="T33" fmla="*/ 159 h 234"/>
                      <a:gd name="T34" fmla="*/ 135 w 612"/>
                      <a:gd name="T35" fmla="*/ 159 h 234"/>
                      <a:gd name="T36" fmla="*/ 213 w 612"/>
                      <a:gd name="T37" fmla="*/ 159 h 234"/>
                      <a:gd name="T38" fmla="*/ 364 w 612"/>
                      <a:gd name="T39" fmla="*/ 3 h 234"/>
                      <a:gd name="T40" fmla="*/ 397 w 612"/>
                      <a:gd name="T41" fmla="*/ 3 h 234"/>
                      <a:gd name="T42" fmla="*/ 250 w 612"/>
                      <a:gd name="T43" fmla="*/ 159 h 234"/>
                      <a:gd name="T44" fmla="*/ 213 w 612"/>
                      <a:gd name="T45" fmla="*/ 15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539" y="5"/>
                        </a:moveTo>
                        <a:lnTo>
                          <a:pt x="392" y="159"/>
                        </a:lnTo>
                        <a:lnTo>
                          <a:pt x="354" y="159"/>
                        </a:lnTo>
                        <a:lnTo>
                          <a:pt x="503" y="3"/>
                        </a:lnTo>
                        <a:lnTo>
                          <a:pt x="470" y="3"/>
                        </a:lnTo>
                        <a:lnTo>
                          <a:pt x="324" y="159"/>
                        </a:lnTo>
                        <a:lnTo>
                          <a:pt x="286" y="159"/>
                        </a:lnTo>
                        <a:lnTo>
                          <a:pt x="435" y="3"/>
                        </a:lnTo>
                        <a:lnTo>
                          <a:pt x="236" y="0"/>
                        </a:lnTo>
                        <a:lnTo>
                          <a:pt x="0" y="234"/>
                        </a:lnTo>
                        <a:lnTo>
                          <a:pt x="385" y="234"/>
                        </a:lnTo>
                        <a:lnTo>
                          <a:pt x="612" y="5"/>
                        </a:lnTo>
                        <a:lnTo>
                          <a:pt x="539" y="5"/>
                        </a:lnTo>
                        <a:close/>
                        <a:moveTo>
                          <a:pt x="135" y="159"/>
                        </a:moveTo>
                        <a:lnTo>
                          <a:pt x="284" y="3"/>
                        </a:lnTo>
                        <a:lnTo>
                          <a:pt x="319" y="3"/>
                        </a:lnTo>
                        <a:lnTo>
                          <a:pt x="170" y="159"/>
                        </a:lnTo>
                        <a:lnTo>
                          <a:pt x="135" y="159"/>
                        </a:lnTo>
                        <a:close/>
                        <a:moveTo>
                          <a:pt x="213" y="159"/>
                        </a:moveTo>
                        <a:lnTo>
                          <a:pt x="364" y="3"/>
                        </a:lnTo>
                        <a:lnTo>
                          <a:pt x="397" y="3"/>
                        </a:lnTo>
                        <a:lnTo>
                          <a:pt x="250" y="159"/>
                        </a:lnTo>
                        <a:lnTo>
                          <a:pt x="213" y="15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37" name="Freeform 43">
                    <a:extLst>
                      <a:ext uri="{FF2B5EF4-FFF2-40B4-BE49-F238E27FC236}">
                        <a16:creationId xmlns:a16="http://schemas.microsoft.com/office/drawing/2014/main" id="{616E90A2-3A76-4B98-A489-ADF3712A3507}"/>
                      </a:ext>
                    </a:extLst>
                  </p:cNvPr>
                  <p:cNvSpPr>
                    <a:spLocks noEditPoints="1"/>
                  </p:cNvSpPr>
                  <p:nvPr/>
                </p:nvSpPr>
                <p:spPr bwMode="gray">
                  <a:xfrm>
                    <a:off x="-9091613" y="1050925"/>
                    <a:ext cx="971550" cy="371475"/>
                  </a:xfrm>
                  <a:custGeom>
                    <a:avLst/>
                    <a:gdLst>
                      <a:gd name="T0" fmla="*/ 612 w 612"/>
                      <a:gd name="T1" fmla="*/ 227 h 234"/>
                      <a:gd name="T2" fmla="*/ 385 w 612"/>
                      <a:gd name="T3" fmla="*/ 0 h 234"/>
                      <a:gd name="T4" fmla="*/ 0 w 612"/>
                      <a:gd name="T5" fmla="*/ 0 h 234"/>
                      <a:gd name="T6" fmla="*/ 236 w 612"/>
                      <a:gd name="T7" fmla="*/ 234 h 234"/>
                      <a:gd name="T8" fmla="*/ 435 w 612"/>
                      <a:gd name="T9" fmla="*/ 232 h 234"/>
                      <a:gd name="T10" fmla="*/ 286 w 612"/>
                      <a:gd name="T11" fmla="*/ 73 h 234"/>
                      <a:gd name="T12" fmla="*/ 324 w 612"/>
                      <a:gd name="T13" fmla="*/ 73 h 234"/>
                      <a:gd name="T14" fmla="*/ 470 w 612"/>
                      <a:gd name="T15" fmla="*/ 229 h 234"/>
                      <a:gd name="T16" fmla="*/ 503 w 612"/>
                      <a:gd name="T17" fmla="*/ 229 h 234"/>
                      <a:gd name="T18" fmla="*/ 354 w 612"/>
                      <a:gd name="T19" fmla="*/ 73 h 234"/>
                      <a:gd name="T20" fmla="*/ 392 w 612"/>
                      <a:gd name="T21" fmla="*/ 73 h 234"/>
                      <a:gd name="T22" fmla="*/ 539 w 612"/>
                      <a:gd name="T23" fmla="*/ 229 h 234"/>
                      <a:gd name="T24" fmla="*/ 612 w 612"/>
                      <a:gd name="T25" fmla="*/ 227 h 234"/>
                      <a:gd name="T26" fmla="*/ 170 w 612"/>
                      <a:gd name="T27" fmla="*/ 73 h 234"/>
                      <a:gd name="T28" fmla="*/ 319 w 612"/>
                      <a:gd name="T29" fmla="*/ 232 h 234"/>
                      <a:gd name="T30" fmla="*/ 284 w 612"/>
                      <a:gd name="T31" fmla="*/ 232 h 234"/>
                      <a:gd name="T32" fmla="*/ 135 w 612"/>
                      <a:gd name="T33" fmla="*/ 73 h 234"/>
                      <a:gd name="T34" fmla="*/ 170 w 612"/>
                      <a:gd name="T35" fmla="*/ 73 h 234"/>
                      <a:gd name="T36" fmla="*/ 250 w 612"/>
                      <a:gd name="T37" fmla="*/ 73 h 234"/>
                      <a:gd name="T38" fmla="*/ 397 w 612"/>
                      <a:gd name="T39" fmla="*/ 232 h 234"/>
                      <a:gd name="T40" fmla="*/ 364 w 612"/>
                      <a:gd name="T41" fmla="*/ 232 h 234"/>
                      <a:gd name="T42" fmla="*/ 213 w 612"/>
                      <a:gd name="T43" fmla="*/ 73 h 234"/>
                      <a:gd name="T44" fmla="*/ 250 w 612"/>
                      <a:gd name="T45"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612" y="227"/>
                        </a:moveTo>
                        <a:lnTo>
                          <a:pt x="385" y="0"/>
                        </a:lnTo>
                        <a:lnTo>
                          <a:pt x="0" y="0"/>
                        </a:lnTo>
                        <a:lnTo>
                          <a:pt x="236" y="234"/>
                        </a:lnTo>
                        <a:lnTo>
                          <a:pt x="435" y="232"/>
                        </a:lnTo>
                        <a:lnTo>
                          <a:pt x="286" y="73"/>
                        </a:lnTo>
                        <a:lnTo>
                          <a:pt x="324" y="73"/>
                        </a:lnTo>
                        <a:lnTo>
                          <a:pt x="470" y="229"/>
                        </a:lnTo>
                        <a:lnTo>
                          <a:pt x="503" y="229"/>
                        </a:lnTo>
                        <a:lnTo>
                          <a:pt x="354" y="73"/>
                        </a:lnTo>
                        <a:lnTo>
                          <a:pt x="392" y="73"/>
                        </a:lnTo>
                        <a:lnTo>
                          <a:pt x="539" y="229"/>
                        </a:lnTo>
                        <a:lnTo>
                          <a:pt x="612" y="227"/>
                        </a:lnTo>
                        <a:close/>
                        <a:moveTo>
                          <a:pt x="170" y="73"/>
                        </a:moveTo>
                        <a:lnTo>
                          <a:pt x="319" y="232"/>
                        </a:lnTo>
                        <a:lnTo>
                          <a:pt x="284" y="232"/>
                        </a:lnTo>
                        <a:lnTo>
                          <a:pt x="135" y="73"/>
                        </a:lnTo>
                        <a:lnTo>
                          <a:pt x="170" y="73"/>
                        </a:lnTo>
                        <a:close/>
                        <a:moveTo>
                          <a:pt x="250" y="73"/>
                        </a:moveTo>
                        <a:lnTo>
                          <a:pt x="397" y="232"/>
                        </a:lnTo>
                        <a:lnTo>
                          <a:pt x="364" y="232"/>
                        </a:lnTo>
                        <a:lnTo>
                          <a:pt x="213" y="73"/>
                        </a:lnTo>
                        <a:lnTo>
                          <a:pt x="250" y="7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38" name="Freeform 44">
                    <a:extLst>
                      <a:ext uri="{FF2B5EF4-FFF2-40B4-BE49-F238E27FC236}">
                        <a16:creationId xmlns:a16="http://schemas.microsoft.com/office/drawing/2014/main" id="{B53C331E-A988-499C-BCEE-EA15E9F9A2E1}"/>
                      </a:ext>
                    </a:extLst>
                  </p:cNvPr>
                  <p:cNvSpPr>
                    <a:spLocks/>
                  </p:cNvSpPr>
                  <p:nvPr/>
                </p:nvSpPr>
                <p:spPr bwMode="gray">
                  <a:xfrm>
                    <a:off x="-8401050" y="1535113"/>
                    <a:ext cx="55562" cy="0"/>
                  </a:xfrm>
                  <a:custGeom>
                    <a:avLst/>
                    <a:gdLst>
                      <a:gd name="T0" fmla="*/ 35 w 35"/>
                      <a:gd name="T1" fmla="*/ 2 w 35"/>
                      <a:gd name="T2" fmla="*/ 0 w 35"/>
                      <a:gd name="T3" fmla="*/ 35 w 35"/>
                      <a:gd name="T4" fmla="*/ 35 w 35"/>
                    </a:gdLst>
                    <a:ahLst/>
                    <a:cxnLst>
                      <a:cxn ang="0">
                        <a:pos x="T0" y="0"/>
                      </a:cxn>
                      <a:cxn ang="0">
                        <a:pos x="T1" y="0"/>
                      </a:cxn>
                      <a:cxn ang="0">
                        <a:pos x="T2" y="0"/>
                      </a:cxn>
                      <a:cxn ang="0">
                        <a:pos x="T3" y="0"/>
                      </a:cxn>
                      <a:cxn ang="0">
                        <a:pos x="T4" y="0"/>
                      </a:cxn>
                    </a:cxnLst>
                    <a:rect l="0" t="0" r="r" b="b"/>
                    <a:pathLst>
                      <a:path w="35">
                        <a:moveTo>
                          <a:pt x="35" y="0"/>
                        </a:moveTo>
                        <a:lnTo>
                          <a:pt x="2" y="0"/>
                        </a:lnTo>
                        <a:lnTo>
                          <a:pt x="0" y="0"/>
                        </a:lnTo>
                        <a:lnTo>
                          <a:pt x="35" y="0"/>
                        </a:lnTo>
                        <a:lnTo>
                          <a:pt x="35"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39" name="Freeform 45">
                    <a:extLst>
                      <a:ext uri="{FF2B5EF4-FFF2-40B4-BE49-F238E27FC236}">
                        <a16:creationId xmlns:a16="http://schemas.microsoft.com/office/drawing/2014/main" id="{34C33AE1-29B4-4317-B730-128580ACF6F5}"/>
                      </a:ext>
                    </a:extLst>
                  </p:cNvPr>
                  <p:cNvSpPr>
                    <a:spLocks/>
                  </p:cNvSpPr>
                  <p:nvPr/>
                </p:nvSpPr>
                <p:spPr bwMode="gray">
                  <a:xfrm>
                    <a:off x="-8293100" y="1535113"/>
                    <a:ext cx="57150" cy="3175"/>
                  </a:xfrm>
                  <a:custGeom>
                    <a:avLst/>
                    <a:gdLst>
                      <a:gd name="T0" fmla="*/ 36 w 36"/>
                      <a:gd name="T1" fmla="*/ 0 h 2"/>
                      <a:gd name="T2" fmla="*/ 3 w 36"/>
                      <a:gd name="T3" fmla="*/ 0 h 2"/>
                      <a:gd name="T4" fmla="*/ 0 w 36"/>
                      <a:gd name="T5" fmla="*/ 0 h 2"/>
                      <a:gd name="T6" fmla="*/ 36 w 36"/>
                      <a:gd name="T7" fmla="*/ 2 h 2"/>
                      <a:gd name="T8" fmla="*/ 36 w 36"/>
                      <a:gd name="T9" fmla="*/ 0 h 2"/>
                    </a:gdLst>
                    <a:ahLst/>
                    <a:cxnLst>
                      <a:cxn ang="0">
                        <a:pos x="T0" y="T1"/>
                      </a:cxn>
                      <a:cxn ang="0">
                        <a:pos x="T2" y="T3"/>
                      </a:cxn>
                      <a:cxn ang="0">
                        <a:pos x="T4" y="T5"/>
                      </a:cxn>
                      <a:cxn ang="0">
                        <a:pos x="T6" y="T7"/>
                      </a:cxn>
                      <a:cxn ang="0">
                        <a:pos x="T8" y="T9"/>
                      </a:cxn>
                    </a:cxnLst>
                    <a:rect l="0" t="0" r="r" b="b"/>
                    <a:pathLst>
                      <a:path w="36" h="2">
                        <a:moveTo>
                          <a:pt x="36" y="0"/>
                        </a:moveTo>
                        <a:lnTo>
                          <a:pt x="3" y="0"/>
                        </a:lnTo>
                        <a:lnTo>
                          <a:pt x="0" y="0"/>
                        </a:lnTo>
                        <a:lnTo>
                          <a:pt x="36" y="2"/>
                        </a:lnTo>
                        <a:lnTo>
                          <a:pt x="36"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40" name="Rectangle 46">
                    <a:extLst>
                      <a:ext uri="{FF2B5EF4-FFF2-40B4-BE49-F238E27FC236}">
                        <a16:creationId xmlns:a16="http://schemas.microsoft.com/office/drawing/2014/main" id="{6A33B30A-5D84-4C0E-A78B-015067FAE74A}"/>
                      </a:ext>
                    </a:extLst>
                  </p:cNvPr>
                  <p:cNvSpPr>
                    <a:spLocks noChangeArrowheads="1"/>
                  </p:cNvSpPr>
                  <p:nvPr/>
                </p:nvSpPr>
                <p:spPr bwMode="gray">
                  <a:xfrm>
                    <a:off x="-8739188" y="1411288"/>
                    <a:ext cx="3719512" cy="555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41" name="Rectangle 47">
                    <a:extLst>
                      <a:ext uri="{FF2B5EF4-FFF2-40B4-BE49-F238E27FC236}">
                        <a16:creationId xmlns:a16="http://schemas.microsoft.com/office/drawing/2014/main" id="{248C56D6-D678-43D2-B2E3-1B35BC8D9058}"/>
                      </a:ext>
                    </a:extLst>
                  </p:cNvPr>
                  <p:cNvSpPr>
                    <a:spLocks noChangeArrowheads="1"/>
                  </p:cNvSpPr>
                  <p:nvPr/>
                </p:nvSpPr>
                <p:spPr bwMode="gray">
                  <a:xfrm>
                    <a:off x="-8739188" y="1463675"/>
                    <a:ext cx="3719512" cy="60325"/>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grpSp>
            <p:grpSp>
              <p:nvGrpSpPr>
                <p:cNvPr id="133" name="Gruppieren 105">
                  <a:extLst>
                    <a:ext uri="{FF2B5EF4-FFF2-40B4-BE49-F238E27FC236}">
                      <a16:creationId xmlns:a16="http://schemas.microsoft.com/office/drawing/2014/main" id="{EFB9B640-BF8F-4558-AF8A-867960ACD2B0}"/>
                    </a:ext>
                  </a:extLst>
                </p:cNvPr>
                <p:cNvGrpSpPr/>
                <p:nvPr/>
              </p:nvGrpSpPr>
              <p:grpSpPr bwMode="gray">
                <a:xfrm>
                  <a:off x="6221844" y="2429342"/>
                  <a:ext cx="985406" cy="838220"/>
                  <a:chOff x="5345113" y="2232026"/>
                  <a:chExt cx="1498600" cy="1274763"/>
                </a:xfrm>
              </p:grpSpPr>
              <p:sp>
                <p:nvSpPr>
                  <p:cNvPr id="134" name="Freeform 13">
                    <a:extLst>
                      <a:ext uri="{FF2B5EF4-FFF2-40B4-BE49-F238E27FC236}">
                        <a16:creationId xmlns:a16="http://schemas.microsoft.com/office/drawing/2014/main" id="{14CF9188-B6DA-4C53-A343-4819393D8297}"/>
                      </a:ext>
                    </a:extLst>
                  </p:cNvPr>
                  <p:cNvSpPr>
                    <a:spLocks/>
                  </p:cNvSpPr>
                  <p:nvPr/>
                </p:nvSpPr>
                <p:spPr bwMode="gray">
                  <a:xfrm>
                    <a:off x="5345113" y="2232026"/>
                    <a:ext cx="1498600" cy="1274763"/>
                  </a:xfrm>
                  <a:custGeom>
                    <a:avLst/>
                    <a:gdLst>
                      <a:gd name="T0" fmla="*/ 189 w 944"/>
                      <a:gd name="T1" fmla="*/ 401 h 803"/>
                      <a:gd name="T2" fmla="*/ 0 w 944"/>
                      <a:gd name="T3" fmla="*/ 0 h 803"/>
                      <a:gd name="T4" fmla="*/ 944 w 944"/>
                      <a:gd name="T5" fmla="*/ 401 h 803"/>
                      <a:gd name="T6" fmla="*/ 0 w 944"/>
                      <a:gd name="T7" fmla="*/ 803 h 803"/>
                      <a:gd name="T8" fmla="*/ 189 w 944"/>
                      <a:gd name="T9" fmla="*/ 401 h 803"/>
                    </a:gdLst>
                    <a:ahLst/>
                    <a:cxnLst>
                      <a:cxn ang="0">
                        <a:pos x="T0" y="T1"/>
                      </a:cxn>
                      <a:cxn ang="0">
                        <a:pos x="T2" y="T3"/>
                      </a:cxn>
                      <a:cxn ang="0">
                        <a:pos x="T4" y="T5"/>
                      </a:cxn>
                      <a:cxn ang="0">
                        <a:pos x="T6" y="T7"/>
                      </a:cxn>
                      <a:cxn ang="0">
                        <a:pos x="T8" y="T9"/>
                      </a:cxn>
                    </a:cxnLst>
                    <a:rect l="0" t="0" r="r" b="b"/>
                    <a:pathLst>
                      <a:path w="944" h="803">
                        <a:moveTo>
                          <a:pt x="189" y="401"/>
                        </a:moveTo>
                        <a:lnTo>
                          <a:pt x="0" y="0"/>
                        </a:lnTo>
                        <a:lnTo>
                          <a:pt x="944" y="401"/>
                        </a:lnTo>
                        <a:lnTo>
                          <a:pt x="0" y="803"/>
                        </a:lnTo>
                        <a:lnTo>
                          <a:pt x="189" y="401"/>
                        </a:lnTo>
                        <a:close/>
                      </a:path>
                    </a:pathLst>
                  </a:custGeom>
                  <a:solidFill>
                    <a:schemeClr val="tx2">
                      <a:lumMod val="60000"/>
                      <a:lumOff val="40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sp>
                <p:nvSpPr>
                  <p:cNvPr id="135" name="Freeform 14">
                    <a:extLst>
                      <a:ext uri="{FF2B5EF4-FFF2-40B4-BE49-F238E27FC236}">
                        <a16:creationId xmlns:a16="http://schemas.microsoft.com/office/drawing/2014/main" id="{0B4E28BA-8FCD-4636-B467-46B5BF83E7DB}"/>
                      </a:ext>
                    </a:extLst>
                  </p:cNvPr>
                  <p:cNvSpPr>
                    <a:spLocks/>
                  </p:cNvSpPr>
                  <p:nvPr/>
                </p:nvSpPr>
                <p:spPr bwMode="gray">
                  <a:xfrm>
                    <a:off x="5345113" y="2232026"/>
                    <a:ext cx="1498600" cy="636588"/>
                  </a:xfrm>
                  <a:custGeom>
                    <a:avLst/>
                    <a:gdLst>
                      <a:gd name="T0" fmla="*/ 189 w 944"/>
                      <a:gd name="T1" fmla="*/ 401 h 401"/>
                      <a:gd name="T2" fmla="*/ 944 w 944"/>
                      <a:gd name="T3" fmla="*/ 401 h 401"/>
                      <a:gd name="T4" fmla="*/ 0 w 944"/>
                      <a:gd name="T5" fmla="*/ 0 h 401"/>
                      <a:gd name="T6" fmla="*/ 189 w 944"/>
                      <a:gd name="T7" fmla="*/ 401 h 401"/>
                    </a:gdLst>
                    <a:ahLst/>
                    <a:cxnLst>
                      <a:cxn ang="0">
                        <a:pos x="T0" y="T1"/>
                      </a:cxn>
                      <a:cxn ang="0">
                        <a:pos x="T2" y="T3"/>
                      </a:cxn>
                      <a:cxn ang="0">
                        <a:pos x="T4" y="T5"/>
                      </a:cxn>
                      <a:cxn ang="0">
                        <a:pos x="T6" y="T7"/>
                      </a:cxn>
                    </a:cxnLst>
                    <a:rect l="0" t="0" r="r" b="b"/>
                    <a:pathLst>
                      <a:path w="944" h="401">
                        <a:moveTo>
                          <a:pt x="189" y="401"/>
                        </a:moveTo>
                        <a:lnTo>
                          <a:pt x="944" y="401"/>
                        </a:lnTo>
                        <a:lnTo>
                          <a:pt x="0" y="0"/>
                        </a:lnTo>
                        <a:lnTo>
                          <a:pt x="189" y="401"/>
                        </a:lnTo>
                        <a:close/>
                      </a:path>
                    </a:pathLst>
                  </a:custGeom>
                  <a:solidFill>
                    <a:schemeClr val="tx2">
                      <a:lumMod val="75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grpSp>
          </p:grpSp>
          <p:sp>
            <p:nvSpPr>
              <p:cNvPr id="131" name="Rechteck 103">
                <a:extLst>
                  <a:ext uri="{FF2B5EF4-FFF2-40B4-BE49-F238E27FC236}">
                    <a16:creationId xmlns:a16="http://schemas.microsoft.com/office/drawing/2014/main" id="{B9BD050F-F824-4080-8EDF-8C7FBAE00732}"/>
                  </a:ext>
                </a:extLst>
              </p:cNvPr>
              <p:cNvSpPr/>
              <p:nvPr/>
            </p:nvSpPr>
            <p:spPr bwMode="gray">
              <a:xfrm>
                <a:off x="378910" y="2336795"/>
                <a:ext cx="2416818" cy="596069"/>
              </a:xfrm>
              <a:prstGeom prst="rect">
                <a:avLst/>
              </a:prstGeom>
            </p:spPr>
            <p:txBody>
              <a:bodyPr wrap="square">
                <a:spAutoFit/>
              </a:bodyPr>
              <a:lstStyle/>
              <a:p>
                <a:pPr algn="ctr" defTabSz="601346">
                  <a:lnSpc>
                    <a:spcPct val="85000"/>
                  </a:lnSpc>
                  <a:spcAft>
                    <a:spcPts val="450"/>
                  </a:spcAft>
                </a:pPr>
                <a:r>
                  <a:rPr lang="en-US" sz="1350" dirty="0">
                    <a:solidFill>
                      <a:srgbClr val="595959"/>
                    </a:solidFill>
                    <a:latin typeface="Calibri Light" panose="020F0302020204030204" pitchFamily="34" charset="0"/>
                  </a:rPr>
                  <a:t>Identify requirements and constraints.</a:t>
                </a:r>
              </a:p>
            </p:txBody>
          </p:sp>
        </p:grpSp>
        <p:grpSp>
          <p:nvGrpSpPr>
            <p:cNvPr id="57" name="Gruppieren 114">
              <a:extLst>
                <a:ext uri="{FF2B5EF4-FFF2-40B4-BE49-F238E27FC236}">
                  <a16:creationId xmlns:a16="http://schemas.microsoft.com/office/drawing/2014/main" id="{844532CD-5DED-4713-9BA2-0F355C97EB6C}"/>
                </a:ext>
              </a:extLst>
            </p:cNvPr>
            <p:cNvGrpSpPr/>
            <p:nvPr/>
          </p:nvGrpSpPr>
          <p:grpSpPr bwMode="gray">
            <a:xfrm>
              <a:off x="3168515" y="3969073"/>
              <a:ext cx="2066560" cy="1370297"/>
              <a:chOff x="554039" y="1560431"/>
              <a:chExt cx="2066560" cy="1370297"/>
            </a:xfrm>
          </p:grpSpPr>
          <p:sp>
            <p:nvSpPr>
              <p:cNvPr id="88" name="Rechteck 115">
                <a:extLst>
                  <a:ext uri="{FF2B5EF4-FFF2-40B4-BE49-F238E27FC236}">
                    <a16:creationId xmlns:a16="http://schemas.microsoft.com/office/drawing/2014/main" id="{D1657479-7716-4D69-96DA-BC48BD10CD5B}"/>
                  </a:ext>
                </a:extLst>
              </p:cNvPr>
              <p:cNvSpPr/>
              <p:nvPr/>
            </p:nvSpPr>
            <p:spPr bwMode="gray">
              <a:xfrm>
                <a:off x="1025242" y="1560431"/>
                <a:ext cx="1141618" cy="615473"/>
              </a:xfrm>
              <a:prstGeom prst="rect">
                <a:avLst/>
              </a:prstGeom>
            </p:spPr>
            <p:txBody>
              <a:bodyPr wrap="none">
                <a:spAutoFit/>
              </a:bodyPr>
              <a:lstStyle/>
              <a:p>
                <a:pPr algn="ctr"/>
                <a:r>
                  <a:rPr lang="en-US" sz="2400" dirty="0">
                    <a:latin typeface="Bebas Neue" panose="020B0506020202020201" pitchFamily="34" charset="0"/>
                  </a:rPr>
                  <a:t>WHEN?</a:t>
                </a:r>
              </a:p>
            </p:txBody>
          </p:sp>
          <p:grpSp>
            <p:nvGrpSpPr>
              <p:cNvPr id="89" name="Gruppieren 116">
                <a:extLst>
                  <a:ext uri="{FF2B5EF4-FFF2-40B4-BE49-F238E27FC236}">
                    <a16:creationId xmlns:a16="http://schemas.microsoft.com/office/drawing/2014/main" id="{F58D1A5F-E0E9-4CC7-A420-C311E3E672CA}"/>
                  </a:ext>
                </a:extLst>
              </p:cNvPr>
              <p:cNvGrpSpPr/>
              <p:nvPr/>
            </p:nvGrpSpPr>
            <p:grpSpPr bwMode="gray">
              <a:xfrm>
                <a:off x="571502" y="1931754"/>
                <a:ext cx="2049096" cy="365739"/>
                <a:chOff x="2511025" y="2429342"/>
                <a:chExt cx="4696225" cy="838220"/>
              </a:xfrm>
            </p:grpSpPr>
            <p:grpSp>
              <p:nvGrpSpPr>
                <p:cNvPr id="91" name="Gruppieren 118">
                  <a:extLst>
                    <a:ext uri="{FF2B5EF4-FFF2-40B4-BE49-F238E27FC236}">
                      <a16:creationId xmlns:a16="http://schemas.microsoft.com/office/drawing/2014/main" id="{92B78C61-2E09-49D8-8E51-E64BDD548721}"/>
                    </a:ext>
                  </a:extLst>
                </p:cNvPr>
                <p:cNvGrpSpPr/>
                <p:nvPr/>
              </p:nvGrpSpPr>
              <p:grpSpPr bwMode="gray">
                <a:xfrm>
                  <a:off x="2511025" y="2460709"/>
                  <a:ext cx="3974922" cy="799348"/>
                  <a:chOff x="-9091613" y="1050925"/>
                  <a:chExt cx="4071937" cy="850900"/>
                </a:xfrm>
              </p:grpSpPr>
              <p:sp>
                <p:nvSpPr>
                  <p:cNvPr id="95" name="Freeform 42">
                    <a:extLst>
                      <a:ext uri="{FF2B5EF4-FFF2-40B4-BE49-F238E27FC236}">
                        <a16:creationId xmlns:a16="http://schemas.microsoft.com/office/drawing/2014/main" id="{96F6801D-FB05-43A8-B18A-FCFF0D9D0EF9}"/>
                      </a:ext>
                    </a:extLst>
                  </p:cNvPr>
                  <p:cNvSpPr>
                    <a:spLocks noEditPoints="1"/>
                  </p:cNvSpPr>
                  <p:nvPr/>
                </p:nvSpPr>
                <p:spPr bwMode="gray">
                  <a:xfrm>
                    <a:off x="-9091613" y="1530350"/>
                    <a:ext cx="971550" cy="371475"/>
                  </a:xfrm>
                  <a:custGeom>
                    <a:avLst/>
                    <a:gdLst>
                      <a:gd name="T0" fmla="*/ 539 w 612"/>
                      <a:gd name="T1" fmla="*/ 5 h 234"/>
                      <a:gd name="T2" fmla="*/ 392 w 612"/>
                      <a:gd name="T3" fmla="*/ 159 h 234"/>
                      <a:gd name="T4" fmla="*/ 354 w 612"/>
                      <a:gd name="T5" fmla="*/ 159 h 234"/>
                      <a:gd name="T6" fmla="*/ 503 w 612"/>
                      <a:gd name="T7" fmla="*/ 3 h 234"/>
                      <a:gd name="T8" fmla="*/ 470 w 612"/>
                      <a:gd name="T9" fmla="*/ 3 h 234"/>
                      <a:gd name="T10" fmla="*/ 324 w 612"/>
                      <a:gd name="T11" fmla="*/ 159 h 234"/>
                      <a:gd name="T12" fmla="*/ 286 w 612"/>
                      <a:gd name="T13" fmla="*/ 159 h 234"/>
                      <a:gd name="T14" fmla="*/ 435 w 612"/>
                      <a:gd name="T15" fmla="*/ 3 h 234"/>
                      <a:gd name="T16" fmla="*/ 236 w 612"/>
                      <a:gd name="T17" fmla="*/ 0 h 234"/>
                      <a:gd name="T18" fmla="*/ 0 w 612"/>
                      <a:gd name="T19" fmla="*/ 234 h 234"/>
                      <a:gd name="T20" fmla="*/ 385 w 612"/>
                      <a:gd name="T21" fmla="*/ 234 h 234"/>
                      <a:gd name="T22" fmla="*/ 612 w 612"/>
                      <a:gd name="T23" fmla="*/ 5 h 234"/>
                      <a:gd name="T24" fmla="*/ 539 w 612"/>
                      <a:gd name="T25" fmla="*/ 5 h 234"/>
                      <a:gd name="T26" fmla="*/ 135 w 612"/>
                      <a:gd name="T27" fmla="*/ 159 h 234"/>
                      <a:gd name="T28" fmla="*/ 284 w 612"/>
                      <a:gd name="T29" fmla="*/ 3 h 234"/>
                      <a:gd name="T30" fmla="*/ 319 w 612"/>
                      <a:gd name="T31" fmla="*/ 3 h 234"/>
                      <a:gd name="T32" fmla="*/ 170 w 612"/>
                      <a:gd name="T33" fmla="*/ 159 h 234"/>
                      <a:gd name="T34" fmla="*/ 135 w 612"/>
                      <a:gd name="T35" fmla="*/ 159 h 234"/>
                      <a:gd name="T36" fmla="*/ 213 w 612"/>
                      <a:gd name="T37" fmla="*/ 159 h 234"/>
                      <a:gd name="T38" fmla="*/ 364 w 612"/>
                      <a:gd name="T39" fmla="*/ 3 h 234"/>
                      <a:gd name="T40" fmla="*/ 397 w 612"/>
                      <a:gd name="T41" fmla="*/ 3 h 234"/>
                      <a:gd name="T42" fmla="*/ 250 w 612"/>
                      <a:gd name="T43" fmla="*/ 159 h 234"/>
                      <a:gd name="T44" fmla="*/ 213 w 612"/>
                      <a:gd name="T45" fmla="*/ 15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539" y="5"/>
                        </a:moveTo>
                        <a:lnTo>
                          <a:pt x="392" y="159"/>
                        </a:lnTo>
                        <a:lnTo>
                          <a:pt x="354" y="159"/>
                        </a:lnTo>
                        <a:lnTo>
                          <a:pt x="503" y="3"/>
                        </a:lnTo>
                        <a:lnTo>
                          <a:pt x="470" y="3"/>
                        </a:lnTo>
                        <a:lnTo>
                          <a:pt x="324" y="159"/>
                        </a:lnTo>
                        <a:lnTo>
                          <a:pt x="286" y="159"/>
                        </a:lnTo>
                        <a:lnTo>
                          <a:pt x="435" y="3"/>
                        </a:lnTo>
                        <a:lnTo>
                          <a:pt x="236" y="0"/>
                        </a:lnTo>
                        <a:lnTo>
                          <a:pt x="0" y="234"/>
                        </a:lnTo>
                        <a:lnTo>
                          <a:pt x="385" y="234"/>
                        </a:lnTo>
                        <a:lnTo>
                          <a:pt x="612" y="5"/>
                        </a:lnTo>
                        <a:lnTo>
                          <a:pt x="539" y="5"/>
                        </a:lnTo>
                        <a:close/>
                        <a:moveTo>
                          <a:pt x="135" y="159"/>
                        </a:moveTo>
                        <a:lnTo>
                          <a:pt x="284" y="3"/>
                        </a:lnTo>
                        <a:lnTo>
                          <a:pt x="319" y="3"/>
                        </a:lnTo>
                        <a:lnTo>
                          <a:pt x="170" y="159"/>
                        </a:lnTo>
                        <a:lnTo>
                          <a:pt x="135" y="159"/>
                        </a:lnTo>
                        <a:close/>
                        <a:moveTo>
                          <a:pt x="213" y="159"/>
                        </a:moveTo>
                        <a:lnTo>
                          <a:pt x="364" y="3"/>
                        </a:lnTo>
                        <a:lnTo>
                          <a:pt x="397" y="3"/>
                        </a:lnTo>
                        <a:lnTo>
                          <a:pt x="250" y="159"/>
                        </a:lnTo>
                        <a:lnTo>
                          <a:pt x="213" y="15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24" name="Freeform 43">
                    <a:extLst>
                      <a:ext uri="{FF2B5EF4-FFF2-40B4-BE49-F238E27FC236}">
                        <a16:creationId xmlns:a16="http://schemas.microsoft.com/office/drawing/2014/main" id="{22921613-F0C3-4291-B0EB-D22BB9AA0ABC}"/>
                      </a:ext>
                    </a:extLst>
                  </p:cNvPr>
                  <p:cNvSpPr>
                    <a:spLocks noEditPoints="1"/>
                  </p:cNvSpPr>
                  <p:nvPr/>
                </p:nvSpPr>
                <p:spPr bwMode="gray">
                  <a:xfrm>
                    <a:off x="-9091613" y="1050925"/>
                    <a:ext cx="971550" cy="371475"/>
                  </a:xfrm>
                  <a:custGeom>
                    <a:avLst/>
                    <a:gdLst>
                      <a:gd name="T0" fmla="*/ 612 w 612"/>
                      <a:gd name="T1" fmla="*/ 227 h 234"/>
                      <a:gd name="T2" fmla="*/ 385 w 612"/>
                      <a:gd name="T3" fmla="*/ 0 h 234"/>
                      <a:gd name="T4" fmla="*/ 0 w 612"/>
                      <a:gd name="T5" fmla="*/ 0 h 234"/>
                      <a:gd name="T6" fmla="*/ 236 w 612"/>
                      <a:gd name="T7" fmla="*/ 234 h 234"/>
                      <a:gd name="T8" fmla="*/ 435 w 612"/>
                      <a:gd name="T9" fmla="*/ 232 h 234"/>
                      <a:gd name="T10" fmla="*/ 286 w 612"/>
                      <a:gd name="T11" fmla="*/ 73 h 234"/>
                      <a:gd name="T12" fmla="*/ 324 w 612"/>
                      <a:gd name="T13" fmla="*/ 73 h 234"/>
                      <a:gd name="T14" fmla="*/ 470 w 612"/>
                      <a:gd name="T15" fmla="*/ 229 h 234"/>
                      <a:gd name="T16" fmla="*/ 503 w 612"/>
                      <a:gd name="T17" fmla="*/ 229 h 234"/>
                      <a:gd name="T18" fmla="*/ 354 w 612"/>
                      <a:gd name="T19" fmla="*/ 73 h 234"/>
                      <a:gd name="T20" fmla="*/ 392 w 612"/>
                      <a:gd name="T21" fmla="*/ 73 h 234"/>
                      <a:gd name="T22" fmla="*/ 539 w 612"/>
                      <a:gd name="T23" fmla="*/ 229 h 234"/>
                      <a:gd name="T24" fmla="*/ 612 w 612"/>
                      <a:gd name="T25" fmla="*/ 227 h 234"/>
                      <a:gd name="T26" fmla="*/ 170 w 612"/>
                      <a:gd name="T27" fmla="*/ 73 h 234"/>
                      <a:gd name="T28" fmla="*/ 319 w 612"/>
                      <a:gd name="T29" fmla="*/ 232 h 234"/>
                      <a:gd name="T30" fmla="*/ 284 w 612"/>
                      <a:gd name="T31" fmla="*/ 232 h 234"/>
                      <a:gd name="T32" fmla="*/ 135 w 612"/>
                      <a:gd name="T33" fmla="*/ 73 h 234"/>
                      <a:gd name="T34" fmla="*/ 170 w 612"/>
                      <a:gd name="T35" fmla="*/ 73 h 234"/>
                      <a:gd name="T36" fmla="*/ 250 w 612"/>
                      <a:gd name="T37" fmla="*/ 73 h 234"/>
                      <a:gd name="T38" fmla="*/ 397 w 612"/>
                      <a:gd name="T39" fmla="*/ 232 h 234"/>
                      <a:gd name="T40" fmla="*/ 364 w 612"/>
                      <a:gd name="T41" fmla="*/ 232 h 234"/>
                      <a:gd name="T42" fmla="*/ 213 w 612"/>
                      <a:gd name="T43" fmla="*/ 73 h 234"/>
                      <a:gd name="T44" fmla="*/ 250 w 612"/>
                      <a:gd name="T45"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612" y="227"/>
                        </a:moveTo>
                        <a:lnTo>
                          <a:pt x="385" y="0"/>
                        </a:lnTo>
                        <a:lnTo>
                          <a:pt x="0" y="0"/>
                        </a:lnTo>
                        <a:lnTo>
                          <a:pt x="236" y="234"/>
                        </a:lnTo>
                        <a:lnTo>
                          <a:pt x="435" y="232"/>
                        </a:lnTo>
                        <a:lnTo>
                          <a:pt x="286" y="73"/>
                        </a:lnTo>
                        <a:lnTo>
                          <a:pt x="324" y="73"/>
                        </a:lnTo>
                        <a:lnTo>
                          <a:pt x="470" y="229"/>
                        </a:lnTo>
                        <a:lnTo>
                          <a:pt x="503" y="229"/>
                        </a:lnTo>
                        <a:lnTo>
                          <a:pt x="354" y="73"/>
                        </a:lnTo>
                        <a:lnTo>
                          <a:pt x="392" y="73"/>
                        </a:lnTo>
                        <a:lnTo>
                          <a:pt x="539" y="229"/>
                        </a:lnTo>
                        <a:lnTo>
                          <a:pt x="612" y="227"/>
                        </a:lnTo>
                        <a:close/>
                        <a:moveTo>
                          <a:pt x="170" y="73"/>
                        </a:moveTo>
                        <a:lnTo>
                          <a:pt x="319" y="232"/>
                        </a:lnTo>
                        <a:lnTo>
                          <a:pt x="284" y="232"/>
                        </a:lnTo>
                        <a:lnTo>
                          <a:pt x="135" y="73"/>
                        </a:lnTo>
                        <a:lnTo>
                          <a:pt x="170" y="73"/>
                        </a:lnTo>
                        <a:close/>
                        <a:moveTo>
                          <a:pt x="250" y="73"/>
                        </a:moveTo>
                        <a:lnTo>
                          <a:pt x="397" y="232"/>
                        </a:lnTo>
                        <a:lnTo>
                          <a:pt x="364" y="232"/>
                        </a:lnTo>
                        <a:lnTo>
                          <a:pt x="213" y="73"/>
                        </a:lnTo>
                        <a:lnTo>
                          <a:pt x="250" y="7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25" name="Freeform 44">
                    <a:extLst>
                      <a:ext uri="{FF2B5EF4-FFF2-40B4-BE49-F238E27FC236}">
                        <a16:creationId xmlns:a16="http://schemas.microsoft.com/office/drawing/2014/main" id="{91DAEF83-CD2F-4D6C-9CF6-A57DB494D230}"/>
                      </a:ext>
                    </a:extLst>
                  </p:cNvPr>
                  <p:cNvSpPr>
                    <a:spLocks/>
                  </p:cNvSpPr>
                  <p:nvPr/>
                </p:nvSpPr>
                <p:spPr bwMode="gray">
                  <a:xfrm>
                    <a:off x="-8401050" y="1535113"/>
                    <a:ext cx="55562" cy="0"/>
                  </a:xfrm>
                  <a:custGeom>
                    <a:avLst/>
                    <a:gdLst>
                      <a:gd name="T0" fmla="*/ 35 w 35"/>
                      <a:gd name="T1" fmla="*/ 2 w 35"/>
                      <a:gd name="T2" fmla="*/ 0 w 35"/>
                      <a:gd name="T3" fmla="*/ 35 w 35"/>
                      <a:gd name="T4" fmla="*/ 35 w 35"/>
                    </a:gdLst>
                    <a:ahLst/>
                    <a:cxnLst>
                      <a:cxn ang="0">
                        <a:pos x="T0" y="0"/>
                      </a:cxn>
                      <a:cxn ang="0">
                        <a:pos x="T1" y="0"/>
                      </a:cxn>
                      <a:cxn ang="0">
                        <a:pos x="T2" y="0"/>
                      </a:cxn>
                      <a:cxn ang="0">
                        <a:pos x="T3" y="0"/>
                      </a:cxn>
                      <a:cxn ang="0">
                        <a:pos x="T4" y="0"/>
                      </a:cxn>
                    </a:cxnLst>
                    <a:rect l="0" t="0" r="r" b="b"/>
                    <a:pathLst>
                      <a:path w="35">
                        <a:moveTo>
                          <a:pt x="35" y="0"/>
                        </a:moveTo>
                        <a:lnTo>
                          <a:pt x="2" y="0"/>
                        </a:lnTo>
                        <a:lnTo>
                          <a:pt x="0" y="0"/>
                        </a:lnTo>
                        <a:lnTo>
                          <a:pt x="35" y="0"/>
                        </a:lnTo>
                        <a:lnTo>
                          <a:pt x="35"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26" name="Freeform 45">
                    <a:extLst>
                      <a:ext uri="{FF2B5EF4-FFF2-40B4-BE49-F238E27FC236}">
                        <a16:creationId xmlns:a16="http://schemas.microsoft.com/office/drawing/2014/main" id="{1A065387-C1BF-4A28-A6BE-55A3D956416C}"/>
                      </a:ext>
                    </a:extLst>
                  </p:cNvPr>
                  <p:cNvSpPr>
                    <a:spLocks/>
                  </p:cNvSpPr>
                  <p:nvPr/>
                </p:nvSpPr>
                <p:spPr bwMode="gray">
                  <a:xfrm>
                    <a:off x="-8293100" y="1535113"/>
                    <a:ext cx="57150" cy="3175"/>
                  </a:xfrm>
                  <a:custGeom>
                    <a:avLst/>
                    <a:gdLst>
                      <a:gd name="T0" fmla="*/ 36 w 36"/>
                      <a:gd name="T1" fmla="*/ 0 h 2"/>
                      <a:gd name="T2" fmla="*/ 3 w 36"/>
                      <a:gd name="T3" fmla="*/ 0 h 2"/>
                      <a:gd name="T4" fmla="*/ 0 w 36"/>
                      <a:gd name="T5" fmla="*/ 0 h 2"/>
                      <a:gd name="T6" fmla="*/ 36 w 36"/>
                      <a:gd name="T7" fmla="*/ 2 h 2"/>
                      <a:gd name="T8" fmla="*/ 36 w 36"/>
                      <a:gd name="T9" fmla="*/ 0 h 2"/>
                    </a:gdLst>
                    <a:ahLst/>
                    <a:cxnLst>
                      <a:cxn ang="0">
                        <a:pos x="T0" y="T1"/>
                      </a:cxn>
                      <a:cxn ang="0">
                        <a:pos x="T2" y="T3"/>
                      </a:cxn>
                      <a:cxn ang="0">
                        <a:pos x="T4" y="T5"/>
                      </a:cxn>
                      <a:cxn ang="0">
                        <a:pos x="T6" y="T7"/>
                      </a:cxn>
                      <a:cxn ang="0">
                        <a:pos x="T8" y="T9"/>
                      </a:cxn>
                    </a:cxnLst>
                    <a:rect l="0" t="0" r="r" b="b"/>
                    <a:pathLst>
                      <a:path w="36" h="2">
                        <a:moveTo>
                          <a:pt x="36" y="0"/>
                        </a:moveTo>
                        <a:lnTo>
                          <a:pt x="3" y="0"/>
                        </a:lnTo>
                        <a:lnTo>
                          <a:pt x="0" y="0"/>
                        </a:lnTo>
                        <a:lnTo>
                          <a:pt x="36" y="2"/>
                        </a:lnTo>
                        <a:lnTo>
                          <a:pt x="36"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27" name="Rectangle 46">
                    <a:extLst>
                      <a:ext uri="{FF2B5EF4-FFF2-40B4-BE49-F238E27FC236}">
                        <a16:creationId xmlns:a16="http://schemas.microsoft.com/office/drawing/2014/main" id="{76405787-5B71-48D6-AB96-D905CF88C140}"/>
                      </a:ext>
                    </a:extLst>
                  </p:cNvPr>
                  <p:cNvSpPr>
                    <a:spLocks noChangeArrowheads="1"/>
                  </p:cNvSpPr>
                  <p:nvPr/>
                </p:nvSpPr>
                <p:spPr bwMode="gray">
                  <a:xfrm>
                    <a:off x="-8739188" y="1411288"/>
                    <a:ext cx="3719512" cy="555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128" name="Rectangle 47">
                    <a:extLst>
                      <a:ext uri="{FF2B5EF4-FFF2-40B4-BE49-F238E27FC236}">
                        <a16:creationId xmlns:a16="http://schemas.microsoft.com/office/drawing/2014/main" id="{C478914B-CA3C-487B-BD23-73C177A2F9C9}"/>
                      </a:ext>
                    </a:extLst>
                  </p:cNvPr>
                  <p:cNvSpPr>
                    <a:spLocks noChangeArrowheads="1"/>
                  </p:cNvSpPr>
                  <p:nvPr/>
                </p:nvSpPr>
                <p:spPr bwMode="gray">
                  <a:xfrm>
                    <a:off x="-8739188" y="1463675"/>
                    <a:ext cx="3719512" cy="60325"/>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grpSp>
            <p:grpSp>
              <p:nvGrpSpPr>
                <p:cNvPr id="92" name="Gruppieren 119">
                  <a:extLst>
                    <a:ext uri="{FF2B5EF4-FFF2-40B4-BE49-F238E27FC236}">
                      <a16:creationId xmlns:a16="http://schemas.microsoft.com/office/drawing/2014/main" id="{A961D4F3-26BF-4A54-A6D1-554809DDA23A}"/>
                    </a:ext>
                  </a:extLst>
                </p:cNvPr>
                <p:cNvGrpSpPr/>
                <p:nvPr/>
              </p:nvGrpSpPr>
              <p:grpSpPr bwMode="gray">
                <a:xfrm>
                  <a:off x="6221844" y="2429342"/>
                  <a:ext cx="985406" cy="838220"/>
                  <a:chOff x="5345113" y="2232026"/>
                  <a:chExt cx="1498600" cy="1274763"/>
                </a:xfrm>
              </p:grpSpPr>
              <p:sp>
                <p:nvSpPr>
                  <p:cNvPr id="93" name="Freeform 13">
                    <a:extLst>
                      <a:ext uri="{FF2B5EF4-FFF2-40B4-BE49-F238E27FC236}">
                        <a16:creationId xmlns:a16="http://schemas.microsoft.com/office/drawing/2014/main" id="{D23DCFC2-C785-457D-89FF-3AF0FF16D169}"/>
                      </a:ext>
                    </a:extLst>
                  </p:cNvPr>
                  <p:cNvSpPr>
                    <a:spLocks/>
                  </p:cNvSpPr>
                  <p:nvPr/>
                </p:nvSpPr>
                <p:spPr bwMode="gray">
                  <a:xfrm>
                    <a:off x="5345113" y="2232026"/>
                    <a:ext cx="1498600" cy="1274763"/>
                  </a:xfrm>
                  <a:custGeom>
                    <a:avLst/>
                    <a:gdLst>
                      <a:gd name="T0" fmla="*/ 189 w 944"/>
                      <a:gd name="T1" fmla="*/ 401 h 803"/>
                      <a:gd name="T2" fmla="*/ 0 w 944"/>
                      <a:gd name="T3" fmla="*/ 0 h 803"/>
                      <a:gd name="T4" fmla="*/ 944 w 944"/>
                      <a:gd name="T5" fmla="*/ 401 h 803"/>
                      <a:gd name="T6" fmla="*/ 0 w 944"/>
                      <a:gd name="T7" fmla="*/ 803 h 803"/>
                      <a:gd name="T8" fmla="*/ 189 w 944"/>
                      <a:gd name="T9" fmla="*/ 401 h 803"/>
                    </a:gdLst>
                    <a:ahLst/>
                    <a:cxnLst>
                      <a:cxn ang="0">
                        <a:pos x="T0" y="T1"/>
                      </a:cxn>
                      <a:cxn ang="0">
                        <a:pos x="T2" y="T3"/>
                      </a:cxn>
                      <a:cxn ang="0">
                        <a:pos x="T4" y="T5"/>
                      </a:cxn>
                      <a:cxn ang="0">
                        <a:pos x="T6" y="T7"/>
                      </a:cxn>
                      <a:cxn ang="0">
                        <a:pos x="T8" y="T9"/>
                      </a:cxn>
                    </a:cxnLst>
                    <a:rect l="0" t="0" r="r" b="b"/>
                    <a:pathLst>
                      <a:path w="944" h="803">
                        <a:moveTo>
                          <a:pt x="189" y="401"/>
                        </a:moveTo>
                        <a:lnTo>
                          <a:pt x="0" y="0"/>
                        </a:lnTo>
                        <a:lnTo>
                          <a:pt x="944" y="401"/>
                        </a:lnTo>
                        <a:lnTo>
                          <a:pt x="0" y="803"/>
                        </a:lnTo>
                        <a:lnTo>
                          <a:pt x="189" y="401"/>
                        </a:lnTo>
                        <a:close/>
                      </a:path>
                    </a:pathLst>
                  </a:custGeom>
                  <a:solidFill>
                    <a:schemeClr val="tx2">
                      <a:lumMod val="60000"/>
                      <a:lumOff val="40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sp>
                <p:nvSpPr>
                  <p:cNvPr id="94" name="Freeform 14">
                    <a:extLst>
                      <a:ext uri="{FF2B5EF4-FFF2-40B4-BE49-F238E27FC236}">
                        <a16:creationId xmlns:a16="http://schemas.microsoft.com/office/drawing/2014/main" id="{26A9A4F6-D28D-4B07-B214-A57E4BDBD5DC}"/>
                      </a:ext>
                    </a:extLst>
                  </p:cNvPr>
                  <p:cNvSpPr>
                    <a:spLocks/>
                  </p:cNvSpPr>
                  <p:nvPr/>
                </p:nvSpPr>
                <p:spPr bwMode="gray">
                  <a:xfrm>
                    <a:off x="5345113" y="2232026"/>
                    <a:ext cx="1498600" cy="636588"/>
                  </a:xfrm>
                  <a:custGeom>
                    <a:avLst/>
                    <a:gdLst>
                      <a:gd name="T0" fmla="*/ 189 w 944"/>
                      <a:gd name="T1" fmla="*/ 401 h 401"/>
                      <a:gd name="T2" fmla="*/ 944 w 944"/>
                      <a:gd name="T3" fmla="*/ 401 h 401"/>
                      <a:gd name="T4" fmla="*/ 0 w 944"/>
                      <a:gd name="T5" fmla="*/ 0 h 401"/>
                      <a:gd name="T6" fmla="*/ 189 w 944"/>
                      <a:gd name="T7" fmla="*/ 401 h 401"/>
                    </a:gdLst>
                    <a:ahLst/>
                    <a:cxnLst>
                      <a:cxn ang="0">
                        <a:pos x="T0" y="T1"/>
                      </a:cxn>
                      <a:cxn ang="0">
                        <a:pos x="T2" y="T3"/>
                      </a:cxn>
                      <a:cxn ang="0">
                        <a:pos x="T4" y="T5"/>
                      </a:cxn>
                      <a:cxn ang="0">
                        <a:pos x="T6" y="T7"/>
                      </a:cxn>
                    </a:cxnLst>
                    <a:rect l="0" t="0" r="r" b="b"/>
                    <a:pathLst>
                      <a:path w="944" h="401">
                        <a:moveTo>
                          <a:pt x="189" y="401"/>
                        </a:moveTo>
                        <a:lnTo>
                          <a:pt x="944" y="401"/>
                        </a:lnTo>
                        <a:lnTo>
                          <a:pt x="0" y="0"/>
                        </a:lnTo>
                        <a:lnTo>
                          <a:pt x="189" y="401"/>
                        </a:lnTo>
                        <a:close/>
                      </a:path>
                    </a:pathLst>
                  </a:custGeom>
                  <a:solidFill>
                    <a:schemeClr val="tx2">
                      <a:lumMod val="75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grpSp>
          </p:grpSp>
          <p:sp>
            <p:nvSpPr>
              <p:cNvPr id="90" name="Rechteck 117">
                <a:extLst>
                  <a:ext uri="{FF2B5EF4-FFF2-40B4-BE49-F238E27FC236}">
                    <a16:creationId xmlns:a16="http://schemas.microsoft.com/office/drawing/2014/main" id="{A82F6025-D09E-46B2-A6F4-13398BE90E55}"/>
                  </a:ext>
                </a:extLst>
              </p:cNvPr>
              <p:cNvSpPr/>
              <p:nvPr/>
            </p:nvSpPr>
            <p:spPr bwMode="gray">
              <a:xfrm>
                <a:off x="554039" y="2336796"/>
                <a:ext cx="2066560" cy="593932"/>
              </a:xfrm>
              <a:prstGeom prst="rect">
                <a:avLst/>
              </a:prstGeom>
            </p:spPr>
            <p:txBody>
              <a:bodyPr wrap="square">
                <a:spAutoFit/>
              </a:bodyPr>
              <a:lstStyle/>
              <a:p>
                <a:pPr algn="ctr" defTabSz="601346">
                  <a:lnSpc>
                    <a:spcPct val="85000"/>
                  </a:lnSpc>
                  <a:spcAft>
                    <a:spcPts val="450"/>
                  </a:spcAft>
                </a:pPr>
                <a:r>
                  <a:rPr lang="en-US" sz="1350" dirty="0">
                    <a:solidFill>
                      <a:srgbClr val="595959"/>
                    </a:solidFill>
                    <a:latin typeface="Calibri Light" panose="020F0302020204030204" pitchFamily="34" charset="0"/>
                  </a:rPr>
                  <a:t>Establish a time frame</a:t>
                </a:r>
              </a:p>
            </p:txBody>
          </p:sp>
        </p:grpSp>
        <p:grpSp>
          <p:nvGrpSpPr>
            <p:cNvPr id="59" name="Gruppieren 128">
              <a:extLst>
                <a:ext uri="{FF2B5EF4-FFF2-40B4-BE49-F238E27FC236}">
                  <a16:creationId xmlns:a16="http://schemas.microsoft.com/office/drawing/2014/main" id="{B79BAD89-7C49-4E17-A9B5-C835AC1A4358}"/>
                </a:ext>
              </a:extLst>
            </p:cNvPr>
            <p:cNvGrpSpPr/>
            <p:nvPr/>
          </p:nvGrpSpPr>
          <p:grpSpPr bwMode="gray">
            <a:xfrm>
              <a:off x="2856885" y="2422424"/>
              <a:ext cx="3951874" cy="1370297"/>
              <a:chOff x="-388618" y="1560431"/>
              <a:chExt cx="3951874" cy="1370297"/>
            </a:xfrm>
          </p:grpSpPr>
          <p:sp>
            <p:nvSpPr>
              <p:cNvPr id="75" name="Rechteck 129">
                <a:extLst>
                  <a:ext uri="{FF2B5EF4-FFF2-40B4-BE49-F238E27FC236}">
                    <a16:creationId xmlns:a16="http://schemas.microsoft.com/office/drawing/2014/main" id="{A52DEF5B-D401-4E8A-B03D-1F2C0C9C4996}"/>
                  </a:ext>
                </a:extLst>
              </p:cNvPr>
              <p:cNvSpPr/>
              <p:nvPr/>
            </p:nvSpPr>
            <p:spPr bwMode="gray">
              <a:xfrm>
                <a:off x="1115000" y="1560431"/>
                <a:ext cx="962103" cy="615473"/>
              </a:xfrm>
              <a:prstGeom prst="rect">
                <a:avLst/>
              </a:prstGeom>
            </p:spPr>
            <p:txBody>
              <a:bodyPr wrap="none">
                <a:spAutoFit/>
              </a:bodyPr>
              <a:lstStyle/>
              <a:p>
                <a:pPr algn="ctr"/>
                <a:r>
                  <a:rPr lang="en-US" sz="2400" dirty="0">
                    <a:latin typeface="Bebas Neue" panose="020B0506020202020201" pitchFamily="34" charset="0"/>
                  </a:rPr>
                  <a:t>WHY?</a:t>
                </a:r>
              </a:p>
            </p:txBody>
          </p:sp>
          <p:grpSp>
            <p:nvGrpSpPr>
              <p:cNvPr id="76" name="Gruppieren 130">
                <a:extLst>
                  <a:ext uri="{FF2B5EF4-FFF2-40B4-BE49-F238E27FC236}">
                    <a16:creationId xmlns:a16="http://schemas.microsoft.com/office/drawing/2014/main" id="{05EA1DE5-A481-4FF4-A391-7843BBEB57B9}"/>
                  </a:ext>
                </a:extLst>
              </p:cNvPr>
              <p:cNvGrpSpPr/>
              <p:nvPr/>
            </p:nvGrpSpPr>
            <p:grpSpPr bwMode="gray">
              <a:xfrm>
                <a:off x="571502" y="1931754"/>
                <a:ext cx="2049096" cy="365739"/>
                <a:chOff x="2511025" y="2429342"/>
                <a:chExt cx="4696225" cy="838220"/>
              </a:xfrm>
            </p:grpSpPr>
            <p:grpSp>
              <p:nvGrpSpPr>
                <p:cNvPr id="78" name="Gruppieren 132">
                  <a:extLst>
                    <a:ext uri="{FF2B5EF4-FFF2-40B4-BE49-F238E27FC236}">
                      <a16:creationId xmlns:a16="http://schemas.microsoft.com/office/drawing/2014/main" id="{41AA8529-1DBB-4241-904A-4AE6C265CA33}"/>
                    </a:ext>
                  </a:extLst>
                </p:cNvPr>
                <p:cNvGrpSpPr/>
                <p:nvPr/>
              </p:nvGrpSpPr>
              <p:grpSpPr bwMode="gray">
                <a:xfrm>
                  <a:off x="2511025" y="2460709"/>
                  <a:ext cx="3974922" cy="799348"/>
                  <a:chOff x="-9091613" y="1050925"/>
                  <a:chExt cx="4071937" cy="850900"/>
                </a:xfrm>
              </p:grpSpPr>
              <p:sp>
                <p:nvSpPr>
                  <p:cNvPr id="82" name="Freeform 42">
                    <a:extLst>
                      <a:ext uri="{FF2B5EF4-FFF2-40B4-BE49-F238E27FC236}">
                        <a16:creationId xmlns:a16="http://schemas.microsoft.com/office/drawing/2014/main" id="{F649BD62-D5C3-4612-A4DC-9E06F5EA7035}"/>
                      </a:ext>
                    </a:extLst>
                  </p:cNvPr>
                  <p:cNvSpPr>
                    <a:spLocks noEditPoints="1"/>
                  </p:cNvSpPr>
                  <p:nvPr/>
                </p:nvSpPr>
                <p:spPr bwMode="gray">
                  <a:xfrm>
                    <a:off x="-9091613" y="1530350"/>
                    <a:ext cx="971550" cy="371475"/>
                  </a:xfrm>
                  <a:custGeom>
                    <a:avLst/>
                    <a:gdLst>
                      <a:gd name="T0" fmla="*/ 539 w 612"/>
                      <a:gd name="T1" fmla="*/ 5 h 234"/>
                      <a:gd name="T2" fmla="*/ 392 w 612"/>
                      <a:gd name="T3" fmla="*/ 159 h 234"/>
                      <a:gd name="T4" fmla="*/ 354 w 612"/>
                      <a:gd name="T5" fmla="*/ 159 h 234"/>
                      <a:gd name="T6" fmla="*/ 503 w 612"/>
                      <a:gd name="T7" fmla="*/ 3 h 234"/>
                      <a:gd name="T8" fmla="*/ 470 w 612"/>
                      <a:gd name="T9" fmla="*/ 3 h 234"/>
                      <a:gd name="T10" fmla="*/ 324 w 612"/>
                      <a:gd name="T11" fmla="*/ 159 h 234"/>
                      <a:gd name="T12" fmla="*/ 286 w 612"/>
                      <a:gd name="T13" fmla="*/ 159 h 234"/>
                      <a:gd name="T14" fmla="*/ 435 w 612"/>
                      <a:gd name="T15" fmla="*/ 3 h 234"/>
                      <a:gd name="T16" fmla="*/ 236 w 612"/>
                      <a:gd name="T17" fmla="*/ 0 h 234"/>
                      <a:gd name="T18" fmla="*/ 0 w 612"/>
                      <a:gd name="T19" fmla="*/ 234 h 234"/>
                      <a:gd name="T20" fmla="*/ 385 w 612"/>
                      <a:gd name="T21" fmla="*/ 234 h 234"/>
                      <a:gd name="T22" fmla="*/ 612 w 612"/>
                      <a:gd name="T23" fmla="*/ 5 h 234"/>
                      <a:gd name="T24" fmla="*/ 539 w 612"/>
                      <a:gd name="T25" fmla="*/ 5 h 234"/>
                      <a:gd name="T26" fmla="*/ 135 w 612"/>
                      <a:gd name="T27" fmla="*/ 159 h 234"/>
                      <a:gd name="T28" fmla="*/ 284 w 612"/>
                      <a:gd name="T29" fmla="*/ 3 h 234"/>
                      <a:gd name="T30" fmla="*/ 319 w 612"/>
                      <a:gd name="T31" fmla="*/ 3 h 234"/>
                      <a:gd name="T32" fmla="*/ 170 w 612"/>
                      <a:gd name="T33" fmla="*/ 159 h 234"/>
                      <a:gd name="T34" fmla="*/ 135 w 612"/>
                      <a:gd name="T35" fmla="*/ 159 h 234"/>
                      <a:gd name="T36" fmla="*/ 213 w 612"/>
                      <a:gd name="T37" fmla="*/ 159 h 234"/>
                      <a:gd name="T38" fmla="*/ 364 w 612"/>
                      <a:gd name="T39" fmla="*/ 3 h 234"/>
                      <a:gd name="T40" fmla="*/ 397 w 612"/>
                      <a:gd name="T41" fmla="*/ 3 h 234"/>
                      <a:gd name="T42" fmla="*/ 250 w 612"/>
                      <a:gd name="T43" fmla="*/ 159 h 234"/>
                      <a:gd name="T44" fmla="*/ 213 w 612"/>
                      <a:gd name="T45" fmla="*/ 15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539" y="5"/>
                        </a:moveTo>
                        <a:lnTo>
                          <a:pt x="392" y="159"/>
                        </a:lnTo>
                        <a:lnTo>
                          <a:pt x="354" y="159"/>
                        </a:lnTo>
                        <a:lnTo>
                          <a:pt x="503" y="3"/>
                        </a:lnTo>
                        <a:lnTo>
                          <a:pt x="470" y="3"/>
                        </a:lnTo>
                        <a:lnTo>
                          <a:pt x="324" y="159"/>
                        </a:lnTo>
                        <a:lnTo>
                          <a:pt x="286" y="159"/>
                        </a:lnTo>
                        <a:lnTo>
                          <a:pt x="435" y="3"/>
                        </a:lnTo>
                        <a:lnTo>
                          <a:pt x="236" y="0"/>
                        </a:lnTo>
                        <a:lnTo>
                          <a:pt x="0" y="234"/>
                        </a:lnTo>
                        <a:lnTo>
                          <a:pt x="385" y="234"/>
                        </a:lnTo>
                        <a:lnTo>
                          <a:pt x="612" y="5"/>
                        </a:lnTo>
                        <a:lnTo>
                          <a:pt x="539" y="5"/>
                        </a:lnTo>
                        <a:close/>
                        <a:moveTo>
                          <a:pt x="135" y="159"/>
                        </a:moveTo>
                        <a:lnTo>
                          <a:pt x="284" y="3"/>
                        </a:lnTo>
                        <a:lnTo>
                          <a:pt x="319" y="3"/>
                        </a:lnTo>
                        <a:lnTo>
                          <a:pt x="170" y="159"/>
                        </a:lnTo>
                        <a:lnTo>
                          <a:pt x="135" y="159"/>
                        </a:lnTo>
                        <a:close/>
                        <a:moveTo>
                          <a:pt x="213" y="159"/>
                        </a:moveTo>
                        <a:lnTo>
                          <a:pt x="364" y="3"/>
                        </a:lnTo>
                        <a:lnTo>
                          <a:pt x="397" y="3"/>
                        </a:lnTo>
                        <a:lnTo>
                          <a:pt x="250" y="159"/>
                        </a:lnTo>
                        <a:lnTo>
                          <a:pt x="213" y="15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83" name="Freeform 43">
                    <a:extLst>
                      <a:ext uri="{FF2B5EF4-FFF2-40B4-BE49-F238E27FC236}">
                        <a16:creationId xmlns:a16="http://schemas.microsoft.com/office/drawing/2014/main" id="{E5A70BD0-CE83-4B9C-87A2-4BFA0257892D}"/>
                      </a:ext>
                    </a:extLst>
                  </p:cNvPr>
                  <p:cNvSpPr>
                    <a:spLocks noEditPoints="1"/>
                  </p:cNvSpPr>
                  <p:nvPr/>
                </p:nvSpPr>
                <p:spPr bwMode="gray">
                  <a:xfrm>
                    <a:off x="-9091613" y="1050925"/>
                    <a:ext cx="971550" cy="371475"/>
                  </a:xfrm>
                  <a:custGeom>
                    <a:avLst/>
                    <a:gdLst>
                      <a:gd name="T0" fmla="*/ 612 w 612"/>
                      <a:gd name="T1" fmla="*/ 227 h 234"/>
                      <a:gd name="T2" fmla="*/ 385 w 612"/>
                      <a:gd name="T3" fmla="*/ 0 h 234"/>
                      <a:gd name="T4" fmla="*/ 0 w 612"/>
                      <a:gd name="T5" fmla="*/ 0 h 234"/>
                      <a:gd name="T6" fmla="*/ 236 w 612"/>
                      <a:gd name="T7" fmla="*/ 234 h 234"/>
                      <a:gd name="T8" fmla="*/ 435 w 612"/>
                      <a:gd name="T9" fmla="*/ 232 h 234"/>
                      <a:gd name="T10" fmla="*/ 286 w 612"/>
                      <a:gd name="T11" fmla="*/ 73 h 234"/>
                      <a:gd name="T12" fmla="*/ 324 w 612"/>
                      <a:gd name="T13" fmla="*/ 73 h 234"/>
                      <a:gd name="T14" fmla="*/ 470 w 612"/>
                      <a:gd name="T15" fmla="*/ 229 h 234"/>
                      <a:gd name="T16" fmla="*/ 503 w 612"/>
                      <a:gd name="T17" fmla="*/ 229 h 234"/>
                      <a:gd name="T18" fmla="*/ 354 w 612"/>
                      <a:gd name="T19" fmla="*/ 73 h 234"/>
                      <a:gd name="T20" fmla="*/ 392 w 612"/>
                      <a:gd name="T21" fmla="*/ 73 h 234"/>
                      <a:gd name="T22" fmla="*/ 539 w 612"/>
                      <a:gd name="T23" fmla="*/ 229 h 234"/>
                      <a:gd name="T24" fmla="*/ 612 w 612"/>
                      <a:gd name="T25" fmla="*/ 227 h 234"/>
                      <a:gd name="T26" fmla="*/ 170 w 612"/>
                      <a:gd name="T27" fmla="*/ 73 h 234"/>
                      <a:gd name="T28" fmla="*/ 319 w 612"/>
                      <a:gd name="T29" fmla="*/ 232 h 234"/>
                      <a:gd name="T30" fmla="*/ 284 w 612"/>
                      <a:gd name="T31" fmla="*/ 232 h 234"/>
                      <a:gd name="T32" fmla="*/ 135 w 612"/>
                      <a:gd name="T33" fmla="*/ 73 h 234"/>
                      <a:gd name="T34" fmla="*/ 170 w 612"/>
                      <a:gd name="T35" fmla="*/ 73 h 234"/>
                      <a:gd name="T36" fmla="*/ 250 w 612"/>
                      <a:gd name="T37" fmla="*/ 73 h 234"/>
                      <a:gd name="T38" fmla="*/ 397 w 612"/>
                      <a:gd name="T39" fmla="*/ 232 h 234"/>
                      <a:gd name="T40" fmla="*/ 364 w 612"/>
                      <a:gd name="T41" fmla="*/ 232 h 234"/>
                      <a:gd name="T42" fmla="*/ 213 w 612"/>
                      <a:gd name="T43" fmla="*/ 73 h 234"/>
                      <a:gd name="T44" fmla="*/ 250 w 612"/>
                      <a:gd name="T45"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612" y="227"/>
                        </a:moveTo>
                        <a:lnTo>
                          <a:pt x="385" y="0"/>
                        </a:lnTo>
                        <a:lnTo>
                          <a:pt x="0" y="0"/>
                        </a:lnTo>
                        <a:lnTo>
                          <a:pt x="236" y="234"/>
                        </a:lnTo>
                        <a:lnTo>
                          <a:pt x="435" y="232"/>
                        </a:lnTo>
                        <a:lnTo>
                          <a:pt x="286" y="73"/>
                        </a:lnTo>
                        <a:lnTo>
                          <a:pt x="324" y="73"/>
                        </a:lnTo>
                        <a:lnTo>
                          <a:pt x="470" y="229"/>
                        </a:lnTo>
                        <a:lnTo>
                          <a:pt x="503" y="229"/>
                        </a:lnTo>
                        <a:lnTo>
                          <a:pt x="354" y="73"/>
                        </a:lnTo>
                        <a:lnTo>
                          <a:pt x="392" y="73"/>
                        </a:lnTo>
                        <a:lnTo>
                          <a:pt x="539" y="229"/>
                        </a:lnTo>
                        <a:lnTo>
                          <a:pt x="612" y="227"/>
                        </a:lnTo>
                        <a:close/>
                        <a:moveTo>
                          <a:pt x="170" y="73"/>
                        </a:moveTo>
                        <a:lnTo>
                          <a:pt x="319" y="232"/>
                        </a:lnTo>
                        <a:lnTo>
                          <a:pt x="284" y="232"/>
                        </a:lnTo>
                        <a:lnTo>
                          <a:pt x="135" y="73"/>
                        </a:lnTo>
                        <a:lnTo>
                          <a:pt x="170" y="73"/>
                        </a:lnTo>
                        <a:close/>
                        <a:moveTo>
                          <a:pt x="250" y="73"/>
                        </a:moveTo>
                        <a:lnTo>
                          <a:pt x="397" y="232"/>
                        </a:lnTo>
                        <a:lnTo>
                          <a:pt x="364" y="232"/>
                        </a:lnTo>
                        <a:lnTo>
                          <a:pt x="213" y="73"/>
                        </a:lnTo>
                        <a:lnTo>
                          <a:pt x="250" y="7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84" name="Freeform 44">
                    <a:extLst>
                      <a:ext uri="{FF2B5EF4-FFF2-40B4-BE49-F238E27FC236}">
                        <a16:creationId xmlns:a16="http://schemas.microsoft.com/office/drawing/2014/main" id="{96F12DDA-38FE-4F2A-959F-1BEB026ACDCB}"/>
                      </a:ext>
                    </a:extLst>
                  </p:cNvPr>
                  <p:cNvSpPr>
                    <a:spLocks/>
                  </p:cNvSpPr>
                  <p:nvPr/>
                </p:nvSpPr>
                <p:spPr bwMode="gray">
                  <a:xfrm>
                    <a:off x="-8401050" y="1535113"/>
                    <a:ext cx="55562" cy="0"/>
                  </a:xfrm>
                  <a:custGeom>
                    <a:avLst/>
                    <a:gdLst>
                      <a:gd name="T0" fmla="*/ 35 w 35"/>
                      <a:gd name="T1" fmla="*/ 2 w 35"/>
                      <a:gd name="T2" fmla="*/ 0 w 35"/>
                      <a:gd name="T3" fmla="*/ 35 w 35"/>
                      <a:gd name="T4" fmla="*/ 35 w 35"/>
                    </a:gdLst>
                    <a:ahLst/>
                    <a:cxnLst>
                      <a:cxn ang="0">
                        <a:pos x="T0" y="0"/>
                      </a:cxn>
                      <a:cxn ang="0">
                        <a:pos x="T1" y="0"/>
                      </a:cxn>
                      <a:cxn ang="0">
                        <a:pos x="T2" y="0"/>
                      </a:cxn>
                      <a:cxn ang="0">
                        <a:pos x="T3" y="0"/>
                      </a:cxn>
                      <a:cxn ang="0">
                        <a:pos x="T4" y="0"/>
                      </a:cxn>
                    </a:cxnLst>
                    <a:rect l="0" t="0" r="r" b="b"/>
                    <a:pathLst>
                      <a:path w="35">
                        <a:moveTo>
                          <a:pt x="35" y="0"/>
                        </a:moveTo>
                        <a:lnTo>
                          <a:pt x="2" y="0"/>
                        </a:lnTo>
                        <a:lnTo>
                          <a:pt x="0" y="0"/>
                        </a:lnTo>
                        <a:lnTo>
                          <a:pt x="35" y="0"/>
                        </a:lnTo>
                        <a:lnTo>
                          <a:pt x="35"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85" name="Freeform 45">
                    <a:extLst>
                      <a:ext uri="{FF2B5EF4-FFF2-40B4-BE49-F238E27FC236}">
                        <a16:creationId xmlns:a16="http://schemas.microsoft.com/office/drawing/2014/main" id="{582C1EEE-3527-46FD-9C47-4831726734FC}"/>
                      </a:ext>
                    </a:extLst>
                  </p:cNvPr>
                  <p:cNvSpPr>
                    <a:spLocks/>
                  </p:cNvSpPr>
                  <p:nvPr/>
                </p:nvSpPr>
                <p:spPr bwMode="gray">
                  <a:xfrm>
                    <a:off x="-8293100" y="1535113"/>
                    <a:ext cx="57150" cy="3175"/>
                  </a:xfrm>
                  <a:custGeom>
                    <a:avLst/>
                    <a:gdLst>
                      <a:gd name="T0" fmla="*/ 36 w 36"/>
                      <a:gd name="T1" fmla="*/ 0 h 2"/>
                      <a:gd name="T2" fmla="*/ 3 w 36"/>
                      <a:gd name="T3" fmla="*/ 0 h 2"/>
                      <a:gd name="T4" fmla="*/ 0 w 36"/>
                      <a:gd name="T5" fmla="*/ 0 h 2"/>
                      <a:gd name="T6" fmla="*/ 36 w 36"/>
                      <a:gd name="T7" fmla="*/ 2 h 2"/>
                      <a:gd name="T8" fmla="*/ 36 w 36"/>
                      <a:gd name="T9" fmla="*/ 0 h 2"/>
                    </a:gdLst>
                    <a:ahLst/>
                    <a:cxnLst>
                      <a:cxn ang="0">
                        <a:pos x="T0" y="T1"/>
                      </a:cxn>
                      <a:cxn ang="0">
                        <a:pos x="T2" y="T3"/>
                      </a:cxn>
                      <a:cxn ang="0">
                        <a:pos x="T4" y="T5"/>
                      </a:cxn>
                      <a:cxn ang="0">
                        <a:pos x="T6" y="T7"/>
                      </a:cxn>
                      <a:cxn ang="0">
                        <a:pos x="T8" y="T9"/>
                      </a:cxn>
                    </a:cxnLst>
                    <a:rect l="0" t="0" r="r" b="b"/>
                    <a:pathLst>
                      <a:path w="36" h="2">
                        <a:moveTo>
                          <a:pt x="36" y="0"/>
                        </a:moveTo>
                        <a:lnTo>
                          <a:pt x="3" y="0"/>
                        </a:lnTo>
                        <a:lnTo>
                          <a:pt x="0" y="0"/>
                        </a:lnTo>
                        <a:lnTo>
                          <a:pt x="36" y="2"/>
                        </a:lnTo>
                        <a:lnTo>
                          <a:pt x="36"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86" name="Rectangle 46">
                    <a:extLst>
                      <a:ext uri="{FF2B5EF4-FFF2-40B4-BE49-F238E27FC236}">
                        <a16:creationId xmlns:a16="http://schemas.microsoft.com/office/drawing/2014/main" id="{BD5EB218-BD15-4AFD-9CCE-DAFB2209AD89}"/>
                      </a:ext>
                    </a:extLst>
                  </p:cNvPr>
                  <p:cNvSpPr>
                    <a:spLocks noChangeArrowheads="1"/>
                  </p:cNvSpPr>
                  <p:nvPr/>
                </p:nvSpPr>
                <p:spPr bwMode="gray">
                  <a:xfrm>
                    <a:off x="-8739188" y="1411288"/>
                    <a:ext cx="3719512" cy="555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sp>
                <p:nvSpPr>
                  <p:cNvPr id="87" name="Rectangle 47">
                    <a:extLst>
                      <a:ext uri="{FF2B5EF4-FFF2-40B4-BE49-F238E27FC236}">
                        <a16:creationId xmlns:a16="http://schemas.microsoft.com/office/drawing/2014/main" id="{701B79DF-A6AD-4265-BF32-D4E4981D6721}"/>
                      </a:ext>
                    </a:extLst>
                  </p:cNvPr>
                  <p:cNvSpPr>
                    <a:spLocks noChangeArrowheads="1"/>
                  </p:cNvSpPr>
                  <p:nvPr/>
                </p:nvSpPr>
                <p:spPr bwMode="gray">
                  <a:xfrm>
                    <a:off x="-8739188" y="1463675"/>
                    <a:ext cx="3719512" cy="60325"/>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pPr algn="ctr"/>
                    <a:endParaRPr lang="en-US" sz="1350" dirty="0"/>
                  </a:p>
                </p:txBody>
              </p:sp>
            </p:grpSp>
            <p:grpSp>
              <p:nvGrpSpPr>
                <p:cNvPr id="79" name="Gruppieren 133">
                  <a:extLst>
                    <a:ext uri="{FF2B5EF4-FFF2-40B4-BE49-F238E27FC236}">
                      <a16:creationId xmlns:a16="http://schemas.microsoft.com/office/drawing/2014/main" id="{484A856D-89AB-4DD6-AA30-AA9032C16FCC}"/>
                    </a:ext>
                  </a:extLst>
                </p:cNvPr>
                <p:cNvGrpSpPr/>
                <p:nvPr/>
              </p:nvGrpSpPr>
              <p:grpSpPr bwMode="gray">
                <a:xfrm>
                  <a:off x="6221844" y="2429342"/>
                  <a:ext cx="985406" cy="838220"/>
                  <a:chOff x="5345113" y="2232026"/>
                  <a:chExt cx="1498600" cy="1274763"/>
                </a:xfrm>
              </p:grpSpPr>
              <p:sp>
                <p:nvSpPr>
                  <p:cNvPr id="80" name="Freeform 13">
                    <a:extLst>
                      <a:ext uri="{FF2B5EF4-FFF2-40B4-BE49-F238E27FC236}">
                        <a16:creationId xmlns:a16="http://schemas.microsoft.com/office/drawing/2014/main" id="{D26ECF8C-0A7B-464B-B3C3-25ED8DF6F7AD}"/>
                      </a:ext>
                    </a:extLst>
                  </p:cNvPr>
                  <p:cNvSpPr>
                    <a:spLocks/>
                  </p:cNvSpPr>
                  <p:nvPr/>
                </p:nvSpPr>
                <p:spPr bwMode="gray">
                  <a:xfrm>
                    <a:off x="5345113" y="2232026"/>
                    <a:ext cx="1498600" cy="1274763"/>
                  </a:xfrm>
                  <a:custGeom>
                    <a:avLst/>
                    <a:gdLst>
                      <a:gd name="T0" fmla="*/ 189 w 944"/>
                      <a:gd name="T1" fmla="*/ 401 h 803"/>
                      <a:gd name="T2" fmla="*/ 0 w 944"/>
                      <a:gd name="T3" fmla="*/ 0 h 803"/>
                      <a:gd name="T4" fmla="*/ 944 w 944"/>
                      <a:gd name="T5" fmla="*/ 401 h 803"/>
                      <a:gd name="T6" fmla="*/ 0 w 944"/>
                      <a:gd name="T7" fmla="*/ 803 h 803"/>
                      <a:gd name="T8" fmla="*/ 189 w 944"/>
                      <a:gd name="T9" fmla="*/ 401 h 803"/>
                    </a:gdLst>
                    <a:ahLst/>
                    <a:cxnLst>
                      <a:cxn ang="0">
                        <a:pos x="T0" y="T1"/>
                      </a:cxn>
                      <a:cxn ang="0">
                        <a:pos x="T2" y="T3"/>
                      </a:cxn>
                      <a:cxn ang="0">
                        <a:pos x="T4" y="T5"/>
                      </a:cxn>
                      <a:cxn ang="0">
                        <a:pos x="T6" y="T7"/>
                      </a:cxn>
                      <a:cxn ang="0">
                        <a:pos x="T8" y="T9"/>
                      </a:cxn>
                    </a:cxnLst>
                    <a:rect l="0" t="0" r="r" b="b"/>
                    <a:pathLst>
                      <a:path w="944" h="803">
                        <a:moveTo>
                          <a:pt x="189" y="401"/>
                        </a:moveTo>
                        <a:lnTo>
                          <a:pt x="0" y="0"/>
                        </a:lnTo>
                        <a:lnTo>
                          <a:pt x="944" y="401"/>
                        </a:lnTo>
                        <a:lnTo>
                          <a:pt x="0" y="803"/>
                        </a:lnTo>
                        <a:lnTo>
                          <a:pt x="189" y="401"/>
                        </a:lnTo>
                        <a:close/>
                      </a:path>
                    </a:pathLst>
                  </a:custGeom>
                  <a:solidFill>
                    <a:schemeClr val="tx2">
                      <a:lumMod val="60000"/>
                      <a:lumOff val="40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sp>
                <p:nvSpPr>
                  <p:cNvPr id="81" name="Freeform 14">
                    <a:extLst>
                      <a:ext uri="{FF2B5EF4-FFF2-40B4-BE49-F238E27FC236}">
                        <a16:creationId xmlns:a16="http://schemas.microsoft.com/office/drawing/2014/main" id="{EBBEB9A7-5717-422C-8C99-CC643D6BD82B}"/>
                      </a:ext>
                    </a:extLst>
                  </p:cNvPr>
                  <p:cNvSpPr>
                    <a:spLocks/>
                  </p:cNvSpPr>
                  <p:nvPr/>
                </p:nvSpPr>
                <p:spPr bwMode="gray">
                  <a:xfrm>
                    <a:off x="5345113" y="2232026"/>
                    <a:ext cx="1498600" cy="636588"/>
                  </a:xfrm>
                  <a:custGeom>
                    <a:avLst/>
                    <a:gdLst>
                      <a:gd name="T0" fmla="*/ 189 w 944"/>
                      <a:gd name="T1" fmla="*/ 401 h 401"/>
                      <a:gd name="T2" fmla="*/ 944 w 944"/>
                      <a:gd name="T3" fmla="*/ 401 h 401"/>
                      <a:gd name="T4" fmla="*/ 0 w 944"/>
                      <a:gd name="T5" fmla="*/ 0 h 401"/>
                      <a:gd name="T6" fmla="*/ 189 w 944"/>
                      <a:gd name="T7" fmla="*/ 401 h 401"/>
                    </a:gdLst>
                    <a:ahLst/>
                    <a:cxnLst>
                      <a:cxn ang="0">
                        <a:pos x="T0" y="T1"/>
                      </a:cxn>
                      <a:cxn ang="0">
                        <a:pos x="T2" y="T3"/>
                      </a:cxn>
                      <a:cxn ang="0">
                        <a:pos x="T4" y="T5"/>
                      </a:cxn>
                      <a:cxn ang="0">
                        <a:pos x="T6" y="T7"/>
                      </a:cxn>
                    </a:cxnLst>
                    <a:rect l="0" t="0" r="r" b="b"/>
                    <a:pathLst>
                      <a:path w="944" h="401">
                        <a:moveTo>
                          <a:pt x="189" y="401"/>
                        </a:moveTo>
                        <a:lnTo>
                          <a:pt x="944" y="401"/>
                        </a:lnTo>
                        <a:lnTo>
                          <a:pt x="0" y="0"/>
                        </a:lnTo>
                        <a:lnTo>
                          <a:pt x="189" y="401"/>
                        </a:lnTo>
                        <a:close/>
                      </a:path>
                    </a:pathLst>
                  </a:custGeom>
                  <a:solidFill>
                    <a:schemeClr val="tx2">
                      <a:lumMod val="75000"/>
                    </a:schemeClr>
                  </a:solidFill>
                  <a:ln>
                    <a:noFill/>
                  </a:ln>
                </p:spPr>
                <p:txBody>
                  <a:bodyPr vert="horz" wrap="square" lIns="68589" tIns="34294" rIns="68589" bIns="34294" numCol="1" anchor="t" anchorCtr="0" compatLnSpc="1">
                    <a:prstTxWarp prst="textNoShape">
                      <a:avLst/>
                    </a:prstTxWarp>
                  </a:bodyPr>
                  <a:lstStyle/>
                  <a:p>
                    <a:pPr algn="ctr"/>
                    <a:endParaRPr lang="en-US" sz="1350" dirty="0"/>
                  </a:p>
                </p:txBody>
              </p:sp>
            </p:grpSp>
          </p:grpSp>
          <p:sp>
            <p:nvSpPr>
              <p:cNvPr id="77" name="Rechteck 131">
                <a:extLst>
                  <a:ext uri="{FF2B5EF4-FFF2-40B4-BE49-F238E27FC236}">
                    <a16:creationId xmlns:a16="http://schemas.microsoft.com/office/drawing/2014/main" id="{E10001B6-1B9C-4716-900B-1023ECF6DFF2}"/>
                  </a:ext>
                </a:extLst>
              </p:cNvPr>
              <p:cNvSpPr/>
              <p:nvPr/>
            </p:nvSpPr>
            <p:spPr bwMode="gray">
              <a:xfrm>
                <a:off x="-388618" y="2336796"/>
                <a:ext cx="3951874" cy="593932"/>
              </a:xfrm>
              <a:prstGeom prst="rect">
                <a:avLst/>
              </a:prstGeom>
            </p:spPr>
            <p:txBody>
              <a:bodyPr wrap="square">
                <a:spAutoFit/>
              </a:bodyPr>
              <a:lstStyle/>
              <a:p>
                <a:pPr algn="ctr" defTabSz="601346">
                  <a:lnSpc>
                    <a:spcPct val="85000"/>
                  </a:lnSpc>
                  <a:spcAft>
                    <a:spcPts val="450"/>
                  </a:spcAft>
                </a:pPr>
                <a:r>
                  <a:rPr lang="en-US" sz="1350" dirty="0">
                    <a:solidFill>
                      <a:srgbClr val="595959"/>
                    </a:solidFill>
                    <a:latin typeface="Calibri Light" panose="020F0302020204030204" pitchFamily="34" charset="0"/>
                  </a:rPr>
                  <a:t>Specific reasons, purposes or </a:t>
                </a:r>
                <a:br>
                  <a:rPr lang="en-US" sz="1350" dirty="0">
                    <a:solidFill>
                      <a:srgbClr val="595959"/>
                    </a:solidFill>
                    <a:latin typeface="Calibri Light" panose="020F0302020204030204" pitchFamily="34" charset="0"/>
                  </a:rPr>
                </a:br>
                <a:r>
                  <a:rPr lang="en-US" sz="1350" dirty="0">
                    <a:solidFill>
                      <a:srgbClr val="595959"/>
                    </a:solidFill>
                    <a:latin typeface="Calibri Light" panose="020F0302020204030204" pitchFamily="34" charset="0"/>
                  </a:rPr>
                  <a:t>benefits of accomplishing the goal. </a:t>
                </a:r>
              </a:p>
            </p:txBody>
          </p:sp>
        </p:grpSp>
      </p:grpSp>
      <p:grpSp>
        <p:nvGrpSpPr>
          <p:cNvPr id="181" name="Group 5">
            <a:extLst>
              <a:ext uri="{FF2B5EF4-FFF2-40B4-BE49-F238E27FC236}">
                <a16:creationId xmlns:a16="http://schemas.microsoft.com/office/drawing/2014/main" id="{BF1A2384-9871-474D-8A99-B8A1022DDC65}"/>
              </a:ext>
            </a:extLst>
          </p:cNvPr>
          <p:cNvGrpSpPr>
            <a:grpSpLocks noChangeAspect="1"/>
          </p:cNvGrpSpPr>
          <p:nvPr/>
        </p:nvGrpSpPr>
        <p:grpSpPr bwMode="gray">
          <a:xfrm>
            <a:off x="8268042" y="728905"/>
            <a:ext cx="3811202" cy="4140141"/>
            <a:chOff x="10591" y="-1053"/>
            <a:chExt cx="4762" cy="5173"/>
          </a:xfrm>
        </p:grpSpPr>
        <p:sp>
          <p:nvSpPr>
            <p:cNvPr id="182" name="Freeform 7">
              <a:extLst>
                <a:ext uri="{FF2B5EF4-FFF2-40B4-BE49-F238E27FC236}">
                  <a16:creationId xmlns:a16="http://schemas.microsoft.com/office/drawing/2014/main" id="{ADD32910-A1FC-40AA-A510-75CBA7FCA294}"/>
                </a:ext>
              </a:extLst>
            </p:cNvPr>
            <p:cNvSpPr>
              <a:spLocks/>
            </p:cNvSpPr>
            <p:nvPr/>
          </p:nvSpPr>
          <p:spPr bwMode="gray">
            <a:xfrm>
              <a:off x="11229" y="3015"/>
              <a:ext cx="1020" cy="1105"/>
            </a:xfrm>
            <a:custGeom>
              <a:avLst/>
              <a:gdLst>
                <a:gd name="T0" fmla="*/ 1020 w 1020"/>
                <a:gd name="T1" fmla="*/ 0 h 1105"/>
                <a:gd name="T2" fmla="*/ 255 w 1020"/>
                <a:gd name="T3" fmla="*/ 0 h 1105"/>
                <a:gd name="T4" fmla="*/ 0 w 1020"/>
                <a:gd name="T5" fmla="*/ 1105 h 1105"/>
                <a:gd name="T6" fmla="*/ 765 w 1020"/>
                <a:gd name="T7" fmla="*/ 1105 h 1105"/>
                <a:gd name="T8" fmla="*/ 1020 w 1020"/>
                <a:gd name="T9" fmla="*/ 0 h 1105"/>
              </a:gdLst>
              <a:ahLst/>
              <a:cxnLst>
                <a:cxn ang="0">
                  <a:pos x="T0" y="T1"/>
                </a:cxn>
                <a:cxn ang="0">
                  <a:pos x="T2" y="T3"/>
                </a:cxn>
                <a:cxn ang="0">
                  <a:pos x="T4" y="T5"/>
                </a:cxn>
                <a:cxn ang="0">
                  <a:pos x="T6" y="T7"/>
                </a:cxn>
                <a:cxn ang="0">
                  <a:pos x="T8" y="T9"/>
                </a:cxn>
              </a:cxnLst>
              <a:rect l="0" t="0" r="r" b="b"/>
              <a:pathLst>
                <a:path w="1020" h="1105">
                  <a:moveTo>
                    <a:pt x="1020" y="0"/>
                  </a:moveTo>
                  <a:lnTo>
                    <a:pt x="255" y="0"/>
                  </a:lnTo>
                  <a:lnTo>
                    <a:pt x="0" y="1105"/>
                  </a:lnTo>
                  <a:lnTo>
                    <a:pt x="765" y="1105"/>
                  </a:lnTo>
                  <a:lnTo>
                    <a:pt x="1020" y="0"/>
                  </a:lnTo>
                  <a:close/>
                </a:path>
              </a:pathLst>
            </a:custGeom>
            <a:solidFill>
              <a:srgbClr val="474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83" name="Freeform 8">
              <a:extLst>
                <a:ext uri="{FF2B5EF4-FFF2-40B4-BE49-F238E27FC236}">
                  <a16:creationId xmlns:a16="http://schemas.microsoft.com/office/drawing/2014/main" id="{E78CFBC1-6069-4E87-8033-E4C597F56F8D}"/>
                </a:ext>
              </a:extLst>
            </p:cNvPr>
            <p:cNvSpPr>
              <a:spLocks/>
            </p:cNvSpPr>
            <p:nvPr/>
          </p:nvSpPr>
          <p:spPr bwMode="gray">
            <a:xfrm>
              <a:off x="13695" y="3015"/>
              <a:ext cx="1020" cy="1105"/>
            </a:xfrm>
            <a:custGeom>
              <a:avLst/>
              <a:gdLst>
                <a:gd name="T0" fmla="*/ 0 w 1020"/>
                <a:gd name="T1" fmla="*/ 0 h 1105"/>
                <a:gd name="T2" fmla="*/ 765 w 1020"/>
                <a:gd name="T3" fmla="*/ 0 h 1105"/>
                <a:gd name="T4" fmla="*/ 1020 w 1020"/>
                <a:gd name="T5" fmla="*/ 1105 h 1105"/>
                <a:gd name="T6" fmla="*/ 255 w 1020"/>
                <a:gd name="T7" fmla="*/ 1105 h 1105"/>
                <a:gd name="T8" fmla="*/ 0 w 1020"/>
                <a:gd name="T9" fmla="*/ 0 h 1105"/>
              </a:gdLst>
              <a:ahLst/>
              <a:cxnLst>
                <a:cxn ang="0">
                  <a:pos x="T0" y="T1"/>
                </a:cxn>
                <a:cxn ang="0">
                  <a:pos x="T2" y="T3"/>
                </a:cxn>
                <a:cxn ang="0">
                  <a:pos x="T4" y="T5"/>
                </a:cxn>
                <a:cxn ang="0">
                  <a:pos x="T6" y="T7"/>
                </a:cxn>
                <a:cxn ang="0">
                  <a:pos x="T8" y="T9"/>
                </a:cxn>
              </a:cxnLst>
              <a:rect l="0" t="0" r="r" b="b"/>
              <a:pathLst>
                <a:path w="1020" h="1105">
                  <a:moveTo>
                    <a:pt x="0" y="0"/>
                  </a:moveTo>
                  <a:lnTo>
                    <a:pt x="765" y="0"/>
                  </a:lnTo>
                  <a:lnTo>
                    <a:pt x="1020" y="1105"/>
                  </a:lnTo>
                  <a:lnTo>
                    <a:pt x="255" y="1105"/>
                  </a:lnTo>
                  <a:lnTo>
                    <a:pt x="0" y="0"/>
                  </a:lnTo>
                  <a:close/>
                </a:path>
              </a:pathLst>
            </a:custGeom>
            <a:solidFill>
              <a:srgbClr val="474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84" name="Oval 9">
              <a:extLst>
                <a:ext uri="{FF2B5EF4-FFF2-40B4-BE49-F238E27FC236}">
                  <a16:creationId xmlns:a16="http://schemas.microsoft.com/office/drawing/2014/main" id="{CB898F26-9FC6-4BE2-8369-F39AFCDF44E3}"/>
                </a:ext>
              </a:extLst>
            </p:cNvPr>
            <p:cNvSpPr>
              <a:spLocks noChangeArrowheads="1"/>
            </p:cNvSpPr>
            <p:nvPr/>
          </p:nvSpPr>
          <p:spPr bwMode="gray">
            <a:xfrm>
              <a:off x="10591" y="-1053"/>
              <a:ext cx="4762" cy="4762"/>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85" name="Oval 10">
              <a:extLst>
                <a:ext uri="{FF2B5EF4-FFF2-40B4-BE49-F238E27FC236}">
                  <a16:creationId xmlns:a16="http://schemas.microsoft.com/office/drawing/2014/main" id="{1263AC0B-600A-46E0-B843-D511DBFCE588}"/>
                </a:ext>
              </a:extLst>
            </p:cNvPr>
            <p:cNvSpPr>
              <a:spLocks noChangeArrowheads="1"/>
            </p:cNvSpPr>
            <p:nvPr/>
          </p:nvSpPr>
          <p:spPr bwMode="gray">
            <a:xfrm>
              <a:off x="10931" y="-713"/>
              <a:ext cx="4082" cy="4082"/>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86" name="Oval 11">
              <a:extLst>
                <a:ext uri="{FF2B5EF4-FFF2-40B4-BE49-F238E27FC236}">
                  <a16:creationId xmlns:a16="http://schemas.microsoft.com/office/drawing/2014/main" id="{FD46484C-C6EF-42A8-8EB7-605127864B54}"/>
                </a:ext>
              </a:extLst>
            </p:cNvPr>
            <p:cNvSpPr>
              <a:spLocks noChangeArrowheads="1"/>
            </p:cNvSpPr>
            <p:nvPr/>
          </p:nvSpPr>
          <p:spPr bwMode="gray">
            <a:xfrm>
              <a:off x="11356" y="-287"/>
              <a:ext cx="3232" cy="3231"/>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87" name="Oval 12">
              <a:extLst>
                <a:ext uri="{FF2B5EF4-FFF2-40B4-BE49-F238E27FC236}">
                  <a16:creationId xmlns:a16="http://schemas.microsoft.com/office/drawing/2014/main" id="{2EA665CE-BDA9-45DE-956D-5CED97BE1DDA}"/>
                </a:ext>
              </a:extLst>
            </p:cNvPr>
            <p:cNvSpPr>
              <a:spLocks noChangeArrowheads="1"/>
            </p:cNvSpPr>
            <p:nvPr/>
          </p:nvSpPr>
          <p:spPr bwMode="gray">
            <a:xfrm>
              <a:off x="11696" y="53"/>
              <a:ext cx="2552" cy="2551"/>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88" name="Oval 13">
              <a:extLst>
                <a:ext uri="{FF2B5EF4-FFF2-40B4-BE49-F238E27FC236}">
                  <a16:creationId xmlns:a16="http://schemas.microsoft.com/office/drawing/2014/main" id="{F2465BF4-12F8-42F3-8E8A-E1FEA18A72DB}"/>
                </a:ext>
              </a:extLst>
            </p:cNvPr>
            <p:cNvSpPr>
              <a:spLocks noChangeArrowheads="1"/>
            </p:cNvSpPr>
            <p:nvPr/>
          </p:nvSpPr>
          <p:spPr bwMode="gray">
            <a:xfrm>
              <a:off x="12122" y="478"/>
              <a:ext cx="1700" cy="1701"/>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89" name="Oval 14">
              <a:extLst>
                <a:ext uri="{FF2B5EF4-FFF2-40B4-BE49-F238E27FC236}">
                  <a16:creationId xmlns:a16="http://schemas.microsoft.com/office/drawing/2014/main" id="{FC239CA7-DF78-4182-9C1D-4279C3AB3C4E}"/>
                </a:ext>
              </a:extLst>
            </p:cNvPr>
            <p:cNvSpPr>
              <a:spLocks noChangeArrowheads="1"/>
            </p:cNvSpPr>
            <p:nvPr/>
          </p:nvSpPr>
          <p:spPr bwMode="gray">
            <a:xfrm>
              <a:off x="12547" y="903"/>
              <a:ext cx="850" cy="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90" name="Oval 15">
              <a:extLst>
                <a:ext uri="{FF2B5EF4-FFF2-40B4-BE49-F238E27FC236}">
                  <a16:creationId xmlns:a16="http://schemas.microsoft.com/office/drawing/2014/main" id="{EF648611-47D5-4DA4-8566-AE2EEC137D55}"/>
                </a:ext>
              </a:extLst>
            </p:cNvPr>
            <p:cNvSpPr>
              <a:spLocks noChangeArrowheads="1"/>
            </p:cNvSpPr>
            <p:nvPr/>
          </p:nvSpPr>
          <p:spPr bwMode="gray">
            <a:xfrm>
              <a:off x="12214" y="3400"/>
              <a:ext cx="85" cy="85"/>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91" name="Oval 16">
              <a:extLst>
                <a:ext uri="{FF2B5EF4-FFF2-40B4-BE49-F238E27FC236}">
                  <a16:creationId xmlns:a16="http://schemas.microsoft.com/office/drawing/2014/main" id="{EA5D4BD8-1446-4ED3-81EE-B0E47B3086E0}"/>
                </a:ext>
              </a:extLst>
            </p:cNvPr>
            <p:cNvSpPr>
              <a:spLocks noChangeArrowheads="1"/>
            </p:cNvSpPr>
            <p:nvPr/>
          </p:nvSpPr>
          <p:spPr bwMode="gray">
            <a:xfrm>
              <a:off x="13050" y="2994"/>
              <a:ext cx="85" cy="85"/>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92" name="Oval 17">
              <a:extLst>
                <a:ext uri="{FF2B5EF4-FFF2-40B4-BE49-F238E27FC236}">
                  <a16:creationId xmlns:a16="http://schemas.microsoft.com/office/drawing/2014/main" id="{10E56A59-310D-4583-9469-73892D00929F}"/>
                </a:ext>
              </a:extLst>
            </p:cNvPr>
            <p:cNvSpPr>
              <a:spLocks noChangeArrowheads="1"/>
            </p:cNvSpPr>
            <p:nvPr/>
          </p:nvSpPr>
          <p:spPr bwMode="gray">
            <a:xfrm>
              <a:off x="12129" y="2599"/>
              <a:ext cx="85" cy="85"/>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93" name="Oval 18">
              <a:extLst>
                <a:ext uri="{FF2B5EF4-FFF2-40B4-BE49-F238E27FC236}">
                  <a16:creationId xmlns:a16="http://schemas.microsoft.com/office/drawing/2014/main" id="{D6CDD13C-DB0C-4A5F-BAFD-F715BAD6713A}"/>
                </a:ext>
              </a:extLst>
            </p:cNvPr>
            <p:cNvSpPr>
              <a:spLocks noChangeArrowheads="1"/>
            </p:cNvSpPr>
            <p:nvPr/>
          </p:nvSpPr>
          <p:spPr bwMode="gray">
            <a:xfrm>
              <a:off x="11342" y="2205"/>
              <a:ext cx="85" cy="85"/>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94" name="Oval 19">
              <a:extLst>
                <a:ext uri="{FF2B5EF4-FFF2-40B4-BE49-F238E27FC236}">
                  <a16:creationId xmlns:a16="http://schemas.microsoft.com/office/drawing/2014/main" id="{EC66D50F-31AD-454A-8932-D987E325C635}"/>
                </a:ext>
              </a:extLst>
            </p:cNvPr>
            <p:cNvSpPr>
              <a:spLocks noChangeArrowheads="1"/>
            </p:cNvSpPr>
            <p:nvPr/>
          </p:nvSpPr>
          <p:spPr bwMode="gray">
            <a:xfrm>
              <a:off x="10818" y="2131"/>
              <a:ext cx="85" cy="85"/>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95" name="Oval 20">
              <a:extLst>
                <a:ext uri="{FF2B5EF4-FFF2-40B4-BE49-F238E27FC236}">
                  <a16:creationId xmlns:a16="http://schemas.microsoft.com/office/drawing/2014/main" id="{E163051C-7611-4F50-A5A0-E1C9C50F7A35}"/>
                </a:ext>
              </a:extLst>
            </p:cNvPr>
            <p:cNvSpPr>
              <a:spLocks noChangeArrowheads="1"/>
            </p:cNvSpPr>
            <p:nvPr/>
          </p:nvSpPr>
          <p:spPr bwMode="gray">
            <a:xfrm>
              <a:off x="10879" y="1942"/>
              <a:ext cx="85" cy="85"/>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96" name="Oval 21">
              <a:extLst>
                <a:ext uri="{FF2B5EF4-FFF2-40B4-BE49-F238E27FC236}">
                  <a16:creationId xmlns:a16="http://schemas.microsoft.com/office/drawing/2014/main" id="{32F40CE4-FE18-46BC-83D2-D96F8D7899E1}"/>
                </a:ext>
              </a:extLst>
            </p:cNvPr>
            <p:cNvSpPr>
              <a:spLocks noChangeArrowheads="1"/>
            </p:cNvSpPr>
            <p:nvPr/>
          </p:nvSpPr>
          <p:spPr bwMode="gray">
            <a:xfrm>
              <a:off x="11248" y="1770"/>
              <a:ext cx="85" cy="85"/>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97" name="Oval 22">
              <a:extLst>
                <a:ext uri="{FF2B5EF4-FFF2-40B4-BE49-F238E27FC236}">
                  <a16:creationId xmlns:a16="http://schemas.microsoft.com/office/drawing/2014/main" id="{E529A5A3-194D-40F9-AF7B-A317F06EB8AA}"/>
                </a:ext>
              </a:extLst>
            </p:cNvPr>
            <p:cNvSpPr>
              <a:spLocks noChangeArrowheads="1"/>
            </p:cNvSpPr>
            <p:nvPr/>
          </p:nvSpPr>
          <p:spPr bwMode="gray">
            <a:xfrm>
              <a:off x="12816" y="350"/>
              <a:ext cx="85" cy="85"/>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98" name="Oval 23">
              <a:extLst>
                <a:ext uri="{FF2B5EF4-FFF2-40B4-BE49-F238E27FC236}">
                  <a16:creationId xmlns:a16="http://schemas.microsoft.com/office/drawing/2014/main" id="{3B0633D2-6430-403B-B27C-E24FED394A23}"/>
                </a:ext>
              </a:extLst>
            </p:cNvPr>
            <p:cNvSpPr>
              <a:spLocks noChangeArrowheads="1"/>
            </p:cNvSpPr>
            <p:nvPr/>
          </p:nvSpPr>
          <p:spPr bwMode="gray">
            <a:xfrm>
              <a:off x="12514" y="-13"/>
              <a:ext cx="85" cy="82"/>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199" name="Oval 24">
              <a:extLst>
                <a:ext uri="{FF2B5EF4-FFF2-40B4-BE49-F238E27FC236}">
                  <a16:creationId xmlns:a16="http://schemas.microsoft.com/office/drawing/2014/main" id="{F19BBDFA-5F42-48C1-B6CA-73BFCDDDECFD}"/>
                </a:ext>
              </a:extLst>
            </p:cNvPr>
            <p:cNvSpPr>
              <a:spLocks noChangeArrowheads="1"/>
            </p:cNvSpPr>
            <p:nvPr/>
          </p:nvSpPr>
          <p:spPr bwMode="gray">
            <a:xfrm>
              <a:off x="11765" y="-188"/>
              <a:ext cx="83" cy="82"/>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00" name="Oval 25">
              <a:extLst>
                <a:ext uri="{FF2B5EF4-FFF2-40B4-BE49-F238E27FC236}">
                  <a16:creationId xmlns:a16="http://schemas.microsoft.com/office/drawing/2014/main" id="{2BCED787-411A-4451-8CC4-8882D87594FF}"/>
                </a:ext>
              </a:extLst>
            </p:cNvPr>
            <p:cNvSpPr>
              <a:spLocks noChangeArrowheads="1"/>
            </p:cNvSpPr>
            <p:nvPr/>
          </p:nvSpPr>
          <p:spPr bwMode="gray">
            <a:xfrm>
              <a:off x="11675" y="-609"/>
              <a:ext cx="83" cy="83"/>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01" name="Oval 26">
              <a:extLst>
                <a:ext uri="{FF2B5EF4-FFF2-40B4-BE49-F238E27FC236}">
                  <a16:creationId xmlns:a16="http://schemas.microsoft.com/office/drawing/2014/main" id="{5E991C23-41DE-4C57-8177-A52186D553E1}"/>
                </a:ext>
              </a:extLst>
            </p:cNvPr>
            <p:cNvSpPr>
              <a:spLocks noChangeArrowheads="1"/>
            </p:cNvSpPr>
            <p:nvPr/>
          </p:nvSpPr>
          <p:spPr bwMode="gray">
            <a:xfrm>
              <a:off x="11222" y="-262"/>
              <a:ext cx="85" cy="83"/>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02" name="Oval 27">
              <a:extLst>
                <a:ext uri="{FF2B5EF4-FFF2-40B4-BE49-F238E27FC236}">
                  <a16:creationId xmlns:a16="http://schemas.microsoft.com/office/drawing/2014/main" id="{A14FDB72-40D8-4BBA-960F-E2229173511D}"/>
                </a:ext>
              </a:extLst>
            </p:cNvPr>
            <p:cNvSpPr>
              <a:spLocks noChangeArrowheads="1"/>
            </p:cNvSpPr>
            <p:nvPr/>
          </p:nvSpPr>
          <p:spPr bwMode="gray">
            <a:xfrm>
              <a:off x="11120" y="650"/>
              <a:ext cx="85" cy="83"/>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03" name="Oval 28">
              <a:extLst>
                <a:ext uri="{FF2B5EF4-FFF2-40B4-BE49-F238E27FC236}">
                  <a16:creationId xmlns:a16="http://schemas.microsoft.com/office/drawing/2014/main" id="{BDE880EF-E8C7-404C-84DD-CE06627668B8}"/>
                </a:ext>
              </a:extLst>
            </p:cNvPr>
            <p:cNvSpPr>
              <a:spLocks noChangeArrowheads="1"/>
            </p:cNvSpPr>
            <p:nvPr/>
          </p:nvSpPr>
          <p:spPr bwMode="gray">
            <a:xfrm>
              <a:off x="12684" y="1855"/>
              <a:ext cx="85" cy="85"/>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grpSp>
        <p:nvGrpSpPr>
          <p:cNvPr id="204" name="Gruppieren 167">
            <a:extLst>
              <a:ext uri="{FF2B5EF4-FFF2-40B4-BE49-F238E27FC236}">
                <a16:creationId xmlns:a16="http://schemas.microsoft.com/office/drawing/2014/main" id="{23958227-DEDD-4E83-8ADA-3A39F077DADF}"/>
              </a:ext>
            </a:extLst>
          </p:cNvPr>
          <p:cNvGrpSpPr/>
          <p:nvPr/>
        </p:nvGrpSpPr>
        <p:grpSpPr bwMode="gray">
          <a:xfrm>
            <a:off x="8180403" y="971202"/>
            <a:ext cx="1193252" cy="239960"/>
            <a:chOff x="-9091613" y="1050925"/>
            <a:chExt cx="4071937" cy="850900"/>
          </a:xfrm>
        </p:grpSpPr>
        <p:sp>
          <p:nvSpPr>
            <p:cNvPr id="205" name="Freeform 42">
              <a:extLst>
                <a:ext uri="{FF2B5EF4-FFF2-40B4-BE49-F238E27FC236}">
                  <a16:creationId xmlns:a16="http://schemas.microsoft.com/office/drawing/2014/main" id="{B4AECDF6-5787-44A5-9435-0A35507B8978}"/>
                </a:ext>
              </a:extLst>
            </p:cNvPr>
            <p:cNvSpPr>
              <a:spLocks noEditPoints="1"/>
            </p:cNvSpPr>
            <p:nvPr/>
          </p:nvSpPr>
          <p:spPr bwMode="gray">
            <a:xfrm>
              <a:off x="-9091613" y="1530350"/>
              <a:ext cx="971550" cy="371475"/>
            </a:xfrm>
            <a:custGeom>
              <a:avLst/>
              <a:gdLst>
                <a:gd name="T0" fmla="*/ 539 w 612"/>
                <a:gd name="T1" fmla="*/ 5 h 234"/>
                <a:gd name="T2" fmla="*/ 392 w 612"/>
                <a:gd name="T3" fmla="*/ 159 h 234"/>
                <a:gd name="T4" fmla="*/ 354 w 612"/>
                <a:gd name="T5" fmla="*/ 159 h 234"/>
                <a:gd name="T6" fmla="*/ 503 w 612"/>
                <a:gd name="T7" fmla="*/ 3 h 234"/>
                <a:gd name="T8" fmla="*/ 470 w 612"/>
                <a:gd name="T9" fmla="*/ 3 h 234"/>
                <a:gd name="T10" fmla="*/ 324 w 612"/>
                <a:gd name="T11" fmla="*/ 159 h 234"/>
                <a:gd name="T12" fmla="*/ 286 w 612"/>
                <a:gd name="T13" fmla="*/ 159 h 234"/>
                <a:gd name="T14" fmla="*/ 435 w 612"/>
                <a:gd name="T15" fmla="*/ 3 h 234"/>
                <a:gd name="T16" fmla="*/ 236 w 612"/>
                <a:gd name="T17" fmla="*/ 0 h 234"/>
                <a:gd name="T18" fmla="*/ 0 w 612"/>
                <a:gd name="T19" fmla="*/ 234 h 234"/>
                <a:gd name="T20" fmla="*/ 385 w 612"/>
                <a:gd name="T21" fmla="*/ 234 h 234"/>
                <a:gd name="T22" fmla="*/ 612 w 612"/>
                <a:gd name="T23" fmla="*/ 5 h 234"/>
                <a:gd name="T24" fmla="*/ 539 w 612"/>
                <a:gd name="T25" fmla="*/ 5 h 234"/>
                <a:gd name="T26" fmla="*/ 135 w 612"/>
                <a:gd name="T27" fmla="*/ 159 h 234"/>
                <a:gd name="T28" fmla="*/ 284 w 612"/>
                <a:gd name="T29" fmla="*/ 3 h 234"/>
                <a:gd name="T30" fmla="*/ 319 w 612"/>
                <a:gd name="T31" fmla="*/ 3 h 234"/>
                <a:gd name="T32" fmla="*/ 170 w 612"/>
                <a:gd name="T33" fmla="*/ 159 h 234"/>
                <a:gd name="T34" fmla="*/ 135 w 612"/>
                <a:gd name="T35" fmla="*/ 159 h 234"/>
                <a:gd name="T36" fmla="*/ 213 w 612"/>
                <a:gd name="T37" fmla="*/ 159 h 234"/>
                <a:gd name="T38" fmla="*/ 364 w 612"/>
                <a:gd name="T39" fmla="*/ 3 h 234"/>
                <a:gd name="T40" fmla="*/ 397 w 612"/>
                <a:gd name="T41" fmla="*/ 3 h 234"/>
                <a:gd name="T42" fmla="*/ 250 w 612"/>
                <a:gd name="T43" fmla="*/ 159 h 234"/>
                <a:gd name="T44" fmla="*/ 213 w 612"/>
                <a:gd name="T45" fmla="*/ 15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539" y="5"/>
                  </a:moveTo>
                  <a:lnTo>
                    <a:pt x="392" y="159"/>
                  </a:lnTo>
                  <a:lnTo>
                    <a:pt x="354" y="159"/>
                  </a:lnTo>
                  <a:lnTo>
                    <a:pt x="503" y="3"/>
                  </a:lnTo>
                  <a:lnTo>
                    <a:pt x="470" y="3"/>
                  </a:lnTo>
                  <a:lnTo>
                    <a:pt x="324" y="159"/>
                  </a:lnTo>
                  <a:lnTo>
                    <a:pt x="286" y="159"/>
                  </a:lnTo>
                  <a:lnTo>
                    <a:pt x="435" y="3"/>
                  </a:lnTo>
                  <a:lnTo>
                    <a:pt x="236" y="0"/>
                  </a:lnTo>
                  <a:lnTo>
                    <a:pt x="0" y="234"/>
                  </a:lnTo>
                  <a:lnTo>
                    <a:pt x="385" y="234"/>
                  </a:lnTo>
                  <a:lnTo>
                    <a:pt x="612" y="5"/>
                  </a:lnTo>
                  <a:lnTo>
                    <a:pt x="539" y="5"/>
                  </a:lnTo>
                  <a:close/>
                  <a:moveTo>
                    <a:pt x="135" y="159"/>
                  </a:moveTo>
                  <a:lnTo>
                    <a:pt x="284" y="3"/>
                  </a:lnTo>
                  <a:lnTo>
                    <a:pt x="319" y="3"/>
                  </a:lnTo>
                  <a:lnTo>
                    <a:pt x="170" y="159"/>
                  </a:lnTo>
                  <a:lnTo>
                    <a:pt x="135" y="159"/>
                  </a:lnTo>
                  <a:close/>
                  <a:moveTo>
                    <a:pt x="213" y="159"/>
                  </a:moveTo>
                  <a:lnTo>
                    <a:pt x="364" y="3"/>
                  </a:lnTo>
                  <a:lnTo>
                    <a:pt x="397" y="3"/>
                  </a:lnTo>
                  <a:lnTo>
                    <a:pt x="250" y="159"/>
                  </a:lnTo>
                  <a:lnTo>
                    <a:pt x="213" y="15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06" name="Freeform 43">
              <a:extLst>
                <a:ext uri="{FF2B5EF4-FFF2-40B4-BE49-F238E27FC236}">
                  <a16:creationId xmlns:a16="http://schemas.microsoft.com/office/drawing/2014/main" id="{B270FE3A-03A0-46DE-9FC9-FCE9DD1E35A4}"/>
                </a:ext>
              </a:extLst>
            </p:cNvPr>
            <p:cNvSpPr>
              <a:spLocks noEditPoints="1"/>
            </p:cNvSpPr>
            <p:nvPr/>
          </p:nvSpPr>
          <p:spPr bwMode="gray">
            <a:xfrm>
              <a:off x="-9091613" y="1050925"/>
              <a:ext cx="971550" cy="371475"/>
            </a:xfrm>
            <a:custGeom>
              <a:avLst/>
              <a:gdLst>
                <a:gd name="T0" fmla="*/ 612 w 612"/>
                <a:gd name="T1" fmla="*/ 227 h 234"/>
                <a:gd name="T2" fmla="*/ 385 w 612"/>
                <a:gd name="T3" fmla="*/ 0 h 234"/>
                <a:gd name="T4" fmla="*/ 0 w 612"/>
                <a:gd name="T5" fmla="*/ 0 h 234"/>
                <a:gd name="T6" fmla="*/ 236 w 612"/>
                <a:gd name="T7" fmla="*/ 234 h 234"/>
                <a:gd name="T8" fmla="*/ 435 w 612"/>
                <a:gd name="T9" fmla="*/ 232 h 234"/>
                <a:gd name="T10" fmla="*/ 286 w 612"/>
                <a:gd name="T11" fmla="*/ 73 h 234"/>
                <a:gd name="T12" fmla="*/ 324 w 612"/>
                <a:gd name="T13" fmla="*/ 73 h 234"/>
                <a:gd name="T14" fmla="*/ 470 w 612"/>
                <a:gd name="T15" fmla="*/ 229 h 234"/>
                <a:gd name="T16" fmla="*/ 503 w 612"/>
                <a:gd name="T17" fmla="*/ 229 h 234"/>
                <a:gd name="T18" fmla="*/ 354 w 612"/>
                <a:gd name="T19" fmla="*/ 73 h 234"/>
                <a:gd name="T20" fmla="*/ 392 w 612"/>
                <a:gd name="T21" fmla="*/ 73 h 234"/>
                <a:gd name="T22" fmla="*/ 539 w 612"/>
                <a:gd name="T23" fmla="*/ 229 h 234"/>
                <a:gd name="T24" fmla="*/ 612 w 612"/>
                <a:gd name="T25" fmla="*/ 227 h 234"/>
                <a:gd name="T26" fmla="*/ 170 w 612"/>
                <a:gd name="T27" fmla="*/ 73 h 234"/>
                <a:gd name="T28" fmla="*/ 319 w 612"/>
                <a:gd name="T29" fmla="*/ 232 h 234"/>
                <a:gd name="T30" fmla="*/ 284 w 612"/>
                <a:gd name="T31" fmla="*/ 232 h 234"/>
                <a:gd name="T32" fmla="*/ 135 w 612"/>
                <a:gd name="T33" fmla="*/ 73 h 234"/>
                <a:gd name="T34" fmla="*/ 170 w 612"/>
                <a:gd name="T35" fmla="*/ 73 h 234"/>
                <a:gd name="T36" fmla="*/ 250 w 612"/>
                <a:gd name="T37" fmla="*/ 73 h 234"/>
                <a:gd name="T38" fmla="*/ 397 w 612"/>
                <a:gd name="T39" fmla="*/ 232 h 234"/>
                <a:gd name="T40" fmla="*/ 364 w 612"/>
                <a:gd name="T41" fmla="*/ 232 h 234"/>
                <a:gd name="T42" fmla="*/ 213 w 612"/>
                <a:gd name="T43" fmla="*/ 73 h 234"/>
                <a:gd name="T44" fmla="*/ 250 w 612"/>
                <a:gd name="T45"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612" y="227"/>
                  </a:moveTo>
                  <a:lnTo>
                    <a:pt x="385" y="0"/>
                  </a:lnTo>
                  <a:lnTo>
                    <a:pt x="0" y="0"/>
                  </a:lnTo>
                  <a:lnTo>
                    <a:pt x="236" y="234"/>
                  </a:lnTo>
                  <a:lnTo>
                    <a:pt x="435" y="232"/>
                  </a:lnTo>
                  <a:lnTo>
                    <a:pt x="286" y="73"/>
                  </a:lnTo>
                  <a:lnTo>
                    <a:pt x="324" y="73"/>
                  </a:lnTo>
                  <a:lnTo>
                    <a:pt x="470" y="229"/>
                  </a:lnTo>
                  <a:lnTo>
                    <a:pt x="503" y="229"/>
                  </a:lnTo>
                  <a:lnTo>
                    <a:pt x="354" y="73"/>
                  </a:lnTo>
                  <a:lnTo>
                    <a:pt x="392" y="73"/>
                  </a:lnTo>
                  <a:lnTo>
                    <a:pt x="539" y="229"/>
                  </a:lnTo>
                  <a:lnTo>
                    <a:pt x="612" y="227"/>
                  </a:lnTo>
                  <a:close/>
                  <a:moveTo>
                    <a:pt x="170" y="73"/>
                  </a:moveTo>
                  <a:lnTo>
                    <a:pt x="319" y="232"/>
                  </a:lnTo>
                  <a:lnTo>
                    <a:pt x="284" y="232"/>
                  </a:lnTo>
                  <a:lnTo>
                    <a:pt x="135" y="73"/>
                  </a:lnTo>
                  <a:lnTo>
                    <a:pt x="170" y="73"/>
                  </a:lnTo>
                  <a:close/>
                  <a:moveTo>
                    <a:pt x="250" y="73"/>
                  </a:moveTo>
                  <a:lnTo>
                    <a:pt x="397" y="232"/>
                  </a:lnTo>
                  <a:lnTo>
                    <a:pt x="364" y="232"/>
                  </a:lnTo>
                  <a:lnTo>
                    <a:pt x="213" y="73"/>
                  </a:lnTo>
                  <a:lnTo>
                    <a:pt x="250" y="7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07" name="Freeform 44">
              <a:extLst>
                <a:ext uri="{FF2B5EF4-FFF2-40B4-BE49-F238E27FC236}">
                  <a16:creationId xmlns:a16="http://schemas.microsoft.com/office/drawing/2014/main" id="{ECD0FF99-8E6E-4F60-9238-7B50EF60FFFD}"/>
                </a:ext>
              </a:extLst>
            </p:cNvPr>
            <p:cNvSpPr>
              <a:spLocks/>
            </p:cNvSpPr>
            <p:nvPr/>
          </p:nvSpPr>
          <p:spPr bwMode="gray">
            <a:xfrm>
              <a:off x="-8401050" y="1535113"/>
              <a:ext cx="55562" cy="0"/>
            </a:xfrm>
            <a:custGeom>
              <a:avLst/>
              <a:gdLst>
                <a:gd name="T0" fmla="*/ 35 w 35"/>
                <a:gd name="T1" fmla="*/ 2 w 35"/>
                <a:gd name="T2" fmla="*/ 0 w 35"/>
                <a:gd name="T3" fmla="*/ 35 w 35"/>
                <a:gd name="T4" fmla="*/ 35 w 35"/>
              </a:gdLst>
              <a:ahLst/>
              <a:cxnLst>
                <a:cxn ang="0">
                  <a:pos x="T0" y="0"/>
                </a:cxn>
                <a:cxn ang="0">
                  <a:pos x="T1" y="0"/>
                </a:cxn>
                <a:cxn ang="0">
                  <a:pos x="T2" y="0"/>
                </a:cxn>
                <a:cxn ang="0">
                  <a:pos x="T3" y="0"/>
                </a:cxn>
                <a:cxn ang="0">
                  <a:pos x="T4" y="0"/>
                </a:cxn>
              </a:cxnLst>
              <a:rect l="0" t="0" r="r" b="b"/>
              <a:pathLst>
                <a:path w="35">
                  <a:moveTo>
                    <a:pt x="35" y="0"/>
                  </a:moveTo>
                  <a:lnTo>
                    <a:pt x="2" y="0"/>
                  </a:lnTo>
                  <a:lnTo>
                    <a:pt x="0" y="0"/>
                  </a:lnTo>
                  <a:lnTo>
                    <a:pt x="35" y="0"/>
                  </a:lnTo>
                  <a:lnTo>
                    <a:pt x="35"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08" name="Freeform 45">
              <a:extLst>
                <a:ext uri="{FF2B5EF4-FFF2-40B4-BE49-F238E27FC236}">
                  <a16:creationId xmlns:a16="http://schemas.microsoft.com/office/drawing/2014/main" id="{2D716648-28CC-4A97-8643-5606A9F9ECC5}"/>
                </a:ext>
              </a:extLst>
            </p:cNvPr>
            <p:cNvSpPr>
              <a:spLocks/>
            </p:cNvSpPr>
            <p:nvPr/>
          </p:nvSpPr>
          <p:spPr bwMode="gray">
            <a:xfrm>
              <a:off x="-8293100" y="1535113"/>
              <a:ext cx="57150" cy="3175"/>
            </a:xfrm>
            <a:custGeom>
              <a:avLst/>
              <a:gdLst>
                <a:gd name="T0" fmla="*/ 36 w 36"/>
                <a:gd name="T1" fmla="*/ 0 h 2"/>
                <a:gd name="T2" fmla="*/ 3 w 36"/>
                <a:gd name="T3" fmla="*/ 0 h 2"/>
                <a:gd name="T4" fmla="*/ 0 w 36"/>
                <a:gd name="T5" fmla="*/ 0 h 2"/>
                <a:gd name="T6" fmla="*/ 36 w 36"/>
                <a:gd name="T7" fmla="*/ 2 h 2"/>
                <a:gd name="T8" fmla="*/ 36 w 36"/>
                <a:gd name="T9" fmla="*/ 0 h 2"/>
              </a:gdLst>
              <a:ahLst/>
              <a:cxnLst>
                <a:cxn ang="0">
                  <a:pos x="T0" y="T1"/>
                </a:cxn>
                <a:cxn ang="0">
                  <a:pos x="T2" y="T3"/>
                </a:cxn>
                <a:cxn ang="0">
                  <a:pos x="T4" y="T5"/>
                </a:cxn>
                <a:cxn ang="0">
                  <a:pos x="T6" y="T7"/>
                </a:cxn>
                <a:cxn ang="0">
                  <a:pos x="T8" y="T9"/>
                </a:cxn>
              </a:cxnLst>
              <a:rect l="0" t="0" r="r" b="b"/>
              <a:pathLst>
                <a:path w="36" h="2">
                  <a:moveTo>
                    <a:pt x="36" y="0"/>
                  </a:moveTo>
                  <a:lnTo>
                    <a:pt x="3" y="0"/>
                  </a:lnTo>
                  <a:lnTo>
                    <a:pt x="0" y="0"/>
                  </a:lnTo>
                  <a:lnTo>
                    <a:pt x="36" y="2"/>
                  </a:lnTo>
                  <a:lnTo>
                    <a:pt x="36"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09" name="Rectangle 46">
              <a:extLst>
                <a:ext uri="{FF2B5EF4-FFF2-40B4-BE49-F238E27FC236}">
                  <a16:creationId xmlns:a16="http://schemas.microsoft.com/office/drawing/2014/main" id="{A8193BAF-0D71-4450-A10C-660D042F6478}"/>
                </a:ext>
              </a:extLst>
            </p:cNvPr>
            <p:cNvSpPr>
              <a:spLocks noChangeArrowheads="1"/>
            </p:cNvSpPr>
            <p:nvPr/>
          </p:nvSpPr>
          <p:spPr bwMode="gray">
            <a:xfrm>
              <a:off x="-8739188" y="1411288"/>
              <a:ext cx="3719512"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10" name="Rectangle 47">
              <a:extLst>
                <a:ext uri="{FF2B5EF4-FFF2-40B4-BE49-F238E27FC236}">
                  <a16:creationId xmlns:a16="http://schemas.microsoft.com/office/drawing/2014/main" id="{A84F7FDA-5CDE-4770-B111-DEA4C791A868}"/>
                </a:ext>
              </a:extLst>
            </p:cNvPr>
            <p:cNvSpPr>
              <a:spLocks noChangeArrowheads="1"/>
            </p:cNvSpPr>
            <p:nvPr/>
          </p:nvSpPr>
          <p:spPr bwMode="gray">
            <a:xfrm>
              <a:off x="-8739188" y="1463675"/>
              <a:ext cx="3719512" cy="60325"/>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grpSp>
        <p:nvGrpSpPr>
          <p:cNvPr id="211" name="Gruppieren 167">
            <a:extLst>
              <a:ext uri="{FF2B5EF4-FFF2-40B4-BE49-F238E27FC236}">
                <a16:creationId xmlns:a16="http://schemas.microsoft.com/office/drawing/2014/main" id="{EDE4C899-AE73-44A9-9A6E-501DFF3A9642}"/>
              </a:ext>
            </a:extLst>
          </p:cNvPr>
          <p:cNvGrpSpPr/>
          <p:nvPr/>
        </p:nvGrpSpPr>
        <p:grpSpPr bwMode="gray">
          <a:xfrm>
            <a:off x="8962518" y="2861217"/>
            <a:ext cx="1193252" cy="239960"/>
            <a:chOff x="-9091613" y="1050925"/>
            <a:chExt cx="4071937" cy="850900"/>
          </a:xfrm>
        </p:grpSpPr>
        <p:sp>
          <p:nvSpPr>
            <p:cNvPr id="212" name="Freeform 42">
              <a:extLst>
                <a:ext uri="{FF2B5EF4-FFF2-40B4-BE49-F238E27FC236}">
                  <a16:creationId xmlns:a16="http://schemas.microsoft.com/office/drawing/2014/main" id="{E18A0D44-170F-4A8F-93E2-D39E740AEE3C}"/>
                </a:ext>
              </a:extLst>
            </p:cNvPr>
            <p:cNvSpPr>
              <a:spLocks noEditPoints="1"/>
            </p:cNvSpPr>
            <p:nvPr/>
          </p:nvSpPr>
          <p:spPr bwMode="gray">
            <a:xfrm>
              <a:off x="-9091613" y="1530350"/>
              <a:ext cx="971550" cy="371475"/>
            </a:xfrm>
            <a:custGeom>
              <a:avLst/>
              <a:gdLst>
                <a:gd name="T0" fmla="*/ 539 w 612"/>
                <a:gd name="T1" fmla="*/ 5 h 234"/>
                <a:gd name="T2" fmla="*/ 392 w 612"/>
                <a:gd name="T3" fmla="*/ 159 h 234"/>
                <a:gd name="T4" fmla="*/ 354 w 612"/>
                <a:gd name="T5" fmla="*/ 159 h 234"/>
                <a:gd name="T6" fmla="*/ 503 w 612"/>
                <a:gd name="T7" fmla="*/ 3 h 234"/>
                <a:gd name="T8" fmla="*/ 470 w 612"/>
                <a:gd name="T9" fmla="*/ 3 h 234"/>
                <a:gd name="T10" fmla="*/ 324 w 612"/>
                <a:gd name="T11" fmla="*/ 159 h 234"/>
                <a:gd name="T12" fmla="*/ 286 w 612"/>
                <a:gd name="T13" fmla="*/ 159 h 234"/>
                <a:gd name="T14" fmla="*/ 435 w 612"/>
                <a:gd name="T15" fmla="*/ 3 h 234"/>
                <a:gd name="T16" fmla="*/ 236 w 612"/>
                <a:gd name="T17" fmla="*/ 0 h 234"/>
                <a:gd name="T18" fmla="*/ 0 w 612"/>
                <a:gd name="T19" fmla="*/ 234 h 234"/>
                <a:gd name="T20" fmla="*/ 385 w 612"/>
                <a:gd name="T21" fmla="*/ 234 h 234"/>
                <a:gd name="T22" fmla="*/ 612 w 612"/>
                <a:gd name="T23" fmla="*/ 5 h 234"/>
                <a:gd name="T24" fmla="*/ 539 w 612"/>
                <a:gd name="T25" fmla="*/ 5 h 234"/>
                <a:gd name="T26" fmla="*/ 135 w 612"/>
                <a:gd name="T27" fmla="*/ 159 h 234"/>
                <a:gd name="T28" fmla="*/ 284 w 612"/>
                <a:gd name="T29" fmla="*/ 3 h 234"/>
                <a:gd name="T30" fmla="*/ 319 w 612"/>
                <a:gd name="T31" fmla="*/ 3 h 234"/>
                <a:gd name="T32" fmla="*/ 170 w 612"/>
                <a:gd name="T33" fmla="*/ 159 h 234"/>
                <a:gd name="T34" fmla="*/ 135 w 612"/>
                <a:gd name="T35" fmla="*/ 159 h 234"/>
                <a:gd name="T36" fmla="*/ 213 w 612"/>
                <a:gd name="T37" fmla="*/ 159 h 234"/>
                <a:gd name="T38" fmla="*/ 364 w 612"/>
                <a:gd name="T39" fmla="*/ 3 h 234"/>
                <a:gd name="T40" fmla="*/ 397 w 612"/>
                <a:gd name="T41" fmla="*/ 3 h 234"/>
                <a:gd name="T42" fmla="*/ 250 w 612"/>
                <a:gd name="T43" fmla="*/ 159 h 234"/>
                <a:gd name="T44" fmla="*/ 213 w 612"/>
                <a:gd name="T45" fmla="*/ 15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539" y="5"/>
                  </a:moveTo>
                  <a:lnTo>
                    <a:pt x="392" y="159"/>
                  </a:lnTo>
                  <a:lnTo>
                    <a:pt x="354" y="159"/>
                  </a:lnTo>
                  <a:lnTo>
                    <a:pt x="503" y="3"/>
                  </a:lnTo>
                  <a:lnTo>
                    <a:pt x="470" y="3"/>
                  </a:lnTo>
                  <a:lnTo>
                    <a:pt x="324" y="159"/>
                  </a:lnTo>
                  <a:lnTo>
                    <a:pt x="286" y="159"/>
                  </a:lnTo>
                  <a:lnTo>
                    <a:pt x="435" y="3"/>
                  </a:lnTo>
                  <a:lnTo>
                    <a:pt x="236" y="0"/>
                  </a:lnTo>
                  <a:lnTo>
                    <a:pt x="0" y="234"/>
                  </a:lnTo>
                  <a:lnTo>
                    <a:pt x="385" y="234"/>
                  </a:lnTo>
                  <a:lnTo>
                    <a:pt x="612" y="5"/>
                  </a:lnTo>
                  <a:lnTo>
                    <a:pt x="539" y="5"/>
                  </a:lnTo>
                  <a:close/>
                  <a:moveTo>
                    <a:pt x="135" y="159"/>
                  </a:moveTo>
                  <a:lnTo>
                    <a:pt x="284" y="3"/>
                  </a:lnTo>
                  <a:lnTo>
                    <a:pt x="319" y="3"/>
                  </a:lnTo>
                  <a:lnTo>
                    <a:pt x="170" y="159"/>
                  </a:lnTo>
                  <a:lnTo>
                    <a:pt x="135" y="159"/>
                  </a:lnTo>
                  <a:close/>
                  <a:moveTo>
                    <a:pt x="213" y="159"/>
                  </a:moveTo>
                  <a:lnTo>
                    <a:pt x="364" y="3"/>
                  </a:lnTo>
                  <a:lnTo>
                    <a:pt x="397" y="3"/>
                  </a:lnTo>
                  <a:lnTo>
                    <a:pt x="250" y="159"/>
                  </a:lnTo>
                  <a:lnTo>
                    <a:pt x="213" y="15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13" name="Freeform 43">
              <a:extLst>
                <a:ext uri="{FF2B5EF4-FFF2-40B4-BE49-F238E27FC236}">
                  <a16:creationId xmlns:a16="http://schemas.microsoft.com/office/drawing/2014/main" id="{7B45F9EA-1152-43EC-B55D-B18BF915F701}"/>
                </a:ext>
              </a:extLst>
            </p:cNvPr>
            <p:cNvSpPr>
              <a:spLocks noEditPoints="1"/>
            </p:cNvSpPr>
            <p:nvPr/>
          </p:nvSpPr>
          <p:spPr bwMode="gray">
            <a:xfrm>
              <a:off x="-9091613" y="1050925"/>
              <a:ext cx="971550" cy="371475"/>
            </a:xfrm>
            <a:custGeom>
              <a:avLst/>
              <a:gdLst>
                <a:gd name="T0" fmla="*/ 612 w 612"/>
                <a:gd name="T1" fmla="*/ 227 h 234"/>
                <a:gd name="T2" fmla="*/ 385 w 612"/>
                <a:gd name="T3" fmla="*/ 0 h 234"/>
                <a:gd name="T4" fmla="*/ 0 w 612"/>
                <a:gd name="T5" fmla="*/ 0 h 234"/>
                <a:gd name="T6" fmla="*/ 236 w 612"/>
                <a:gd name="T7" fmla="*/ 234 h 234"/>
                <a:gd name="T8" fmla="*/ 435 w 612"/>
                <a:gd name="T9" fmla="*/ 232 h 234"/>
                <a:gd name="T10" fmla="*/ 286 w 612"/>
                <a:gd name="T11" fmla="*/ 73 h 234"/>
                <a:gd name="T12" fmla="*/ 324 w 612"/>
                <a:gd name="T13" fmla="*/ 73 h 234"/>
                <a:gd name="T14" fmla="*/ 470 w 612"/>
                <a:gd name="T15" fmla="*/ 229 h 234"/>
                <a:gd name="T16" fmla="*/ 503 w 612"/>
                <a:gd name="T17" fmla="*/ 229 h 234"/>
                <a:gd name="T18" fmla="*/ 354 w 612"/>
                <a:gd name="T19" fmla="*/ 73 h 234"/>
                <a:gd name="T20" fmla="*/ 392 w 612"/>
                <a:gd name="T21" fmla="*/ 73 h 234"/>
                <a:gd name="T22" fmla="*/ 539 w 612"/>
                <a:gd name="T23" fmla="*/ 229 h 234"/>
                <a:gd name="T24" fmla="*/ 612 w 612"/>
                <a:gd name="T25" fmla="*/ 227 h 234"/>
                <a:gd name="T26" fmla="*/ 170 w 612"/>
                <a:gd name="T27" fmla="*/ 73 h 234"/>
                <a:gd name="T28" fmla="*/ 319 w 612"/>
                <a:gd name="T29" fmla="*/ 232 h 234"/>
                <a:gd name="T30" fmla="*/ 284 w 612"/>
                <a:gd name="T31" fmla="*/ 232 h 234"/>
                <a:gd name="T32" fmla="*/ 135 w 612"/>
                <a:gd name="T33" fmla="*/ 73 h 234"/>
                <a:gd name="T34" fmla="*/ 170 w 612"/>
                <a:gd name="T35" fmla="*/ 73 h 234"/>
                <a:gd name="T36" fmla="*/ 250 w 612"/>
                <a:gd name="T37" fmla="*/ 73 h 234"/>
                <a:gd name="T38" fmla="*/ 397 w 612"/>
                <a:gd name="T39" fmla="*/ 232 h 234"/>
                <a:gd name="T40" fmla="*/ 364 w 612"/>
                <a:gd name="T41" fmla="*/ 232 h 234"/>
                <a:gd name="T42" fmla="*/ 213 w 612"/>
                <a:gd name="T43" fmla="*/ 73 h 234"/>
                <a:gd name="T44" fmla="*/ 250 w 612"/>
                <a:gd name="T45"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612" y="227"/>
                  </a:moveTo>
                  <a:lnTo>
                    <a:pt x="385" y="0"/>
                  </a:lnTo>
                  <a:lnTo>
                    <a:pt x="0" y="0"/>
                  </a:lnTo>
                  <a:lnTo>
                    <a:pt x="236" y="234"/>
                  </a:lnTo>
                  <a:lnTo>
                    <a:pt x="435" y="232"/>
                  </a:lnTo>
                  <a:lnTo>
                    <a:pt x="286" y="73"/>
                  </a:lnTo>
                  <a:lnTo>
                    <a:pt x="324" y="73"/>
                  </a:lnTo>
                  <a:lnTo>
                    <a:pt x="470" y="229"/>
                  </a:lnTo>
                  <a:lnTo>
                    <a:pt x="503" y="229"/>
                  </a:lnTo>
                  <a:lnTo>
                    <a:pt x="354" y="73"/>
                  </a:lnTo>
                  <a:lnTo>
                    <a:pt x="392" y="73"/>
                  </a:lnTo>
                  <a:lnTo>
                    <a:pt x="539" y="229"/>
                  </a:lnTo>
                  <a:lnTo>
                    <a:pt x="612" y="227"/>
                  </a:lnTo>
                  <a:close/>
                  <a:moveTo>
                    <a:pt x="170" y="73"/>
                  </a:moveTo>
                  <a:lnTo>
                    <a:pt x="319" y="232"/>
                  </a:lnTo>
                  <a:lnTo>
                    <a:pt x="284" y="232"/>
                  </a:lnTo>
                  <a:lnTo>
                    <a:pt x="135" y="73"/>
                  </a:lnTo>
                  <a:lnTo>
                    <a:pt x="170" y="73"/>
                  </a:lnTo>
                  <a:close/>
                  <a:moveTo>
                    <a:pt x="250" y="73"/>
                  </a:moveTo>
                  <a:lnTo>
                    <a:pt x="397" y="232"/>
                  </a:lnTo>
                  <a:lnTo>
                    <a:pt x="364" y="232"/>
                  </a:lnTo>
                  <a:lnTo>
                    <a:pt x="213" y="73"/>
                  </a:lnTo>
                  <a:lnTo>
                    <a:pt x="250" y="7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14" name="Freeform 44">
              <a:extLst>
                <a:ext uri="{FF2B5EF4-FFF2-40B4-BE49-F238E27FC236}">
                  <a16:creationId xmlns:a16="http://schemas.microsoft.com/office/drawing/2014/main" id="{D8216AF8-9A33-4B40-9C77-8F072E5A4796}"/>
                </a:ext>
              </a:extLst>
            </p:cNvPr>
            <p:cNvSpPr>
              <a:spLocks/>
            </p:cNvSpPr>
            <p:nvPr/>
          </p:nvSpPr>
          <p:spPr bwMode="gray">
            <a:xfrm>
              <a:off x="-8401050" y="1535113"/>
              <a:ext cx="55562" cy="0"/>
            </a:xfrm>
            <a:custGeom>
              <a:avLst/>
              <a:gdLst>
                <a:gd name="T0" fmla="*/ 35 w 35"/>
                <a:gd name="T1" fmla="*/ 2 w 35"/>
                <a:gd name="T2" fmla="*/ 0 w 35"/>
                <a:gd name="T3" fmla="*/ 35 w 35"/>
                <a:gd name="T4" fmla="*/ 35 w 35"/>
              </a:gdLst>
              <a:ahLst/>
              <a:cxnLst>
                <a:cxn ang="0">
                  <a:pos x="T0" y="0"/>
                </a:cxn>
                <a:cxn ang="0">
                  <a:pos x="T1" y="0"/>
                </a:cxn>
                <a:cxn ang="0">
                  <a:pos x="T2" y="0"/>
                </a:cxn>
                <a:cxn ang="0">
                  <a:pos x="T3" y="0"/>
                </a:cxn>
                <a:cxn ang="0">
                  <a:pos x="T4" y="0"/>
                </a:cxn>
              </a:cxnLst>
              <a:rect l="0" t="0" r="r" b="b"/>
              <a:pathLst>
                <a:path w="35">
                  <a:moveTo>
                    <a:pt x="35" y="0"/>
                  </a:moveTo>
                  <a:lnTo>
                    <a:pt x="2" y="0"/>
                  </a:lnTo>
                  <a:lnTo>
                    <a:pt x="0" y="0"/>
                  </a:lnTo>
                  <a:lnTo>
                    <a:pt x="35" y="0"/>
                  </a:lnTo>
                  <a:lnTo>
                    <a:pt x="35"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15" name="Freeform 45">
              <a:extLst>
                <a:ext uri="{FF2B5EF4-FFF2-40B4-BE49-F238E27FC236}">
                  <a16:creationId xmlns:a16="http://schemas.microsoft.com/office/drawing/2014/main" id="{FC68436C-3D6A-4288-8A43-79593E89E4AC}"/>
                </a:ext>
              </a:extLst>
            </p:cNvPr>
            <p:cNvSpPr>
              <a:spLocks/>
            </p:cNvSpPr>
            <p:nvPr/>
          </p:nvSpPr>
          <p:spPr bwMode="gray">
            <a:xfrm>
              <a:off x="-8293100" y="1535113"/>
              <a:ext cx="57150" cy="3175"/>
            </a:xfrm>
            <a:custGeom>
              <a:avLst/>
              <a:gdLst>
                <a:gd name="T0" fmla="*/ 36 w 36"/>
                <a:gd name="T1" fmla="*/ 0 h 2"/>
                <a:gd name="T2" fmla="*/ 3 w 36"/>
                <a:gd name="T3" fmla="*/ 0 h 2"/>
                <a:gd name="T4" fmla="*/ 0 w 36"/>
                <a:gd name="T5" fmla="*/ 0 h 2"/>
                <a:gd name="T6" fmla="*/ 36 w 36"/>
                <a:gd name="T7" fmla="*/ 2 h 2"/>
                <a:gd name="T8" fmla="*/ 36 w 36"/>
                <a:gd name="T9" fmla="*/ 0 h 2"/>
              </a:gdLst>
              <a:ahLst/>
              <a:cxnLst>
                <a:cxn ang="0">
                  <a:pos x="T0" y="T1"/>
                </a:cxn>
                <a:cxn ang="0">
                  <a:pos x="T2" y="T3"/>
                </a:cxn>
                <a:cxn ang="0">
                  <a:pos x="T4" y="T5"/>
                </a:cxn>
                <a:cxn ang="0">
                  <a:pos x="T6" y="T7"/>
                </a:cxn>
                <a:cxn ang="0">
                  <a:pos x="T8" y="T9"/>
                </a:cxn>
              </a:cxnLst>
              <a:rect l="0" t="0" r="r" b="b"/>
              <a:pathLst>
                <a:path w="36" h="2">
                  <a:moveTo>
                    <a:pt x="36" y="0"/>
                  </a:moveTo>
                  <a:lnTo>
                    <a:pt x="3" y="0"/>
                  </a:lnTo>
                  <a:lnTo>
                    <a:pt x="0" y="0"/>
                  </a:lnTo>
                  <a:lnTo>
                    <a:pt x="36" y="2"/>
                  </a:lnTo>
                  <a:lnTo>
                    <a:pt x="36"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16" name="Rectangle 46">
              <a:extLst>
                <a:ext uri="{FF2B5EF4-FFF2-40B4-BE49-F238E27FC236}">
                  <a16:creationId xmlns:a16="http://schemas.microsoft.com/office/drawing/2014/main" id="{3F825602-04C0-4DDB-8DB5-F9900ADACE32}"/>
                </a:ext>
              </a:extLst>
            </p:cNvPr>
            <p:cNvSpPr>
              <a:spLocks noChangeArrowheads="1"/>
            </p:cNvSpPr>
            <p:nvPr/>
          </p:nvSpPr>
          <p:spPr bwMode="gray">
            <a:xfrm>
              <a:off x="-8739188" y="1411288"/>
              <a:ext cx="3719512"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17" name="Rectangle 47">
              <a:extLst>
                <a:ext uri="{FF2B5EF4-FFF2-40B4-BE49-F238E27FC236}">
                  <a16:creationId xmlns:a16="http://schemas.microsoft.com/office/drawing/2014/main" id="{A217076D-0197-4226-93CB-BAC95649AEF2}"/>
                </a:ext>
              </a:extLst>
            </p:cNvPr>
            <p:cNvSpPr>
              <a:spLocks noChangeArrowheads="1"/>
            </p:cNvSpPr>
            <p:nvPr/>
          </p:nvSpPr>
          <p:spPr bwMode="gray">
            <a:xfrm>
              <a:off x="-8739188" y="1463675"/>
              <a:ext cx="3719512" cy="60325"/>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grpSp>
        <p:nvGrpSpPr>
          <p:cNvPr id="218" name="Gruppieren 167">
            <a:extLst>
              <a:ext uri="{FF2B5EF4-FFF2-40B4-BE49-F238E27FC236}">
                <a16:creationId xmlns:a16="http://schemas.microsoft.com/office/drawing/2014/main" id="{6CA022C5-A8BA-411F-A083-07AD84E6DEEC}"/>
              </a:ext>
            </a:extLst>
          </p:cNvPr>
          <p:cNvGrpSpPr/>
          <p:nvPr/>
        </p:nvGrpSpPr>
        <p:grpSpPr bwMode="gray">
          <a:xfrm>
            <a:off x="7714903" y="1966901"/>
            <a:ext cx="1193252" cy="239960"/>
            <a:chOff x="-9091613" y="1050925"/>
            <a:chExt cx="4071937" cy="850900"/>
          </a:xfrm>
        </p:grpSpPr>
        <p:sp>
          <p:nvSpPr>
            <p:cNvPr id="219" name="Freeform 42">
              <a:extLst>
                <a:ext uri="{FF2B5EF4-FFF2-40B4-BE49-F238E27FC236}">
                  <a16:creationId xmlns:a16="http://schemas.microsoft.com/office/drawing/2014/main" id="{52C29DF9-D7B9-4771-9ADB-898F3FCF0EA1}"/>
                </a:ext>
              </a:extLst>
            </p:cNvPr>
            <p:cNvSpPr>
              <a:spLocks noEditPoints="1"/>
            </p:cNvSpPr>
            <p:nvPr/>
          </p:nvSpPr>
          <p:spPr bwMode="gray">
            <a:xfrm>
              <a:off x="-9091613" y="1530350"/>
              <a:ext cx="971550" cy="371475"/>
            </a:xfrm>
            <a:custGeom>
              <a:avLst/>
              <a:gdLst>
                <a:gd name="T0" fmla="*/ 539 w 612"/>
                <a:gd name="T1" fmla="*/ 5 h 234"/>
                <a:gd name="T2" fmla="*/ 392 w 612"/>
                <a:gd name="T3" fmla="*/ 159 h 234"/>
                <a:gd name="T4" fmla="*/ 354 w 612"/>
                <a:gd name="T5" fmla="*/ 159 h 234"/>
                <a:gd name="T6" fmla="*/ 503 w 612"/>
                <a:gd name="T7" fmla="*/ 3 h 234"/>
                <a:gd name="T8" fmla="*/ 470 w 612"/>
                <a:gd name="T9" fmla="*/ 3 h 234"/>
                <a:gd name="T10" fmla="*/ 324 w 612"/>
                <a:gd name="T11" fmla="*/ 159 h 234"/>
                <a:gd name="T12" fmla="*/ 286 w 612"/>
                <a:gd name="T13" fmla="*/ 159 h 234"/>
                <a:gd name="T14" fmla="*/ 435 w 612"/>
                <a:gd name="T15" fmla="*/ 3 h 234"/>
                <a:gd name="T16" fmla="*/ 236 w 612"/>
                <a:gd name="T17" fmla="*/ 0 h 234"/>
                <a:gd name="T18" fmla="*/ 0 w 612"/>
                <a:gd name="T19" fmla="*/ 234 h 234"/>
                <a:gd name="T20" fmla="*/ 385 w 612"/>
                <a:gd name="T21" fmla="*/ 234 h 234"/>
                <a:gd name="T22" fmla="*/ 612 w 612"/>
                <a:gd name="T23" fmla="*/ 5 h 234"/>
                <a:gd name="T24" fmla="*/ 539 w 612"/>
                <a:gd name="T25" fmla="*/ 5 h 234"/>
                <a:gd name="T26" fmla="*/ 135 w 612"/>
                <a:gd name="T27" fmla="*/ 159 h 234"/>
                <a:gd name="T28" fmla="*/ 284 w 612"/>
                <a:gd name="T29" fmla="*/ 3 h 234"/>
                <a:gd name="T30" fmla="*/ 319 w 612"/>
                <a:gd name="T31" fmla="*/ 3 h 234"/>
                <a:gd name="T32" fmla="*/ 170 w 612"/>
                <a:gd name="T33" fmla="*/ 159 h 234"/>
                <a:gd name="T34" fmla="*/ 135 w 612"/>
                <a:gd name="T35" fmla="*/ 159 h 234"/>
                <a:gd name="T36" fmla="*/ 213 w 612"/>
                <a:gd name="T37" fmla="*/ 159 h 234"/>
                <a:gd name="T38" fmla="*/ 364 w 612"/>
                <a:gd name="T39" fmla="*/ 3 h 234"/>
                <a:gd name="T40" fmla="*/ 397 w 612"/>
                <a:gd name="T41" fmla="*/ 3 h 234"/>
                <a:gd name="T42" fmla="*/ 250 w 612"/>
                <a:gd name="T43" fmla="*/ 159 h 234"/>
                <a:gd name="T44" fmla="*/ 213 w 612"/>
                <a:gd name="T45" fmla="*/ 15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539" y="5"/>
                  </a:moveTo>
                  <a:lnTo>
                    <a:pt x="392" y="159"/>
                  </a:lnTo>
                  <a:lnTo>
                    <a:pt x="354" y="159"/>
                  </a:lnTo>
                  <a:lnTo>
                    <a:pt x="503" y="3"/>
                  </a:lnTo>
                  <a:lnTo>
                    <a:pt x="470" y="3"/>
                  </a:lnTo>
                  <a:lnTo>
                    <a:pt x="324" y="159"/>
                  </a:lnTo>
                  <a:lnTo>
                    <a:pt x="286" y="159"/>
                  </a:lnTo>
                  <a:lnTo>
                    <a:pt x="435" y="3"/>
                  </a:lnTo>
                  <a:lnTo>
                    <a:pt x="236" y="0"/>
                  </a:lnTo>
                  <a:lnTo>
                    <a:pt x="0" y="234"/>
                  </a:lnTo>
                  <a:lnTo>
                    <a:pt x="385" y="234"/>
                  </a:lnTo>
                  <a:lnTo>
                    <a:pt x="612" y="5"/>
                  </a:lnTo>
                  <a:lnTo>
                    <a:pt x="539" y="5"/>
                  </a:lnTo>
                  <a:close/>
                  <a:moveTo>
                    <a:pt x="135" y="159"/>
                  </a:moveTo>
                  <a:lnTo>
                    <a:pt x="284" y="3"/>
                  </a:lnTo>
                  <a:lnTo>
                    <a:pt x="319" y="3"/>
                  </a:lnTo>
                  <a:lnTo>
                    <a:pt x="170" y="159"/>
                  </a:lnTo>
                  <a:lnTo>
                    <a:pt x="135" y="159"/>
                  </a:lnTo>
                  <a:close/>
                  <a:moveTo>
                    <a:pt x="213" y="159"/>
                  </a:moveTo>
                  <a:lnTo>
                    <a:pt x="364" y="3"/>
                  </a:lnTo>
                  <a:lnTo>
                    <a:pt x="397" y="3"/>
                  </a:lnTo>
                  <a:lnTo>
                    <a:pt x="250" y="159"/>
                  </a:lnTo>
                  <a:lnTo>
                    <a:pt x="213" y="15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20" name="Freeform 43">
              <a:extLst>
                <a:ext uri="{FF2B5EF4-FFF2-40B4-BE49-F238E27FC236}">
                  <a16:creationId xmlns:a16="http://schemas.microsoft.com/office/drawing/2014/main" id="{8A4AC6F4-F806-478A-A052-B3CFC4BDC589}"/>
                </a:ext>
              </a:extLst>
            </p:cNvPr>
            <p:cNvSpPr>
              <a:spLocks noEditPoints="1"/>
            </p:cNvSpPr>
            <p:nvPr/>
          </p:nvSpPr>
          <p:spPr bwMode="gray">
            <a:xfrm>
              <a:off x="-9091613" y="1050925"/>
              <a:ext cx="971550" cy="371475"/>
            </a:xfrm>
            <a:custGeom>
              <a:avLst/>
              <a:gdLst>
                <a:gd name="T0" fmla="*/ 612 w 612"/>
                <a:gd name="T1" fmla="*/ 227 h 234"/>
                <a:gd name="T2" fmla="*/ 385 w 612"/>
                <a:gd name="T3" fmla="*/ 0 h 234"/>
                <a:gd name="T4" fmla="*/ 0 w 612"/>
                <a:gd name="T5" fmla="*/ 0 h 234"/>
                <a:gd name="T6" fmla="*/ 236 w 612"/>
                <a:gd name="T7" fmla="*/ 234 h 234"/>
                <a:gd name="T8" fmla="*/ 435 w 612"/>
                <a:gd name="T9" fmla="*/ 232 h 234"/>
                <a:gd name="T10" fmla="*/ 286 w 612"/>
                <a:gd name="T11" fmla="*/ 73 h 234"/>
                <a:gd name="T12" fmla="*/ 324 w 612"/>
                <a:gd name="T13" fmla="*/ 73 h 234"/>
                <a:gd name="T14" fmla="*/ 470 w 612"/>
                <a:gd name="T15" fmla="*/ 229 h 234"/>
                <a:gd name="T16" fmla="*/ 503 w 612"/>
                <a:gd name="T17" fmla="*/ 229 h 234"/>
                <a:gd name="T18" fmla="*/ 354 w 612"/>
                <a:gd name="T19" fmla="*/ 73 h 234"/>
                <a:gd name="T20" fmla="*/ 392 w 612"/>
                <a:gd name="T21" fmla="*/ 73 h 234"/>
                <a:gd name="T22" fmla="*/ 539 w 612"/>
                <a:gd name="T23" fmla="*/ 229 h 234"/>
                <a:gd name="T24" fmla="*/ 612 w 612"/>
                <a:gd name="T25" fmla="*/ 227 h 234"/>
                <a:gd name="T26" fmla="*/ 170 w 612"/>
                <a:gd name="T27" fmla="*/ 73 h 234"/>
                <a:gd name="T28" fmla="*/ 319 w 612"/>
                <a:gd name="T29" fmla="*/ 232 h 234"/>
                <a:gd name="T30" fmla="*/ 284 w 612"/>
                <a:gd name="T31" fmla="*/ 232 h 234"/>
                <a:gd name="T32" fmla="*/ 135 w 612"/>
                <a:gd name="T33" fmla="*/ 73 h 234"/>
                <a:gd name="T34" fmla="*/ 170 w 612"/>
                <a:gd name="T35" fmla="*/ 73 h 234"/>
                <a:gd name="T36" fmla="*/ 250 w 612"/>
                <a:gd name="T37" fmla="*/ 73 h 234"/>
                <a:gd name="T38" fmla="*/ 397 w 612"/>
                <a:gd name="T39" fmla="*/ 232 h 234"/>
                <a:gd name="T40" fmla="*/ 364 w 612"/>
                <a:gd name="T41" fmla="*/ 232 h 234"/>
                <a:gd name="T42" fmla="*/ 213 w 612"/>
                <a:gd name="T43" fmla="*/ 73 h 234"/>
                <a:gd name="T44" fmla="*/ 250 w 612"/>
                <a:gd name="T45"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234">
                  <a:moveTo>
                    <a:pt x="612" y="227"/>
                  </a:moveTo>
                  <a:lnTo>
                    <a:pt x="385" y="0"/>
                  </a:lnTo>
                  <a:lnTo>
                    <a:pt x="0" y="0"/>
                  </a:lnTo>
                  <a:lnTo>
                    <a:pt x="236" y="234"/>
                  </a:lnTo>
                  <a:lnTo>
                    <a:pt x="435" y="232"/>
                  </a:lnTo>
                  <a:lnTo>
                    <a:pt x="286" y="73"/>
                  </a:lnTo>
                  <a:lnTo>
                    <a:pt x="324" y="73"/>
                  </a:lnTo>
                  <a:lnTo>
                    <a:pt x="470" y="229"/>
                  </a:lnTo>
                  <a:lnTo>
                    <a:pt x="503" y="229"/>
                  </a:lnTo>
                  <a:lnTo>
                    <a:pt x="354" y="73"/>
                  </a:lnTo>
                  <a:lnTo>
                    <a:pt x="392" y="73"/>
                  </a:lnTo>
                  <a:lnTo>
                    <a:pt x="539" y="229"/>
                  </a:lnTo>
                  <a:lnTo>
                    <a:pt x="612" y="227"/>
                  </a:lnTo>
                  <a:close/>
                  <a:moveTo>
                    <a:pt x="170" y="73"/>
                  </a:moveTo>
                  <a:lnTo>
                    <a:pt x="319" y="232"/>
                  </a:lnTo>
                  <a:lnTo>
                    <a:pt x="284" y="232"/>
                  </a:lnTo>
                  <a:lnTo>
                    <a:pt x="135" y="73"/>
                  </a:lnTo>
                  <a:lnTo>
                    <a:pt x="170" y="73"/>
                  </a:lnTo>
                  <a:close/>
                  <a:moveTo>
                    <a:pt x="250" y="73"/>
                  </a:moveTo>
                  <a:lnTo>
                    <a:pt x="397" y="232"/>
                  </a:lnTo>
                  <a:lnTo>
                    <a:pt x="364" y="232"/>
                  </a:lnTo>
                  <a:lnTo>
                    <a:pt x="213" y="73"/>
                  </a:lnTo>
                  <a:lnTo>
                    <a:pt x="250" y="7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21" name="Freeform 44">
              <a:extLst>
                <a:ext uri="{FF2B5EF4-FFF2-40B4-BE49-F238E27FC236}">
                  <a16:creationId xmlns:a16="http://schemas.microsoft.com/office/drawing/2014/main" id="{072B9406-C7CD-4FB6-96B4-55B59237633E}"/>
                </a:ext>
              </a:extLst>
            </p:cNvPr>
            <p:cNvSpPr>
              <a:spLocks/>
            </p:cNvSpPr>
            <p:nvPr/>
          </p:nvSpPr>
          <p:spPr bwMode="gray">
            <a:xfrm>
              <a:off x="-8401050" y="1535113"/>
              <a:ext cx="55562" cy="0"/>
            </a:xfrm>
            <a:custGeom>
              <a:avLst/>
              <a:gdLst>
                <a:gd name="T0" fmla="*/ 35 w 35"/>
                <a:gd name="T1" fmla="*/ 2 w 35"/>
                <a:gd name="T2" fmla="*/ 0 w 35"/>
                <a:gd name="T3" fmla="*/ 35 w 35"/>
                <a:gd name="T4" fmla="*/ 35 w 35"/>
              </a:gdLst>
              <a:ahLst/>
              <a:cxnLst>
                <a:cxn ang="0">
                  <a:pos x="T0" y="0"/>
                </a:cxn>
                <a:cxn ang="0">
                  <a:pos x="T1" y="0"/>
                </a:cxn>
                <a:cxn ang="0">
                  <a:pos x="T2" y="0"/>
                </a:cxn>
                <a:cxn ang="0">
                  <a:pos x="T3" y="0"/>
                </a:cxn>
                <a:cxn ang="0">
                  <a:pos x="T4" y="0"/>
                </a:cxn>
              </a:cxnLst>
              <a:rect l="0" t="0" r="r" b="b"/>
              <a:pathLst>
                <a:path w="35">
                  <a:moveTo>
                    <a:pt x="35" y="0"/>
                  </a:moveTo>
                  <a:lnTo>
                    <a:pt x="2" y="0"/>
                  </a:lnTo>
                  <a:lnTo>
                    <a:pt x="0" y="0"/>
                  </a:lnTo>
                  <a:lnTo>
                    <a:pt x="35" y="0"/>
                  </a:lnTo>
                  <a:lnTo>
                    <a:pt x="35"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22" name="Freeform 45">
              <a:extLst>
                <a:ext uri="{FF2B5EF4-FFF2-40B4-BE49-F238E27FC236}">
                  <a16:creationId xmlns:a16="http://schemas.microsoft.com/office/drawing/2014/main" id="{20D18004-9300-4983-A287-5713237018ED}"/>
                </a:ext>
              </a:extLst>
            </p:cNvPr>
            <p:cNvSpPr>
              <a:spLocks/>
            </p:cNvSpPr>
            <p:nvPr/>
          </p:nvSpPr>
          <p:spPr bwMode="gray">
            <a:xfrm>
              <a:off x="-8293100" y="1535113"/>
              <a:ext cx="57150" cy="3175"/>
            </a:xfrm>
            <a:custGeom>
              <a:avLst/>
              <a:gdLst>
                <a:gd name="T0" fmla="*/ 36 w 36"/>
                <a:gd name="T1" fmla="*/ 0 h 2"/>
                <a:gd name="T2" fmla="*/ 3 w 36"/>
                <a:gd name="T3" fmla="*/ 0 h 2"/>
                <a:gd name="T4" fmla="*/ 0 w 36"/>
                <a:gd name="T5" fmla="*/ 0 h 2"/>
                <a:gd name="T6" fmla="*/ 36 w 36"/>
                <a:gd name="T7" fmla="*/ 2 h 2"/>
                <a:gd name="T8" fmla="*/ 36 w 36"/>
                <a:gd name="T9" fmla="*/ 0 h 2"/>
              </a:gdLst>
              <a:ahLst/>
              <a:cxnLst>
                <a:cxn ang="0">
                  <a:pos x="T0" y="T1"/>
                </a:cxn>
                <a:cxn ang="0">
                  <a:pos x="T2" y="T3"/>
                </a:cxn>
                <a:cxn ang="0">
                  <a:pos x="T4" y="T5"/>
                </a:cxn>
                <a:cxn ang="0">
                  <a:pos x="T6" y="T7"/>
                </a:cxn>
                <a:cxn ang="0">
                  <a:pos x="T8" y="T9"/>
                </a:cxn>
              </a:cxnLst>
              <a:rect l="0" t="0" r="r" b="b"/>
              <a:pathLst>
                <a:path w="36" h="2">
                  <a:moveTo>
                    <a:pt x="36" y="0"/>
                  </a:moveTo>
                  <a:lnTo>
                    <a:pt x="3" y="0"/>
                  </a:lnTo>
                  <a:lnTo>
                    <a:pt x="0" y="0"/>
                  </a:lnTo>
                  <a:lnTo>
                    <a:pt x="36" y="2"/>
                  </a:lnTo>
                  <a:lnTo>
                    <a:pt x="36" y="0"/>
                  </a:lnTo>
                  <a:close/>
                </a:path>
              </a:pathLst>
            </a:custGeom>
            <a:solidFill>
              <a:srgbClr val="EDE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23" name="Rectangle 46">
              <a:extLst>
                <a:ext uri="{FF2B5EF4-FFF2-40B4-BE49-F238E27FC236}">
                  <a16:creationId xmlns:a16="http://schemas.microsoft.com/office/drawing/2014/main" id="{682DF84B-7CC4-43B9-80CE-3334CD516B19}"/>
                </a:ext>
              </a:extLst>
            </p:cNvPr>
            <p:cNvSpPr>
              <a:spLocks noChangeArrowheads="1"/>
            </p:cNvSpPr>
            <p:nvPr/>
          </p:nvSpPr>
          <p:spPr bwMode="gray">
            <a:xfrm>
              <a:off x="-8739188" y="1411288"/>
              <a:ext cx="3719512"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224" name="Rectangle 47">
              <a:extLst>
                <a:ext uri="{FF2B5EF4-FFF2-40B4-BE49-F238E27FC236}">
                  <a16:creationId xmlns:a16="http://schemas.microsoft.com/office/drawing/2014/main" id="{DB9029BC-4213-4808-9D90-130EBF3025DE}"/>
                </a:ext>
              </a:extLst>
            </p:cNvPr>
            <p:cNvSpPr>
              <a:spLocks noChangeArrowheads="1"/>
            </p:cNvSpPr>
            <p:nvPr/>
          </p:nvSpPr>
          <p:spPr bwMode="gray">
            <a:xfrm>
              <a:off x="-8739188" y="1463675"/>
              <a:ext cx="3719512" cy="60325"/>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7989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uppieren 55"/>
          <p:cNvGrpSpPr/>
          <p:nvPr/>
        </p:nvGrpSpPr>
        <p:grpSpPr bwMode="gray">
          <a:xfrm>
            <a:off x="8200169" y="1077255"/>
            <a:ext cx="2687790" cy="3798357"/>
            <a:chOff x="7938675" y="2154512"/>
            <a:chExt cx="3402424" cy="4709850"/>
          </a:xfrm>
        </p:grpSpPr>
        <p:grpSp>
          <p:nvGrpSpPr>
            <p:cNvPr id="57" name="Gruppieren 56"/>
            <p:cNvGrpSpPr/>
            <p:nvPr/>
          </p:nvGrpSpPr>
          <p:grpSpPr bwMode="gray">
            <a:xfrm>
              <a:off x="9377362" y="2154512"/>
              <a:ext cx="1963737" cy="4709850"/>
              <a:chOff x="-3246438" y="841375"/>
              <a:chExt cx="2398713" cy="5753101"/>
            </a:xfrm>
          </p:grpSpPr>
          <p:grpSp>
            <p:nvGrpSpPr>
              <p:cNvPr id="64" name="Gruppieren 63"/>
              <p:cNvGrpSpPr/>
              <p:nvPr/>
            </p:nvGrpSpPr>
            <p:grpSpPr bwMode="gray">
              <a:xfrm>
                <a:off x="-3246438" y="841375"/>
                <a:ext cx="2398713" cy="5753101"/>
                <a:chOff x="-3246438" y="841375"/>
                <a:chExt cx="2398713" cy="5753101"/>
              </a:xfrm>
            </p:grpSpPr>
            <p:sp>
              <p:nvSpPr>
                <p:cNvPr id="66" name="Freeform 7"/>
                <p:cNvSpPr>
                  <a:spLocks/>
                </p:cNvSpPr>
                <p:nvPr/>
              </p:nvSpPr>
              <p:spPr bwMode="gray">
                <a:xfrm>
                  <a:off x="-3235325" y="841375"/>
                  <a:ext cx="2387600" cy="5753101"/>
                </a:xfrm>
                <a:custGeom>
                  <a:avLst/>
                  <a:gdLst>
                    <a:gd name="T0" fmla="*/ 637 w 637"/>
                    <a:gd name="T1" fmla="*/ 84 h 1534"/>
                    <a:gd name="T2" fmla="*/ 553 w 637"/>
                    <a:gd name="T3" fmla="*/ 0 h 1534"/>
                    <a:gd name="T4" fmla="*/ 84 w 637"/>
                    <a:gd name="T5" fmla="*/ 0 h 1534"/>
                    <a:gd name="T6" fmla="*/ 0 w 637"/>
                    <a:gd name="T7" fmla="*/ 84 h 1534"/>
                    <a:gd name="T8" fmla="*/ 0 w 637"/>
                    <a:gd name="T9" fmla="*/ 1534 h 1534"/>
                    <a:gd name="T10" fmla="*/ 637 w 637"/>
                    <a:gd name="T11" fmla="*/ 1534 h 1534"/>
                    <a:gd name="T12" fmla="*/ 637 w 637"/>
                    <a:gd name="T13" fmla="*/ 84 h 1534"/>
                  </a:gdLst>
                  <a:ahLst/>
                  <a:cxnLst>
                    <a:cxn ang="0">
                      <a:pos x="T0" y="T1"/>
                    </a:cxn>
                    <a:cxn ang="0">
                      <a:pos x="T2" y="T3"/>
                    </a:cxn>
                    <a:cxn ang="0">
                      <a:pos x="T4" y="T5"/>
                    </a:cxn>
                    <a:cxn ang="0">
                      <a:pos x="T6" y="T7"/>
                    </a:cxn>
                    <a:cxn ang="0">
                      <a:pos x="T8" y="T9"/>
                    </a:cxn>
                    <a:cxn ang="0">
                      <a:pos x="T10" y="T11"/>
                    </a:cxn>
                    <a:cxn ang="0">
                      <a:pos x="T12" y="T13"/>
                    </a:cxn>
                  </a:cxnLst>
                  <a:rect l="0" t="0" r="r" b="b"/>
                  <a:pathLst>
                    <a:path w="637" h="1534">
                      <a:moveTo>
                        <a:pt x="637" y="84"/>
                      </a:moveTo>
                      <a:cubicBezTo>
                        <a:pt x="637" y="37"/>
                        <a:pt x="600" y="0"/>
                        <a:pt x="553" y="0"/>
                      </a:cubicBezTo>
                      <a:cubicBezTo>
                        <a:pt x="84" y="0"/>
                        <a:pt x="84" y="0"/>
                        <a:pt x="84" y="0"/>
                      </a:cubicBezTo>
                      <a:cubicBezTo>
                        <a:pt x="38" y="0"/>
                        <a:pt x="0" y="37"/>
                        <a:pt x="0" y="84"/>
                      </a:cubicBezTo>
                      <a:cubicBezTo>
                        <a:pt x="0" y="1534"/>
                        <a:pt x="0" y="1534"/>
                        <a:pt x="0" y="1534"/>
                      </a:cubicBezTo>
                      <a:cubicBezTo>
                        <a:pt x="637" y="1534"/>
                        <a:pt x="637" y="1534"/>
                        <a:pt x="637" y="1534"/>
                      </a:cubicBezTo>
                      <a:lnTo>
                        <a:pt x="637" y="84"/>
                      </a:lnTo>
                      <a:close/>
                    </a:path>
                  </a:pathLst>
                </a:custGeom>
                <a:solidFill>
                  <a:srgbClr val="C78E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67" name="Rectangle 8"/>
                <p:cNvSpPr>
                  <a:spLocks noChangeArrowheads="1"/>
                </p:cNvSpPr>
                <p:nvPr/>
              </p:nvSpPr>
              <p:spPr bwMode="gray">
                <a:xfrm>
                  <a:off x="-3246438" y="2030413"/>
                  <a:ext cx="868363" cy="168275"/>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68" name="Rectangle 9"/>
                <p:cNvSpPr>
                  <a:spLocks noChangeArrowheads="1"/>
                </p:cNvSpPr>
                <p:nvPr/>
              </p:nvSpPr>
              <p:spPr bwMode="gray">
                <a:xfrm>
                  <a:off x="-3246438" y="2401888"/>
                  <a:ext cx="438150" cy="119063"/>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69" name="Rectangle 10"/>
                <p:cNvSpPr>
                  <a:spLocks noChangeArrowheads="1"/>
                </p:cNvSpPr>
                <p:nvPr/>
              </p:nvSpPr>
              <p:spPr bwMode="gray">
                <a:xfrm>
                  <a:off x="-3246438" y="2708275"/>
                  <a:ext cx="438150" cy="120650"/>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70" name="Rectangle 11"/>
                <p:cNvSpPr>
                  <a:spLocks noChangeArrowheads="1"/>
                </p:cNvSpPr>
                <p:nvPr/>
              </p:nvSpPr>
              <p:spPr bwMode="gray">
                <a:xfrm>
                  <a:off x="-3246438" y="3032125"/>
                  <a:ext cx="868363" cy="168275"/>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71" name="Rectangle 12"/>
                <p:cNvSpPr>
                  <a:spLocks noChangeArrowheads="1"/>
                </p:cNvSpPr>
                <p:nvPr/>
              </p:nvSpPr>
              <p:spPr bwMode="gray">
                <a:xfrm>
                  <a:off x="-3246438" y="3398838"/>
                  <a:ext cx="438150" cy="120650"/>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72" name="Rectangle 13"/>
                <p:cNvSpPr>
                  <a:spLocks noChangeArrowheads="1"/>
                </p:cNvSpPr>
                <p:nvPr/>
              </p:nvSpPr>
              <p:spPr bwMode="gray">
                <a:xfrm>
                  <a:off x="-3246438" y="3709988"/>
                  <a:ext cx="438150" cy="120650"/>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73" name="Rectangle 14"/>
                <p:cNvSpPr>
                  <a:spLocks noChangeArrowheads="1"/>
                </p:cNvSpPr>
                <p:nvPr/>
              </p:nvSpPr>
              <p:spPr bwMode="gray">
                <a:xfrm>
                  <a:off x="-3246438" y="4029075"/>
                  <a:ext cx="868363" cy="173038"/>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74" name="Rectangle 15"/>
                <p:cNvSpPr>
                  <a:spLocks noChangeArrowheads="1"/>
                </p:cNvSpPr>
                <p:nvPr/>
              </p:nvSpPr>
              <p:spPr bwMode="gray">
                <a:xfrm>
                  <a:off x="-3246438" y="4400550"/>
                  <a:ext cx="438150" cy="119063"/>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75" name="Rectangle 16"/>
                <p:cNvSpPr>
                  <a:spLocks noChangeArrowheads="1"/>
                </p:cNvSpPr>
                <p:nvPr/>
              </p:nvSpPr>
              <p:spPr bwMode="gray">
                <a:xfrm>
                  <a:off x="-3246438" y="4711700"/>
                  <a:ext cx="438150" cy="119063"/>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76" name="Rectangle 17"/>
                <p:cNvSpPr>
                  <a:spLocks noChangeArrowheads="1"/>
                </p:cNvSpPr>
                <p:nvPr/>
              </p:nvSpPr>
              <p:spPr bwMode="gray">
                <a:xfrm>
                  <a:off x="-3246438" y="5030788"/>
                  <a:ext cx="868363" cy="168275"/>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77" name="Rectangle 18"/>
                <p:cNvSpPr>
                  <a:spLocks noChangeArrowheads="1"/>
                </p:cNvSpPr>
                <p:nvPr/>
              </p:nvSpPr>
              <p:spPr bwMode="gray">
                <a:xfrm>
                  <a:off x="-3246438" y="5400675"/>
                  <a:ext cx="438150" cy="120650"/>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78" name="Rectangle 19"/>
                <p:cNvSpPr>
                  <a:spLocks noChangeArrowheads="1"/>
                </p:cNvSpPr>
                <p:nvPr/>
              </p:nvSpPr>
              <p:spPr bwMode="gray">
                <a:xfrm>
                  <a:off x="-3246438" y="5708650"/>
                  <a:ext cx="438150" cy="120650"/>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79" name="Rectangle 20"/>
                <p:cNvSpPr>
                  <a:spLocks noChangeArrowheads="1"/>
                </p:cNvSpPr>
                <p:nvPr/>
              </p:nvSpPr>
              <p:spPr bwMode="gray">
                <a:xfrm>
                  <a:off x="-3246438" y="6019800"/>
                  <a:ext cx="868363" cy="168275"/>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80" name="Rectangle 21"/>
                <p:cNvSpPr>
                  <a:spLocks noChangeArrowheads="1"/>
                </p:cNvSpPr>
                <p:nvPr/>
              </p:nvSpPr>
              <p:spPr bwMode="gray">
                <a:xfrm>
                  <a:off x="-3246438" y="6391275"/>
                  <a:ext cx="438150" cy="120650"/>
                </a:xfrm>
                <a:prstGeom prst="rect">
                  <a:avLst/>
                </a:prstGeom>
                <a:solidFill>
                  <a:srgbClr val="303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sp>
            <p:nvSpPr>
              <p:cNvPr id="65" name="Oval 22"/>
              <p:cNvSpPr>
                <a:spLocks noChangeArrowheads="1"/>
              </p:cNvSpPr>
              <p:nvPr/>
            </p:nvSpPr>
            <p:spPr bwMode="gray">
              <a:xfrm>
                <a:off x="-2216944" y="1322388"/>
                <a:ext cx="339725" cy="336550"/>
              </a:xfrm>
              <a:prstGeom prst="ellipse">
                <a:avLst/>
              </a:prstGeom>
              <a:solidFill>
                <a:srgbClr val="303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grpSp>
          <p:nvGrpSpPr>
            <p:cNvPr id="58" name="Gruppieren 57"/>
            <p:cNvGrpSpPr/>
            <p:nvPr/>
          </p:nvGrpSpPr>
          <p:grpSpPr bwMode="gray">
            <a:xfrm>
              <a:off x="7938675" y="2154512"/>
              <a:ext cx="781686" cy="4709850"/>
              <a:chOff x="7938675" y="2154512"/>
              <a:chExt cx="781686" cy="4709850"/>
            </a:xfrm>
          </p:grpSpPr>
          <p:sp>
            <p:nvSpPr>
              <p:cNvPr id="59" name="Freeform 253"/>
              <p:cNvSpPr>
                <a:spLocks/>
              </p:cNvSpPr>
              <p:nvPr/>
            </p:nvSpPr>
            <p:spPr bwMode="gray">
              <a:xfrm rot="16200000">
                <a:off x="6653018" y="5046203"/>
                <a:ext cx="3335933" cy="300385"/>
              </a:xfrm>
              <a:custGeom>
                <a:avLst/>
                <a:gdLst/>
                <a:ahLst/>
                <a:cxnLst/>
                <a:rect l="l" t="t" r="r" b="b"/>
                <a:pathLst>
                  <a:path w="3335933" h="300385">
                    <a:moveTo>
                      <a:pt x="3335933" y="0"/>
                    </a:moveTo>
                    <a:lnTo>
                      <a:pt x="3335933" y="153606"/>
                    </a:lnTo>
                    <a:lnTo>
                      <a:pt x="3335933" y="300385"/>
                    </a:lnTo>
                    <a:lnTo>
                      <a:pt x="0" y="300385"/>
                    </a:lnTo>
                    <a:lnTo>
                      <a:pt x="0" y="0"/>
                    </a:lnTo>
                    <a:close/>
                  </a:path>
                </a:pathLst>
              </a:custGeom>
              <a:solidFill>
                <a:srgbClr val="F0C30F"/>
              </a:solidFill>
              <a:ln>
                <a:solidFill>
                  <a:srgbClr val="F0C30F"/>
                </a:solidFill>
              </a:ln>
            </p:spPr>
            <p:txBody>
              <a:bodyPr vert="horz" wrap="square" lIns="68589" tIns="34294" rIns="68589" bIns="34294" numCol="1" anchor="t" anchorCtr="0" compatLnSpc="1">
                <a:prstTxWarp prst="textNoShape">
                  <a:avLst/>
                </a:prstTxWarp>
              </a:bodyPr>
              <a:lstStyle/>
              <a:p>
                <a:endParaRPr lang="en-US" sz="1350" dirty="0"/>
              </a:p>
            </p:txBody>
          </p:sp>
          <p:sp>
            <p:nvSpPr>
              <p:cNvPr id="60" name="Rectangle 254"/>
              <p:cNvSpPr>
                <a:spLocks noChangeArrowheads="1"/>
              </p:cNvSpPr>
              <p:nvPr/>
            </p:nvSpPr>
            <p:spPr bwMode="gray">
              <a:xfrm rot="16200000">
                <a:off x="6386766" y="5080337"/>
                <a:ext cx="3335934" cy="232115"/>
              </a:xfrm>
              <a:custGeom>
                <a:avLst/>
                <a:gdLst/>
                <a:ahLst/>
                <a:cxnLst/>
                <a:rect l="l" t="t" r="r" b="b"/>
                <a:pathLst>
                  <a:path w="3335934" h="232115">
                    <a:moveTo>
                      <a:pt x="3335934" y="0"/>
                    </a:moveTo>
                    <a:lnTo>
                      <a:pt x="3335934" y="232115"/>
                    </a:lnTo>
                    <a:lnTo>
                      <a:pt x="0" y="232115"/>
                    </a:lnTo>
                    <a:lnTo>
                      <a:pt x="0" y="0"/>
                    </a:lnTo>
                    <a:close/>
                  </a:path>
                </a:pathLst>
              </a:custGeom>
              <a:solidFill>
                <a:srgbClr val="F7DA86"/>
              </a:solidFill>
              <a:ln>
                <a:solidFill>
                  <a:srgbClr val="F7DA86"/>
                </a:solidFill>
              </a:ln>
            </p:spPr>
            <p:txBody>
              <a:bodyPr vert="horz" wrap="square" lIns="68589" tIns="34294" rIns="68589" bIns="34294" numCol="1" anchor="t" anchorCtr="0" compatLnSpc="1">
                <a:prstTxWarp prst="textNoShape">
                  <a:avLst/>
                </a:prstTxWarp>
              </a:bodyPr>
              <a:lstStyle/>
              <a:p>
                <a:endParaRPr lang="en-US" sz="1350" dirty="0"/>
              </a:p>
            </p:txBody>
          </p:sp>
          <p:sp>
            <p:nvSpPr>
              <p:cNvPr id="61" name="Freeform 257"/>
              <p:cNvSpPr>
                <a:spLocks/>
              </p:cNvSpPr>
              <p:nvPr/>
            </p:nvSpPr>
            <p:spPr bwMode="gray">
              <a:xfrm rot="16200000">
                <a:off x="6927802" y="5071803"/>
                <a:ext cx="3335933" cy="249184"/>
              </a:xfrm>
              <a:custGeom>
                <a:avLst/>
                <a:gdLst/>
                <a:ahLst/>
                <a:cxnLst/>
                <a:rect l="l" t="t" r="r" b="b"/>
                <a:pathLst>
                  <a:path w="3335933" h="249184">
                    <a:moveTo>
                      <a:pt x="3335933" y="0"/>
                    </a:moveTo>
                    <a:lnTo>
                      <a:pt x="3335933" y="242357"/>
                    </a:lnTo>
                    <a:lnTo>
                      <a:pt x="3335933" y="249184"/>
                    </a:lnTo>
                    <a:lnTo>
                      <a:pt x="0" y="249184"/>
                    </a:lnTo>
                    <a:lnTo>
                      <a:pt x="0" y="0"/>
                    </a:lnTo>
                    <a:close/>
                  </a:path>
                </a:pathLst>
              </a:custGeom>
              <a:solidFill>
                <a:srgbClr val="F49D16"/>
              </a:solidFill>
              <a:ln>
                <a:solidFill>
                  <a:srgbClr val="F49D16"/>
                </a:solidFill>
              </a:ln>
            </p:spPr>
            <p:txBody>
              <a:bodyPr vert="horz" wrap="square" lIns="68589" tIns="34294" rIns="68589" bIns="34294" numCol="1" anchor="t" anchorCtr="0" compatLnSpc="1">
                <a:prstTxWarp prst="textNoShape">
                  <a:avLst/>
                </a:prstTxWarp>
              </a:bodyPr>
              <a:lstStyle/>
              <a:p>
                <a:endParaRPr lang="en-US" sz="1350" dirty="0"/>
              </a:p>
            </p:txBody>
          </p:sp>
          <p:sp>
            <p:nvSpPr>
              <p:cNvPr id="62" name="Freeform 258"/>
              <p:cNvSpPr>
                <a:spLocks/>
              </p:cNvSpPr>
              <p:nvPr/>
            </p:nvSpPr>
            <p:spPr bwMode="gray">
              <a:xfrm rot="16200000">
                <a:off x="8064751" y="2270792"/>
                <a:ext cx="529532" cy="296972"/>
              </a:xfrm>
              <a:custGeom>
                <a:avLst/>
                <a:gdLst>
                  <a:gd name="T0" fmla="*/ 0 w 111"/>
                  <a:gd name="T1" fmla="*/ 0 h 87"/>
                  <a:gd name="T2" fmla="*/ 0 w 111"/>
                  <a:gd name="T3" fmla="*/ 87 h 87"/>
                  <a:gd name="T4" fmla="*/ 111 w 111"/>
                  <a:gd name="T5" fmla="*/ 42 h 87"/>
                  <a:gd name="T6" fmla="*/ 0 w 111"/>
                  <a:gd name="T7" fmla="*/ 0 h 87"/>
                </a:gdLst>
                <a:ahLst/>
                <a:cxnLst>
                  <a:cxn ang="0">
                    <a:pos x="T0" y="T1"/>
                  </a:cxn>
                  <a:cxn ang="0">
                    <a:pos x="T2" y="T3"/>
                  </a:cxn>
                  <a:cxn ang="0">
                    <a:pos x="T4" y="T5"/>
                  </a:cxn>
                  <a:cxn ang="0">
                    <a:pos x="T6" y="T7"/>
                  </a:cxn>
                </a:cxnLst>
                <a:rect l="0" t="0" r="r" b="b"/>
                <a:pathLst>
                  <a:path w="111" h="87">
                    <a:moveTo>
                      <a:pt x="0" y="0"/>
                    </a:moveTo>
                    <a:lnTo>
                      <a:pt x="0" y="87"/>
                    </a:lnTo>
                    <a:lnTo>
                      <a:pt x="111" y="42"/>
                    </a:lnTo>
                    <a:lnTo>
                      <a:pt x="0" y="0"/>
                    </a:lnTo>
                    <a:close/>
                  </a:path>
                </a:pathLst>
              </a:custGeom>
              <a:solidFill>
                <a:srgbClr val="2D3E50"/>
              </a:solidFill>
              <a:ln>
                <a:solidFill>
                  <a:srgbClr val="2D3E50"/>
                </a:solidFill>
              </a:ln>
            </p:spPr>
            <p:txBody>
              <a:bodyPr vert="horz" wrap="square" lIns="68589" tIns="34294" rIns="68589" bIns="34294" numCol="1" anchor="t" anchorCtr="0" compatLnSpc="1">
                <a:prstTxWarp prst="textNoShape">
                  <a:avLst/>
                </a:prstTxWarp>
              </a:bodyPr>
              <a:lstStyle/>
              <a:p>
                <a:endParaRPr lang="en-US" sz="1350" dirty="0"/>
              </a:p>
            </p:txBody>
          </p:sp>
          <p:sp>
            <p:nvSpPr>
              <p:cNvPr id="63" name="Freeform 259"/>
              <p:cNvSpPr>
                <a:spLocks/>
              </p:cNvSpPr>
              <p:nvPr/>
            </p:nvSpPr>
            <p:spPr bwMode="gray">
              <a:xfrm rot="16200000">
                <a:off x="7907326" y="2715394"/>
                <a:ext cx="844385" cy="781684"/>
              </a:xfrm>
              <a:custGeom>
                <a:avLst/>
                <a:gdLst>
                  <a:gd name="T0" fmla="*/ 144 w 177"/>
                  <a:gd name="T1" fmla="*/ 56 h 227"/>
                  <a:gd name="T2" fmla="*/ 0 w 177"/>
                  <a:gd name="T3" fmla="*/ 0 h 227"/>
                  <a:gd name="T4" fmla="*/ 0 w 177"/>
                  <a:gd name="T5" fmla="*/ 0 h 227"/>
                  <a:gd name="T6" fmla="*/ 0 w 177"/>
                  <a:gd name="T7" fmla="*/ 68 h 227"/>
                  <a:gd name="T8" fmla="*/ 0 w 177"/>
                  <a:gd name="T9" fmla="*/ 113 h 227"/>
                  <a:gd name="T10" fmla="*/ 0 w 177"/>
                  <a:gd name="T11" fmla="*/ 156 h 227"/>
                  <a:gd name="T12" fmla="*/ 0 w 177"/>
                  <a:gd name="T13" fmla="*/ 227 h 227"/>
                  <a:gd name="T14" fmla="*/ 144 w 177"/>
                  <a:gd name="T15" fmla="*/ 170 h 227"/>
                  <a:gd name="T16" fmla="*/ 177 w 177"/>
                  <a:gd name="T17" fmla="*/ 158 h 227"/>
                  <a:gd name="T18" fmla="*/ 177 w 177"/>
                  <a:gd name="T19" fmla="*/ 71 h 227"/>
                  <a:gd name="T20" fmla="*/ 144 w 177"/>
                  <a:gd name="T21" fmla="*/ 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227">
                    <a:moveTo>
                      <a:pt x="144" y="56"/>
                    </a:moveTo>
                    <a:lnTo>
                      <a:pt x="0" y="0"/>
                    </a:lnTo>
                    <a:lnTo>
                      <a:pt x="0" y="0"/>
                    </a:lnTo>
                    <a:lnTo>
                      <a:pt x="0" y="68"/>
                    </a:lnTo>
                    <a:lnTo>
                      <a:pt x="0" y="113"/>
                    </a:lnTo>
                    <a:lnTo>
                      <a:pt x="0" y="156"/>
                    </a:lnTo>
                    <a:lnTo>
                      <a:pt x="0" y="227"/>
                    </a:lnTo>
                    <a:lnTo>
                      <a:pt x="144" y="170"/>
                    </a:lnTo>
                    <a:lnTo>
                      <a:pt x="177" y="158"/>
                    </a:lnTo>
                    <a:lnTo>
                      <a:pt x="177" y="71"/>
                    </a:lnTo>
                    <a:lnTo>
                      <a:pt x="144" y="56"/>
                    </a:lnTo>
                    <a:close/>
                  </a:path>
                </a:pathLst>
              </a:custGeom>
              <a:solidFill>
                <a:srgbClr val="F2B479"/>
              </a:solidFill>
              <a:ln>
                <a:solidFill>
                  <a:srgbClr val="F2B479"/>
                </a:solidFill>
              </a:ln>
            </p:spPr>
            <p:txBody>
              <a:bodyPr vert="horz" wrap="square" lIns="68589" tIns="34294" rIns="68589" bIns="34294" numCol="1" anchor="t" anchorCtr="0" compatLnSpc="1">
                <a:prstTxWarp prst="textNoShape">
                  <a:avLst/>
                </a:prstTxWarp>
              </a:bodyPr>
              <a:lstStyle/>
              <a:p>
                <a:endParaRPr lang="en-US" sz="1350" dirty="0"/>
              </a:p>
            </p:txBody>
          </p:sp>
        </p:grpSp>
      </p:grpSp>
      <p:sp>
        <p:nvSpPr>
          <p:cNvPr id="2" name="Titel 1"/>
          <p:cNvSpPr>
            <a:spLocks noGrp="1"/>
          </p:cNvSpPr>
          <p:nvPr>
            <p:ph type="title" idx="4294967295"/>
          </p:nvPr>
        </p:nvSpPr>
        <p:spPr bwMode="gray">
          <a:xfrm>
            <a:off x="0" y="431800"/>
            <a:ext cx="11134725" cy="1079500"/>
          </a:xfrm>
        </p:spPr>
        <p:txBody>
          <a:bodyPr/>
          <a:lstStyle/>
          <a:p>
            <a:r>
              <a:rPr lang="en-US" b="1" dirty="0">
                <a:latin typeface="Arial" panose="020B0604020202020204" pitchFamily="34" charset="0"/>
                <a:cs typeface="Arial" panose="020B0604020202020204" pitchFamily="34" charset="0"/>
              </a:rPr>
              <a:t>MEASURABLE</a:t>
            </a:r>
          </a:p>
        </p:txBody>
      </p:sp>
      <p:sp>
        <p:nvSpPr>
          <p:cNvPr id="7" name="Rechteck 6"/>
          <p:cNvSpPr/>
          <p:nvPr/>
        </p:nvSpPr>
        <p:spPr bwMode="gray">
          <a:xfrm>
            <a:off x="2007460" y="1830348"/>
            <a:ext cx="5430674" cy="1384995"/>
          </a:xfrm>
          <a:prstGeom prst="rect">
            <a:avLst/>
          </a:prstGeom>
        </p:spPr>
        <p:txBody>
          <a:bodyPr wrap="square">
            <a:spAutoFit/>
          </a:bodyPr>
          <a:lstStyle/>
          <a:p>
            <a:pPr>
              <a:lnSpc>
                <a:spcPct val="70000"/>
              </a:lnSpc>
            </a:pPr>
            <a:r>
              <a:rPr lang="en-US" sz="6000" dirty="0">
                <a:latin typeface="Bebas Neue" panose="020B0506020202020201" pitchFamily="34" charset="0"/>
              </a:rPr>
              <a:t>HOW WILL YOU TRACK </a:t>
            </a:r>
            <a:br>
              <a:rPr lang="en-US" sz="6000" dirty="0">
                <a:latin typeface="Bebas Neue" panose="020B0506020202020201" pitchFamily="34" charset="0"/>
              </a:rPr>
            </a:br>
            <a:r>
              <a:rPr lang="en-US" sz="6000" dirty="0">
                <a:latin typeface="Bebas Neue" panose="020B0506020202020201" pitchFamily="34" charset="0"/>
              </a:rPr>
              <a:t>YOUR PROGRESS?</a:t>
            </a:r>
          </a:p>
        </p:txBody>
      </p:sp>
      <p:sp>
        <p:nvSpPr>
          <p:cNvPr id="4" name="Rectangle 3">
            <a:extLst>
              <a:ext uri="{FF2B5EF4-FFF2-40B4-BE49-F238E27FC236}">
                <a16:creationId xmlns:a16="http://schemas.microsoft.com/office/drawing/2014/main" id="{DC27E574-35AE-41AA-B258-B069E9180DF6}"/>
              </a:ext>
            </a:extLst>
          </p:cNvPr>
          <p:cNvSpPr/>
          <p:nvPr/>
        </p:nvSpPr>
        <p:spPr>
          <a:xfrm>
            <a:off x="487017" y="5217036"/>
            <a:ext cx="11134724" cy="1200329"/>
          </a:xfrm>
          <a:prstGeom prst="rect">
            <a:avLst/>
          </a:prstGeom>
        </p:spPr>
        <p:txBody>
          <a:bodyPr wrap="square">
            <a:spAutoFit/>
          </a:bodyPr>
          <a:lstStyle/>
          <a:p>
            <a:pPr>
              <a:lnSpc>
                <a:spcPct val="90000"/>
              </a:lnSpc>
            </a:pPr>
            <a:r>
              <a:rPr lang="en-US" sz="2000" b="1" dirty="0"/>
              <a:t>Establish concrete criteria for measuring progress toward the attainment of each goal you set. </a:t>
            </a:r>
          </a:p>
          <a:p>
            <a:pPr>
              <a:lnSpc>
                <a:spcPct val="90000"/>
              </a:lnSpc>
            </a:pPr>
            <a:br>
              <a:rPr lang="en-US" sz="2000" b="1" dirty="0"/>
            </a:br>
            <a:r>
              <a:rPr lang="en-US" sz="2000" b="1" dirty="0"/>
              <a:t>When you measure your progress, you stay on track, reach your target dates, and experience the achievement that encourages you on to continued efforts required to reach your goals. </a:t>
            </a:r>
          </a:p>
        </p:txBody>
      </p:sp>
    </p:spTree>
    <p:extLst>
      <p:ext uri="{BB962C8B-B14F-4D97-AF65-F5344CB8AC3E}">
        <p14:creationId xmlns:p14="http://schemas.microsoft.com/office/powerpoint/2010/main" val="1120565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pieren 46"/>
          <p:cNvGrpSpPr/>
          <p:nvPr/>
        </p:nvGrpSpPr>
        <p:grpSpPr bwMode="gray">
          <a:xfrm>
            <a:off x="7783551" y="624468"/>
            <a:ext cx="4408449" cy="4249015"/>
            <a:chOff x="7296430" y="2171699"/>
            <a:chExt cx="4893867" cy="4699001"/>
          </a:xfrm>
        </p:grpSpPr>
        <p:grpSp>
          <p:nvGrpSpPr>
            <p:cNvPr id="48" name="Gruppieren 47"/>
            <p:cNvGrpSpPr/>
            <p:nvPr/>
          </p:nvGrpSpPr>
          <p:grpSpPr bwMode="gray">
            <a:xfrm>
              <a:off x="7296430" y="2171699"/>
              <a:ext cx="4893867" cy="4699001"/>
              <a:chOff x="-8592678" y="-3175"/>
              <a:chExt cx="5928853" cy="5692776"/>
            </a:xfrm>
          </p:grpSpPr>
          <p:grpSp>
            <p:nvGrpSpPr>
              <p:cNvPr id="50" name="Gruppieren 49"/>
              <p:cNvGrpSpPr/>
              <p:nvPr/>
            </p:nvGrpSpPr>
            <p:grpSpPr bwMode="gray">
              <a:xfrm>
                <a:off x="-7767638" y="720725"/>
                <a:ext cx="3821113" cy="4968875"/>
                <a:chOff x="-7767638" y="720725"/>
                <a:chExt cx="3821113" cy="4968875"/>
              </a:xfrm>
            </p:grpSpPr>
            <p:sp>
              <p:nvSpPr>
                <p:cNvPr id="89" name="Freeform 7"/>
                <p:cNvSpPr>
                  <a:spLocks/>
                </p:cNvSpPr>
                <p:nvPr/>
              </p:nvSpPr>
              <p:spPr bwMode="gray">
                <a:xfrm>
                  <a:off x="-7767638" y="2425700"/>
                  <a:ext cx="3821113" cy="3263900"/>
                </a:xfrm>
                <a:custGeom>
                  <a:avLst/>
                  <a:gdLst>
                    <a:gd name="T0" fmla="*/ 1977 w 2407"/>
                    <a:gd name="T1" fmla="*/ 161 h 2056"/>
                    <a:gd name="T2" fmla="*/ 2107 w 2407"/>
                    <a:gd name="T3" fmla="*/ 553 h 2056"/>
                    <a:gd name="T4" fmla="*/ 1550 w 2407"/>
                    <a:gd name="T5" fmla="*/ 156 h 2056"/>
                    <a:gd name="T6" fmla="*/ 1417 w 2407"/>
                    <a:gd name="T7" fmla="*/ 336 h 2056"/>
                    <a:gd name="T8" fmla="*/ 1146 w 2407"/>
                    <a:gd name="T9" fmla="*/ 0 h 2056"/>
                    <a:gd name="T10" fmla="*/ 992 w 2407"/>
                    <a:gd name="T11" fmla="*/ 445 h 2056"/>
                    <a:gd name="T12" fmla="*/ 739 w 2407"/>
                    <a:gd name="T13" fmla="*/ 86 h 2056"/>
                    <a:gd name="T14" fmla="*/ 503 w 2407"/>
                    <a:gd name="T15" fmla="*/ 265 h 2056"/>
                    <a:gd name="T16" fmla="*/ 0 w 2407"/>
                    <a:gd name="T17" fmla="*/ 1316 h 2056"/>
                    <a:gd name="T18" fmla="*/ 454 w 2407"/>
                    <a:gd name="T19" fmla="*/ 1659 h 2056"/>
                    <a:gd name="T20" fmla="*/ 454 w 2407"/>
                    <a:gd name="T21" fmla="*/ 1666 h 2056"/>
                    <a:gd name="T22" fmla="*/ 964 w 2407"/>
                    <a:gd name="T23" fmla="*/ 2056 h 2056"/>
                    <a:gd name="T24" fmla="*/ 1845 w 2407"/>
                    <a:gd name="T25" fmla="*/ 2056 h 2056"/>
                    <a:gd name="T26" fmla="*/ 2407 w 2407"/>
                    <a:gd name="T27" fmla="*/ 799 h 2056"/>
                    <a:gd name="T28" fmla="*/ 1977 w 2407"/>
                    <a:gd name="T29" fmla="*/ 161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7" h="2056">
                      <a:moveTo>
                        <a:pt x="1977" y="161"/>
                      </a:moveTo>
                      <a:lnTo>
                        <a:pt x="2107" y="553"/>
                      </a:lnTo>
                      <a:lnTo>
                        <a:pt x="1550" y="156"/>
                      </a:lnTo>
                      <a:lnTo>
                        <a:pt x="1417" y="336"/>
                      </a:lnTo>
                      <a:lnTo>
                        <a:pt x="1146" y="0"/>
                      </a:lnTo>
                      <a:lnTo>
                        <a:pt x="992" y="445"/>
                      </a:lnTo>
                      <a:lnTo>
                        <a:pt x="739" y="86"/>
                      </a:lnTo>
                      <a:lnTo>
                        <a:pt x="503" y="265"/>
                      </a:lnTo>
                      <a:lnTo>
                        <a:pt x="0" y="1316"/>
                      </a:lnTo>
                      <a:lnTo>
                        <a:pt x="454" y="1659"/>
                      </a:lnTo>
                      <a:lnTo>
                        <a:pt x="454" y="1666"/>
                      </a:lnTo>
                      <a:lnTo>
                        <a:pt x="964" y="2056"/>
                      </a:lnTo>
                      <a:lnTo>
                        <a:pt x="1845" y="2056"/>
                      </a:lnTo>
                      <a:lnTo>
                        <a:pt x="2407" y="799"/>
                      </a:lnTo>
                      <a:lnTo>
                        <a:pt x="1977" y="161"/>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90" name="Freeform 9"/>
                <p:cNvSpPr>
                  <a:spLocks/>
                </p:cNvSpPr>
                <p:nvPr/>
              </p:nvSpPr>
              <p:spPr bwMode="gray">
                <a:xfrm>
                  <a:off x="-6969125" y="720725"/>
                  <a:ext cx="2546350" cy="2582863"/>
                </a:xfrm>
                <a:custGeom>
                  <a:avLst/>
                  <a:gdLst>
                    <a:gd name="T0" fmla="*/ 489 w 1604"/>
                    <a:gd name="T1" fmla="*/ 1519 h 1627"/>
                    <a:gd name="T2" fmla="*/ 643 w 1604"/>
                    <a:gd name="T3" fmla="*/ 1074 h 1627"/>
                    <a:gd name="T4" fmla="*/ 914 w 1604"/>
                    <a:gd name="T5" fmla="*/ 1410 h 1627"/>
                    <a:gd name="T6" fmla="*/ 1047 w 1604"/>
                    <a:gd name="T7" fmla="*/ 1230 h 1627"/>
                    <a:gd name="T8" fmla="*/ 1604 w 1604"/>
                    <a:gd name="T9" fmla="*/ 1627 h 1627"/>
                    <a:gd name="T10" fmla="*/ 1474 w 1604"/>
                    <a:gd name="T11" fmla="*/ 1235 h 1627"/>
                    <a:gd name="T12" fmla="*/ 640 w 1604"/>
                    <a:gd name="T13" fmla="*/ 0 h 1627"/>
                    <a:gd name="T14" fmla="*/ 0 w 1604"/>
                    <a:gd name="T15" fmla="*/ 1339 h 1627"/>
                    <a:gd name="T16" fmla="*/ 236 w 1604"/>
                    <a:gd name="T17" fmla="*/ 1160 h 1627"/>
                    <a:gd name="T18" fmla="*/ 489 w 1604"/>
                    <a:gd name="T1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4" h="1627">
                      <a:moveTo>
                        <a:pt x="489" y="1519"/>
                      </a:moveTo>
                      <a:lnTo>
                        <a:pt x="643" y="1074"/>
                      </a:lnTo>
                      <a:lnTo>
                        <a:pt x="914" y="1410"/>
                      </a:lnTo>
                      <a:lnTo>
                        <a:pt x="1047" y="1230"/>
                      </a:lnTo>
                      <a:lnTo>
                        <a:pt x="1604" y="1627"/>
                      </a:lnTo>
                      <a:lnTo>
                        <a:pt x="1474" y="1235"/>
                      </a:lnTo>
                      <a:lnTo>
                        <a:pt x="640" y="0"/>
                      </a:lnTo>
                      <a:lnTo>
                        <a:pt x="0" y="1339"/>
                      </a:lnTo>
                      <a:lnTo>
                        <a:pt x="236" y="1160"/>
                      </a:lnTo>
                      <a:lnTo>
                        <a:pt x="489" y="1519"/>
                      </a:lnTo>
                      <a:close/>
                    </a:path>
                  </a:pathLst>
                </a:custGeom>
                <a:solidFill>
                  <a:srgbClr val="F8E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grpSp>
            <p:nvGrpSpPr>
              <p:cNvPr id="51" name="Gruppieren 50"/>
              <p:cNvGrpSpPr/>
              <p:nvPr/>
            </p:nvGrpSpPr>
            <p:grpSpPr bwMode="gray">
              <a:xfrm>
                <a:off x="-8592678" y="4391025"/>
                <a:ext cx="2374900" cy="1298575"/>
                <a:chOff x="-8592678" y="4391025"/>
                <a:chExt cx="2374900" cy="1298575"/>
              </a:xfrm>
            </p:grpSpPr>
            <p:sp>
              <p:nvSpPr>
                <p:cNvPr id="87" name="Freeform 8"/>
                <p:cNvSpPr>
                  <a:spLocks/>
                </p:cNvSpPr>
                <p:nvPr/>
              </p:nvSpPr>
              <p:spPr bwMode="gray">
                <a:xfrm>
                  <a:off x="-8592678" y="5051425"/>
                  <a:ext cx="2374900" cy="638175"/>
                </a:xfrm>
                <a:custGeom>
                  <a:avLst/>
                  <a:gdLst>
                    <a:gd name="T0" fmla="*/ 974 w 1496"/>
                    <a:gd name="T1" fmla="*/ 132 h 402"/>
                    <a:gd name="T2" fmla="*/ 766 w 1496"/>
                    <a:gd name="T3" fmla="*/ 71 h 402"/>
                    <a:gd name="T4" fmla="*/ 660 w 1496"/>
                    <a:gd name="T5" fmla="*/ 251 h 402"/>
                    <a:gd name="T6" fmla="*/ 461 w 1496"/>
                    <a:gd name="T7" fmla="*/ 0 h 402"/>
                    <a:gd name="T8" fmla="*/ 352 w 1496"/>
                    <a:gd name="T9" fmla="*/ 137 h 402"/>
                    <a:gd name="T10" fmla="*/ 197 w 1496"/>
                    <a:gd name="T11" fmla="*/ 26 h 402"/>
                    <a:gd name="T12" fmla="*/ 0 w 1496"/>
                    <a:gd name="T13" fmla="*/ 402 h 402"/>
                    <a:gd name="T14" fmla="*/ 905 w 1496"/>
                    <a:gd name="T15" fmla="*/ 402 h 402"/>
                    <a:gd name="T16" fmla="*/ 1496 w 1496"/>
                    <a:gd name="T17" fmla="*/ 402 h 402"/>
                    <a:gd name="T18" fmla="*/ 986 w 1496"/>
                    <a:gd name="T19" fmla="*/ 12 h 402"/>
                    <a:gd name="T20" fmla="*/ 974 w 1496"/>
                    <a:gd name="T21" fmla="*/ 13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6" h="402">
                      <a:moveTo>
                        <a:pt x="974" y="132"/>
                      </a:moveTo>
                      <a:lnTo>
                        <a:pt x="766" y="71"/>
                      </a:lnTo>
                      <a:lnTo>
                        <a:pt x="660" y="251"/>
                      </a:lnTo>
                      <a:lnTo>
                        <a:pt x="461" y="0"/>
                      </a:lnTo>
                      <a:lnTo>
                        <a:pt x="352" y="137"/>
                      </a:lnTo>
                      <a:lnTo>
                        <a:pt x="197" y="26"/>
                      </a:lnTo>
                      <a:lnTo>
                        <a:pt x="0" y="402"/>
                      </a:lnTo>
                      <a:lnTo>
                        <a:pt x="905" y="402"/>
                      </a:lnTo>
                      <a:lnTo>
                        <a:pt x="1496" y="402"/>
                      </a:lnTo>
                      <a:lnTo>
                        <a:pt x="986" y="12"/>
                      </a:lnTo>
                      <a:lnTo>
                        <a:pt x="974" y="13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88" name="Freeform 10"/>
                <p:cNvSpPr>
                  <a:spLocks/>
                </p:cNvSpPr>
                <p:nvPr/>
              </p:nvSpPr>
              <p:spPr bwMode="gray">
                <a:xfrm>
                  <a:off x="-8279939" y="4391025"/>
                  <a:ext cx="1252538" cy="1058864"/>
                </a:xfrm>
                <a:custGeom>
                  <a:avLst/>
                  <a:gdLst>
                    <a:gd name="T0" fmla="*/ 264 w 789"/>
                    <a:gd name="T1" fmla="*/ 416 h 667"/>
                    <a:gd name="T2" fmla="*/ 463 w 789"/>
                    <a:gd name="T3" fmla="*/ 667 h 667"/>
                    <a:gd name="T4" fmla="*/ 569 w 789"/>
                    <a:gd name="T5" fmla="*/ 487 h 667"/>
                    <a:gd name="T6" fmla="*/ 777 w 789"/>
                    <a:gd name="T7" fmla="*/ 548 h 667"/>
                    <a:gd name="T8" fmla="*/ 789 w 789"/>
                    <a:gd name="T9" fmla="*/ 428 h 667"/>
                    <a:gd name="T10" fmla="*/ 335 w 789"/>
                    <a:gd name="T11" fmla="*/ 78 h 667"/>
                    <a:gd name="T12" fmla="*/ 231 w 789"/>
                    <a:gd name="T13" fmla="*/ 0 h 667"/>
                    <a:gd name="T14" fmla="*/ 0 w 789"/>
                    <a:gd name="T15" fmla="*/ 442 h 667"/>
                    <a:gd name="T16" fmla="*/ 155 w 789"/>
                    <a:gd name="T17" fmla="*/ 553 h 667"/>
                    <a:gd name="T18" fmla="*/ 264 w 789"/>
                    <a:gd name="T19" fmla="*/ 41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9" h="667">
                      <a:moveTo>
                        <a:pt x="264" y="416"/>
                      </a:moveTo>
                      <a:lnTo>
                        <a:pt x="463" y="667"/>
                      </a:lnTo>
                      <a:lnTo>
                        <a:pt x="569" y="487"/>
                      </a:lnTo>
                      <a:lnTo>
                        <a:pt x="777" y="548"/>
                      </a:lnTo>
                      <a:lnTo>
                        <a:pt x="789" y="428"/>
                      </a:lnTo>
                      <a:lnTo>
                        <a:pt x="335" y="78"/>
                      </a:lnTo>
                      <a:lnTo>
                        <a:pt x="231" y="0"/>
                      </a:lnTo>
                      <a:lnTo>
                        <a:pt x="0" y="442"/>
                      </a:lnTo>
                      <a:lnTo>
                        <a:pt x="155" y="553"/>
                      </a:lnTo>
                      <a:lnTo>
                        <a:pt x="264" y="416"/>
                      </a:lnTo>
                      <a:close/>
                    </a:path>
                  </a:pathLst>
                </a:custGeom>
                <a:solidFill>
                  <a:srgbClr val="F8E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sp>
            <p:nvSpPr>
              <p:cNvPr id="52" name="Freeform 12"/>
              <p:cNvSpPr>
                <a:spLocks/>
              </p:cNvSpPr>
              <p:nvPr/>
            </p:nvSpPr>
            <p:spPr bwMode="gray">
              <a:xfrm>
                <a:off x="-3724275" y="2108200"/>
                <a:ext cx="482600" cy="1090613"/>
              </a:xfrm>
              <a:custGeom>
                <a:avLst/>
                <a:gdLst>
                  <a:gd name="T0" fmla="*/ 302 w 304"/>
                  <a:gd name="T1" fmla="*/ 0 h 687"/>
                  <a:gd name="T2" fmla="*/ 0 w 304"/>
                  <a:gd name="T3" fmla="*/ 687 h 687"/>
                  <a:gd name="T4" fmla="*/ 304 w 304"/>
                  <a:gd name="T5" fmla="*/ 4 h 687"/>
                  <a:gd name="T6" fmla="*/ 302 w 304"/>
                  <a:gd name="T7" fmla="*/ 0 h 687"/>
                </a:gdLst>
                <a:ahLst/>
                <a:cxnLst>
                  <a:cxn ang="0">
                    <a:pos x="T0" y="T1"/>
                  </a:cxn>
                  <a:cxn ang="0">
                    <a:pos x="T2" y="T3"/>
                  </a:cxn>
                  <a:cxn ang="0">
                    <a:pos x="T4" y="T5"/>
                  </a:cxn>
                  <a:cxn ang="0">
                    <a:pos x="T6" y="T7"/>
                  </a:cxn>
                </a:cxnLst>
                <a:rect l="0" t="0" r="r" b="b"/>
                <a:pathLst>
                  <a:path w="304" h="687">
                    <a:moveTo>
                      <a:pt x="302" y="0"/>
                    </a:moveTo>
                    <a:lnTo>
                      <a:pt x="0" y="687"/>
                    </a:lnTo>
                    <a:lnTo>
                      <a:pt x="304" y="4"/>
                    </a:lnTo>
                    <a:lnTo>
                      <a:pt x="302" y="0"/>
                    </a:lnTo>
                    <a:close/>
                  </a:path>
                </a:pathLst>
              </a:custGeom>
              <a:solidFill>
                <a:srgbClr val="F8E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nvGrpSpPr>
              <p:cNvPr id="53" name="Gruppieren 52"/>
              <p:cNvGrpSpPr/>
              <p:nvPr/>
            </p:nvGrpSpPr>
            <p:grpSpPr bwMode="gray">
              <a:xfrm>
                <a:off x="-4838700" y="2114550"/>
                <a:ext cx="2174875" cy="3575051"/>
                <a:chOff x="-4838700" y="2114550"/>
                <a:chExt cx="2174875" cy="3575051"/>
              </a:xfrm>
            </p:grpSpPr>
            <p:sp>
              <p:nvSpPr>
                <p:cNvPr id="85" name="Freeform 11"/>
                <p:cNvSpPr>
                  <a:spLocks/>
                </p:cNvSpPr>
                <p:nvPr/>
              </p:nvSpPr>
              <p:spPr bwMode="gray">
                <a:xfrm>
                  <a:off x="-4838700" y="3198813"/>
                  <a:ext cx="2174875" cy="2490788"/>
                </a:xfrm>
                <a:custGeom>
                  <a:avLst/>
                  <a:gdLst>
                    <a:gd name="T0" fmla="*/ 1193 w 1370"/>
                    <a:gd name="T1" fmla="*/ 109 h 1569"/>
                    <a:gd name="T2" fmla="*/ 1032 w 1370"/>
                    <a:gd name="T3" fmla="*/ 421 h 1569"/>
                    <a:gd name="T4" fmla="*/ 1032 w 1370"/>
                    <a:gd name="T5" fmla="*/ 418 h 1569"/>
                    <a:gd name="T6" fmla="*/ 1018 w 1370"/>
                    <a:gd name="T7" fmla="*/ 447 h 1569"/>
                    <a:gd name="T8" fmla="*/ 886 w 1370"/>
                    <a:gd name="T9" fmla="*/ 17 h 1569"/>
                    <a:gd name="T10" fmla="*/ 640 w 1370"/>
                    <a:gd name="T11" fmla="*/ 137 h 1569"/>
                    <a:gd name="T12" fmla="*/ 702 w 1370"/>
                    <a:gd name="T13" fmla="*/ 0 h 1569"/>
                    <a:gd name="T14" fmla="*/ 562 w 1370"/>
                    <a:gd name="T15" fmla="*/ 312 h 1569"/>
                    <a:gd name="T16" fmla="*/ 0 w 1370"/>
                    <a:gd name="T17" fmla="*/ 1569 h 1569"/>
                    <a:gd name="T18" fmla="*/ 335 w 1370"/>
                    <a:gd name="T19" fmla="*/ 1569 h 1569"/>
                    <a:gd name="T20" fmla="*/ 1370 w 1370"/>
                    <a:gd name="T21" fmla="*/ 1569 h 1569"/>
                    <a:gd name="T22" fmla="*/ 1370 w 1370"/>
                    <a:gd name="T23" fmla="*/ 232 h 1569"/>
                    <a:gd name="T24" fmla="*/ 1193 w 1370"/>
                    <a:gd name="T25" fmla="*/ 109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0" h="1569">
                      <a:moveTo>
                        <a:pt x="1193" y="109"/>
                      </a:moveTo>
                      <a:lnTo>
                        <a:pt x="1032" y="421"/>
                      </a:lnTo>
                      <a:lnTo>
                        <a:pt x="1032" y="418"/>
                      </a:lnTo>
                      <a:lnTo>
                        <a:pt x="1018" y="447"/>
                      </a:lnTo>
                      <a:lnTo>
                        <a:pt x="886" y="17"/>
                      </a:lnTo>
                      <a:lnTo>
                        <a:pt x="640" y="137"/>
                      </a:lnTo>
                      <a:lnTo>
                        <a:pt x="702" y="0"/>
                      </a:lnTo>
                      <a:lnTo>
                        <a:pt x="562" y="312"/>
                      </a:lnTo>
                      <a:lnTo>
                        <a:pt x="0" y="1569"/>
                      </a:lnTo>
                      <a:lnTo>
                        <a:pt x="335" y="1569"/>
                      </a:lnTo>
                      <a:lnTo>
                        <a:pt x="1370" y="1569"/>
                      </a:lnTo>
                      <a:lnTo>
                        <a:pt x="1370" y="232"/>
                      </a:lnTo>
                      <a:lnTo>
                        <a:pt x="1193" y="10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86" name="Freeform 13"/>
                <p:cNvSpPr>
                  <a:spLocks/>
                </p:cNvSpPr>
                <p:nvPr/>
              </p:nvSpPr>
              <p:spPr bwMode="gray">
                <a:xfrm>
                  <a:off x="-3822700" y="2114550"/>
                  <a:ext cx="1158875" cy="1793875"/>
                </a:xfrm>
                <a:custGeom>
                  <a:avLst/>
                  <a:gdLst>
                    <a:gd name="T0" fmla="*/ 369 w 730"/>
                    <a:gd name="T1" fmla="*/ 0 h 1130"/>
                    <a:gd name="T2" fmla="*/ 366 w 730"/>
                    <a:gd name="T3" fmla="*/ 0 h 1130"/>
                    <a:gd name="T4" fmla="*/ 62 w 730"/>
                    <a:gd name="T5" fmla="*/ 683 h 1130"/>
                    <a:gd name="T6" fmla="*/ 0 w 730"/>
                    <a:gd name="T7" fmla="*/ 820 h 1130"/>
                    <a:gd name="T8" fmla="*/ 246 w 730"/>
                    <a:gd name="T9" fmla="*/ 700 h 1130"/>
                    <a:gd name="T10" fmla="*/ 378 w 730"/>
                    <a:gd name="T11" fmla="*/ 1130 h 1130"/>
                    <a:gd name="T12" fmla="*/ 392 w 730"/>
                    <a:gd name="T13" fmla="*/ 1101 h 1130"/>
                    <a:gd name="T14" fmla="*/ 553 w 730"/>
                    <a:gd name="T15" fmla="*/ 792 h 1130"/>
                    <a:gd name="T16" fmla="*/ 553 w 730"/>
                    <a:gd name="T17" fmla="*/ 792 h 1130"/>
                    <a:gd name="T18" fmla="*/ 730 w 730"/>
                    <a:gd name="T19" fmla="*/ 915 h 1130"/>
                    <a:gd name="T20" fmla="*/ 730 w 730"/>
                    <a:gd name="T21" fmla="*/ 882 h 1130"/>
                    <a:gd name="T22" fmla="*/ 730 w 730"/>
                    <a:gd name="T23" fmla="*/ 404 h 1130"/>
                    <a:gd name="T24" fmla="*/ 369 w 730"/>
                    <a:gd name="T25" fmla="*/ 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0" h="1130">
                      <a:moveTo>
                        <a:pt x="369" y="0"/>
                      </a:moveTo>
                      <a:lnTo>
                        <a:pt x="366" y="0"/>
                      </a:lnTo>
                      <a:lnTo>
                        <a:pt x="62" y="683"/>
                      </a:lnTo>
                      <a:lnTo>
                        <a:pt x="0" y="820"/>
                      </a:lnTo>
                      <a:lnTo>
                        <a:pt x="246" y="700"/>
                      </a:lnTo>
                      <a:lnTo>
                        <a:pt x="378" y="1130"/>
                      </a:lnTo>
                      <a:lnTo>
                        <a:pt x="392" y="1101"/>
                      </a:lnTo>
                      <a:lnTo>
                        <a:pt x="553" y="792"/>
                      </a:lnTo>
                      <a:lnTo>
                        <a:pt x="553" y="792"/>
                      </a:lnTo>
                      <a:lnTo>
                        <a:pt x="730" y="915"/>
                      </a:lnTo>
                      <a:lnTo>
                        <a:pt x="730" y="882"/>
                      </a:lnTo>
                      <a:lnTo>
                        <a:pt x="730" y="404"/>
                      </a:lnTo>
                      <a:lnTo>
                        <a:pt x="369" y="0"/>
                      </a:lnTo>
                      <a:close/>
                    </a:path>
                  </a:pathLst>
                </a:custGeom>
                <a:solidFill>
                  <a:srgbClr val="F8E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grpSp>
            <p:nvGrpSpPr>
              <p:cNvPr id="54" name="Gruppieren 53"/>
              <p:cNvGrpSpPr/>
              <p:nvPr/>
            </p:nvGrpSpPr>
            <p:grpSpPr bwMode="gray">
              <a:xfrm>
                <a:off x="-5964238" y="-3175"/>
                <a:ext cx="1125538" cy="779463"/>
                <a:chOff x="-5964238" y="-3175"/>
                <a:chExt cx="1125538" cy="779463"/>
              </a:xfrm>
            </p:grpSpPr>
            <p:sp>
              <p:nvSpPr>
                <p:cNvPr id="55" name="Freeform 6"/>
                <p:cNvSpPr>
                  <a:spLocks/>
                </p:cNvSpPr>
                <p:nvPr/>
              </p:nvSpPr>
              <p:spPr bwMode="gray">
                <a:xfrm>
                  <a:off x="-5964238" y="-3175"/>
                  <a:ext cx="30163" cy="779463"/>
                </a:xfrm>
                <a:custGeom>
                  <a:avLst/>
                  <a:gdLst>
                    <a:gd name="T0" fmla="*/ 8 w 8"/>
                    <a:gd name="T1" fmla="*/ 5 h 208"/>
                    <a:gd name="T2" fmla="*/ 8 w 8"/>
                    <a:gd name="T3" fmla="*/ 4 h 208"/>
                    <a:gd name="T4" fmla="*/ 4 w 8"/>
                    <a:gd name="T5" fmla="*/ 0 h 208"/>
                    <a:gd name="T6" fmla="*/ 0 w 8"/>
                    <a:gd name="T7" fmla="*/ 4 h 208"/>
                    <a:gd name="T8" fmla="*/ 0 w 8"/>
                    <a:gd name="T9" fmla="*/ 5 h 208"/>
                    <a:gd name="T10" fmla="*/ 0 w 8"/>
                    <a:gd name="T11" fmla="*/ 5 h 208"/>
                    <a:gd name="T12" fmla="*/ 0 w 8"/>
                    <a:gd name="T13" fmla="*/ 208 h 208"/>
                    <a:gd name="T14" fmla="*/ 8 w 8"/>
                    <a:gd name="T15" fmla="*/ 208 h 208"/>
                    <a:gd name="T16" fmla="*/ 8 w 8"/>
                    <a:gd name="T17" fmla="*/ 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08">
                      <a:moveTo>
                        <a:pt x="8" y="5"/>
                      </a:moveTo>
                      <a:cubicBezTo>
                        <a:pt x="8" y="5"/>
                        <a:pt x="8" y="4"/>
                        <a:pt x="8" y="4"/>
                      </a:cubicBezTo>
                      <a:cubicBezTo>
                        <a:pt x="8" y="2"/>
                        <a:pt x="6" y="0"/>
                        <a:pt x="4" y="0"/>
                      </a:cubicBezTo>
                      <a:cubicBezTo>
                        <a:pt x="2" y="0"/>
                        <a:pt x="0" y="2"/>
                        <a:pt x="0" y="4"/>
                      </a:cubicBezTo>
                      <a:cubicBezTo>
                        <a:pt x="0" y="4"/>
                        <a:pt x="0" y="5"/>
                        <a:pt x="0" y="5"/>
                      </a:cubicBezTo>
                      <a:cubicBezTo>
                        <a:pt x="0" y="5"/>
                        <a:pt x="0" y="5"/>
                        <a:pt x="0" y="5"/>
                      </a:cubicBezTo>
                      <a:cubicBezTo>
                        <a:pt x="0" y="208"/>
                        <a:pt x="0" y="208"/>
                        <a:pt x="0" y="208"/>
                      </a:cubicBezTo>
                      <a:cubicBezTo>
                        <a:pt x="8" y="208"/>
                        <a:pt x="8" y="208"/>
                        <a:pt x="8" y="208"/>
                      </a:cubicBezTo>
                      <a:cubicBezTo>
                        <a:pt x="8" y="5"/>
                        <a:pt x="8" y="5"/>
                        <a:pt x="8" y="5"/>
                      </a:cubicBezTo>
                      <a:close/>
                    </a:path>
                  </a:pathLst>
                </a:custGeom>
                <a:solidFill>
                  <a:srgbClr val="F4A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sp>
              <p:nvSpPr>
                <p:cNvPr id="84" name="Freeform 14"/>
                <p:cNvSpPr>
                  <a:spLocks/>
                </p:cNvSpPr>
                <p:nvPr/>
              </p:nvSpPr>
              <p:spPr bwMode="gray">
                <a:xfrm>
                  <a:off x="-5948363" y="71438"/>
                  <a:ext cx="1109663" cy="603250"/>
                </a:xfrm>
                <a:custGeom>
                  <a:avLst/>
                  <a:gdLst>
                    <a:gd name="T0" fmla="*/ 7 w 1216"/>
                    <a:gd name="T1" fmla="*/ 2 h 380"/>
                    <a:gd name="T2" fmla="*/ 1212 w 1216"/>
                    <a:gd name="T3" fmla="*/ 2 h 380"/>
                    <a:gd name="T4" fmla="*/ 1084 w 1216"/>
                    <a:gd name="T5" fmla="*/ 184 h 380"/>
                    <a:gd name="T6" fmla="*/ 1216 w 1216"/>
                    <a:gd name="T7" fmla="*/ 380 h 380"/>
                    <a:gd name="T8" fmla="*/ 0 w 1216"/>
                    <a:gd name="T9" fmla="*/ 380 h 380"/>
                    <a:gd name="T10" fmla="*/ 0 w 1216"/>
                    <a:gd name="T11" fmla="*/ 0 h 380"/>
                    <a:gd name="T12" fmla="*/ 7 w 1216"/>
                    <a:gd name="T13" fmla="*/ 2 h 380"/>
                  </a:gdLst>
                  <a:ahLst/>
                  <a:cxnLst>
                    <a:cxn ang="0">
                      <a:pos x="T0" y="T1"/>
                    </a:cxn>
                    <a:cxn ang="0">
                      <a:pos x="T2" y="T3"/>
                    </a:cxn>
                    <a:cxn ang="0">
                      <a:pos x="T4" y="T5"/>
                    </a:cxn>
                    <a:cxn ang="0">
                      <a:pos x="T6" y="T7"/>
                    </a:cxn>
                    <a:cxn ang="0">
                      <a:pos x="T8" y="T9"/>
                    </a:cxn>
                    <a:cxn ang="0">
                      <a:pos x="T10" y="T11"/>
                    </a:cxn>
                    <a:cxn ang="0">
                      <a:pos x="T12" y="T13"/>
                    </a:cxn>
                  </a:cxnLst>
                  <a:rect l="0" t="0" r="r" b="b"/>
                  <a:pathLst>
                    <a:path w="1216" h="380">
                      <a:moveTo>
                        <a:pt x="7" y="2"/>
                      </a:moveTo>
                      <a:lnTo>
                        <a:pt x="1212" y="2"/>
                      </a:lnTo>
                      <a:lnTo>
                        <a:pt x="1084" y="184"/>
                      </a:lnTo>
                      <a:lnTo>
                        <a:pt x="1216" y="380"/>
                      </a:lnTo>
                      <a:lnTo>
                        <a:pt x="0" y="380"/>
                      </a:lnTo>
                      <a:lnTo>
                        <a:pt x="0" y="0"/>
                      </a:lnTo>
                      <a:lnTo>
                        <a:pt x="7" y="2"/>
                      </a:lnTo>
                      <a:close/>
                    </a:path>
                  </a:pathLst>
                </a:custGeom>
                <a:solidFill>
                  <a:srgbClr val="EA6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en-US" sz="1350" dirty="0"/>
                </a:p>
              </p:txBody>
            </p:sp>
          </p:grpSp>
        </p:grpSp>
        <p:sp>
          <p:nvSpPr>
            <p:cNvPr id="49" name="Rechteck 48"/>
            <p:cNvSpPr/>
            <p:nvPr/>
          </p:nvSpPr>
          <p:spPr bwMode="gray">
            <a:xfrm>
              <a:off x="9489661" y="2177171"/>
              <a:ext cx="884932" cy="614613"/>
            </a:xfrm>
            <a:prstGeom prst="rect">
              <a:avLst/>
            </a:prstGeom>
          </p:spPr>
          <p:txBody>
            <a:bodyPr wrap="none">
              <a:spAutoFit/>
            </a:bodyPr>
            <a:lstStyle/>
            <a:p>
              <a:pPr algn="ctr"/>
              <a:r>
                <a:rPr lang="en-US" sz="2100" dirty="0">
                  <a:solidFill>
                    <a:schemeClr val="bg1"/>
                  </a:solidFill>
                  <a:latin typeface="Bebas Neue" panose="020B0506020202020201" pitchFamily="34" charset="0"/>
                </a:rPr>
                <a:t>Goal</a:t>
              </a:r>
            </a:p>
          </p:txBody>
        </p:sp>
      </p:grpSp>
      <p:sp>
        <p:nvSpPr>
          <p:cNvPr id="2" name="Titel 1"/>
          <p:cNvSpPr>
            <a:spLocks noGrp="1"/>
          </p:cNvSpPr>
          <p:nvPr>
            <p:ph type="title" idx="4294967295"/>
          </p:nvPr>
        </p:nvSpPr>
        <p:spPr bwMode="gray">
          <a:xfrm>
            <a:off x="0" y="431800"/>
            <a:ext cx="11134725" cy="1079500"/>
          </a:xfrm>
        </p:spPr>
        <p:txBody>
          <a:bodyPr/>
          <a:lstStyle/>
          <a:p>
            <a:r>
              <a:rPr lang="en-US" b="1" dirty="0">
                <a:latin typeface="Arial" panose="020B0604020202020204" pitchFamily="34" charset="0"/>
                <a:cs typeface="Arial" panose="020B0604020202020204" pitchFamily="34" charset="0"/>
              </a:rPr>
              <a:t>ATTAINABLE – Action Oriented</a:t>
            </a:r>
          </a:p>
        </p:txBody>
      </p:sp>
      <p:sp>
        <p:nvSpPr>
          <p:cNvPr id="7" name="Rechteck 6"/>
          <p:cNvSpPr/>
          <p:nvPr/>
        </p:nvSpPr>
        <p:spPr bwMode="gray">
          <a:xfrm>
            <a:off x="1492423" y="1750184"/>
            <a:ext cx="6523668" cy="1384995"/>
          </a:xfrm>
          <a:prstGeom prst="rect">
            <a:avLst/>
          </a:prstGeom>
        </p:spPr>
        <p:txBody>
          <a:bodyPr wrap="square">
            <a:spAutoFit/>
          </a:bodyPr>
          <a:lstStyle/>
          <a:p>
            <a:pPr>
              <a:lnSpc>
                <a:spcPct val="70000"/>
              </a:lnSpc>
            </a:pPr>
            <a:r>
              <a:rPr lang="en-US" sz="6000" dirty="0">
                <a:latin typeface="Bebas Neue" panose="020B0506020202020201" pitchFamily="34" charset="0"/>
              </a:rPr>
              <a:t>IS YOUR GOAL CHALLENGING </a:t>
            </a:r>
            <a:br>
              <a:rPr lang="en-US" sz="6000" dirty="0">
                <a:latin typeface="Bebas Neue" panose="020B0506020202020201" pitchFamily="34" charset="0"/>
              </a:rPr>
            </a:br>
            <a:r>
              <a:rPr lang="en-US" sz="6000" dirty="0">
                <a:latin typeface="Bebas Neue" panose="020B0506020202020201" pitchFamily="34" charset="0"/>
              </a:rPr>
              <a:t>BUT NOT OVERWHELMING?</a:t>
            </a:r>
          </a:p>
        </p:txBody>
      </p:sp>
      <p:sp>
        <p:nvSpPr>
          <p:cNvPr id="4" name="Rectangle 3">
            <a:extLst>
              <a:ext uri="{FF2B5EF4-FFF2-40B4-BE49-F238E27FC236}">
                <a16:creationId xmlns:a16="http://schemas.microsoft.com/office/drawing/2014/main" id="{478C406B-8B65-4CCC-B099-62B307B1D219}"/>
              </a:ext>
            </a:extLst>
          </p:cNvPr>
          <p:cNvSpPr/>
          <p:nvPr/>
        </p:nvSpPr>
        <p:spPr>
          <a:xfrm>
            <a:off x="272084" y="5053006"/>
            <a:ext cx="11919916" cy="1754326"/>
          </a:xfrm>
          <a:prstGeom prst="rect">
            <a:avLst/>
          </a:prstGeom>
        </p:spPr>
        <p:txBody>
          <a:bodyPr wrap="square">
            <a:spAutoFit/>
          </a:bodyPr>
          <a:lstStyle/>
          <a:p>
            <a:pPr>
              <a:lnSpc>
                <a:spcPct val="90000"/>
              </a:lnSpc>
            </a:pPr>
            <a:r>
              <a:rPr lang="en-US" sz="2000" b="1" dirty="0"/>
              <a:t>When you identify goals that are most important to you, you begin to figure out ways you can make </a:t>
            </a:r>
            <a:br>
              <a:rPr lang="en-US" sz="2000" b="1" dirty="0"/>
            </a:br>
            <a:r>
              <a:rPr lang="en-US" sz="2000" b="1" dirty="0"/>
              <a:t>them doable. </a:t>
            </a:r>
          </a:p>
          <a:p>
            <a:pPr>
              <a:lnSpc>
                <a:spcPct val="90000"/>
              </a:lnSpc>
            </a:pPr>
            <a:endParaRPr lang="en-US" sz="2000" b="1" dirty="0"/>
          </a:p>
          <a:p>
            <a:pPr>
              <a:lnSpc>
                <a:spcPct val="90000"/>
              </a:lnSpc>
            </a:pPr>
            <a:r>
              <a:rPr lang="en-US" sz="2000" b="1" dirty="0"/>
              <a:t>You develop the attitudes, abilities, skills, qualitative and quantitative capacity. </a:t>
            </a:r>
          </a:p>
          <a:p>
            <a:pPr>
              <a:lnSpc>
                <a:spcPct val="90000"/>
              </a:lnSpc>
            </a:pPr>
            <a:endParaRPr lang="en-US" sz="2000" b="1" dirty="0"/>
          </a:p>
          <a:p>
            <a:pPr>
              <a:lnSpc>
                <a:spcPct val="90000"/>
              </a:lnSpc>
            </a:pPr>
            <a:r>
              <a:rPr lang="en-US" sz="2000" b="1" dirty="0"/>
              <a:t>You begin seeing previously overlooked opportunities to bring yourself closer to the achievement of your goals. </a:t>
            </a:r>
          </a:p>
        </p:txBody>
      </p:sp>
    </p:spTree>
    <p:extLst>
      <p:ext uri="{BB962C8B-B14F-4D97-AF65-F5344CB8AC3E}">
        <p14:creationId xmlns:p14="http://schemas.microsoft.com/office/powerpoint/2010/main" val="123524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bwMode="gray">
          <a:xfrm>
            <a:off x="0" y="431800"/>
            <a:ext cx="11134725" cy="1079500"/>
          </a:xfrm>
        </p:spPr>
        <p:txBody>
          <a:bodyPr/>
          <a:lstStyle/>
          <a:p>
            <a:r>
              <a:rPr lang="en-US" b="1" dirty="0">
                <a:latin typeface="Arial" panose="020B0604020202020204" pitchFamily="34" charset="0"/>
                <a:cs typeface="Arial" panose="020B0604020202020204" pitchFamily="34" charset="0"/>
              </a:rPr>
              <a:t>RELEVANT - Realistic</a:t>
            </a:r>
          </a:p>
        </p:txBody>
      </p:sp>
      <p:sp>
        <p:nvSpPr>
          <p:cNvPr id="7" name="Rechteck 6"/>
          <p:cNvSpPr/>
          <p:nvPr/>
        </p:nvSpPr>
        <p:spPr bwMode="gray">
          <a:xfrm>
            <a:off x="1721921" y="1880122"/>
            <a:ext cx="5984227" cy="2015936"/>
          </a:xfrm>
          <a:prstGeom prst="rect">
            <a:avLst/>
          </a:prstGeom>
        </p:spPr>
        <p:txBody>
          <a:bodyPr wrap="square">
            <a:spAutoFit/>
          </a:bodyPr>
          <a:lstStyle/>
          <a:p>
            <a:pPr>
              <a:lnSpc>
                <a:spcPct val="70000"/>
              </a:lnSpc>
            </a:pPr>
            <a:r>
              <a:rPr lang="en-US" sz="4800" dirty="0">
                <a:latin typeface="Bebas Neue" panose="020B0506020202020201" pitchFamily="34" charset="0"/>
              </a:rPr>
              <a:t>DOES YOUR GOAL RELATE </a:t>
            </a:r>
            <a:br>
              <a:rPr lang="en-US" sz="4800" dirty="0">
                <a:latin typeface="Bebas Neue" panose="020B0506020202020201" pitchFamily="34" charset="0"/>
              </a:rPr>
            </a:br>
            <a:r>
              <a:rPr lang="en-US" sz="4800" dirty="0">
                <a:latin typeface="Bebas Neue" panose="020B0506020202020201" pitchFamily="34" charset="0"/>
              </a:rPr>
              <a:t>TO YOUR MISSION? </a:t>
            </a:r>
            <a:br>
              <a:rPr lang="en-US" sz="4800" dirty="0">
                <a:latin typeface="Bebas Neue" panose="020B0506020202020201" pitchFamily="34" charset="0"/>
              </a:rPr>
            </a:br>
            <a:r>
              <a:rPr lang="en-US" sz="4000" dirty="0">
                <a:latin typeface="+mj-lt"/>
              </a:rPr>
              <a:t>HOW WILL MEETING THIS GOAL HELP YOU?</a:t>
            </a:r>
          </a:p>
        </p:txBody>
      </p:sp>
      <p:grpSp>
        <p:nvGrpSpPr>
          <p:cNvPr id="24" name="Gruppieren 23"/>
          <p:cNvGrpSpPr/>
          <p:nvPr/>
        </p:nvGrpSpPr>
        <p:grpSpPr bwMode="gray">
          <a:xfrm>
            <a:off x="7683191" y="419177"/>
            <a:ext cx="4508810" cy="4099847"/>
            <a:chOff x="7881262" y="1324808"/>
            <a:chExt cx="4399045" cy="4228026"/>
          </a:xfrm>
        </p:grpSpPr>
        <p:grpSp>
          <p:nvGrpSpPr>
            <p:cNvPr id="25" name="Gruppieren 24"/>
            <p:cNvGrpSpPr/>
            <p:nvPr/>
          </p:nvGrpSpPr>
          <p:grpSpPr bwMode="gray">
            <a:xfrm>
              <a:off x="7881262" y="1324808"/>
              <a:ext cx="3178217" cy="4228026"/>
              <a:chOff x="4432947" y="272092"/>
              <a:chExt cx="3503612" cy="4660899"/>
            </a:xfrm>
          </p:grpSpPr>
          <p:grpSp>
            <p:nvGrpSpPr>
              <p:cNvPr id="27" name="Gruppieren 26"/>
              <p:cNvGrpSpPr/>
              <p:nvPr/>
            </p:nvGrpSpPr>
            <p:grpSpPr bwMode="gray">
              <a:xfrm>
                <a:off x="4432947" y="272092"/>
                <a:ext cx="3503612" cy="4660899"/>
                <a:chOff x="-5199062" y="1082676"/>
                <a:chExt cx="3503612" cy="4660899"/>
              </a:xfrm>
            </p:grpSpPr>
            <p:sp>
              <p:nvSpPr>
                <p:cNvPr id="29" name="Freeform 6"/>
                <p:cNvSpPr>
                  <a:spLocks/>
                </p:cNvSpPr>
                <p:nvPr/>
              </p:nvSpPr>
              <p:spPr bwMode="gray">
                <a:xfrm>
                  <a:off x="-5199062" y="1082676"/>
                  <a:ext cx="3503612" cy="4660899"/>
                </a:xfrm>
                <a:custGeom>
                  <a:avLst/>
                  <a:gdLst>
                    <a:gd name="T0" fmla="*/ 912 w 934"/>
                    <a:gd name="T1" fmla="*/ 902 h 1243"/>
                    <a:gd name="T2" fmla="*/ 841 w 934"/>
                    <a:gd name="T3" fmla="*/ 1161 h 1243"/>
                    <a:gd name="T4" fmla="*/ 507 w 934"/>
                    <a:gd name="T5" fmla="*/ 1194 h 1243"/>
                    <a:gd name="T6" fmla="*/ 415 w 934"/>
                    <a:gd name="T7" fmla="*/ 1172 h 1243"/>
                    <a:gd name="T8" fmla="*/ 320 w 934"/>
                    <a:gd name="T9" fmla="*/ 1157 h 1243"/>
                    <a:gd name="T10" fmla="*/ 308 w 934"/>
                    <a:gd name="T11" fmla="*/ 1160 h 1243"/>
                    <a:gd name="T12" fmla="*/ 148 w 934"/>
                    <a:gd name="T13" fmla="*/ 1129 h 1243"/>
                    <a:gd name="T14" fmla="*/ 144 w 934"/>
                    <a:gd name="T15" fmla="*/ 1063 h 1243"/>
                    <a:gd name="T16" fmla="*/ 66 w 934"/>
                    <a:gd name="T17" fmla="*/ 1042 h 1243"/>
                    <a:gd name="T18" fmla="*/ 37 w 934"/>
                    <a:gd name="T19" fmla="*/ 1000 h 1243"/>
                    <a:gd name="T20" fmla="*/ 59 w 934"/>
                    <a:gd name="T21" fmla="*/ 930 h 1243"/>
                    <a:gd name="T22" fmla="*/ 30 w 934"/>
                    <a:gd name="T23" fmla="*/ 909 h 1243"/>
                    <a:gd name="T24" fmla="*/ 10 w 934"/>
                    <a:gd name="T25" fmla="*/ 842 h 1243"/>
                    <a:gd name="T26" fmla="*/ 93 w 934"/>
                    <a:gd name="T27" fmla="*/ 762 h 1243"/>
                    <a:gd name="T28" fmla="*/ 85 w 934"/>
                    <a:gd name="T29" fmla="*/ 756 h 1243"/>
                    <a:gd name="T30" fmla="*/ 45 w 934"/>
                    <a:gd name="T31" fmla="*/ 712 h 1243"/>
                    <a:gd name="T32" fmla="*/ 137 w 934"/>
                    <a:gd name="T33" fmla="*/ 595 h 1243"/>
                    <a:gd name="T34" fmla="*/ 288 w 934"/>
                    <a:gd name="T35" fmla="*/ 558 h 1243"/>
                    <a:gd name="T36" fmla="*/ 450 w 934"/>
                    <a:gd name="T37" fmla="*/ 573 h 1243"/>
                    <a:gd name="T38" fmla="*/ 548 w 934"/>
                    <a:gd name="T39" fmla="*/ 572 h 1243"/>
                    <a:gd name="T40" fmla="*/ 541 w 934"/>
                    <a:gd name="T41" fmla="*/ 499 h 1243"/>
                    <a:gd name="T42" fmla="*/ 518 w 934"/>
                    <a:gd name="T43" fmla="*/ 438 h 1243"/>
                    <a:gd name="T44" fmla="*/ 477 w 934"/>
                    <a:gd name="T45" fmla="*/ 365 h 1243"/>
                    <a:gd name="T46" fmla="*/ 416 w 934"/>
                    <a:gd name="T47" fmla="*/ 213 h 1243"/>
                    <a:gd name="T48" fmla="*/ 512 w 934"/>
                    <a:gd name="T49" fmla="*/ 49 h 1243"/>
                    <a:gd name="T50" fmla="*/ 547 w 934"/>
                    <a:gd name="T51" fmla="*/ 177 h 1243"/>
                    <a:gd name="T52" fmla="*/ 614 w 934"/>
                    <a:gd name="T53" fmla="*/ 277 h 1243"/>
                    <a:gd name="T54" fmla="*/ 693 w 934"/>
                    <a:gd name="T55" fmla="*/ 409 h 1243"/>
                    <a:gd name="T56" fmla="*/ 801 w 934"/>
                    <a:gd name="T57" fmla="*/ 545 h 1243"/>
                    <a:gd name="T58" fmla="*/ 905 w 934"/>
                    <a:gd name="T59" fmla="*/ 889 h 1243"/>
                    <a:gd name="T60" fmla="*/ 912 w 934"/>
                    <a:gd name="T61" fmla="*/ 902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4" h="1243">
                      <a:moveTo>
                        <a:pt x="912" y="902"/>
                      </a:moveTo>
                      <a:cubicBezTo>
                        <a:pt x="934" y="1002"/>
                        <a:pt x="841" y="1161"/>
                        <a:pt x="841" y="1161"/>
                      </a:cubicBezTo>
                      <a:cubicBezTo>
                        <a:pt x="793" y="1243"/>
                        <a:pt x="507" y="1194"/>
                        <a:pt x="507" y="1194"/>
                      </a:cubicBezTo>
                      <a:cubicBezTo>
                        <a:pt x="472" y="1206"/>
                        <a:pt x="415" y="1172"/>
                        <a:pt x="415" y="1172"/>
                      </a:cubicBezTo>
                      <a:cubicBezTo>
                        <a:pt x="376" y="1179"/>
                        <a:pt x="320" y="1157"/>
                        <a:pt x="320" y="1157"/>
                      </a:cubicBezTo>
                      <a:cubicBezTo>
                        <a:pt x="308" y="1160"/>
                        <a:pt x="308" y="1160"/>
                        <a:pt x="308" y="1160"/>
                      </a:cubicBezTo>
                      <a:cubicBezTo>
                        <a:pt x="152" y="1182"/>
                        <a:pt x="148" y="1129"/>
                        <a:pt x="148" y="1129"/>
                      </a:cubicBezTo>
                      <a:cubicBezTo>
                        <a:pt x="122" y="1089"/>
                        <a:pt x="144" y="1063"/>
                        <a:pt x="144" y="1063"/>
                      </a:cubicBezTo>
                      <a:cubicBezTo>
                        <a:pt x="95" y="1052"/>
                        <a:pt x="66" y="1042"/>
                        <a:pt x="66" y="1042"/>
                      </a:cubicBezTo>
                      <a:cubicBezTo>
                        <a:pt x="42" y="1037"/>
                        <a:pt x="37" y="1000"/>
                        <a:pt x="37" y="1000"/>
                      </a:cubicBezTo>
                      <a:cubicBezTo>
                        <a:pt x="30" y="976"/>
                        <a:pt x="59" y="930"/>
                        <a:pt x="59" y="930"/>
                      </a:cubicBezTo>
                      <a:cubicBezTo>
                        <a:pt x="53" y="930"/>
                        <a:pt x="30" y="909"/>
                        <a:pt x="30" y="909"/>
                      </a:cubicBezTo>
                      <a:cubicBezTo>
                        <a:pt x="0" y="894"/>
                        <a:pt x="10" y="842"/>
                        <a:pt x="10" y="842"/>
                      </a:cubicBezTo>
                      <a:cubicBezTo>
                        <a:pt x="20" y="776"/>
                        <a:pt x="93" y="762"/>
                        <a:pt x="93" y="762"/>
                      </a:cubicBezTo>
                      <a:cubicBezTo>
                        <a:pt x="85" y="756"/>
                        <a:pt x="85" y="756"/>
                        <a:pt x="85" y="756"/>
                      </a:cubicBezTo>
                      <a:cubicBezTo>
                        <a:pt x="52" y="752"/>
                        <a:pt x="45" y="712"/>
                        <a:pt x="45" y="712"/>
                      </a:cubicBezTo>
                      <a:cubicBezTo>
                        <a:pt x="60" y="593"/>
                        <a:pt x="137" y="595"/>
                        <a:pt x="137" y="595"/>
                      </a:cubicBezTo>
                      <a:cubicBezTo>
                        <a:pt x="175" y="553"/>
                        <a:pt x="288" y="558"/>
                        <a:pt x="288" y="558"/>
                      </a:cubicBezTo>
                      <a:cubicBezTo>
                        <a:pt x="382" y="534"/>
                        <a:pt x="450" y="573"/>
                        <a:pt x="450" y="573"/>
                      </a:cubicBezTo>
                      <a:cubicBezTo>
                        <a:pt x="455" y="568"/>
                        <a:pt x="548" y="572"/>
                        <a:pt x="548" y="572"/>
                      </a:cubicBezTo>
                      <a:cubicBezTo>
                        <a:pt x="541" y="563"/>
                        <a:pt x="541" y="499"/>
                        <a:pt x="541" y="499"/>
                      </a:cubicBezTo>
                      <a:cubicBezTo>
                        <a:pt x="533" y="492"/>
                        <a:pt x="518" y="438"/>
                        <a:pt x="518" y="438"/>
                      </a:cubicBezTo>
                      <a:cubicBezTo>
                        <a:pt x="507" y="431"/>
                        <a:pt x="477" y="365"/>
                        <a:pt x="477" y="365"/>
                      </a:cubicBezTo>
                      <a:cubicBezTo>
                        <a:pt x="414" y="328"/>
                        <a:pt x="416" y="213"/>
                        <a:pt x="416" y="213"/>
                      </a:cubicBezTo>
                      <a:cubicBezTo>
                        <a:pt x="422" y="0"/>
                        <a:pt x="512" y="49"/>
                        <a:pt x="512" y="49"/>
                      </a:cubicBezTo>
                      <a:cubicBezTo>
                        <a:pt x="524" y="52"/>
                        <a:pt x="547" y="177"/>
                        <a:pt x="547" y="177"/>
                      </a:cubicBezTo>
                      <a:cubicBezTo>
                        <a:pt x="553" y="177"/>
                        <a:pt x="614" y="277"/>
                        <a:pt x="614" y="277"/>
                      </a:cubicBezTo>
                      <a:cubicBezTo>
                        <a:pt x="616" y="287"/>
                        <a:pt x="693" y="409"/>
                        <a:pt x="693" y="409"/>
                      </a:cubicBezTo>
                      <a:cubicBezTo>
                        <a:pt x="769" y="489"/>
                        <a:pt x="801" y="545"/>
                        <a:pt x="801" y="545"/>
                      </a:cubicBezTo>
                      <a:cubicBezTo>
                        <a:pt x="825" y="594"/>
                        <a:pt x="905" y="889"/>
                        <a:pt x="905" y="889"/>
                      </a:cubicBezTo>
                      <a:lnTo>
                        <a:pt x="912" y="902"/>
                      </a:lnTo>
                      <a:close/>
                    </a:path>
                  </a:pathLst>
                </a:custGeom>
                <a:solidFill>
                  <a:srgbClr val="C4884C"/>
                </a:solidFill>
                <a:ln w="15875" cap="flat">
                  <a:no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30" name="Freeform 7"/>
                <p:cNvSpPr>
                  <a:spLocks/>
                </p:cNvSpPr>
                <p:nvPr/>
              </p:nvSpPr>
              <p:spPr bwMode="gray">
                <a:xfrm>
                  <a:off x="-4541017" y="3273426"/>
                  <a:ext cx="836902" cy="616027"/>
                </a:xfrm>
                <a:custGeom>
                  <a:avLst/>
                  <a:gdLst>
                    <a:gd name="T0" fmla="*/ 24 w 170"/>
                    <a:gd name="T1" fmla="*/ 37 h 130"/>
                    <a:gd name="T2" fmla="*/ 154 w 170"/>
                    <a:gd name="T3" fmla="*/ 130 h 130"/>
                    <a:gd name="T4" fmla="*/ 143 w 170"/>
                    <a:gd name="T5" fmla="*/ 109 h 130"/>
                    <a:gd name="T6" fmla="*/ 152 w 170"/>
                    <a:gd name="T7" fmla="*/ 0 h 130"/>
                    <a:gd name="T8" fmla="*/ 141 w 170"/>
                    <a:gd name="T9" fmla="*/ 97 h 130"/>
                    <a:gd name="T10" fmla="*/ 24 w 170"/>
                    <a:gd name="T11" fmla="*/ 36 h 130"/>
                    <a:gd name="T12" fmla="*/ 24 w 170"/>
                    <a:gd name="T13" fmla="*/ 37 h 130"/>
                    <a:gd name="connsiteX0" fmla="*/ 628 w 13114"/>
                    <a:gd name="connsiteY0" fmla="*/ 2846 h 12640"/>
                    <a:gd name="connsiteX1" fmla="*/ 8275 w 13114"/>
                    <a:gd name="connsiteY1" fmla="*/ 10000 h 12640"/>
                    <a:gd name="connsiteX2" fmla="*/ 13112 w 13114"/>
                    <a:gd name="connsiteY2" fmla="*/ 12604 h 12640"/>
                    <a:gd name="connsiteX3" fmla="*/ 7628 w 13114"/>
                    <a:gd name="connsiteY3" fmla="*/ 8385 h 12640"/>
                    <a:gd name="connsiteX4" fmla="*/ 8157 w 13114"/>
                    <a:gd name="connsiteY4" fmla="*/ 0 h 12640"/>
                    <a:gd name="connsiteX5" fmla="*/ 7510 w 13114"/>
                    <a:gd name="connsiteY5" fmla="*/ 7462 h 12640"/>
                    <a:gd name="connsiteX6" fmla="*/ 628 w 13114"/>
                    <a:gd name="connsiteY6" fmla="*/ 2769 h 12640"/>
                    <a:gd name="connsiteX7" fmla="*/ 628 w 13114"/>
                    <a:gd name="connsiteY7" fmla="*/ 2846 h 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4" h="12640">
                      <a:moveTo>
                        <a:pt x="628" y="2846"/>
                      </a:moveTo>
                      <a:cubicBezTo>
                        <a:pt x="628" y="2846"/>
                        <a:pt x="6194" y="8374"/>
                        <a:pt x="8275" y="10000"/>
                      </a:cubicBezTo>
                      <a:cubicBezTo>
                        <a:pt x="10356" y="11626"/>
                        <a:pt x="13220" y="12873"/>
                        <a:pt x="13112" y="12604"/>
                      </a:cubicBezTo>
                      <a:cubicBezTo>
                        <a:pt x="13004" y="12335"/>
                        <a:pt x="8454" y="10486"/>
                        <a:pt x="7628" y="8385"/>
                      </a:cubicBezTo>
                      <a:cubicBezTo>
                        <a:pt x="6802" y="6284"/>
                        <a:pt x="9216" y="1000"/>
                        <a:pt x="8157" y="0"/>
                      </a:cubicBezTo>
                      <a:cubicBezTo>
                        <a:pt x="8157" y="0"/>
                        <a:pt x="8804" y="3308"/>
                        <a:pt x="7510" y="7462"/>
                      </a:cubicBezTo>
                      <a:cubicBezTo>
                        <a:pt x="7510" y="7462"/>
                        <a:pt x="2098" y="3538"/>
                        <a:pt x="628" y="2769"/>
                      </a:cubicBezTo>
                      <a:cubicBezTo>
                        <a:pt x="-784" y="1923"/>
                        <a:pt x="628" y="2846"/>
                        <a:pt x="628" y="2846"/>
                      </a:cubicBezTo>
                      <a:close/>
                    </a:path>
                  </a:pathLst>
                </a:custGeom>
                <a:solidFill>
                  <a:srgbClr val="906030"/>
                </a:solidFill>
                <a:ln w="15875" cap="flat">
                  <a:no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31" name="Freeform 8"/>
                <p:cNvSpPr>
                  <a:spLocks/>
                </p:cNvSpPr>
                <p:nvPr/>
              </p:nvSpPr>
              <p:spPr bwMode="gray">
                <a:xfrm>
                  <a:off x="-3702050" y="3167063"/>
                  <a:ext cx="382587" cy="728662"/>
                </a:xfrm>
                <a:custGeom>
                  <a:avLst/>
                  <a:gdLst>
                    <a:gd name="T0" fmla="*/ 5 w 102"/>
                    <a:gd name="T1" fmla="*/ 0 h 194"/>
                    <a:gd name="T2" fmla="*/ 37 w 102"/>
                    <a:gd name="T3" fmla="*/ 48 h 194"/>
                    <a:gd name="T4" fmla="*/ 0 w 102"/>
                    <a:gd name="T5" fmla="*/ 194 h 194"/>
                    <a:gd name="T6" fmla="*/ 46 w 102"/>
                    <a:gd name="T7" fmla="*/ 47 h 194"/>
                    <a:gd name="T8" fmla="*/ 102 w 102"/>
                    <a:gd name="T9" fmla="*/ 14 h 194"/>
                    <a:gd name="T10" fmla="*/ 51 w 102"/>
                    <a:gd name="T11" fmla="*/ 17 h 194"/>
                    <a:gd name="T12" fmla="*/ 5 w 102"/>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02" h="194">
                      <a:moveTo>
                        <a:pt x="5" y="0"/>
                      </a:moveTo>
                      <a:cubicBezTo>
                        <a:pt x="5" y="0"/>
                        <a:pt x="36" y="37"/>
                        <a:pt x="37" y="48"/>
                      </a:cubicBezTo>
                      <a:cubicBezTo>
                        <a:pt x="37" y="48"/>
                        <a:pt x="2" y="182"/>
                        <a:pt x="0" y="194"/>
                      </a:cubicBezTo>
                      <a:cubicBezTo>
                        <a:pt x="46" y="47"/>
                        <a:pt x="46" y="47"/>
                        <a:pt x="46" y="47"/>
                      </a:cubicBezTo>
                      <a:cubicBezTo>
                        <a:pt x="46" y="47"/>
                        <a:pt x="96" y="14"/>
                        <a:pt x="102" y="14"/>
                      </a:cubicBezTo>
                      <a:cubicBezTo>
                        <a:pt x="102" y="14"/>
                        <a:pt x="53" y="15"/>
                        <a:pt x="51" y="17"/>
                      </a:cubicBezTo>
                      <a:cubicBezTo>
                        <a:pt x="51" y="17"/>
                        <a:pt x="9" y="0"/>
                        <a:pt x="5" y="0"/>
                      </a:cubicBezTo>
                      <a:close/>
                    </a:path>
                  </a:pathLst>
                </a:custGeom>
                <a:solidFill>
                  <a:srgbClr val="906030"/>
                </a:solidFill>
                <a:ln w="15875" cap="flat">
                  <a:no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32" name="Freeform 9"/>
                <p:cNvSpPr>
                  <a:spLocks/>
                </p:cNvSpPr>
                <p:nvPr/>
              </p:nvSpPr>
              <p:spPr bwMode="gray">
                <a:xfrm>
                  <a:off x="-4868863" y="3940175"/>
                  <a:ext cx="1227137" cy="446087"/>
                </a:xfrm>
                <a:custGeom>
                  <a:avLst/>
                  <a:gdLst>
                    <a:gd name="T0" fmla="*/ 327 w 327"/>
                    <a:gd name="T1" fmla="*/ 113 h 119"/>
                    <a:gd name="T2" fmla="*/ 296 w 327"/>
                    <a:gd name="T3" fmla="*/ 105 h 119"/>
                    <a:gd name="T4" fmla="*/ 186 w 327"/>
                    <a:gd name="T5" fmla="*/ 105 h 119"/>
                    <a:gd name="T6" fmla="*/ 182 w 327"/>
                    <a:gd name="T7" fmla="*/ 103 h 119"/>
                    <a:gd name="T8" fmla="*/ 12 w 327"/>
                    <a:gd name="T9" fmla="*/ 1 h 119"/>
                    <a:gd name="T10" fmla="*/ 5 w 327"/>
                    <a:gd name="T11" fmla="*/ 0 h 119"/>
                    <a:gd name="T12" fmla="*/ 0 w 327"/>
                    <a:gd name="T13" fmla="*/ 1 h 119"/>
                    <a:gd name="T14" fmla="*/ 175 w 327"/>
                    <a:gd name="T15" fmla="*/ 107 h 119"/>
                    <a:gd name="T16" fmla="*/ 291 w 327"/>
                    <a:gd name="T17" fmla="*/ 113 h 119"/>
                    <a:gd name="T18" fmla="*/ 327 w 327"/>
                    <a:gd name="T19"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119">
                      <a:moveTo>
                        <a:pt x="327" y="113"/>
                      </a:moveTo>
                      <a:cubicBezTo>
                        <a:pt x="296" y="105"/>
                        <a:pt x="296" y="105"/>
                        <a:pt x="296" y="105"/>
                      </a:cubicBezTo>
                      <a:cubicBezTo>
                        <a:pt x="296" y="105"/>
                        <a:pt x="205" y="112"/>
                        <a:pt x="186" y="105"/>
                      </a:cubicBezTo>
                      <a:cubicBezTo>
                        <a:pt x="182" y="103"/>
                        <a:pt x="182" y="103"/>
                        <a:pt x="182" y="103"/>
                      </a:cubicBezTo>
                      <a:cubicBezTo>
                        <a:pt x="12" y="1"/>
                        <a:pt x="12" y="1"/>
                        <a:pt x="12" y="1"/>
                      </a:cubicBezTo>
                      <a:cubicBezTo>
                        <a:pt x="5" y="0"/>
                        <a:pt x="5" y="0"/>
                        <a:pt x="5" y="0"/>
                      </a:cubicBezTo>
                      <a:cubicBezTo>
                        <a:pt x="0" y="1"/>
                        <a:pt x="0" y="1"/>
                        <a:pt x="0" y="1"/>
                      </a:cubicBezTo>
                      <a:cubicBezTo>
                        <a:pt x="0" y="1"/>
                        <a:pt x="170" y="102"/>
                        <a:pt x="175" y="107"/>
                      </a:cubicBezTo>
                      <a:cubicBezTo>
                        <a:pt x="175" y="107"/>
                        <a:pt x="174" y="119"/>
                        <a:pt x="291" y="113"/>
                      </a:cubicBezTo>
                      <a:cubicBezTo>
                        <a:pt x="291" y="113"/>
                        <a:pt x="296" y="110"/>
                        <a:pt x="327" y="113"/>
                      </a:cubicBezTo>
                      <a:close/>
                    </a:path>
                  </a:pathLst>
                </a:custGeom>
                <a:solidFill>
                  <a:srgbClr val="906030"/>
                </a:solidFill>
                <a:ln w="15875" cap="flat">
                  <a:no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33" name="Freeform 10"/>
                <p:cNvSpPr>
                  <a:spLocks/>
                </p:cNvSpPr>
                <p:nvPr/>
              </p:nvSpPr>
              <p:spPr bwMode="gray">
                <a:xfrm>
                  <a:off x="-3641725" y="3725863"/>
                  <a:ext cx="790575" cy="1560512"/>
                </a:xfrm>
                <a:custGeom>
                  <a:avLst/>
                  <a:gdLst>
                    <a:gd name="T0" fmla="*/ 50 w 211"/>
                    <a:gd name="T1" fmla="*/ 345 h 416"/>
                    <a:gd name="T2" fmla="*/ 99 w 211"/>
                    <a:gd name="T3" fmla="*/ 49 h 416"/>
                    <a:gd name="T4" fmla="*/ 28 w 211"/>
                    <a:gd name="T5" fmla="*/ 21 h 416"/>
                    <a:gd name="T6" fmla="*/ 9 w 211"/>
                    <a:gd name="T7" fmla="*/ 48 h 416"/>
                    <a:gd name="T8" fmla="*/ 74 w 211"/>
                    <a:gd name="T9" fmla="*/ 99 h 416"/>
                    <a:gd name="T10" fmla="*/ 57 w 211"/>
                    <a:gd name="T11" fmla="*/ 172 h 416"/>
                    <a:gd name="T12" fmla="*/ 47 w 211"/>
                    <a:gd name="T13" fmla="*/ 180 h 416"/>
                    <a:gd name="T14" fmla="*/ 59 w 211"/>
                    <a:gd name="T15" fmla="*/ 239 h 416"/>
                    <a:gd name="T16" fmla="*/ 57 w 211"/>
                    <a:gd name="T17" fmla="*/ 244 h 416"/>
                    <a:gd name="T18" fmla="*/ 74 w 211"/>
                    <a:gd name="T19" fmla="*/ 289 h 416"/>
                    <a:gd name="T20" fmla="*/ 63 w 211"/>
                    <a:gd name="T21" fmla="*/ 313 h 416"/>
                    <a:gd name="T22" fmla="*/ 25 w 211"/>
                    <a:gd name="T23" fmla="*/ 331 h 416"/>
                    <a:gd name="T24" fmla="*/ 39 w 211"/>
                    <a:gd name="T25" fmla="*/ 358 h 416"/>
                    <a:gd name="T26" fmla="*/ 14 w 211"/>
                    <a:gd name="T27" fmla="*/ 402 h 416"/>
                    <a:gd name="T28" fmla="*/ 0 w 211"/>
                    <a:gd name="T29" fmla="*/ 416 h 416"/>
                    <a:gd name="T30" fmla="*/ 50 w 211"/>
                    <a:gd name="T31" fmla="*/ 34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416">
                      <a:moveTo>
                        <a:pt x="50" y="345"/>
                      </a:moveTo>
                      <a:cubicBezTo>
                        <a:pt x="50" y="345"/>
                        <a:pt x="211" y="166"/>
                        <a:pt x="99" y="49"/>
                      </a:cubicBezTo>
                      <a:cubicBezTo>
                        <a:pt x="99" y="49"/>
                        <a:pt x="47" y="0"/>
                        <a:pt x="28" y="21"/>
                      </a:cubicBezTo>
                      <a:cubicBezTo>
                        <a:pt x="28" y="21"/>
                        <a:pt x="7" y="41"/>
                        <a:pt x="9" y="48"/>
                      </a:cubicBezTo>
                      <a:cubicBezTo>
                        <a:pt x="9" y="48"/>
                        <a:pt x="65" y="73"/>
                        <a:pt x="74" y="99"/>
                      </a:cubicBezTo>
                      <a:cubicBezTo>
                        <a:pt x="74" y="99"/>
                        <a:pt x="95" y="145"/>
                        <a:pt x="57" y="172"/>
                      </a:cubicBezTo>
                      <a:cubicBezTo>
                        <a:pt x="47" y="180"/>
                        <a:pt x="47" y="180"/>
                        <a:pt x="47" y="180"/>
                      </a:cubicBezTo>
                      <a:cubicBezTo>
                        <a:pt x="47" y="180"/>
                        <a:pt x="71" y="200"/>
                        <a:pt x="59" y="239"/>
                      </a:cubicBezTo>
                      <a:cubicBezTo>
                        <a:pt x="57" y="244"/>
                        <a:pt x="57" y="244"/>
                        <a:pt x="57" y="244"/>
                      </a:cubicBezTo>
                      <a:cubicBezTo>
                        <a:pt x="57" y="244"/>
                        <a:pt x="82" y="261"/>
                        <a:pt x="74" y="289"/>
                      </a:cubicBezTo>
                      <a:cubicBezTo>
                        <a:pt x="74" y="289"/>
                        <a:pt x="66" y="308"/>
                        <a:pt x="63" y="313"/>
                      </a:cubicBezTo>
                      <a:cubicBezTo>
                        <a:pt x="63" y="313"/>
                        <a:pt x="36" y="329"/>
                        <a:pt x="25" y="331"/>
                      </a:cubicBezTo>
                      <a:cubicBezTo>
                        <a:pt x="25" y="331"/>
                        <a:pt x="38" y="347"/>
                        <a:pt x="39" y="358"/>
                      </a:cubicBezTo>
                      <a:cubicBezTo>
                        <a:pt x="39" y="358"/>
                        <a:pt x="35" y="387"/>
                        <a:pt x="14" y="402"/>
                      </a:cubicBezTo>
                      <a:cubicBezTo>
                        <a:pt x="14" y="402"/>
                        <a:pt x="3" y="413"/>
                        <a:pt x="0" y="416"/>
                      </a:cubicBezTo>
                      <a:cubicBezTo>
                        <a:pt x="0" y="416"/>
                        <a:pt x="54" y="393"/>
                        <a:pt x="50" y="345"/>
                      </a:cubicBezTo>
                      <a:close/>
                    </a:path>
                  </a:pathLst>
                </a:custGeom>
                <a:solidFill>
                  <a:srgbClr val="906030"/>
                </a:solidFill>
                <a:ln w="15875" cap="flat">
                  <a:no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34" name="Freeform 11"/>
                <p:cNvSpPr>
                  <a:spLocks/>
                </p:cNvSpPr>
                <p:nvPr/>
              </p:nvSpPr>
              <p:spPr bwMode="gray">
                <a:xfrm>
                  <a:off x="-4965700" y="4578350"/>
                  <a:ext cx="1522412" cy="306387"/>
                </a:xfrm>
                <a:custGeom>
                  <a:avLst/>
                  <a:gdLst>
                    <a:gd name="T0" fmla="*/ 0 w 406"/>
                    <a:gd name="T1" fmla="*/ 0 h 82"/>
                    <a:gd name="T2" fmla="*/ 216 w 406"/>
                    <a:gd name="T3" fmla="*/ 80 h 82"/>
                    <a:gd name="T4" fmla="*/ 406 w 406"/>
                    <a:gd name="T5" fmla="*/ 20 h 82"/>
                  </a:gdLst>
                  <a:ahLst/>
                  <a:cxnLst>
                    <a:cxn ang="0">
                      <a:pos x="T0" y="T1"/>
                    </a:cxn>
                    <a:cxn ang="0">
                      <a:pos x="T2" y="T3"/>
                    </a:cxn>
                    <a:cxn ang="0">
                      <a:pos x="T4" y="T5"/>
                    </a:cxn>
                  </a:cxnLst>
                  <a:rect l="0" t="0" r="r" b="b"/>
                  <a:pathLst>
                    <a:path w="406" h="82">
                      <a:moveTo>
                        <a:pt x="0" y="0"/>
                      </a:moveTo>
                      <a:cubicBezTo>
                        <a:pt x="0" y="0"/>
                        <a:pt x="205" y="82"/>
                        <a:pt x="216" y="80"/>
                      </a:cubicBezTo>
                      <a:cubicBezTo>
                        <a:pt x="216" y="80"/>
                        <a:pt x="386" y="40"/>
                        <a:pt x="406" y="20"/>
                      </a:cubicBezTo>
                    </a:path>
                  </a:pathLst>
                </a:custGeom>
                <a:noFill/>
                <a:ln w="15875" cap="flat">
                  <a:solidFill>
                    <a:srgbClr val="906030"/>
                  </a:solid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35" name="Freeform 12"/>
                <p:cNvSpPr>
                  <a:spLocks/>
                </p:cNvSpPr>
                <p:nvPr/>
              </p:nvSpPr>
              <p:spPr bwMode="gray">
                <a:xfrm>
                  <a:off x="-4640263" y="4960938"/>
                  <a:ext cx="1076325" cy="306387"/>
                </a:xfrm>
                <a:custGeom>
                  <a:avLst/>
                  <a:gdLst>
                    <a:gd name="T0" fmla="*/ 0 w 287"/>
                    <a:gd name="T1" fmla="*/ 32 h 82"/>
                    <a:gd name="T2" fmla="*/ 163 w 287"/>
                    <a:gd name="T3" fmla="*/ 46 h 82"/>
                    <a:gd name="T4" fmla="*/ 287 w 287"/>
                    <a:gd name="T5" fmla="*/ 0 h 82"/>
                  </a:gdLst>
                  <a:ahLst/>
                  <a:cxnLst>
                    <a:cxn ang="0">
                      <a:pos x="T0" y="T1"/>
                    </a:cxn>
                    <a:cxn ang="0">
                      <a:pos x="T2" y="T3"/>
                    </a:cxn>
                    <a:cxn ang="0">
                      <a:pos x="T4" y="T5"/>
                    </a:cxn>
                  </a:cxnLst>
                  <a:rect l="0" t="0" r="r" b="b"/>
                  <a:pathLst>
                    <a:path w="287" h="82">
                      <a:moveTo>
                        <a:pt x="0" y="32"/>
                      </a:moveTo>
                      <a:cubicBezTo>
                        <a:pt x="0" y="32"/>
                        <a:pt x="107" y="82"/>
                        <a:pt x="163" y="46"/>
                      </a:cubicBezTo>
                      <a:cubicBezTo>
                        <a:pt x="163" y="46"/>
                        <a:pt x="266" y="18"/>
                        <a:pt x="287" y="0"/>
                      </a:cubicBezTo>
                    </a:path>
                  </a:pathLst>
                </a:custGeom>
                <a:noFill/>
                <a:ln w="15875" cap="flat">
                  <a:solidFill>
                    <a:srgbClr val="906030"/>
                  </a:solid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36" name="Freeform 13"/>
                <p:cNvSpPr>
                  <a:spLocks/>
                </p:cNvSpPr>
                <p:nvPr/>
              </p:nvSpPr>
              <p:spPr bwMode="gray">
                <a:xfrm>
                  <a:off x="-3773488" y="4075113"/>
                  <a:ext cx="476250" cy="296862"/>
                </a:xfrm>
                <a:custGeom>
                  <a:avLst/>
                  <a:gdLst>
                    <a:gd name="T0" fmla="*/ 23 w 127"/>
                    <a:gd name="T1" fmla="*/ 10 h 79"/>
                    <a:gd name="T2" fmla="*/ 14 w 127"/>
                    <a:gd name="T3" fmla="*/ 61 h 79"/>
                    <a:gd name="T4" fmla="*/ 88 w 127"/>
                    <a:gd name="T5" fmla="*/ 75 h 79"/>
                    <a:gd name="T6" fmla="*/ 79 w 127"/>
                    <a:gd name="T7" fmla="*/ 18 h 79"/>
                    <a:gd name="T8" fmla="*/ 23 w 127"/>
                    <a:gd name="T9" fmla="*/ 10 h 79"/>
                  </a:gdLst>
                  <a:ahLst/>
                  <a:cxnLst>
                    <a:cxn ang="0">
                      <a:pos x="T0" y="T1"/>
                    </a:cxn>
                    <a:cxn ang="0">
                      <a:pos x="T2" y="T3"/>
                    </a:cxn>
                    <a:cxn ang="0">
                      <a:pos x="T4" y="T5"/>
                    </a:cxn>
                    <a:cxn ang="0">
                      <a:pos x="T6" y="T7"/>
                    </a:cxn>
                    <a:cxn ang="0">
                      <a:pos x="T8" y="T9"/>
                    </a:cxn>
                  </a:cxnLst>
                  <a:rect l="0" t="0" r="r" b="b"/>
                  <a:pathLst>
                    <a:path w="127" h="79">
                      <a:moveTo>
                        <a:pt x="23" y="10"/>
                      </a:moveTo>
                      <a:cubicBezTo>
                        <a:pt x="23" y="10"/>
                        <a:pt x="0" y="46"/>
                        <a:pt x="14" y="61"/>
                      </a:cubicBezTo>
                      <a:cubicBezTo>
                        <a:pt x="14" y="61"/>
                        <a:pt x="36" y="79"/>
                        <a:pt x="88" y="75"/>
                      </a:cubicBezTo>
                      <a:cubicBezTo>
                        <a:pt x="88" y="75"/>
                        <a:pt x="127" y="39"/>
                        <a:pt x="79" y="18"/>
                      </a:cubicBezTo>
                      <a:cubicBezTo>
                        <a:pt x="79" y="18"/>
                        <a:pt x="28" y="0"/>
                        <a:pt x="23" y="10"/>
                      </a:cubicBezTo>
                      <a:close/>
                    </a:path>
                  </a:pathLst>
                </a:custGeom>
                <a:solidFill>
                  <a:srgbClr val="FFBC9B">
                    <a:alpha val="53725"/>
                  </a:srgbClr>
                </a:solidFill>
                <a:ln w="15875" cap="flat">
                  <a:no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37" name="Freeform 14"/>
                <p:cNvSpPr>
                  <a:spLocks/>
                </p:cNvSpPr>
                <p:nvPr/>
              </p:nvSpPr>
              <p:spPr bwMode="gray">
                <a:xfrm>
                  <a:off x="-3754438" y="4408488"/>
                  <a:ext cx="388937" cy="304800"/>
                </a:xfrm>
                <a:custGeom>
                  <a:avLst/>
                  <a:gdLst>
                    <a:gd name="T0" fmla="*/ 65 w 104"/>
                    <a:gd name="T1" fmla="*/ 0 h 81"/>
                    <a:gd name="T2" fmla="*/ 4 w 104"/>
                    <a:gd name="T3" fmla="*/ 38 h 81"/>
                    <a:gd name="T4" fmla="*/ 21 w 104"/>
                    <a:gd name="T5" fmla="*/ 81 h 81"/>
                    <a:gd name="T6" fmla="*/ 77 w 104"/>
                    <a:gd name="T7" fmla="*/ 62 h 81"/>
                    <a:gd name="T8" fmla="*/ 65 w 104"/>
                    <a:gd name="T9" fmla="*/ 0 h 81"/>
                  </a:gdLst>
                  <a:ahLst/>
                  <a:cxnLst>
                    <a:cxn ang="0">
                      <a:pos x="T0" y="T1"/>
                    </a:cxn>
                    <a:cxn ang="0">
                      <a:pos x="T2" y="T3"/>
                    </a:cxn>
                    <a:cxn ang="0">
                      <a:pos x="T4" y="T5"/>
                    </a:cxn>
                    <a:cxn ang="0">
                      <a:pos x="T6" y="T7"/>
                    </a:cxn>
                    <a:cxn ang="0">
                      <a:pos x="T8" y="T9"/>
                    </a:cxn>
                  </a:cxnLst>
                  <a:rect l="0" t="0" r="r" b="b"/>
                  <a:pathLst>
                    <a:path w="104" h="81">
                      <a:moveTo>
                        <a:pt x="65" y="0"/>
                      </a:moveTo>
                      <a:cubicBezTo>
                        <a:pt x="65" y="0"/>
                        <a:pt x="3" y="15"/>
                        <a:pt x="4" y="38"/>
                      </a:cubicBezTo>
                      <a:cubicBezTo>
                        <a:pt x="4" y="38"/>
                        <a:pt x="0" y="79"/>
                        <a:pt x="21" y="81"/>
                      </a:cubicBezTo>
                      <a:cubicBezTo>
                        <a:pt x="21" y="81"/>
                        <a:pt x="70" y="69"/>
                        <a:pt x="77" y="62"/>
                      </a:cubicBezTo>
                      <a:cubicBezTo>
                        <a:pt x="77" y="62"/>
                        <a:pt x="104" y="13"/>
                        <a:pt x="65" y="0"/>
                      </a:cubicBezTo>
                      <a:close/>
                    </a:path>
                  </a:pathLst>
                </a:custGeom>
                <a:solidFill>
                  <a:srgbClr val="FFBC9B">
                    <a:alpha val="53725"/>
                  </a:srgbClr>
                </a:solidFill>
                <a:ln w="15875" cap="flat">
                  <a:no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38" name="Freeform 15"/>
                <p:cNvSpPr>
                  <a:spLocks/>
                </p:cNvSpPr>
                <p:nvPr/>
              </p:nvSpPr>
              <p:spPr bwMode="gray">
                <a:xfrm>
                  <a:off x="-3717925" y="4675188"/>
                  <a:ext cx="357187" cy="255587"/>
                </a:xfrm>
                <a:custGeom>
                  <a:avLst/>
                  <a:gdLst>
                    <a:gd name="T0" fmla="*/ 0 w 95"/>
                    <a:gd name="T1" fmla="*/ 35 h 68"/>
                    <a:gd name="T2" fmla="*/ 15 w 95"/>
                    <a:gd name="T3" fmla="*/ 68 h 68"/>
                    <a:gd name="T4" fmla="*/ 80 w 95"/>
                    <a:gd name="T5" fmla="*/ 44 h 68"/>
                    <a:gd name="T6" fmla="*/ 73 w 95"/>
                    <a:gd name="T7" fmla="*/ 0 h 68"/>
                    <a:gd name="T8" fmla="*/ 0 w 95"/>
                    <a:gd name="T9" fmla="*/ 29 h 68"/>
                    <a:gd name="T10" fmla="*/ 0 w 95"/>
                    <a:gd name="T11" fmla="*/ 35 h 68"/>
                  </a:gdLst>
                  <a:ahLst/>
                  <a:cxnLst>
                    <a:cxn ang="0">
                      <a:pos x="T0" y="T1"/>
                    </a:cxn>
                    <a:cxn ang="0">
                      <a:pos x="T2" y="T3"/>
                    </a:cxn>
                    <a:cxn ang="0">
                      <a:pos x="T4" y="T5"/>
                    </a:cxn>
                    <a:cxn ang="0">
                      <a:pos x="T6" y="T7"/>
                    </a:cxn>
                    <a:cxn ang="0">
                      <a:pos x="T8" y="T9"/>
                    </a:cxn>
                    <a:cxn ang="0">
                      <a:pos x="T10" y="T11"/>
                    </a:cxn>
                  </a:cxnLst>
                  <a:rect l="0" t="0" r="r" b="b"/>
                  <a:pathLst>
                    <a:path w="95" h="68">
                      <a:moveTo>
                        <a:pt x="0" y="35"/>
                      </a:moveTo>
                      <a:cubicBezTo>
                        <a:pt x="0" y="35"/>
                        <a:pt x="7" y="68"/>
                        <a:pt x="15" y="68"/>
                      </a:cubicBezTo>
                      <a:cubicBezTo>
                        <a:pt x="15" y="68"/>
                        <a:pt x="73" y="51"/>
                        <a:pt x="80" y="44"/>
                      </a:cubicBezTo>
                      <a:cubicBezTo>
                        <a:pt x="80" y="44"/>
                        <a:pt x="95" y="14"/>
                        <a:pt x="73" y="0"/>
                      </a:cubicBezTo>
                      <a:cubicBezTo>
                        <a:pt x="73" y="0"/>
                        <a:pt x="0" y="23"/>
                        <a:pt x="0" y="29"/>
                      </a:cubicBezTo>
                      <a:lnTo>
                        <a:pt x="0" y="35"/>
                      </a:lnTo>
                      <a:close/>
                    </a:path>
                  </a:pathLst>
                </a:custGeom>
                <a:solidFill>
                  <a:srgbClr val="FFBC9B">
                    <a:alpha val="53725"/>
                  </a:srgbClr>
                </a:solidFill>
                <a:ln w="15875" cap="flat">
                  <a:no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sp>
              <p:nvSpPr>
                <p:cNvPr id="39" name="Freeform 16"/>
                <p:cNvSpPr>
                  <a:spLocks/>
                </p:cNvSpPr>
                <p:nvPr/>
              </p:nvSpPr>
              <p:spPr bwMode="gray">
                <a:xfrm>
                  <a:off x="-3833813" y="4997450"/>
                  <a:ext cx="341312" cy="222250"/>
                </a:xfrm>
                <a:custGeom>
                  <a:avLst/>
                  <a:gdLst>
                    <a:gd name="T0" fmla="*/ 6 w 91"/>
                    <a:gd name="T1" fmla="*/ 30 h 59"/>
                    <a:gd name="T2" fmla="*/ 22 w 91"/>
                    <a:gd name="T3" fmla="*/ 57 h 59"/>
                    <a:gd name="T4" fmla="*/ 78 w 91"/>
                    <a:gd name="T5" fmla="*/ 36 h 59"/>
                    <a:gd name="T6" fmla="*/ 72 w 91"/>
                    <a:gd name="T7" fmla="*/ 0 h 59"/>
                    <a:gd name="T8" fmla="*/ 6 w 91"/>
                    <a:gd name="T9" fmla="*/ 30 h 59"/>
                  </a:gdLst>
                  <a:ahLst/>
                  <a:cxnLst>
                    <a:cxn ang="0">
                      <a:pos x="T0" y="T1"/>
                    </a:cxn>
                    <a:cxn ang="0">
                      <a:pos x="T2" y="T3"/>
                    </a:cxn>
                    <a:cxn ang="0">
                      <a:pos x="T4" y="T5"/>
                    </a:cxn>
                    <a:cxn ang="0">
                      <a:pos x="T6" y="T7"/>
                    </a:cxn>
                    <a:cxn ang="0">
                      <a:pos x="T8" y="T9"/>
                    </a:cxn>
                  </a:cxnLst>
                  <a:rect l="0" t="0" r="r" b="b"/>
                  <a:pathLst>
                    <a:path w="91" h="59">
                      <a:moveTo>
                        <a:pt x="6" y="30"/>
                      </a:moveTo>
                      <a:cubicBezTo>
                        <a:pt x="6" y="30"/>
                        <a:pt x="0" y="59"/>
                        <a:pt x="22" y="57"/>
                      </a:cubicBezTo>
                      <a:cubicBezTo>
                        <a:pt x="22" y="57"/>
                        <a:pt x="67" y="47"/>
                        <a:pt x="78" y="36"/>
                      </a:cubicBezTo>
                      <a:cubicBezTo>
                        <a:pt x="78" y="36"/>
                        <a:pt x="91" y="11"/>
                        <a:pt x="72" y="0"/>
                      </a:cubicBezTo>
                      <a:cubicBezTo>
                        <a:pt x="72" y="0"/>
                        <a:pt x="12" y="20"/>
                        <a:pt x="6" y="30"/>
                      </a:cubicBezTo>
                      <a:close/>
                    </a:path>
                  </a:pathLst>
                </a:custGeom>
                <a:solidFill>
                  <a:srgbClr val="FFBC9B">
                    <a:alpha val="53725"/>
                  </a:srgbClr>
                </a:solidFill>
                <a:ln w="15875" cap="flat">
                  <a:no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grpSp>
          <p:sp>
            <p:nvSpPr>
              <p:cNvPr id="28" name="Freeform 21"/>
              <p:cNvSpPr>
                <a:spLocks/>
              </p:cNvSpPr>
              <p:nvPr/>
            </p:nvSpPr>
            <p:spPr bwMode="gray">
              <a:xfrm>
                <a:off x="6217148" y="454724"/>
                <a:ext cx="266700" cy="501650"/>
              </a:xfrm>
              <a:custGeom>
                <a:avLst/>
                <a:gdLst>
                  <a:gd name="T0" fmla="*/ 36 w 71"/>
                  <a:gd name="T1" fmla="*/ 3 h 134"/>
                  <a:gd name="T2" fmla="*/ 27 w 71"/>
                  <a:gd name="T3" fmla="*/ 126 h 134"/>
                  <a:gd name="T4" fmla="*/ 71 w 71"/>
                  <a:gd name="T5" fmla="*/ 127 h 134"/>
                  <a:gd name="T6" fmla="*/ 36 w 71"/>
                  <a:gd name="T7" fmla="*/ 3 h 134"/>
                </a:gdLst>
                <a:ahLst/>
                <a:cxnLst>
                  <a:cxn ang="0">
                    <a:pos x="T0" y="T1"/>
                  </a:cxn>
                  <a:cxn ang="0">
                    <a:pos x="T2" y="T3"/>
                  </a:cxn>
                  <a:cxn ang="0">
                    <a:pos x="T4" y="T5"/>
                  </a:cxn>
                  <a:cxn ang="0">
                    <a:pos x="T6" y="T7"/>
                  </a:cxn>
                </a:cxnLst>
                <a:rect l="0" t="0" r="r" b="b"/>
                <a:pathLst>
                  <a:path w="71" h="134">
                    <a:moveTo>
                      <a:pt x="36" y="3"/>
                    </a:moveTo>
                    <a:cubicBezTo>
                      <a:pt x="36" y="3"/>
                      <a:pt x="0" y="56"/>
                      <a:pt x="27" y="126"/>
                    </a:cubicBezTo>
                    <a:cubicBezTo>
                      <a:pt x="27" y="126"/>
                      <a:pt x="62" y="134"/>
                      <a:pt x="71" y="127"/>
                    </a:cubicBezTo>
                    <a:cubicBezTo>
                      <a:pt x="71" y="127"/>
                      <a:pt x="47" y="0"/>
                      <a:pt x="36" y="3"/>
                    </a:cubicBezTo>
                    <a:close/>
                  </a:path>
                </a:pathLst>
              </a:custGeom>
              <a:solidFill>
                <a:srgbClr val="FFBC9B">
                  <a:alpha val="53725"/>
                </a:srgbClr>
              </a:solidFill>
              <a:ln w="15875" cap="flat">
                <a:noFill/>
                <a:prstDash val="solid"/>
                <a:miter lim="800000"/>
                <a:headEnd/>
                <a:tailEnd/>
              </a:ln>
            </p:spPr>
            <p:txBody>
              <a:bodyPr vert="horz" wrap="square" lIns="68589" tIns="34294" rIns="68589" bIns="34294" numCol="1" anchor="t" anchorCtr="0" compatLnSpc="1">
                <a:prstTxWarp prst="textNoShape">
                  <a:avLst/>
                </a:prstTxWarp>
              </a:bodyPr>
              <a:lstStyle/>
              <a:p>
                <a:endParaRPr lang="en-US" sz="1350" dirty="0"/>
              </a:p>
            </p:txBody>
          </p:sp>
        </p:grpSp>
        <p:sp>
          <p:nvSpPr>
            <p:cNvPr id="26" name="Rechteck 5"/>
            <p:cNvSpPr/>
            <p:nvPr/>
          </p:nvSpPr>
          <p:spPr bwMode="gray">
            <a:xfrm>
              <a:off x="10635947" y="3546105"/>
              <a:ext cx="1644360" cy="1723511"/>
            </a:xfrm>
            <a:custGeom>
              <a:avLst/>
              <a:gdLst>
                <a:gd name="connsiteX0" fmla="*/ 0 w 1644360"/>
                <a:gd name="connsiteY0" fmla="*/ 0 h 1723511"/>
                <a:gd name="connsiteX1" fmla="*/ 1644360 w 1644360"/>
                <a:gd name="connsiteY1" fmla="*/ 0 h 1723511"/>
                <a:gd name="connsiteX2" fmla="*/ 1644360 w 1644360"/>
                <a:gd name="connsiteY2" fmla="*/ 1723511 h 1723511"/>
                <a:gd name="connsiteX3" fmla="*/ 0 w 1644360"/>
                <a:gd name="connsiteY3" fmla="*/ 1723511 h 1723511"/>
                <a:gd name="connsiteX4" fmla="*/ 0 w 1644360"/>
                <a:gd name="connsiteY4" fmla="*/ 0 h 1723511"/>
                <a:gd name="connsiteX0" fmla="*/ 0 w 1644360"/>
                <a:gd name="connsiteY0" fmla="*/ 106680 h 1723511"/>
                <a:gd name="connsiteX1" fmla="*/ 1644360 w 1644360"/>
                <a:gd name="connsiteY1" fmla="*/ 0 h 1723511"/>
                <a:gd name="connsiteX2" fmla="*/ 1644360 w 1644360"/>
                <a:gd name="connsiteY2" fmla="*/ 1723511 h 1723511"/>
                <a:gd name="connsiteX3" fmla="*/ 0 w 1644360"/>
                <a:gd name="connsiteY3" fmla="*/ 1723511 h 1723511"/>
                <a:gd name="connsiteX4" fmla="*/ 0 w 1644360"/>
                <a:gd name="connsiteY4" fmla="*/ 106680 h 1723511"/>
                <a:gd name="connsiteX0" fmla="*/ 0 w 1644360"/>
                <a:gd name="connsiteY0" fmla="*/ 106680 h 1723511"/>
                <a:gd name="connsiteX1" fmla="*/ 1644360 w 1644360"/>
                <a:gd name="connsiteY1" fmla="*/ 0 h 1723511"/>
                <a:gd name="connsiteX2" fmla="*/ 1644360 w 1644360"/>
                <a:gd name="connsiteY2" fmla="*/ 1723511 h 1723511"/>
                <a:gd name="connsiteX3" fmla="*/ 0 w 1644360"/>
                <a:gd name="connsiteY3" fmla="*/ 1723511 h 1723511"/>
                <a:gd name="connsiteX4" fmla="*/ 0 w 1644360"/>
                <a:gd name="connsiteY4" fmla="*/ 106680 h 1723511"/>
                <a:gd name="connsiteX0" fmla="*/ 53340 w 1644360"/>
                <a:gd name="connsiteY0" fmla="*/ 76200 h 1723511"/>
                <a:gd name="connsiteX1" fmla="*/ 1644360 w 1644360"/>
                <a:gd name="connsiteY1" fmla="*/ 0 h 1723511"/>
                <a:gd name="connsiteX2" fmla="*/ 1644360 w 1644360"/>
                <a:gd name="connsiteY2" fmla="*/ 1723511 h 1723511"/>
                <a:gd name="connsiteX3" fmla="*/ 0 w 1644360"/>
                <a:gd name="connsiteY3" fmla="*/ 1723511 h 1723511"/>
                <a:gd name="connsiteX4" fmla="*/ 53340 w 1644360"/>
                <a:gd name="connsiteY4" fmla="*/ 76200 h 172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360" h="1723511">
                  <a:moveTo>
                    <a:pt x="53340" y="76200"/>
                  </a:moveTo>
                  <a:cubicBezTo>
                    <a:pt x="342380" y="398780"/>
                    <a:pt x="1096240" y="35560"/>
                    <a:pt x="1644360" y="0"/>
                  </a:cubicBezTo>
                  <a:lnTo>
                    <a:pt x="1644360" y="1723511"/>
                  </a:lnTo>
                  <a:lnTo>
                    <a:pt x="0" y="1723511"/>
                  </a:lnTo>
                  <a:lnTo>
                    <a:pt x="53340" y="76200"/>
                  </a:lnTo>
                  <a:close/>
                </a:path>
              </a:pathLst>
            </a:custGeom>
            <a:solidFill>
              <a:srgbClr val="C4884C"/>
            </a:solidFill>
            <a:ln w="12700">
              <a:noFill/>
              <a:round/>
              <a:headEnd/>
              <a:tailEnd/>
            </a:ln>
          </p:spPr>
          <p:txBody>
            <a:bodyPr rtlCol="0" anchor="ctr"/>
            <a:lstStyle/>
            <a:p>
              <a:pPr algn="ctr"/>
              <a:endParaRPr lang="en-US" sz="1350" dirty="0"/>
            </a:p>
          </p:txBody>
        </p:sp>
      </p:grpSp>
      <p:sp>
        <p:nvSpPr>
          <p:cNvPr id="4" name="Rectangle 3">
            <a:extLst>
              <a:ext uri="{FF2B5EF4-FFF2-40B4-BE49-F238E27FC236}">
                <a16:creationId xmlns:a16="http://schemas.microsoft.com/office/drawing/2014/main" id="{86536B96-B2E1-4D87-8FCC-F1318C32885F}"/>
              </a:ext>
            </a:extLst>
          </p:cNvPr>
          <p:cNvSpPr/>
          <p:nvPr/>
        </p:nvSpPr>
        <p:spPr>
          <a:xfrm>
            <a:off x="1202634" y="5028538"/>
            <a:ext cx="10041421" cy="1754326"/>
          </a:xfrm>
          <a:prstGeom prst="rect">
            <a:avLst/>
          </a:prstGeom>
        </p:spPr>
        <p:txBody>
          <a:bodyPr wrap="square">
            <a:spAutoFit/>
          </a:bodyPr>
          <a:lstStyle/>
          <a:p>
            <a:pPr>
              <a:lnSpc>
                <a:spcPct val="90000"/>
              </a:lnSpc>
            </a:pPr>
            <a:r>
              <a:rPr lang="en-US" sz="2400" b="1" dirty="0"/>
              <a:t>Relevance refers to focusing on somethings that makes sense with the broader business goals. </a:t>
            </a:r>
          </a:p>
          <a:p>
            <a:pPr>
              <a:lnSpc>
                <a:spcPct val="90000"/>
              </a:lnSpc>
            </a:pPr>
            <a:endParaRPr lang="en-US" sz="2400" b="1" dirty="0"/>
          </a:p>
          <a:p>
            <a:pPr>
              <a:lnSpc>
                <a:spcPct val="90000"/>
              </a:lnSpc>
            </a:pPr>
            <a:r>
              <a:rPr lang="en-US" sz="2400" b="1" dirty="0"/>
              <a:t>Realistic in this case means do-able. Devise a plan or a way of getting there  to make the goal realistic. </a:t>
            </a:r>
          </a:p>
        </p:txBody>
      </p:sp>
    </p:spTree>
    <p:extLst>
      <p:ext uri="{BB962C8B-B14F-4D97-AF65-F5344CB8AC3E}">
        <p14:creationId xmlns:p14="http://schemas.microsoft.com/office/powerpoint/2010/main" val="252241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6870</TotalTime>
  <Words>2240</Words>
  <Application>Microsoft Office PowerPoint</Application>
  <PresentationFormat>Widescreen</PresentationFormat>
  <Paragraphs>219</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Avenir Black</vt:lpstr>
      <vt:lpstr>Avenir Medium</vt:lpstr>
      <vt:lpstr>Avenir Roman</vt:lpstr>
      <vt:lpstr>Bebas Neue</vt:lpstr>
      <vt:lpstr>Calibri</vt:lpstr>
      <vt:lpstr>Calibri Light</vt:lpstr>
      <vt:lpstr>segoe_uiregular</vt:lpstr>
      <vt:lpstr>Wingdings</vt:lpstr>
      <vt:lpstr>Office Theme</vt:lpstr>
      <vt:lpstr>PowerPoint Presentation</vt:lpstr>
      <vt:lpstr>PowerPoint Presentation</vt:lpstr>
      <vt:lpstr>PowerPoint Presentation</vt:lpstr>
      <vt:lpstr>Why SMART Goals?</vt:lpstr>
      <vt:lpstr>PowerPoint Presentation</vt:lpstr>
      <vt:lpstr>SPECIFIC</vt:lpstr>
      <vt:lpstr>MEASURABLE</vt:lpstr>
      <vt:lpstr>ATTAINABLE – Action Oriented</vt:lpstr>
      <vt:lpstr>RELEVANT - Realistic</vt:lpstr>
      <vt:lpstr>TIME-BASED</vt:lpstr>
      <vt:lpstr>How to Write a SMART Goal…</vt:lpstr>
      <vt:lpstr>How to Write a SMART Goal…</vt:lpstr>
      <vt:lpstr>Sample Smart Goals</vt:lpstr>
      <vt:lpstr>Tips and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Maxayn Smothers</dc:creator>
  <cp:lastModifiedBy>Maxayn Smothers</cp:lastModifiedBy>
  <cp:revision>58</cp:revision>
  <dcterms:created xsi:type="dcterms:W3CDTF">2020-05-01T16:39:55Z</dcterms:created>
  <dcterms:modified xsi:type="dcterms:W3CDTF">2023-03-02T16:37:16Z</dcterms:modified>
</cp:coreProperties>
</file>