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90" r:id="rId4"/>
    <p:sldId id="284" r:id="rId5"/>
    <p:sldId id="277" r:id="rId6"/>
    <p:sldId id="278" r:id="rId7"/>
    <p:sldId id="279" r:id="rId8"/>
    <p:sldId id="280" r:id="rId9"/>
    <p:sldId id="282" r:id="rId10"/>
    <p:sldId id="283" r:id="rId11"/>
    <p:sldId id="286" r:id="rId12"/>
    <p:sldId id="291" r:id="rId13"/>
    <p:sldId id="259" r:id="rId14"/>
    <p:sldId id="264" r:id="rId15"/>
    <p:sldId id="287" r:id="rId16"/>
    <p:sldId id="288" r:id="rId17"/>
    <p:sldId id="289" r:id="rId18"/>
    <p:sldId id="260" r:id="rId19"/>
    <p:sldId id="281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/>
    <p:restoredTop sz="89660"/>
  </p:normalViewPr>
  <p:slideViewPr>
    <p:cSldViewPr snapToGrid="0" snapToObjects="1">
      <p:cViewPr varScale="1">
        <p:scale>
          <a:sx n="114" d="100"/>
          <a:sy n="114" d="100"/>
        </p:scale>
        <p:origin x="22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7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Top 10 Statewide Occupations by 10-Year % Growth</a:t>
            </a:r>
            <a:r>
              <a:rPr lang="en-US" b="1" dirty="0"/>
              <a:t> </a:t>
            </a:r>
            <a:r>
              <a:rPr lang="en-US" b="1" baseline="0" dirty="0"/>
              <a:t> 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Nurse Practitioners</c:v>
                </c:pt>
                <c:pt idx="1">
                  <c:v>Physical Therapist Assistants</c:v>
                </c:pt>
                <c:pt idx="2">
                  <c:v>Medical and Health Services Managers</c:v>
                </c:pt>
                <c:pt idx="3">
                  <c:v>Physician Assistants</c:v>
                </c:pt>
                <c:pt idx="4">
                  <c:v>Data Scientists</c:v>
                </c:pt>
                <c:pt idx="5">
                  <c:v>Occupational Therapy Assistants</c:v>
                </c:pt>
                <c:pt idx="6">
                  <c:v>Information Security Analysts</c:v>
                </c:pt>
                <c:pt idx="7">
                  <c:v>Ophthalmic Medical Technicians</c:v>
                </c:pt>
                <c:pt idx="8">
                  <c:v>Physical Therapists</c:v>
                </c:pt>
                <c:pt idx="9">
                  <c:v>Speech-Language Pathologists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57.05</c:v>
                </c:pt>
                <c:pt idx="1">
                  <c:v>43.93</c:v>
                </c:pt>
                <c:pt idx="2">
                  <c:v>43.51</c:v>
                </c:pt>
                <c:pt idx="3">
                  <c:v>42.21</c:v>
                </c:pt>
                <c:pt idx="4">
                  <c:v>39</c:v>
                </c:pt>
                <c:pt idx="5">
                  <c:v>38.75</c:v>
                </c:pt>
                <c:pt idx="6">
                  <c:v>33.72</c:v>
                </c:pt>
                <c:pt idx="7">
                  <c:v>33.130000000000003</c:v>
                </c:pt>
                <c:pt idx="8">
                  <c:v>32.33</c:v>
                </c:pt>
                <c:pt idx="9">
                  <c:v>31.68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33-6D4B-BD68-48F2EE891DE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65078079"/>
        <c:axId val="565079871"/>
      </c:barChart>
      <c:catAx>
        <c:axId val="565078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079871"/>
        <c:crosses val="autoZero"/>
        <c:auto val="1"/>
        <c:lblAlgn val="ctr"/>
        <c:lblOffset val="100"/>
        <c:noMultiLvlLbl val="0"/>
      </c:catAx>
      <c:valAx>
        <c:axId val="565079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078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Count</a:t>
            </a:r>
            <a:r>
              <a:rPr lang="en-US" sz="1600" b="1" baseline="0" dirty="0">
                <a:solidFill>
                  <a:schemeClr val="tx1"/>
                </a:solidFill>
              </a:rPr>
              <a:t> of Typical Education Level for High Demand Career List Occupations</a:t>
            </a:r>
            <a:endParaRPr 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Number of Occupations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Sheet4!$A$2:$A$9</c:f>
              <c:strCache>
                <c:ptCount val="8"/>
                <c:pt idx="0">
                  <c:v>No formal educational credential</c:v>
                </c:pt>
                <c:pt idx="1">
                  <c:v>High school diploma or equivalent</c:v>
                </c:pt>
                <c:pt idx="2">
                  <c:v>Some college no degree</c:v>
                </c:pt>
                <c:pt idx="3">
                  <c:v>Postsecondary non-degree award</c:v>
                </c:pt>
                <c:pt idx="4">
                  <c:v>Associates degree</c:v>
                </c:pt>
                <c:pt idx="5">
                  <c:v>Bachelors degree</c:v>
                </c:pt>
                <c:pt idx="6">
                  <c:v>Masters degree</c:v>
                </c:pt>
                <c:pt idx="7">
                  <c:v>Doctoral or professional degree</c:v>
                </c:pt>
              </c:strCache>
            </c:strRef>
          </c:cat>
          <c:val>
            <c:numRef>
              <c:f>Sheet4!$B$2:$B$9</c:f>
              <c:numCache>
                <c:formatCode>General</c:formatCode>
                <c:ptCount val="8"/>
                <c:pt idx="0">
                  <c:v>10</c:v>
                </c:pt>
                <c:pt idx="1">
                  <c:v>95</c:v>
                </c:pt>
                <c:pt idx="2">
                  <c:v>5</c:v>
                </c:pt>
                <c:pt idx="3">
                  <c:v>23</c:v>
                </c:pt>
                <c:pt idx="4">
                  <c:v>21</c:v>
                </c:pt>
                <c:pt idx="5">
                  <c:v>109</c:v>
                </c:pt>
                <c:pt idx="6">
                  <c:v>14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3-1844-B7D4-76CEC2AC7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8571264"/>
        <c:axId val="718584256"/>
      </c:barChart>
      <c:catAx>
        <c:axId val="71857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584256"/>
        <c:crosses val="autoZero"/>
        <c:auto val="1"/>
        <c:lblAlgn val="ctr"/>
        <c:lblOffset val="100"/>
        <c:noMultiLvlLbl val="0"/>
      </c:catAx>
      <c:valAx>
        <c:axId val="718584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57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73FBB-D2E4-BC4D-9060-3A26B949DFDC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A2E19-8DE7-CC42-962E-E3691C8F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5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credential that indicates achievement of specific skills or competencies.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Gained through workshops or limited coursework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Non-credit through continuing and professional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For-credit for less than 9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currently eligible for federal financial aid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A2E19-8DE7-CC42-962E-E3691C8F56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5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46272-EE0B-56B9-AA68-79C348F7D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0AA1F4-502B-03A2-AC86-C793C65DA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98F26B-98FD-85FB-61F3-96187C727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5C92E-2F2E-8F3C-F4B2-51B11C983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A2E19-8DE7-CC42-962E-E3691C8F56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8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A2E19-8DE7-CC42-962E-E3691C8F56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0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9D413-A450-DE81-C15A-1295FC544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812880-1590-3A2E-6768-DFC2E7280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3B3952-7284-7810-543E-EF27D7AD7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046BE-7B31-510F-0705-D4DF87A80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A2E19-8DE7-CC42-962E-E3691C8F56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3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F0819-6C0A-B6DC-A577-198A1F772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2942E7-309C-1F12-8B8B-865FCAC17A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604A8E-38CF-5A44-CBAC-3A6F985FC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A8F9D-7FB1-D23C-B281-C3DA373662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A2E19-8DE7-CC42-962E-E3691C8F56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4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C894E-8E3F-FF8F-2FB8-F7DE28328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D1AC4D-DF41-4100-A874-F06A743BB2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EC6CA-AD81-0198-45D9-347A3DD13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AAFB7-21AF-C700-6BF7-6E7FC4162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A2E19-8DE7-CC42-962E-E3691C8F56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9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2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240"/>
            <a:ext cx="8229600" cy="49679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forum.org/publications/series/future-of-jobs/" TargetMode="External"/><Relationship Id="rId3" Type="http://schemas.openxmlformats.org/officeDocument/2006/relationships/hyperlink" Target="https://www.usg.edu/academic_innovation/workforce_demand_tools" TargetMode="External"/><Relationship Id="rId7" Type="http://schemas.openxmlformats.org/officeDocument/2006/relationships/hyperlink" Target="https://www.coursera.org/about/press/wp-content/uploads/2021/11/2021-Coursera-Impact-Report.pdf" TargetMode="External"/><Relationship Id="rId2" Type="http://schemas.openxmlformats.org/officeDocument/2006/relationships/hyperlink" Target="https://www.youtube.com/watch?v=fke1_Hi_Z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.linkedin.com/resources/workplace-learning-report" TargetMode="External"/><Relationship Id="rId11" Type="http://schemas.openxmlformats.org/officeDocument/2006/relationships/hyperlink" Target="https://educationdata.org/number-of-college-graduates" TargetMode="External"/><Relationship Id="rId5" Type="http://schemas.openxmlformats.org/officeDocument/2006/relationships/hyperlink" Target="https://www.usg.edu/academic_innovation/microcredentials" TargetMode="External"/><Relationship Id="rId10" Type="http://schemas.openxmlformats.org/officeDocument/2006/relationships/hyperlink" Target="https://hsgrad.gosa.ga.gov/noauth/extensions/HighSchoolGradOutcomes/HighSchoolGradOutcomes.html" TargetMode="External"/><Relationship Id="rId4" Type="http://schemas.openxmlformats.org/officeDocument/2006/relationships/hyperlink" Target="https://topstatefortalent.georgia.gov/explore-georgias-high-demand-career-list" TargetMode="External"/><Relationship Id="rId9" Type="http://schemas.openxmlformats.org/officeDocument/2006/relationships/hyperlink" Target="https://www.wiche.edu/knocking/data-visualizations/geograph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118" y="735106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200">
                <a:solidFill>
                  <a:srgbClr val="FFFFFF"/>
                </a:solidFill>
              </a:rPr>
              <a:t>Micro-Learning, Macro-Impact: Credentials for a Rapidly Changing Workforce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700" dirty="0"/>
              <a:t>Dr. Jill Lane</a:t>
            </a:r>
          </a:p>
          <a:p>
            <a:pPr algn="l">
              <a:lnSpc>
                <a:spcPct val="90000"/>
              </a:lnSpc>
            </a:pPr>
            <a:r>
              <a:rPr lang="en-US" sz="2700" dirty="0"/>
              <a:t>Associate Vice Chancellor, Academic Innovation</a:t>
            </a:r>
          </a:p>
          <a:p>
            <a:pPr algn="l">
              <a:lnSpc>
                <a:spcPct val="90000"/>
              </a:lnSpc>
            </a:pPr>
            <a:r>
              <a:rPr lang="en-US" sz="2700" dirty="0"/>
              <a:t>University System of Georgia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5D2D7-A647-EBEA-1B17-206DDB3D1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7468446-EC1A-C86D-EE37-8D800BA70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D45298-29C7-9B46-761D-264EEEBC2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D1739C-4BC5-BE1A-322F-90E816098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75B96C-2E80-FD83-4ABD-9E6F4D4D3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45E977-8623-F687-E228-40F28B5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1D2A6-C96B-E4F8-DA3C-EB0D44C00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09" y="294538"/>
            <a:ext cx="5653955" cy="1033669"/>
          </a:xfrm>
        </p:spPr>
        <p:txBody>
          <a:bodyPr>
            <a:normAutofit fontScale="90000"/>
          </a:bodyPr>
          <a:lstStyle/>
          <a:p>
            <a:pPr algn="l"/>
            <a:r>
              <a:rPr lang="en-US" sz="3500" dirty="0">
                <a:solidFill>
                  <a:srgbClr val="FFFFFF"/>
                </a:solidFill>
              </a:rPr>
              <a:t>Micro-Learning, Macro-Impact: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Return on Investment</a:t>
            </a:r>
          </a:p>
        </p:txBody>
      </p:sp>
      <p:pic>
        <p:nvPicPr>
          <p:cNvPr id="5" name="Picture 4" descr="wage_by_category.png">
            <a:extLst>
              <a:ext uri="{FF2B5EF4-FFF2-40B4-BE49-F238E27FC236}">
                <a16:creationId xmlns:a16="http://schemas.microsoft.com/office/drawing/2014/main" id="{09E494F3-91B9-AD05-8FD0-8B64B96CC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8" y="185103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86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9A01D7-B9B0-EEAE-C1A6-50004E1EF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92224D-8538-2BE9-9CA8-F93175EE6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4F3DC4-C05B-8C75-30CB-23AA42670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563121-68B2-0943-498C-FC2A34289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128282-293C-A37A-24F6-ED06AF03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AAEBFB-C00A-CC8F-5D6A-DF635DCB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D1B32-C2EC-1514-621C-A64C8E7D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09" y="294538"/>
            <a:ext cx="5653955" cy="1033669"/>
          </a:xfrm>
        </p:spPr>
        <p:txBody>
          <a:bodyPr>
            <a:normAutofit fontScale="90000"/>
          </a:bodyPr>
          <a:lstStyle/>
          <a:p>
            <a:pPr algn="l"/>
            <a:r>
              <a:rPr lang="en-US" sz="3500" dirty="0">
                <a:solidFill>
                  <a:srgbClr val="FFFFFF"/>
                </a:solidFill>
              </a:rPr>
              <a:t>Micro-Learning, Micro-Impact: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Classification of Credentials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A15F433-967B-A589-150C-8B6A7611CF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443735"/>
              </p:ext>
            </p:extLst>
          </p:nvPr>
        </p:nvGraphicFramePr>
        <p:xfrm>
          <a:off x="530351" y="1891970"/>
          <a:ext cx="8099333" cy="401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3600" imgH="2946400" progId="Word.Document.12">
                  <p:embed/>
                </p:oleObj>
              </mc:Choice>
              <mc:Fallback>
                <p:oleObj name="Document" r:id="rId3" imgW="5943600" imgH="2946400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A15F433-967B-A589-150C-8B6A7611CF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351" y="1891970"/>
                        <a:ext cx="8099333" cy="4015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760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1DB2B2-90AA-A69D-7147-D6E81ABD3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14BA1B2-4065-1C3F-9F30-CAA69133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319CC3-092E-9E8C-3F0E-E2F860397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E70C2-08B9-097A-9ACD-8D80BDE59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2AF952-7D84-FA18-028C-19679805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A49365-6A65-4D1C-FE72-DC9BA0833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00C00-1B1D-36E7-B922-50DDEF9F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09" y="294538"/>
            <a:ext cx="5653955" cy="1033669"/>
          </a:xfrm>
        </p:spPr>
        <p:txBody>
          <a:bodyPr>
            <a:normAutofit fontScale="90000"/>
          </a:bodyPr>
          <a:lstStyle/>
          <a:p>
            <a:pPr algn="l"/>
            <a:r>
              <a:rPr lang="en-US" sz="3500" dirty="0">
                <a:solidFill>
                  <a:srgbClr val="FFFFFF"/>
                </a:solidFill>
              </a:rPr>
              <a:t>Micro-Learning, Micro-Impact: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Types of Credentials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AF0A5-EBC6-A4A4-C6AE-33D1754C3BC3}"/>
              </a:ext>
            </a:extLst>
          </p:cNvPr>
          <p:cNvSpPr txBox="1"/>
          <p:nvPr/>
        </p:nvSpPr>
        <p:spPr>
          <a:xfrm>
            <a:off x="609600" y="1954924"/>
            <a:ext cx="7977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Badge: A credential that indicates student achievement of specific skills or competencies gained through certified learning experiences, workshops, or programs.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Digital badges can be awarded, verified, and displayed online.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offered for credit, for-credit badges are under nine hours and are not eligible for Federal Financial Aid unless embedded within an existing degree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Certification: A credential that indicates mastery of knowledge, skills, and abilities of competencies identified by a recognized entity such as a licensing body, disciplinary organization, or industry.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Certifications usually contain a cluster of competencies that lead to an industry-awarded certification.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Certificate: A credential that indicates the completion of a cohesive curriculum that is more coursework than a badge but less coursework than a degree program.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9A2AB-8070-0229-A3AF-F1C1289E0D53}"/>
              </a:ext>
            </a:extLst>
          </p:cNvPr>
          <p:cNvSpPr txBox="1"/>
          <p:nvPr/>
        </p:nvSpPr>
        <p:spPr>
          <a:xfrm>
            <a:off x="344509" y="6202241"/>
            <a:ext cx="8242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Microcredential</a:t>
            </a:r>
            <a:r>
              <a:rPr lang="en-US" sz="1600" dirty="0"/>
              <a:t> Implementation Guide: https://</a:t>
            </a:r>
            <a:r>
              <a:rPr lang="en-US" sz="1600" dirty="0" err="1"/>
              <a:t>www.usg.edu</a:t>
            </a:r>
            <a:r>
              <a:rPr lang="en-US" sz="1600" dirty="0"/>
              <a:t>/</a:t>
            </a:r>
            <a:r>
              <a:rPr lang="en-US" sz="1600" dirty="0" err="1"/>
              <a:t>academic_innovation</a:t>
            </a:r>
            <a:r>
              <a:rPr lang="en-US" sz="1600" dirty="0"/>
              <a:t>/</a:t>
            </a:r>
            <a:r>
              <a:rPr lang="en-US" sz="1600" dirty="0" err="1"/>
              <a:t>microcredentials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625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21CF7-31CE-188F-AAFB-6B3B8A18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10" y="294538"/>
            <a:ext cx="5634872" cy="1033669"/>
          </a:xfrm>
        </p:spPr>
        <p:txBody>
          <a:bodyPr>
            <a:normAutofit fontScale="90000"/>
          </a:bodyPr>
          <a:lstStyle/>
          <a:p>
            <a:pPr algn="l"/>
            <a:r>
              <a:rPr lang="en-US" sz="3500" dirty="0">
                <a:solidFill>
                  <a:srgbClr val="FFFFFF"/>
                </a:solidFill>
              </a:rPr>
              <a:t>Micro-Learning, Macro-Impact: Development Framework</a:t>
            </a:r>
          </a:p>
        </p:txBody>
      </p:sp>
      <p:pic>
        <p:nvPicPr>
          <p:cNvPr id="20" name="Content Placeholder 19" descr="A diagram of a microcredential design framework.">
            <a:extLst>
              <a:ext uri="{FF2B5EF4-FFF2-40B4-BE49-F238E27FC236}">
                <a16:creationId xmlns:a16="http://schemas.microsoft.com/office/drawing/2014/main" id="{D617E1AE-9010-A2D1-81C3-F85E7043A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926" y="1622745"/>
            <a:ext cx="7484736" cy="5119891"/>
          </a:xfrm>
        </p:spPr>
      </p:pic>
    </p:spTree>
    <p:extLst>
      <p:ext uri="{BB962C8B-B14F-4D97-AF65-F5344CB8AC3E}">
        <p14:creationId xmlns:p14="http://schemas.microsoft.com/office/powerpoint/2010/main" val="1549688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5F0F71-0641-0ED4-D553-167B94A65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3745D3-4654-2DE4-D43C-299097B30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2C9182-6B9C-A217-E54E-A7133EA4B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59E719-3982-036C-F0C9-45CBEF793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D12680-9020-D4CC-2630-AA6B7DFC3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8222B0C-E24D-144E-2FC4-29CBBE025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1041D-EF23-28FD-C746-83B83B38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94538"/>
            <a:ext cx="5514229" cy="1033669"/>
          </a:xfrm>
        </p:spPr>
        <p:txBody>
          <a:bodyPr>
            <a:normAutofit fontScale="90000"/>
          </a:bodyPr>
          <a:lstStyle/>
          <a:p>
            <a:pPr algn="l"/>
            <a:r>
              <a:rPr lang="en-US" sz="3500" dirty="0">
                <a:solidFill>
                  <a:srgbClr val="FFFFFF"/>
                </a:solidFill>
              </a:rPr>
              <a:t>Micro-Learning, Macro-Impact: Starting the Process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D033488-4EF3-1158-3B09-B3AC76E1B497}"/>
              </a:ext>
            </a:extLst>
          </p:cNvPr>
          <p:cNvSpPr>
            <a:spLocks noGrp="1"/>
          </p:cNvSpPr>
          <p:nvPr/>
        </p:nvSpPr>
        <p:spPr>
          <a:xfrm>
            <a:off x="457200" y="1885279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BDFEE79-8E54-60E0-D611-D78F7D897829}"/>
              </a:ext>
            </a:extLst>
          </p:cNvPr>
          <p:cNvSpPr>
            <a:spLocks noGrp="1"/>
          </p:cNvSpPr>
          <p:nvPr/>
        </p:nvSpPr>
        <p:spPr>
          <a:xfrm>
            <a:off x="457200" y="2525041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AF8B7CE-F736-EA13-AB23-2D33F087B4E5}"/>
              </a:ext>
            </a:extLst>
          </p:cNvPr>
          <p:cNvSpPr>
            <a:spLocks noGrp="1"/>
          </p:cNvSpPr>
          <p:nvPr/>
        </p:nvSpPr>
        <p:spPr>
          <a:xfrm>
            <a:off x="4645025" y="1885279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5BAE3F4-A9B4-DB25-AF0B-C1CEB5A5E076}"/>
              </a:ext>
            </a:extLst>
          </p:cNvPr>
          <p:cNvSpPr>
            <a:spLocks noGrp="1"/>
          </p:cNvSpPr>
          <p:nvPr/>
        </p:nvSpPr>
        <p:spPr>
          <a:xfrm>
            <a:off x="4645025" y="2525041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BDFEE79-8E54-60E0-D611-D78F7D897829}"/>
              </a:ext>
            </a:extLst>
          </p:cNvPr>
          <p:cNvSpPr>
            <a:spLocks noGrp="1"/>
          </p:cNvSpPr>
          <p:nvPr/>
        </p:nvSpPr>
        <p:spPr>
          <a:xfrm>
            <a:off x="4187825" y="2205160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Questions to Consider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What skills are in high demand in our service area or across the state?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Which key businesses and industries might benefit from the credential?</a:t>
            </a:r>
          </a:p>
          <a:p>
            <a:pPr lvl="1"/>
            <a:r>
              <a:rPr lang="en-US" dirty="0"/>
              <a:t>What is the target audience for the credential?</a:t>
            </a:r>
          </a:p>
          <a:p>
            <a:pPr lvl="1"/>
            <a:r>
              <a:rPr lang="en-US" dirty="0"/>
              <a:t>Is there sufficient demand for the credential?</a:t>
            </a:r>
          </a:p>
          <a:p>
            <a:pPr lvl="1"/>
            <a:r>
              <a:rPr lang="en-US" dirty="0"/>
              <a:t>What are the specific learning needs of potential students?</a:t>
            </a:r>
          </a:p>
          <a:p>
            <a:pPr lvl="1"/>
            <a:r>
              <a:rPr lang="en-US" dirty="0"/>
              <a:t>What support will potential students need?</a:t>
            </a:r>
          </a:p>
        </p:txBody>
      </p:sp>
      <p:pic>
        <p:nvPicPr>
          <p:cNvPr id="4" name="Picture 3" descr="A diagram of a company&#10;&#10;AI-generated content may be incorrect.">
            <a:extLst>
              <a:ext uri="{FF2B5EF4-FFF2-40B4-BE49-F238E27FC236}">
                <a16:creationId xmlns:a16="http://schemas.microsoft.com/office/drawing/2014/main" id="{89913CA1-9125-6697-B39A-56B855EEB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0" y="2143370"/>
            <a:ext cx="19685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8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82D633-AD7E-5181-247E-E2B71579C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4F6BC9A-625F-1A09-FA8F-8351C2013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8CE8F6-090C-4BCE-60FB-F7E9A8653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579088-BE1C-B76C-CBF5-ED56C9EA8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49376C-F301-63CB-3832-E40441304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466035-6421-45EC-CFA5-A8BC9EB8C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C64C4-A6AC-2EB2-CDBD-FF4F51D17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94538"/>
            <a:ext cx="5522180" cy="1033669"/>
          </a:xfrm>
        </p:spPr>
        <p:txBody>
          <a:bodyPr>
            <a:normAutofit fontScale="90000"/>
          </a:bodyPr>
          <a:lstStyle/>
          <a:p>
            <a:pPr algn="l"/>
            <a:r>
              <a:rPr lang="en-US" sz="3500" dirty="0">
                <a:solidFill>
                  <a:srgbClr val="FFFFFF"/>
                </a:solidFill>
              </a:rPr>
              <a:t>Micro-Learning, Macro-Impact: Pulling it Together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DB8F950-43D2-87AD-22FF-F8600DD29387}"/>
              </a:ext>
            </a:extLst>
          </p:cNvPr>
          <p:cNvSpPr>
            <a:spLocks noGrp="1"/>
          </p:cNvSpPr>
          <p:nvPr/>
        </p:nvSpPr>
        <p:spPr>
          <a:xfrm>
            <a:off x="457200" y="1885279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C8874AB-BAD8-B357-7884-BFB74D303857}"/>
              </a:ext>
            </a:extLst>
          </p:cNvPr>
          <p:cNvSpPr>
            <a:spLocks noGrp="1"/>
          </p:cNvSpPr>
          <p:nvPr/>
        </p:nvSpPr>
        <p:spPr>
          <a:xfrm>
            <a:off x="457200" y="2525041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244FC43-764A-9B10-F504-F086C14D3F86}"/>
              </a:ext>
            </a:extLst>
          </p:cNvPr>
          <p:cNvSpPr>
            <a:spLocks noGrp="1"/>
          </p:cNvSpPr>
          <p:nvPr/>
        </p:nvSpPr>
        <p:spPr>
          <a:xfrm>
            <a:off x="4645025" y="1885279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FDD8AA4-F684-20A1-190C-C1278B66445F}"/>
              </a:ext>
            </a:extLst>
          </p:cNvPr>
          <p:cNvSpPr>
            <a:spLocks noGrp="1"/>
          </p:cNvSpPr>
          <p:nvPr/>
        </p:nvSpPr>
        <p:spPr>
          <a:xfrm>
            <a:off x="4645025" y="2525041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147D803-EAAC-8ABC-66F7-74434B7EFBB9}"/>
              </a:ext>
            </a:extLst>
          </p:cNvPr>
          <p:cNvSpPr>
            <a:spLocks noGrp="1"/>
          </p:cNvSpPr>
          <p:nvPr/>
        </p:nvSpPr>
        <p:spPr>
          <a:xfrm>
            <a:off x="4156988" y="1820902"/>
            <a:ext cx="4041775" cy="4895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dirty="0"/>
              <a:t>Questions to Consider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What competencies are needed for the high-demand skills?</a:t>
            </a:r>
          </a:p>
          <a:p>
            <a:pPr lvl="1"/>
            <a:r>
              <a:rPr lang="en-US" sz="1700" dirty="0"/>
              <a:t>Do we need to redesign existing courses to align with the competencies?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How can we verify that students have mastered the required degree of learning for each competency?</a:t>
            </a:r>
          </a:p>
          <a:p>
            <a:pPr lvl="1"/>
            <a:r>
              <a:rPr lang="en-US" sz="1700" dirty="0"/>
              <a:t>Will the competencies require more than one credential?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Can credentials be stacked toward a degree?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Are there opportunities for students to use prior learning?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What support will potential students need?</a:t>
            </a:r>
          </a:p>
        </p:txBody>
      </p:sp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EC3CB2CD-3358-EFCD-3D7E-BB2FF347E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99" y="2032345"/>
            <a:ext cx="1216992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7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D45CA0-7A94-2164-6617-E4CD1E4AB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6492610-E6D4-5021-EBBD-830AEC8B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0304CF-37FC-06C0-59E9-1DB77853E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F639A8-1992-65F0-1C6D-E24158852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B6E420-9708-EAF8-F1D8-A67C966E8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A60A42-D654-6A84-CA40-863294BB3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C9032-1E73-0F96-F605-EA012887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94538"/>
            <a:ext cx="5522180" cy="1033669"/>
          </a:xfrm>
        </p:spPr>
        <p:txBody>
          <a:bodyPr>
            <a:normAutofit fontScale="90000"/>
          </a:bodyPr>
          <a:lstStyle/>
          <a:p>
            <a:pPr algn="l"/>
            <a:r>
              <a:rPr lang="en-US" sz="3500" dirty="0">
                <a:solidFill>
                  <a:srgbClr val="FFFFFF"/>
                </a:solidFill>
              </a:rPr>
              <a:t>Micro-Learning, Macro-Impact: Implementation Considerations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3BD620-8018-D9C8-C0BE-CC28DF230821}"/>
              </a:ext>
            </a:extLst>
          </p:cNvPr>
          <p:cNvSpPr>
            <a:spLocks noGrp="1"/>
          </p:cNvSpPr>
          <p:nvPr/>
        </p:nvSpPr>
        <p:spPr>
          <a:xfrm>
            <a:off x="457200" y="1885279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4352A7E-4BAF-40EC-7283-93BD468F8A20}"/>
              </a:ext>
            </a:extLst>
          </p:cNvPr>
          <p:cNvSpPr>
            <a:spLocks noGrp="1"/>
          </p:cNvSpPr>
          <p:nvPr/>
        </p:nvSpPr>
        <p:spPr>
          <a:xfrm>
            <a:off x="457200" y="2525041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F5BB431-EC6B-4122-AB32-0F65123982F2}"/>
              </a:ext>
            </a:extLst>
          </p:cNvPr>
          <p:cNvSpPr>
            <a:spLocks noGrp="1"/>
          </p:cNvSpPr>
          <p:nvPr/>
        </p:nvSpPr>
        <p:spPr>
          <a:xfrm>
            <a:off x="4645025" y="1885279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440448F-B718-CE12-19B7-E8C13B26A547}"/>
              </a:ext>
            </a:extLst>
          </p:cNvPr>
          <p:cNvSpPr>
            <a:spLocks noGrp="1"/>
          </p:cNvSpPr>
          <p:nvPr/>
        </p:nvSpPr>
        <p:spPr>
          <a:xfrm>
            <a:off x="4645025" y="2525041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EEB653C-0762-DB42-67A3-DE8193BD954F}"/>
              </a:ext>
            </a:extLst>
          </p:cNvPr>
          <p:cNvSpPr>
            <a:spLocks noGrp="1"/>
          </p:cNvSpPr>
          <p:nvPr/>
        </p:nvSpPr>
        <p:spPr>
          <a:xfrm>
            <a:off x="4187825" y="2032345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Questions to Consider</a:t>
            </a:r>
          </a:p>
          <a:p>
            <a:pPr lvl="1"/>
            <a:r>
              <a:rPr lang="en-US" dirty="0"/>
              <a:t>What delivery method works best for the students?</a:t>
            </a:r>
          </a:p>
          <a:p>
            <a:pPr lvl="1"/>
            <a:r>
              <a:rPr lang="en-US" dirty="0"/>
              <a:t>Are there certain class times that should be considered?</a:t>
            </a:r>
          </a:p>
          <a:p>
            <a:pPr lvl="1"/>
            <a:r>
              <a:rPr lang="en-US" dirty="0"/>
              <a:t>Can the credential be offered in less than 15 weeks?</a:t>
            </a:r>
          </a:p>
        </p:txBody>
      </p:sp>
      <p:pic>
        <p:nvPicPr>
          <p:cNvPr id="4" name="Picture 3" descr="A diagram of a delivery method&#10;&#10;AI-generated content may be incorrect.">
            <a:extLst>
              <a:ext uri="{FF2B5EF4-FFF2-40B4-BE49-F238E27FC236}">
                <a16:creationId xmlns:a16="http://schemas.microsoft.com/office/drawing/2014/main" id="{4376C36A-6DD8-D192-BD6C-BC9A7DBF6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75" y="2032345"/>
            <a:ext cx="1968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47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AB4FD5-BB50-8F0D-AF13-D0870DCF0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8B8A980-A8ED-8D2E-7C6C-C6542284E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522DAC-2BC0-545D-E779-836C4BAF3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03E72B-A416-45C9-0DB4-F763DCD5A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5CCCED-8E88-CFDB-A261-698CB3AD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D4EB68-8315-1198-B5F4-4721EA176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FCBFA-90F7-7416-F4E1-6736CD70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94538"/>
            <a:ext cx="5522180" cy="1033669"/>
          </a:xfrm>
        </p:spPr>
        <p:txBody>
          <a:bodyPr>
            <a:normAutofit fontScale="90000"/>
          </a:bodyPr>
          <a:lstStyle/>
          <a:p>
            <a:pPr algn="l"/>
            <a:r>
              <a:rPr lang="en-US" sz="3500" dirty="0">
                <a:solidFill>
                  <a:srgbClr val="FFFFFF"/>
                </a:solidFill>
              </a:rPr>
              <a:t>Micro-Learning, Macro-Impact: Continuous Improvement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0220888-DC5D-608E-C1DD-F0BC04EE67D7}"/>
              </a:ext>
            </a:extLst>
          </p:cNvPr>
          <p:cNvSpPr>
            <a:spLocks noGrp="1"/>
          </p:cNvSpPr>
          <p:nvPr/>
        </p:nvSpPr>
        <p:spPr>
          <a:xfrm>
            <a:off x="457200" y="1885279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668D011-F9B0-81C9-B5F6-3822C5FBF0A7}"/>
              </a:ext>
            </a:extLst>
          </p:cNvPr>
          <p:cNvSpPr>
            <a:spLocks noGrp="1"/>
          </p:cNvSpPr>
          <p:nvPr/>
        </p:nvSpPr>
        <p:spPr>
          <a:xfrm>
            <a:off x="457200" y="2525041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1211873-3482-471A-37B6-1BE4EC385A77}"/>
              </a:ext>
            </a:extLst>
          </p:cNvPr>
          <p:cNvSpPr>
            <a:spLocks noGrp="1"/>
          </p:cNvSpPr>
          <p:nvPr/>
        </p:nvSpPr>
        <p:spPr>
          <a:xfrm>
            <a:off x="4645025" y="1885279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9F42B1D-241C-CCC7-9E37-25F61CA2EA46}"/>
              </a:ext>
            </a:extLst>
          </p:cNvPr>
          <p:cNvSpPr>
            <a:spLocks noGrp="1"/>
          </p:cNvSpPr>
          <p:nvPr/>
        </p:nvSpPr>
        <p:spPr>
          <a:xfrm>
            <a:off x="4645025" y="2525041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F850336-C647-BD36-2E39-AEFD5E51164B}"/>
              </a:ext>
            </a:extLst>
          </p:cNvPr>
          <p:cNvSpPr>
            <a:spLocks noGrp="1"/>
          </p:cNvSpPr>
          <p:nvPr/>
        </p:nvSpPr>
        <p:spPr>
          <a:xfrm>
            <a:off x="4187825" y="2032345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Questions to Consider</a:t>
            </a:r>
          </a:p>
          <a:p>
            <a:pPr lvl="1"/>
            <a:r>
              <a:rPr lang="en-US" dirty="0"/>
              <a:t>Do we need to schedule an annual refresh of competencies with employers?</a:t>
            </a:r>
          </a:p>
          <a:p>
            <a:pPr lvl="1"/>
            <a:r>
              <a:rPr lang="en-US" dirty="0"/>
              <a:t>How are students performing in the curriculum? </a:t>
            </a:r>
          </a:p>
          <a:p>
            <a:pPr lvl="1"/>
            <a:r>
              <a:rPr lang="en-US" dirty="0"/>
              <a:t>Are the required competencies being met?</a:t>
            </a:r>
          </a:p>
          <a:p>
            <a:pPr lvl="1"/>
            <a:r>
              <a:rPr lang="en-US" dirty="0"/>
              <a:t>What are the enrollment, completion, and placement rates?</a:t>
            </a:r>
          </a:p>
          <a:p>
            <a:pPr lvl="1"/>
            <a:endParaRPr lang="en-US" dirty="0"/>
          </a:p>
        </p:txBody>
      </p:sp>
      <p:pic>
        <p:nvPicPr>
          <p:cNvPr id="5" name="Picture 4" descr="A diagram of a design&#10;&#10;AI-generated content may be incorrect.">
            <a:extLst>
              <a:ext uri="{FF2B5EF4-FFF2-40B4-BE49-F238E27FC236}">
                <a16:creationId xmlns:a16="http://schemas.microsoft.com/office/drawing/2014/main" id="{BD688544-5DC2-7793-73E7-E8F413ECD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32345"/>
            <a:ext cx="1968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7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E82EC-8432-8F4E-BA31-75F36603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10" y="294538"/>
            <a:ext cx="5634872" cy="1033669"/>
          </a:xfrm>
        </p:spPr>
        <p:txBody>
          <a:bodyPr>
            <a:normAutofit fontScale="90000"/>
          </a:bodyPr>
          <a:lstStyle/>
          <a:p>
            <a:pPr algn="l"/>
            <a:r>
              <a:rPr lang="en-US" sz="3500" dirty="0">
                <a:solidFill>
                  <a:srgbClr val="FFFFFF"/>
                </a:solidFill>
              </a:rPr>
              <a:t>Micro-Learning, Macro-Impact: Important 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1D2B6-0B58-0C46-48A7-334F8C26F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1" y="1891970"/>
            <a:ext cx="8473668" cy="4592913"/>
          </a:xfrm>
        </p:spPr>
        <p:txBody>
          <a:bodyPr anchor="t">
            <a:normAutofit/>
          </a:bodyPr>
          <a:lstStyle/>
          <a:p>
            <a:r>
              <a:rPr lang="en-US" sz="1700" dirty="0"/>
              <a:t>Prior learning policies that allow for the acceptance of professional education courses and military training</a:t>
            </a:r>
          </a:p>
          <a:p>
            <a:r>
              <a:rPr lang="en-US" sz="1700" dirty="0"/>
              <a:t>Importance of an industry partner and/or advisory board</a:t>
            </a:r>
          </a:p>
          <a:p>
            <a:r>
              <a:rPr lang="en-US" sz="1700" dirty="0"/>
              <a:t>Recognition that the design of the credential is based on competencies</a:t>
            </a:r>
          </a:p>
          <a:p>
            <a:r>
              <a:rPr lang="en-US" sz="1700" dirty="0"/>
              <a:t>Need clear admissions policies</a:t>
            </a:r>
          </a:p>
          <a:p>
            <a:r>
              <a:rPr lang="en-US" sz="1700" dirty="0"/>
              <a:t>Institutional teams should include financial aid officers if a credential is offered for-credit.</a:t>
            </a:r>
          </a:p>
          <a:p>
            <a:r>
              <a:rPr lang="en-US" sz="1700" dirty="0"/>
              <a:t>Need to establish procedures for tracking student attainment of the competencies and awarding of the credentials.</a:t>
            </a:r>
          </a:p>
          <a:p>
            <a:r>
              <a:rPr lang="en-US" sz="1700" dirty="0"/>
              <a:t>Regular review cycle to ensure that competencies are current.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16503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A9D27F-E9E9-B81F-1D5E-3AC7DA99D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B2369-EFB8-FE7A-5941-06CBF657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148" y="818984"/>
            <a:ext cx="4947184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3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5AE2A7-5946-78C2-B844-0F35A2B26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E3935C6-51E0-9A2C-DE6E-F6460DE4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AE3C37-35A7-F305-42A8-DF8F75CFC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CABE3-9C4E-60A8-9DD4-32F12A06C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BB3638-F04F-A984-DC4B-A1FD81FB0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00F5A8-9A42-ECF9-CF3D-8951CC58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10424-F793-6BC5-09B4-F250C90A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10" y="294538"/>
            <a:ext cx="5689012" cy="103366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Micro-Learning, Macro-Impact: Why Now?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E6C0C82-E0A7-D5E4-88FC-5CC9081DC7A2}"/>
              </a:ext>
            </a:extLst>
          </p:cNvPr>
          <p:cNvSpPr/>
          <p:nvPr/>
        </p:nvSpPr>
        <p:spPr>
          <a:xfrm>
            <a:off x="3330809" y="2974875"/>
            <a:ext cx="2100639" cy="1628033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0F43C8-D391-E0A5-DB69-1D3181E70C6B}"/>
              </a:ext>
            </a:extLst>
          </p:cNvPr>
          <p:cNvGrpSpPr/>
          <p:nvPr/>
        </p:nvGrpSpPr>
        <p:grpSpPr>
          <a:xfrm>
            <a:off x="3560942" y="3162138"/>
            <a:ext cx="2260690" cy="1747102"/>
            <a:chOff x="521579" y="605216"/>
            <a:chExt cx="4682211" cy="297320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F0EBAC3-5994-B766-0C5B-75A78E1A567B}"/>
                </a:ext>
              </a:extLst>
            </p:cNvPr>
            <p:cNvSpPr/>
            <p:nvPr/>
          </p:nvSpPr>
          <p:spPr>
            <a:xfrm>
              <a:off x="521579" y="605216"/>
              <a:ext cx="4682211" cy="2973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D263F38-DE5A-B581-C9BE-5DD03E7D2A38}"/>
                </a:ext>
              </a:extLst>
            </p:cNvPr>
            <p:cNvSpPr txBox="1"/>
            <p:nvPr/>
          </p:nvSpPr>
          <p:spPr>
            <a:xfrm>
              <a:off x="608661" y="692298"/>
              <a:ext cx="4508047" cy="2799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873" tIns="122873" rIns="122873" bIns="122873" numCol="1" spcCol="1270" anchor="ctr" anchorCtr="0">
              <a:noAutofit/>
            </a:bodyPr>
            <a:lstStyle/>
            <a:p>
              <a:pPr lvl="0"/>
              <a:r>
                <a:rPr lang="en-US" sz="1650" dirty="0"/>
                <a:t>Learner preference for short, career-relevant credentials.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4CE6B73-1C9F-E10F-C3BB-484B3E1A404E}"/>
              </a:ext>
            </a:extLst>
          </p:cNvPr>
          <p:cNvSpPr/>
          <p:nvPr/>
        </p:nvSpPr>
        <p:spPr>
          <a:xfrm>
            <a:off x="610513" y="2974875"/>
            <a:ext cx="2100639" cy="1628033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1E47DB-E3F2-0375-5B2C-EF2CDDFBB9F2}"/>
              </a:ext>
            </a:extLst>
          </p:cNvPr>
          <p:cNvGrpSpPr/>
          <p:nvPr/>
        </p:nvGrpSpPr>
        <p:grpSpPr>
          <a:xfrm>
            <a:off x="840646" y="3162138"/>
            <a:ext cx="2260690" cy="1747102"/>
            <a:chOff x="521579" y="605216"/>
            <a:chExt cx="4682211" cy="2973204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49F08FC-74C6-CE73-5109-7A10814A70E8}"/>
                </a:ext>
              </a:extLst>
            </p:cNvPr>
            <p:cNvSpPr/>
            <p:nvPr/>
          </p:nvSpPr>
          <p:spPr>
            <a:xfrm>
              <a:off x="521579" y="605216"/>
              <a:ext cx="4682211" cy="2973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DCC2BCC1-C003-0237-D210-76AF6BA6A723}"/>
                </a:ext>
              </a:extLst>
            </p:cNvPr>
            <p:cNvSpPr txBox="1"/>
            <p:nvPr/>
          </p:nvSpPr>
          <p:spPr>
            <a:xfrm>
              <a:off x="608661" y="692298"/>
              <a:ext cx="4508047" cy="2799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873" tIns="122873" rIns="122873" bIns="122873" numCol="1" spcCol="1270" anchor="ctr" anchorCtr="0">
              <a:noAutofit/>
            </a:bodyPr>
            <a:lstStyle/>
            <a:p>
              <a:pPr lvl="0"/>
              <a:r>
                <a:rPr lang="en-US" sz="1650" dirty="0"/>
                <a:t>Shift in perception of traditional degrees.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A44A15-C258-7745-9572-7AAD57B6877E}"/>
              </a:ext>
            </a:extLst>
          </p:cNvPr>
          <p:cNvSpPr/>
          <p:nvPr/>
        </p:nvSpPr>
        <p:spPr>
          <a:xfrm>
            <a:off x="6033522" y="2974875"/>
            <a:ext cx="2100639" cy="1628033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0EAE19-03F3-CE8E-5121-D045F4569FE5}"/>
              </a:ext>
            </a:extLst>
          </p:cNvPr>
          <p:cNvGrpSpPr/>
          <p:nvPr/>
        </p:nvGrpSpPr>
        <p:grpSpPr>
          <a:xfrm>
            <a:off x="6263655" y="3162138"/>
            <a:ext cx="2260690" cy="1747102"/>
            <a:chOff x="521579" y="605216"/>
            <a:chExt cx="4682211" cy="297320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3A09431-2E84-9FAC-1FCD-5DDF121B618E}"/>
                </a:ext>
              </a:extLst>
            </p:cNvPr>
            <p:cNvSpPr/>
            <p:nvPr/>
          </p:nvSpPr>
          <p:spPr>
            <a:xfrm>
              <a:off x="521579" y="605216"/>
              <a:ext cx="4682211" cy="2973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6963BFB2-4AB9-BAF4-9F01-0A5ECDD52A8E}"/>
                </a:ext>
              </a:extLst>
            </p:cNvPr>
            <p:cNvSpPr txBox="1"/>
            <p:nvPr/>
          </p:nvSpPr>
          <p:spPr>
            <a:xfrm>
              <a:off x="608661" y="692298"/>
              <a:ext cx="4508047" cy="2799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873" tIns="122873" rIns="122873" bIns="122873" numCol="1" spcCol="1270" anchor="ctr" anchorCtr="0">
              <a:noAutofit/>
            </a:bodyPr>
            <a:lstStyle/>
            <a:p>
              <a:pPr lvl="0"/>
              <a:r>
                <a:rPr lang="en-US" sz="1650" dirty="0"/>
                <a:t>Overcoming the enrollment cliff.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149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C1641-417D-8FDA-96E1-7616E00D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09" y="294538"/>
            <a:ext cx="5635877" cy="1033669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FFFFFF"/>
                </a:solidFill>
              </a:rPr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B23B9-198B-BA22-7052-3E279570C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09" y="1891970"/>
            <a:ext cx="8463160" cy="4671492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1700" dirty="0"/>
              <a:t>Father Guido </a:t>
            </a:r>
            <a:r>
              <a:rPr lang="en-US" sz="1700" dirty="0" err="1"/>
              <a:t>Sarducci</a:t>
            </a:r>
            <a:r>
              <a:rPr lang="en-US" sz="1700" dirty="0"/>
              <a:t>, 5-Minute University, available at: </a:t>
            </a:r>
            <a:r>
              <a:rPr lang="en-US" sz="1700" dirty="0">
                <a:hlinkClick r:id="rId2"/>
              </a:rPr>
              <a:t>https://www.youtube.com/watch?v=fke1_Hi_ZkA</a:t>
            </a:r>
            <a:endParaRPr lang="en-US" sz="1700" dirty="0"/>
          </a:p>
          <a:p>
            <a:r>
              <a:rPr lang="en-US" sz="1700" dirty="0"/>
              <a:t>Adobe Firefly AI Video, Hiring Manager </a:t>
            </a:r>
          </a:p>
          <a:p>
            <a:r>
              <a:rPr lang="en-US" sz="1700" dirty="0"/>
              <a:t>USG MEDLI Dashboard, available at: </a:t>
            </a:r>
            <a:r>
              <a:rPr lang="en-US" sz="1700" dirty="0">
                <a:hlinkClick r:id="rId3"/>
              </a:rPr>
              <a:t>https://www.usg.edu/academic_innovation/workforce_demand_tools</a:t>
            </a:r>
            <a:endParaRPr lang="en-US" sz="1700" dirty="0"/>
          </a:p>
          <a:p>
            <a:r>
              <a:rPr lang="en-US" sz="1700" dirty="0"/>
              <a:t>Georgia Unified High Demand Career List, available at: </a:t>
            </a:r>
            <a:r>
              <a:rPr lang="en-US" sz="1700" dirty="0">
                <a:hlinkClick r:id="rId4"/>
              </a:rPr>
              <a:t>https://topstatefortalent.georgia.gov/explore-georgias-high-demand-career-list</a:t>
            </a:r>
            <a:endParaRPr lang="en-US" sz="1700" dirty="0"/>
          </a:p>
          <a:p>
            <a:r>
              <a:rPr lang="en-US" sz="1700" dirty="0"/>
              <a:t>USG Microcredential Implementation Guide, available at: </a:t>
            </a:r>
            <a:r>
              <a:rPr lang="en-US" sz="1700" dirty="0">
                <a:hlinkClick r:id="rId5"/>
              </a:rPr>
              <a:t>https://www.usg.edu/academic_innovation/microcredentials</a:t>
            </a:r>
            <a:endParaRPr lang="en-US" sz="1700" dirty="0"/>
          </a:p>
          <a:p>
            <a:r>
              <a:rPr lang="en-US" sz="1800" dirty="0"/>
              <a:t>LinkedIn Workplace Learning Report, 2025, available at: </a:t>
            </a:r>
            <a:r>
              <a:rPr lang="en-US" sz="1800" dirty="0">
                <a:hlinkClick r:id="rId6"/>
              </a:rPr>
              <a:t>https://learning.linkedin.com/resources/workplace-learning-report</a:t>
            </a:r>
            <a:endParaRPr lang="en-US" sz="1800" dirty="0"/>
          </a:p>
          <a:p>
            <a:r>
              <a:rPr lang="en-US" sz="1700" dirty="0"/>
              <a:t>2021 Coursera Impact Report, available at: </a:t>
            </a:r>
            <a:r>
              <a:rPr lang="en-US" sz="1700" dirty="0">
                <a:hlinkClick r:id="rId7"/>
              </a:rPr>
              <a:t>https://www.coursera.org/about/press/wp-content/uploads/2021/11/2021-Coursera-Impact-Report.pdf</a:t>
            </a:r>
            <a:endParaRPr lang="en-US" sz="1700" dirty="0"/>
          </a:p>
          <a:p>
            <a:r>
              <a:rPr lang="en-US" sz="1800" dirty="0"/>
              <a:t>World Economic Forum, Future of Jobs Report, available at: </a:t>
            </a:r>
            <a:r>
              <a:rPr lang="en-US" sz="1800" dirty="0">
                <a:hlinkClick r:id="rId8"/>
              </a:rPr>
              <a:t>https://www.weforum.org/publications/series/future-of-jobs/</a:t>
            </a:r>
            <a:endParaRPr lang="en-US" sz="1800" dirty="0"/>
          </a:p>
          <a:p>
            <a:r>
              <a:rPr lang="en-US" sz="1800" dirty="0"/>
              <a:t>Western Interstate Commission for Higher Education High School Graduate Data Profiles, available at: </a:t>
            </a:r>
            <a:r>
              <a:rPr lang="en-US" sz="1800" dirty="0">
                <a:hlinkClick r:id="rId9"/>
              </a:rPr>
              <a:t>https://www.wiche.edu/knocking/data-visualizations/geography/</a:t>
            </a:r>
            <a:endParaRPr lang="en-US" sz="1800" dirty="0"/>
          </a:p>
          <a:p>
            <a:r>
              <a:rPr lang="en-US" sz="1800" dirty="0"/>
              <a:t>Governor’s Office of Student Achievement High School Graduate Outcomes, available at: </a:t>
            </a:r>
            <a:r>
              <a:rPr lang="en-US" sz="1800" dirty="0">
                <a:hlinkClick r:id="rId10"/>
              </a:rPr>
              <a:t>https://hsgrad.gosa.ga.gov/noauth/extensions/HighSchoolGradOutcomes/HighSchoolGradOutcomes.html</a:t>
            </a:r>
            <a:endParaRPr lang="en-US" sz="1800" dirty="0"/>
          </a:p>
          <a:p>
            <a:r>
              <a:rPr lang="en-US" sz="1800" dirty="0" err="1"/>
              <a:t>EducationData.org</a:t>
            </a:r>
            <a:r>
              <a:rPr lang="en-US" sz="1800" dirty="0"/>
              <a:t> College Graduation Statistics, available at: </a:t>
            </a:r>
            <a:r>
              <a:rPr lang="en-US" sz="1800" dirty="0">
                <a:hlinkClick r:id="rId11"/>
              </a:rPr>
              <a:t>https://educationdata.org</a:t>
            </a:r>
            <a:r>
              <a:rPr lang="en-US" sz="1800">
                <a:hlinkClick r:id="rId11"/>
              </a:rPr>
              <a:t>/number-of-college-graduates</a:t>
            </a:r>
            <a:endParaRPr lang="en-US" sz="1800" dirty="0"/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65437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0A88DE-93C0-89A0-B92A-0D0BC49B6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0411EAB-F4F5-0BB6-34FE-B6FBB5072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9CED09-BA3D-7E5F-A217-456512763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EA512-B3AB-8E80-8F20-4BF9C24A8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11636D-D4B5-4987-3372-D22349A1C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C5201C-4599-45CF-19C2-CD6CA63C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35E01-8592-1910-DC6B-F006B5FA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10" y="294538"/>
            <a:ext cx="5634872" cy="1033669"/>
          </a:xfrm>
        </p:spPr>
        <p:txBody>
          <a:bodyPr>
            <a:normAutofit fontScale="90000"/>
          </a:bodyPr>
          <a:lstStyle/>
          <a:p>
            <a:pPr algn="l"/>
            <a:r>
              <a:rPr lang="en-US" sz="3500" dirty="0">
                <a:solidFill>
                  <a:srgbClr val="FFFFFF"/>
                </a:solidFill>
              </a:rPr>
              <a:t>Micro-Learning, Macro-Impact: Enrollment Opportunity</a:t>
            </a:r>
          </a:p>
        </p:txBody>
      </p:sp>
      <p:pic>
        <p:nvPicPr>
          <p:cNvPr id="5" name="Content Placeholder 4" descr="Graph of High School Graduates in GA by School Type">
            <a:extLst>
              <a:ext uri="{FF2B5EF4-FFF2-40B4-BE49-F238E27FC236}">
                <a16:creationId xmlns:a16="http://schemas.microsoft.com/office/drawing/2014/main" id="{0CC6A52A-77D6-643C-EE0E-7A1297951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60" y="1725924"/>
            <a:ext cx="8474075" cy="3379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89266-AE74-F80B-DB00-648AB7C0374B}"/>
              </a:ext>
            </a:extLst>
          </p:cNvPr>
          <p:cNvSpPr txBox="1"/>
          <p:nvPr/>
        </p:nvSpPr>
        <p:spPr>
          <a:xfrm>
            <a:off x="344510" y="5234361"/>
            <a:ext cx="8358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According to GOSA, around 58% of high school graduates in Georgia attend postsecondary institutions after graduation. (78,540)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According to </a:t>
            </a:r>
            <a:r>
              <a:rPr lang="en-US" dirty="0" err="1"/>
              <a:t>EducationData.org</a:t>
            </a:r>
            <a:r>
              <a:rPr lang="en-US" dirty="0"/>
              <a:t>, 78,325 students received an Associate's or Bachelor’s degree in 2025.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7126-EF42-9A59-116C-C3E58C66CFCF}"/>
              </a:ext>
            </a:extLst>
          </p:cNvPr>
          <p:cNvSpPr txBox="1"/>
          <p:nvPr/>
        </p:nvSpPr>
        <p:spPr>
          <a:xfrm>
            <a:off x="344510" y="6488668"/>
            <a:ext cx="2685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WICHE High School Graduate Data</a:t>
            </a:r>
          </a:p>
        </p:txBody>
      </p:sp>
    </p:spTree>
    <p:extLst>
      <p:ext uri="{BB962C8B-B14F-4D97-AF65-F5344CB8AC3E}">
        <p14:creationId xmlns:p14="http://schemas.microsoft.com/office/powerpoint/2010/main" val="41463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068AE7-D61C-3803-626A-5BFF0FB0E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343DCDF-0FA7-6A00-7D59-30BFDCDF3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B060C6-1DB1-D6EF-430A-A29FCCC1D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BEAADA-EF2C-58E7-8602-9D60A6171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2DFD98-C597-5ABB-A358-E17A4E32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57EED8-3BB1-E552-DB33-280727E4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6B649-0E7E-24FC-4304-15815BA6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91" y="294538"/>
            <a:ext cx="5537117" cy="103366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Micro-Learning, Macro-Impact: Enrollment Opportunity</a:t>
            </a:r>
            <a:endParaRPr lang="en-US" sz="3500" dirty="0">
              <a:solidFill>
                <a:srgbClr val="FFFFFF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715510F-A261-FD2E-02F0-8B727B298F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543" y="2674560"/>
          <a:ext cx="8304914" cy="2773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16800" imgH="2476500" progId="Excel.Sheet.12">
                  <p:embed/>
                </p:oleObj>
              </mc:Choice>
              <mc:Fallback>
                <p:oleObj name="Worksheet" r:id="rId2" imgW="7416800" imgH="24765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715510F-A261-FD2E-02F0-8B727B298F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543" y="2674560"/>
                        <a:ext cx="8304914" cy="2773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574513-965F-7D60-6FA0-1DE7377B9F63}"/>
              </a:ext>
            </a:extLst>
          </p:cNvPr>
          <p:cNvSpPr txBox="1"/>
          <p:nvPr/>
        </p:nvSpPr>
        <p:spPr>
          <a:xfrm>
            <a:off x="470491" y="5602030"/>
            <a:ext cx="6682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National Student Clearinghouse, 2025 Report on Some College No Credential Student Outcomes</a:t>
            </a:r>
          </a:p>
        </p:txBody>
      </p:sp>
    </p:spTree>
    <p:extLst>
      <p:ext uri="{BB962C8B-B14F-4D97-AF65-F5344CB8AC3E}">
        <p14:creationId xmlns:p14="http://schemas.microsoft.com/office/powerpoint/2010/main" val="333974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D34146-8F53-0F9F-3B3A-597C3C757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D13C70-8E27-D5C0-E279-947F58A41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5536C7-7BAB-FA88-B1FA-20214A9FC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481749-29E0-DD95-E32A-CE6DB57E6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980384-17FE-0075-2002-C31711E2B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AB7874-6EDC-1AF5-35AF-BB15B0228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D8A53-D903-F601-FFA5-C610F161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10" y="294538"/>
            <a:ext cx="5689012" cy="103366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Micro-Learning, Macro-Impact: Workforce Needs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460A1E-84DC-F8A3-BCC5-73237404D166}"/>
              </a:ext>
            </a:extLst>
          </p:cNvPr>
          <p:cNvSpPr/>
          <p:nvPr/>
        </p:nvSpPr>
        <p:spPr>
          <a:xfrm>
            <a:off x="3330809" y="2974875"/>
            <a:ext cx="2100639" cy="1628033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99A467-85AE-CFAC-B736-5E4DB8368DB7}"/>
              </a:ext>
            </a:extLst>
          </p:cNvPr>
          <p:cNvGrpSpPr/>
          <p:nvPr/>
        </p:nvGrpSpPr>
        <p:grpSpPr>
          <a:xfrm>
            <a:off x="3560942" y="3162138"/>
            <a:ext cx="2260690" cy="1747102"/>
            <a:chOff x="521579" y="605216"/>
            <a:chExt cx="4682211" cy="297320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78EB21F-B839-8BC0-5C06-FC69FE770553}"/>
                </a:ext>
              </a:extLst>
            </p:cNvPr>
            <p:cNvSpPr/>
            <p:nvPr/>
          </p:nvSpPr>
          <p:spPr>
            <a:xfrm>
              <a:off x="521579" y="605216"/>
              <a:ext cx="4682211" cy="2973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1A20033-37C1-C2C2-40C4-59B1AA37C410}"/>
                </a:ext>
              </a:extLst>
            </p:cNvPr>
            <p:cNvSpPr txBox="1"/>
            <p:nvPr/>
          </p:nvSpPr>
          <p:spPr>
            <a:xfrm>
              <a:off x="608661" y="692298"/>
              <a:ext cx="4508047" cy="2799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873" tIns="122873" rIns="122873" bIns="122873" numCol="1" spcCol="1270" anchor="ctr" anchorCtr="0">
              <a:noAutofit/>
            </a:bodyPr>
            <a:lstStyle/>
            <a:p>
              <a:pPr lvl="0"/>
              <a:r>
                <a:rPr lang="en-US" sz="1650" dirty="0"/>
                <a:t>Over 60% of jobs on 2026 Statewide High Demand Career list require some form of postsecondary credential.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7B7246E-FB7A-A657-6C38-C8004C25141F}"/>
              </a:ext>
            </a:extLst>
          </p:cNvPr>
          <p:cNvSpPr/>
          <p:nvPr/>
        </p:nvSpPr>
        <p:spPr>
          <a:xfrm>
            <a:off x="610513" y="2974875"/>
            <a:ext cx="2100639" cy="1628033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A467E3-A7A7-F418-E1A7-54412D40B69A}"/>
              </a:ext>
            </a:extLst>
          </p:cNvPr>
          <p:cNvGrpSpPr/>
          <p:nvPr/>
        </p:nvGrpSpPr>
        <p:grpSpPr>
          <a:xfrm>
            <a:off x="840646" y="3162138"/>
            <a:ext cx="2260690" cy="1747102"/>
            <a:chOff x="521579" y="605216"/>
            <a:chExt cx="4682211" cy="2973204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8FCCC17-6FAE-43E4-130E-813267BE820C}"/>
                </a:ext>
              </a:extLst>
            </p:cNvPr>
            <p:cNvSpPr/>
            <p:nvPr/>
          </p:nvSpPr>
          <p:spPr>
            <a:xfrm>
              <a:off x="521579" y="605216"/>
              <a:ext cx="4682211" cy="2973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45ED3B65-FD93-8436-9B9B-D01540DF17F9}"/>
                </a:ext>
              </a:extLst>
            </p:cNvPr>
            <p:cNvSpPr txBox="1"/>
            <p:nvPr/>
          </p:nvSpPr>
          <p:spPr>
            <a:xfrm>
              <a:off x="608661" y="692298"/>
              <a:ext cx="4508047" cy="2799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873" tIns="122873" rIns="122873" bIns="122873" numCol="1" spcCol="1270" anchor="ctr" anchorCtr="0">
              <a:noAutofit/>
            </a:bodyPr>
            <a:lstStyle/>
            <a:p>
              <a:pPr lvl="0"/>
              <a:r>
                <a:rPr lang="en-US" sz="1650" dirty="0"/>
                <a:t>Over 300 occupations are contained on the 2026 Statewide High Demand Career list.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C0B4194-2FE5-3730-8C85-04E8B8635981}"/>
              </a:ext>
            </a:extLst>
          </p:cNvPr>
          <p:cNvSpPr/>
          <p:nvPr/>
        </p:nvSpPr>
        <p:spPr>
          <a:xfrm>
            <a:off x="6033522" y="2974875"/>
            <a:ext cx="2100639" cy="1628033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076A1B-52A1-9243-C413-C2E69D43BF49}"/>
              </a:ext>
            </a:extLst>
          </p:cNvPr>
          <p:cNvGrpSpPr/>
          <p:nvPr/>
        </p:nvGrpSpPr>
        <p:grpSpPr>
          <a:xfrm>
            <a:off x="6263655" y="3162138"/>
            <a:ext cx="2260690" cy="1747102"/>
            <a:chOff x="521579" y="605216"/>
            <a:chExt cx="4682211" cy="297320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8B67A84-D371-8CFD-D20D-3DF9863F594B}"/>
                </a:ext>
              </a:extLst>
            </p:cNvPr>
            <p:cNvSpPr/>
            <p:nvPr/>
          </p:nvSpPr>
          <p:spPr>
            <a:xfrm>
              <a:off x="521579" y="605216"/>
              <a:ext cx="4682211" cy="2973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B04FD4A4-3135-AC14-0DF5-A7F30F4742CF}"/>
                </a:ext>
              </a:extLst>
            </p:cNvPr>
            <p:cNvSpPr txBox="1"/>
            <p:nvPr/>
          </p:nvSpPr>
          <p:spPr>
            <a:xfrm>
              <a:off x="608661" y="692298"/>
              <a:ext cx="4508047" cy="2799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873" tIns="122873" rIns="122873" bIns="122873" numCol="1" spcCol="1270" anchor="ctr" anchorCtr="0">
              <a:noAutofit/>
            </a:bodyPr>
            <a:lstStyle/>
            <a:p>
              <a:pPr lvl="0"/>
              <a:r>
                <a:rPr lang="en-US" sz="1650" dirty="0"/>
                <a:t>Rapid changes in different job-related knowledge and skills are requiring more workers to upskill.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33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DB1E57-CEEF-5945-5A2D-75518941F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91E302D-E098-4CAB-F804-2A48E6911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C626B-46F4-45D5-925F-DC7ABE64C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A5319E-6BFA-B160-F2A4-D97C83B6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435031-5234-5582-66DB-2569A2A88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D3FDE0-A55E-80DF-F41B-460BF9E40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DD0C8-2D20-F41A-5E71-3B0507B5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02" y="294538"/>
            <a:ext cx="5590320" cy="103366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Micro-Learning, Macro-Impact: Employability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905F0A4-D076-E535-487C-3A01D9A96997}"/>
              </a:ext>
            </a:extLst>
          </p:cNvPr>
          <p:cNvSpPr/>
          <p:nvPr/>
        </p:nvSpPr>
        <p:spPr>
          <a:xfrm>
            <a:off x="443201" y="2941992"/>
            <a:ext cx="2100639" cy="1628033"/>
          </a:xfrm>
          <a:prstGeom prst="roundRect">
            <a:avLst>
              <a:gd name="adj" fmla="val 1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262AA3-877F-CD54-1DB0-7E09F5930FEE}"/>
              </a:ext>
            </a:extLst>
          </p:cNvPr>
          <p:cNvGrpSpPr/>
          <p:nvPr/>
        </p:nvGrpSpPr>
        <p:grpSpPr>
          <a:xfrm>
            <a:off x="673334" y="3129255"/>
            <a:ext cx="2260690" cy="1747102"/>
            <a:chOff x="521579" y="605216"/>
            <a:chExt cx="4682211" cy="297320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D08B722-3A7F-2C35-4B9A-02DA566A41C3}"/>
                </a:ext>
              </a:extLst>
            </p:cNvPr>
            <p:cNvSpPr/>
            <p:nvPr/>
          </p:nvSpPr>
          <p:spPr>
            <a:xfrm>
              <a:off x="521579" y="605216"/>
              <a:ext cx="4682211" cy="2973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4A058AB-DB35-D2BD-8438-28EC6DEF455C}"/>
                </a:ext>
              </a:extLst>
            </p:cNvPr>
            <p:cNvSpPr txBox="1"/>
            <p:nvPr/>
          </p:nvSpPr>
          <p:spPr>
            <a:xfrm>
              <a:off x="608661" y="692298"/>
              <a:ext cx="4508047" cy="2799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873" tIns="122873" rIns="122873" bIns="122873" numCol="1" spcCol="1270" anchor="ctr" anchorCtr="0">
              <a:noAutofit/>
            </a:bodyPr>
            <a:lstStyle/>
            <a:p>
              <a:pPr lvl="0"/>
              <a:r>
                <a:rPr lang="en-US" sz="1650" dirty="0"/>
                <a:t>77% of employers indicated the need to reskill or upskill workers to better work alongside GenAI</a:t>
              </a:r>
              <a:r>
                <a:rPr lang="en-US" sz="1650" baseline="30000" dirty="0"/>
                <a:t>1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7C519E-0293-490A-C862-A2CD70C2CDB3}"/>
              </a:ext>
            </a:extLst>
          </p:cNvPr>
          <p:cNvSpPr/>
          <p:nvPr/>
        </p:nvSpPr>
        <p:spPr>
          <a:xfrm>
            <a:off x="3238361" y="2941992"/>
            <a:ext cx="2100639" cy="1628033"/>
          </a:xfrm>
          <a:prstGeom prst="roundRect">
            <a:avLst>
              <a:gd name="adj" fmla="val 1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9B32E3-E0E3-1333-C959-5E2F9E493290}"/>
              </a:ext>
            </a:extLst>
          </p:cNvPr>
          <p:cNvGrpSpPr/>
          <p:nvPr/>
        </p:nvGrpSpPr>
        <p:grpSpPr>
          <a:xfrm>
            <a:off x="3468494" y="3129255"/>
            <a:ext cx="2260690" cy="1747102"/>
            <a:chOff x="521579" y="605216"/>
            <a:chExt cx="4682211" cy="2973204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DE87D5B-67E7-D455-51C8-10ED34DBACDF}"/>
                </a:ext>
              </a:extLst>
            </p:cNvPr>
            <p:cNvSpPr/>
            <p:nvPr/>
          </p:nvSpPr>
          <p:spPr>
            <a:xfrm>
              <a:off x="521579" y="605216"/>
              <a:ext cx="4682211" cy="2973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7D7CBB0C-304E-5534-73FF-1782610202F7}"/>
                </a:ext>
              </a:extLst>
            </p:cNvPr>
            <p:cNvSpPr txBox="1"/>
            <p:nvPr/>
          </p:nvSpPr>
          <p:spPr>
            <a:xfrm>
              <a:off x="608661" y="692298"/>
              <a:ext cx="4508047" cy="2799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873" tIns="122873" rIns="122873" bIns="122873" numCol="1" spcCol="1270" anchor="ctr" anchorCtr="0">
              <a:noAutofit/>
            </a:bodyPr>
            <a:lstStyle/>
            <a:p>
              <a:pPr lvl="0"/>
              <a:r>
                <a:rPr lang="en-US" sz="1650" dirty="0"/>
                <a:t>63% of employers indicated skill gaps in the labor market as a barrier to organizational transformation.</a:t>
              </a:r>
              <a:r>
                <a:rPr lang="en-US" sz="1650" baseline="30000" dirty="0"/>
                <a:t>1</a:t>
              </a:r>
              <a:r>
                <a:rPr lang="en-US" sz="1650" dirty="0"/>
                <a:t> 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C3D7FB3-A127-01AF-512C-83F78310C23D}"/>
              </a:ext>
            </a:extLst>
          </p:cNvPr>
          <p:cNvSpPr/>
          <p:nvPr/>
        </p:nvSpPr>
        <p:spPr>
          <a:xfrm>
            <a:off x="6033521" y="2941992"/>
            <a:ext cx="2100639" cy="1628033"/>
          </a:xfrm>
          <a:prstGeom prst="roundRect">
            <a:avLst>
              <a:gd name="adj" fmla="val 1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759C5D-FA1A-A0AC-4478-39E6AF8AD12D}"/>
              </a:ext>
            </a:extLst>
          </p:cNvPr>
          <p:cNvGrpSpPr/>
          <p:nvPr/>
        </p:nvGrpSpPr>
        <p:grpSpPr>
          <a:xfrm>
            <a:off x="6263654" y="3129255"/>
            <a:ext cx="2260690" cy="1747102"/>
            <a:chOff x="521579" y="605216"/>
            <a:chExt cx="4682211" cy="297320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1C3D27E-2016-6708-D258-EC662200758C}"/>
                </a:ext>
              </a:extLst>
            </p:cNvPr>
            <p:cNvSpPr/>
            <p:nvPr/>
          </p:nvSpPr>
          <p:spPr>
            <a:xfrm>
              <a:off x="521579" y="605216"/>
              <a:ext cx="4682211" cy="2973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7B5831B4-0C9D-372C-ED74-807EB1EC5834}"/>
                </a:ext>
              </a:extLst>
            </p:cNvPr>
            <p:cNvSpPr txBox="1"/>
            <p:nvPr/>
          </p:nvSpPr>
          <p:spPr>
            <a:xfrm>
              <a:off x="608661" y="692298"/>
              <a:ext cx="4508047" cy="2799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873" tIns="122873" rIns="122873" bIns="122873" numCol="1" spcCol="1270" anchor="ctr" anchorCtr="0">
              <a:noAutofit/>
            </a:bodyPr>
            <a:lstStyle/>
            <a:p>
              <a:pPr lvl="0"/>
              <a:r>
                <a:rPr lang="en-US" sz="1650" dirty="0"/>
                <a:t>85% of employers indicated upskilling the workforce is a major strategy to respond to workforce macrotrends for 2025-2030.</a:t>
              </a:r>
              <a:r>
                <a:rPr lang="en-US" sz="1650" baseline="30000" dirty="0"/>
                <a:t>1</a:t>
              </a:r>
              <a:endParaRPr lang="en-US" sz="165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2D8BD8E-FFDC-E584-FD63-07F438B6449D}"/>
              </a:ext>
            </a:extLst>
          </p:cNvPr>
          <p:cNvSpPr txBox="1"/>
          <p:nvPr/>
        </p:nvSpPr>
        <p:spPr>
          <a:xfrm>
            <a:off x="443201" y="5466464"/>
            <a:ext cx="3943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aseline="30000" dirty="0"/>
              <a:t>1</a:t>
            </a:r>
            <a:r>
              <a:rPr lang="en-US" sz="1350" dirty="0"/>
              <a:t> World Economic Forum, Future of Jobs Survey 2024 </a:t>
            </a:r>
          </a:p>
        </p:txBody>
      </p:sp>
    </p:spTree>
    <p:extLst>
      <p:ext uri="{BB962C8B-B14F-4D97-AF65-F5344CB8AC3E}">
        <p14:creationId xmlns:p14="http://schemas.microsoft.com/office/powerpoint/2010/main" val="90324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6FE5EE-A7F0-8971-9FB7-3EAF37F50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C109BCD-369F-9D16-B5AE-636BE64CE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4AEA59-BEEB-BB4F-A518-DA382DD9B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A2A599-1374-57FD-24FE-CE4FA8656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948559-EEFB-3877-F73B-3E9A6B589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C1F1EA-2C68-7E60-9304-505CA4248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26C58-16D6-504B-344C-9639ABB56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77" y="294538"/>
            <a:ext cx="5597475" cy="103366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Micro-Learning, Macro-Impact: Employability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9F4874A-01AA-C9B9-485F-F3063649DAF4}"/>
              </a:ext>
            </a:extLst>
          </p:cNvPr>
          <p:cNvSpPr/>
          <p:nvPr/>
        </p:nvSpPr>
        <p:spPr>
          <a:xfrm>
            <a:off x="770443" y="2745971"/>
            <a:ext cx="3106856" cy="2098489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8BC92-D47F-4D02-5DC2-E6D1D241EB88}"/>
              </a:ext>
            </a:extLst>
          </p:cNvPr>
          <p:cNvGrpSpPr/>
          <p:nvPr/>
        </p:nvGrpSpPr>
        <p:grpSpPr>
          <a:xfrm>
            <a:off x="932378" y="2904426"/>
            <a:ext cx="3161295" cy="2192890"/>
            <a:chOff x="521579" y="605216"/>
            <a:chExt cx="4682211" cy="297320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1C6F58F-3E05-6AFD-FF52-0CC1CFB1C0D6}"/>
                </a:ext>
              </a:extLst>
            </p:cNvPr>
            <p:cNvSpPr/>
            <p:nvPr/>
          </p:nvSpPr>
          <p:spPr>
            <a:xfrm>
              <a:off x="521579" y="605216"/>
              <a:ext cx="4682211" cy="2973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2F41AA7-A3C3-5C68-5A1F-D09B806A5143}"/>
                </a:ext>
              </a:extLst>
            </p:cNvPr>
            <p:cNvSpPr txBox="1"/>
            <p:nvPr/>
          </p:nvSpPr>
          <p:spPr>
            <a:xfrm>
              <a:off x="608661" y="692298"/>
              <a:ext cx="4508047" cy="2799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873" tIns="122873" rIns="122873" bIns="122873" numCol="1" spcCol="1270" anchor="ctr" anchorCtr="0">
              <a:noAutofit/>
            </a:bodyPr>
            <a:lstStyle/>
            <a:p>
              <a:pPr lvl="0"/>
              <a:r>
                <a:rPr lang="en-US" sz="1650" dirty="0"/>
                <a:t>68% of employees indicated that learning helps them adapt during times of change.</a:t>
              </a:r>
              <a:r>
                <a:rPr lang="en-US" sz="1650" baseline="30000" dirty="0"/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8A7A9E8-211E-C75C-67D3-4D94D19E291F}"/>
              </a:ext>
            </a:extLst>
          </p:cNvPr>
          <p:cNvSpPr txBox="1"/>
          <p:nvPr/>
        </p:nvSpPr>
        <p:spPr>
          <a:xfrm>
            <a:off x="419277" y="5190991"/>
            <a:ext cx="348818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aseline="30000" dirty="0"/>
              <a:t>1</a:t>
            </a:r>
            <a:r>
              <a:rPr lang="en-US" sz="1350" dirty="0"/>
              <a:t> </a:t>
            </a:r>
            <a:r>
              <a:rPr lang="en-US" sz="1200" dirty="0"/>
              <a:t>LinkedIn Workplace Learning Report, 2025</a:t>
            </a:r>
          </a:p>
          <a:p>
            <a:r>
              <a:rPr lang="en-US" sz="1200" baseline="30000" dirty="0"/>
              <a:t>2</a:t>
            </a:r>
            <a:r>
              <a:rPr lang="en-US" sz="1200" dirty="0"/>
              <a:t> Coursera Survey, 2021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439B709-E441-2627-3A73-96A3B08CEF17}"/>
              </a:ext>
            </a:extLst>
          </p:cNvPr>
          <p:cNvSpPr/>
          <p:nvPr/>
        </p:nvSpPr>
        <p:spPr>
          <a:xfrm>
            <a:off x="4864117" y="2745971"/>
            <a:ext cx="3106856" cy="2098489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80BB93-CAFB-B9BE-4048-31940EE94FFC}"/>
              </a:ext>
            </a:extLst>
          </p:cNvPr>
          <p:cNvGrpSpPr/>
          <p:nvPr/>
        </p:nvGrpSpPr>
        <p:grpSpPr>
          <a:xfrm>
            <a:off x="5026052" y="2904426"/>
            <a:ext cx="3161295" cy="2192890"/>
            <a:chOff x="521579" y="605216"/>
            <a:chExt cx="4682211" cy="2973204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8EF6C16-C00F-054D-AD56-A9D30C301984}"/>
                </a:ext>
              </a:extLst>
            </p:cNvPr>
            <p:cNvSpPr/>
            <p:nvPr/>
          </p:nvSpPr>
          <p:spPr>
            <a:xfrm>
              <a:off x="521579" y="605216"/>
              <a:ext cx="4682211" cy="2973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4D6BC7D2-443D-95A4-6E96-211E1431D820}"/>
                </a:ext>
              </a:extLst>
            </p:cNvPr>
            <p:cNvSpPr txBox="1"/>
            <p:nvPr/>
          </p:nvSpPr>
          <p:spPr>
            <a:xfrm>
              <a:off x="608661" y="692298"/>
              <a:ext cx="4508047" cy="2799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873" tIns="122873" rIns="122873" bIns="122873" numCol="1" spcCol="1270" anchor="ctr" anchorCtr="0">
              <a:noAutofit/>
            </a:bodyPr>
            <a:lstStyle/>
            <a:p>
              <a:r>
                <a:rPr lang="en-US" sz="1650" dirty="0"/>
                <a:t>89% of students in the survey agreed or strongly agreed that earning an entry-level professional certificate or microcredential will help them stand out to employers and secure jobs.</a:t>
              </a:r>
              <a:r>
                <a:rPr lang="en-US" sz="1650" baseline="30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59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B45254-AFA7-3A2C-247E-6DF48F031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F4A371B-13DA-8AEE-1359-E5B406FD0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221243-010F-8A56-0FF4-523625C43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233D5B-33B2-E270-BBC8-1D2EF7A6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91ACD1-82DB-36B4-338B-2AD8EB660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18774C-F605-1034-D094-D6016A8C5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C1EF4-8110-A9F6-896D-869A3023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09" y="294538"/>
            <a:ext cx="5663099" cy="103366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Micro-Learning, Macro-Impact: 2026 High Demand Careers</a:t>
            </a:r>
            <a:endParaRPr lang="en-US" sz="3500" dirty="0">
              <a:solidFill>
                <a:srgbClr val="FFFFFF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0E9915D-971B-6557-543E-A9125215459C}"/>
              </a:ext>
            </a:extLst>
          </p:cNvPr>
          <p:cNvGraphicFramePr>
            <a:graphicFrameLocks/>
          </p:cNvGraphicFramePr>
          <p:nvPr/>
        </p:nvGraphicFramePr>
        <p:xfrm>
          <a:off x="324169" y="2331970"/>
          <a:ext cx="8495662" cy="333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45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16BC58-E73C-7F74-B01B-B4B99D938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F5909B8-7C34-47F3-0DB9-77D1360F1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15D6C7-D6F2-5F83-D80D-40FC6DD15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2C18A9-BC1B-2C60-0709-B1D4A1700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AC5CB4-307C-FCF4-E43F-38C396C5B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0BCCB8-D393-1B65-3A00-8B787BC02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E80CA-0286-421F-9067-0F6DB21B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09" y="294538"/>
            <a:ext cx="5672243" cy="103366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Micro-Learning, Macro-Impact: 2026 High Demand Careers</a:t>
            </a:r>
            <a:endParaRPr lang="en-US" sz="3500" dirty="0">
              <a:solidFill>
                <a:srgbClr val="FFFFFF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EAFBEB5-B664-D4C6-62EC-881D417C40CD}"/>
              </a:ext>
            </a:extLst>
          </p:cNvPr>
          <p:cNvGraphicFramePr>
            <a:graphicFrameLocks/>
          </p:cNvGraphicFramePr>
          <p:nvPr/>
        </p:nvGraphicFramePr>
        <p:xfrm>
          <a:off x="324169" y="2331970"/>
          <a:ext cx="8495662" cy="333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337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1154</Words>
  <Application>Microsoft Macintosh PowerPoint</Application>
  <PresentationFormat>On-screen Show (4:3)</PresentationFormat>
  <Paragraphs>103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Office Theme</vt:lpstr>
      <vt:lpstr>Worksheet</vt:lpstr>
      <vt:lpstr>Document</vt:lpstr>
      <vt:lpstr>Micro-Learning, Macro-Impact: Credentials for a Rapidly Changing Workforce</vt:lpstr>
      <vt:lpstr>Micro-Learning, Macro-Impact: Why Now?</vt:lpstr>
      <vt:lpstr>Micro-Learning, Macro-Impact: Enrollment Opportunity</vt:lpstr>
      <vt:lpstr>Micro-Learning, Macro-Impact: Enrollment Opportunity</vt:lpstr>
      <vt:lpstr>Micro-Learning, Macro-Impact: Workforce Needs</vt:lpstr>
      <vt:lpstr>Micro-Learning, Macro-Impact: Employability</vt:lpstr>
      <vt:lpstr>Micro-Learning, Macro-Impact: Employability</vt:lpstr>
      <vt:lpstr>Micro-Learning, Macro-Impact: 2026 High Demand Careers</vt:lpstr>
      <vt:lpstr>Micro-Learning, Macro-Impact: 2026 High Demand Careers</vt:lpstr>
      <vt:lpstr>Micro-Learning, Macro-Impact: Return on Investment</vt:lpstr>
      <vt:lpstr>Micro-Learning, Micro-Impact: Classification of Credentials</vt:lpstr>
      <vt:lpstr>Micro-Learning, Micro-Impact: Types of Credentials</vt:lpstr>
      <vt:lpstr>Micro-Learning, Macro-Impact: Development Framework</vt:lpstr>
      <vt:lpstr>Micro-Learning, Macro-Impact: Starting the Process</vt:lpstr>
      <vt:lpstr>Micro-Learning, Macro-Impact: Pulling it Together</vt:lpstr>
      <vt:lpstr>Micro-Learning, Macro-Impact: Implementation Considerations</vt:lpstr>
      <vt:lpstr>Micro-Learning, Macro-Impact: Continuous Improvement</vt:lpstr>
      <vt:lpstr>Micro-Learning, Macro-Impact: Important Take Aways</vt:lpstr>
      <vt:lpstr>Questions?</vt:lpstr>
      <vt:lpstr>References: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Jill Lane</cp:lastModifiedBy>
  <cp:revision>9</cp:revision>
  <dcterms:created xsi:type="dcterms:W3CDTF">2013-01-27T09:14:16Z</dcterms:created>
  <dcterms:modified xsi:type="dcterms:W3CDTF">2026-02-10T20:11:07Z</dcterms:modified>
  <cp:category/>
</cp:coreProperties>
</file>