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0"/>
  </p:notesMasterIdLst>
  <p:sldIdLst>
    <p:sldId id="256" r:id="rId5"/>
    <p:sldId id="257" r:id="rId6"/>
    <p:sldId id="264" r:id="rId7"/>
    <p:sldId id="260" r:id="rId8"/>
    <p:sldId id="265" r:id="rId9"/>
    <p:sldId id="266" r:id="rId10"/>
    <p:sldId id="270" r:id="rId11"/>
    <p:sldId id="258" r:id="rId12"/>
    <p:sldId id="271" r:id="rId13"/>
    <p:sldId id="287" r:id="rId14"/>
    <p:sldId id="275" r:id="rId15"/>
    <p:sldId id="277" r:id="rId16"/>
    <p:sldId id="278" r:id="rId17"/>
    <p:sldId id="286" r:id="rId18"/>
    <p:sldId id="276" r:id="rId19"/>
    <p:sldId id="279" r:id="rId20"/>
    <p:sldId id="281" r:id="rId21"/>
    <p:sldId id="284" r:id="rId22"/>
    <p:sldId id="285" r:id="rId23"/>
    <p:sldId id="280" r:id="rId24"/>
    <p:sldId id="274" r:id="rId25"/>
    <p:sldId id="282" r:id="rId26"/>
    <p:sldId id="273" r:id="rId27"/>
    <p:sldId id="283" r:id="rId28"/>
    <p:sldId id="259"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kiosk/>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0B3B2"/>
    <a:srgbClr val="FFC629"/>
    <a:srgbClr val="231F2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48"/>
    <p:restoredTop sz="94648"/>
  </p:normalViewPr>
  <p:slideViewPr>
    <p:cSldViewPr snapToGrid="0">
      <p:cViewPr varScale="1">
        <p:scale>
          <a:sx n="117" d="100"/>
          <a:sy n="117" d="100"/>
        </p:scale>
        <p:origin x="320" y="168"/>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FB01F2E-DCCE-2C4C-8A3F-2C0A431C8AB1}" type="datetimeFigureOut">
              <a:rPr lang="en-US" smtClean="0"/>
              <a:t>12/5/25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58FEAF-E87E-2748-9E52-C2F5DFA42BBE}" type="slidenum">
              <a:rPr lang="en-US" smtClean="0"/>
              <a:t>‹#›</a:t>
            </a:fld>
            <a:endParaRPr lang="en-US"/>
          </a:p>
        </p:txBody>
      </p:sp>
    </p:spTree>
    <p:extLst>
      <p:ext uri="{BB962C8B-B14F-4D97-AF65-F5344CB8AC3E}">
        <p14:creationId xmlns:p14="http://schemas.microsoft.com/office/powerpoint/2010/main" val="17032594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858FEAF-E87E-2748-9E52-C2F5DFA42BBE}" type="slidenum">
              <a:rPr lang="en-US" smtClean="0"/>
              <a:t>1</a:t>
            </a:fld>
            <a:endParaRPr lang="en-US"/>
          </a:p>
        </p:txBody>
      </p:sp>
    </p:spTree>
    <p:extLst>
      <p:ext uri="{BB962C8B-B14F-4D97-AF65-F5344CB8AC3E}">
        <p14:creationId xmlns:p14="http://schemas.microsoft.com/office/powerpoint/2010/main" val="35271850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All development must keep it in mind</a:t>
            </a:r>
          </a:p>
        </p:txBody>
      </p:sp>
      <p:sp>
        <p:nvSpPr>
          <p:cNvPr id="4" name="Slide Number Placeholder 3"/>
          <p:cNvSpPr>
            <a:spLocks noGrp="1"/>
          </p:cNvSpPr>
          <p:nvPr>
            <p:ph type="sldNum" sz="quarter" idx="5"/>
          </p:nvPr>
        </p:nvSpPr>
        <p:spPr/>
        <p:txBody>
          <a:bodyPr/>
          <a:lstStyle/>
          <a:p>
            <a:fld id="{F858FEAF-E87E-2748-9E52-C2F5DFA42BBE}" type="slidenum">
              <a:rPr lang="en-US" smtClean="0"/>
              <a:t>9</a:t>
            </a:fld>
            <a:endParaRPr lang="en-US"/>
          </a:p>
        </p:txBody>
      </p:sp>
    </p:spTree>
    <p:extLst>
      <p:ext uri="{BB962C8B-B14F-4D97-AF65-F5344CB8AC3E}">
        <p14:creationId xmlns:p14="http://schemas.microsoft.com/office/powerpoint/2010/main" val="42576966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858FEAF-E87E-2748-9E52-C2F5DFA42BBE}" type="slidenum">
              <a:rPr lang="en-US" smtClean="0"/>
              <a:t>10</a:t>
            </a:fld>
            <a:endParaRPr lang="en-US"/>
          </a:p>
        </p:txBody>
      </p:sp>
    </p:spTree>
    <p:extLst>
      <p:ext uri="{BB962C8B-B14F-4D97-AF65-F5344CB8AC3E}">
        <p14:creationId xmlns:p14="http://schemas.microsoft.com/office/powerpoint/2010/main" val="232608655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gradFill>
          <a:gsLst>
            <a:gs pos="0">
              <a:srgbClr val="B0B3B2"/>
            </a:gs>
            <a:gs pos="74000">
              <a:srgbClr val="FFC629"/>
            </a:gs>
            <a:gs pos="100000">
              <a:srgbClr val="231F20"/>
            </a:gs>
            <a:gs pos="100000">
              <a:srgbClr val="231F20"/>
            </a:gs>
          </a:gsLst>
          <a:lin ang="5400000" scaled="1"/>
        </a:gra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0852AAB7-F7A2-6575-F6F4-2E71CEE5C359}"/>
              </a:ext>
            </a:extLst>
          </p:cNvPr>
          <p:cNvGrpSpPr/>
          <p:nvPr userDrawn="1"/>
        </p:nvGrpSpPr>
        <p:grpSpPr>
          <a:xfrm rot="16200000">
            <a:off x="-1103244" y="1103244"/>
            <a:ext cx="6858002" cy="4651514"/>
            <a:chOff x="-1" y="0"/>
            <a:chExt cx="12192001" cy="1825625"/>
          </a:xfrm>
        </p:grpSpPr>
        <p:sp>
          <p:nvSpPr>
            <p:cNvPr id="9" name="Document 8">
              <a:extLst>
                <a:ext uri="{FF2B5EF4-FFF2-40B4-BE49-F238E27FC236}">
                  <a16:creationId xmlns:a16="http://schemas.microsoft.com/office/drawing/2014/main" id="{E4451EDA-C18D-B9A2-D481-6B879E4D8A68}"/>
                </a:ext>
              </a:extLst>
            </p:cNvPr>
            <p:cNvSpPr/>
            <p:nvPr userDrawn="1"/>
          </p:nvSpPr>
          <p:spPr>
            <a:xfrm>
              <a:off x="0" y="1"/>
              <a:ext cx="12192000" cy="1825624"/>
            </a:xfrm>
            <a:prstGeom prst="flowChartDocument">
              <a:avLst/>
            </a:prstGeom>
            <a:solidFill>
              <a:srgbClr val="FFC629"/>
            </a:solidFill>
            <a:ln w="38100">
              <a:solidFill>
                <a:srgbClr val="231F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ocument 9">
              <a:extLst>
                <a:ext uri="{FF2B5EF4-FFF2-40B4-BE49-F238E27FC236}">
                  <a16:creationId xmlns:a16="http://schemas.microsoft.com/office/drawing/2014/main" id="{3A1F6A45-4E66-4270-74C4-B7E8D2562874}"/>
                </a:ext>
              </a:extLst>
            </p:cNvPr>
            <p:cNvSpPr/>
            <p:nvPr userDrawn="1"/>
          </p:nvSpPr>
          <p:spPr>
            <a:xfrm flipH="1">
              <a:off x="0" y="0"/>
              <a:ext cx="12191999" cy="1690688"/>
            </a:xfrm>
            <a:prstGeom prst="flowChartDocument">
              <a:avLst/>
            </a:prstGeom>
            <a:solidFill>
              <a:srgbClr val="B0B3B2"/>
            </a:solidFill>
            <a:ln w="38100">
              <a:solidFill>
                <a:srgbClr val="231F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ocument 10">
              <a:extLst>
                <a:ext uri="{FF2B5EF4-FFF2-40B4-BE49-F238E27FC236}">
                  <a16:creationId xmlns:a16="http://schemas.microsoft.com/office/drawing/2014/main" id="{97D2CF7D-DCEA-04F3-0205-A01A981008C3}"/>
                </a:ext>
              </a:extLst>
            </p:cNvPr>
            <p:cNvSpPr/>
            <p:nvPr userDrawn="1"/>
          </p:nvSpPr>
          <p:spPr>
            <a:xfrm>
              <a:off x="-1" y="0"/>
              <a:ext cx="12191999" cy="1646238"/>
            </a:xfrm>
            <a:prstGeom prst="flowChartDocument">
              <a:avLst/>
            </a:prstGeom>
            <a:solidFill>
              <a:schemeClr val="tx1"/>
            </a:solidFill>
            <a:ln w="38100">
              <a:solidFill>
                <a:srgbClr val="231F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5AF8DAFC-2AFE-89C3-570D-21A3E29D29B7}"/>
              </a:ext>
            </a:extLst>
          </p:cNvPr>
          <p:cNvSpPr>
            <a:spLocks noGrp="1"/>
          </p:cNvSpPr>
          <p:nvPr>
            <p:ph type="ctrTitle"/>
          </p:nvPr>
        </p:nvSpPr>
        <p:spPr>
          <a:xfrm>
            <a:off x="4989200" y="1742027"/>
            <a:ext cx="5804452" cy="2387600"/>
          </a:xfrm>
        </p:spPr>
        <p:txBody>
          <a:bodyPr anchor="b"/>
          <a:lstStyle>
            <a:lvl1pPr algn="l">
              <a:defRPr sz="6000"/>
            </a:lvl1pPr>
          </a:lstStyle>
          <a:p>
            <a:r>
              <a:rPr lang="en-US"/>
              <a:t>Click to edit Master title style</a:t>
            </a:r>
          </a:p>
        </p:txBody>
      </p:sp>
      <p:sp>
        <p:nvSpPr>
          <p:cNvPr id="3" name="Subtitle 2">
            <a:extLst>
              <a:ext uri="{FF2B5EF4-FFF2-40B4-BE49-F238E27FC236}">
                <a16:creationId xmlns:a16="http://schemas.microsoft.com/office/drawing/2014/main" id="{3B1DAF69-7004-43F5-CF91-B29F095D7F3F}"/>
              </a:ext>
            </a:extLst>
          </p:cNvPr>
          <p:cNvSpPr>
            <a:spLocks noGrp="1"/>
          </p:cNvSpPr>
          <p:nvPr>
            <p:ph type="subTitle" idx="1"/>
          </p:nvPr>
        </p:nvSpPr>
        <p:spPr>
          <a:xfrm>
            <a:off x="4989199" y="4314604"/>
            <a:ext cx="5804453" cy="1655762"/>
          </a:xfrm>
        </p:spPr>
        <p:txBody>
          <a:bodyPr/>
          <a:lstStyle>
            <a:lvl1pPr marL="0" indent="0" algn="l">
              <a:buNone/>
              <a:defRPr sz="2400">
                <a:solidFill>
                  <a:srgbClr val="231F2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7" name="Picture 6" descr="A yellow and grey logo&#10;&#10;Description automatically generated">
            <a:extLst>
              <a:ext uri="{FF2B5EF4-FFF2-40B4-BE49-F238E27FC236}">
                <a16:creationId xmlns:a16="http://schemas.microsoft.com/office/drawing/2014/main" id="{35B97014-0B33-2F79-4515-4B2A5C1D9C1D}"/>
              </a:ext>
            </a:extLst>
          </p:cNvPr>
          <p:cNvPicPr>
            <a:picLocks noChangeAspect="1"/>
          </p:cNvPicPr>
          <p:nvPr userDrawn="1"/>
        </p:nvPicPr>
        <p:blipFill>
          <a:blip r:embed="rId2"/>
          <a:srcRect b="22287"/>
          <a:stretch>
            <a:fillRect/>
          </a:stretch>
        </p:blipFill>
        <p:spPr>
          <a:xfrm>
            <a:off x="-671785" y="2186193"/>
            <a:ext cx="5117018" cy="3114539"/>
          </a:xfrm>
          <a:prstGeom prst="rect">
            <a:avLst/>
          </a:prstGeom>
        </p:spPr>
      </p:pic>
      <p:sp>
        <p:nvSpPr>
          <p:cNvPr id="4" name="TextBox 3">
            <a:extLst>
              <a:ext uri="{FF2B5EF4-FFF2-40B4-BE49-F238E27FC236}">
                <a16:creationId xmlns:a16="http://schemas.microsoft.com/office/drawing/2014/main" id="{3EF607ED-A383-B5AD-375E-739263E26483}"/>
              </a:ext>
            </a:extLst>
          </p:cNvPr>
          <p:cNvSpPr txBox="1"/>
          <p:nvPr userDrawn="1"/>
        </p:nvSpPr>
        <p:spPr>
          <a:xfrm>
            <a:off x="224855" y="5782967"/>
            <a:ext cx="3323737" cy="646331"/>
          </a:xfrm>
          <a:prstGeom prst="rect">
            <a:avLst/>
          </a:prstGeom>
          <a:noFill/>
        </p:spPr>
        <p:txBody>
          <a:bodyPr wrap="square" rtlCol="0">
            <a:spAutoFit/>
          </a:bodyPr>
          <a:lstStyle/>
          <a:p>
            <a:pPr algn="ctr"/>
            <a:r>
              <a:rPr lang="en-US" b="0" i="0" dirty="0">
                <a:solidFill>
                  <a:schemeClr val="bg1"/>
                </a:solidFill>
                <a:latin typeface="Montserrat Light" pitchFamily="2" charset="77"/>
              </a:rPr>
              <a:t>WCAG Compliance Orientation for Leaders</a:t>
            </a:r>
          </a:p>
        </p:txBody>
      </p:sp>
    </p:spTree>
    <p:extLst>
      <p:ext uri="{BB962C8B-B14F-4D97-AF65-F5344CB8AC3E}">
        <p14:creationId xmlns:p14="http://schemas.microsoft.com/office/powerpoint/2010/main" val="8957895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2BACF84-72C3-B5B1-0EFD-C4EB182D0667}"/>
              </a:ext>
            </a:extLst>
          </p:cNvPr>
          <p:cNvSpPr>
            <a:spLocks noGrp="1"/>
          </p:cNvSpPr>
          <p:nvPr>
            <p:ph type="dt" sz="half" idx="10"/>
          </p:nvPr>
        </p:nvSpPr>
        <p:spPr/>
        <p:txBody>
          <a:bodyPr/>
          <a:lstStyle/>
          <a:p>
            <a:fld id="{7EFE6140-7369-574C-8DBA-1CEBA3CDB41D}" type="datetimeFigureOut">
              <a:rPr lang="en-US" smtClean="0"/>
              <a:t>12/5/25</a:t>
            </a:fld>
            <a:endParaRPr lang="en-US"/>
          </a:p>
        </p:txBody>
      </p:sp>
      <p:sp>
        <p:nvSpPr>
          <p:cNvPr id="3" name="Footer Placeholder 2">
            <a:extLst>
              <a:ext uri="{FF2B5EF4-FFF2-40B4-BE49-F238E27FC236}">
                <a16:creationId xmlns:a16="http://schemas.microsoft.com/office/drawing/2014/main" id="{A9F8547F-DADC-001F-0249-56CC4D24C2B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EE30671F-5D06-2388-3134-9B338D2ACC56}"/>
              </a:ext>
            </a:extLst>
          </p:cNvPr>
          <p:cNvSpPr>
            <a:spLocks noGrp="1"/>
          </p:cNvSpPr>
          <p:nvPr>
            <p:ph type="sldNum" sz="quarter" idx="12"/>
          </p:nvPr>
        </p:nvSpPr>
        <p:spPr/>
        <p:txBody>
          <a:bodyPr/>
          <a:lstStyle/>
          <a:p>
            <a:fld id="{F3BB3B04-7F88-4D4E-BB6A-69364D74319F}" type="slidenum">
              <a:rPr lang="en-US" smtClean="0"/>
              <a:t>‹#›</a:t>
            </a:fld>
            <a:endParaRPr lang="en-US"/>
          </a:p>
        </p:txBody>
      </p:sp>
      <p:sp>
        <p:nvSpPr>
          <p:cNvPr id="5" name="Title 4">
            <a:extLst>
              <a:ext uri="{FF2B5EF4-FFF2-40B4-BE49-F238E27FC236}">
                <a16:creationId xmlns:a16="http://schemas.microsoft.com/office/drawing/2014/main" id="{02201D61-709B-A518-1D1E-BBDBF068FEDC}"/>
              </a:ext>
            </a:extLst>
          </p:cNvPr>
          <p:cNvSpPr>
            <a:spLocks noGrp="1"/>
          </p:cNvSpPr>
          <p:nvPr>
            <p:ph type="title"/>
          </p:nvPr>
        </p:nvSpPr>
        <p:spPr>
          <a:xfrm>
            <a:off x="330200" y="-1189038"/>
            <a:ext cx="10515600" cy="1325563"/>
          </a:xfrm>
        </p:spPr>
        <p:txBody>
          <a:bodyPr/>
          <a:lstStyle/>
          <a:p>
            <a:r>
              <a:rPr lang="en-US"/>
              <a:t>Click to edit Master title style</a:t>
            </a:r>
          </a:p>
        </p:txBody>
      </p:sp>
    </p:spTree>
    <p:extLst>
      <p:ext uri="{BB962C8B-B14F-4D97-AF65-F5344CB8AC3E}">
        <p14:creationId xmlns:p14="http://schemas.microsoft.com/office/powerpoint/2010/main" val="30902908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2150DD-348F-A693-5241-4B4E56CC7212}"/>
              </a:ext>
            </a:extLst>
          </p:cNvPr>
          <p:cNvSpPr>
            <a:spLocks noGrp="1"/>
          </p:cNvSpPr>
          <p:nvPr>
            <p:ph type="title"/>
          </p:nvPr>
        </p:nvSpPr>
        <p:spPr>
          <a:xfrm>
            <a:off x="716411" y="397566"/>
            <a:ext cx="7324346" cy="785192"/>
          </a:xfrm>
        </p:spPr>
        <p:txBody>
          <a:bodyPr anchor="t">
            <a:normAutofit/>
          </a:bodyPr>
          <a:lstStyle>
            <a:lvl1pPr>
              <a:defRPr sz="4400"/>
            </a:lvl1pPr>
          </a:lstStyle>
          <a:p>
            <a:r>
              <a:rPr lang="en-US"/>
              <a:t>Click to edit Master title style</a:t>
            </a:r>
          </a:p>
        </p:txBody>
      </p:sp>
      <p:sp>
        <p:nvSpPr>
          <p:cNvPr id="3" name="Content Placeholder 2">
            <a:extLst>
              <a:ext uri="{FF2B5EF4-FFF2-40B4-BE49-F238E27FC236}">
                <a16:creationId xmlns:a16="http://schemas.microsoft.com/office/drawing/2014/main" id="{B42F6E6E-8754-0B47-C612-B0B37B8947DE}"/>
              </a:ext>
            </a:extLst>
          </p:cNvPr>
          <p:cNvSpPr>
            <a:spLocks noGrp="1"/>
          </p:cNvSpPr>
          <p:nvPr>
            <p:ph idx="1"/>
          </p:nvPr>
        </p:nvSpPr>
        <p:spPr>
          <a:xfrm>
            <a:off x="716411" y="2014882"/>
            <a:ext cx="6172200" cy="393285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96D790D-1233-033B-7FC9-A90DEE6FE355}"/>
              </a:ext>
            </a:extLst>
          </p:cNvPr>
          <p:cNvSpPr>
            <a:spLocks noGrp="1"/>
          </p:cNvSpPr>
          <p:nvPr>
            <p:ph type="body" sz="half" idx="2"/>
          </p:nvPr>
        </p:nvSpPr>
        <p:spPr>
          <a:xfrm>
            <a:off x="7372351" y="2112962"/>
            <a:ext cx="3932237" cy="3811588"/>
          </a:xfrm>
        </p:spPr>
        <p:txBody>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0914654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2150DD-348F-A693-5241-4B4E56CC7212}"/>
              </a:ext>
            </a:extLst>
          </p:cNvPr>
          <p:cNvSpPr>
            <a:spLocks noGrp="1"/>
          </p:cNvSpPr>
          <p:nvPr>
            <p:ph type="title"/>
          </p:nvPr>
        </p:nvSpPr>
        <p:spPr>
          <a:xfrm>
            <a:off x="716411" y="397566"/>
            <a:ext cx="7324346" cy="785192"/>
          </a:xfrm>
        </p:spPr>
        <p:txBody>
          <a:bodyPr anchor="t">
            <a:normAutofit/>
          </a:bodyPr>
          <a:lstStyle>
            <a:lvl1pPr>
              <a:defRPr sz="4400"/>
            </a:lvl1pPr>
          </a:lstStyle>
          <a:p>
            <a:r>
              <a:rPr lang="en-US"/>
              <a:t>Click to edit Master title style</a:t>
            </a:r>
          </a:p>
        </p:txBody>
      </p:sp>
      <p:sp>
        <p:nvSpPr>
          <p:cNvPr id="3" name="Content Placeholder 2">
            <a:extLst>
              <a:ext uri="{FF2B5EF4-FFF2-40B4-BE49-F238E27FC236}">
                <a16:creationId xmlns:a16="http://schemas.microsoft.com/office/drawing/2014/main" id="{B42F6E6E-8754-0B47-C612-B0B37B8947DE}"/>
              </a:ext>
            </a:extLst>
          </p:cNvPr>
          <p:cNvSpPr>
            <a:spLocks noGrp="1"/>
          </p:cNvSpPr>
          <p:nvPr>
            <p:ph idx="1"/>
          </p:nvPr>
        </p:nvSpPr>
        <p:spPr>
          <a:xfrm>
            <a:off x="5183188" y="1928191"/>
            <a:ext cx="6172200" cy="393285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96D790D-1233-033B-7FC9-A90DEE6FE3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6353833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Pic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2150DD-348F-A693-5241-4B4E56CC7212}"/>
              </a:ext>
            </a:extLst>
          </p:cNvPr>
          <p:cNvSpPr>
            <a:spLocks noGrp="1"/>
          </p:cNvSpPr>
          <p:nvPr>
            <p:ph type="title"/>
          </p:nvPr>
        </p:nvSpPr>
        <p:spPr>
          <a:xfrm>
            <a:off x="716411" y="397566"/>
            <a:ext cx="8136644" cy="785192"/>
          </a:xfrm>
        </p:spPr>
        <p:txBody>
          <a:bodyPr anchor="t">
            <a:normAutofit/>
          </a:bodyPr>
          <a:lstStyle>
            <a:lvl1pPr>
              <a:defRPr sz="4400"/>
            </a:lvl1pPr>
          </a:lstStyle>
          <a:p>
            <a:r>
              <a:rPr lang="en-US"/>
              <a:t>Click to edit Master title style</a:t>
            </a:r>
          </a:p>
        </p:txBody>
      </p:sp>
      <p:sp>
        <p:nvSpPr>
          <p:cNvPr id="6" name="Picture Placeholder 5">
            <a:extLst>
              <a:ext uri="{FF2B5EF4-FFF2-40B4-BE49-F238E27FC236}">
                <a16:creationId xmlns:a16="http://schemas.microsoft.com/office/drawing/2014/main" id="{5709945B-ECBF-2F5B-F284-7C03884B2402}"/>
              </a:ext>
            </a:extLst>
          </p:cNvPr>
          <p:cNvSpPr>
            <a:spLocks noGrp="1"/>
          </p:cNvSpPr>
          <p:nvPr>
            <p:ph type="pic" sz="quarter" idx="10"/>
          </p:nvPr>
        </p:nvSpPr>
        <p:spPr>
          <a:xfrm>
            <a:off x="715963" y="2078038"/>
            <a:ext cx="5047528" cy="3783012"/>
          </a:xfrm>
        </p:spPr>
        <p:txBody>
          <a:bodyPr/>
          <a:lstStyle/>
          <a:p>
            <a:endParaRPr lang="en-US"/>
          </a:p>
        </p:txBody>
      </p:sp>
      <p:sp>
        <p:nvSpPr>
          <p:cNvPr id="8" name="Picture Placeholder 7">
            <a:extLst>
              <a:ext uri="{FF2B5EF4-FFF2-40B4-BE49-F238E27FC236}">
                <a16:creationId xmlns:a16="http://schemas.microsoft.com/office/drawing/2014/main" id="{4D96D538-24EB-558A-F1ED-B7FDB1EE6C84}"/>
              </a:ext>
            </a:extLst>
          </p:cNvPr>
          <p:cNvSpPr>
            <a:spLocks noGrp="1"/>
          </p:cNvSpPr>
          <p:nvPr>
            <p:ph type="pic" sz="quarter" idx="11"/>
          </p:nvPr>
        </p:nvSpPr>
        <p:spPr>
          <a:xfrm>
            <a:off x="6096000" y="2078038"/>
            <a:ext cx="5570104" cy="3783012"/>
          </a:xfrm>
        </p:spPr>
        <p:txBody>
          <a:bodyPr/>
          <a:lstStyle/>
          <a:p>
            <a:endParaRPr lang="en-US"/>
          </a:p>
        </p:txBody>
      </p:sp>
    </p:spTree>
    <p:extLst>
      <p:ext uri="{BB962C8B-B14F-4D97-AF65-F5344CB8AC3E}">
        <p14:creationId xmlns:p14="http://schemas.microsoft.com/office/powerpoint/2010/main" val="2694534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blipFill dpi="0" rotWithShape="1">
          <a:blip r:embed="rId2">
            <a:alphaModFix amt="41000"/>
            <a:lum/>
          </a:blip>
          <a:srcRect/>
          <a:stretch>
            <a:fillRect t="-9000" b="-9000"/>
          </a:stretch>
        </a:blipFill>
        <a:effectLst/>
      </p:bgPr>
    </p:bg>
    <p:spTree>
      <p:nvGrpSpPr>
        <p:cNvPr id="1" name=""/>
        <p:cNvGrpSpPr/>
        <p:nvPr/>
      </p:nvGrpSpPr>
      <p:grpSpPr>
        <a:xfrm>
          <a:off x="0" y="0"/>
          <a:ext cx="0" cy="0"/>
          <a:chOff x="0" y="0"/>
          <a:chExt cx="0" cy="0"/>
        </a:xfrm>
      </p:grpSpPr>
      <p:sp>
        <p:nvSpPr>
          <p:cNvPr id="8" name="Document 7">
            <a:extLst>
              <a:ext uri="{FF2B5EF4-FFF2-40B4-BE49-F238E27FC236}">
                <a16:creationId xmlns:a16="http://schemas.microsoft.com/office/drawing/2014/main" id="{EFA78C8C-434F-6BBD-39DD-F2ECFB0C3288}"/>
              </a:ext>
            </a:extLst>
          </p:cNvPr>
          <p:cNvSpPr/>
          <p:nvPr userDrawn="1"/>
        </p:nvSpPr>
        <p:spPr>
          <a:xfrm>
            <a:off x="654050" y="432917"/>
            <a:ext cx="4114799" cy="5699527"/>
          </a:xfrm>
          <a:prstGeom prst="flowChartDocument">
            <a:avLst/>
          </a:prstGeom>
          <a:solidFill>
            <a:srgbClr val="B0B3B2">
              <a:alpha val="80000"/>
            </a:srgbClr>
          </a:solidFill>
          <a:ln w="38100">
            <a:solidFill>
              <a:srgbClr val="231F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EC59695-82FA-7D82-ACA3-6AD223E53316}"/>
              </a:ext>
            </a:extLst>
          </p:cNvPr>
          <p:cNvSpPr>
            <a:spLocks noGrp="1"/>
          </p:cNvSpPr>
          <p:nvPr>
            <p:ph type="title"/>
          </p:nvPr>
        </p:nvSpPr>
        <p:spPr>
          <a:xfrm>
            <a:off x="836612" y="611810"/>
            <a:ext cx="3932237" cy="1221684"/>
          </a:xfrm>
        </p:spPr>
        <p:txBody>
          <a:bodyPr anchor="t"/>
          <a:lstStyle>
            <a:lvl1pPr>
              <a:defRPr sz="3200"/>
            </a:lvl1pPr>
          </a:lstStyle>
          <a:p>
            <a:r>
              <a:rPr lang="en-US"/>
              <a:t>Click to edit Master title style</a:t>
            </a:r>
          </a:p>
        </p:txBody>
      </p:sp>
      <p:sp>
        <p:nvSpPr>
          <p:cNvPr id="4" name="Text Placeholder 3">
            <a:extLst>
              <a:ext uri="{FF2B5EF4-FFF2-40B4-BE49-F238E27FC236}">
                <a16:creationId xmlns:a16="http://schemas.microsoft.com/office/drawing/2014/main" id="{7180D5E8-F822-8A8F-02D0-960AB5584642}"/>
              </a:ext>
            </a:extLst>
          </p:cNvPr>
          <p:cNvSpPr>
            <a:spLocks noGrp="1"/>
          </p:cNvSpPr>
          <p:nvPr>
            <p:ph type="body" sz="half" idx="2"/>
          </p:nvPr>
        </p:nvSpPr>
        <p:spPr>
          <a:xfrm>
            <a:off x="745330" y="2057400"/>
            <a:ext cx="3932237" cy="3285309"/>
          </a:xfrm>
        </p:spPr>
        <p:txBody>
          <a:bodyPr>
            <a:normAutofit/>
          </a:bodyPr>
          <a:lstStyle>
            <a:lvl1pPr marL="0" indent="0">
              <a:buNone/>
              <a:defRPr sz="2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Picture Placeholder 2">
            <a:extLst>
              <a:ext uri="{FF2B5EF4-FFF2-40B4-BE49-F238E27FC236}">
                <a16:creationId xmlns:a16="http://schemas.microsoft.com/office/drawing/2014/main" id="{05EBA391-2E61-92AA-D194-3C1DD1E48B8B}"/>
              </a:ext>
            </a:extLst>
          </p:cNvPr>
          <p:cNvSpPr>
            <a:spLocks noGrp="1"/>
          </p:cNvSpPr>
          <p:nvPr>
            <p:ph type="pic" idx="1"/>
          </p:nvPr>
        </p:nvSpPr>
        <p:spPr>
          <a:xfrm>
            <a:off x="5183187" y="457200"/>
            <a:ext cx="6465473" cy="604245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Tree>
    <p:extLst>
      <p:ext uri="{BB962C8B-B14F-4D97-AF65-F5344CB8AC3E}">
        <p14:creationId xmlns:p14="http://schemas.microsoft.com/office/powerpoint/2010/main" val="35690044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8BCDD7-ADCA-311F-0EB8-1DAF2C76FF5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046B186-87AC-A786-A752-0B46BD878BA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C09826-47BA-D1D7-915F-7985F4E2B71A}"/>
              </a:ext>
            </a:extLst>
          </p:cNvPr>
          <p:cNvSpPr>
            <a:spLocks noGrp="1"/>
          </p:cNvSpPr>
          <p:nvPr>
            <p:ph type="dt" sz="half" idx="10"/>
          </p:nvPr>
        </p:nvSpPr>
        <p:spPr/>
        <p:txBody>
          <a:bodyPr/>
          <a:lstStyle/>
          <a:p>
            <a:fld id="{7EFE6140-7369-574C-8DBA-1CEBA3CDB41D}" type="datetimeFigureOut">
              <a:rPr lang="en-US" smtClean="0"/>
              <a:t>12/5/25</a:t>
            </a:fld>
            <a:endParaRPr lang="en-US"/>
          </a:p>
        </p:txBody>
      </p:sp>
      <p:sp>
        <p:nvSpPr>
          <p:cNvPr id="5" name="Footer Placeholder 4">
            <a:extLst>
              <a:ext uri="{FF2B5EF4-FFF2-40B4-BE49-F238E27FC236}">
                <a16:creationId xmlns:a16="http://schemas.microsoft.com/office/drawing/2014/main" id="{533AEEBD-9429-A048-FC22-807A5DFDC34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E4EC6F0-DB2A-AA3E-5897-C1342D3451F5}"/>
              </a:ext>
            </a:extLst>
          </p:cNvPr>
          <p:cNvSpPr>
            <a:spLocks noGrp="1"/>
          </p:cNvSpPr>
          <p:nvPr>
            <p:ph type="sldNum" sz="quarter" idx="12"/>
          </p:nvPr>
        </p:nvSpPr>
        <p:spPr/>
        <p:txBody>
          <a:bodyPr/>
          <a:lstStyle/>
          <a:p>
            <a:fld id="{F3BB3B04-7F88-4D4E-BB6A-69364D74319F}" type="slidenum">
              <a:rPr lang="en-US" smtClean="0"/>
              <a:t>‹#›</a:t>
            </a:fld>
            <a:endParaRPr lang="en-US"/>
          </a:p>
        </p:txBody>
      </p:sp>
    </p:spTree>
    <p:extLst>
      <p:ext uri="{BB962C8B-B14F-4D97-AF65-F5344CB8AC3E}">
        <p14:creationId xmlns:p14="http://schemas.microsoft.com/office/powerpoint/2010/main" val="9012806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7292D1E-5262-2FC5-CBA3-8B7F6ABC4B5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0D102B7-EA9A-0D0F-81B2-E8580AE1211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418D8C-7A0C-0FB0-68EA-2E92E1ED91E1}"/>
              </a:ext>
            </a:extLst>
          </p:cNvPr>
          <p:cNvSpPr>
            <a:spLocks noGrp="1"/>
          </p:cNvSpPr>
          <p:nvPr>
            <p:ph type="dt" sz="half" idx="10"/>
          </p:nvPr>
        </p:nvSpPr>
        <p:spPr/>
        <p:txBody>
          <a:bodyPr/>
          <a:lstStyle/>
          <a:p>
            <a:fld id="{7EFE6140-7369-574C-8DBA-1CEBA3CDB41D}" type="datetimeFigureOut">
              <a:rPr lang="en-US" smtClean="0"/>
              <a:t>12/5/25</a:t>
            </a:fld>
            <a:endParaRPr lang="en-US"/>
          </a:p>
        </p:txBody>
      </p:sp>
      <p:sp>
        <p:nvSpPr>
          <p:cNvPr id="5" name="Footer Placeholder 4">
            <a:extLst>
              <a:ext uri="{FF2B5EF4-FFF2-40B4-BE49-F238E27FC236}">
                <a16:creationId xmlns:a16="http://schemas.microsoft.com/office/drawing/2014/main" id="{D6E914CA-AB6E-7C1E-1F62-3606E8C18F4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C0844BF-E86F-CA9F-66E3-ECCF1980EE62}"/>
              </a:ext>
            </a:extLst>
          </p:cNvPr>
          <p:cNvSpPr>
            <a:spLocks noGrp="1"/>
          </p:cNvSpPr>
          <p:nvPr>
            <p:ph type="sldNum" sz="quarter" idx="12"/>
          </p:nvPr>
        </p:nvSpPr>
        <p:spPr/>
        <p:txBody>
          <a:bodyPr/>
          <a:lstStyle/>
          <a:p>
            <a:fld id="{F3BB3B04-7F88-4D4E-BB6A-69364D74319F}" type="slidenum">
              <a:rPr lang="en-US" smtClean="0"/>
              <a:t>‹#›</a:t>
            </a:fld>
            <a:endParaRPr lang="en-US"/>
          </a:p>
        </p:txBody>
      </p:sp>
    </p:spTree>
    <p:extLst>
      <p:ext uri="{BB962C8B-B14F-4D97-AF65-F5344CB8AC3E}">
        <p14:creationId xmlns:p14="http://schemas.microsoft.com/office/powerpoint/2010/main" val="30805920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4CB51-7BF7-8EF9-D975-9DED04B92A1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7FB9129-173B-D410-3A3F-51420F5FA92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6B7299-127E-029C-1A61-BAB13B7BE99C}"/>
              </a:ext>
            </a:extLst>
          </p:cNvPr>
          <p:cNvSpPr>
            <a:spLocks noGrp="1"/>
          </p:cNvSpPr>
          <p:nvPr>
            <p:ph type="dt" sz="half" idx="10"/>
          </p:nvPr>
        </p:nvSpPr>
        <p:spPr/>
        <p:txBody>
          <a:bodyPr/>
          <a:lstStyle/>
          <a:p>
            <a:fld id="{7EFE6140-7369-574C-8DBA-1CEBA3CDB41D}" type="datetimeFigureOut">
              <a:rPr lang="en-US" smtClean="0"/>
              <a:t>12/5/25</a:t>
            </a:fld>
            <a:endParaRPr lang="en-US"/>
          </a:p>
        </p:txBody>
      </p:sp>
      <p:sp>
        <p:nvSpPr>
          <p:cNvPr id="5" name="Footer Placeholder 4">
            <a:extLst>
              <a:ext uri="{FF2B5EF4-FFF2-40B4-BE49-F238E27FC236}">
                <a16:creationId xmlns:a16="http://schemas.microsoft.com/office/drawing/2014/main" id="{4EBB970F-4278-3C87-7D04-B8BDA2A39F2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C12A272-8C70-16F0-342A-B0A9220302CD}"/>
              </a:ext>
            </a:extLst>
          </p:cNvPr>
          <p:cNvSpPr>
            <a:spLocks noGrp="1"/>
          </p:cNvSpPr>
          <p:nvPr>
            <p:ph type="sldNum" sz="quarter" idx="12"/>
          </p:nvPr>
        </p:nvSpPr>
        <p:spPr/>
        <p:txBody>
          <a:bodyPr/>
          <a:lstStyle/>
          <a:p>
            <a:fld id="{F3BB3B04-7F88-4D4E-BB6A-69364D74319F}" type="slidenum">
              <a:rPr lang="en-US" smtClean="0"/>
              <a:t>‹#›</a:t>
            </a:fld>
            <a:endParaRPr lang="en-US"/>
          </a:p>
        </p:txBody>
      </p:sp>
    </p:spTree>
    <p:extLst>
      <p:ext uri="{BB962C8B-B14F-4D97-AF65-F5344CB8AC3E}">
        <p14:creationId xmlns:p14="http://schemas.microsoft.com/office/powerpoint/2010/main" val="41746432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gradFill>
          <a:gsLst>
            <a:gs pos="0">
              <a:srgbClr val="B0B3B2">
                <a:alpha val="40879"/>
              </a:srgbClr>
            </a:gs>
            <a:gs pos="74000">
              <a:srgbClr val="FFC629">
                <a:alpha val="57734"/>
              </a:srgbClr>
            </a:gs>
            <a:gs pos="100000">
              <a:srgbClr val="231F20"/>
            </a:gs>
            <a:gs pos="100000">
              <a:srgbClr val="231F20">
                <a:alpha val="48046"/>
              </a:srgb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B90E2B-39A6-88C9-EDE0-C439CCABF792}"/>
              </a:ext>
            </a:extLst>
          </p:cNvPr>
          <p:cNvSpPr>
            <a:spLocks noGrp="1"/>
          </p:cNvSpPr>
          <p:nvPr>
            <p:ph type="title"/>
          </p:nvPr>
        </p:nvSpPr>
        <p:spPr>
          <a:xfrm>
            <a:off x="838200" y="1226888"/>
            <a:ext cx="6858001"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C99E067-2D87-7C95-30E9-F0AB0846BF8E}"/>
              </a:ext>
            </a:extLst>
          </p:cNvPr>
          <p:cNvSpPr>
            <a:spLocks noGrp="1"/>
          </p:cNvSpPr>
          <p:nvPr>
            <p:ph type="body" idx="1"/>
          </p:nvPr>
        </p:nvSpPr>
        <p:spPr>
          <a:xfrm>
            <a:off x="838200" y="4204743"/>
            <a:ext cx="6503988" cy="1500187"/>
          </a:xfrm>
        </p:spPr>
        <p:txBody>
          <a:bodyPr/>
          <a:lstStyle>
            <a:lvl1pPr marL="0" indent="0">
              <a:buNone/>
              <a:defRPr sz="2400">
                <a:solidFill>
                  <a:srgbClr val="231F2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3506B59-8D6E-A49D-7CA5-81DB868B5E25}"/>
              </a:ext>
            </a:extLst>
          </p:cNvPr>
          <p:cNvSpPr>
            <a:spLocks noGrp="1"/>
          </p:cNvSpPr>
          <p:nvPr>
            <p:ph type="dt" sz="half" idx="10"/>
          </p:nvPr>
        </p:nvSpPr>
        <p:spPr/>
        <p:txBody>
          <a:bodyPr/>
          <a:lstStyle/>
          <a:p>
            <a:fld id="{7EFE6140-7369-574C-8DBA-1CEBA3CDB41D}" type="datetimeFigureOut">
              <a:rPr lang="en-US" smtClean="0"/>
              <a:t>12/5/25</a:t>
            </a:fld>
            <a:endParaRPr lang="en-US"/>
          </a:p>
        </p:txBody>
      </p:sp>
      <p:sp>
        <p:nvSpPr>
          <p:cNvPr id="5" name="Footer Placeholder 4">
            <a:extLst>
              <a:ext uri="{FF2B5EF4-FFF2-40B4-BE49-F238E27FC236}">
                <a16:creationId xmlns:a16="http://schemas.microsoft.com/office/drawing/2014/main" id="{29093EAC-12D2-E68C-C21F-8B7DCEF71D0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B56B421-5B01-6955-2280-FF04C1BDFDDA}"/>
              </a:ext>
            </a:extLst>
          </p:cNvPr>
          <p:cNvSpPr>
            <a:spLocks noGrp="1"/>
          </p:cNvSpPr>
          <p:nvPr>
            <p:ph type="sldNum" sz="quarter" idx="12"/>
          </p:nvPr>
        </p:nvSpPr>
        <p:spPr/>
        <p:txBody>
          <a:bodyPr/>
          <a:lstStyle/>
          <a:p>
            <a:fld id="{F3BB3B04-7F88-4D4E-BB6A-69364D74319F}" type="slidenum">
              <a:rPr lang="en-US" smtClean="0"/>
              <a:t>‹#›</a:t>
            </a:fld>
            <a:endParaRPr lang="en-US"/>
          </a:p>
        </p:txBody>
      </p:sp>
      <p:grpSp>
        <p:nvGrpSpPr>
          <p:cNvPr id="15" name="Group 14">
            <a:extLst>
              <a:ext uri="{FF2B5EF4-FFF2-40B4-BE49-F238E27FC236}">
                <a16:creationId xmlns:a16="http://schemas.microsoft.com/office/drawing/2014/main" id="{B137993B-1B40-715A-D9CD-7ED544EF8AF9}"/>
              </a:ext>
            </a:extLst>
          </p:cNvPr>
          <p:cNvGrpSpPr/>
          <p:nvPr userDrawn="1"/>
        </p:nvGrpSpPr>
        <p:grpSpPr>
          <a:xfrm rot="10800000">
            <a:off x="0" y="5339555"/>
            <a:ext cx="12192000" cy="1500187"/>
            <a:chOff x="-1" y="0"/>
            <a:chExt cx="12192001" cy="1825625"/>
          </a:xfrm>
          <a:effectLst/>
          <a:scene3d>
            <a:camera prst="orthographicFront">
              <a:rot lat="0" lon="21299999" rev="0"/>
            </a:camera>
            <a:lightRig rig="threePt" dir="t"/>
          </a:scene3d>
        </p:grpSpPr>
        <p:sp>
          <p:nvSpPr>
            <p:cNvPr id="16" name="Document 15">
              <a:extLst>
                <a:ext uri="{FF2B5EF4-FFF2-40B4-BE49-F238E27FC236}">
                  <a16:creationId xmlns:a16="http://schemas.microsoft.com/office/drawing/2014/main" id="{2976B9FE-A774-4F4D-3231-196BB136FB67}"/>
                </a:ext>
              </a:extLst>
            </p:cNvPr>
            <p:cNvSpPr/>
            <p:nvPr userDrawn="1"/>
          </p:nvSpPr>
          <p:spPr>
            <a:xfrm>
              <a:off x="0" y="1"/>
              <a:ext cx="12192000" cy="1825624"/>
            </a:xfrm>
            <a:prstGeom prst="flowChartDocument">
              <a:avLst/>
            </a:prstGeom>
            <a:solidFill>
              <a:srgbClr val="FFC629"/>
            </a:solidFill>
            <a:ln w="38100">
              <a:solidFill>
                <a:srgbClr val="231F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Document 16">
              <a:extLst>
                <a:ext uri="{FF2B5EF4-FFF2-40B4-BE49-F238E27FC236}">
                  <a16:creationId xmlns:a16="http://schemas.microsoft.com/office/drawing/2014/main" id="{12C2A713-9ADB-D922-A313-873C521A493A}"/>
                </a:ext>
              </a:extLst>
            </p:cNvPr>
            <p:cNvSpPr/>
            <p:nvPr userDrawn="1"/>
          </p:nvSpPr>
          <p:spPr>
            <a:xfrm flipH="1">
              <a:off x="0" y="0"/>
              <a:ext cx="12191999" cy="1690688"/>
            </a:xfrm>
            <a:prstGeom prst="flowChartDocument">
              <a:avLst/>
            </a:prstGeom>
            <a:solidFill>
              <a:srgbClr val="B0B3B2"/>
            </a:solidFill>
            <a:ln w="38100">
              <a:solidFill>
                <a:srgbClr val="231F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Document 17">
              <a:extLst>
                <a:ext uri="{FF2B5EF4-FFF2-40B4-BE49-F238E27FC236}">
                  <a16:creationId xmlns:a16="http://schemas.microsoft.com/office/drawing/2014/main" id="{3D3CB9B3-7C94-4FA7-792C-64388A17E66D}"/>
                </a:ext>
              </a:extLst>
            </p:cNvPr>
            <p:cNvSpPr/>
            <p:nvPr userDrawn="1"/>
          </p:nvSpPr>
          <p:spPr>
            <a:xfrm>
              <a:off x="-1" y="0"/>
              <a:ext cx="12191999" cy="1646238"/>
            </a:xfrm>
            <a:prstGeom prst="flowChartDocument">
              <a:avLst/>
            </a:prstGeom>
            <a:solidFill>
              <a:schemeClr val="tx1"/>
            </a:solidFill>
            <a:ln w="38100">
              <a:solidFill>
                <a:srgbClr val="231F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1301163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wo Content">
    <p:bg>
      <p:bgPr>
        <a:gradFill>
          <a:gsLst>
            <a:gs pos="0">
              <a:srgbClr val="B0B3B2"/>
            </a:gs>
            <a:gs pos="74000">
              <a:srgbClr val="FFC629"/>
            </a:gs>
            <a:gs pos="100000">
              <a:srgbClr val="231F20"/>
            </a:gs>
            <a:gs pos="100000">
              <a:srgbClr val="231F20"/>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793AFD-CAF1-B301-1854-FC7F9BE28E3B}"/>
              </a:ext>
            </a:extLst>
          </p:cNvPr>
          <p:cNvSpPr>
            <a:spLocks noGrp="1"/>
          </p:cNvSpPr>
          <p:nvPr userDrawn="1">
            <p:ph type="title"/>
          </p:nvPr>
        </p:nvSpPr>
        <p:spPr/>
        <p:txBody>
          <a:bodyPr/>
          <a:lstStyle/>
          <a:p>
            <a:r>
              <a:rPr lang="en-US"/>
              <a:t>Click to edit Master title style</a:t>
            </a:r>
          </a:p>
        </p:txBody>
      </p:sp>
      <p:sp>
        <p:nvSpPr>
          <p:cNvPr id="15" name="Document 14">
            <a:extLst>
              <a:ext uri="{FF2B5EF4-FFF2-40B4-BE49-F238E27FC236}">
                <a16:creationId xmlns:a16="http://schemas.microsoft.com/office/drawing/2014/main" id="{BF0C8C6B-5A6D-C31E-17AF-4CCFA3379E0A}"/>
              </a:ext>
            </a:extLst>
          </p:cNvPr>
          <p:cNvSpPr/>
          <p:nvPr userDrawn="1"/>
        </p:nvSpPr>
        <p:spPr>
          <a:xfrm>
            <a:off x="6172200" y="1825623"/>
            <a:ext cx="5181600" cy="4895849"/>
          </a:xfrm>
          <a:prstGeom prst="flowChartDocument">
            <a:avLst/>
          </a:prstGeom>
          <a:solidFill>
            <a:srgbClr val="B0B3B2"/>
          </a:solidFill>
          <a:ln w="38100">
            <a:solidFill>
              <a:srgbClr val="231F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ocument 8">
            <a:extLst>
              <a:ext uri="{FF2B5EF4-FFF2-40B4-BE49-F238E27FC236}">
                <a16:creationId xmlns:a16="http://schemas.microsoft.com/office/drawing/2014/main" id="{F9E62357-3747-D4A7-0681-0E3E4786B8B6}"/>
              </a:ext>
            </a:extLst>
          </p:cNvPr>
          <p:cNvSpPr/>
          <p:nvPr userDrawn="1"/>
        </p:nvSpPr>
        <p:spPr>
          <a:xfrm>
            <a:off x="838200" y="1825627"/>
            <a:ext cx="5181600" cy="4895848"/>
          </a:xfrm>
          <a:prstGeom prst="flowChartDocument">
            <a:avLst/>
          </a:prstGeom>
          <a:solidFill>
            <a:srgbClr val="FFC629"/>
          </a:solidFill>
          <a:ln w="38100">
            <a:solidFill>
              <a:srgbClr val="231F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4B7A0B0-DEB8-3C2D-B698-F93972699044}"/>
              </a:ext>
            </a:extLst>
          </p:cNvPr>
          <p:cNvSpPr>
            <a:spLocks noGrp="1"/>
          </p:cNvSpPr>
          <p:nvPr>
            <p:ph sz="half" idx="1"/>
          </p:nvPr>
        </p:nvSpPr>
        <p:spPr>
          <a:xfrm>
            <a:off x="838200" y="1930399"/>
            <a:ext cx="5181600" cy="4246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B9B4FCC-C7FB-1012-5B15-A44F3C32D9A0}"/>
              </a:ext>
            </a:extLst>
          </p:cNvPr>
          <p:cNvSpPr>
            <a:spLocks noGrp="1"/>
          </p:cNvSpPr>
          <p:nvPr>
            <p:ph sz="half" idx="2"/>
          </p:nvPr>
        </p:nvSpPr>
        <p:spPr>
          <a:xfrm>
            <a:off x="6172200" y="1930399"/>
            <a:ext cx="5181600" cy="42465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a:t>
            </a:r>
          </a:p>
        </p:txBody>
      </p:sp>
      <p:sp>
        <p:nvSpPr>
          <p:cNvPr id="5" name="Date Placeholder 4">
            <a:extLst>
              <a:ext uri="{FF2B5EF4-FFF2-40B4-BE49-F238E27FC236}">
                <a16:creationId xmlns:a16="http://schemas.microsoft.com/office/drawing/2014/main" id="{931E3EC5-63B9-4CB5-1045-F3E34D1C1BA6}"/>
              </a:ext>
            </a:extLst>
          </p:cNvPr>
          <p:cNvSpPr>
            <a:spLocks noGrp="1"/>
          </p:cNvSpPr>
          <p:nvPr userDrawn="1">
            <p:ph type="dt" sz="half" idx="10"/>
          </p:nvPr>
        </p:nvSpPr>
        <p:spPr/>
        <p:txBody>
          <a:bodyPr/>
          <a:lstStyle/>
          <a:p>
            <a:fld id="{7EFE6140-7369-574C-8DBA-1CEBA3CDB41D}" type="datetimeFigureOut">
              <a:rPr lang="en-US" smtClean="0"/>
              <a:t>12/5/25</a:t>
            </a:fld>
            <a:endParaRPr lang="en-US"/>
          </a:p>
        </p:txBody>
      </p:sp>
      <p:sp>
        <p:nvSpPr>
          <p:cNvPr id="6" name="Footer Placeholder 5">
            <a:extLst>
              <a:ext uri="{FF2B5EF4-FFF2-40B4-BE49-F238E27FC236}">
                <a16:creationId xmlns:a16="http://schemas.microsoft.com/office/drawing/2014/main" id="{E77854AC-E06E-94EC-2DBD-6549C89C75D9}"/>
              </a:ext>
            </a:extLst>
          </p:cNvPr>
          <p:cNvSpPr>
            <a:spLocks noGrp="1"/>
          </p:cNvSpPr>
          <p:nvPr userDrawn="1">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7D130CF9-8740-EBE6-4AC2-363B79704858}"/>
              </a:ext>
            </a:extLst>
          </p:cNvPr>
          <p:cNvSpPr>
            <a:spLocks noGrp="1"/>
          </p:cNvSpPr>
          <p:nvPr userDrawn="1">
            <p:ph type="sldNum" sz="quarter" idx="12"/>
          </p:nvPr>
        </p:nvSpPr>
        <p:spPr/>
        <p:txBody>
          <a:bodyPr/>
          <a:lstStyle/>
          <a:p>
            <a:fld id="{F3BB3B04-7F88-4D4E-BB6A-69364D74319F}" type="slidenum">
              <a:rPr lang="en-US" smtClean="0"/>
              <a:t>‹#›</a:t>
            </a:fld>
            <a:endParaRPr lang="en-US"/>
          </a:p>
        </p:txBody>
      </p:sp>
    </p:spTree>
    <p:extLst>
      <p:ext uri="{BB962C8B-B14F-4D97-AF65-F5344CB8AC3E}">
        <p14:creationId xmlns:p14="http://schemas.microsoft.com/office/powerpoint/2010/main" val="13771546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Pr>
        <a:gradFill>
          <a:gsLst>
            <a:gs pos="0">
              <a:srgbClr val="B0B3B2"/>
            </a:gs>
            <a:gs pos="74000">
              <a:srgbClr val="FFC629"/>
            </a:gs>
            <a:gs pos="100000">
              <a:srgbClr val="231F20"/>
            </a:gs>
            <a:gs pos="100000">
              <a:srgbClr val="231F20">
                <a:alpha val="48046"/>
              </a:srgbClr>
            </a:gs>
          </a:gsLst>
          <a:lin ang="5400000" scaled="1"/>
        </a:gradFill>
        <a:effectLst/>
      </p:bgPr>
    </p:bg>
    <p:spTree>
      <p:nvGrpSpPr>
        <p:cNvPr id="1" name=""/>
        <p:cNvGrpSpPr/>
        <p:nvPr/>
      </p:nvGrpSpPr>
      <p:grpSpPr>
        <a:xfrm>
          <a:off x="0" y="0"/>
          <a:ext cx="0" cy="0"/>
          <a:chOff x="0" y="0"/>
          <a:chExt cx="0" cy="0"/>
        </a:xfrm>
      </p:grpSpPr>
      <p:sp>
        <p:nvSpPr>
          <p:cNvPr id="11" name="Document 10">
            <a:extLst>
              <a:ext uri="{FF2B5EF4-FFF2-40B4-BE49-F238E27FC236}">
                <a16:creationId xmlns:a16="http://schemas.microsoft.com/office/drawing/2014/main" id="{5F2F7301-DC3B-EC93-BF56-ACC664D600B4}"/>
              </a:ext>
            </a:extLst>
          </p:cNvPr>
          <p:cNvSpPr/>
          <p:nvPr userDrawn="1"/>
        </p:nvSpPr>
        <p:spPr>
          <a:xfrm>
            <a:off x="6172200" y="2505072"/>
            <a:ext cx="5181600" cy="4216400"/>
          </a:xfrm>
          <a:prstGeom prst="flowChartDocument">
            <a:avLst/>
          </a:prstGeom>
          <a:solidFill>
            <a:srgbClr val="B0B3B2"/>
          </a:solidFill>
          <a:ln w="38100">
            <a:solidFill>
              <a:srgbClr val="231F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565EC17-2A63-8B62-2C87-D642BDA5006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10" name="Document 9">
            <a:extLst>
              <a:ext uri="{FF2B5EF4-FFF2-40B4-BE49-F238E27FC236}">
                <a16:creationId xmlns:a16="http://schemas.microsoft.com/office/drawing/2014/main" id="{B609616F-8CD3-378A-1269-2B117AB85983}"/>
              </a:ext>
            </a:extLst>
          </p:cNvPr>
          <p:cNvSpPr/>
          <p:nvPr userDrawn="1"/>
        </p:nvSpPr>
        <p:spPr>
          <a:xfrm>
            <a:off x="838200" y="2505075"/>
            <a:ext cx="5181600" cy="4216400"/>
          </a:xfrm>
          <a:prstGeom prst="flowChartDocument">
            <a:avLst/>
          </a:prstGeom>
          <a:solidFill>
            <a:srgbClr val="FFC629"/>
          </a:solidFill>
          <a:ln w="38100">
            <a:solidFill>
              <a:srgbClr val="231F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DD4A348C-0539-BA2D-3843-FE22F56450CC}"/>
              </a:ext>
            </a:extLst>
          </p:cNvPr>
          <p:cNvSpPr>
            <a:spLocks noGrp="1"/>
          </p:cNvSpPr>
          <p:nvPr>
            <p:ph type="body" idx="1"/>
          </p:nvPr>
        </p:nvSpPr>
        <p:spPr>
          <a:xfrm>
            <a:off x="839788" y="1681163"/>
            <a:ext cx="5157787" cy="823912"/>
          </a:xfrm>
        </p:spPr>
        <p:txBody>
          <a:bodyPr anchor="b">
            <a:no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71221AD-72B0-E560-3D1E-62E3F4DEF8D5}"/>
              </a:ext>
            </a:extLst>
          </p:cNvPr>
          <p:cNvSpPr>
            <a:spLocks noGrp="1"/>
          </p:cNvSpPr>
          <p:nvPr>
            <p:ph sz="half" idx="2"/>
          </p:nvPr>
        </p:nvSpPr>
        <p:spPr>
          <a:xfrm>
            <a:off x="839788" y="2671761"/>
            <a:ext cx="5157787" cy="35179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71B2809-D298-F206-BF8B-6F26FE3BC6C7}"/>
              </a:ext>
            </a:extLst>
          </p:cNvPr>
          <p:cNvSpPr>
            <a:spLocks noGrp="1"/>
          </p:cNvSpPr>
          <p:nvPr>
            <p:ph type="body" sz="quarter" idx="3"/>
          </p:nvPr>
        </p:nvSpPr>
        <p:spPr>
          <a:xfrm>
            <a:off x="6172200" y="1681163"/>
            <a:ext cx="5183188" cy="823912"/>
          </a:xfrm>
        </p:spPr>
        <p:txBody>
          <a:bodyPr anchor="b"/>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C0568BE-D470-E2A5-66CF-464AB5D8689D}"/>
              </a:ext>
            </a:extLst>
          </p:cNvPr>
          <p:cNvSpPr>
            <a:spLocks noGrp="1"/>
          </p:cNvSpPr>
          <p:nvPr>
            <p:ph sz="quarter" idx="4"/>
          </p:nvPr>
        </p:nvSpPr>
        <p:spPr>
          <a:xfrm>
            <a:off x="6172200" y="2671761"/>
            <a:ext cx="5183188" cy="351790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92FFF24-BE7F-2810-8304-417970F7D521}"/>
              </a:ext>
            </a:extLst>
          </p:cNvPr>
          <p:cNvSpPr>
            <a:spLocks noGrp="1"/>
          </p:cNvSpPr>
          <p:nvPr>
            <p:ph type="dt" sz="half" idx="10"/>
          </p:nvPr>
        </p:nvSpPr>
        <p:spPr/>
        <p:txBody>
          <a:bodyPr/>
          <a:lstStyle/>
          <a:p>
            <a:fld id="{7EFE6140-7369-574C-8DBA-1CEBA3CDB41D}" type="datetimeFigureOut">
              <a:rPr lang="en-US" smtClean="0"/>
              <a:t>12/5/25</a:t>
            </a:fld>
            <a:endParaRPr lang="en-US"/>
          </a:p>
        </p:txBody>
      </p:sp>
      <p:sp>
        <p:nvSpPr>
          <p:cNvPr id="8" name="Footer Placeholder 7">
            <a:extLst>
              <a:ext uri="{FF2B5EF4-FFF2-40B4-BE49-F238E27FC236}">
                <a16:creationId xmlns:a16="http://schemas.microsoft.com/office/drawing/2014/main" id="{D29F59FB-07E8-E559-CDAF-F765B87FFD2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84678EBA-A241-D807-940B-C240599E2547}"/>
              </a:ext>
            </a:extLst>
          </p:cNvPr>
          <p:cNvSpPr>
            <a:spLocks noGrp="1"/>
          </p:cNvSpPr>
          <p:nvPr>
            <p:ph type="sldNum" sz="quarter" idx="12"/>
          </p:nvPr>
        </p:nvSpPr>
        <p:spPr/>
        <p:txBody>
          <a:bodyPr/>
          <a:lstStyle/>
          <a:p>
            <a:fld id="{F3BB3B04-7F88-4D4E-BB6A-69364D74319F}" type="slidenum">
              <a:rPr lang="en-US" smtClean="0"/>
              <a:t>‹#›</a:t>
            </a:fld>
            <a:endParaRPr lang="en-US"/>
          </a:p>
        </p:txBody>
      </p:sp>
    </p:spTree>
    <p:extLst>
      <p:ext uri="{BB962C8B-B14F-4D97-AF65-F5344CB8AC3E}">
        <p14:creationId xmlns:p14="http://schemas.microsoft.com/office/powerpoint/2010/main" val="21489118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4 comparison">
    <p:bg>
      <p:bgPr>
        <a:gradFill>
          <a:gsLst>
            <a:gs pos="0">
              <a:srgbClr val="B0B3B2"/>
            </a:gs>
            <a:gs pos="74000">
              <a:srgbClr val="FFC629"/>
            </a:gs>
            <a:gs pos="100000">
              <a:srgbClr val="231F20"/>
            </a:gs>
            <a:gs pos="100000">
              <a:srgbClr val="231F20">
                <a:alpha val="48046"/>
              </a:srgbClr>
            </a:gs>
          </a:gsLst>
          <a:lin ang="5400000" scaled="1"/>
        </a:gradFill>
        <a:effectLst/>
      </p:bgPr>
    </p:bg>
    <p:spTree>
      <p:nvGrpSpPr>
        <p:cNvPr id="1" name=""/>
        <p:cNvGrpSpPr/>
        <p:nvPr/>
      </p:nvGrpSpPr>
      <p:grpSpPr>
        <a:xfrm>
          <a:off x="0" y="0"/>
          <a:ext cx="0" cy="0"/>
          <a:chOff x="0" y="0"/>
          <a:chExt cx="0" cy="0"/>
        </a:xfrm>
      </p:grpSpPr>
      <p:sp>
        <p:nvSpPr>
          <p:cNvPr id="11" name="Document 10">
            <a:extLst>
              <a:ext uri="{FF2B5EF4-FFF2-40B4-BE49-F238E27FC236}">
                <a16:creationId xmlns:a16="http://schemas.microsoft.com/office/drawing/2014/main" id="{5F2F7301-DC3B-EC93-BF56-ACC664D600B4}"/>
              </a:ext>
            </a:extLst>
          </p:cNvPr>
          <p:cNvSpPr/>
          <p:nvPr userDrawn="1"/>
        </p:nvSpPr>
        <p:spPr>
          <a:xfrm>
            <a:off x="3213961" y="2110873"/>
            <a:ext cx="2684651" cy="4582827"/>
          </a:xfrm>
          <a:prstGeom prst="flowChartDocument">
            <a:avLst/>
          </a:prstGeom>
          <a:solidFill>
            <a:srgbClr val="B0B3B2"/>
          </a:solidFill>
          <a:ln w="38100">
            <a:solidFill>
              <a:srgbClr val="231F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565EC17-2A63-8B62-2C87-D642BDA50068}"/>
              </a:ext>
            </a:extLst>
          </p:cNvPr>
          <p:cNvSpPr>
            <a:spLocks noGrp="1"/>
          </p:cNvSpPr>
          <p:nvPr>
            <p:ph type="title"/>
          </p:nvPr>
        </p:nvSpPr>
        <p:spPr>
          <a:xfrm>
            <a:off x="324883" y="182054"/>
            <a:ext cx="10515600" cy="1325563"/>
          </a:xfrm>
        </p:spPr>
        <p:txBody>
          <a:bodyPr/>
          <a:lstStyle/>
          <a:p>
            <a:r>
              <a:rPr lang="en-US"/>
              <a:t>Click to edit Master title style</a:t>
            </a:r>
          </a:p>
        </p:txBody>
      </p:sp>
      <p:sp>
        <p:nvSpPr>
          <p:cNvPr id="10" name="Document 9">
            <a:extLst>
              <a:ext uri="{FF2B5EF4-FFF2-40B4-BE49-F238E27FC236}">
                <a16:creationId xmlns:a16="http://schemas.microsoft.com/office/drawing/2014/main" id="{B609616F-8CD3-378A-1269-2B117AB85983}"/>
              </a:ext>
            </a:extLst>
          </p:cNvPr>
          <p:cNvSpPr/>
          <p:nvPr userDrawn="1"/>
        </p:nvSpPr>
        <p:spPr>
          <a:xfrm>
            <a:off x="156201" y="2110874"/>
            <a:ext cx="2684651" cy="4628353"/>
          </a:xfrm>
          <a:prstGeom prst="flowChartDocument">
            <a:avLst/>
          </a:prstGeom>
          <a:solidFill>
            <a:srgbClr val="FFC629"/>
          </a:solidFill>
          <a:ln w="38100">
            <a:solidFill>
              <a:srgbClr val="231F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DD4A348C-0539-BA2D-3843-FE22F56450CC}"/>
              </a:ext>
            </a:extLst>
          </p:cNvPr>
          <p:cNvSpPr>
            <a:spLocks noGrp="1"/>
          </p:cNvSpPr>
          <p:nvPr>
            <p:ph type="body" idx="1"/>
          </p:nvPr>
        </p:nvSpPr>
        <p:spPr>
          <a:xfrm>
            <a:off x="271612" y="1204188"/>
            <a:ext cx="2597356" cy="823912"/>
          </a:xfrm>
        </p:spPr>
        <p:txBody>
          <a:bodyPr anchor="b">
            <a:no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71221AD-72B0-E560-3D1E-62E3F4DEF8D5}"/>
              </a:ext>
            </a:extLst>
          </p:cNvPr>
          <p:cNvSpPr>
            <a:spLocks noGrp="1"/>
          </p:cNvSpPr>
          <p:nvPr>
            <p:ph sz="half" idx="2"/>
          </p:nvPr>
        </p:nvSpPr>
        <p:spPr>
          <a:xfrm>
            <a:off x="177867" y="2173032"/>
            <a:ext cx="2583088" cy="3588576"/>
          </a:xfrm>
        </p:spPr>
        <p:txBody>
          <a:bodyPr/>
          <a:lstStyle>
            <a:lvl1pPr>
              <a:defRPr sz="2400"/>
            </a:lvl1pPr>
            <a:lvl2pPr>
              <a:defRPr sz="1800"/>
            </a:lvl2pPr>
            <a:lvl3pPr>
              <a:defRPr sz="18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71B2809-D298-F206-BF8B-6F26FE3BC6C7}"/>
              </a:ext>
            </a:extLst>
          </p:cNvPr>
          <p:cNvSpPr>
            <a:spLocks noGrp="1"/>
          </p:cNvSpPr>
          <p:nvPr>
            <p:ph type="body" sz="quarter" idx="3"/>
          </p:nvPr>
        </p:nvSpPr>
        <p:spPr>
          <a:xfrm>
            <a:off x="3213961" y="1204188"/>
            <a:ext cx="2684651" cy="823912"/>
          </a:xfrm>
        </p:spPr>
        <p:txBody>
          <a:bodyPr anchor="b"/>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C0568BE-D470-E2A5-66CF-464AB5D8689D}"/>
              </a:ext>
            </a:extLst>
          </p:cNvPr>
          <p:cNvSpPr>
            <a:spLocks noGrp="1"/>
          </p:cNvSpPr>
          <p:nvPr>
            <p:ph sz="quarter" idx="4"/>
          </p:nvPr>
        </p:nvSpPr>
        <p:spPr>
          <a:xfrm>
            <a:off x="3213962" y="2173030"/>
            <a:ext cx="2618668" cy="3588577"/>
          </a:xfrm>
        </p:spPr>
        <p:txBody>
          <a:bodyPr/>
          <a:lstStyle>
            <a:lvl1pPr>
              <a:defRPr sz="24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Document 11">
            <a:extLst>
              <a:ext uri="{FF2B5EF4-FFF2-40B4-BE49-F238E27FC236}">
                <a16:creationId xmlns:a16="http://schemas.microsoft.com/office/drawing/2014/main" id="{9766B2A6-4522-39C1-36A0-6D32AE921437}"/>
              </a:ext>
            </a:extLst>
          </p:cNvPr>
          <p:cNvSpPr/>
          <p:nvPr userDrawn="1"/>
        </p:nvSpPr>
        <p:spPr>
          <a:xfrm>
            <a:off x="6271721" y="2110873"/>
            <a:ext cx="2684651" cy="4582827"/>
          </a:xfrm>
          <a:prstGeom prst="flowChartDocument">
            <a:avLst/>
          </a:prstGeom>
          <a:solidFill>
            <a:srgbClr val="FFC629"/>
          </a:solidFill>
          <a:ln w="38100">
            <a:solidFill>
              <a:srgbClr val="231F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4">
            <a:extLst>
              <a:ext uri="{FF2B5EF4-FFF2-40B4-BE49-F238E27FC236}">
                <a16:creationId xmlns:a16="http://schemas.microsoft.com/office/drawing/2014/main" id="{A690A2A8-DDE2-0F15-E1AC-015877A2DC47}"/>
              </a:ext>
            </a:extLst>
          </p:cNvPr>
          <p:cNvSpPr>
            <a:spLocks noGrp="1"/>
          </p:cNvSpPr>
          <p:nvPr>
            <p:ph type="body" sz="quarter" idx="12"/>
          </p:nvPr>
        </p:nvSpPr>
        <p:spPr>
          <a:xfrm>
            <a:off x="6271721" y="1204188"/>
            <a:ext cx="2684651" cy="823912"/>
          </a:xfrm>
        </p:spPr>
        <p:txBody>
          <a:bodyPr anchor="b"/>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4" name="Content Placeholder 5">
            <a:extLst>
              <a:ext uri="{FF2B5EF4-FFF2-40B4-BE49-F238E27FC236}">
                <a16:creationId xmlns:a16="http://schemas.microsoft.com/office/drawing/2014/main" id="{B5916E31-0F34-6C74-0EF3-E01871B36937}"/>
              </a:ext>
            </a:extLst>
          </p:cNvPr>
          <p:cNvSpPr>
            <a:spLocks noGrp="1"/>
          </p:cNvSpPr>
          <p:nvPr>
            <p:ph sz="quarter" idx="10"/>
          </p:nvPr>
        </p:nvSpPr>
        <p:spPr>
          <a:xfrm>
            <a:off x="6271722" y="2173031"/>
            <a:ext cx="2605948" cy="3517902"/>
          </a:xfrm>
        </p:spPr>
        <p:txBody>
          <a:bodyPr/>
          <a:lstStyle>
            <a:lvl1pPr>
              <a:defRPr sz="24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Document 12">
            <a:extLst>
              <a:ext uri="{FF2B5EF4-FFF2-40B4-BE49-F238E27FC236}">
                <a16:creationId xmlns:a16="http://schemas.microsoft.com/office/drawing/2014/main" id="{1EEC00D6-1474-90F5-A056-DB28518FEDF4}"/>
              </a:ext>
            </a:extLst>
          </p:cNvPr>
          <p:cNvSpPr/>
          <p:nvPr userDrawn="1"/>
        </p:nvSpPr>
        <p:spPr>
          <a:xfrm>
            <a:off x="9329482" y="2110873"/>
            <a:ext cx="2684651" cy="4582827"/>
          </a:xfrm>
          <a:prstGeom prst="flowChartDocument">
            <a:avLst/>
          </a:prstGeom>
          <a:solidFill>
            <a:srgbClr val="B0B3B2"/>
          </a:solidFill>
          <a:ln w="38100">
            <a:solidFill>
              <a:srgbClr val="231F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Placeholder 4">
            <a:extLst>
              <a:ext uri="{FF2B5EF4-FFF2-40B4-BE49-F238E27FC236}">
                <a16:creationId xmlns:a16="http://schemas.microsoft.com/office/drawing/2014/main" id="{E993D53D-BC63-DD43-5E08-0DC81498C765}"/>
              </a:ext>
            </a:extLst>
          </p:cNvPr>
          <p:cNvSpPr>
            <a:spLocks noGrp="1"/>
          </p:cNvSpPr>
          <p:nvPr>
            <p:ph type="body" sz="quarter" idx="13"/>
          </p:nvPr>
        </p:nvSpPr>
        <p:spPr>
          <a:xfrm>
            <a:off x="9329481" y="1204188"/>
            <a:ext cx="2742452" cy="823912"/>
          </a:xfrm>
        </p:spPr>
        <p:txBody>
          <a:bodyPr anchor="b"/>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5" name="Content Placeholder 5">
            <a:extLst>
              <a:ext uri="{FF2B5EF4-FFF2-40B4-BE49-F238E27FC236}">
                <a16:creationId xmlns:a16="http://schemas.microsoft.com/office/drawing/2014/main" id="{B0CB913B-C20A-C1E3-9D3F-6697D2636B62}"/>
              </a:ext>
            </a:extLst>
          </p:cNvPr>
          <p:cNvSpPr>
            <a:spLocks noGrp="1"/>
          </p:cNvSpPr>
          <p:nvPr>
            <p:ph sz="quarter" idx="11"/>
          </p:nvPr>
        </p:nvSpPr>
        <p:spPr>
          <a:xfrm>
            <a:off x="9329481" y="2173032"/>
            <a:ext cx="2610985" cy="3517901"/>
          </a:xfrm>
        </p:spPr>
        <p:txBody>
          <a:bodyPr/>
          <a:lstStyle>
            <a:lvl1pPr>
              <a:defRPr sz="24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708975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46B5480B-8080-6B13-3C76-B886D03A7E2D}"/>
              </a:ext>
            </a:extLst>
          </p:cNvPr>
          <p:cNvSpPr>
            <a:spLocks noGrp="1"/>
          </p:cNvSpPr>
          <p:nvPr>
            <p:ph type="dt" sz="half" idx="10"/>
          </p:nvPr>
        </p:nvSpPr>
        <p:spPr/>
        <p:txBody>
          <a:bodyPr/>
          <a:lstStyle/>
          <a:p>
            <a:fld id="{7EFE6140-7369-574C-8DBA-1CEBA3CDB41D}" type="datetimeFigureOut">
              <a:rPr lang="en-US" smtClean="0"/>
              <a:t>12/5/25</a:t>
            </a:fld>
            <a:endParaRPr lang="en-US"/>
          </a:p>
        </p:txBody>
      </p:sp>
      <p:sp>
        <p:nvSpPr>
          <p:cNvPr id="4" name="Footer Placeholder 3">
            <a:extLst>
              <a:ext uri="{FF2B5EF4-FFF2-40B4-BE49-F238E27FC236}">
                <a16:creationId xmlns:a16="http://schemas.microsoft.com/office/drawing/2014/main" id="{76C07FFA-32F7-22A0-0160-2121D8478BC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CFAC9875-36BB-EEE6-7158-92EA58F4FBF6}"/>
              </a:ext>
            </a:extLst>
          </p:cNvPr>
          <p:cNvSpPr>
            <a:spLocks noGrp="1"/>
          </p:cNvSpPr>
          <p:nvPr>
            <p:ph type="sldNum" sz="quarter" idx="12"/>
          </p:nvPr>
        </p:nvSpPr>
        <p:spPr/>
        <p:txBody>
          <a:bodyPr/>
          <a:lstStyle/>
          <a:p>
            <a:fld id="{F3BB3B04-7F88-4D4E-BB6A-69364D74319F}" type="slidenum">
              <a:rPr lang="en-US" smtClean="0"/>
              <a:t>‹#›</a:t>
            </a:fld>
            <a:endParaRPr lang="en-US"/>
          </a:p>
        </p:txBody>
      </p:sp>
      <p:sp>
        <p:nvSpPr>
          <p:cNvPr id="8" name="Title 7">
            <a:extLst>
              <a:ext uri="{FF2B5EF4-FFF2-40B4-BE49-F238E27FC236}">
                <a16:creationId xmlns:a16="http://schemas.microsoft.com/office/drawing/2014/main" id="{30BA344B-DEDB-B58B-ED5D-6AF97375A285}"/>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0091736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hart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B1BD8C-D9A6-45A7-CCE2-DA8BFD19848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0F22982-2137-C67B-B581-63965D6AD811}"/>
              </a:ext>
            </a:extLst>
          </p:cNvPr>
          <p:cNvSpPr>
            <a:spLocks noGrp="1"/>
          </p:cNvSpPr>
          <p:nvPr>
            <p:ph type="dt" sz="half" idx="10"/>
          </p:nvPr>
        </p:nvSpPr>
        <p:spPr/>
        <p:txBody>
          <a:bodyPr/>
          <a:lstStyle/>
          <a:p>
            <a:fld id="{7EFE6140-7369-574C-8DBA-1CEBA3CDB41D}" type="datetimeFigureOut">
              <a:rPr lang="en-US" smtClean="0"/>
              <a:t>12/5/25</a:t>
            </a:fld>
            <a:endParaRPr lang="en-US"/>
          </a:p>
        </p:txBody>
      </p:sp>
      <p:sp>
        <p:nvSpPr>
          <p:cNvPr id="4" name="Footer Placeholder 3">
            <a:extLst>
              <a:ext uri="{FF2B5EF4-FFF2-40B4-BE49-F238E27FC236}">
                <a16:creationId xmlns:a16="http://schemas.microsoft.com/office/drawing/2014/main" id="{50C46CC4-925E-4DB7-4825-A51C55D225E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492473F2-49A7-26BD-4D00-BE790CE595C6}"/>
              </a:ext>
            </a:extLst>
          </p:cNvPr>
          <p:cNvSpPr>
            <a:spLocks noGrp="1"/>
          </p:cNvSpPr>
          <p:nvPr>
            <p:ph type="sldNum" sz="quarter" idx="12"/>
          </p:nvPr>
        </p:nvSpPr>
        <p:spPr/>
        <p:txBody>
          <a:bodyPr/>
          <a:lstStyle/>
          <a:p>
            <a:fld id="{F3BB3B04-7F88-4D4E-BB6A-69364D74319F}" type="slidenum">
              <a:rPr lang="en-US" smtClean="0"/>
              <a:t>‹#›</a:t>
            </a:fld>
            <a:endParaRPr lang="en-US"/>
          </a:p>
        </p:txBody>
      </p:sp>
      <p:sp>
        <p:nvSpPr>
          <p:cNvPr id="7" name="Chart Placeholder 6">
            <a:extLst>
              <a:ext uri="{FF2B5EF4-FFF2-40B4-BE49-F238E27FC236}">
                <a16:creationId xmlns:a16="http://schemas.microsoft.com/office/drawing/2014/main" id="{62313BF8-8901-3C56-6CC7-9CD4E5F4A670}"/>
              </a:ext>
            </a:extLst>
          </p:cNvPr>
          <p:cNvSpPr>
            <a:spLocks noGrp="1"/>
          </p:cNvSpPr>
          <p:nvPr>
            <p:ph type="chart" sz="quarter" idx="13"/>
          </p:nvPr>
        </p:nvSpPr>
        <p:spPr>
          <a:xfrm>
            <a:off x="942975" y="1971675"/>
            <a:ext cx="10410825" cy="4029075"/>
          </a:xfrm>
        </p:spPr>
        <p:txBody>
          <a:bodyPr/>
          <a:lstStyle/>
          <a:p>
            <a:endParaRPr lang="en-US"/>
          </a:p>
        </p:txBody>
      </p:sp>
    </p:spTree>
    <p:extLst>
      <p:ext uri="{BB962C8B-B14F-4D97-AF65-F5344CB8AC3E}">
        <p14:creationId xmlns:p14="http://schemas.microsoft.com/office/powerpoint/2010/main" val="33665387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m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FC93C2-B69E-81B4-FD9F-F993A024937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836823E-28CB-47F8-D942-6924B4C774D8}"/>
              </a:ext>
            </a:extLst>
          </p:cNvPr>
          <p:cNvSpPr>
            <a:spLocks noGrp="1"/>
          </p:cNvSpPr>
          <p:nvPr>
            <p:ph type="dt" sz="half" idx="10"/>
          </p:nvPr>
        </p:nvSpPr>
        <p:spPr/>
        <p:txBody>
          <a:bodyPr/>
          <a:lstStyle/>
          <a:p>
            <a:fld id="{7EFE6140-7369-574C-8DBA-1CEBA3CDB41D}" type="datetimeFigureOut">
              <a:rPr lang="en-US" smtClean="0"/>
              <a:t>12/5/25</a:t>
            </a:fld>
            <a:endParaRPr lang="en-US"/>
          </a:p>
        </p:txBody>
      </p:sp>
      <p:sp>
        <p:nvSpPr>
          <p:cNvPr id="4" name="Footer Placeholder 3">
            <a:extLst>
              <a:ext uri="{FF2B5EF4-FFF2-40B4-BE49-F238E27FC236}">
                <a16:creationId xmlns:a16="http://schemas.microsoft.com/office/drawing/2014/main" id="{8CE98B8A-3B58-BE10-3C07-5E739CCBA20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5C9E3137-DA15-B0B7-2B3F-1A6F2B5B84D2}"/>
              </a:ext>
            </a:extLst>
          </p:cNvPr>
          <p:cNvSpPr>
            <a:spLocks noGrp="1"/>
          </p:cNvSpPr>
          <p:nvPr>
            <p:ph type="sldNum" sz="quarter" idx="12"/>
          </p:nvPr>
        </p:nvSpPr>
        <p:spPr/>
        <p:txBody>
          <a:bodyPr/>
          <a:lstStyle/>
          <a:p>
            <a:fld id="{F3BB3B04-7F88-4D4E-BB6A-69364D74319F}" type="slidenum">
              <a:rPr lang="en-US" smtClean="0"/>
              <a:t>‹#›</a:t>
            </a:fld>
            <a:endParaRPr lang="en-US"/>
          </a:p>
        </p:txBody>
      </p:sp>
      <p:sp>
        <p:nvSpPr>
          <p:cNvPr id="7" name="SmartArt Placeholder 6">
            <a:extLst>
              <a:ext uri="{FF2B5EF4-FFF2-40B4-BE49-F238E27FC236}">
                <a16:creationId xmlns:a16="http://schemas.microsoft.com/office/drawing/2014/main" id="{BCB72A38-6CA2-EBE0-16F8-02DCF366621A}"/>
              </a:ext>
            </a:extLst>
          </p:cNvPr>
          <p:cNvSpPr>
            <a:spLocks noGrp="1"/>
          </p:cNvSpPr>
          <p:nvPr>
            <p:ph type="dgm" sz="quarter" idx="13"/>
          </p:nvPr>
        </p:nvSpPr>
        <p:spPr>
          <a:xfrm>
            <a:off x="838200" y="1851025"/>
            <a:ext cx="10591800" cy="4298950"/>
          </a:xfrm>
        </p:spPr>
        <p:txBody>
          <a:bodyPr/>
          <a:lstStyle/>
          <a:p>
            <a:endParaRPr lang="en-US"/>
          </a:p>
        </p:txBody>
      </p:sp>
    </p:spTree>
    <p:extLst>
      <p:ext uri="{BB962C8B-B14F-4D97-AF65-F5344CB8AC3E}">
        <p14:creationId xmlns:p14="http://schemas.microsoft.com/office/powerpoint/2010/main" val="5460722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343D9925-5865-45F2-C43D-43779E9875DC}"/>
              </a:ext>
            </a:extLst>
          </p:cNvPr>
          <p:cNvGrpSpPr/>
          <p:nvPr userDrawn="1"/>
        </p:nvGrpSpPr>
        <p:grpSpPr>
          <a:xfrm>
            <a:off x="-1" y="0"/>
            <a:ext cx="12192001" cy="1825625"/>
            <a:chOff x="-1" y="0"/>
            <a:chExt cx="12192001" cy="1825625"/>
          </a:xfrm>
        </p:grpSpPr>
        <p:sp>
          <p:nvSpPr>
            <p:cNvPr id="8" name="Document 7">
              <a:extLst>
                <a:ext uri="{FF2B5EF4-FFF2-40B4-BE49-F238E27FC236}">
                  <a16:creationId xmlns:a16="http://schemas.microsoft.com/office/drawing/2014/main" id="{37EB10FD-D17F-EB2E-1721-678C8ABB12D9}"/>
                </a:ext>
              </a:extLst>
            </p:cNvPr>
            <p:cNvSpPr/>
            <p:nvPr userDrawn="1"/>
          </p:nvSpPr>
          <p:spPr>
            <a:xfrm>
              <a:off x="0" y="1"/>
              <a:ext cx="12192000" cy="1825624"/>
            </a:xfrm>
            <a:prstGeom prst="flowChartDocument">
              <a:avLst/>
            </a:prstGeom>
            <a:solidFill>
              <a:srgbClr val="FFC629"/>
            </a:solidFill>
            <a:ln w="38100">
              <a:solidFill>
                <a:srgbClr val="231F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ocument 8">
              <a:extLst>
                <a:ext uri="{FF2B5EF4-FFF2-40B4-BE49-F238E27FC236}">
                  <a16:creationId xmlns:a16="http://schemas.microsoft.com/office/drawing/2014/main" id="{FFB3FF30-7FFD-9391-CDE3-51E057B2EC1D}"/>
                </a:ext>
              </a:extLst>
            </p:cNvPr>
            <p:cNvSpPr/>
            <p:nvPr userDrawn="1"/>
          </p:nvSpPr>
          <p:spPr>
            <a:xfrm flipH="1">
              <a:off x="0" y="0"/>
              <a:ext cx="12191999" cy="1690688"/>
            </a:xfrm>
            <a:prstGeom prst="flowChartDocument">
              <a:avLst/>
            </a:prstGeom>
            <a:solidFill>
              <a:srgbClr val="231F20"/>
            </a:solidFill>
            <a:ln w="38100">
              <a:solidFill>
                <a:srgbClr val="231F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ocument 9">
              <a:extLst>
                <a:ext uri="{FF2B5EF4-FFF2-40B4-BE49-F238E27FC236}">
                  <a16:creationId xmlns:a16="http://schemas.microsoft.com/office/drawing/2014/main" id="{B727EEF8-E2A0-9D9D-A0ED-CD0AAD2F3E47}"/>
                </a:ext>
              </a:extLst>
            </p:cNvPr>
            <p:cNvSpPr/>
            <p:nvPr userDrawn="1"/>
          </p:nvSpPr>
          <p:spPr>
            <a:xfrm>
              <a:off x="-1" y="0"/>
              <a:ext cx="12191999" cy="1646238"/>
            </a:xfrm>
            <a:prstGeom prst="flowChartDocument">
              <a:avLst/>
            </a:prstGeom>
            <a:solidFill>
              <a:srgbClr val="B0B3B2"/>
            </a:solidFill>
            <a:ln w="38100">
              <a:solidFill>
                <a:srgbClr val="231F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Placeholder 1">
            <a:extLst>
              <a:ext uri="{FF2B5EF4-FFF2-40B4-BE49-F238E27FC236}">
                <a16:creationId xmlns:a16="http://schemas.microsoft.com/office/drawing/2014/main" id="{62316DDC-8280-59F4-7C9E-A1DE386B72EC}"/>
              </a:ext>
            </a:extLst>
          </p:cNvPr>
          <p:cNvSpPr>
            <a:spLocks noGrp="1"/>
          </p:cNvSpPr>
          <p:nvPr>
            <p:ph type="title"/>
          </p:nvPr>
        </p:nvSpPr>
        <p:spPr>
          <a:xfrm>
            <a:off x="838200" y="250031"/>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AD8AB3D-3273-B65D-20C1-A7D0F0E0C467}"/>
              </a:ext>
            </a:extLst>
          </p:cNvPr>
          <p:cNvSpPr>
            <a:spLocks noGrp="1"/>
          </p:cNvSpPr>
          <p:nvPr>
            <p:ph type="body" idx="1"/>
          </p:nvPr>
        </p:nvSpPr>
        <p:spPr>
          <a:xfrm>
            <a:off x="838200" y="1940717"/>
            <a:ext cx="10515600" cy="423624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26F2B1-4237-C898-2470-CA7DD68356E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FE6140-7369-574C-8DBA-1CEBA3CDB41D}" type="datetimeFigureOut">
              <a:rPr lang="en-US" smtClean="0"/>
              <a:t>12/5/25</a:t>
            </a:fld>
            <a:endParaRPr lang="en-US"/>
          </a:p>
        </p:txBody>
      </p:sp>
      <p:sp>
        <p:nvSpPr>
          <p:cNvPr id="6" name="Slide Number Placeholder 5">
            <a:extLst>
              <a:ext uri="{FF2B5EF4-FFF2-40B4-BE49-F238E27FC236}">
                <a16:creationId xmlns:a16="http://schemas.microsoft.com/office/drawing/2014/main" id="{DCF18A9B-88B0-4715-C03B-A5E23A088E7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BB3B04-7F88-4D4E-BB6A-69364D74319F}" type="slidenum">
              <a:rPr lang="en-US" smtClean="0"/>
              <a:t>‹#›</a:t>
            </a:fld>
            <a:endParaRPr lang="en-US"/>
          </a:p>
        </p:txBody>
      </p:sp>
    </p:spTree>
    <p:extLst>
      <p:ext uri="{BB962C8B-B14F-4D97-AF65-F5344CB8AC3E}">
        <p14:creationId xmlns:p14="http://schemas.microsoft.com/office/powerpoint/2010/main" val="23504252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64" r:id="rId6"/>
    <p:sldLayoutId id="2147483654" r:id="rId7"/>
    <p:sldLayoutId id="2147483660" r:id="rId8"/>
    <p:sldLayoutId id="2147483661" r:id="rId9"/>
    <p:sldLayoutId id="2147483655" r:id="rId10"/>
    <p:sldLayoutId id="2147483662" r:id="rId11"/>
    <p:sldLayoutId id="2147483656" r:id="rId12"/>
    <p:sldLayoutId id="2147483663" r:id="rId13"/>
    <p:sldLayoutId id="2147483657" r:id="rId14"/>
    <p:sldLayoutId id="2147483658" r:id="rId15"/>
    <p:sldLayoutId id="2147483659" r:id="rId16"/>
  </p:sldLayoutIdLst>
  <p:txStyles>
    <p:titleStyle>
      <a:lvl1pPr algn="l" defTabSz="914400" rtl="0" eaLnBrk="1" latinLnBrk="0" hangingPunct="1">
        <a:lnSpc>
          <a:spcPct val="90000"/>
        </a:lnSpc>
        <a:spcBef>
          <a:spcPct val="0"/>
        </a:spcBef>
        <a:buNone/>
        <a:defRPr sz="4400" b="1" kern="1200">
          <a:ln>
            <a:noFill/>
          </a:ln>
          <a:solidFill>
            <a:srgbClr val="231F20"/>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hyperlink" Target="https://mediaspace.kennesaw.edu/media/How+a+Table+is+Read+by+a+Screen+Reader+%282%29/1_27s7ybvk" TargetMode="External"/><Relationship Id="rId2" Type="http://schemas.openxmlformats.org/officeDocument/2006/relationships/hyperlink" Target="https://youtu.be/dEbl5jvLKGQ?si=D7X9PL-jaTbOdQEO&amp;t=22" TargetMode="External"/><Relationship Id="rId1" Type="http://schemas.openxmlformats.org/officeDocument/2006/relationships/slideLayout" Target="../slideLayouts/slideLayout2.xml"/><Relationship Id="rId4" Type="http://schemas.openxmlformats.org/officeDocument/2006/relationships/hyperlink" Target="https://mediaspace.kennesaw.edu/media/Reading+Lists+with+a+Screen+Reader/1_p1x520c3"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ksu.percipio.com/linked-contents/07d0638c-f179-41e4-a25d-445ce1273cee/landing?sharelink=FK863LmUa" TargetMode="External"/><Relationship Id="rId1" Type="http://schemas.openxmlformats.org/officeDocument/2006/relationships/slideLayout" Target="../slideLayouts/slideLayout14.xml"/><Relationship Id="rId4" Type="http://schemas.openxmlformats.org/officeDocument/2006/relationships/image" Target="../media/image7.jpeg"/></Relationships>
</file>

<file path=ppt/slides/_rels/slide2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8" Type="http://schemas.openxmlformats.org/officeDocument/2006/relationships/hyperlink" Target="https://campus.kennesaw.edu/faculty-staff/academic-affairs/curriculum-instruction-assessment/digital-learning-innovations/academic-web-accessibility/advanced-accessibility-solutions/regulations-policies-standards/web-content-accessibility-guidelines.php" TargetMode="External"/><Relationship Id="rId3" Type="http://schemas.openxmlformats.org/officeDocument/2006/relationships/hyperlink" Target="https://campus.kennesaw.edu/faculty-staff/academic-affairs/curriculum-instruction-assessment/digital-learning-innovations/academic-web-accessibility/advanced-accessibility-solutions/accessibility-training/index.php" TargetMode="External"/><Relationship Id="rId7" Type="http://schemas.openxmlformats.org/officeDocument/2006/relationships/hyperlink" Target="https://campus.kennesaw.edu/faculty-staff/academic-affairs/curriculum-instruction-assessment/digital-learning-innovations/academic-web-accessibility/docs/unittoolkitofficial.docx" TargetMode="External"/><Relationship Id="rId2" Type="http://schemas.openxmlformats.org/officeDocument/2006/relationships/hyperlink" Target="https://campus.kennesaw.edu/faculty-staff/academic-affairs/curriculum-instruction-assessment/digital-learning-innovations/academic-web-accessibility/index.php" TargetMode="External"/><Relationship Id="rId1" Type="http://schemas.openxmlformats.org/officeDocument/2006/relationships/slideLayout" Target="../slideLayouts/slideLayout2.xml"/><Relationship Id="rId6" Type="http://schemas.openxmlformats.org/officeDocument/2006/relationships/hyperlink" Target="https://campus.kennesaw.edu/faculty-staff/academic-affairs/curriculum-instruction-assessment/digital-learning-innovations/academic-web-accessibility/advanced-accessibility-solutions/regulations-policies-standards/doj-rule.php" TargetMode="External"/><Relationship Id="rId5" Type="http://schemas.openxmlformats.org/officeDocument/2006/relationships/hyperlink" Target="https://campus.kennesaw.edu/faculty-staff/academic-affairs/curriculum-instruction-assessment/digital-learning-innovations/academic-web-accessibility/basic-accessibility-solutions/creating-accessible-content/index.php" TargetMode="External"/><Relationship Id="rId4" Type="http://schemas.openxmlformats.org/officeDocument/2006/relationships/hyperlink" Target="https://campus.kennesaw.edu/faculty-staff/academic-affairs/curriculum-instruction-assessment/digital-learning-innovations/academic-web-accessibility/basic-accessibility-solutions/basic-four-accessibility.php"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ksu.percipio.com/liveCourse/f28b6270-156d-47cc-af09-8e7c5c77b4fe" TargetMode="External"/><Relationship Id="rId2" Type="http://schemas.openxmlformats.org/officeDocument/2006/relationships/hyperlink" Target="https://ksu.percipio.com/liveCourse/bf3f8979-48c6-4c9f-8164-6189b1a5f837"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federalregister.gov/documents/2024/04/24/2024-07758/nondiscrimination-on-the-basis-of-disability-accessibility-of-web-information-and-services-of-state#dates" TargetMode="External"/><Relationship Id="rId2" Type="http://schemas.openxmlformats.org/officeDocument/2006/relationships/hyperlink" Target="https://www.ada.gov/resources/2024-03-08-web-rule/" TargetMode="External"/><Relationship Id="rId1" Type="http://schemas.openxmlformats.org/officeDocument/2006/relationships/slideLayout" Target="../slideLayouts/slideLayout2.xml"/><Relationship Id="rId5" Type="http://schemas.openxmlformats.org/officeDocument/2006/relationships/hyperlink" Target="https://www.w3.org/TR/WCAG21/" TargetMode="External"/><Relationship Id="rId4" Type="http://schemas.openxmlformats.org/officeDocument/2006/relationships/hyperlink" Target="https://www.thompsonhorton.com/blog/new-federal-standards-for-digital-accessibility-of-public-elementary-secondary-and-postsecondary-school-websites-apps-course-content-and-social-media-posts/#:~:text=Public%20universities%20must%20meet%20the,zone%20is%20greater%20than%2050%2C000" TargetMode="External"/></Relationships>
</file>

<file path=ppt/slides/_rels/slide3.xml.rels><?xml version="1.0" encoding="UTF-8" standalone="yes"?>
<Relationships xmlns="http://schemas.openxmlformats.org/package/2006/relationships"><Relationship Id="rId2" Type="http://schemas.openxmlformats.org/officeDocument/2006/relationships/hyperlink" Target="https://www.ada.gov/resources/2024-03-08-web-rule/" TargetMode="Externa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9A9904-0CB8-7AE4-DB6A-08C70A552AD6}"/>
              </a:ext>
            </a:extLst>
          </p:cNvPr>
          <p:cNvSpPr>
            <a:spLocks noGrp="1"/>
          </p:cNvSpPr>
          <p:nvPr>
            <p:ph type="ctrTitle"/>
          </p:nvPr>
        </p:nvSpPr>
        <p:spPr>
          <a:xfrm>
            <a:off x="4989200" y="1719941"/>
            <a:ext cx="6378712" cy="2409686"/>
          </a:xfrm>
        </p:spPr>
        <p:txBody>
          <a:bodyPr/>
          <a:lstStyle/>
          <a:p>
            <a:r>
              <a:rPr lang="en-US" dirty="0"/>
              <a:t>WCAG Compliance</a:t>
            </a:r>
          </a:p>
        </p:txBody>
      </p:sp>
      <p:sp>
        <p:nvSpPr>
          <p:cNvPr id="3" name="Subtitle 2">
            <a:extLst>
              <a:ext uri="{FF2B5EF4-FFF2-40B4-BE49-F238E27FC236}">
                <a16:creationId xmlns:a16="http://schemas.microsoft.com/office/drawing/2014/main" id="{8FB93597-61A6-0CC5-69B7-1F4963366175}"/>
              </a:ext>
            </a:extLst>
          </p:cNvPr>
          <p:cNvSpPr>
            <a:spLocks noGrp="1"/>
          </p:cNvSpPr>
          <p:nvPr>
            <p:ph type="subTitle" idx="1"/>
          </p:nvPr>
        </p:nvSpPr>
        <p:spPr/>
        <p:txBody>
          <a:bodyPr/>
          <a:lstStyle/>
          <a:p>
            <a:r>
              <a:rPr lang="en-US" dirty="0"/>
              <a:t>Connecting the What, Why, and How</a:t>
            </a:r>
          </a:p>
        </p:txBody>
      </p:sp>
    </p:spTree>
    <p:extLst>
      <p:ext uri="{BB962C8B-B14F-4D97-AF65-F5344CB8AC3E}">
        <p14:creationId xmlns:p14="http://schemas.microsoft.com/office/powerpoint/2010/main" val="25768010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AF4295-D6EA-AD02-C1E9-3A0DAD90247A}"/>
              </a:ext>
            </a:extLst>
          </p:cNvPr>
          <p:cNvSpPr>
            <a:spLocks noGrp="1"/>
          </p:cNvSpPr>
          <p:nvPr>
            <p:ph type="title"/>
          </p:nvPr>
        </p:nvSpPr>
        <p:spPr/>
        <p:txBody>
          <a:bodyPr/>
          <a:lstStyle/>
          <a:p>
            <a:r>
              <a:rPr lang="en-US" dirty="0"/>
              <a:t>Why else?</a:t>
            </a:r>
          </a:p>
        </p:txBody>
      </p:sp>
      <p:sp>
        <p:nvSpPr>
          <p:cNvPr id="3" name="Content Placeholder 2">
            <a:extLst>
              <a:ext uri="{FF2B5EF4-FFF2-40B4-BE49-F238E27FC236}">
                <a16:creationId xmlns:a16="http://schemas.microsoft.com/office/drawing/2014/main" id="{5B3C4625-F95B-87A2-D6AD-C5E355CB7EF4}"/>
              </a:ext>
            </a:extLst>
          </p:cNvPr>
          <p:cNvSpPr>
            <a:spLocks noGrp="1"/>
          </p:cNvSpPr>
          <p:nvPr>
            <p:ph idx="1"/>
          </p:nvPr>
        </p:nvSpPr>
        <p:spPr>
          <a:xfrm>
            <a:off x="838200" y="2619632"/>
            <a:ext cx="10515600" cy="1779373"/>
          </a:xfrm>
        </p:spPr>
        <p:txBody>
          <a:bodyPr>
            <a:normAutofit/>
          </a:bodyPr>
          <a:lstStyle/>
          <a:p>
            <a:pPr marL="0" indent="0">
              <a:buNone/>
            </a:pPr>
            <a:r>
              <a:rPr lang="en-US" sz="4800" b="1" i="1" dirty="0"/>
              <a:t>Who do you want to exclude from the content you create and publish?</a:t>
            </a:r>
          </a:p>
        </p:txBody>
      </p:sp>
    </p:spTree>
    <p:extLst>
      <p:ext uri="{BB962C8B-B14F-4D97-AF65-F5344CB8AC3E}">
        <p14:creationId xmlns:p14="http://schemas.microsoft.com/office/powerpoint/2010/main" val="169429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B051991-033C-81CE-E488-B1289F6EBB44}"/>
              </a:ext>
            </a:extLst>
          </p:cNvPr>
          <p:cNvSpPr>
            <a:spLocks noGrp="1"/>
          </p:cNvSpPr>
          <p:nvPr>
            <p:ph type="title"/>
          </p:nvPr>
        </p:nvSpPr>
        <p:spPr/>
        <p:txBody>
          <a:bodyPr/>
          <a:lstStyle/>
          <a:p>
            <a:r>
              <a:rPr lang="en-US"/>
              <a:t>What is WCAG?</a:t>
            </a:r>
          </a:p>
        </p:txBody>
      </p:sp>
      <p:sp>
        <p:nvSpPr>
          <p:cNvPr id="8" name="Text Placeholder 7">
            <a:extLst>
              <a:ext uri="{FF2B5EF4-FFF2-40B4-BE49-F238E27FC236}">
                <a16:creationId xmlns:a16="http://schemas.microsoft.com/office/drawing/2014/main" id="{3F1C71F4-C212-6EC8-A967-B9BD2EE21303}"/>
              </a:ext>
            </a:extLst>
          </p:cNvPr>
          <p:cNvSpPr>
            <a:spLocks noGrp="1"/>
          </p:cNvSpPr>
          <p:nvPr>
            <p:ph type="body" idx="1"/>
          </p:nvPr>
        </p:nvSpPr>
        <p:spPr/>
        <p:txBody>
          <a:bodyPr/>
          <a:lstStyle/>
          <a:p>
            <a:r>
              <a:rPr lang="en-US" dirty="0"/>
              <a:t>Getting to know the technical standard</a:t>
            </a:r>
          </a:p>
        </p:txBody>
      </p:sp>
    </p:spTree>
    <p:extLst>
      <p:ext uri="{BB962C8B-B14F-4D97-AF65-F5344CB8AC3E}">
        <p14:creationId xmlns:p14="http://schemas.microsoft.com/office/powerpoint/2010/main" val="4874589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E5C272D-CE97-6093-2047-39CFCE8C01D8}"/>
              </a:ext>
            </a:extLst>
          </p:cNvPr>
          <p:cNvSpPr>
            <a:spLocks noGrp="1"/>
          </p:cNvSpPr>
          <p:nvPr>
            <p:ph type="title"/>
          </p:nvPr>
        </p:nvSpPr>
        <p:spPr/>
        <p:txBody>
          <a:bodyPr/>
          <a:lstStyle/>
          <a:p>
            <a:r>
              <a:rPr lang="en-US"/>
              <a:t>Summary from WAI</a:t>
            </a:r>
          </a:p>
        </p:txBody>
      </p:sp>
      <p:sp>
        <p:nvSpPr>
          <p:cNvPr id="5" name="Content Placeholder 4">
            <a:extLst>
              <a:ext uri="{FF2B5EF4-FFF2-40B4-BE49-F238E27FC236}">
                <a16:creationId xmlns:a16="http://schemas.microsoft.com/office/drawing/2014/main" id="{756D1451-5922-82F0-1C2F-390624333A00}"/>
              </a:ext>
            </a:extLst>
          </p:cNvPr>
          <p:cNvSpPr>
            <a:spLocks noGrp="1"/>
          </p:cNvSpPr>
          <p:nvPr>
            <p:ph idx="1"/>
          </p:nvPr>
        </p:nvSpPr>
        <p:spPr>
          <a:xfrm>
            <a:off x="213064" y="1940717"/>
            <a:ext cx="11771790" cy="4667252"/>
          </a:xfrm>
        </p:spPr>
        <p:txBody>
          <a:bodyPr>
            <a:normAutofit/>
          </a:bodyPr>
          <a:lstStyle/>
          <a:p>
            <a:pPr marL="0" indent="0">
              <a:lnSpc>
                <a:spcPct val="160000"/>
              </a:lnSpc>
              <a:buNone/>
            </a:pPr>
            <a:r>
              <a:rPr lang="en-US"/>
              <a:t>(WCAG) 2.1 </a:t>
            </a:r>
            <a:r>
              <a:rPr lang="en-US" b="1"/>
              <a:t>will make content more accessible to a wider range of people with disabilities, including accommodations for blindness and low vision, deafness and hearing loss, limited movement, speech disabilities, photosensitivity, and combinations of these, and some accommodation for learning disabilities and cognitive limitations</a:t>
            </a:r>
            <a:r>
              <a:rPr lang="en-US"/>
              <a:t>; </a:t>
            </a:r>
          </a:p>
        </p:txBody>
      </p:sp>
    </p:spTree>
    <p:extLst>
      <p:ext uri="{BB962C8B-B14F-4D97-AF65-F5344CB8AC3E}">
        <p14:creationId xmlns:p14="http://schemas.microsoft.com/office/powerpoint/2010/main" val="25245893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32B90CB-C625-72BF-220D-124A014AB8BB}"/>
              </a:ext>
            </a:extLst>
          </p:cNvPr>
          <p:cNvSpPr>
            <a:spLocks noGrp="1"/>
          </p:cNvSpPr>
          <p:nvPr>
            <p:ph type="title"/>
          </p:nvPr>
        </p:nvSpPr>
        <p:spPr/>
        <p:txBody>
          <a:bodyPr/>
          <a:lstStyle/>
          <a:p>
            <a:r>
              <a:rPr lang="en-US"/>
              <a:t>WCAG Breakdown</a:t>
            </a:r>
          </a:p>
        </p:txBody>
      </p:sp>
      <p:sp>
        <p:nvSpPr>
          <p:cNvPr id="5" name="Text Placeholder 4">
            <a:extLst>
              <a:ext uri="{FF2B5EF4-FFF2-40B4-BE49-F238E27FC236}">
                <a16:creationId xmlns:a16="http://schemas.microsoft.com/office/drawing/2014/main" id="{EBD1BBD8-9062-3A00-5E04-0FE8C60AA50A}"/>
              </a:ext>
            </a:extLst>
          </p:cNvPr>
          <p:cNvSpPr>
            <a:spLocks noGrp="1"/>
          </p:cNvSpPr>
          <p:nvPr>
            <p:ph type="body" idx="1"/>
          </p:nvPr>
        </p:nvSpPr>
        <p:spPr/>
        <p:txBody>
          <a:bodyPr/>
          <a:lstStyle/>
          <a:p>
            <a:r>
              <a:rPr lang="en-US"/>
              <a:t>4 Principles</a:t>
            </a:r>
          </a:p>
        </p:txBody>
      </p:sp>
      <p:sp>
        <p:nvSpPr>
          <p:cNvPr id="6" name="Content Placeholder 5">
            <a:extLst>
              <a:ext uri="{FF2B5EF4-FFF2-40B4-BE49-F238E27FC236}">
                <a16:creationId xmlns:a16="http://schemas.microsoft.com/office/drawing/2014/main" id="{F189492B-40D5-F435-4A99-4492E3135676}"/>
              </a:ext>
            </a:extLst>
          </p:cNvPr>
          <p:cNvSpPr>
            <a:spLocks noGrp="1"/>
          </p:cNvSpPr>
          <p:nvPr>
            <p:ph sz="half" idx="2"/>
          </p:nvPr>
        </p:nvSpPr>
        <p:spPr>
          <a:xfrm>
            <a:off x="177867" y="2173032"/>
            <a:ext cx="2583088" cy="4378688"/>
          </a:xfrm>
        </p:spPr>
        <p:txBody>
          <a:bodyPr vert="horz" lIns="91440" tIns="45720" rIns="91440" bIns="45720" rtlCol="0" anchor="t">
            <a:normAutofit/>
          </a:bodyPr>
          <a:lstStyle/>
          <a:p>
            <a:r>
              <a:rPr lang="en-US"/>
              <a:t>Perceivable</a:t>
            </a:r>
          </a:p>
          <a:p>
            <a:endParaRPr lang="en-US">
              <a:ea typeface="Calibri"/>
              <a:cs typeface="Calibri"/>
            </a:endParaRPr>
          </a:p>
          <a:p>
            <a:r>
              <a:rPr lang="en-US"/>
              <a:t>Operable</a:t>
            </a:r>
            <a:endParaRPr lang="en-US">
              <a:ea typeface="Calibri"/>
              <a:cs typeface="Calibri"/>
            </a:endParaRPr>
          </a:p>
          <a:p>
            <a:endParaRPr lang="en-US"/>
          </a:p>
          <a:p>
            <a:r>
              <a:rPr lang="en-US"/>
              <a:t>Understandable</a:t>
            </a:r>
            <a:endParaRPr lang="en-US">
              <a:ea typeface="Calibri"/>
              <a:cs typeface="Calibri"/>
            </a:endParaRPr>
          </a:p>
          <a:p>
            <a:endParaRPr lang="en-US">
              <a:ea typeface="Calibri"/>
              <a:cs typeface="Calibri"/>
            </a:endParaRPr>
          </a:p>
          <a:p>
            <a:r>
              <a:rPr lang="en-US"/>
              <a:t>Robust</a:t>
            </a:r>
            <a:endParaRPr lang="en-US">
              <a:ea typeface="Calibri" panose="020F0502020204030204"/>
              <a:cs typeface="Calibri" panose="020F0502020204030204"/>
            </a:endParaRPr>
          </a:p>
          <a:p>
            <a:pPr lvl="1"/>
            <a:endParaRPr lang="en-US"/>
          </a:p>
        </p:txBody>
      </p:sp>
      <p:sp>
        <p:nvSpPr>
          <p:cNvPr id="7" name="Text Placeholder 6">
            <a:extLst>
              <a:ext uri="{FF2B5EF4-FFF2-40B4-BE49-F238E27FC236}">
                <a16:creationId xmlns:a16="http://schemas.microsoft.com/office/drawing/2014/main" id="{15645302-DA7E-B5D9-58FF-EED97F99446A}"/>
              </a:ext>
            </a:extLst>
          </p:cNvPr>
          <p:cNvSpPr>
            <a:spLocks noGrp="1"/>
          </p:cNvSpPr>
          <p:nvPr>
            <p:ph type="body" sz="quarter" idx="3"/>
          </p:nvPr>
        </p:nvSpPr>
        <p:spPr/>
        <p:txBody>
          <a:bodyPr>
            <a:normAutofit lnSpcReduction="10000"/>
          </a:bodyPr>
          <a:lstStyle/>
          <a:p>
            <a:r>
              <a:rPr lang="en-US"/>
              <a:t>13 Guidelines (examples)</a:t>
            </a:r>
          </a:p>
        </p:txBody>
      </p:sp>
      <p:sp>
        <p:nvSpPr>
          <p:cNvPr id="8" name="Content Placeholder 7">
            <a:extLst>
              <a:ext uri="{FF2B5EF4-FFF2-40B4-BE49-F238E27FC236}">
                <a16:creationId xmlns:a16="http://schemas.microsoft.com/office/drawing/2014/main" id="{180EE9FF-0101-7733-1293-3755DC9885CF}"/>
              </a:ext>
            </a:extLst>
          </p:cNvPr>
          <p:cNvSpPr>
            <a:spLocks noGrp="1"/>
          </p:cNvSpPr>
          <p:nvPr>
            <p:ph sz="quarter" idx="4"/>
          </p:nvPr>
        </p:nvSpPr>
        <p:spPr>
          <a:xfrm>
            <a:off x="3213961" y="2173030"/>
            <a:ext cx="2778465" cy="3588577"/>
          </a:xfrm>
        </p:spPr>
        <p:txBody>
          <a:bodyPr>
            <a:normAutofit/>
          </a:bodyPr>
          <a:lstStyle/>
          <a:p>
            <a:r>
              <a:rPr lang="en-US"/>
              <a:t>1.1 Text alternatives</a:t>
            </a:r>
          </a:p>
          <a:p>
            <a:r>
              <a:rPr lang="en-US"/>
              <a:t>2.1 Keyboard Accessible</a:t>
            </a:r>
          </a:p>
          <a:p>
            <a:r>
              <a:rPr lang="en-US"/>
              <a:t>3.2 Predictable (logical structure)</a:t>
            </a:r>
          </a:p>
          <a:p>
            <a:pPr lvl="1"/>
            <a:endParaRPr lang="en-US"/>
          </a:p>
          <a:p>
            <a:r>
              <a:rPr lang="en-US"/>
              <a:t>4.1 Compatible</a:t>
            </a:r>
          </a:p>
        </p:txBody>
      </p:sp>
      <p:sp>
        <p:nvSpPr>
          <p:cNvPr id="9" name="Content Placeholder 8">
            <a:extLst>
              <a:ext uri="{FF2B5EF4-FFF2-40B4-BE49-F238E27FC236}">
                <a16:creationId xmlns:a16="http://schemas.microsoft.com/office/drawing/2014/main" id="{1114B6FE-9AE8-3199-1734-E34B26D4B427}"/>
              </a:ext>
            </a:extLst>
          </p:cNvPr>
          <p:cNvSpPr>
            <a:spLocks noGrp="1"/>
          </p:cNvSpPr>
          <p:nvPr>
            <p:ph sz="quarter" idx="10"/>
          </p:nvPr>
        </p:nvSpPr>
        <p:spPr/>
        <p:txBody>
          <a:bodyPr/>
          <a:lstStyle/>
          <a:p>
            <a:r>
              <a:rPr lang="en-US"/>
              <a:t>A</a:t>
            </a:r>
          </a:p>
          <a:p>
            <a:pPr lvl="1"/>
            <a:r>
              <a:rPr lang="en-US"/>
              <a:t>Lowest, most essential, level</a:t>
            </a:r>
          </a:p>
          <a:p>
            <a:r>
              <a:rPr lang="en-US"/>
              <a:t>AA</a:t>
            </a:r>
          </a:p>
          <a:p>
            <a:pPr lvl="1"/>
            <a:r>
              <a:rPr lang="en-US"/>
              <a:t>Mid-level and the required standard</a:t>
            </a:r>
          </a:p>
          <a:p>
            <a:r>
              <a:rPr lang="en-US"/>
              <a:t>AAA</a:t>
            </a:r>
          </a:p>
          <a:p>
            <a:pPr lvl="1"/>
            <a:r>
              <a:rPr lang="en-US"/>
              <a:t>Highest level, often not measured</a:t>
            </a:r>
          </a:p>
        </p:txBody>
      </p:sp>
      <p:sp>
        <p:nvSpPr>
          <p:cNvPr id="10" name="Content Placeholder 9">
            <a:extLst>
              <a:ext uri="{FF2B5EF4-FFF2-40B4-BE49-F238E27FC236}">
                <a16:creationId xmlns:a16="http://schemas.microsoft.com/office/drawing/2014/main" id="{204D5F7F-6A17-0462-61B4-8AED6D29979C}"/>
              </a:ext>
            </a:extLst>
          </p:cNvPr>
          <p:cNvSpPr>
            <a:spLocks noGrp="1"/>
          </p:cNvSpPr>
          <p:nvPr>
            <p:ph sz="quarter" idx="11"/>
          </p:nvPr>
        </p:nvSpPr>
        <p:spPr>
          <a:xfrm>
            <a:off x="9329481" y="2173032"/>
            <a:ext cx="2610985" cy="3881539"/>
          </a:xfrm>
        </p:spPr>
        <p:txBody>
          <a:bodyPr>
            <a:normAutofit/>
          </a:bodyPr>
          <a:lstStyle/>
          <a:p>
            <a:r>
              <a:rPr lang="en-US"/>
              <a:t>1.2.2 Captions (Prerecorded)</a:t>
            </a:r>
          </a:p>
          <a:p>
            <a:pPr lvl="1"/>
            <a:r>
              <a:rPr lang="en-US"/>
              <a:t>Level A</a:t>
            </a:r>
          </a:p>
          <a:p>
            <a:pPr lvl="1"/>
            <a:r>
              <a:rPr lang="en-US"/>
              <a:t>Captions are provided for all prerecorded audio content in synchronized media, except when the media is a media alternative for text….</a:t>
            </a:r>
          </a:p>
        </p:txBody>
      </p:sp>
      <p:sp>
        <p:nvSpPr>
          <p:cNvPr id="11" name="Text Placeholder 10">
            <a:extLst>
              <a:ext uri="{FF2B5EF4-FFF2-40B4-BE49-F238E27FC236}">
                <a16:creationId xmlns:a16="http://schemas.microsoft.com/office/drawing/2014/main" id="{5A9E7537-5E06-9B7F-4D74-9F682193978B}"/>
              </a:ext>
            </a:extLst>
          </p:cNvPr>
          <p:cNvSpPr>
            <a:spLocks noGrp="1"/>
          </p:cNvSpPr>
          <p:nvPr>
            <p:ph type="body" sz="quarter" idx="12"/>
          </p:nvPr>
        </p:nvSpPr>
        <p:spPr/>
        <p:txBody>
          <a:bodyPr>
            <a:normAutofit lnSpcReduction="10000"/>
          </a:bodyPr>
          <a:lstStyle/>
          <a:p>
            <a:r>
              <a:rPr lang="en-US"/>
              <a:t>3 Levels of Conformance</a:t>
            </a:r>
          </a:p>
        </p:txBody>
      </p:sp>
      <p:sp>
        <p:nvSpPr>
          <p:cNvPr id="12" name="Text Placeholder 11">
            <a:extLst>
              <a:ext uri="{FF2B5EF4-FFF2-40B4-BE49-F238E27FC236}">
                <a16:creationId xmlns:a16="http://schemas.microsoft.com/office/drawing/2014/main" id="{9027D54F-4E78-3FEB-F884-124A56D88344}"/>
              </a:ext>
            </a:extLst>
          </p:cNvPr>
          <p:cNvSpPr>
            <a:spLocks noGrp="1"/>
          </p:cNvSpPr>
          <p:nvPr>
            <p:ph type="body" sz="quarter" idx="13"/>
          </p:nvPr>
        </p:nvSpPr>
        <p:spPr/>
        <p:txBody>
          <a:bodyPr>
            <a:normAutofit fontScale="92500"/>
          </a:bodyPr>
          <a:lstStyle/>
          <a:p>
            <a:r>
              <a:rPr lang="en-US"/>
              <a:t>78 Success Criteria (example)</a:t>
            </a:r>
          </a:p>
        </p:txBody>
      </p:sp>
    </p:spTree>
    <p:extLst>
      <p:ext uri="{BB962C8B-B14F-4D97-AF65-F5344CB8AC3E}">
        <p14:creationId xmlns:p14="http://schemas.microsoft.com/office/powerpoint/2010/main" val="33197231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7CFF6B6D-434B-DE3E-23CE-A0D39015C648}"/>
              </a:ext>
            </a:extLst>
          </p:cNvPr>
          <p:cNvSpPr>
            <a:spLocks noGrp="1"/>
          </p:cNvSpPr>
          <p:nvPr>
            <p:ph type="title"/>
          </p:nvPr>
        </p:nvSpPr>
        <p:spPr/>
        <p:txBody>
          <a:bodyPr/>
          <a:lstStyle/>
          <a:p>
            <a:r>
              <a:rPr lang="en-US" dirty="0"/>
              <a:t>Essentially…</a:t>
            </a:r>
          </a:p>
        </p:txBody>
      </p:sp>
      <p:sp>
        <p:nvSpPr>
          <p:cNvPr id="17" name="Content Placeholder 16">
            <a:extLst>
              <a:ext uri="{FF2B5EF4-FFF2-40B4-BE49-F238E27FC236}">
                <a16:creationId xmlns:a16="http://schemas.microsoft.com/office/drawing/2014/main" id="{65C42354-B9AE-A69C-F477-1B4A495951F4}"/>
              </a:ext>
            </a:extLst>
          </p:cNvPr>
          <p:cNvSpPr>
            <a:spLocks noGrp="1"/>
          </p:cNvSpPr>
          <p:nvPr>
            <p:ph idx="1"/>
          </p:nvPr>
        </p:nvSpPr>
        <p:spPr/>
        <p:txBody>
          <a:bodyPr>
            <a:normAutofit/>
          </a:bodyPr>
          <a:lstStyle/>
          <a:p>
            <a:r>
              <a:rPr lang="en-US" dirty="0"/>
              <a:t>When we make content accessible, we are…</a:t>
            </a:r>
          </a:p>
          <a:p>
            <a:pPr lvl="1"/>
            <a:r>
              <a:rPr lang="en-US" dirty="0"/>
              <a:t>Making sure that content can be perceived through multiple senses.</a:t>
            </a:r>
          </a:p>
          <a:p>
            <a:pPr lvl="1"/>
            <a:r>
              <a:rPr lang="en-US" dirty="0"/>
              <a:t>Optimizing content for use with assistive technology.</a:t>
            </a:r>
          </a:p>
          <a:p>
            <a:r>
              <a:rPr lang="en-US" dirty="0"/>
              <a:t>Demos</a:t>
            </a:r>
            <a:endParaRPr lang="en-US" dirty="0">
              <a:hlinkClick r:id="rId2"/>
            </a:endParaRPr>
          </a:p>
          <a:p>
            <a:pPr lvl="1"/>
            <a:r>
              <a:rPr lang="en-US" dirty="0">
                <a:hlinkClick r:id="rId2"/>
              </a:rPr>
              <a:t>Assistive Technology Demo</a:t>
            </a:r>
            <a:endParaRPr lang="en-US" dirty="0"/>
          </a:p>
          <a:p>
            <a:pPr lvl="1"/>
            <a:r>
              <a:rPr lang="en-US" dirty="0">
                <a:hlinkClick r:id="rId3"/>
              </a:rPr>
              <a:t>How a Table is Read by a Screen Reader (Video)</a:t>
            </a:r>
            <a:endParaRPr lang="en-US" dirty="0"/>
          </a:p>
          <a:p>
            <a:pPr lvl="1"/>
            <a:r>
              <a:rPr lang="en-US" dirty="0">
                <a:hlinkClick r:id="rId4"/>
              </a:rPr>
              <a:t>How List Styles are Read by a Screen Reader (Video)</a:t>
            </a:r>
            <a:endParaRPr lang="en-US" dirty="0"/>
          </a:p>
          <a:p>
            <a:endParaRPr lang="en-US" dirty="0"/>
          </a:p>
        </p:txBody>
      </p:sp>
    </p:spTree>
    <p:extLst>
      <p:ext uri="{BB962C8B-B14F-4D97-AF65-F5344CB8AC3E}">
        <p14:creationId xmlns:p14="http://schemas.microsoft.com/office/powerpoint/2010/main" val="7502011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3AB1B-A292-89A5-BC2D-85E2180F44DA}"/>
              </a:ext>
            </a:extLst>
          </p:cNvPr>
          <p:cNvSpPr>
            <a:spLocks noGrp="1"/>
          </p:cNvSpPr>
          <p:nvPr>
            <p:ph type="title"/>
          </p:nvPr>
        </p:nvSpPr>
        <p:spPr/>
        <p:txBody>
          <a:bodyPr/>
          <a:lstStyle/>
          <a:p>
            <a:r>
              <a:rPr lang="en-US"/>
              <a:t>The Basic Four</a:t>
            </a:r>
          </a:p>
        </p:txBody>
      </p:sp>
      <p:sp>
        <p:nvSpPr>
          <p:cNvPr id="3" name="Text Placeholder 2">
            <a:extLst>
              <a:ext uri="{FF2B5EF4-FFF2-40B4-BE49-F238E27FC236}">
                <a16:creationId xmlns:a16="http://schemas.microsoft.com/office/drawing/2014/main" id="{5C97BE66-E748-4E3B-90A3-1138A7648BA7}"/>
              </a:ext>
            </a:extLst>
          </p:cNvPr>
          <p:cNvSpPr>
            <a:spLocks noGrp="1"/>
          </p:cNvSpPr>
          <p:nvPr>
            <p:ph type="body" idx="1"/>
          </p:nvPr>
        </p:nvSpPr>
        <p:spPr/>
        <p:txBody>
          <a:bodyPr/>
          <a:lstStyle/>
          <a:p>
            <a:r>
              <a:rPr lang="en-US"/>
              <a:t>A simple set of habits anyone can easily adopt</a:t>
            </a:r>
          </a:p>
        </p:txBody>
      </p:sp>
    </p:spTree>
    <p:extLst>
      <p:ext uri="{BB962C8B-B14F-4D97-AF65-F5344CB8AC3E}">
        <p14:creationId xmlns:p14="http://schemas.microsoft.com/office/powerpoint/2010/main" val="12039950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08909FC-7067-C505-C26F-83685F97DC17}"/>
              </a:ext>
            </a:extLst>
          </p:cNvPr>
          <p:cNvSpPr>
            <a:spLocks noGrp="1"/>
          </p:cNvSpPr>
          <p:nvPr>
            <p:ph type="title"/>
          </p:nvPr>
        </p:nvSpPr>
        <p:spPr/>
        <p:txBody>
          <a:bodyPr/>
          <a:lstStyle/>
          <a:p>
            <a:r>
              <a:rPr lang="en-US"/>
              <a:t>The Basic Four</a:t>
            </a:r>
          </a:p>
        </p:txBody>
      </p:sp>
      <p:sp>
        <p:nvSpPr>
          <p:cNvPr id="5" name="Text Placeholder 4">
            <a:extLst>
              <a:ext uri="{FF2B5EF4-FFF2-40B4-BE49-F238E27FC236}">
                <a16:creationId xmlns:a16="http://schemas.microsoft.com/office/drawing/2014/main" id="{84579247-4D62-4C82-A75D-A4E0EC202D12}"/>
              </a:ext>
            </a:extLst>
          </p:cNvPr>
          <p:cNvSpPr>
            <a:spLocks noGrp="1"/>
          </p:cNvSpPr>
          <p:nvPr>
            <p:ph type="body" idx="1"/>
          </p:nvPr>
        </p:nvSpPr>
        <p:spPr/>
        <p:txBody>
          <a:bodyPr/>
          <a:lstStyle/>
          <a:p>
            <a:r>
              <a:rPr lang="en-US"/>
              <a:t>Document Structure</a:t>
            </a:r>
          </a:p>
        </p:txBody>
      </p:sp>
      <p:sp>
        <p:nvSpPr>
          <p:cNvPr id="6" name="Content Placeholder 5">
            <a:extLst>
              <a:ext uri="{FF2B5EF4-FFF2-40B4-BE49-F238E27FC236}">
                <a16:creationId xmlns:a16="http://schemas.microsoft.com/office/drawing/2014/main" id="{46902685-043C-9B5C-09EF-8BB78B34B9EE}"/>
              </a:ext>
            </a:extLst>
          </p:cNvPr>
          <p:cNvSpPr>
            <a:spLocks noGrp="1"/>
          </p:cNvSpPr>
          <p:nvPr>
            <p:ph sz="half" idx="2"/>
          </p:nvPr>
        </p:nvSpPr>
        <p:spPr>
          <a:xfrm>
            <a:off x="177866" y="2173032"/>
            <a:ext cx="2618668" cy="3588576"/>
          </a:xfrm>
        </p:spPr>
        <p:txBody>
          <a:bodyPr/>
          <a:lstStyle/>
          <a:p>
            <a:r>
              <a:rPr lang="en-US"/>
              <a:t>Semantic (Heading) Structure</a:t>
            </a:r>
          </a:p>
          <a:p>
            <a:r>
              <a:rPr lang="en-US"/>
              <a:t>List styles</a:t>
            </a:r>
          </a:p>
          <a:p>
            <a:r>
              <a:rPr lang="en-US"/>
              <a:t>Tables</a:t>
            </a:r>
          </a:p>
          <a:p>
            <a:r>
              <a:rPr lang="en-US"/>
              <a:t>Text color contrast</a:t>
            </a:r>
          </a:p>
          <a:p>
            <a:r>
              <a:rPr lang="en-US"/>
              <a:t>Descriptive links</a:t>
            </a:r>
          </a:p>
          <a:p>
            <a:endParaRPr lang="en-US"/>
          </a:p>
        </p:txBody>
      </p:sp>
      <p:sp>
        <p:nvSpPr>
          <p:cNvPr id="7" name="Text Placeholder 6">
            <a:extLst>
              <a:ext uri="{FF2B5EF4-FFF2-40B4-BE49-F238E27FC236}">
                <a16:creationId xmlns:a16="http://schemas.microsoft.com/office/drawing/2014/main" id="{23F8551C-3AB6-3EB4-D134-9B662A69EE0E}"/>
              </a:ext>
            </a:extLst>
          </p:cNvPr>
          <p:cNvSpPr>
            <a:spLocks noGrp="1"/>
          </p:cNvSpPr>
          <p:nvPr>
            <p:ph type="body" sz="quarter" idx="3"/>
          </p:nvPr>
        </p:nvSpPr>
        <p:spPr/>
        <p:txBody>
          <a:bodyPr/>
          <a:lstStyle/>
          <a:p>
            <a:r>
              <a:rPr lang="en-US"/>
              <a:t>Alternative Text</a:t>
            </a:r>
          </a:p>
        </p:txBody>
      </p:sp>
      <p:sp>
        <p:nvSpPr>
          <p:cNvPr id="8" name="Content Placeholder 7">
            <a:extLst>
              <a:ext uri="{FF2B5EF4-FFF2-40B4-BE49-F238E27FC236}">
                <a16:creationId xmlns:a16="http://schemas.microsoft.com/office/drawing/2014/main" id="{D609D20B-5774-DB70-DCFD-4EDC7396029D}"/>
              </a:ext>
            </a:extLst>
          </p:cNvPr>
          <p:cNvSpPr>
            <a:spLocks noGrp="1"/>
          </p:cNvSpPr>
          <p:nvPr>
            <p:ph sz="quarter" idx="4"/>
          </p:nvPr>
        </p:nvSpPr>
        <p:spPr/>
        <p:txBody>
          <a:bodyPr/>
          <a:lstStyle/>
          <a:p>
            <a:r>
              <a:rPr lang="en-US"/>
              <a:t>Text alternative for images, charts, graphs, etc.</a:t>
            </a:r>
          </a:p>
          <a:p>
            <a:r>
              <a:rPr lang="en-US"/>
              <a:t>No images of text</a:t>
            </a:r>
          </a:p>
        </p:txBody>
      </p:sp>
      <p:sp>
        <p:nvSpPr>
          <p:cNvPr id="11" name="Text Placeholder 10">
            <a:extLst>
              <a:ext uri="{FF2B5EF4-FFF2-40B4-BE49-F238E27FC236}">
                <a16:creationId xmlns:a16="http://schemas.microsoft.com/office/drawing/2014/main" id="{B8923CD7-5F62-4BF2-9386-644A133195E7}"/>
              </a:ext>
            </a:extLst>
          </p:cNvPr>
          <p:cNvSpPr>
            <a:spLocks noGrp="1"/>
          </p:cNvSpPr>
          <p:nvPr>
            <p:ph type="body" sz="quarter" idx="12"/>
          </p:nvPr>
        </p:nvSpPr>
        <p:spPr/>
        <p:txBody>
          <a:bodyPr>
            <a:normAutofit lnSpcReduction="10000"/>
          </a:bodyPr>
          <a:lstStyle/>
          <a:p>
            <a:r>
              <a:rPr lang="en-US"/>
              <a:t>Media Accessibility</a:t>
            </a:r>
          </a:p>
        </p:txBody>
      </p:sp>
      <p:sp>
        <p:nvSpPr>
          <p:cNvPr id="9" name="Content Placeholder 8">
            <a:extLst>
              <a:ext uri="{FF2B5EF4-FFF2-40B4-BE49-F238E27FC236}">
                <a16:creationId xmlns:a16="http://schemas.microsoft.com/office/drawing/2014/main" id="{63182927-757D-719D-AD87-DE0AD55633EB}"/>
              </a:ext>
            </a:extLst>
          </p:cNvPr>
          <p:cNvSpPr>
            <a:spLocks noGrp="1"/>
          </p:cNvSpPr>
          <p:nvPr>
            <p:ph sz="quarter" idx="10"/>
          </p:nvPr>
        </p:nvSpPr>
        <p:spPr>
          <a:xfrm>
            <a:off x="6271722" y="2173031"/>
            <a:ext cx="2605948" cy="3703986"/>
          </a:xfrm>
        </p:spPr>
        <p:txBody>
          <a:bodyPr>
            <a:normAutofit lnSpcReduction="10000"/>
          </a:bodyPr>
          <a:lstStyle/>
          <a:p>
            <a:r>
              <a:rPr lang="en-US"/>
              <a:t>Transcripts of audio recordings</a:t>
            </a:r>
          </a:p>
          <a:p>
            <a:r>
              <a:rPr lang="en-US"/>
              <a:t>Closed captions of for video with timed audio</a:t>
            </a:r>
          </a:p>
          <a:p>
            <a:r>
              <a:rPr lang="en-US"/>
              <a:t>Audio descriptions for video where content is communicated only visually</a:t>
            </a:r>
          </a:p>
        </p:txBody>
      </p:sp>
      <p:sp>
        <p:nvSpPr>
          <p:cNvPr id="12" name="Text Placeholder 11">
            <a:extLst>
              <a:ext uri="{FF2B5EF4-FFF2-40B4-BE49-F238E27FC236}">
                <a16:creationId xmlns:a16="http://schemas.microsoft.com/office/drawing/2014/main" id="{CE05F885-5020-F6AE-3AF0-34DB940910A3}"/>
              </a:ext>
            </a:extLst>
          </p:cNvPr>
          <p:cNvSpPr>
            <a:spLocks noGrp="1"/>
          </p:cNvSpPr>
          <p:nvPr>
            <p:ph type="body" sz="quarter" idx="13"/>
          </p:nvPr>
        </p:nvSpPr>
        <p:spPr/>
        <p:txBody>
          <a:bodyPr>
            <a:normAutofit lnSpcReduction="10000"/>
          </a:bodyPr>
          <a:lstStyle/>
          <a:p>
            <a:r>
              <a:rPr lang="en-US"/>
              <a:t>Accessible Applications</a:t>
            </a:r>
          </a:p>
        </p:txBody>
      </p:sp>
      <p:sp>
        <p:nvSpPr>
          <p:cNvPr id="10" name="Content Placeholder 9">
            <a:extLst>
              <a:ext uri="{FF2B5EF4-FFF2-40B4-BE49-F238E27FC236}">
                <a16:creationId xmlns:a16="http://schemas.microsoft.com/office/drawing/2014/main" id="{E6E35892-F230-FE84-CCFF-F8A92713EB5C}"/>
              </a:ext>
            </a:extLst>
          </p:cNvPr>
          <p:cNvSpPr>
            <a:spLocks noGrp="1"/>
          </p:cNvSpPr>
          <p:nvPr>
            <p:ph sz="quarter" idx="11"/>
          </p:nvPr>
        </p:nvSpPr>
        <p:spPr/>
        <p:txBody>
          <a:bodyPr/>
          <a:lstStyle/>
          <a:p>
            <a:r>
              <a:rPr lang="en-US"/>
              <a:t>Ensuring third-party applications and content are compliant</a:t>
            </a:r>
          </a:p>
          <a:p>
            <a:pPr lvl="1"/>
            <a:r>
              <a:rPr lang="en-US"/>
              <a:t>Accessibility statements</a:t>
            </a:r>
          </a:p>
          <a:p>
            <a:pPr lvl="1"/>
            <a:r>
              <a:rPr lang="en-US"/>
              <a:t>Voluntary Product Accessibility Templates (VPATs) </a:t>
            </a:r>
          </a:p>
        </p:txBody>
      </p:sp>
    </p:spTree>
    <p:extLst>
      <p:ext uri="{BB962C8B-B14F-4D97-AF65-F5344CB8AC3E}">
        <p14:creationId xmlns:p14="http://schemas.microsoft.com/office/powerpoint/2010/main" val="25680398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8400A5A0-C261-50A9-5BDD-C0C1B4FBCF69}"/>
              </a:ext>
            </a:extLst>
          </p:cNvPr>
          <p:cNvSpPr>
            <a:spLocks noGrp="1"/>
          </p:cNvSpPr>
          <p:nvPr>
            <p:ph type="title"/>
          </p:nvPr>
        </p:nvSpPr>
        <p:spPr/>
        <p:txBody>
          <a:bodyPr/>
          <a:lstStyle/>
          <a:p>
            <a:r>
              <a:rPr lang="en-US" dirty="0"/>
              <a:t>YuJa Product</a:t>
            </a:r>
          </a:p>
        </p:txBody>
      </p:sp>
      <p:sp>
        <p:nvSpPr>
          <p:cNvPr id="12" name="Content Placeholder 11">
            <a:extLst>
              <a:ext uri="{FF2B5EF4-FFF2-40B4-BE49-F238E27FC236}">
                <a16:creationId xmlns:a16="http://schemas.microsoft.com/office/drawing/2014/main" id="{6E6E35F7-041E-7050-8CDC-A8E882B6CFF8}"/>
              </a:ext>
            </a:extLst>
          </p:cNvPr>
          <p:cNvSpPr>
            <a:spLocks noGrp="1"/>
          </p:cNvSpPr>
          <p:nvPr>
            <p:ph idx="1"/>
          </p:nvPr>
        </p:nvSpPr>
        <p:spPr>
          <a:xfrm>
            <a:off x="838200" y="1940717"/>
            <a:ext cx="10515600" cy="4667252"/>
          </a:xfrm>
        </p:spPr>
        <p:txBody>
          <a:bodyPr>
            <a:normAutofit/>
          </a:bodyPr>
          <a:lstStyle/>
          <a:p>
            <a:r>
              <a:rPr lang="en-US" dirty="0"/>
              <a:t>We are working on an acquisition (YuJa Suite) to replace Ally and provide for STEM and PDF content as well as expanded document checking and remediation workflows outside of the LMS for staff units.</a:t>
            </a:r>
          </a:p>
          <a:p>
            <a:pPr marL="0" indent="0">
              <a:buNone/>
            </a:pPr>
            <a:endParaRPr lang="en-US" dirty="0"/>
          </a:p>
          <a:p>
            <a:pPr lvl="1"/>
            <a:endParaRPr lang="en-US" dirty="0"/>
          </a:p>
          <a:p>
            <a:pPr lvl="1"/>
            <a:endParaRPr lang="en-US" dirty="0"/>
          </a:p>
        </p:txBody>
      </p:sp>
    </p:spTree>
    <p:extLst>
      <p:ext uri="{BB962C8B-B14F-4D97-AF65-F5344CB8AC3E}">
        <p14:creationId xmlns:p14="http://schemas.microsoft.com/office/powerpoint/2010/main" val="17451908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1DD1D2C-E252-55A5-F15D-639CF06284C0}"/>
              </a:ext>
            </a:extLst>
          </p:cNvPr>
          <p:cNvSpPr>
            <a:spLocks noGrp="1"/>
          </p:cNvSpPr>
          <p:nvPr>
            <p:ph type="title"/>
          </p:nvPr>
        </p:nvSpPr>
        <p:spPr/>
        <p:txBody>
          <a:bodyPr/>
          <a:lstStyle/>
          <a:p>
            <a:r>
              <a:rPr lang="en-US" dirty="0"/>
              <a:t>What to Expect Today</a:t>
            </a:r>
          </a:p>
        </p:txBody>
      </p:sp>
      <p:sp>
        <p:nvSpPr>
          <p:cNvPr id="5" name="Text Placeholder 4">
            <a:extLst>
              <a:ext uri="{FF2B5EF4-FFF2-40B4-BE49-F238E27FC236}">
                <a16:creationId xmlns:a16="http://schemas.microsoft.com/office/drawing/2014/main" id="{08D6A601-1A41-B96E-75E4-4FE6415C8F55}"/>
              </a:ext>
            </a:extLst>
          </p:cNvPr>
          <p:cNvSpPr>
            <a:spLocks noGrp="1"/>
          </p:cNvSpPr>
          <p:nvPr>
            <p:ph type="body" idx="1"/>
          </p:nvPr>
        </p:nvSpPr>
        <p:spPr/>
        <p:txBody>
          <a:bodyPr/>
          <a:lstStyle/>
          <a:p>
            <a:r>
              <a:rPr lang="en-US" dirty="0"/>
              <a:t>Breakout Sessions</a:t>
            </a:r>
          </a:p>
        </p:txBody>
      </p:sp>
    </p:spTree>
    <p:extLst>
      <p:ext uri="{BB962C8B-B14F-4D97-AF65-F5344CB8AC3E}">
        <p14:creationId xmlns:p14="http://schemas.microsoft.com/office/powerpoint/2010/main" val="6194558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79DBD4E-3585-A365-3504-B5C1C1CE2F86}"/>
              </a:ext>
            </a:extLst>
          </p:cNvPr>
          <p:cNvSpPr>
            <a:spLocks noGrp="1"/>
          </p:cNvSpPr>
          <p:nvPr>
            <p:ph type="title"/>
          </p:nvPr>
        </p:nvSpPr>
        <p:spPr/>
        <p:txBody>
          <a:bodyPr/>
          <a:lstStyle/>
          <a:p>
            <a:r>
              <a:rPr lang="en-US" dirty="0"/>
              <a:t>Breakouts will…</a:t>
            </a:r>
          </a:p>
        </p:txBody>
      </p:sp>
      <p:sp>
        <p:nvSpPr>
          <p:cNvPr id="5" name="Content Placeholder 4">
            <a:extLst>
              <a:ext uri="{FF2B5EF4-FFF2-40B4-BE49-F238E27FC236}">
                <a16:creationId xmlns:a16="http://schemas.microsoft.com/office/drawing/2014/main" id="{D05B3B83-3992-8193-9CC6-07CFC166A7CB}"/>
              </a:ext>
            </a:extLst>
          </p:cNvPr>
          <p:cNvSpPr>
            <a:spLocks noGrp="1"/>
          </p:cNvSpPr>
          <p:nvPr>
            <p:ph idx="1"/>
          </p:nvPr>
        </p:nvSpPr>
        <p:spPr/>
        <p:txBody>
          <a:bodyPr/>
          <a:lstStyle/>
          <a:p>
            <a:r>
              <a:rPr lang="en-US" dirty="0"/>
              <a:t>Show you practical steps and provide resources for</a:t>
            </a:r>
          </a:p>
          <a:p>
            <a:pPr lvl="1"/>
            <a:r>
              <a:rPr lang="en-US" dirty="0"/>
              <a:t>Documents</a:t>
            </a:r>
          </a:p>
          <a:p>
            <a:pPr lvl="1"/>
            <a:r>
              <a:rPr lang="en-US" dirty="0"/>
              <a:t>Media</a:t>
            </a:r>
          </a:p>
          <a:p>
            <a:pPr lvl="1"/>
            <a:r>
              <a:rPr lang="en-US" dirty="0"/>
              <a:t>Website</a:t>
            </a:r>
          </a:p>
          <a:p>
            <a:pPr lvl="1"/>
            <a:r>
              <a:rPr lang="en-US" dirty="0"/>
              <a:t>Reviewing third-party sources</a:t>
            </a:r>
          </a:p>
          <a:p>
            <a:r>
              <a:rPr lang="en-US" dirty="0"/>
              <a:t>There will likely be overlap of some concepts—that’s OK!</a:t>
            </a:r>
          </a:p>
          <a:p>
            <a:r>
              <a:rPr lang="en-US" dirty="0"/>
              <a:t>Some language will be used interchangeably</a:t>
            </a:r>
          </a:p>
          <a:p>
            <a:pPr lvl="1"/>
            <a:r>
              <a:rPr lang="en-US" dirty="0"/>
              <a:t>508/WCAG, web/digital, etc.</a:t>
            </a:r>
          </a:p>
          <a:p>
            <a:r>
              <a:rPr lang="en-US" dirty="0"/>
              <a:t>Ask Questions!</a:t>
            </a:r>
          </a:p>
          <a:p>
            <a:endParaRPr lang="en-US" dirty="0"/>
          </a:p>
        </p:txBody>
      </p:sp>
    </p:spTree>
    <p:extLst>
      <p:ext uri="{BB962C8B-B14F-4D97-AF65-F5344CB8AC3E}">
        <p14:creationId xmlns:p14="http://schemas.microsoft.com/office/powerpoint/2010/main" val="40341155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421A2C-289C-C331-97E5-FB6981F62A17}"/>
              </a:ext>
            </a:extLst>
          </p:cNvPr>
          <p:cNvSpPr>
            <a:spLocks noGrp="1"/>
          </p:cNvSpPr>
          <p:nvPr>
            <p:ph type="title"/>
          </p:nvPr>
        </p:nvSpPr>
        <p:spPr/>
        <p:txBody>
          <a:bodyPr/>
          <a:lstStyle/>
          <a:p>
            <a:r>
              <a:rPr lang="en-US"/>
              <a:t>NOT a new legislation or changed law</a:t>
            </a:r>
          </a:p>
        </p:txBody>
      </p:sp>
      <p:sp>
        <p:nvSpPr>
          <p:cNvPr id="3" name="Content Placeholder 2">
            <a:extLst>
              <a:ext uri="{FF2B5EF4-FFF2-40B4-BE49-F238E27FC236}">
                <a16:creationId xmlns:a16="http://schemas.microsoft.com/office/drawing/2014/main" id="{19792777-958C-BA1A-5325-2622A110FA8D}"/>
              </a:ext>
            </a:extLst>
          </p:cNvPr>
          <p:cNvSpPr>
            <a:spLocks noGrp="1"/>
          </p:cNvSpPr>
          <p:nvPr>
            <p:ph idx="1"/>
          </p:nvPr>
        </p:nvSpPr>
        <p:spPr/>
        <p:txBody>
          <a:bodyPr vert="horz" lIns="91440" tIns="45720" rIns="91440" bIns="45720" rtlCol="0" anchor="t">
            <a:normAutofit/>
          </a:bodyPr>
          <a:lstStyle/>
          <a:p>
            <a:r>
              <a:rPr lang="en-US" dirty="0"/>
              <a:t>This rule is new regulation for 1990’s ADA legislation</a:t>
            </a:r>
          </a:p>
          <a:p>
            <a:pPr lvl="1"/>
            <a:r>
              <a:rPr lang="en-US" dirty="0"/>
              <a:t>ADA broadly forbids discrimination on the basis of disability</a:t>
            </a:r>
          </a:p>
          <a:p>
            <a:pPr lvl="1"/>
            <a:r>
              <a:rPr lang="en-US" dirty="0"/>
              <a:t>How laws are applied in specific situations is determined by</a:t>
            </a:r>
          </a:p>
          <a:p>
            <a:pPr lvl="2"/>
            <a:r>
              <a:rPr lang="en-US" dirty="0"/>
              <a:t>Federal Agencies (the DOJ in this case)</a:t>
            </a:r>
          </a:p>
          <a:p>
            <a:pPr lvl="2"/>
            <a:r>
              <a:rPr lang="en-US" dirty="0"/>
              <a:t>Courts</a:t>
            </a:r>
          </a:p>
          <a:p>
            <a:pPr lvl="1"/>
            <a:r>
              <a:rPr lang="en-US" dirty="0"/>
              <a:t>Federal agencies create “regulations” or “rules”</a:t>
            </a:r>
          </a:p>
          <a:p>
            <a:r>
              <a:rPr lang="en-US" dirty="0"/>
              <a:t>Prior to publishing this rule in April of 2024, DOJ had not mandated </a:t>
            </a:r>
            <a:r>
              <a:rPr lang="en-US" i="1" dirty="0"/>
              <a:t>a specific standard </a:t>
            </a:r>
            <a:r>
              <a:rPr lang="en-US" dirty="0"/>
              <a:t>and scope for digital accessibility; it relied on broad language since 1996.</a:t>
            </a:r>
          </a:p>
          <a:p>
            <a:r>
              <a:rPr lang="en-US" b="1" i="1" dirty="0">
                <a:ea typeface="Calibri"/>
                <a:cs typeface="Calibri"/>
              </a:rPr>
              <a:t>HOWEVER</a:t>
            </a:r>
            <a:r>
              <a:rPr lang="en-US" dirty="0">
                <a:ea typeface="Calibri"/>
                <a:cs typeface="Calibri"/>
              </a:rPr>
              <a:t>, ADA compliance has always been an expectation.</a:t>
            </a:r>
          </a:p>
          <a:p>
            <a:pPr lvl="1"/>
            <a:endParaRPr lang="en-US" dirty="0"/>
          </a:p>
          <a:p>
            <a:endParaRPr lang="en-US" dirty="0"/>
          </a:p>
        </p:txBody>
      </p:sp>
    </p:spTree>
    <p:extLst>
      <p:ext uri="{BB962C8B-B14F-4D97-AF65-F5344CB8AC3E}">
        <p14:creationId xmlns:p14="http://schemas.microsoft.com/office/powerpoint/2010/main" val="15052260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AA5F3AD-6EC5-5EBD-ABF9-5C304D54CCBF}"/>
              </a:ext>
            </a:extLst>
          </p:cNvPr>
          <p:cNvSpPr>
            <a:spLocks noGrp="1"/>
          </p:cNvSpPr>
          <p:nvPr>
            <p:ph type="title"/>
          </p:nvPr>
        </p:nvSpPr>
        <p:spPr/>
        <p:txBody>
          <a:bodyPr/>
          <a:lstStyle/>
          <a:p>
            <a:r>
              <a:rPr lang="en-US"/>
              <a:t>Resources and References</a:t>
            </a:r>
          </a:p>
        </p:txBody>
      </p:sp>
      <p:sp>
        <p:nvSpPr>
          <p:cNvPr id="6" name="Text Placeholder 5">
            <a:extLst>
              <a:ext uri="{FF2B5EF4-FFF2-40B4-BE49-F238E27FC236}">
                <a16:creationId xmlns:a16="http://schemas.microsoft.com/office/drawing/2014/main" id="{AA405D80-9983-6046-C9ED-1A6858648AE7}"/>
              </a:ext>
            </a:extLst>
          </p:cNvPr>
          <p:cNvSpPr>
            <a:spLocks noGrp="1"/>
          </p:cNvSpPr>
          <p:nvPr>
            <p:ph type="body" idx="1"/>
          </p:nvPr>
        </p:nvSpPr>
        <p:spPr/>
        <p:txBody>
          <a:bodyPr/>
          <a:lstStyle/>
          <a:p>
            <a:r>
              <a:rPr lang="en-US"/>
              <a:t>Where to go next</a:t>
            </a:r>
          </a:p>
        </p:txBody>
      </p:sp>
    </p:spTree>
    <p:extLst>
      <p:ext uri="{BB962C8B-B14F-4D97-AF65-F5344CB8AC3E}">
        <p14:creationId xmlns:p14="http://schemas.microsoft.com/office/powerpoint/2010/main" val="33609203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0E12BF0-1AEC-4495-910A-38D98E442615}"/>
              </a:ext>
              <a:ext uri="{C183D7F6-B498-43B3-948B-1728B52AA6E4}">
                <adec:decorative xmlns:adec="http://schemas.microsoft.com/office/drawing/2017/decorative" val="1"/>
              </a:ext>
            </a:extLst>
          </p:cNvPr>
          <p:cNvSpPr/>
          <p:nvPr/>
        </p:nvSpPr>
        <p:spPr>
          <a:xfrm>
            <a:off x="5896872" y="5466668"/>
            <a:ext cx="5792620" cy="822921"/>
          </a:xfrm>
          <a:prstGeom prst="rect">
            <a:avLst/>
          </a:prstGeom>
          <a:solidFill>
            <a:srgbClr val="B0B3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C0EC0CDC-7E74-BF88-35AE-FA1F8788A564}"/>
              </a:ext>
            </a:extLst>
          </p:cNvPr>
          <p:cNvSpPr>
            <a:spLocks noGrp="1"/>
          </p:cNvSpPr>
          <p:nvPr>
            <p:ph type="title"/>
          </p:nvPr>
        </p:nvSpPr>
        <p:spPr>
          <a:xfrm>
            <a:off x="631824" y="664819"/>
            <a:ext cx="4159248" cy="1221684"/>
          </a:xfrm>
        </p:spPr>
        <p:txBody>
          <a:bodyPr>
            <a:normAutofit/>
          </a:bodyPr>
          <a:lstStyle/>
          <a:p>
            <a:r>
              <a:rPr lang="en-US"/>
              <a:t>Digital Accessibility &amp; You 20 Minute Module</a:t>
            </a:r>
          </a:p>
        </p:txBody>
      </p:sp>
      <p:sp>
        <p:nvSpPr>
          <p:cNvPr id="9" name="Text Placeholder 8">
            <a:extLst>
              <a:ext uri="{FF2B5EF4-FFF2-40B4-BE49-F238E27FC236}">
                <a16:creationId xmlns:a16="http://schemas.microsoft.com/office/drawing/2014/main" id="{C53CD8C7-83E1-D021-9D94-89482EFE2921}"/>
              </a:ext>
            </a:extLst>
          </p:cNvPr>
          <p:cNvSpPr>
            <a:spLocks noGrp="1"/>
          </p:cNvSpPr>
          <p:nvPr>
            <p:ph type="body" sz="half" idx="2"/>
          </p:nvPr>
        </p:nvSpPr>
        <p:spPr>
          <a:xfrm>
            <a:off x="745329" y="1786345"/>
            <a:ext cx="3932237" cy="3285309"/>
          </a:xfrm>
        </p:spPr>
        <p:txBody>
          <a:bodyPr>
            <a:normAutofit/>
          </a:bodyPr>
          <a:lstStyle/>
          <a:p>
            <a:r>
              <a:rPr lang="en-US" dirty="0">
                <a:hlinkClick r:id="rId2"/>
              </a:rPr>
              <a:t>The DAAY module </a:t>
            </a:r>
            <a:r>
              <a:rPr lang="en-US" dirty="0"/>
              <a:t>provides an essential overview of the DOJ rule, WCAG, and where KSU staff and faculty can go for more training and resources.</a:t>
            </a:r>
          </a:p>
        </p:txBody>
      </p:sp>
      <p:pic>
        <p:nvPicPr>
          <p:cNvPr id="11" name="Picture Placeholder 10">
            <a:extLst>
              <a:ext uri="{FF2B5EF4-FFF2-40B4-BE49-F238E27FC236}">
                <a16:creationId xmlns:a16="http://schemas.microsoft.com/office/drawing/2014/main" id="{4B16F1DD-B6D8-A7EC-4154-3058AB5EF1AE}"/>
              </a:ext>
              <a:ext uri="{C183D7F6-B498-43B3-948B-1728B52AA6E4}">
                <adec:decorative xmlns:adec="http://schemas.microsoft.com/office/drawing/2017/decorative" val="1"/>
              </a:ext>
            </a:extLst>
          </p:cNvPr>
          <p:cNvPicPr>
            <a:picLocks noGrp="1" noChangeAspect="1"/>
          </p:cNvPicPr>
          <p:nvPr>
            <p:ph type="pic" idx="1"/>
          </p:nvPr>
        </p:nvPicPr>
        <p:blipFill>
          <a:blip r:embed="rId3"/>
          <a:srcRect l="-349" r="38"/>
          <a:stretch>
            <a:fillRect/>
          </a:stretch>
        </p:blipFill>
        <p:spPr>
          <a:xfrm>
            <a:off x="5648951" y="1391332"/>
            <a:ext cx="5933448" cy="3327689"/>
          </a:xfrm>
        </p:spPr>
      </p:pic>
      <p:pic>
        <p:nvPicPr>
          <p:cNvPr id="3" name="Picture 2">
            <a:extLst>
              <a:ext uri="{FF2B5EF4-FFF2-40B4-BE49-F238E27FC236}">
                <a16:creationId xmlns:a16="http://schemas.microsoft.com/office/drawing/2014/main" id="{4EA173FB-2919-0A76-6391-42A9D232E9C8}"/>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0026869" y="181303"/>
            <a:ext cx="1968061" cy="1968061"/>
          </a:xfrm>
          <a:prstGeom prst="rect">
            <a:avLst/>
          </a:prstGeom>
        </p:spPr>
      </p:pic>
      <p:sp>
        <p:nvSpPr>
          <p:cNvPr id="5" name="TextBox 4">
            <a:extLst>
              <a:ext uri="{FF2B5EF4-FFF2-40B4-BE49-F238E27FC236}">
                <a16:creationId xmlns:a16="http://schemas.microsoft.com/office/drawing/2014/main" id="{D3D54777-B31C-5B1A-FCCA-5CF447774108}"/>
              </a:ext>
            </a:extLst>
          </p:cNvPr>
          <p:cNvSpPr txBox="1"/>
          <p:nvPr/>
        </p:nvSpPr>
        <p:spPr>
          <a:xfrm>
            <a:off x="5896872" y="5466668"/>
            <a:ext cx="5933448" cy="707886"/>
          </a:xfrm>
          <a:prstGeom prst="rect">
            <a:avLst/>
          </a:prstGeom>
          <a:noFill/>
        </p:spPr>
        <p:txBody>
          <a:bodyPr wrap="square">
            <a:spAutoFit/>
          </a:bodyPr>
          <a:lstStyle/>
          <a:p>
            <a:r>
              <a:rPr lang="en-US" sz="4000" dirty="0" err="1"/>
              <a:t>go.kennesaw.edu</a:t>
            </a:r>
            <a:r>
              <a:rPr lang="en-US" sz="4000" dirty="0"/>
              <a:t>/</a:t>
            </a:r>
            <a:r>
              <a:rPr lang="en-US" sz="4000" dirty="0" err="1"/>
              <a:t>awatrain</a:t>
            </a:r>
            <a:endParaRPr lang="en-US" sz="4000" dirty="0"/>
          </a:p>
        </p:txBody>
      </p:sp>
    </p:spTree>
    <p:extLst>
      <p:ext uri="{BB962C8B-B14F-4D97-AF65-F5344CB8AC3E}">
        <p14:creationId xmlns:p14="http://schemas.microsoft.com/office/powerpoint/2010/main" val="41559681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4F8A3E-6E11-C894-238B-CD05DB99E2B1}"/>
              </a:ext>
            </a:extLst>
          </p:cNvPr>
          <p:cNvSpPr>
            <a:spLocks noGrp="1"/>
          </p:cNvSpPr>
          <p:nvPr>
            <p:ph type="title"/>
          </p:nvPr>
        </p:nvSpPr>
        <p:spPr>
          <a:xfrm>
            <a:off x="642085" y="611810"/>
            <a:ext cx="4526263" cy="1415772"/>
          </a:xfrm>
        </p:spPr>
        <p:txBody>
          <a:bodyPr>
            <a:normAutofit/>
          </a:bodyPr>
          <a:lstStyle/>
          <a:p>
            <a:r>
              <a:rPr lang="en-US" dirty="0">
                <a:ea typeface="Calibri"/>
                <a:cs typeface="Calibri"/>
              </a:rPr>
              <a:t>Web Accessibility Essentials Workshop (AWE)</a:t>
            </a:r>
          </a:p>
        </p:txBody>
      </p:sp>
      <p:sp>
        <p:nvSpPr>
          <p:cNvPr id="3" name="Text Placeholder 2">
            <a:extLst>
              <a:ext uri="{FF2B5EF4-FFF2-40B4-BE49-F238E27FC236}">
                <a16:creationId xmlns:a16="http://schemas.microsoft.com/office/drawing/2014/main" id="{163A984C-FFDF-79D1-3909-C73DAB323582}"/>
              </a:ext>
            </a:extLst>
          </p:cNvPr>
          <p:cNvSpPr>
            <a:spLocks noGrp="1"/>
          </p:cNvSpPr>
          <p:nvPr>
            <p:ph type="body" sz="half" idx="2"/>
          </p:nvPr>
        </p:nvSpPr>
        <p:spPr>
          <a:xfrm>
            <a:off x="751962" y="2197887"/>
            <a:ext cx="4128698" cy="3680241"/>
          </a:xfrm>
        </p:spPr>
        <p:txBody>
          <a:bodyPr>
            <a:normAutofit/>
          </a:bodyPr>
          <a:lstStyle/>
          <a:p>
            <a:r>
              <a:rPr lang="en-US" dirty="0"/>
              <a:t>Asynchronous online workshop open to staff and student assistants</a:t>
            </a:r>
          </a:p>
          <a:p>
            <a:r>
              <a:rPr lang="en-US" dirty="0"/>
              <a:t>Hands-on practice creating accessible documents and media</a:t>
            </a:r>
          </a:p>
        </p:txBody>
      </p:sp>
      <p:sp>
        <p:nvSpPr>
          <p:cNvPr id="4" name="Rectangle 3">
            <a:extLst>
              <a:ext uri="{FF2B5EF4-FFF2-40B4-BE49-F238E27FC236}">
                <a16:creationId xmlns:a16="http://schemas.microsoft.com/office/drawing/2014/main" id="{81CD3B0E-7382-806B-8DAA-E47D4F43E4D2}"/>
              </a:ext>
              <a:ext uri="{C183D7F6-B498-43B3-948B-1728B52AA6E4}">
                <adec:decorative xmlns:adec="http://schemas.microsoft.com/office/drawing/2017/decorative" val="1"/>
              </a:ext>
            </a:extLst>
          </p:cNvPr>
          <p:cNvSpPr/>
          <p:nvPr/>
        </p:nvSpPr>
        <p:spPr>
          <a:xfrm>
            <a:off x="5896872" y="5466668"/>
            <a:ext cx="5792620" cy="822921"/>
          </a:xfrm>
          <a:prstGeom prst="rect">
            <a:avLst/>
          </a:prstGeom>
          <a:solidFill>
            <a:srgbClr val="B0B3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27DDDD18-C814-95DA-42E2-5FD35C1AD0E5}"/>
              </a:ext>
            </a:extLst>
          </p:cNvPr>
          <p:cNvSpPr txBox="1"/>
          <p:nvPr/>
        </p:nvSpPr>
        <p:spPr>
          <a:xfrm>
            <a:off x="5896872" y="5466668"/>
            <a:ext cx="5933448" cy="707886"/>
          </a:xfrm>
          <a:prstGeom prst="rect">
            <a:avLst/>
          </a:prstGeom>
          <a:noFill/>
        </p:spPr>
        <p:txBody>
          <a:bodyPr wrap="square">
            <a:spAutoFit/>
          </a:bodyPr>
          <a:lstStyle/>
          <a:p>
            <a:r>
              <a:rPr lang="en-US" sz="4000" dirty="0" err="1"/>
              <a:t>go.kennesaw.edu</a:t>
            </a:r>
            <a:r>
              <a:rPr lang="en-US" sz="4000" dirty="0"/>
              <a:t>/</a:t>
            </a:r>
            <a:r>
              <a:rPr lang="en-US" sz="4000" dirty="0" err="1"/>
              <a:t>awatrain</a:t>
            </a:r>
            <a:endParaRPr lang="en-US" sz="4000" dirty="0"/>
          </a:p>
        </p:txBody>
      </p:sp>
      <p:pic>
        <p:nvPicPr>
          <p:cNvPr id="10" name="Picture Placeholder 9" descr="KSU Web Accessibility Certificate Badge">
            <a:extLst>
              <a:ext uri="{FF2B5EF4-FFF2-40B4-BE49-F238E27FC236}">
                <a16:creationId xmlns:a16="http://schemas.microsoft.com/office/drawing/2014/main" id="{46B38082-5087-B48A-81F3-DB350E128A92}"/>
              </a:ext>
            </a:extLst>
          </p:cNvPr>
          <p:cNvPicPr>
            <a:picLocks noGrp="1" noChangeAspect="1"/>
          </p:cNvPicPr>
          <p:nvPr>
            <p:ph type="pic" idx="1"/>
          </p:nvPr>
        </p:nvPicPr>
        <p:blipFill>
          <a:blip r:embed="rId2"/>
          <a:srcRect t="3278" b="3278"/>
          <a:stretch>
            <a:fillRect/>
          </a:stretch>
        </p:blipFill>
        <p:spPr>
          <a:xfrm>
            <a:off x="4990537" y="467915"/>
            <a:ext cx="5606744" cy="5239908"/>
          </a:xfrm>
        </p:spPr>
      </p:pic>
      <p:pic>
        <p:nvPicPr>
          <p:cNvPr id="12" name="Picture 11">
            <a:extLst>
              <a:ext uri="{FF2B5EF4-FFF2-40B4-BE49-F238E27FC236}">
                <a16:creationId xmlns:a16="http://schemas.microsoft.com/office/drawing/2014/main" id="{2835DA44-70D7-641F-852F-4B4E2A9941B4}"/>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021905" y="158161"/>
            <a:ext cx="2004272" cy="2004272"/>
          </a:xfrm>
          <a:prstGeom prst="rect">
            <a:avLst/>
          </a:prstGeom>
        </p:spPr>
      </p:pic>
    </p:spTree>
    <p:extLst>
      <p:ext uri="{BB962C8B-B14F-4D97-AF65-F5344CB8AC3E}">
        <p14:creationId xmlns:p14="http://schemas.microsoft.com/office/powerpoint/2010/main" val="16085761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DB254CB-D9C5-A5D5-CDB7-C2C1CB2BEBB0}"/>
              </a:ext>
            </a:extLst>
          </p:cNvPr>
          <p:cNvSpPr>
            <a:spLocks noGrp="1"/>
          </p:cNvSpPr>
          <p:nvPr>
            <p:ph type="title"/>
          </p:nvPr>
        </p:nvSpPr>
        <p:spPr/>
        <p:txBody>
          <a:bodyPr/>
          <a:lstStyle/>
          <a:p>
            <a:r>
              <a:rPr lang="en-US" dirty="0"/>
              <a:t>OPMO/DLI Resources</a:t>
            </a:r>
          </a:p>
        </p:txBody>
      </p:sp>
      <p:sp>
        <p:nvSpPr>
          <p:cNvPr id="8" name="Content Placeholder 7">
            <a:extLst>
              <a:ext uri="{FF2B5EF4-FFF2-40B4-BE49-F238E27FC236}">
                <a16:creationId xmlns:a16="http://schemas.microsoft.com/office/drawing/2014/main" id="{05CF65D0-E579-3760-41F1-E48C4117B0AE}"/>
              </a:ext>
            </a:extLst>
          </p:cNvPr>
          <p:cNvSpPr>
            <a:spLocks noGrp="1"/>
          </p:cNvSpPr>
          <p:nvPr>
            <p:ph idx="1"/>
          </p:nvPr>
        </p:nvSpPr>
        <p:spPr>
          <a:xfrm>
            <a:off x="523783" y="1940717"/>
            <a:ext cx="10830017" cy="4236245"/>
          </a:xfrm>
        </p:spPr>
        <p:txBody>
          <a:bodyPr/>
          <a:lstStyle/>
          <a:p>
            <a:r>
              <a:rPr lang="en-US" dirty="0">
                <a:hlinkClick r:id="rId2"/>
              </a:rPr>
              <a:t>Academic Web Accessibility Site </a:t>
            </a:r>
            <a:r>
              <a:rPr lang="en-US" dirty="0"/>
              <a:t>(</a:t>
            </a:r>
            <a:r>
              <a:rPr lang="en-US" dirty="0" err="1"/>
              <a:t>go.kennesaw.edu</a:t>
            </a:r>
            <a:r>
              <a:rPr lang="en-US" dirty="0"/>
              <a:t>/awa)</a:t>
            </a:r>
          </a:p>
          <a:p>
            <a:r>
              <a:rPr lang="en-US" dirty="0">
                <a:hlinkClick r:id="rId3"/>
              </a:rPr>
              <a:t>Self-Paced Accessibility Training Resources </a:t>
            </a:r>
            <a:r>
              <a:rPr lang="en-US" dirty="0"/>
              <a:t>(</a:t>
            </a:r>
            <a:r>
              <a:rPr lang="en-US" dirty="0" err="1"/>
              <a:t>go.kennesaw.edu</a:t>
            </a:r>
            <a:r>
              <a:rPr lang="en-US" dirty="0"/>
              <a:t>/</a:t>
            </a:r>
            <a:r>
              <a:rPr lang="en-US" dirty="0" err="1"/>
              <a:t>awatrain</a:t>
            </a:r>
            <a:r>
              <a:rPr lang="en-US" dirty="0"/>
              <a:t>)</a:t>
            </a:r>
          </a:p>
          <a:p>
            <a:r>
              <a:rPr lang="en-US" dirty="0"/>
              <a:t>The </a:t>
            </a:r>
            <a:r>
              <a:rPr lang="en-US" dirty="0">
                <a:hlinkClick r:id="rId4"/>
              </a:rPr>
              <a:t>Basic Four Page</a:t>
            </a:r>
            <a:r>
              <a:rPr lang="en-US" dirty="0"/>
              <a:t> (WCAG simplified into basic habits)</a:t>
            </a:r>
          </a:p>
          <a:p>
            <a:r>
              <a:rPr lang="en-US" dirty="0">
                <a:hlinkClick r:id="rId5"/>
              </a:rPr>
              <a:t>Creating Accessible Content </a:t>
            </a:r>
            <a:r>
              <a:rPr lang="en-US" dirty="0"/>
              <a:t>(various platform-specific instructions and accessibility checking)</a:t>
            </a:r>
          </a:p>
          <a:p>
            <a:r>
              <a:rPr lang="en-US" dirty="0">
                <a:hlinkClick r:id="rId6"/>
              </a:rPr>
              <a:t>DOJ Rule: Nondiscrimination on the Basis of Disability </a:t>
            </a:r>
            <a:r>
              <a:rPr lang="en-US" dirty="0"/>
              <a:t>(summary page)</a:t>
            </a:r>
          </a:p>
          <a:p>
            <a:r>
              <a:rPr lang="en-US" dirty="0">
                <a:hlinkClick r:id="rId7"/>
              </a:rPr>
              <a:t>WCAG Compliance Unit Toolkit</a:t>
            </a:r>
            <a:r>
              <a:rPr lang="en-US" dirty="0"/>
              <a:t> (for academic and non-academic units)</a:t>
            </a:r>
          </a:p>
          <a:p>
            <a:r>
              <a:rPr lang="en-US" dirty="0">
                <a:hlinkClick r:id="rId8"/>
              </a:rPr>
              <a:t>Web Content Accessibility Guidelines (WCAG) </a:t>
            </a:r>
            <a:r>
              <a:rPr lang="en-US" dirty="0"/>
              <a:t> (summary page)</a:t>
            </a:r>
          </a:p>
          <a:p>
            <a:endParaRPr lang="en-US" dirty="0"/>
          </a:p>
        </p:txBody>
      </p:sp>
    </p:spTree>
    <p:extLst>
      <p:ext uri="{BB962C8B-B14F-4D97-AF65-F5344CB8AC3E}">
        <p14:creationId xmlns:p14="http://schemas.microsoft.com/office/powerpoint/2010/main" val="40225488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E67BFC-35AC-C4B4-EC5C-0CB38F6855B9}"/>
              </a:ext>
            </a:extLst>
          </p:cNvPr>
          <p:cNvSpPr>
            <a:spLocks noGrp="1"/>
          </p:cNvSpPr>
          <p:nvPr>
            <p:ph type="title"/>
          </p:nvPr>
        </p:nvSpPr>
        <p:spPr/>
        <p:txBody>
          <a:bodyPr/>
          <a:lstStyle/>
          <a:p>
            <a:r>
              <a:rPr lang="en-US"/>
              <a:t>Workshops</a:t>
            </a:r>
          </a:p>
        </p:txBody>
      </p:sp>
      <p:sp>
        <p:nvSpPr>
          <p:cNvPr id="3" name="Content Placeholder 2">
            <a:extLst>
              <a:ext uri="{FF2B5EF4-FFF2-40B4-BE49-F238E27FC236}">
                <a16:creationId xmlns:a16="http://schemas.microsoft.com/office/drawing/2014/main" id="{C7B3A458-D928-76D2-CEFE-41F28116F965}"/>
              </a:ext>
            </a:extLst>
          </p:cNvPr>
          <p:cNvSpPr>
            <a:spLocks noGrp="1"/>
          </p:cNvSpPr>
          <p:nvPr>
            <p:ph idx="1"/>
          </p:nvPr>
        </p:nvSpPr>
        <p:spPr/>
        <p:txBody>
          <a:bodyPr/>
          <a:lstStyle/>
          <a:p>
            <a:r>
              <a:rPr lang="en-US">
                <a:hlinkClick r:id="rId2"/>
              </a:rPr>
              <a:t>Accessible Teaching Essentials </a:t>
            </a:r>
            <a:r>
              <a:rPr lang="en-US"/>
              <a:t>(Academic Accessibility Training)</a:t>
            </a:r>
          </a:p>
          <a:p>
            <a:pPr lvl="1"/>
            <a:r>
              <a:rPr lang="en-US"/>
              <a:t>Three-week, asynchronous, self-paced, and open to faculty and student assistants</a:t>
            </a:r>
          </a:p>
          <a:p>
            <a:r>
              <a:rPr lang="en-US">
                <a:hlinkClick r:id="rId3"/>
              </a:rPr>
              <a:t>Accessible Web Essentials </a:t>
            </a:r>
            <a:r>
              <a:rPr lang="en-US"/>
              <a:t>(Broader Accessibility Training)</a:t>
            </a:r>
          </a:p>
          <a:p>
            <a:pPr lvl="1"/>
            <a:r>
              <a:rPr lang="en-US"/>
              <a:t>Three-week, asynchronous, self-paced, geared for public-facing web creators, and open to staff and student assistants</a:t>
            </a:r>
          </a:p>
        </p:txBody>
      </p:sp>
    </p:spTree>
    <p:extLst>
      <p:ext uri="{BB962C8B-B14F-4D97-AF65-F5344CB8AC3E}">
        <p14:creationId xmlns:p14="http://schemas.microsoft.com/office/powerpoint/2010/main" val="20871330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3DD4368-78DC-F3D1-4FA2-1E8435289B88}"/>
              </a:ext>
            </a:extLst>
          </p:cNvPr>
          <p:cNvSpPr>
            <a:spLocks noGrp="1"/>
          </p:cNvSpPr>
          <p:nvPr>
            <p:ph type="title"/>
          </p:nvPr>
        </p:nvSpPr>
        <p:spPr/>
        <p:txBody>
          <a:bodyPr/>
          <a:lstStyle/>
          <a:p>
            <a:r>
              <a:rPr lang="en-US"/>
              <a:t>References</a:t>
            </a:r>
          </a:p>
        </p:txBody>
      </p:sp>
      <p:sp>
        <p:nvSpPr>
          <p:cNvPr id="6" name="Content Placeholder 5">
            <a:extLst>
              <a:ext uri="{FF2B5EF4-FFF2-40B4-BE49-F238E27FC236}">
                <a16:creationId xmlns:a16="http://schemas.microsoft.com/office/drawing/2014/main" id="{8A85D541-96AD-9F74-2235-732A9D6EC52E}"/>
              </a:ext>
            </a:extLst>
          </p:cNvPr>
          <p:cNvSpPr>
            <a:spLocks noGrp="1"/>
          </p:cNvSpPr>
          <p:nvPr>
            <p:ph idx="1"/>
          </p:nvPr>
        </p:nvSpPr>
        <p:spPr/>
        <p:txBody>
          <a:bodyPr>
            <a:normAutofit lnSpcReduction="10000"/>
          </a:bodyPr>
          <a:lstStyle/>
          <a:p>
            <a:r>
              <a:rPr lang="en-US" i="1">
                <a:effectLst/>
                <a:hlinkClick r:id="rId2"/>
              </a:rPr>
              <a:t>Fact sheet: New rule on the accessibility of web content and mobile apps provided by state and local governments</a:t>
            </a:r>
            <a:r>
              <a:rPr lang="en-US">
                <a:effectLst/>
                <a:hlinkClick r:id="rId2"/>
              </a:rPr>
              <a:t>. ADA.gov. (April 8, 2024). </a:t>
            </a:r>
            <a:endParaRPr lang="en-US" i="1">
              <a:effectLst/>
              <a:hlinkClick r:id="rId3"/>
            </a:endParaRPr>
          </a:p>
          <a:p>
            <a:r>
              <a:rPr lang="en-US" i="1">
                <a:effectLst/>
                <a:hlinkClick r:id="rId3"/>
              </a:rPr>
              <a:t>Nondiscrimination on the Basis of Disability; Accessibility of Web Information and Services of State and Local Government Entities. </a:t>
            </a:r>
            <a:r>
              <a:rPr lang="en-US">
                <a:effectLst/>
                <a:hlinkClick r:id="rId3"/>
              </a:rPr>
              <a:t>Federal Register. (April 24, 2024). </a:t>
            </a:r>
            <a:endParaRPr lang="en-US" i="1">
              <a:effectLst/>
              <a:hlinkClick r:id="rId4"/>
            </a:endParaRPr>
          </a:p>
          <a:p>
            <a:r>
              <a:rPr lang="en-US" i="1">
                <a:effectLst/>
                <a:hlinkClick r:id="rId4"/>
              </a:rPr>
              <a:t>New Federal Standards for Digital Accessibility of public elementary, secondary, and Postsecondary School websites, Apps, course content, and social media posts </a:t>
            </a:r>
            <a:r>
              <a:rPr lang="en-US">
                <a:effectLst/>
                <a:hlinkClick r:id="rId4"/>
              </a:rPr>
              <a:t>. Thompson &amp; Horton. (n.d.). </a:t>
            </a:r>
            <a:endParaRPr lang="en-US">
              <a:effectLst/>
            </a:endParaRPr>
          </a:p>
          <a:p>
            <a:r>
              <a:rPr lang="en-US" i="1">
                <a:hlinkClick r:id="rId5"/>
              </a:rPr>
              <a:t>Web Content Accessibility Guidelines (WCAG) 2.1. </a:t>
            </a:r>
            <a:r>
              <a:rPr lang="en-US">
                <a:hlinkClick r:id="rId5"/>
              </a:rPr>
              <a:t>W3C. (n.d.). </a:t>
            </a:r>
            <a:endParaRPr lang="en-US">
              <a:effectLst/>
            </a:endParaRPr>
          </a:p>
        </p:txBody>
      </p:sp>
    </p:spTree>
    <p:extLst>
      <p:ext uri="{BB962C8B-B14F-4D97-AF65-F5344CB8AC3E}">
        <p14:creationId xmlns:p14="http://schemas.microsoft.com/office/powerpoint/2010/main" val="41526878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9EB3AC-133F-F257-1B87-320A111E4D1E}"/>
              </a:ext>
            </a:extLst>
          </p:cNvPr>
          <p:cNvSpPr>
            <a:spLocks noGrp="1"/>
          </p:cNvSpPr>
          <p:nvPr>
            <p:ph type="title"/>
          </p:nvPr>
        </p:nvSpPr>
        <p:spPr/>
        <p:txBody>
          <a:bodyPr/>
          <a:lstStyle/>
          <a:p>
            <a:r>
              <a:rPr lang="en-US"/>
              <a:t>Highlights of the Requirements</a:t>
            </a:r>
          </a:p>
        </p:txBody>
      </p:sp>
      <p:sp>
        <p:nvSpPr>
          <p:cNvPr id="5" name="Text Placeholder 4">
            <a:extLst>
              <a:ext uri="{FF2B5EF4-FFF2-40B4-BE49-F238E27FC236}">
                <a16:creationId xmlns:a16="http://schemas.microsoft.com/office/drawing/2014/main" id="{AD12FBB8-B584-6540-662F-B9F474AFB181}"/>
              </a:ext>
            </a:extLst>
          </p:cNvPr>
          <p:cNvSpPr>
            <a:spLocks noGrp="1"/>
          </p:cNvSpPr>
          <p:nvPr>
            <p:ph type="body" idx="1"/>
          </p:nvPr>
        </p:nvSpPr>
        <p:spPr/>
        <p:txBody>
          <a:bodyPr/>
          <a:lstStyle/>
          <a:p>
            <a:r>
              <a:rPr lang="en-US"/>
              <a:t>From the </a:t>
            </a:r>
            <a:r>
              <a:rPr lang="en-US">
                <a:hlinkClick r:id="rId2"/>
              </a:rPr>
              <a:t>DOJ Civil Rights Division ADA Info page</a:t>
            </a:r>
            <a:endParaRPr lang="en-US"/>
          </a:p>
        </p:txBody>
      </p:sp>
    </p:spTree>
    <p:extLst>
      <p:ext uri="{BB962C8B-B14F-4D97-AF65-F5344CB8AC3E}">
        <p14:creationId xmlns:p14="http://schemas.microsoft.com/office/powerpoint/2010/main" val="31608404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0ED07-9679-A9F6-E044-4766D9920E6A}"/>
              </a:ext>
            </a:extLst>
          </p:cNvPr>
          <p:cNvSpPr>
            <a:spLocks noGrp="1"/>
          </p:cNvSpPr>
          <p:nvPr>
            <p:ph type="title"/>
          </p:nvPr>
        </p:nvSpPr>
        <p:spPr/>
        <p:txBody>
          <a:bodyPr/>
          <a:lstStyle/>
          <a:p>
            <a:r>
              <a:rPr lang="en-US"/>
              <a:t>Requirement 1</a:t>
            </a:r>
          </a:p>
        </p:txBody>
      </p:sp>
      <p:sp>
        <p:nvSpPr>
          <p:cNvPr id="5" name="Text Placeholder 4">
            <a:extLst>
              <a:ext uri="{FF2B5EF4-FFF2-40B4-BE49-F238E27FC236}">
                <a16:creationId xmlns:a16="http://schemas.microsoft.com/office/drawing/2014/main" id="{29F083DA-2DCF-752A-549C-33E25C10FCD5}"/>
              </a:ext>
            </a:extLst>
          </p:cNvPr>
          <p:cNvSpPr>
            <a:spLocks noGrp="1"/>
          </p:cNvSpPr>
          <p:nvPr>
            <p:ph type="body" sz="half" idx="2"/>
          </p:nvPr>
        </p:nvSpPr>
        <p:spPr/>
        <p:txBody>
          <a:bodyPr vert="horz" lIns="91440" tIns="45720" rIns="91440" bIns="45720" rtlCol="0" anchor="t">
            <a:normAutofit/>
          </a:bodyPr>
          <a:lstStyle/>
          <a:p>
            <a:r>
              <a:rPr lang="en-US"/>
              <a:t>DOJ </a:t>
            </a:r>
            <a:r>
              <a:rPr lang="en-US" i="1"/>
              <a:t>officially</a:t>
            </a:r>
            <a:r>
              <a:rPr lang="en-US"/>
              <a:t> establishes WCAG 2.1 AA as technical standard (with very few specific exceptions).</a:t>
            </a:r>
            <a:endParaRPr lang="en-US">
              <a:ea typeface="Calibri"/>
              <a:cs typeface="Calibri"/>
            </a:endParaRPr>
          </a:p>
        </p:txBody>
      </p:sp>
      <p:pic>
        <p:nvPicPr>
          <p:cNvPr id="11" name="Picture Placeholder 10">
            <a:extLst>
              <a:ext uri="{FF2B5EF4-FFF2-40B4-BE49-F238E27FC236}">
                <a16:creationId xmlns:a16="http://schemas.microsoft.com/office/drawing/2014/main" id="{CF365966-C65B-43C5-C58D-0FB05F15E47E}"/>
              </a:ext>
              <a:ext uri="{C183D7F6-B498-43B3-948B-1728B52AA6E4}">
                <adec:decorative xmlns:adec="http://schemas.microsoft.com/office/drawing/2017/decorative" val="1"/>
              </a:ext>
            </a:extLst>
          </p:cNvPr>
          <p:cNvPicPr>
            <a:picLocks noGrp="1" noChangeAspect="1"/>
          </p:cNvPicPr>
          <p:nvPr>
            <p:ph type="pic" idx="1"/>
          </p:nvPr>
        </p:nvPicPr>
        <p:blipFill>
          <a:blip r:embed="rId2"/>
          <a:srcRect l="-321" r="1350"/>
          <a:stretch/>
        </p:blipFill>
        <p:spPr>
          <a:xfrm>
            <a:off x="5051747" y="1000705"/>
            <a:ext cx="6867135" cy="4856590"/>
          </a:xfrm>
        </p:spPr>
      </p:pic>
    </p:spTree>
    <p:extLst>
      <p:ext uri="{BB962C8B-B14F-4D97-AF65-F5344CB8AC3E}">
        <p14:creationId xmlns:p14="http://schemas.microsoft.com/office/powerpoint/2010/main" val="40013043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B8173E-9595-9D5C-4DCD-DBCCCB43DAD5}"/>
              </a:ext>
            </a:extLst>
          </p:cNvPr>
          <p:cNvSpPr>
            <a:spLocks noGrp="1"/>
          </p:cNvSpPr>
          <p:nvPr>
            <p:ph type="title"/>
          </p:nvPr>
        </p:nvSpPr>
        <p:spPr/>
        <p:txBody>
          <a:bodyPr/>
          <a:lstStyle/>
          <a:p>
            <a:r>
              <a:rPr lang="en-US"/>
              <a:t>Requirement 2</a:t>
            </a:r>
          </a:p>
        </p:txBody>
      </p:sp>
      <p:sp>
        <p:nvSpPr>
          <p:cNvPr id="3" name="Text Placeholder 2">
            <a:extLst>
              <a:ext uri="{FF2B5EF4-FFF2-40B4-BE49-F238E27FC236}">
                <a16:creationId xmlns:a16="http://schemas.microsoft.com/office/drawing/2014/main" id="{EDFDE4AA-3D88-EE8A-66AD-94DF19DC294E}"/>
              </a:ext>
            </a:extLst>
          </p:cNvPr>
          <p:cNvSpPr>
            <a:spLocks noGrp="1"/>
          </p:cNvSpPr>
          <p:nvPr>
            <p:ph type="body" sz="half" idx="2"/>
          </p:nvPr>
        </p:nvSpPr>
        <p:spPr/>
        <p:txBody>
          <a:bodyPr>
            <a:normAutofit lnSpcReduction="10000"/>
          </a:bodyPr>
          <a:lstStyle/>
          <a:p>
            <a:r>
              <a:rPr lang="en-US"/>
              <a:t>Most state and local agencies web content must meet WCAG 2.1 AA.</a:t>
            </a:r>
          </a:p>
          <a:p>
            <a:endParaRPr lang="en-US"/>
          </a:p>
          <a:p>
            <a:r>
              <a:rPr lang="en-US"/>
              <a:t>Web content is, broadly, </a:t>
            </a:r>
            <a:r>
              <a:rPr lang="en-US" i="1"/>
              <a:t>anything that can be accessed through a web browser.</a:t>
            </a:r>
          </a:p>
        </p:txBody>
      </p:sp>
      <p:pic>
        <p:nvPicPr>
          <p:cNvPr id="6" name="Picture Placeholder 5">
            <a:extLst>
              <a:ext uri="{FF2B5EF4-FFF2-40B4-BE49-F238E27FC236}">
                <a16:creationId xmlns:a16="http://schemas.microsoft.com/office/drawing/2014/main" id="{EC205319-85E6-4497-D000-758958F737CC}"/>
              </a:ext>
              <a:ext uri="{C183D7F6-B498-43B3-948B-1728B52AA6E4}">
                <adec:decorative xmlns:adec="http://schemas.microsoft.com/office/drawing/2017/decorative" val="1"/>
              </a:ext>
            </a:extLst>
          </p:cNvPr>
          <p:cNvPicPr>
            <a:picLocks noGrp="1" noChangeAspect="1"/>
          </p:cNvPicPr>
          <p:nvPr>
            <p:ph type="pic" idx="1"/>
          </p:nvPr>
        </p:nvPicPr>
        <p:blipFill>
          <a:blip r:embed="rId2"/>
          <a:srcRect l="527" r="1580"/>
          <a:stretch/>
        </p:blipFill>
        <p:spPr>
          <a:xfrm>
            <a:off x="5097797" y="700667"/>
            <a:ext cx="6894178" cy="5456665"/>
          </a:xfrm>
        </p:spPr>
      </p:pic>
    </p:spTree>
    <p:extLst>
      <p:ext uri="{BB962C8B-B14F-4D97-AF65-F5344CB8AC3E}">
        <p14:creationId xmlns:p14="http://schemas.microsoft.com/office/powerpoint/2010/main" val="16714390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F58A3A-147B-E3F0-88C8-8CF6B7C697C5}"/>
              </a:ext>
            </a:extLst>
          </p:cNvPr>
          <p:cNvSpPr>
            <a:spLocks noGrp="1"/>
          </p:cNvSpPr>
          <p:nvPr>
            <p:ph type="title"/>
          </p:nvPr>
        </p:nvSpPr>
        <p:spPr/>
        <p:txBody>
          <a:bodyPr/>
          <a:lstStyle/>
          <a:p>
            <a:r>
              <a:rPr lang="en-US"/>
              <a:t>Requirement 3</a:t>
            </a:r>
          </a:p>
        </p:txBody>
      </p:sp>
      <p:sp>
        <p:nvSpPr>
          <p:cNvPr id="3" name="Text Placeholder 2">
            <a:extLst>
              <a:ext uri="{FF2B5EF4-FFF2-40B4-BE49-F238E27FC236}">
                <a16:creationId xmlns:a16="http://schemas.microsoft.com/office/drawing/2014/main" id="{8D440BFC-DEA1-4418-A50C-8C294749FF5C}"/>
              </a:ext>
            </a:extLst>
          </p:cNvPr>
          <p:cNvSpPr>
            <a:spLocks noGrp="1"/>
          </p:cNvSpPr>
          <p:nvPr>
            <p:ph type="body" sz="half" idx="2"/>
          </p:nvPr>
        </p:nvSpPr>
        <p:spPr/>
        <p:txBody>
          <a:bodyPr/>
          <a:lstStyle/>
          <a:p>
            <a:r>
              <a:rPr lang="en-US"/>
              <a:t>Mobile apps will also need to meet WCAG 2.1 AA.</a:t>
            </a:r>
          </a:p>
        </p:txBody>
      </p:sp>
      <p:pic>
        <p:nvPicPr>
          <p:cNvPr id="6" name="Picture Placeholder 5">
            <a:extLst>
              <a:ext uri="{FF2B5EF4-FFF2-40B4-BE49-F238E27FC236}">
                <a16:creationId xmlns:a16="http://schemas.microsoft.com/office/drawing/2014/main" id="{B4C3BD65-8B6F-9E74-90E3-FB0C44F4BA41}"/>
              </a:ext>
              <a:ext uri="{C183D7F6-B498-43B3-948B-1728B52AA6E4}">
                <adec:decorative xmlns:adec="http://schemas.microsoft.com/office/drawing/2017/decorative" val="1"/>
              </a:ext>
            </a:extLst>
          </p:cNvPr>
          <p:cNvPicPr>
            <a:picLocks noGrp="1" noChangeAspect="1"/>
          </p:cNvPicPr>
          <p:nvPr>
            <p:ph type="pic" idx="1"/>
          </p:nvPr>
        </p:nvPicPr>
        <p:blipFill>
          <a:blip r:embed="rId2"/>
          <a:srcRect l="-14" r="3561"/>
          <a:stretch/>
        </p:blipFill>
        <p:spPr>
          <a:xfrm>
            <a:off x="5195925" y="1143290"/>
            <a:ext cx="6734138" cy="4571419"/>
          </a:xfrm>
        </p:spPr>
      </p:pic>
    </p:spTree>
    <p:extLst>
      <p:ext uri="{BB962C8B-B14F-4D97-AF65-F5344CB8AC3E}">
        <p14:creationId xmlns:p14="http://schemas.microsoft.com/office/powerpoint/2010/main" val="20521334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A9FEED2-4EF1-CCA8-136F-96864ABB9C29}"/>
              </a:ext>
            </a:extLst>
          </p:cNvPr>
          <p:cNvSpPr>
            <a:spLocks noGrp="1"/>
          </p:cNvSpPr>
          <p:nvPr>
            <p:ph type="title"/>
          </p:nvPr>
        </p:nvSpPr>
        <p:spPr/>
        <p:txBody>
          <a:bodyPr/>
          <a:lstStyle/>
          <a:p>
            <a:r>
              <a:rPr lang="en-US"/>
              <a:t>Due Dates</a:t>
            </a:r>
          </a:p>
        </p:txBody>
      </p:sp>
      <p:sp>
        <p:nvSpPr>
          <p:cNvPr id="6" name="Content Placeholder 5">
            <a:extLst>
              <a:ext uri="{FF2B5EF4-FFF2-40B4-BE49-F238E27FC236}">
                <a16:creationId xmlns:a16="http://schemas.microsoft.com/office/drawing/2014/main" id="{A69E3102-C557-AD14-6404-366E66EA408B}"/>
              </a:ext>
            </a:extLst>
          </p:cNvPr>
          <p:cNvSpPr>
            <a:spLocks noGrp="1"/>
          </p:cNvSpPr>
          <p:nvPr>
            <p:ph sz="half" idx="1"/>
          </p:nvPr>
        </p:nvSpPr>
        <p:spPr/>
        <p:txBody>
          <a:bodyPr/>
          <a:lstStyle/>
          <a:p>
            <a:r>
              <a:rPr lang="en-US"/>
              <a:t>The rule focuses on state and local governments but is applicable to public education, i.e.: universities and school districts.</a:t>
            </a:r>
          </a:p>
          <a:p>
            <a:r>
              <a:rPr lang="en-US"/>
              <a:t>The DOJ will expect institutions like KSU to be compliant by 4/24/2026</a:t>
            </a:r>
          </a:p>
        </p:txBody>
      </p:sp>
      <p:graphicFrame>
        <p:nvGraphicFramePr>
          <p:cNvPr id="8" name="Content Placeholder 7">
            <a:extLst>
              <a:ext uri="{FF2B5EF4-FFF2-40B4-BE49-F238E27FC236}">
                <a16:creationId xmlns:a16="http://schemas.microsoft.com/office/drawing/2014/main" id="{9303982B-66D5-B190-F122-4F74BC382976}"/>
              </a:ext>
            </a:extLst>
          </p:cNvPr>
          <p:cNvGraphicFramePr>
            <a:graphicFrameLocks noGrp="1"/>
          </p:cNvGraphicFramePr>
          <p:nvPr>
            <p:ph sz="half" idx="2"/>
            <p:extLst>
              <p:ext uri="{D42A27DB-BD31-4B8C-83A1-F6EECF244321}">
                <p14:modId xmlns:p14="http://schemas.microsoft.com/office/powerpoint/2010/main" val="1046331911"/>
              </p:ext>
            </p:extLst>
          </p:nvPr>
        </p:nvGraphicFramePr>
        <p:xfrm>
          <a:off x="6315075" y="1930400"/>
          <a:ext cx="4914900" cy="3291840"/>
        </p:xfrm>
        <a:graphic>
          <a:graphicData uri="http://schemas.openxmlformats.org/drawingml/2006/table">
            <a:tbl>
              <a:tblPr firstRow="1" bandRow="1">
                <a:tableStyleId>{073A0DAA-6AF3-43AB-8588-CEC1D06C72B9}</a:tableStyleId>
              </a:tblPr>
              <a:tblGrid>
                <a:gridCol w="2457450">
                  <a:extLst>
                    <a:ext uri="{9D8B030D-6E8A-4147-A177-3AD203B41FA5}">
                      <a16:colId xmlns:a16="http://schemas.microsoft.com/office/drawing/2014/main" val="2548802450"/>
                    </a:ext>
                  </a:extLst>
                </a:gridCol>
                <a:gridCol w="2457450">
                  <a:extLst>
                    <a:ext uri="{9D8B030D-6E8A-4147-A177-3AD203B41FA5}">
                      <a16:colId xmlns:a16="http://schemas.microsoft.com/office/drawing/2014/main" val="3699677310"/>
                    </a:ext>
                  </a:extLst>
                </a:gridCol>
              </a:tblGrid>
              <a:tr h="370840">
                <a:tc>
                  <a:txBody>
                    <a:bodyPr/>
                    <a:lstStyle/>
                    <a:p>
                      <a:r>
                        <a:rPr lang="en-US" sz="2400" b="1">
                          <a:solidFill>
                            <a:schemeClr val="bg1"/>
                          </a:solidFill>
                          <a:effectLst/>
                        </a:rPr>
                        <a:t>State and local government size</a:t>
                      </a:r>
                    </a:p>
                  </a:txBody>
                  <a:tcPr anchor="ctr"/>
                </a:tc>
                <a:tc>
                  <a:txBody>
                    <a:bodyPr/>
                    <a:lstStyle/>
                    <a:p>
                      <a:r>
                        <a:rPr lang="en-US" sz="2400" b="1">
                          <a:solidFill>
                            <a:schemeClr val="bg1"/>
                          </a:solidFill>
                          <a:effectLst/>
                        </a:rPr>
                        <a:t>Compliance date</a:t>
                      </a:r>
                    </a:p>
                  </a:txBody>
                  <a:tcPr anchor="ctr"/>
                </a:tc>
                <a:extLst>
                  <a:ext uri="{0D108BD9-81ED-4DB2-BD59-A6C34878D82A}">
                    <a16:rowId xmlns:a16="http://schemas.microsoft.com/office/drawing/2014/main" val="377158100"/>
                  </a:ext>
                </a:extLst>
              </a:tr>
              <a:tr h="370840">
                <a:tc>
                  <a:txBody>
                    <a:bodyPr/>
                    <a:lstStyle/>
                    <a:p>
                      <a:pPr algn="l"/>
                      <a:r>
                        <a:rPr lang="en-US" sz="2400" b="0">
                          <a:effectLst/>
                        </a:rPr>
                        <a:t>0 to 49,999 persons</a:t>
                      </a:r>
                    </a:p>
                  </a:txBody>
                  <a:tcPr anchor="ctr"/>
                </a:tc>
                <a:tc>
                  <a:txBody>
                    <a:bodyPr/>
                    <a:lstStyle/>
                    <a:p>
                      <a:r>
                        <a:rPr lang="en-US" sz="2400" b="0">
                          <a:effectLst/>
                        </a:rPr>
                        <a:t>April 26, 2027</a:t>
                      </a:r>
                    </a:p>
                  </a:txBody>
                  <a:tcPr anchor="ctr"/>
                </a:tc>
                <a:extLst>
                  <a:ext uri="{0D108BD9-81ED-4DB2-BD59-A6C34878D82A}">
                    <a16:rowId xmlns:a16="http://schemas.microsoft.com/office/drawing/2014/main" val="3556745493"/>
                  </a:ext>
                </a:extLst>
              </a:tr>
              <a:tr h="370840">
                <a:tc>
                  <a:txBody>
                    <a:bodyPr/>
                    <a:lstStyle/>
                    <a:p>
                      <a:pPr algn="l"/>
                      <a:r>
                        <a:rPr lang="en-US" sz="2400" b="0">
                          <a:effectLst/>
                        </a:rPr>
                        <a:t>Special district governments</a:t>
                      </a:r>
                    </a:p>
                  </a:txBody>
                  <a:tcPr anchor="ctr"/>
                </a:tc>
                <a:tc>
                  <a:txBody>
                    <a:bodyPr/>
                    <a:lstStyle/>
                    <a:p>
                      <a:r>
                        <a:rPr lang="en-US" sz="2400" b="0">
                          <a:effectLst/>
                        </a:rPr>
                        <a:t>April 26, 2027</a:t>
                      </a:r>
                    </a:p>
                  </a:txBody>
                  <a:tcPr anchor="ctr"/>
                </a:tc>
                <a:extLst>
                  <a:ext uri="{0D108BD9-81ED-4DB2-BD59-A6C34878D82A}">
                    <a16:rowId xmlns:a16="http://schemas.microsoft.com/office/drawing/2014/main" val="4051702370"/>
                  </a:ext>
                </a:extLst>
              </a:tr>
              <a:tr h="370840">
                <a:tc>
                  <a:txBody>
                    <a:bodyPr/>
                    <a:lstStyle/>
                    <a:p>
                      <a:pPr algn="l"/>
                      <a:r>
                        <a:rPr lang="en-US" sz="2400" b="0">
                          <a:effectLst/>
                        </a:rPr>
                        <a:t>50,000 or more persons</a:t>
                      </a:r>
                    </a:p>
                  </a:txBody>
                  <a:tcPr anchor="ctr"/>
                </a:tc>
                <a:tc>
                  <a:txBody>
                    <a:bodyPr/>
                    <a:lstStyle/>
                    <a:p>
                      <a:r>
                        <a:rPr lang="en-US" sz="2400" b="0">
                          <a:effectLst/>
                        </a:rPr>
                        <a:t>April 24, 2026</a:t>
                      </a:r>
                    </a:p>
                  </a:txBody>
                  <a:tcPr anchor="ctr"/>
                </a:tc>
                <a:extLst>
                  <a:ext uri="{0D108BD9-81ED-4DB2-BD59-A6C34878D82A}">
                    <a16:rowId xmlns:a16="http://schemas.microsoft.com/office/drawing/2014/main" val="3590542406"/>
                  </a:ext>
                </a:extLst>
              </a:tr>
            </a:tbl>
          </a:graphicData>
        </a:graphic>
      </p:graphicFrame>
    </p:spTree>
    <p:extLst>
      <p:ext uri="{BB962C8B-B14F-4D97-AF65-F5344CB8AC3E}">
        <p14:creationId xmlns:p14="http://schemas.microsoft.com/office/powerpoint/2010/main" val="39333409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45C7AD-593E-92B3-BCF2-C9F5ED3AFBE5}"/>
              </a:ext>
            </a:extLst>
          </p:cNvPr>
          <p:cNvSpPr>
            <a:spLocks noGrp="1"/>
          </p:cNvSpPr>
          <p:nvPr>
            <p:ph type="title"/>
          </p:nvPr>
        </p:nvSpPr>
        <p:spPr/>
        <p:txBody>
          <a:bodyPr/>
          <a:lstStyle/>
          <a:p>
            <a:r>
              <a:rPr lang="en-US"/>
              <a:t>Foreseeable Impacts</a:t>
            </a:r>
          </a:p>
        </p:txBody>
      </p:sp>
      <p:sp>
        <p:nvSpPr>
          <p:cNvPr id="3" name="Text Placeholder 2">
            <a:extLst>
              <a:ext uri="{FF2B5EF4-FFF2-40B4-BE49-F238E27FC236}">
                <a16:creationId xmlns:a16="http://schemas.microsoft.com/office/drawing/2014/main" id="{75B820C5-4BAE-95E4-A188-F87240ACA0E1}"/>
              </a:ext>
            </a:extLst>
          </p:cNvPr>
          <p:cNvSpPr>
            <a:spLocks noGrp="1"/>
          </p:cNvSpPr>
          <p:nvPr>
            <p:ph type="body" idx="1"/>
          </p:nvPr>
        </p:nvSpPr>
        <p:spPr/>
        <p:txBody>
          <a:bodyPr vert="horz" lIns="91440" tIns="45720" rIns="91440" bIns="45720" rtlCol="0" anchor="t">
            <a:normAutofit/>
          </a:bodyPr>
          <a:lstStyle/>
          <a:p>
            <a:r>
              <a:rPr lang="en-US"/>
              <a:t>WCAG 2.1 AA is for everyone</a:t>
            </a:r>
          </a:p>
        </p:txBody>
      </p:sp>
    </p:spTree>
    <p:extLst>
      <p:ext uri="{BB962C8B-B14F-4D97-AF65-F5344CB8AC3E}">
        <p14:creationId xmlns:p14="http://schemas.microsoft.com/office/powerpoint/2010/main" val="21922085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D87D3-3966-4838-462F-DE32FF2FCA81}"/>
              </a:ext>
            </a:extLst>
          </p:cNvPr>
          <p:cNvSpPr>
            <a:spLocks noGrp="1"/>
          </p:cNvSpPr>
          <p:nvPr>
            <p:ph type="title"/>
          </p:nvPr>
        </p:nvSpPr>
        <p:spPr/>
        <p:txBody>
          <a:bodyPr/>
          <a:lstStyle/>
          <a:p>
            <a:r>
              <a:rPr lang="en-US"/>
              <a:t>Scope and Reach</a:t>
            </a:r>
          </a:p>
        </p:txBody>
      </p:sp>
      <p:sp>
        <p:nvSpPr>
          <p:cNvPr id="3" name="Text Placeholder 2">
            <a:extLst>
              <a:ext uri="{FF2B5EF4-FFF2-40B4-BE49-F238E27FC236}">
                <a16:creationId xmlns:a16="http://schemas.microsoft.com/office/drawing/2014/main" id="{45EBF039-8BC7-4C58-D64B-A8B3E0DE8FEE}"/>
              </a:ext>
            </a:extLst>
          </p:cNvPr>
          <p:cNvSpPr>
            <a:spLocks noGrp="1"/>
          </p:cNvSpPr>
          <p:nvPr>
            <p:ph type="body" idx="1"/>
          </p:nvPr>
        </p:nvSpPr>
        <p:spPr/>
        <p:txBody>
          <a:bodyPr/>
          <a:lstStyle/>
          <a:p>
            <a:r>
              <a:rPr lang="en-US"/>
              <a:t>Non-academic:</a:t>
            </a:r>
          </a:p>
        </p:txBody>
      </p:sp>
      <p:sp>
        <p:nvSpPr>
          <p:cNvPr id="4" name="Content Placeholder 3">
            <a:extLst>
              <a:ext uri="{FF2B5EF4-FFF2-40B4-BE49-F238E27FC236}">
                <a16:creationId xmlns:a16="http://schemas.microsoft.com/office/drawing/2014/main" id="{58533503-DBD5-221E-1A9A-1EF82767E270}"/>
              </a:ext>
            </a:extLst>
          </p:cNvPr>
          <p:cNvSpPr>
            <a:spLocks noGrp="1"/>
          </p:cNvSpPr>
          <p:nvPr>
            <p:ph sz="half" idx="2"/>
          </p:nvPr>
        </p:nvSpPr>
        <p:spPr>
          <a:xfrm>
            <a:off x="812815" y="2491588"/>
            <a:ext cx="5157787" cy="3987800"/>
          </a:xfrm>
        </p:spPr>
        <p:txBody>
          <a:bodyPr>
            <a:normAutofit/>
          </a:bodyPr>
          <a:lstStyle/>
          <a:p>
            <a:r>
              <a:rPr lang="en-US" sz="2600" b="1" i="1"/>
              <a:t>All</a:t>
            </a:r>
            <a:r>
              <a:rPr lang="en-US" sz="2600"/>
              <a:t> departments that create digital content that is distributed publicly or to students will need to make sure it meets WCAG 2.1 AA.</a:t>
            </a:r>
          </a:p>
          <a:p>
            <a:r>
              <a:rPr lang="en-US" sz="2600"/>
              <a:t>Communications (institution-wide emails, meetings, etc.) must comply.</a:t>
            </a:r>
          </a:p>
          <a:p>
            <a:r>
              <a:rPr lang="en-US" sz="2600"/>
              <a:t>All applications built, purchased, or used must meet WCAG 2.1 AA.</a:t>
            </a:r>
          </a:p>
        </p:txBody>
      </p:sp>
      <p:sp>
        <p:nvSpPr>
          <p:cNvPr id="5" name="Text Placeholder 4">
            <a:extLst>
              <a:ext uri="{FF2B5EF4-FFF2-40B4-BE49-F238E27FC236}">
                <a16:creationId xmlns:a16="http://schemas.microsoft.com/office/drawing/2014/main" id="{D6CEE98E-9DC3-7E40-746B-0B9587ACB1DB}"/>
              </a:ext>
            </a:extLst>
          </p:cNvPr>
          <p:cNvSpPr>
            <a:spLocks noGrp="1"/>
          </p:cNvSpPr>
          <p:nvPr>
            <p:ph type="body" sz="quarter" idx="3"/>
          </p:nvPr>
        </p:nvSpPr>
        <p:spPr/>
        <p:txBody>
          <a:bodyPr/>
          <a:lstStyle/>
          <a:p>
            <a:r>
              <a:rPr lang="en-US"/>
              <a:t>Academic:</a:t>
            </a:r>
          </a:p>
        </p:txBody>
      </p:sp>
      <p:sp>
        <p:nvSpPr>
          <p:cNvPr id="6" name="Content Placeholder 5">
            <a:extLst>
              <a:ext uri="{FF2B5EF4-FFF2-40B4-BE49-F238E27FC236}">
                <a16:creationId xmlns:a16="http://schemas.microsoft.com/office/drawing/2014/main" id="{EB13DB87-28B3-55DA-EB96-A4ABEA061410}"/>
              </a:ext>
            </a:extLst>
          </p:cNvPr>
          <p:cNvSpPr>
            <a:spLocks noGrp="1"/>
          </p:cNvSpPr>
          <p:nvPr>
            <p:ph sz="quarter" idx="4"/>
          </p:nvPr>
        </p:nvSpPr>
        <p:spPr>
          <a:xfrm>
            <a:off x="6140481" y="2478102"/>
            <a:ext cx="5183188" cy="3767138"/>
          </a:xfrm>
        </p:spPr>
        <p:txBody>
          <a:bodyPr>
            <a:noAutofit/>
          </a:bodyPr>
          <a:lstStyle/>
          <a:p>
            <a:r>
              <a:rPr lang="en-US" sz="2600"/>
              <a:t>All digital course content, whether online, hybrid, or in-person must comply.</a:t>
            </a:r>
          </a:p>
          <a:p>
            <a:r>
              <a:rPr lang="en-US" sz="2600"/>
              <a:t>All digital third-party content and applications (publisher content, etc.).</a:t>
            </a:r>
          </a:p>
          <a:p>
            <a:r>
              <a:rPr lang="en-US" sz="2600"/>
              <a:t>Urgency for accessibility resources for unique challenges has increased (STEM, expansion of current tools, etc.).</a:t>
            </a:r>
          </a:p>
        </p:txBody>
      </p:sp>
    </p:spTree>
    <p:extLst>
      <p:ext uri="{BB962C8B-B14F-4D97-AF65-F5344CB8AC3E}">
        <p14:creationId xmlns:p14="http://schemas.microsoft.com/office/powerpoint/2010/main" val="23189422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734f2631-d467-428f-9ddf-4b3561112e79">
      <Terms xmlns="http://schemas.microsoft.com/office/infopath/2007/PartnerControls"/>
    </lcf76f155ced4ddcb4097134ff3c332f>
    <TaxCatchAll xmlns="99e86e68-fb70-472c-9eb6-a9b40560a749"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BEDED430FF8E149ABA5AC10C91C9BED" ma:contentTypeVersion="13" ma:contentTypeDescription="Create a new document." ma:contentTypeScope="" ma:versionID="b624a51e94a69b5e425b05ed33bb20aa">
  <xsd:schema xmlns:xsd="http://www.w3.org/2001/XMLSchema" xmlns:xs="http://www.w3.org/2001/XMLSchema" xmlns:p="http://schemas.microsoft.com/office/2006/metadata/properties" xmlns:ns2="734f2631-d467-428f-9ddf-4b3561112e79" xmlns:ns3="99e86e68-fb70-472c-9eb6-a9b40560a749" targetNamespace="http://schemas.microsoft.com/office/2006/metadata/properties" ma:root="true" ma:fieldsID="ec09e8d6f6bee4686b192a5a22361bfe" ns2:_="" ns3:_="">
    <xsd:import namespace="734f2631-d467-428f-9ddf-4b3561112e79"/>
    <xsd:import namespace="99e86e68-fb70-472c-9eb6-a9b40560a749"/>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34f2631-d467-428f-9ddf-4b3561112e7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516867a8-d3dd-450c-8722-94d742a2adf8"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9e86e68-fb70-472c-9eb6-a9b40560a749"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7676f469-baae-41e0-8f8f-eb6d7943faed}" ma:internalName="TaxCatchAll" ma:showField="CatchAllData" ma:web="99e86e68-fb70-472c-9eb6-a9b40560a74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AEDD922-60FC-4261-9A6F-B7F615A54842}">
  <ds:schemaRefs>
    <ds:schemaRef ds:uri="http://schemas.microsoft.com/sharepoint/v3/contenttype/forms"/>
  </ds:schemaRefs>
</ds:datastoreItem>
</file>

<file path=customXml/itemProps2.xml><?xml version="1.0" encoding="utf-8"?>
<ds:datastoreItem xmlns:ds="http://schemas.openxmlformats.org/officeDocument/2006/customXml" ds:itemID="{C223FE4A-BD48-4C28-9D7B-05B4AE93D1A9}">
  <ds:schemaRefs>
    <ds:schemaRef ds:uri="http://schemas.microsoft.com/office/2006/metadata/properties"/>
    <ds:schemaRef ds:uri="http://purl.org/dc/dcmitype/"/>
    <ds:schemaRef ds:uri="http://www.w3.org/XML/1998/namespace"/>
    <ds:schemaRef ds:uri="99e86e68-fb70-472c-9eb6-a9b40560a749"/>
    <ds:schemaRef ds:uri="734f2631-d467-428f-9ddf-4b3561112e79"/>
    <ds:schemaRef ds:uri="http://purl.org/dc/elements/1.1/"/>
    <ds:schemaRef ds:uri="http://schemas.microsoft.com/office/2006/documentManagement/types"/>
    <ds:schemaRef ds:uri="http://schemas.microsoft.com/office/infopath/2007/PartnerControls"/>
    <ds:schemaRef ds:uri="http://schemas.openxmlformats.org/package/2006/metadata/core-properties"/>
    <ds:schemaRef ds:uri="http://purl.org/dc/terms/"/>
  </ds:schemaRefs>
</ds:datastoreItem>
</file>

<file path=customXml/itemProps3.xml><?xml version="1.0" encoding="utf-8"?>
<ds:datastoreItem xmlns:ds="http://schemas.openxmlformats.org/officeDocument/2006/customXml" ds:itemID="{5763DFF1-33DB-4F92-860C-192D2720C20D}">
  <ds:schemaRefs>
    <ds:schemaRef ds:uri="734f2631-d467-428f-9ddf-4b3561112e79"/>
    <ds:schemaRef ds:uri="99e86e68-fb70-472c-9eb6-a9b40560a74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280</TotalTime>
  <Words>1109</Words>
  <Application>Microsoft Macintosh PowerPoint</Application>
  <PresentationFormat>Widescreen</PresentationFormat>
  <Paragraphs>149</Paragraphs>
  <Slides>25</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Calibri</vt:lpstr>
      <vt:lpstr>Montserrat Light</vt:lpstr>
      <vt:lpstr>Office Theme</vt:lpstr>
      <vt:lpstr>WCAG Compliance</vt:lpstr>
      <vt:lpstr>NOT a new legislation or changed law</vt:lpstr>
      <vt:lpstr>Highlights of the Requirements</vt:lpstr>
      <vt:lpstr>Requirement 1</vt:lpstr>
      <vt:lpstr>Requirement 2</vt:lpstr>
      <vt:lpstr>Requirement 3</vt:lpstr>
      <vt:lpstr>Due Dates</vt:lpstr>
      <vt:lpstr>Foreseeable Impacts</vt:lpstr>
      <vt:lpstr>Scope and Reach</vt:lpstr>
      <vt:lpstr>Why else?</vt:lpstr>
      <vt:lpstr>What is WCAG?</vt:lpstr>
      <vt:lpstr>Summary from WAI</vt:lpstr>
      <vt:lpstr>WCAG Breakdown</vt:lpstr>
      <vt:lpstr>Essentially…</vt:lpstr>
      <vt:lpstr>The Basic Four</vt:lpstr>
      <vt:lpstr>The Basic Four</vt:lpstr>
      <vt:lpstr>YuJa Product</vt:lpstr>
      <vt:lpstr>What to Expect Today</vt:lpstr>
      <vt:lpstr>Breakouts will…</vt:lpstr>
      <vt:lpstr>Resources and References</vt:lpstr>
      <vt:lpstr>Digital Accessibility &amp; You 20 Minute Module</vt:lpstr>
      <vt:lpstr>Web Accessibility Essentials Workshop (AWE)</vt:lpstr>
      <vt:lpstr>OPMO/DLI Resources</vt:lpstr>
      <vt:lpstr>Workshops</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Jason Rodenbeck</dc:creator>
  <cp:lastModifiedBy>Jason Rodenbeck</cp:lastModifiedBy>
  <cp:revision>5</cp:revision>
  <dcterms:created xsi:type="dcterms:W3CDTF">2022-06-16T18:12:39Z</dcterms:created>
  <dcterms:modified xsi:type="dcterms:W3CDTF">2025-12-05T15:32:42Z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0x0101009BEDED430FF8E149ABA5AC10C91C9BED</vt:lpwstr>
  </property>
  <property fmtid="{D5CDD505-2E9C-101B-9397-08002B2CF9AE}" pid="3" name="MediaServiceImageTags">
    <vt:lpwstr/>
  </property>
</Properties>
</file>