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0" r:id="rId2"/>
    <p:sldId id="403" r:id="rId3"/>
    <p:sldId id="262" r:id="rId4"/>
    <p:sldId id="257" r:id="rId5"/>
    <p:sldId id="259" r:id="rId6"/>
    <p:sldId id="404" r:id="rId7"/>
    <p:sldId id="272" r:id="rId8"/>
    <p:sldId id="274" r:id="rId9"/>
    <p:sldId id="275" r:id="rId10"/>
    <p:sldId id="276" r:id="rId11"/>
    <p:sldId id="258" r:id="rId12"/>
    <p:sldId id="277" r:id="rId13"/>
    <p:sldId id="269" r:id="rId14"/>
    <p:sldId id="278" r:id="rId15"/>
    <p:sldId id="279" r:id="rId16"/>
    <p:sldId id="280" r:id="rId17"/>
    <p:sldId id="263" r:id="rId18"/>
    <p:sldId id="267" r:id="rId19"/>
    <p:sldId id="405" r:id="rId20"/>
    <p:sldId id="264" r:id="rId21"/>
    <p:sldId id="401" r:id="rId22"/>
    <p:sldId id="265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29"/>
    <a:srgbClr val="A682EB"/>
    <a:srgbClr val="00843D"/>
    <a:srgbClr val="F5873D"/>
    <a:srgbClr val="B0B3B2"/>
    <a:srgbClr val="FFE9AD"/>
    <a:srgbClr val="FFE499"/>
    <a:srgbClr val="FFDE85"/>
    <a:srgbClr val="FFD970"/>
    <a:srgbClr val="FFD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7600C-C564-4AFE-AAD2-2496981FE559}" v="26" dt="2025-11-20T12:00:29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69" autoAdjust="0"/>
  </p:normalViewPr>
  <p:slideViewPr>
    <p:cSldViewPr snapToGrid="0">
      <p:cViewPr varScale="1">
        <p:scale>
          <a:sx n="66" d="100"/>
          <a:sy n="66" d="100"/>
        </p:scale>
        <p:origin x="130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ooper" userId="c7ba8dd7-686a-40aa-9599-8d6725bd830b" providerId="ADAL" clId="{0DFBB3B8-2425-4ED5-8E36-AE914550C290}"/>
    <pc:docChg chg="custSel modSld">
      <pc:chgData name="Sarah Cooper" userId="c7ba8dd7-686a-40aa-9599-8d6725bd830b" providerId="ADAL" clId="{0DFBB3B8-2425-4ED5-8E36-AE914550C290}" dt="2025-11-20T12:40:48.518" v="2225" actId="20577"/>
      <pc:docMkLst>
        <pc:docMk/>
      </pc:docMkLst>
      <pc:sldChg chg="modNotesTx">
        <pc:chgData name="Sarah Cooper" userId="c7ba8dd7-686a-40aa-9599-8d6725bd830b" providerId="ADAL" clId="{0DFBB3B8-2425-4ED5-8E36-AE914550C290}" dt="2025-11-18T18:27:25.348" v="17" actId="6549"/>
        <pc:sldMkLst>
          <pc:docMk/>
          <pc:sldMk cId="3915766951" sldId="257"/>
        </pc:sldMkLst>
      </pc:sldChg>
      <pc:sldChg chg="modNotesTx">
        <pc:chgData name="Sarah Cooper" userId="c7ba8dd7-686a-40aa-9599-8d6725bd830b" providerId="ADAL" clId="{0DFBB3B8-2425-4ED5-8E36-AE914550C290}" dt="2025-11-18T18:26:55.601" v="10" actId="6549"/>
        <pc:sldMkLst>
          <pc:docMk/>
          <pc:sldMk cId="1869601947" sldId="258"/>
        </pc:sldMkLst>
      </pc:sldChg>
      <pc:sldChg chg="modNotesTx">
        <pc:chgData name="Sarah Cooper" userId="c7ba8dd7-686a-40aa-9599-8d6725bd830b" providerId="ADAL" clId="{0DFBB3B8-2425-4ED5-8E36-AE914550C290}" dt="2025-11-18T18:27:21.936" v="16" actId="6549"/>
        <pc:sldMkLst>
          <pc:docMk/>
          <pc:sldMk cId="3982926600" sldId="259"/>
        </pc:sldMkLst>
      </pc:sldChg>
      <pc:sldChg chg="modNotesTx">
        <pc:chgData name="Sarah Cooper" userId="c7ba8dd7-686a-40aa-9599-8d6725bd830b" providerId="ADAL" clId="{0DFBB3B8-2425-4ED5-8E36-AE914550C290}" dt="2025-11-18T18:27:29.256" v="18" actId="6549"/>
        <pc:sldMkLst>
          <pc:docMk/>
          <pc:sldMk cId="2540444537" sldId="262"/>
        </pc:sldMkLst>
      </pc:sldChg>
      <pc:sldChg chg="modNotesTx">
        <pc:chgData name="Sarah Cooper" userId="c7ba8dd7-686a-40aa-9599-8d6725bd830b" providerId="ADAL" clId="{0DFBB3B8-2425-4ED5-8E36-AE914550C290}" dt="2025-11-18T18:26:37.426" v="4" actId="6549"/>
        <pc:sldMkLst>
          <pc:docMk/>
          <pc:sldMk cId="1757287794" sldId="263"/>
        </pc:sldMkLst>
      </pc:sldChg>
      <pc:sldChg chg="modNotesTx">
        <pc:chgData name="Sarah Cooper" userId="c7ba8dd7-686a-40aa-9599-8d6725bd830b" providerId="ADAL" clId="{0DFBB3B8-2425-4ED5-8E36-AE914550C290}" dt="2025-11-18T18:26:23.525" v="1" actId="6549"/>
        <pc:sldMkLst>
          <pc:docMk/>
          <pc:sldMk cId="329574453" sldId="264"/>
        </pc:sldMkLst>
      </pc:sldChg>
      <pc:sldChg chg="modNotesTx">
        <pc:chgData name="Sarah Cooper" userId="c7ba8dd7-686a-40aa-9599-8d6725bd830b" providerId="ADAL" clId="{0DFBB3B8-2425-4ED5-8E36-AE914550C290}" dt="2025-11-18T18:26:15.464" v="0" actId="6549"/>
        <pc:sldMkLst>
          <pc:docMk/>
          <pc:sldMk cId="2478085689" sldId="265"/>
        </pc:sldMkLst>
      </pc:sldChg>
      <pc:sldChg chg="modNotesTx">
        <pc:chgData name="Sarah Cooper" userId="c7ba8dd7-686a-40aa-9599-8d6725bd830b" providerId="ADAL" clId="{0DFBB3B8-2425-4ED5-8E36-AE914550C290}" dt="2025-11-18T18:26:33.630" v="3" actId="6549"/>
        <pc:sldMkLst>
          <pc:docMk/>
          <pc:sldMk cId="281549982" sldId="267"/>
        </pc:sldMkLst>
      </pc:sldChg>
      <pc:sldChg chg="modNotesTx">
        <pc:chgData name="Sarah Cooper" userId="c7ba8dd7-686a-40aa-9599-8d6725bd830b" providerId="ADAL" clId="{0DFBB3B8-2425-4ED5-8E36-AE914550C290}" dt="2025-11-18T18:26:49.729" v="8" actId="6549"/>
        <pc:sldMkLst>
          <pc:docMk/>
          <pc:sldMk cId="3243638272" sldId="269"/>
        </pc:sldMkLst>
      </pc:sldChg>
      <pc:sldChg chg="addSp delSp modSp mod modNotesTx">
        <pc:chgData name="Sarah Cooper" userId="c7ba8dd7-686a-40aa-9599-8d6725bd830b" providerId="ADAL" clId="{0DFBB3B8-2425-4ED5-8E36-AE914550C290}" dt="2025-11-20T11:59:43.023" v="1421" actId="1076"/>
        <pc:sldMkLst>
          <pc:docMk/>
          <pc:sldMk cId="1777480479" sldId="272"/>
        </pc:sldMkLst>
        <pc:spChg chg="add mod">
          <ac:chgData name="Sarah Cooper" userId="c7ba8dd7-686a-40aa-9599-8d6725bd830b" providerId="ADAL" clId="{0DFBB3B8-2425-4ED5-8E36-AE914550C290}" dt="2025-11-20T11:50:33.257" v="60" actId="20577"/>
          <ac:spMkLst>
            <pc:docMk/>
            <pc:sldMk cId="1777480479" sldId="272"/>
            <ac:spMk id="4" creationId="{1C9F3172-B27A-AC31-2C94-DA51AE768652}"/>
          </ac:spMkLst>
        </pc:spChg>
        <pc:spChg chg="add mod">
          <ac:chgData name="Sarah Cooper" userId="c7ba8dd7-686a-40aa-9599-8d6725bd830b" providerId="ADAL" clId="{0DFBB3B8-2425-4ED5-8E36-AE914550C290}" dt="2025-11-20T11:50:37.215" v="63" actId="20577"/>
          <ac:spMkLst>
            <pc:docMk/>
            <pc:sldMk cId="1777480479" sldId="272"/>
            <ac:spMk id="6" creationId="{3DDDE8AD-E926-87C8-3320-4B11F572F03D}"/>
          </ac:spMkLst>
        </pc:spChg>
        <pc:spChg chg="add mod">
          <ac:chgData name="Sarah Cooper" userId="c7ba8dd7-686a-40aa-9599-8d6725bd830b" providerId="ADAL" clId="{0DFBB3B8-2425-4ED5-8E36-AE914550C290}" dt="2025-11-20T11:50:40.992" v="66" actId="20577"/>
          <ac:spMkLst>
            <pc:docMk/>
            <pc:sldMk cId="1777480479" sldId="272"/>
            <ac:spMk id="8" creationId="{5A961760-7E44-8E0C-9D5E-B71F79664D96}"/>
          </ac:spMkLst>
        </pc:spChg>
        <pc:spChg chg="add mod">
          <ac:chgData name="Sarah Cooper" userId="c7ba8dd7-686a-40aa-9599-8d6725bd830b" providerId="ADAL" clId="{0DFBB3B8-2425-4ED5-8E36-AE914550C290}" dt="2025-11-20T11:50:45.345" v="69" actId="20577"/>
          <ac:spMkLst>
            <pc:docMk/>
            <pc:sldMk cId="1777480479" sldId="272"/>
            <ac:spMk id="9" creationId="{1CC427FD-F5FF-36EB-6987-5ACA29AC3B2A}"/>
          </ac:spMkLst>
        </pc:spChg>
        <pc:spChg chg="add mod">
          <ac:chgData name="Sarah Cooper" userId="c7ba8dd7-686a-40aa-9599-8d6725bd830b" providerId="ADAL" clId="{0DFBB3B8-2425-4ED5-8E36-AE914550C290}" dt="2025-11-20T11:59:43.023" v="1421" actId="1076"/>
          <ac:spMkLst>
            <pc:docMk/>
            <pc:sldMk cId="1777480479" sldId="272"/>
            <ac:spMk id="12" creationId="{BEFD11C3-CB94-025F-FCA1-92E959ABE27D}"/>
          </ac:spMkLst>
        </pc:spChg>
        <pc:graphicFrameChg chg="del">
          <ac:chgData name="Sarah Cooper" userId="c7ba8dd7-686a-40aa-9599-8d6725bd830b" providerId="ADAL" clId="{0DFBB3B8-2425-4ED5-8E36-AE914550C290}" dt="2025-11-20T11:44:52.646" v="21" actId="478"/>
          <ac:graphicFrameMkLst>
            <pc:docMk/>
            <pc:sldMk cId="1777480479" sldId="272"/>
            <ac:graphicFrameMk id="7" creationId="{1946CFBF-AC0C-D030-9D4D-482D38FBA4E4}"/>
          </ac:graphicFrameMkLst>
        </pc:graphicFrameChg>
        <pc:picChg chg="add mod">
          <ac:chgData name="Sarah Cooper" userId="c7ba8dd7-686a-40aa-9599-8d6725bd830b" providerId="ADAL" clId="{0DFBB3B8-2425-4ED5-8E36-AE914550C290}" dt="2025-11-20T11:50:21.331" v="57" actId="1076"/>
          <ac:picMkLst>
            <pc:docMk/>
            <pc:sldMk cId="1777480479" sldId="272"/>
            <ac:picMk id="11" creationId="{E863DA7F-7F8E-0703-78B4-B3D9A7A47AB4}"/>
          </ac:picMkLst>
        </pc:picChg>
      </pc:sldChg>
      <pc:sldChg chg="addSp delSp modSp mod modNotesTx">
        <pc:chgData name="Sarah Cooper" userId="c7ba8dd7-686a-40aa-9599-8d6725bd830b" providerId="ADAL" clId="{0DFBB3B8-2425-4ED5-8E36-AE914550C290}" dt="2025-11-20T11:59:34.521" v="1419" actId="1076"/>
        <pc:sldMkLst>
          <pc:docMk/>
          <pc:sldMk cId="3773188699" sldId="274"/>
        </pc:sldMkLst>
        <pc:spChg chg="add mod">
          <ac:chgData name="Sarah Cooper" userId="c7ba8dd7-686a-40aa-9599-8d6725bd830b" providerId="ADAL" clId="{0DFBB3B8-2425-4ED5-8E36-AE914550C290}" dt="2025-11-20T11:54:14.985" v="645" actId="20577"/>
          <ac:spMkLst>
            <pc:docMk/>
            <pc:sldMk cId="3773188699" sldId="274"/>
            <ac:spMk id="3" creationId="{4AC8A535-2944-43AF-0D13-B06C3871388D}"/>
          </ac:spMkLst>
        </pc:spChg>
        <pc:spChg chg="add mod">
          <ac:chgData name="Sarah Cooper" userId="c7ba8dd7-686a-40aa-9599-8d6725bd830b" providerId="ADAL" clId="{0DFBB3B8-2425-4ED5-8E36-AE914550C290}" dt="2025-11-20T11:55:11.120" v="652" actId="465"/>
          <ac:spMkLst>
            <pc:docMk/>
            <pc:sldMk cId="3773188699" sldId="274"/>
            <ac:spMk id="4" creationId="{56B79D84-7B00-E961-8049-5C232A87D7DA}"/>
          </ac:spMkLst>
        </pc:spChg>
        <pc:spChg chg="add mod">
          <ac:chgData name="Sarah Cooper" userId="c7ba8dd7-686a-40aa-9599-8d6725bd830b" providerId="ADAL" clId="{0DFBB3B8-2425-4ED5-8E36-AE914550C290}" dt="2025-11-20T11:55:11.120" v="652" actId="465"/>
          <ac:spMkLst>
            <pc:docMk/>
            <pc:sldMk cId="3773188699" sldId="274"/>
            <ac:spMk id="7" creationId="{F45BF10B-5999-9119-E2A0-DE54687462C1}"/>
          </ac:spMkLst>
        </pc:spChg>
        <pc:spChg chg="add mod">
          <ac:chgData name="Sarah Cooper" userId="c7ba8dd7-686a-40aa-9599-8d6725bd830b" providerId="ADAL" clId="{0DFBB3B8-2425-4ED5-8E36-AE914550C290}" dt="2025-11-20T11:54:58.034" v="651" actId="1076"/>
          <ac:spMkLst>
            <pc:docMk/>
            <pc:sldMk cId="3773188699" sldId="274"/>
            <ac:spMk id="8" creationId="{A9E06FBF-A3E4-2EAC-7A3C-31EA89DFC981}"/>
          </ac:spMkLst>
        </pc:spChg>
        <pc:spChg chg="add mod">
          <ac:chgData name="Sarah Cooper" userId="c7ba8dd7-686a-40aa-9599-8d6725bd830b" providerId="ADAL" clId="{0DFBB3B8-2425-4ED5-8E36-AE914550C290}" dt="2025-11-20T11:59:34.521" v="1419" actId="1076"/>
          <ac:spMkLst>
            <pc:docMk/>
            <pc:sldMk cId="3773188699" sldId="274"/>
            <ac:spMk id="10" creationId="{60774BAD-5026-086C-3819-BC98148C2F8F}"/>
          </ac:spMkLst>
        </pc:spChg>
        <pc:graphicFrameChg chg="del">
          <ac:chgData name="Sarah Cooper" userId="c7ba8dd7-686a-40aa-9599-8d6725bd830b" providerId="ADAL" clId="{0DFBB3B8-2425-4ED5-8E36-AE914550C290}" dt="2025-11-20T11:53:25.633" v="629" actId="478"/>
          <ac:graphicFrameMkLst>
            <pc:docMk/>
            <pc:sldMk cId="3773188699" sldId="274"/>
            <ac:graphicFrameMk id="6" creationId="{58644411-8FC5-DA8A-683B-AC8C40836026}"/>
          </ac:graphicFrameMkLst>
        </pc:graphicFrameChg>
        <pc:picChg chg="add mod">
          <ac:chgData name="Sarah Cooper" userId="c7ba8dd7-686a-40aa-9599-8d6725bd830b" providerId="ADAL" clId="{0DFBB3B8-2425-4ED5-8E36-AE914550C290}" dt="2025-11-20T11:55:18.455" v="653" actId="1076"/>
          <ac:picMkLst>
            <pc:docMk/>
            <pc:sldMk cId="3773188699" sldId="274"/>
            <ac:picMk id="9" creationId="{96540D29-16E5-9A8F-76AD-75EC0419523F}"/>
          </ac:picMkLst>
        </pc:picChg>
      </pc:sldChg>
      <pc:sldChg chg="addSp delSp modSp mod modNotesTx">
        <pc:chgData name="Sarah Cooper" userId="c7ba8dd7-686a-40aa-9599-8d6725bd830b" providerId="ADAL" clId="{0DFBB3B8-2425-4ED5-8E36-AE914550C290}" dt="2025-11-20T12:01:23.617" v="1455" actId="6549"/>
        <pc:sldMkLst>
          <pc:docMk/>
          <pc:sldMk cId="1727483719" sldId="275"/>
        </pc:sldMkLst>
        <pc:spChg chg="add mod">
          <ac:chgData name="Sarah Cooper" userId="c7ba8dd7-686a-40aa-9599-8d6725bd830b" providerId="ADAL" clId="{0DFBB3B8-2425-4ED5-8E36-AE914550C290}" dt="2025-11-20T12:00:50.105" v="1436" actId="1076"/>
          <ac:spMkLst>
            <pc:docMk/>
            <pc:sldMk cId="1727483719" sldId="275"/>
            <ac:spMk id="3" creationId="{8AD10166-E2E7-040F-7245-E51AB2F4920A}"/>
          </ac:spMkLst>
        </pc:spChg>
        <pc:spChg chg="add mod">
          <ac:chgData name="Sarah Cooper" userId="c7ba8dd7-686a-40aa-9599-8d6725bd830b" providerId="ADAL" clId="{0DFBB3B8-2425-4ED5-8E36-AE914550C290}" dt="2025-11-20T12:00:57.069" v="1437" actId="465"/>
          <ac:spMkLst>
            <pc:docMk/>
            <pc:sldMk cId="1727483719" sldId="275"/>
            <ac:spMk id="4" creationId="{F9A91DB0-ECCE-8219-20EA-CA0E90C2C06A}"/>
          </ac:spMkLst>
        </pc:spChg>
        <pc:spChg chg="add mod">
          <ac:chgData name="Sarah Cooper" userId="c7ba8dd7-686a-40aa-9599-8d6725bd830b" providerId="ADAL" clId="{0DFBB3B8-2425-4ED5-8E36-AE914550C290}" dt="2025-11-20T12:00:57.069" v="1437" actId="465"/>
          <ac:spMkLst>
            <pc:docMk/>
            <pc:sldMk cId="1727483719" sldId="275"/>
            <ac:spMk id="6" creationId="{49F63BDD-7E36-4672-E3A2-E1B6827EF561}"/>
          </ac:spMkLst>
        </pc:spChg>
        <pc:spChg chg="add mod">
          <ac:chgData name="Sarah Cooper" userId="c7ba8dd7-686a-40aa-9599-8d6725bd830b" providerId="ADAL" clId="{0DFBB3B8-2425-4ED5-8E36-AE914550C290}" dt="2025-11-20T12:00:57.069" v="1437" actId="465"/>
          <ac:spMkLst>
            <pc:docMk/>
            <pc:sldMk cId="1727483719" sldId="275"/>
            <ac:spMk id="9" creationId="{CC9E8962-66D9-F20F-C0F4-DCAC95934DF5}"/>
          </ac:spMkLst>
        </pc:spChg>
        <pc:spChg chg="add mod">
          <ac:chgData name="Sarah Cooper" userId="c7ba8dd7-686a-40aa-9599-8d6725bd830b" providerId="ADAL" clId="{0DFBB3B8-2425-4ED5-8E36-AE914550C290}" dt="2025-11-20T12:01:17.290" v="1454" actId="20577"/>
          <ac:spMkLst>
            <pc:docMk/>
            <pc:sldMk cId="1727483719" sldId="275"/>
            <ac:spMk id="11" creationId="{E6E982E3-698B-A00B-0614-3A7FA46120C4}"/>
          </ac:spMkLst>
        </pc:spChg>
        <pc:spChg chg="add mod">
          <ac:chgData name="Sarah Cooper" userId="c7ba8dd7-686a-40aa-9599-8d6725bd830b" providerId="ADAL" clId="{0DFBB3B8-2425-4ED5-8E36-AE914550C290}" dt="2025-11-20T12:00:50.105" v="1436" actId="1076"/>
          <ac:spMkLst>
            <pc:docMk/>
            <pc:sldMk cId="1727483719" sldId="275"/>
            <ac:spMk id="12" creationId="{87116EFC-67E3-BB30-6E54-7144BF35194F}"/>
          </ac:spMkLst>
        </pc:spChg>
        <pc:graphicFrameChg chg="del">
          <ac:chgData name="Sarah Cooper" userId="c7ba8dd7-686a-40aa-9599-8d6725bd830b" providerId="ADAL" clId="{0DFBB3B8-2425-4ED5-8E36-AE914550C290}" dt="2025-11-20T11:53:37.730" v="631" actId="478"/>
          <ac:graphicFrameMkLst>
            <pc:docMk/>
            <pc:sldMk cId="1727483719" sldId="275"/>
            <ac:graphicFrameMk id="8" creationId="{E66FD050-83EE-3870-3420-A300F00A0E97}"/>
          </ac:graphicFrameMkLst>
        </pc:graphicFrameChg>
        <pc:picChg chg="add mod">
          <ac:chgData name="Sarah Cooper" userId="c7ba8dd7-686a-40aa-9599-8d6725bd830b" providerId="ADAL" clId="{0DFBB3B8-2425-4ED5-8E36-AE914550C290}" dt="2025-11-20T12:00:38.015" v="1435" actId="1076"/>
          <ac:picMkLst>
            <pc:docMk/>
            <pc:sldMk cId="1727483719" sldId="275"/>
            <ac:picMk id="10" creationId="{09953EA7-E05B-C522-9519-048B8784B683}"/>
          </ac:picMkLst>
        </pc:picChg>
      </pc:sldChg>
      <pc:sldChg chg="modNotesTx">
        <pc:chgData name="Sarah Cooper" userId="c7ba8dd7-686a-40aa-9599-8d6725bd830b" providerId="ADAL" clId="{0DFBB3B8-2425-4ED5-8E36-AE914550C290}" dt="2025-11-20T12:40:48.518" v="2225" actId="20577"/>
        <pc:sldMkLst>
          <pc:docMk/>
          <pc:sldMk cId="1818485546" sldId="276"/>
        </pc:sldMkLst>
      </pc:sldChg>
      <pc:sldChg chg="modNotesTx">
        <pc:chgData name="Sarah Cooper" userId="c7ba8dd7-686a-40aa-9599-8d6725bd830b" providerId="ADAL" clId="{0DFBB3B8-2425-4ED5-8E36-AE914550C290}" dt="2025-11-18T18:26:51.842" v="9" actId="6549"/>
        <pc:sldMkLst>
          <pc:docMk/>
          <pc:sldMk cId="1860353327" sldId="277"/>
        </pc:sldMkLst>
      </pc:sldChg>
      <pc:sldChg chg="modNotesTx">
        <pc:chgData name="Sarah Cooper" userId="c7ba8dd7-686a-40aa-9599-8d6725bd830b" providerId="ADAL" clId="{0DFBB3B8-2425-4ED5-8E36-AE914550C290}" dt="2025-11-18T18:26:47.374" v="7" actId="6549"/>
        <pc:sldMkLst>
          <pc:docMk/>
          <pc:sldMk cId="1621871121" sldId="278"/>
        </pc:sldMkLst>
      </pc:sldChg>
      <pc:sldChg chg="modNotesTx">
        <pc:chgData name="Sarah Cooper" userId="c7ba8dd7-686a-40aa-9599-8d6725bd830b" providerId="ADAL" clId="{0DFBB3B8-2425-4ED5-8E36-AE914550C290}" dt="2025-11-18T18:26:44.377" v="6" actId="6549"/>
        <pc:sldMkLst>
          <pc:docMk/>
          <pc:sldMk cId="2906645149" sldId="279"/>
        </pc:sldMkLst>
      </pc:sldChg>
      <pc:sldChg chg="modNotesTx">
        <pc:chgData name="Sarah Cooper" userId="c7ba8dd7-686a-40aa-9599-8d6725bd830b" providerId="ADAL" clId="{0DFBB3B8-2425-4ED5-8E36-AE914550C290}" dt="2025-11-18T18:26:40.635" v="5" actId="6549"/>
        <pc:sldMkLst>
          <pc:docMk/>
          <pc:sldMk cId="3890442102" sldId="280"/>
        </pc:sldMkLst>
      </pc:sldChg>
      <pc:sldChg chg="modNotesTx">
        <pc:chgData name="Sarah Cooper" userId="c7ba8dd7-686a-40aa-9599-8d6725bd830b" providerId="ADAL" clId="{0DFBB3B8-2425-4ED5-8E36-AE914550C290}" dt="2025-11-18T18:27:37.346" v="20" actId="6549"/>
        <pc:sldMkLst>
          <pc:docMk/>
          <pc:sldMk cId="2237500967" sldId="400"/>
        </pc:sldMkLst>
      </pc:sldChg>
      <pc:sldChg chg="modNotesTx">
        <pc:chgData name="Sarah Cooper" userId="c7ba8dd7-686a-40aa-9599-8d6725bd830b" providerId="ADAL" clId="{0DFBB3B8-2425-4ED5-8E36-AE914550C290}" dt="2025-11-18T18:27:33.164" v="19" actId="6549"/>
        <pc:sldMkLst>
          <pc:docMk/>
          <pc:sldMk cId="1684735790" sldId="403"/>
        </pc:sldMkLst>
      </pc:sldChg>
      <pc:sldChg chg="modNotesTx">
        <pc:chgData name="Sarah Cooper" userId="c7ba8dd7-686a-40aa-9599-8d6725bd830b" providerId="ADAL" clId="{0DFBB3B8-2425-4ED5-8E36-AE914550C290}" dt="2025-11-18T18:27:18.025" v="15" actId="6549"/>
        <pc:sldMkLst>
          <pc:docMk/>
          <pc:sldMk cId="1194217055" sldId="404"/>
        </pc:sldMkLst>
      </pc:sldChg>
      <pc:sldChg chg="modNotesTx">
        <pc:chgData name="Sarah Cooper" userId="c7ba8dd7-686a-40aa-9599-8d6725bd830b" providerId="ADAL" clId="{0DFBB3B8-2425-4ED5-8E36-AE914550C290}" dt="2025-11-18T18:26:29.297" v="2" actId="6549"/>
        <pc:sldMkLst>
          <pc:docMk/>
          <pc:sldMk cId="223313045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DE600-869F-4D11-9042-694BD099FA7B}" type="datetimeFigureOut"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87FD8-F81F-41BF-95F1-A6C7DCC6A0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3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Background box, mark as decorative</a:t>
            </a:r>
          </a:p>
          <a:p>
            <a:pPr marL="228600" indent="-228600">
              <a:buAutoNum type="arabicPeriod"/>
            </a:pPr>
            <a:r>
              <a:rPr lang="en-US" dirty="0"/>
              <a:t>Logos are advertisement, so you want to use alt text for them. This one would read: Kennesaw State University logo, Digital Learning Innovations department. </a:t>
            </a:r>
          </a:p>
          <a:p>
            <a:pPr marL="228600" indent="-228600">
              <a:buAutoNum type="arabicPeriod"/>
            </a:pPr>
            <a:r>
              <a:rPr lang="en-US" dirty="0"/>
              <a:t>This image, for our purposes, would be marked as decorative because it’s really just there as decoration.</a:t>
            </a:r>
          </a:p>
          <a:p>
            <a:pPr marL="228600" indent="-228600">
              <a:buAutoNum type="arabicPeriod"/>
            </a:pPr>
            <a:r>
              <a:rPr lang="en-US" dirty="0"/>
              <a:t>This icon would be used as a functional link to our one-on-one services so it would be read as: Link – One-on-One Request</a:t>
            </a:r>
          </a:p>
          <a:p>
            <a:pPr marL="228600" indent="-228600">
              <a:buAutoNum type="arabicPeriod"/>
            </a:pPr>
            <a:r>
              <a:rPr lang="en-US" dirty="0"/>
              <a:t>This icon is also functional and would read as a link to the DLI website</a:t>
            </a:r>
          </a:p>
          <a:p>
            <a:pPr marL="228600" indent="-228600">
              <a:buAutoNum type="arabicPeriod"/>
            </a:pPr>
            <a:r>
              <a:rPr lang="en-US" dirty="0"/>
              <a:t>This icon is also functional and would read as a link to an email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58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92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1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3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66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75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56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ADD2-6945-A8B3-FA33-458CCD7AB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2FC5D-FC89-C669-D8AC-0FA5398E4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32484-2892-A7F5-13F5-B3AB4143A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D6109-2676-F2B2-A62C-8F07997CE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7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8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8B0B-0074-6560-E17E-25BC9BBB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137B0-6ACB-371E-67D2-A2EAEDE13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22F62-4F65-E720-781B-9DBEA23B8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95E3B-A9DB-D287-9B98-1AA536542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8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2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1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0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BC12-BDF6-9740-83EB-92148EB2C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79B87-A03B-22E2-22B8-279BA7203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9A2CB-78F0-85AD-E1BC-642C2B15F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68E36-678B-F047-4DCA-B389FF5D8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1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A has all the right parts (object – action – context), however, it is too wordy and doesn’t meet the standard for being succinct.</a:t>
            </a:r>
          </a:p>
          <a:p>
            <a:r>
              <a:rPr lang="en-US" dirty="0"/>
              <a:t>Answer B won’t work in this context because as an advertisement for the university, I want all students to be aware of the fun events we have planned.</a:t>
            </a:r>
          </a:p>
          <a:p>
            <a:r>
              <a:rPr lang="en-US" dirty="0"/>
              <a:t>Answer C isn’t descriptive enough. What mascot? Which President?</a:t>
            </a:r>
          </a:p>
          <a:p>
            <a:r>
              <a:rPr lang="en-US" dirty="0"/>
              <a:t>Answer D gives object – action context in a succinct and equivalent way. This is the best option out of these choices.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9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A is useful when the situation calls for identifying Kennesaw Hall, but in this context we want to talk about architecture.</a:t>
            </a:r>
          </a:p>
          <a:p>
            <a:r>
              <a:rPr lang="en-US" dirty="0"/>
              <a:t>Answer B won’t work in this context because it doesn’t give an equivalent experience to learners with low to no vision. They need to understand what is being shown.</a:t>
            </a:r>
          </a:p>
          <a:p>
            <a:r>
              <a:rPr lang="en-US" dirty="0"/>
              <a:t>Answer C is the best answer of this bunch. My terrible explanation of architecture notwithstanding. </a:t>
            </a:r>
          </a:p>
          <a:p>
            <a:r>
              <a:rPr lang="en-US" dirty="0"/>
              <a:t>Answer D exists to remind people that some programs have auto alt-text and will say it passes. If you haven’t actually set the alt-text for your images, you should check each one as you place them to confirm it is conveying the proper context and it is accurate.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87FD8-F81F-41BF-95F1-A6C7DCC6A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65D-7CC3-7B25-5168-82BE42724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E29E5-A63D-E725-65D6-DD33BE11C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41F1D-CE6C-1FA7-83D1-8AC60B22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AEB96-03FC-A503-CE79-5EBB6DC4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C7082-F611-15CE-6B21-5E5D1303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3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F6E2-6F57-DE20-D5EE-B379E0A1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DB720-EC92-8E4B-6162-E7E34F0BB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528F-4DB3-FAD5-A2C3-453E701D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5CE8-207D-A616-EF67-D57FE107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59EE1-4BD5-0880-7795-44655545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7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AAA25-F725-CABB-F558-2843D82AE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BCCB0-484B-1971-7002-037EFA978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98E9F-C4EE-91B8-2E3C-F46F8783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5F23-387B-FFF9-3634-885417DA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E63DE-ED68-9E5E-B970-29D2F93D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5C32C3-0E38-EF40-8753-699E473F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27BE0D8-E95C-3C4B-A373-FA77AFB95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3549" y="2703443"/>
            <a:ext cx="4660900" cy="67739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DA1688-B217-4843-B0D0-29E1D20281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3549" y="3546735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56227-D7D4-F943-AFB2-F20F8B42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17" y="1983144"/>
            <a:ext cx="2853911" cy="28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6FC4-4239-6C99-1D06-61DB1D57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17CF-4D9C-C7EA-E054-2458770AF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CF-6351-2FE6-8017-A23CF2F0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AE4C-18C8-1E0C-E93A-21ED67D4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F490-22C9-1BE8-7CB3-14545D02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0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2F56-1F17-F01E-B437-C5370367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A55C5-AD14-8111-D1DB-E7770411A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A2150-89CC-0668-9EDB-E308C295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2A725-CE62-7E61-E4CA-A104BE9F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6A032-98F0-BC99-23C2-2BFC0DE5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AF80-FA71-0A5F-4AD5-075AF19D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98D1-7346-79BD-D9B6-3356621D3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AA2D8-647B-79DA-E0E1-E125484BD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46DD7-D4C6-5173-80AE-9F1F99FB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B548-6274-FA46-2A07-761C5073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95F09-5D34-02B4-49B5-3CAFDC3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2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B641-AE43-019E-9914-2FB514F6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947DC-EA38-6FD0-568E-BA73C462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AD42B-5311-280A-BA29-1ED80D24B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7F3F1-E356-5250-F823-CE54071DA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F2226-EB13-3287-3A3E-8D25D657D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C85F0-0C5C-AB6B-FD6E-C3D91598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6E9308-DE03-0AA0-3597-34C63EEA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EBE67-14E7-129C-78B7-15904D2F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0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5445-EDA4-6E90-26CC-6A35CC84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2F8DF-021D-38D7-E843-3E9C353D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349F2-07D7-D991-4348-74E3A51B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B1CA4-ED9A-43A4-C53B-403D53E2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8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90416A-016E-B936-062E-C067F4F8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F3B1C-FAC8-15EB-436B-CE04E29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250D8-6B97-95CD-89EA-81FFFA07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0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C930-1C88-47D3-C54C-049AE23D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24E27-AC2E-2464-28D5-41B524DB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0AC89-4AD6-3E53-7E6B-D9DFDA87C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F3735-CE4D-1C48-6DDB-ADED5E1E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CC68F-E733-E289-7A2D-C585951A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DF0F0-EAA5-D5EA-1A30-F34A3E71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6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A2F8-C9DE-C580-96A2-6C10E8A3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FBF4BB-B55F-E04B-BCE7-8D013B545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06145-1D3F-5106-9229-BA7E2E828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00587-59B1-CE18-BCF2-0CE0EACC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D37FF-B75E-7F69-15DC-8674DE4F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80A60-035A-9F2D-0CC6-F2FEC186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5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E8A15-B9E3-D7DC-C4EF-38DE9699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F622-CC88-E9B9-878F-702EE40B4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CFEF1-67EF-5131-BF8D-3149B2846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D5E953-B171-409B-B99A-470FEEBAB8D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0EB92-E073-ABFD-93CF-95BD5181F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C93F8-DE72-C9EB-594D-BCB3186A9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0EFD3A-4DC7-46C2-B6E5-27EC561B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suowls.com/news/2025/2/6/kennesaw-state-footballs-full-2025-schedule-announced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6JZtUNSEI?feature=oembed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aspace.kennesaw.edu/media/WCAG+Clip%3A+Cyrotherapy/1_guk7l97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esaw.service-now.com/dli?id=sc_category&amp;sys_id=3dc61feadb770d500149c8cb139619b5&amp;catalog_id=0de493aadb770d500149c8cb1396190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NpMHVWIkY" TargetMode="External"/><Relationship Id="rId7" Type="http://schemas.openxmlformats.org/officeDocument/2006/relationships/hyperlink" Target="https://www.w3.org/WAI/perspective-videos/captions/" TargetMode="External"/><Relationship Id="rId2" Type="http://schemas.openxmlformats.org/officeDocument/2006/relationships/hyperlink" Target="https://uxdesign.cc/how-to-write-an-image-description-2f30d3bf5546?utm_source=chatgp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.org/WAI/WCAG22/quickref/#text-alternatives" TargetMode="External"/><Relationship Id="rId5" Type="http://schemas.openxmlformats.org/officeDocument/2006/relationships/hyperlink" Target="https://www.npr.org/2025/11/16/nx-s1-5604882/do-people-still-quote-movies" TargetMode="External"/><Relationship Id="rId4" Type="http://schemas.openxmlformats.org/officeDocument/2006/relationships/hyperlink" Target="https://ksuowls.com/news/2025/2/6/kennesaw-state-footballs-full-2025-schedule-announced.aspx?utm_source=chatgpt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D008-CAA0-1F12-F668-84DC8CF6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32" y="1579340"/>
            <a:ext cx="6085268" cy="3475794"/>
          </a:xfrm>
        </p:spPr>
        <p:txBody>
          <a:bodyPr>
            <a:normAutofit/>
          </a:bodyPr>
          <a:lstStyle/>
          <a:p>
            <a:pPr algn="r"/>
            <a:r>
              <a:rPr lang="en-US" sz="4800">
                <a:latin typeface="Arial"/>
                <a:cs typeface="Arial"/>
              </a:rPr>
              <a:t>Media Accessibility</a:t>
            </a:r>
            <a:r>
              <a:rPr lang="en-US" sz="4800" b="0">
                <a:latin typeface="Arial"/>
                <a:cs typeface="Arial"/>
              </a:rPr>
              <a:t> </a:t>
            </a:r>
            <a:br>
              <a:rPr lang="en-US" sz="4800" b="0">
                <a:latin typeface="Arial"/>
                <a:cs typeface="Arial"/>
              </a:rPr>
            </a:br>
            <a:r>
              <a:rPr lang="en-US" sz="4800" b="0">
                <a:latin typeface="Arial"/>
                <a:cs typeface="Arial"/>
              </a:rPr>
              <a:t>Inclusive Images, Videos, &amp; Audio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62D3B-588A-A1B4-41AA-77C64ACC7F7C}"/>
              </a:ext>
            </a:extLst>
          </p:cNvPr>
          <p:cNvSpPr txBox="1">
            <a:spLocks/>
          </p:cNvSpPr>
          <p:nvPr/>
        </p:nvSpPr>
        <p:spPr>
          <a:xfrm>
            <a:off x="6240522" y="4348683"/>
            <a:ext cx="5816897" cy="13993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b="0" i="1">
                <a:latin typeface="Arial"/>
                <a:cs typeface="Arial"/>
              </a:rPr>
              <a:t>Sarah Cooper,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b="0" i="1">
                <a:latin typeface="Arial"/>
                <a:cs typeface="Arial"/>
              </a:rPr>
              <a:t>Michael Kingston</a:t>
            </a:r>
            <a:endParaRPr lang="en-US" sz="1800" b="0" i="1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b="0" i="1">
                <a:latin typeface="Arial"/>
                <a:cs typeface="Arial"/>
              </a:rPr>
              <a:t>&amp; John</a:t>
            </a:r>
            <a:r>
              <a:rPr lang="en-US" sz="1800" b="0" i="1">
                <a:solidFill>
                  <a:srgbClr val="000000"/>
                </a:solidFill>
                <a:latin typeface="Arial"/>
                <a:cs typeface="Arial"/>
              </a:rPr>
              <a:t> McPherson</a:t>
            </a:r>
            <a:endParaRPr lang="en-US" sz="1800" b="0" i="1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i="1">
                <a:latin typeface="Arial"/>
                <a:cs typeface="Arial"/>
              </a:rPr>
              <a:t>Digital Learning Innovations</a:t>
            </a:r>
          </a:p>
          <a:p>
            <a:pPr algn="r">
              <a:spcBef>
                <a:spcPts val="0"/>
              </a:spcBef>
            </a:pP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23750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4AA9568-886D-5767-8DB5-2A6CCB0A37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 3: Deconstructed</a:t>
            </a:r>
          </a:p>
        </p:txBody>
      </p:sp>
      <p:pic>
        <p:nvPicPr>
          <p:cNvPr id="9" name="Picture 8" descr="Previous image broken up into 6 parts: 1. black background square, 2. KSU Digital Learning Innovations logo, 3. Picture of KSU students cheering at a game, 4. icon for submitting a ticket, 5. icon for website, 6. icon for email">
            <a:extLst>
              <a:ext uri="{FF2B5EF4-FFF2-40B4-BE49-F238E27FC236}">
                <a16:creationId xmlns:a16="http://schemas.microsoft.com/office/drawing/2014/main" id="{3E21FD9A-741C-655C-5C63-DFFD7804E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9234"/>
          <a:stretch/>
        </p:blipFill>
        <p:spPr>
          <a:xfrm>
            <a:off x="1865870" y="1070920"/>
            <a:ext cx="8460259" cy="5173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48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4AEA79-CC92-5FD2-F2A4-3BCC4042E4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437" y="1124682"/>
            <a:ext cx="4714310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What alt text would you write for this image?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E0BFE-12D8-CBED-2291-AC6EBB8CD523}"/>
              </a:ext>
            </a:extLst>
          </p:cNvPr>
          <p:cNvSpPr txBox="1"/>
          <p:nvPr/>
        </p:nvSpPr>
        <p:spPr>
          <a:xfrm>
            <a:off x="197480" y="2370415"/>
            <a:ext cx="450622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</a:rPr>
              <a:t>Remember the </a:t>
            </a:r>
            <a:r>
              <a:rPr lang="en-US" sz="2200" b="1">
                <a:latin typeface="Calibri"/>
                <a:ea typeface="Calibri"/>
                <a:cs typeface="Calibri"/>
              </a:rPr>
              <a:t>three key principles</a:t>
            </a:r>
            <a:r>
              <a:rPr lang="en-US" sz="2200">
                <a:latin typeface="Calibri"/>
                <a:ea typeface="Calibri"/>
                <a:cs typeface="Calibri"/>
              </a:rPr>
              <a:t>:</a:t>
            </a:r>
          </a:p>
          <a:p>
            <a:endParaRPr lang="en-US" sz="2200">
              <a:latin typeface="Calibri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200" i="1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What do I want my audience to learn from this schedule?</a:t>
            </a:r>
          </a:p>
          <a:p>
            <a:pPr marL="457200" indent="-457200">
              <a:buAutoNum type="arabicPeriod"/>
            </a:pPr>
            <a:r>
              <a:rPr lang="en-US" sz="2200" i="1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Has it already been described in the adjacent text? </a:t>
            </a:r>
          </a:p>
          <a:p>
            <a:pPr marL="457200" indent="-457200">
              <a:buAutoNum type="arabicPeriod"/>
            </a:pPr>
            <a:r>
              <a:rPr lang="en-US" sz="2200" i="1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Is there a specific part of the image that’s most important?</a:t>
            </a:r>
            <a:endParaRPr lang="en-US" sz="2400"/>
          </a:p>
        </p:txBody>
      </p:sp>
      <p:pic>
        <p:nvPicPr>
          <p:cNvPr id="5" name="Content Placeholder 4" descr="complex image, description follows next slide.">
            <a:extLst>
              <a:ext uri="{FF2B5EF4-FFF2-40B4-BE49-F238E27FC236}">
                <a16:creationId xmlns:a16="http://schemas.microsoft.com/office/drawing/2014/main" id="{1ED50EDD-B971-C90B-C2CA-CEE5A4119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-392" b="109"/>
          <a:stretch>
            <a:fillRect/>
          </a:stretch>
        </p:blipFill>
        <p:spPr>
          <a:xfrm>
            <a:off x="4901184" y="105652"/>
            <a:ext cx="7197379" cy="667850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C75A1743-C13C-43E4-4BE6-B06249AF1996}"/>
              </a:ext>
            </a:extLst>
          </p:cNvPr>
          <p:cNvSpPr/>
          <p:nvPr/>
        </p:nvSpPr>
        <p:spPr>
          <a:xfrm>
            <a:off x="1438574" y="5480257"/>
            <a:ext cx="2018805" cy="510638"/>
          </a:xfrm>
          <a:prstGeom prst="roundRect">
            <a:avLst/>
          </a:prstGeom>
          <a:solidFill>
            <a:srgbClr val="FFC6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Schedule Link</a:t>
            </a:r>
          </a:p>
        </p:txBody>
      </p:sp>
    </p:spTree>
    <p:extLst>
      <p:ext uri="{BB962C8B-B14F-4D97-AF65-F5344CB8AC3E}">
        <p14:creationId xmlns:p14="http://schemas.microsoft.com/office/powerpoint/2010/main" val="186960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27C8110-C6A8-C8ED-1550-142F6C26DB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54259" y="507074"/>
            <a:ext cx="4796990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Long Descriptions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5FD82-B01D-EE2C-66F9-58E5A2B26396}"/>
              </a:ext>
            </a:extLst>
          </p:cNvPr>
          <p:cNvSpPr txBox="1"/>
          <p:nvPr/>
        </p:nvSpPr>
        <p:spPr>
          <a:xfrm>
            <a:off x="7054260" y="1783589"/>
            <a:ext cx="4796989" cy="163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part of the surrounding text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an adjacent link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Image alt text reads: “long description follows” or “long description provided in link”.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333CC1-2D1B-9AD5-EBC7-E2941728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2796" y="0"/>
            <a:ext cx="3951464" cy="6858000"/>
          </a:xfrm>
          <a:prstGeom prst="rect">
            <a:avLst/>
          </a:prstGeom>
          <a:gradFill flip="none" rotWithShape="1">
            <a:gsLst>
              <a:gs pos="0">
                <a:srgbClr val="F0F0F0">
                  <a:alpha val="0"/>
                </a:srgbClr>
              </a:gs>
              <a:gs pos="50000">
                <a:srgbClr val="FFFFFF">
                  <a:alpha val="50196"/>
                </a:srgbClr>
              </a:gs>
              <a:gs pos="100000">
                <a:schemeClr val="bg1">
                  <a:shade val="100000"/>
                  <a:satMod val="115000"/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C0B1609-D2B0-E91B-CC22-8FB263A1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-392" b="109"/>
          <a:stretch>
            <a:fillRect/>
          </a:stretch>
        </p:blipFill>
        <p:spPr>
          <a:xfrm>
            <a:off x="170747" y="285008"/>
            <a:ext cx="6749364" cy="6262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790F83-E231-3589-F140-1CF748A1CADB}"/>
              </a:ext>
            </a:extLst>
          </p:cNvPr>
          <p:cNvSpPr txBox="1"/>
          <p:nvPr/>
        </p:nvSpPr>
        <p:spPr>
          <a:xfrm>
            <a:off x="111288" y="2370360"/>
            <a:ext cx="6868282" cy="1626287"/>
          </a:xfrm>
          <a:prstGeom prst="rect">
            <a:avLst/>
          </a:prstGeom>
          <a:solidFill>
            <a:srgbClr val="FFC629">
              <a:alpha val="84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[2025 KSU Football Schedule (Conference USA) featuring 2 away games: August 29 at Wake Forest, September 6 at Indiana. And 2 home games in Fifth Third Stadium: September 13 against Merrimack, September 20 against  Arkansas State].</a:t>
            </a:r>
          </a:p>
        </p:txBody>
      </p:sp>
    </p:spTree>
    <p:extLst>
      <p:ext uri="{BB962C8B-B14F-4D97-AF65-F5344CB8AC3E}">
        <p14:creationId xmlns:p14="http://schemas.microsoft.com/office/powerpoint/2010/main" val="186035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8D5CEE-07A6-5112-E9D0-B7002FF95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83AE1-3E15-1438-9262-16B448B8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6A68C-11B8-390B-ABE0-D8064996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3875" cy="1899912"/>
          </a:xfrm>
        </p:spPr>
        <p:txBody>
          <a:bodyPr>
            <a:normAutofit/>
          </a:bodyPr>
          <a:lstStyle/>
          <a:p>
            <a:r>
              <a:rPr lang="en-US" sz="4000" b="1"/>
              <a:t>Pt. 2: Accessible Videos &amp; Audio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8B5A3-0367-F6EB-6E3E-6E03BB14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What are the accessible options for video and audio content?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What are some available support tools for making this content accessible?</a:t>
            </a:r>
          </a:p>
        </p:txBody>
      </p:sp>
    </p:spTree>
    <p:extLst>
      <p:ext uri="{BB962C8B-B14F-4D97-AF65-F5344CB8AC3E}">
        <p14:creationId xmlns:p14="http://schemas.microsoft.com/office/powerpoint/2010/main" val="324363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16400-40D5-1507-20B7-2AC4AA9D0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D69AC-EB8A-488E-CC6F-1B7AC79B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36"/>
            <a:ext cx="10515600" cy="757331"/>
          </a:xfrm>
        </p:spPr>
        <p:txBody>
          <a:bodyPr>
            <a:normAutofit/>
          </a:bodyPr>
          <a:lstStyle/>
          <a:p>
            <a:r>
              <a:rPr lang="en-US" sz="3600" dirty="0"/>
              <a:t>Subtitles vs. Captions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20E60-170D-3821-CC4C-2660ED8D3711}"/>
              </a:ext>
            </a:extLst>
          </p:cNvPr>
          <p:cNvSpPr txBox="1"/>
          <p:nvPr/>
        </p:nvSpPr>
        <p:spPr>
          <a:xfrm>
            <a:off x="3004380" y="767028"/>
            <a:ext cx="3288184" cy="374571"/>
          </a:xfrm>
          <a:prstGeom prst="roundRect">
            <a:avLst/>
          </a:prstGeom>
          <a:solidFill>
            <a:srgbClr val="B0B3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Subtitles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D844BB-C354-BF57-8E7F-E9094044EA29}"/>
              </a:ext>
            </a:extLst>
          </p:cNvPr>
          <p:cNvSpPr txBox="1"/>
          <p:nvPr/>
        </p:nvSpPr>
        <p:spPr>
          <a:xfrm>
            <a:off x="6913977" y="767028"/>
            <a:ext cx="3310128" cy="374571"/>
          </a:xfrm>
          <a:prstGeom prst="roundRect">
            <a:avLst/>
          </a:prstGeom>
          <a:solidFill>
            <a:srgbClr val="B0B3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Captions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EB7C5C-0679-F831-4C60-D87FE9DFD2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7255" y="1223135"/>
            <a:ext cx="2207577" cy="1464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Definition: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58C64A-1C24-F104-1624-B75B7C799B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7255" y="2798678"/>
            <a:ext cx="2207577" cy="1464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WCAG Requirement: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709902-7233-3C4C-F508-C935373BB9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4968" y="4374221"/>
            <a:ext cx="2209864" cy="1143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Purpose: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DD27C8-E39B-7D3D-510B-5838B19303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4968" y="5596080"/>
            <a:ext cx="2209864" cy="947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Example: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5051E3-F7FD-778F-ECCF-0F95DBE9A5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88813" y="1208491"/>
            <a:ext cx="3308038" cy="1464489"/>
          </a:xfrm>
          <a:prstGeom prst="roundRect">
            <a:avLst/>
          </a:prstGeom>
          <a:solidFill>
            <a:srgbClr val="FFD9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Translation of spoken language into text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F228DC-C26C-22B9-E934-0D96897AC8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903934" y="1208491"/>
            <a:ext cx="3310128" cy="1464489"/>
          </a:xfrm>
          <a:prstGeom prst="roundRect">
            <a:avLst/>
          </a:prstGeom>
          <a:solidFill>
            <a:srgbClr val="FFD9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Text for spoken language + important sounds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30E6F4-DAE9-2997-B01C-6AAFA46E44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85387" y="2769942"/>
            <a:ext cx="3308037" cy="1464489"/>
          </a:xfrm>
          <a:prstGeom prst="roundRect">
            <a:avLst/>
          </a:prstGeom>
          <a:solidFill>
            <a:srgbClr val="FFD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Not required to meet WCAG standards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BE6D3-C21B-1D93-08DF-77370F9340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97082" y="2769942"/>
            <a:ext cx="3310128" cy="1463040"/>
          </a:xfrm>
          <a:prstGeom prst="roundRect">
            <a:avLst/>
          </a:prstGeom>
          <a:solidFill>
            <a:srgbClr val="FFD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Required to meet WCAG 2.1, Level AA on prerecorded and live video with audio</a:t>
            </a:r>
          </a:p>
          <a:p>
            <a:pPr algn="ctr"/>
            <a:endParaRPr lang="en-US" sz="16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4E12FB-CB6B-2BFD-32F0-5CB28946EC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81681" y="4339928"/>
            <a:ext cx="3311465" cy="1143006"/>
          </a:xfrm>
          <a:prstGeom prst="roundRect">
            <a:avLst/>
          </a:prstGeom>
          <a:solidFill>
            <a:srgbClr val="FFE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Language accessibility (translation service)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172137-2727-D74A-E4EB-1D7F03C541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913977" y="4339928"/>
            <a:ext cx="3310128" cy="1143006"/>
          </a:xfrm>
          <a:prstGeom prst="roundRect">
            <a:avLst/>
          </a:prstGeom>
          <a:solidFill>
            <a:srgbClr val="FFE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For deaf/hard of hearing users</a:t>
            </a:r>
          </a:p>
          <a:p>
            <a:pPr algn="ctr"/>
            <a:endParaRPr lang="en-US" sz="16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AD18D8-236E-3F37-DE4E-152D1C09ED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78750" y="5599546"/>
            <a:ext cx="3311465" cy="947060"/>
          </a:xfrm>
          <a:prstGeom prst="roundRect">
            <a:avLst/>
          </a:prstGeom>
          <a:solidFill>
            <a:srgbClr val="FFE9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English subtitles on a French language video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2F9FDA-8FD7-8CAA-1CDE-660FDCC906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906110" y="5599546"/>
            <a:ext cx="3310128" cy="947060"/>
          </a:xfrm>
          <a:prstGeom prst="roundRect">
            <a:avLst/>
          </a:prstGeom>
          <a:solidFill>
            <a:srgbClr val="FFE9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“[laughter] hello!”</a:t>
            </a:r>
          </a:p>
        </p:txBody>
      </p:sp>
    </p:spTree>
    <p:extLst>
      <p:ext uri="{BB962C8B-B14F-4D97-AF65-F5344CB8AC3E}">
        <p14:creationId xmlns:p14="http://schemas.microsoft.com/office/powerpoint/2010/main" val="16218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F3C3CC0-25F4-492A-8800-435D9FD7B6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Caption Fail: Please Don’t Do This!</a:t>
            </a:r>
          </a:p>
        </p:txBody>
      </p:sp>
      <p:pic>
        <p:nvPicPr>
          <p:cNvPr id="4" name="Online Media 3" title="Doing cryo-therapy with Stephen Curry and JaVale McGee | Hang Time with Sam Alipour | ESPN Archives">
            <a:hlinkClick r:id="" action="ppaction://media"/>
            <a:extLst>
              <a:ext uri="{FF2B5EF4-FFF2-40B4-BE49-F238E27FC236}">
                <a16:creationId xmlns:a16="http://schemas.microsoft.com/office/drawing/2014/main" id="{20B22A0E-10D6-219E-EBF1-FF102A77E0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3725" y="1479479"/>
            <a:ext cx="9137560" cy="51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213D51-CC6F-215D-2A32-B2770D919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46" y="1479479"/>
            <a:ext cx="8468907" cy="475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725724-212A-9E99-91F9-521FBF546A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There, I Fixed It</a:t>
            </a:r>
          </a:p>
        </p:txBody>
      </p:sp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A2592C99-5B78-4604-921B-0402C5A22861}"/>
              </a:ext>
            </a:extLst>
          </p:cNvPr>
          <p:cNvSpPr/>
          <p:nvPr/>
        </p:nvSpPr>
        <p:spPr>
          <a:xfrm>
            <a:off x="3321978" y="2607067"/>
            <a:ext cx="5548044" cy="1643865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</a:rPr>
              <a:t>WCAG Compliant Fix</a:t>
            </a:r>
          </a:p>
        </p:txBody>
      </p:sp>
    </p:spTree>
    <p:extLst>
      <p:ext uri="{BB962C8B-B14F-4D97-AF65-F5344CB8AC3E}">
        <p14:creationId xmlns:p14="http://schemas.microsoft.com/office/powerpoint/2010/main" val="389044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0F57-C41F-5D4C-A387-E95C9696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Closed Captioning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D000F-6EA4-74B5-5F08-DCA1EC5D0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/>
              <a:t>Accurate and in-synch with dialogue.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/>
              <a:t>Proper spelling and punctuation. 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/>
              <a:t>Non-speech &amp; other important sounds in brackets.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/>
              <a:t>Speaker labels when necessary: [NARRATOR], [Kat], etc.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US"/>
              <a:t>Try to stay around 32 characters per line (including spaces).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File:Light green check.svg - Wikipedia">
            <a:extLst>
              <a:ext uri="{FF2B5EF4-FFF2-40B4-BE49-F238E27FC236}">
                <a16:creationId xmlns:a16="http://schemas.microsoft.com/office/drawing/2014/main" id="{E382E1E9-44E6-8D16-772B-EECE2FA4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22500"/>
            <a:ext cx="381000" cy="381000"/>
          </a:xfrm>
          <a:prstGeom prst="rect">
            <a:avLst/>
          </a:prstGeom>
        </p:spPr>
      </p:pic>
      <p:pic>
        <p:nvPicPr>
          <p:cNvPr id="5" name="Picture 4" descr="File:Light green check.svg - Wikipedia">
            <a:extLst>
              <a:ext uri="{FF2B5EF4-FFF2-40B4-BE49-F238E27FC236}">
                <a16:creationId xmlns:a16="http://schemas.microsoft.com/office/drawing/2014/main" id="{6B4CAA60-F483-987A-44D8-04186B341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30499"/>
            <a:ext cx="381000" cy="381000"/>
          </a:xfrm>
          <a:prstGeom prst="rect">
            <a:avLst/>
          </a:prstGeom>
        </p:spPr>
      </p:pic>
      <p:pic>
        <p:nvPicPr>
          <p:cNvPr id="6" name="Picture 5" descr="File:Light green check.svg - Wikipedia">
            <a:extLst>
              <a:ext uri="{FF2B5EF4-FFF2-40B4-BE49-F238E27FC236}">
                <a16:creationId xmlns:a16="http://schemas.microsoft.com/office/drawing/2014/main" id="{99305150-E506-D3A2-6C1C-001DAE65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38498"/>
            <a:ext cx="381000" cy="381000"/>
          </a:xfrm>
          <a:prstGeom prst="rect">
            <a:avLst/>
          </a:prstGeom>
        </p:spPr>
      </p:pic>
      <p:pic>
        <p:nvPicPr>
          <p:cNvPr id="7" name="Picture 6" descr="File:Light green check.svg - Wikipedia">
            <a:extLst>
              <a:ext uri="{FF2B5EF4-FFF2-40B4-BE49-F238E27FC236}">
                <a16:creationId xmlns:a16="http://schemas.microsoft.com/office/drawing/2014/main" id="{4C7FFC7B-4AB2-F7BA-6493-7E2E7063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09998"/>
            <a:ext cx="381000" cy="381000"/>
          </a:xfrm>
          <a:prstGeom prst="rect">
            <a:avLst/>
          </a:prstGeom>
        </p:spPr>
      </p:pic>
      <p:pic>
        <p:nvPicPr>
          <p:cNvPr id="8" name="Picture 7" descr="File:Light green check.svg - Wikipedia">
            <a:extLst>
              <a:ext uri="{FF2B5EF4-FFF2-40B4-BE49-F238E27FC236}">
                <a16:creationId xmlns:a16="http://schemas.microsoft.com/office/drawing/2014/main" id="{55585172-1CA3-E980-8147-8CD80CED6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330697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170C81-2211-8759-F3D9-7CD56E95C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9788" y="1718692"/>
            <a:ext cx="4907623" cy="34206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69891-CAFC-2229-165C-61AB46A04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4427" y="1690688"/>
            <a:ext cx="4907623" cy="342061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901DDD0-397C-509E-D1FE-34EE7CF1F7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Tale of Two Options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963B7-D0BA-6DAF-32D8-35D6F47467E2}"/>
              </a:ext>
            </a:extLst>
          </p:cNvPr>
          <p:cNvSpPr txBox="1"/>
          <p:nvPr/>
        </p:nvSpPr>
        <p:spPr>
          <a:xfrm>
            <a:off x="1455274" y="1202290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Kaltura </a:t>
            </a:r>
            <a:r>
              <a:rPr lang="en-US" err="1"/>
              <a:t>MediaSpace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47C38-B5B9-0B05-EBC2-C8C0C06B7FE6}"/>
              </a:ext>
            </a:extLst>
          </p:cNvPr>
          <p:cNvSpPr txBox="1"/>
          <p:nvPr/>
        </p:nvSpPr>
        <p:spPr>
          <a:xfrm>
            <a:off x="6809913" y="1202290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81549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58B68-4D09-560B-3B5F-1613AA36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EE75-051F-753A-ECE6-6A6254EA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36"/>
            <a:ext cx="10515600" cy="757331"/>
          </a:xfrm>
        </p:spPr>
        <p:txBody>
          <a:bodyPr>
            <a:normAutofit/>
          </a:bodyPr>
          <a:lstStyle/>
          <a:p>
            <a:r>
              <a:rPr lang="en-US" b="1" dirty="0"/>
              <a:t>Transcripts and Audio Descriptions</a:t>
            </a:r>
            <a:endParaRPr lang="en-US" sz="3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614FB6-2CAB-1287-BF00-C237632EDFF0}"/>
              </a:ext>
            </a:extLst>
          </p:cNvPr>
          <p:cNvSpPr txBox="1"/>
          <p:nvPr/>
        </p:nvSpPr>
        <p:spPr>
          <a:xfrm>
            <a:off x="3008764" y="767028"/>
            <a:ext cx="3310128" cy="374571"/>
          </a:xfrm>
          <a:prstGeom prst="roundRect">
            <a:avLst/>
          </a:prstGeom>
          <a:solidFill>
            <a:srgbClr val="B0B3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Transcripts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A7C72-2360-623F-2FCB-F66B4FB0628B}"/>
              </a:ext>
            </a:extLst>
          </p:cNvPr>
          <p:cNvSpPr txBox="1"/>
          <p:nvPr/>
        </p:nvSpPr>
        <p:spPr>
          <a:xfrm>
            <a:off x="6824896" y="767028"/>
            <a:ext cx="3310128" cy="374571"/>
          </a:xfrm>
          <a:prstGeom prst="roundRect">
            <a:avLst/>
          </a:prstGeom>
          <a:solidFill>
            <a:srgbClr val="B0B3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Audio Descriptions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27DDB9-E96F-C7B8-FA4F-74C9086407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5018" y="1208491"/>
            <a:ext cx="2100944" cy="1464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Definition: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29E81B-16C6-5115-88C0-453D91E86E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5018" y="2769942"/>
            <a:ext cx="2100943" cy="1464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WCAG Requirement: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1BF41F-7E2F-8C6F-2286-2B2D94960C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5018" y="4339928"/>
            <a:ext cx="2103120" cy="1143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Purpose: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928B02-AC91-256B-8A30-D0CBB09DBF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5018" y="5599546"/>
            <a:ext cx="2103120" cy="947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Example: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08F6D2-62C7-1697-5D73-5E79C0DD67C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91634" y="1208491"/>
            <a:ext cx="3310128" cy="1463040"/>
          </a:xfrm>
          <a:prstGeom prst="roundRect">
            <a:avLst/>
          </a:prstGeom>
          <a:solidFill>
            <a:srgbClr val="FFD9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Full text of audio content + important sounds + ID speakers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2DEEE2-24A5-CDA7-296E-E53CBCA89B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06985" y="1208491"/>
            <a:ext cx="3310128" cy="1463040"/>
          </a:xfrm>
          <a:prstGeom prst="roundRect">
            <a:avLst/>
          </a:prstGeom>
          <a:solidFill>
            <a:srgbClr val="FFD9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Narration of visual elements to enhance understanding of video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B2F8EF-8D70-729C-1A96-F6E91BA52A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81357" y="2769942"/>
            <a:ext cx="3310128" cy="1463040"/>
          </a:xfrm>
          <a:prstGeom prst="roundRect">
            <a:avLst/>
          </a:prstGeom>
          <a:solidFill>
            <a:srgbClr val="FFD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>
                <a:solidFill>
                  <a:schemeClr val="tx1"/>
                </a:solidFill>
              </a:rPr>
              <a:t>Required to meet WCAG 2.1, Level AA on audio-only content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27A4AF-F0D5-4FA9-EAE7-5E8B6EF8C1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793283" y="2769942"/>
            <a:ext cx="3310128" cy="1463040"/>
          </a:xfrm>
          <a:prstGeom prst="roundRect">
            <a:avLst/>
          </a:prstGeom>
          <a:solidFill>
            <a:srgbClr val="FFD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>
                <a:solidFill>
                  <a:schemeClr val="tx1"/>
                </a:solidFill>
              </a:rPr>
              <a:t>Required to meet WCAG 2.1, Level AA on prerecorded videos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DC1B16-C6C4-57F2-8A13-5C6CEF4B4F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000151" y="4339928"/>
            <a:ext cx="3310128" cy="1143006"/>
          </a:xfrm>
          <a:prstGeom prst="roundRect">
            <a:avLst/>
          </a:prstGeom>
          <a:solidFill>
            <a:srgbClr val="FFE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For deaf/hard of hearing users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040A7F-3652-BF49-EE8E-6962213C49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799755" y="4339928"/>
            <a:ext cx="3310128" cy="1143006"/>
          </a:xfrm>
          <a:prstGeom prst="roundRect">
            <a:avLst/>
          </a:prstGeom>
          <a:solidFill>
            <a:srgbClr val="FFE4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For blind/low vision users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958D25-797C-5803-AE61-41EE51056B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992722" y="5599546"/>
            <a:ext cx="3310128" cy="947060"/>
          </a:xfrm>
          <a:prstGeom prst="roundRect">
            <a:avLst/>
          </a:prstGeom>
          <a:solidFill>
            <a:srgbClr val="FFE9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Podcast transcript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42DF4-6BAD-8A90-2BF2-BFAB31E965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06985" y="5599546"/>
            <a:ext cx="3310128" cy="947060"/>
          </a:xfrm>
          <a:prstGeom prst="roundRect">
            <a:avLst/>
          </a:prstGeom>
          <a:solidFill>
            <a:srgbClr val="FFE9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“Three woman appear on the hill”</a:t>
            </a:r>
          </a:p>
        </p:txBody>
      </p:sp>
    </p:spTree>
    <p:extLst>
      <p:ext uri="{BB962C8B-B14F-4D97-AF65-F5344CB8AC3E}">
        <p14:creationId xmlns:p14="http://schemas.microsoft.com/office/powerpoint/2010/main" val="2233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0CFE-3108-847A-30F6-91B173D1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E75B54-50FE-592A-4CFE-2E90ECFD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50" y="3893264"/>
            <a:ext cx="10039067" cy="1955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DDCD8-4AF3-FD05-00ED-31A789B5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82" y="365125"/>
            <a:ext cx="5633156" cy="1344377"/>
          </a:xfrm>
        </p:spPr>
        <p:txBody>
          <a:bodyPr/>
          <a:lstStyle/>
          <a:p>
            <a:r>
              <a:rPr lang="en-US" b="1"/>
              <a:t>Welcome &amp; Objectives 👋</a:t>
            </a:r>
          </a:p>
        </p:txBody>
      </p:sp>
      <p:pic>
        <p:nvPicPr>
          <p:cNvPr id="20" name="Picture 19" descr="Mentimeter - Doedactiek">
            <a:extLst>
              <a:ext uri="{FF2B5EF4-FFF2-40B4-BE49-F238E27FC236}">
                <a16:creationId xmlns:a16="http://schemas.microsoft.com/office/drawing/2014/main" id="{30A908C2-BBAB-5C8B-1E97-AA6B7CC2F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112" y="5376969"/>
            <a:ext cx="1387099" cy="137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CBB6E-9067-454E-1176-587259252093}"/>
              </a:ext>
            </a:extLst>
          </p:cNvPr>
          <p:cNvSpPr txBox="1"/>
          <p:nvPr/>
        </p:nvSpPr>
        <p:spPr>
          <a:xfrm>
            <a:off x="686740" y="1547519"/>
            <a:ext cx="10818518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This hands-on session focuses on enhancing your understanding of </a:t>
            </a:r>
            <a:r>
              <a:rPr lang="en-US" sz="2200" b="1"/>
              <a:t>media accessibility</a:t>
            </a:r>
            <a:r>
              <a:rPr lang="en-US" sz="2200"/>
              <a:t> and providing </a:t>
            </a:r>
            <a:r>
              <a:rPr lang="en-US" sz="2200" b="1"/>
              <a:t>practical tips</a:t>
            </a:r>
            <a:r>
              <a:rPr lang="en-US" sz="2200"/>
              <a:t> for </a:t>
            </a:r>
            <a:r>
              <a:rPr lang="en-US" sz="2200" b="1"/>
              <a:t>evaluating</a:t>
            </a:r>
            <a:r>
              <a:rPr lang="en-US" sz="2200"/>
              <a:t> and</a:t>
            </a:r>
            <a:r>
              <a:rPr lang="en-US" sz="2200" b="1"/>
              <a:t> improving</a:t>
            </a:r>
            <a:r>
              <a:rPr lang="en-US" sz="2200"/>
              <a:t> your content. </a:t>
            </a:r>
          </a:p>
          <a:p>
            <a:endParaRPr lang="en-US" sz="2200"/>
          </a:p>
          <a:p>
            <a:r>
              <a:rPr lang="en-US" sz="2200"/>
              <a:t>Additionally, you will learn where to find resources and </a:t>
            </a:r>
            <a:r>
              <a:rPr lang="en-US" sz="2200" b="1"/>
              <a:t>how to seek assistance</a:t>
            </a:r>
            <a:r>
              <a:rPr lang="en-US" sz="2200"/>
              <a:t> with media accessibility challenges.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82D5FC-2380-25C3-7FC0-E006E69B4E04}"/>
              </a:ext>
            </a:extLst>
          </p:cNvPr>
          <p:cNvSpPr txBox="1">
            <a:spLocks/>
          </p:cNvSpPr>
          <p:nvPr/>
        </p:nvSpPr>
        <p:spPr>
          <a:xfrm>
            <a:off x="680153" y="3897137"/>
            <a:ext cx="10835454" cy="4876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By the end of this session, you will be able to: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BBD6A2-A61A-1976-E8A9-9F9D437C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98" y="4364431"/>
            <a:ext cx="10957747" cy="4863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b="1"/>
              <a:t>  📝Write</a:t>
            </a:r>
            <a:r>
              <a:rPr lang="en-US" sz="2200"/>
              <a:t> meaningful alternative text for images.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C50E30-8D4B-A6E9-70B9-0ECD28E3185C}"/>
              </a:ext>
            </a:extLst>
          </p:cNvPr>
          <p:cNvSpPr txBox="1">
            <a:spLocks/>
          </p:cNvSpPr>
          <p:nvPr/>
        </p:nvSpPr>
        <p:spPr>
          <a:xfrm>
            <a:off x="539045" y="4868349"/>
            <a:ext cx="10967153" cy="370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/>
              <a:t>  🎥Edit</a:t>
            </a:r>
            <a:r>
              <a:rPr lang="en-US" sz="2200"/>
              <a:t> video captions &amp; describe the benefits of Kaltura Mediaspace.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0889991-1987-A85B-7645-2DA659C468FF}"/>
              </a:ext>
            </a:extLst>
          </p:cNvPr>
          <p:cNvSpPr txBox="1">
            <a:spLocks/>
          </p:cNvSpPr>
          <p:nvPr/>
        </p:nvSpPr>
        <p:spPr>
          <a:xfrm>
            <a:off x="539044" y="5374230"/>
            <a:ext cx="10967155" cy="470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/>
              <a:t>  📧Request assistance</a:t>
            </a:r>
            <a:r>
              <a:rPr lang="en-US" sz="2200"/>
              <a:t> for complex media accessibility needs.</a:t>
            </a:r>
          </a:p>
        </p:txBody>
      </p:sp>
    </p:spTree>
    <p:extLst>
      <p:ext uri="{BB962C8B-B14F-4D97-AF65-F5344CB8AC3E}">
        <p14:creationId xmlns:p14="http://schemas.microsoft.com/office/powerpoint/2010/main" val="1684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444E85C-1A32-4E1B-C256-5F7AE7FA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79592"/>
            <a:ext cx="5399751" cy="3994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12C8DED-558D-4513-3DF8-D233B1E391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Providing Descriptions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F83BB2-05E6-0164-BEAD-DB47C513E31E}"/>
              </a:ext>
            </a:extLst>
          </p:cNvPr>
          <p:cNvSpPr txBox="1"/>
          <p:nvPr/>
        </p:nvSpPr>
        <p:spPr>
          <a:xfrm>
            <a:off x="2024979" y="1903359"/>
            <a:ext cx="2229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</a:rPr>
              <a:t>Audio-Only Media </a:t>
            </a:r>
            <a:r>
              <a:rPr lang="en-US" sz="1800">
                <a:solidFill>
                  <a:schemeClr val="bg1"/>
                </a:solidFill>
              </a:rPr>
              <a:t>(e.g. podcasts)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3EBDC-DA40-5ED6-F17E-AEE1B5E8CC0A}"/>
              </a:ext>
            </a:extLst>
          </p:cNvPr>
          <p:cNvSpPr txBox="1"/>
          <p:nvPr/>
        </p:nvSpPr>
        <p:spPr>
          <a:xfrm>
            <a:off x="462988" y="3107982"/>
            <a:ext cx="50002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Transcripts required for WCAG 2.1, Level AA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Text appears on the page with the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Or linked immediately after the audio clip (clearly labeled)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DD820D4-03AC-F1B0-9FF5-99AA5D86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096" y="1733010"/>
            <a:ext cx="958095" cy="958095"/>
          </a:xfrm>
          <a:prstGeom prst="rect">
            <a:avLst/>
          </a:prstGeom>
        </p:spPr>
      </p:pic>
      <p:pic>
        <p:nvPicPr>
          <p:cNvPr id="30" name="Picture 29" descr="screenshot NPR podcast controls">
            <a:extLst>
              <a:ext uri="{FF2B5EF4-FFF2-40B4-BE49-F238E27FC236}">
                <a16:creationId xmlns:a16="http://schemas.microsoft.com/office/drawing/2014/main" id="{83D26372-3466-F8E2-AE18-29244657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446" y="784185"/>
            <a:ext cx="3895854" cy="528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Arrow: Left 30">
            <a:extLst>
              <a:ext uri="{FF2B5EF4-FFF2-40B4-BE49-F238E27FC236}">
                <a16:creationId xmlns:a16="http://schemas.microsoft.com/office/drawing/2014/main" id="{82B5B749-BB14-8CC4-C427-4144C168276B}"/>
              </a:ext>
            </a:extLst>
          </p:cNvPr>
          <p:cNvSpPr/>
          <p:nvPr/>
        </p:nvSpPr>
        <p:spPr>
          <a:xfrm>
            <a:off x="10280466" y="1420836"/>
            <a:ext cx="1791030" cy="791221"/>
          </a:xfrm>
          <a:prstGeom prst="leftArrow">
            <a:avLst/>
          </a:prstGeom>
          <a:solidFill>
            <a:srgbClr val="F587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Transcript Linked</a:t>
            </a:r>
          </a:p>
        </p:txBody>
      </p:sp>
      <p:sp>
        <p:nvSpPr>
          <p:cNvPr id="39" name="Rectangle 38" descr="box hides rest of transcript">
            <a:extLst>
              <a:ext uri="{FF2B5EF4-FFF2-40B4-BE49-F238E27FC236}">
                <a16:creationId xmlns:a16="http://schemas.microsoft.com/office/drawing/2014/main" id="{E2F8E7FC-34CD-0838-63DE-8D366834F3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701883" y="2744107"/>
            <a:ext cx="4170556" cy="35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descr="box hides rest of transcript">
            <a:extLst>
              <a:ext uri="{FF2B5EF4-FFF2-40B4-BE49-F238E27FC236}">
                <a16:creationId xmlns:a16="http://schemas.microsoft.com/office/drawing/2014/main" id="{5ACFFC87-30DF-1276-DB09-1ADE9685E6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701883" y="3107982"/>
            <a:ext cx="4170556" cy="319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A318D55A-11D3-9225-9683-FDC9E124E5F2}"/>
              </a:ext>
            </a:extLst>
          </p:cNvPr>
          <p:cNvSpPr/>
          <p:nvPr/>
        </p:nvSpPr>
        <p:spPr>
          <a:xfrm>
            <a:off x="9213449" y="2585706"/>
            <a:ext cx="2517456" cy="791221"/>
          </a:xfrm>
          <a:prstGeom prst="leftArrow">
            <a:avLst/>
          </a:prstGeom>
          <a:solidFill>
            <a:srgbClr val="F587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Transcript Labeled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A5401E-9A48-AEF8-A6DE-EA4B1EE449D8}"/>
              </a:ext>
            </a:extLst>
          </p:cNvPr>
          <p:cNvSpPr txBox="1"/>
          <p:nvPr/>
        </p:nvSpPr>
        <p:spPr>
          <a:xfrm>
            <a:off x="3326130" y="5623560"/>
            <a:ext cx="2674620" cy="584775"/>
          </a:xfrm>
          <a:prstGeom prst="rect">
            <a:avLst/>
          </a:prstGeom>
          <a:solidFill>
            <a:srgbClr val="F5873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Speakers and non-speech sound identified throughout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CA5761D6-3420-033D-EA3D-CD79AEA73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3" idx="3"/>
            <a:endCxn id="30" idx="1"/>
          </p:cNvCxnSpPr>
          <p:nvPr/>
        </p:nvCxnSpPr>
        <p:spPr>
          <a:xfrm flipV="1">
            <a:off x="6000750" y="3429000"/>
            <a:ext cx="818696" cy="248694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38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6CA5-42FC-4E83-C546-EE89430C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771A5A-B578-F8D4-8D78-3BB0A0E5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1787" y="1431036"/>
            <a:ext cx="5399751" cy="39959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CC62E90-4476-D6E8-5E7A-F589BB6D47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0945" y="-657147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Providing Audio Descriptions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2517B-2FC0-1B3A-708C-EE318F4EB725}"/>
              </a:ext>
            </a:extLst>
          </p:cNvPr>
          <p:cNvSpPr txBox="1"/>
          <p:nvPr/>
        </p:nvSpPr>
        <p:spPr>
          <a:xfrm>
            <a:off x="2013676" y="1933060"/>
            <a:ext cx="2231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Audio Descriptions</a:t>
            </a:r>
          </a:p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(for video content)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E7BDD-D635-0DAF-F71E-531AA05A0C42}"/>
              </a:ext>
            </a:extLst>
          </p:cNvPr>
          <p:cNvSpPr txBox="1"/>
          <p:nvPr/>
        </p:nvSpPr>
        <p:spPr>
          <a:xfrm>
            <a:off x="167204" y="3081415"/>
            <a:ext cx="500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Audio Description tracks or descriptive transcripts are required for WCAG 2.1, Level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Linkable audio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Text transcript with descriptions of visuals (table format)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6BE6E61-8DE5-8A2C-0BC0-BF7EF34A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375" y="1711250"/>
            <a:ext cx="1089951" cy="1089951"/>
          </a:xfrm>
          <a:prstGeom prst="rect">
            <a:avLst/>
          </a:prstGeom>
        </p:spPr>
      </p:pic>
      <p:pic>
        <p:nvPicPr>
          <p:cNvPr id="13" name="Picture 12" descr="YouTube video screenshot">
            <a:extLst>
              <a:ext uri="{FF2B5EF4-FFF2-40B4-BE49-F238E27FC236}">
                <a16:creationId xmlns:a16="http://schemas.microsoft.com/office/drawing/2014/main" id="{2B444EDA-9CC5-C91F-F46E-1FF305425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185" y="510199"/>
            <a:ext cx="5483463" cy="39959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397AC8-5660-FFD5-2C10-F418120BA3D5}"/>
              </a:ext>
            </a:extLst>
          </p:cNvPr>
          <p:cNvSpPr/>
          <p:nvPr/>
        </p:nvSpPr>
        <p:spPr>
          <a:xfrm>
            <a:off x="5962186" y="4641233"/>
            <a:ext cx="2858429" cy="3890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Enable Audio Description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74C19A-EEC6-6590-4E93-9311CC09EC92}"/>
              </a:ext>
            </a:extLst>
          </p:cNvPr>
          <p:cNvSpPr txBox="1"/>
          <p:nvPr/>
        </p:nvSpPr>
        <p:spPr>
          <a:xfrm>
            <a:off x="5962186" y="5165354"/>
            <a:ext cx="583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This video information is available as a </a:t>
            </a:r>
            <a:r>
              <a:rPr lang="en-US" sz="1400" u="sng">
                <a:solidFill>
                  <a:schemeClr val="accent1">
                    <a:lumMod val="75000"/>
                  </a:schemeClr>
                </a:solidFill>
              </a:rPr>
              <a:t>Text Transcript with Description of Visuals</a:t>
            </a:r>
            <a:r>
              <a:rPr lang="en-US" sz="1400"/>
              <a:t> below.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9254B4-E525-A2B5-4101-77BF0DFE0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0816"/>
            <a:ext cx="12192000" cy="686881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xt Transcript with Description of Visuals table. Two columns. The first column is a transcript of the audio, the second column gives brief descriptions of the visuals for each line of audio.">
            <a:extLst>
              <a:ext uri="{FF2B5EF4-FFF2-40B4-BE49-F238E27FC236}">
                <a16:creationId xmlns:a16="http://schemas.microsoft.com/office/drawing/2014/main" id="{46F2430D-43BC-1A68-5F2B-78F933A29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2985" y="831571"/>
            <a:ext cx="7926030" cy="49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57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FE630FA-3199-B44E-107E-F5CB3A728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9916" y="1739527"/>
            <a:ext cx="6002527" cy="23053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0DB83-11F7-D591-FA0B-4677954F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ptos Display"/>
              </a:rPr>
              <a:t>Request assistance 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45CF-AA75-9603-9B5D-902363040105}"/>
              </a:ext>
            </a:extLst>
          </p:cNvPr>
          <p:cNvSpPr txBox="1"/>
          <p:nvPr/>
        </p:nvSpPr>
        <p:spPr>
          <a:xfrm>
            <a:off x="856480" y="1477069"/>
            <a:ext cx="447821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For complex accessibility needs or questions contact the DLI/OPMO Team via a </a:t>
            </a:r>
            <a:r>
              <a:rPr lang="en-US" sz="2200">
                <a:hlinkClick r:id="rId3"/>
              </a:rPr>
              <a:t>ServiceNow Form</a:t>
            </a:r>
            <a:r>
              <a:rPr lang="en-US" sz="2200"/>
              <a:t>.</a:t>
            </a:r>
          </a:p>
        </p:txBody>
      </p:sp>
      <p:pic>
        <p:nvPicPr>
          <p:cNvPr id="16" name="Picture 15" descr="A screenshot of the DLI Service Dashboard displaying eight service request tiles. The tiles are: Audio Description Request, Captions Request, Course Review Request, Focused Projects, General Inquiries, One on One Assistance Request, Project Request--OPMO, and Student Complaints and Appeals.">
            <a:extLst>
              <a:ext uri="{FF2B5EF4-FFF2-40B4-BE49-F238E27FC236}">
                <a16:creationId xmlns:a16="http://schemas.microsoft.com/office/drawing/2014/main" id="{E5B6D975-FDCC-0B89-1713-FEAA10196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4" y="2974103"/>
            <a:ext cx="4033686" cy="2913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54CCAD-FEC2-B2DC-5EAD-7208C68F3154}"/>
              </a:ext>
            </a:extLst>
          </p:cNvPr>
          <p:cNvSpPr txBox="1">
            <a:spLocks/>
          </p:cNvSpPr>
          <p:nvPr/>
        </p:nvSpPr>
        <p:spPr>
          <a:xfrm>
            <a:off x="5724457" y="1765772"/>
            <a:ext cx="5998075" cy="60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7D76FD-3C93-BCF5-F3E4-CBA8C5CD946C}"/>
              </a:ext>
            </a:extLst>
          </p:cNvPr>
          <p:cNvSpPr txBox="1">
            <a:spLocks/>
          </p:cNvSpPr>
          <p:nvPr/>
        </p:nvSpPr>
        <p:spPr>
          <a:xfrm>
            <a:off x="5724457" y="2317140"/>
            <a:ext cx="5997611" cy="35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We hope you leave this session confident in how to: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994797-561E-A899-9192-269B7D124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740" y="2725290"/>
            <a:ext cx="6004747" cy="4006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📝Write</a:t>
            </a:r>
            <a:r>
              <a:rPr lang="en-US" sz="1800" dirty="0"/>
              <a:t> meaningful alternative text for images.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3EA59C-8852-0D77-8295-B8A37B68E495}"/>
              </a:ext>
            </a:extLst>
          </p:cNvPr>
          <p:cNvSpPr txBox="1">
            <a:spLocks/>
          </p:cNvSpPr>
          <p:nvPr/>
        </p:nvSpPr>
        <p:spPr>
          <a:xfrm>
            <a:off x="5724457" y="3133290"/>
            <a:ext cx="5997611" cy="359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🎥Edit</a:t>
            </a:r>
            <a:r>
              <a:rPr lang="en-US" sz="1800" dirty="0"/>
              <a:t> video captions using Kaltura </a:t>
            </a:r>
            <a:r>
              <a:rPr lang="en-US" sz="1800" dirty="0" err="1"/>
              <a:t>Mediaspace</a:t>
            </a:r>
            <a:r>
              <a:rPr lang="en-US" sz="1800" dirty="0"/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CA2864-5546-352C-DA87-6DEA5A60B786}"/>
              </a:ext>
            </a:extLst>
          </p:cNvPr>
          <p:cNvSpPr txBox="1">
            <a:spLocks/>
          </p:cNvSpPr>
          <p:nvPr/>
        </p:nvSpPr>
        <p:spPr>
          <a:xfrm>
            <a:off x="5720203" y="3542011"/>
            <a:ext cx="6001865" cy="400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📧Request assistance</a:t>
            </a:r>
            <a:r>
              <a:rPr lang="en-US" sz="1800" dirty="0"/>
              <a:t> for media accessibility needs.</a:t>
            </a:r>
          </a:p>
        </p:txBody>
      </p:sp>
    </p:spTree>
    <p:extLst>
      <p:ext uri="{BB962C8B-B14F-4D97-AF65-F5344CB8AC3E}">
        <p14:creationId xmlns:p14="http://schemas.microsoft.com/office/powerpoint/2010/main" val="2478085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1FBE70-860F-98C9-BD74-EB36789B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330"/>
            <a:ext cx="10515600" cy="466363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Chen, A. (2020, July 17). </a:t>
            </a:r>
            <a:r>
              <a:rPr lang="en-US" sz="2000" i="1">
                <a:ea typeface="+mn-lt"/>
                <a:cs typeface="+mn-lt"/>
              </a:rPr>
              <a:t>How to write an image description</a:t>
            </a:r>
            <a:r>
              <a:rPr lang="en-US" sz="2000">
                <a:ea typeface="+mn-lt"/>
                <a:cs typeface="+mn-lt"/>
              </a:rPr>
              <a:t>. UX Collective. </a:t>
            </a:r>
            <a:r>
              <a:rPr lang="en-US" sz="2000">
                <a:ea typeface="+mn-lt"/>
                <a:cs typeface="+mn-lt"/>
                <a:hlinkClick r:id="rId2"/>
              </a:rPr>
              <a:t>https://uxdesign.cc/how-to-write-an-image-description-2f30d3bf5546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ESPN. (2017, May 20). </a:t>
            </a:r>
            <a:r>
              <a:rPr lang="en-US" sz="2000" i="1">
                <a:ea typeface="+mn-lt"/>
                <a:cs typeface="+mn-lt"/>
              </a:rPr>
              <a:t>Hang Time: Cryotherapy with Stephen Curry and JaVale McGee</a:t>
            </a:r>
            <a:r>
              <a:rPr lang="en-US" sz="2000">
                <a:ea typeface="+mn-lt"/>
                <a:cs typeface="+mn-lt"/>
              </a:rPr>
              <a:t> [Video]. ESPN. </a:t>
            </a:r>
            <a:r>
              <a:rPr lang="en-US" sz="2000">
                <a:ea typeface="+mn-lt"/>
                <a:cs typeface="+mn-lt"/>
                <a:hlinkClick r:id="rId3"/>
              </a:rPr>
              <a:t>https://www.youtube.com/watch?v=m5NpMHVWIkY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Kennesaw State University Athletics. (2025, February 6). </a:t>
            </a:r>
            <a:r>
              <a:rPr lang="en-US" sz="2000" i="1">
                <a:ea typeface="+mn-lt"/>
                <a:cs typeface="+mn-lt"/>
              </a:rPr>
              <a:t>Kennesaw State football’s full 2025 schedule announced</a:t>
            </a:r>
            <a:r>
              <a:rPr lang="en-US" sz="2000">
                <a:ea typeface="+mn-lt"/>
                <a:cs typeface="+mn-lt"/>
              </a:rPr>
              <a:t>. </a:t>
            </a:r>
            <a:r>
              <a:rPr lang="en-US" sz="2000">
                <a:ea typeface="+mn-lt"/>
                <a:cs typeface="+mn-lt"/>
                <a:hlinkClick r:id="rId4"/>
              </a:rPr>
              <a:t>https://ksuowls.com/news/2025/2/6/kennesaw-state-footballs-full-2025-schedule-announced.aspx</a:t>
            </a:r>
            <a:endParaRPr lang="en-US"/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Rivers, M., Hardymon, B., &amp; Pfeiffer, S. (2025, November 16). </a:t>
            </a:r>
            <a:r>
              <a:rPr lang="en-US" sz="2000" i="1">
                <a:ea typeface="+mn-lt"/>
                <a:cs typeface="+mn-lt"/>
              </a:rPr>
              <a:t>Do people still quote movies?</a:t>
            </a:r>
            <a:r>
              <a:rPr lang="en-US" sz="2000">
                <a:ea typeface="+mn-lt"/>
                <a:cs typeface="+mn-lt"/>
              </a:rPr>
              <a:t> All Things Considered. NPR. </a:t>
            </a:r>
            <a:r>
              <a:rPr lang="en-US" sz="2000">
                <a:ea typeface="+mn-lt"/>
                <a:cs typeface="+mn-lt"/>
                <a:hlinkClick r:id="rId5"/>
              </a:rPr>
              <a:t>https://www.npr.org/2025/11/16/nx-s1-5604882/do-people-still-quote-movies</a:t>
            </a:r>
            <a:endParaRPr lang="en-US"/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World Wide Web Consortium. (2025, September 22). </a:t>
            </a:r>
            <a:r>
              <a:rPr lang="en-US" sz="2000" i="1">
                <a:ea typeface="+mn-lt"/>
                <a:cs typeface="+mn-lt"/>
              </a:rPr>
              <a:t>How to meet WCAG 2.2 quick reference: Guideline 1.1 – Text alternatives</a:t>
            </a:r>
            <a:r>
              <a:rPr lang="en-US" sz="2000">
                <a:ea typeface="+mn-lt"/>
                <a:cs typeface="+mn-lt"/>
              </a:rPr>
              <a:t>. Web Accessibility Initiative. </a:t>
            </a:r>
            <a:r>
              <a:rPr lang="en-US" sz="2000">
                <a:ea typeface="+mn-lt"/>
                <a:cs typeface="+mn-lt"/>
                <a:hlinkClick r:id="rId6"/>
              </a:rPr>
              <a:t>https://www.w3.org/WAI/WCAG22/quickref/#text-alternatives</a:t>
            </a:r>
            <a:r>
              <a:rPr lang="en-US" sz="2000">
                <a:ea typeface="+mn-lt"/>
                <a:cs typeface="+mn-lt"/>
              </a:rPr>
              <a:t>.</a:t>
            </a:r>
            <a:endParaRPr lang="en-US" sz="2000"/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World Wide Web Consortium. (2019, 23 January ). </a:t>
            </a:r>
            <a:r>
              <a:rPr lang="en-US" sz="2000" i="1">
                <a:ea typeface="+mn-lt"/>
                <a:cs typeface="+mn-lt"/>
              </a:rPr>
              <a:t>Video captions: Web accessibility perspectives</a:t>
            </a:r>
            <a:r>
              <a:rPr lang="en-US" sz="2000">
                <a:ea typeface="+mn-lt"/>
                <a:cs typeface="+mn-lt"/>
              </a:rPr>
              <a:t>.  </a:t>
            </a:r>
            <a:r>
              <a:rPr lang="en-US" sz="2000">
                <a:ea typeface="+mn-lt"/>
                <a:cs typeface="+mn-lt"/>
                <a:hlinkClick r:id="rId7"/>
              </a:rPr>
              <a:t>https://www.w3.org/WAI/perspective-videos/captions/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45399B-4F71-E172-25C1-D4D3F2D14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🧐</a:t>
            </a:r>
          </a:p>
        </p:txBody>
      </p:sp>
    </p:spTree>
    <p:extLst>
      <p:ext uri="{BB962C8B-B14F-4D97-AF65-F5344CB8AC3E}">
        <p14:creationId xmlns:p14="http://schemas.microsoft.com/office/powerpoint/2010/main" val="322984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pply to Kennesaw State for 2026.">
            <a:extLst>
              <a:ext uri="{FF2B5EF4-FFF2-40B4-BE49-F238E27FC236}">
                <a16:creationId xmlns:a16="http://schemas.microsoft.com/office/drawing/2014/main" id="{BC7EAC90-8F7F-AE52-3CC1-E6CBF8EF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41" r="-1" b="-1"/>
          <a:stretch>
            <a:fillRect/>
          </a:stretch>
        </p:blipFill>
        <p:spPr>
          <a:xfrm>
            <a:off x="4939" y="919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1518-22E9-957C-26F0-2F98F4E4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078" y="1551207"/>
            <a:ext cx="4013356" cy="346084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3600" i="1">
                <a:latin typeface="Aptos"/>
              </a:rPr>
            </a:b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How do we ensure </a:t>
            </a:r>
            <a:r>
              <a:rPr lang="en-US" sz="3600" b="1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images 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are </a:t>
            </a:r>
            <a:r>
              <a:rPr lang="en-US" sz="3600" b="1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accessible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 for people with </a:t>
            </a:r>
            <a:r>
              <a:rPr lang="en-US" sz="3600" b="1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visual disabilities</a:t>
            </a:r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rPr>
              <a:t>?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ptos"/>
            </a:endParaRPr>
          </a:p>
          <a:p>
            <a:pPr algn="ctr"/>
            <a:endParaRPr lang="en-US" sz="3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4A243-00F1-DA7C-85C5-869E0689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5418" y="537509"/>
            <a:ext cx="6846848" cy="6099717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6C783-D893-4319-D0F1-ACA8DE5191CE}"/>
              </a:ext>
            </a:extLst>
          </p:cNvPr>
          <p:cNvSpPr txBox="1"/>
          <p:nvPr/>
        </p:nvSpPr>
        <p:spPr>
          <a:xfrm>
            <a:off x="470100" y="1700128"/>
            <a:ext cx="605567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latin typeface="Calibri"/>
                <a:ea typeface="Calibri"/>
                <a:cs typeface="Calibri"/>
              </a:rPr>
              <a:t>Alternative Text</a:t>
            </a:r>
            <a:r>
              <a:rPr lang="en-US" sz="2200">
                <a:latin typeface="Calibri"/>
                <a:ea typeface="Calibri"/>
                <a:cs typeface="Calibri"/>
              </a:rPr>
              <a:t> (alt-text), provides </a:t>
            </a:r>
            <a:r>
              <a:rPr lang="en-US" sz="2200" b="1">
                <a:latin typeface="Calibri"/>
                <a:ea typeface="Calibri"/>
                <a:cs typeface="Calibri"/>
              </a:rPr>
              <a:t>written context to non-text elements</a:t>
            </a:r>
            <a:r>
              <a:rPr lang="en-US" sz="2200">
                <a:latin typeface="Calibri"/>
                <a:ea typeface="Calibri"/>
                <a:cs typeface="Calibri"/>
              </a:rPr>
              <a:t> in web pages and documents.</a:t>
            </a:r>
            <a:endParaRPr lang="en-US" sz="2200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F8E46-A977-7615-004A-09203DBD7409}"/>
              </a:ext>
            </a:extLst>
          </p:cNvPr>
          <p:cNvSpPr txBox="1"/>
          <p:nvPr/>
        </p:nvSpPr>
        <p:spPr>
          <a:xfrm>
            <a:off x="369938" y="2387553"/>
            <a:ext cx="643780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ea typeface="Segoe UI"/>
              <a:cs typeface="Segoe UI"/>
            </a:endParaRPr>
          </a:p>
          <a:p>
            <a:pPr marL="228600" indent="-228600">
              <a:buFont typeface=""/>
              <a:buAutoNum type="arabicPeriod"/>
            </a:pPr>
            <a:r>
              <a:rPr lang="en-US" i="1" baseline="0">
                <a:latin typeface="Calibri"/>
                <a:ea typeface="Arial"/>
                <a:cs typeface="Arial"/>
              </a:rPr>
              <a:t>It gets</a:t>
            </a:r>
            <a:r>
              <a:rPr lang="en-US" b="1" i="1" baseline="0">
                <a:latin typeface="Calibri"/>
                <a:ea typeface="Arial"/>
                <a:cs typeface="Arial"/>
              </a:rPr>
              <a:t> read by screen readers</a:t>
            </a:r>
            <a:r>
              <a:rPr lang="en-US" i="1">
                <a:latin typeface="Calibri"/>
                <a:ea typeface="Arial"/>
                <a:cs typeface="Arial"/>
              </a:rPr>
              <a:t> </a:t>
            </a:r>
            <a:r>
              <a:rPr lang="en-US" i="1" baseline="0">
                <a:latin typeface="Calibri"/>
                <a:ea typeface="Arial"/>
                <a:cs typeface="Arial"/>
              </a:rPr>
              <a:t> </a:t>
            </a:r>
            <a:r>
              <a:rPr lang="en-US" i="1">
                <a:latin typeface="Calibri"/>
                <a:ea typeface="Arial"/>
                <a:cs typeface="Arial"/>
              </a:rPr>
              <a:t>so people</a:t>
            </a:r>
            <a:r>
              <a:rPr lang="en-US" i="1" baseline="0">
                <a:latin typeface="Calibri"/>
                <a:ea typeface="Arial"/>
                <a:cs typeface="Arial"/>
              </a:rPr>
              <a:t> with visual or</a:t>
            </a:r>
            <a:r>
              <a:rPr lang="en-US" i="1">
                <a:latin typeface="Calibri"/>
                <a:ea typeface="Arial"/>
                <a:cs typeface="Arial"/>
              </a:rPr>
              <a:t> </a:t>
            </a:r>
            <a:r>
              <a:rPr lang="en-US" i="1" baseline="0">
                <a:latin typeface="Calibri"/>
                <a:ea typeface="Arial"/>
                <a:cs typeface="Arial"/>
              </a:rPr>
              <a:t>cognitive disabilities </a:t>
            </a:r>
            <a:r>
              <a:rPr lang="en-US" i="1">
                <a:latin typeface="Calibri"/>
                <a:ea typeface="Arial"/>
                <a:cs typeface="Arial"/>
              </a:rPr>
              <a:t>can understand</a:t>
            </a:r>
            <a:r>
              <a:rPr lang="en-US" i="1" baseline="0">
                <a:latin typeface="Calibri"/>
                <a:ea typeface="Arial"/>
                <a:cs typeface="Arial"/>
              </a:rPr>
              <a:t> what the image is about.  </a:t>
            </a:r>
            <a:r>
              <a:rPr lang="en-US" i="1">
                <a:latin typeface="Calibri"/>
                <a:ea typeface="Arial"/>
                <a:cs typeface="Arial"/>
              </a:rPr>
              <a:t>​</a:t>
            </a:r>
            <a:br>
              <a:rPr lang="en-US" i="1">
                <a:latin typeface="Calibri"/>
                <a:ea typeface="Arial"/>
                <a:cs typeface="Arial"/>
              </a:rPr>
            </a:br>
            <a:endParaRPr lang="en-US" i="1">
              <a:latin typeface="Calibri"/>
              <a:ea typeface="Arial"/>
              <a:cs typeface="Arial"/>
            </a:endParaRPr>
          </a:p>
          <a:p>
            <a:pPr marL="228600" indent="-228600">
              <a:buFont typeface=""/>
              <a:buAutoNum type="arabicPeriod"/>
            </a:pPr>
            <a:r>
              <a:rPr lang="en-US" i="1" baseline="0">
                <a:latin typeface="Calibri"/>
                <a:ea typeface="Arial"/>
                <a:cs typeface="Arial"/>
              </a:rPr>
              <a:t>If the image doesn't load or the </a:t>
            </a:r>
            <a:r>
              <a:rPr lang="en-US" b="1" i="1" baseline="0">
                <a:latin typeface="Calibri"/>
                <a:ea typeface="Arial"/>
                <a:cs typeface="Arial"/>
              </a:rPr>
              <a:t>user opts </a:t>
            </a:r>
            <a:r>
              <a:rPr lang="en-US" b="1" i="1">
                <a:latin typeface="Calibri"/>
                <a:ea typeface="Arial"/>
                <a:cs typeface="Arial"/>
              </a:rPr>
              <a:t>to hide</a:t>
            </a:r>
            <a:r>
              <a:rPr lang="en-US" b="1" i="1" baseline="0">
                <a:latin typeface="Calibri"/>
                <a:ea typeface="Arial"/>
                <a:cs typeface="Arial"/>
              </a:rPr>
              <a:t> images</a:t>
            </a:r>
            <a:r>
              <a:rPr lang="en-US" i="1" baseline="0">
                <a:latin typeface="Calibri"/>
                <a:ea typeface="Arial"/>
                <a:cs typeface="Arial"/>
              </a:rPr>
              <a:t>, this text shows up instead.  </a:t>
            </a:r>
            <a:r>
              <a:rPr lang="en-US" i="1">
                <a:latin typeface="Calibri"/>
                <a:ea typeface="Arial"/>
                <a:cs typeface="Arial"/>
              </a:rPr>
              <a:t>​</a:t>
            </a:r>
            <a:br>
              <a:rPr lang="en-US" i="1">
                <a:latin typeface="Calibri"/>
                <a:ea typeface="Arial"/>
                <a:cs typeface="Arial"/>
              </a:rPr>
            </a:br>
            <a:endParaRPr lang="en-US" i="1">
              <a:latin typeface="Calibri"/>
              <a:ea typeface="Arial"/>
              <a:cs typeface="Arial"/>
            </a:endParaRPr>
          </a:p>
          <a:p>
            <a:pPr marL="228600" indent="-228600">
              <a:buFont typeface=""/>
              <a:buAutoNum type="arabicPeriod"/>
            </a:pPr>
            <a:r>
              <a:rPr lang="en-US" i="1" baseline="0">
                <a:latin typeface="Calibri"/>
                <a:ea typeface="Arial"/>
                <a:cs typeface="Arial"/>
              </a:rPr>
              <a:t>It also gives search engines some context </a:t>
            </a:r>
            <a:r>
              <a:rPr lang="en-US" i="1">
                <a:latin typeface="Calibri"/>
                <a:ea typeface="Arial"/>
                <a:cs typeface="Arial"/>
              </a:rPr>
              <a:t>and meaning</a:t>
            </a:r>
            <a:r>
              <a:rPr lang="en-US" i="1" baseline="0">
                <a:latin typeface="Calibri"/>
                <a:ea typeface="Arial"/>
                <a:cs typeface="Arial"/>
              </a:rPr>
              <a:t> for the image, </a:t>
            </a:r>
            <a:r>
              <a:rPr lang="en-US" b="1" i="1" baseline="0">
                <a:latin typeface="Calibri"/>
                <a:ea typeface="Arial"/>
                <a:cs typeface="Arial"/>
              </a:rPr>
              <a:t>helping with SEO</a:t>
            </a:r>
            <a:r>
              <a:rPr lang="en-US" i="1" baseline="0">
                <a:latin typeface="Calibri"/>
                <a:ea typeface="Arial"/>
                <a:cs typeface="Arial"/>
              </a:rPr>
              <a:t> (</a:t>
            </a:r>
            <a:r>
              <a:rPr lang="en-US" i="1">
                <a:latin typeface="Calibri"/>
                <a:ea typeface="Arial"/>
                <a:cs typeface="Arial"/>
              </a:rPr>
              <a:t>Search  Engine</a:t>
            </a:r>
            <a:r>
              <a:rPr lang="en-US" i="1" baseline="0">
                <a:latin typeface="Calibri"/>
                <a:ea typeface="Arial"/>
                <a:cs typeface="Arial"/>
              </a:rPr>
              <a:t> Optimization</a:t>
            </a:r>
            <a:r>
              <a:rPr lang="en-US" i="1">
                <a:latin typeface="Calibri"/>
                <a:ea typeface="Arial"/>
                <a:cs typeface="Arial"/>
              </a:rPr>
              <a:t>).</a:t>
            </a:r>
            <a:endParaRPr lang="en-US" i="1" baseline="0">
              <a:latin typeface="Calibri"/>
              <a:ea typeface="Arial"/>
              <a:cs typeface="Arial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5" name="Picture 1" descr="Sydney Opera House">
            <a:extLst>
              <a:ext uri="{FF2B5EF4-FFF2-40B4-BE49-F238E27FC236}">
                <a16:creationId xmlns:a16="http://schemas.microsoft.com/office/drawing/2014/main" id="{E9FE640B-7E73-6826-920C-271132A8E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6651" r="762" b="963"/>
          <a:stretch>
            <a:fillRect/>
          </a:stretch>
        </p:blipFill>
        <p:spPr bwMode="auto">
          <a:xfrm>
            <a:off x="272919" y="143351"/>
            <a:ext cx="11646162" cy="65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B001F0-B74C-5235-0C1C-7C1EF9B7C5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3820" y="341644"/>
            <a:ext cx="841962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would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describe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this image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576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924E9-AB2D-F0E5-776C-78DA4E9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Alt Text: Three Key Questions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47F0AD-E75D-2087-D3CC-0D0BAF0A1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677329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00843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607E50-4B31-ACBE-E219-1049A4019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9956" y="1031703"/>
            <a:ext cx="866247" cy="86624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2D8D6A-3AB1-17FB-5537-460B90E83AA8}"/>
              </a:ext>
            </a:extLst>
          </p:cNvPr>
          <p:cNvSpPr/>
          <p:nvPr/>
        </p:nvSpPr>
        <p:spPr>
          <a:xfrm>
            <a:off x="7122640" y="677329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/>
              <a:t>What do I want my audience to learn from this image? </a:t>
            </a:r>
            <a:endParaRPr lang="en-US" sz="2500" kern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D51A52-ADB9-62B4-A587-A19AD7D4C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2646074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00843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E0D61-D90A-5DA9-BD7B-D7DFCC15A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9956" y="3000448"/>
            <a:ext cx="866247" cy="86624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7E3DD9-7441-BFB5-8052-C93137087A8D}"/>
              </a:ext>
            </a:extLst>
          </p:cNvPr>
          <p:cNvSpPr/>
          <p:nvPr/>
        </p:nvSpPr>
        <p:spPr>
          <a:xfrm>
            <a:off x="7122640" y="2646074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/>
              <a:t>Has it already been described in </a:t>
            </a:r>
            <a:r>
              <a:rPr lang="en-US" sz="2500" b="1" kern="1200">
                <a:latin typeface="Aptos Display" panose="02110004020202020204"/>
              </a:rPr>
              <a:t>adjacent</a:t>
            </a:r>
            <a:r>
              <a:rPr lang="en-US" sz="2500" b="1" kern="1200"/>
              <a:t> text? </a:t>
            </a:r>
            <a:endParaRPr lang="en-US" sz="2500" b="0" kern="1200">
              <a:latin typeface="Aptos Display" panose="021100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043AE4-6578-12FE-EEA0-627D298A2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4614818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00843D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A9F5C-2BFD-94D8-26BD-9601135DA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9956" y="4969193"/>
            <a:ext cx="866247" cy="866247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4C4E4F-80B9-3F89-AC91-CBA5DC5776E3}"/>
              </a:ext>
            </a:extLst>
          </p:cNvPr>
          <p:cNvSpPr/>
          <p:nvPr/>
        </p:nvSpPr>
        <p:spPr>
          <a:xfrm>
            <a:off x="7122640" y="4614818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/>
              <a:t>Is there a specific part of the image that’s most important for the audience to notice?</a:t>
            </a:r>
            <a:endParaRPr lang="en-US" sz="2500" kern="1200"/>
          </a:p>
        </p:txBody>
      </p:sp>
    </p:spTree>
    <p:extLst>
      <p:ext uri="{BB962C8B-B14F-4D97-AF65-F5344CB8AC3E}">
        <p14:creationId xmlns:p14="http://schemas.microsoft.com/office/powerpoint/2010/main" val="398292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4AE85-C127-5EAB-2A5B-22BA4AD5A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9E5DB4-8747-4A4F-A707-7BED067C0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35F4138-A4DA-E757-48A2-A877C9321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C176743-D7B5-28D7-CAA0-33B4306D6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D555E-04F8-9EB8-B9DF-7DA03A11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Alt Text: Three Rules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A143B-3C9E-7FA6-46D8-7430FA897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EECE0-FA7A-63DB-46AD-A4AA46AD0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677329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A682EB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E36C4F-5187-C216-3DEF-BBF923D50DE2}"/>
              </a:ext>
            </a:extLst>
          </p:cNvPr>
          <p:cNvSpPr/>
          <p:nvPr/>
        </p:nvSpPr>
        <p:spPr>
          <a:xfrm>
            <a:off x="7122640" y="677329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/>
              <a:t>Be accurate, equivalent, and succinct. </a:t>
            </a:r>
          </a:p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/>
              <a:t>(object – action – context)</a:t>
            </a:r>
            <a:endParaRPr lang="en-US" sz="2500" kern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2396E9-7C40-02CA-93E7-50DB6843B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2646074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A682EB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83FB47-AF53-8085-DF6A-E2E5D54EAB1B}"/>
              </a:ext>
            </a:extLst>
          </p:cNvPr>
          <p:cNvSpPr/>
          <p:nvPr/>
        </p:nvSpPr>
        <p:spPr>
          <a:xfrm>
            <a:off x="7122640" y="2646074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/>
              <a:t>Avoid redundancy.</a:t>
            </a:r>
            <a:endParaRPr lang="en-US" sz="2500" b="0" kern="1200">
              <a:latin typeface="Aptos Display" panose="021100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5744A7-CB1F-EBD8-A03B-C2EB2CCC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520" y="4614818"/>
            <a:ext cx="6364224" cy="1574995"/>
          </a:xfrm>
          <a:prstGeom prst="roundRect">
            <a:avLst>
              <a:gd name="adj" fmla="val 10000"/>
            </a:avLst>
          </a:prstGeom>
          <a:solidFill>
            <a:srgbClr val="A682EB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BED23B-B5B5-CA9E-44B6-A10EAB8AB2C2}"/>
              </a:ext>
            </a:extLst>
          </p:cNvPr>
          <p:cNvSpPr/>
          <p:nvPr/>
        </p:nvSpPr>
        <p:spPr>
          <a:xfrm>
            <a:off x="7122640" y="4614818"/>
            <a:ext cx="4545103" cy="1574995"/>
          </a:xfrm>
          <a:custGeom>
            <a:avLst/>
            <a:gdLst>
              <a:gd name="connsiteX0" fmla="*/ 0 w 4545103"/>
              <a:gd name="connsiteY0" fmla="*/ 0 h 1574995"/>
              <a:gd name="connsiteX1" fmla="*/ 4545103 w 4545103"/>
              <a:gd name="connsiteY1" fmla="*/ 0 h 1574995"/>
              <a:gd name="connsiteX2" fmla="*/ 4545103 w 4545103"/>
              <a:gd name="connsiteY2" fmla="*/ 1574995 h 1574995"/>
              <a:gd name="connsiteX3" fmla="*/ 0 w 4545103"/>
              <a:gd name="connsiteY3" fmla="*/ 1574995 h 1574995"/>
              <a:gd name="connsiteX4" fmla="*/ 0 w 4545103"/>
              <a:gd name="connsiteY4" fmla="*/ 0 h 157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103" h="1574995">
                <a:moveTo>
                  <a:pt x="0" y="0"/>
                </a:moveTo>
                <a:lnTo>
                  <a:pt x="4545103" y="0"/>
                </a:lnTo>
                <a:lnTo>
                  <a:pt x="4545103" y="1574995"/>
                </a:lnTo>
                <a:lnTo>
                  <a:pt x="0" y="157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bg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687" tIns="166687" rIns="166687" bIns="166687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/>
              <a:t>Use “Mark as Decorative” for images without meaningful content or function.</a:t>
            </a:r>
            <a:endParaRPr lang="en-US" sz="2500" kern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458767C-7A10-58A4-7E05-247BA2B50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1007626"/>
            <a:ext cx="914400" cy="914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2A81F46-8767-686A-AFAA-0FBC7A824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67228"/>
            <a:ext cx="914400" cy="9144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37FCBF2-1E5B-30D9-818B-6218FD840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49451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1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0CA6-8BC9-20D8-0FE8-627C4F0F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357" y="386257"/>
            <a:ext cx="3290423" cy="893652"/>
          </a:xfrm>
        </p:spPr>
        <p:txBody>
          <a:bodyPr>
            <a:normAutofit/>
          </a:bodyPr>
          <a:lstStyle/>
          <a:p>
            <a:r>
              <a:rPr lang="en-US" sz="3600"/>
              <a:t>Image 1 Context</a:t>
            </a:r>
          </a:p>
        </p:txBody>
      </p:sp>
      <p:pic>
        <p:nvPicPr>
          <p:cNvPr id="3" name="Content Placeholder 8" descr="Image explained after voting.">
            <a:extLst>
              <a:ext uri="{FF2B5EF4-FFF2-40B4-BE49-F238E27FC236}">
                <a16:creationId xmlns:a16="http://schemas.microsoft.com/office/drawing/2014/main" id="{3BC6F058-1F74-1EFE-628F-71A9061D7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5450" y="1444625"/>
            <a:ext cx="350023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C32D6-64A0-0B8B-D332-61D657150187}"/>
              </a:ext>
            </a:extLst>
          </p:cNvPr>
          <p:cNvSpPr txBox="1"/>
          <p:nvPr/>
        </p:nvSpPr>
        <p:spPr>
          <a:xfrm>
            <a:off x="4918769" y="316042"/>
            <a:ext cx="689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This image will be featured in a KSU ad campaign.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F3172-B27A-AC31-2C94-DA51AE768652}"/>
              </a:ext>
            </a:extLst>
          </p:cNvPr>
          <p:cNvSpPr txBox="1"/>
          <p:nvPr/>
        </p:nvSpPr>
        <p:spPr>
          <a:xfrm>
            <a:off x="5764192" y="1527858"/>
            <a:ext cx="5462358" cy="1634490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A. Scrappy the Owl, wearing a yellow jersey featuring the KSU logo on the front is embracing a smiling KSU President, Kat </a:t>
            </a:r>
            <a:r>
              <a:rPr lang="en-US" dirty="0" err="1"/>
              <a:t>Schwaig</a:t>
            </a:r>
            <a:r>
              <a:rPr lang="en-US" dirty="0"/>
              <a:t>. She is wearing a yellow jacket and they are standing in front of a table with First Day of School Cakes.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DE8AD-E926-87C8-3320-4B11F572F03D}"/>
              </a:ext>
            </a:extLst>
          </p:cNvPr>
          <p:cNvSpPr txBox="1"/>
          <p:nvPr/>
        </p:nvSpPr>
        <p:spPr>
          <a:xfrm>
            <a:off x="5764192" y="3493349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B. Mark as Decorative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61760-7E44-8E0C-9D5E-B71F79664D96}"/>
              </a:ext>
            </a:extLst>
          </p:cNvPr>
          <p:cNvSpPr txBox="1"/>
          <p:nvPr/>
        </p:nvSpPr>
        <p:spPr>
          <a:xfrm>
            <a:off x="5764192" y="4232973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C. Mascot and President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427FD-F5FF-36EB-6987-5ACA29AC3B2A}"/>
              </a:ext>
            </a:extLst>
          </p:cNvPr>
          <p:cNvSpPr txBox="1"/>
          <p:nvPr/>
        </p:nvSpPr>
        <p:spPr>
          <a:xfrm>
            <a:off x="5764192" y="4972597"/>
            <a:ext cx="5462358" cy="715089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D. Scrappy the Owl and Pres. Kat </a:t>
            </a:r>
            <a:r>
              <a:rPr lang="en-US" dirty="0" err="1"/>
              <a:t>Schwaig</a:t>
            </a:r>
            <a:r>
              <a:rPr lang="en-US" dirty="0"/>
              <a:t> prepare to cut First Day of School cake.</a:t>
            </a:r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E863DA7F-7F8E-0703-78B4-B3D9A7A47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9363" y="4879655"/>
            <a:ext cx="715089" cy="7150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D11C3-CB94-025F-FCA1-92E959ABE27D}"/>
              </a:ext>
            </a:extLst>
          </p:cNvPr>
          <p:cNvSpPr txBox="1"/>
          <p:nvPr/>
        </p:nvSpPr>
        <p:spPr>
          <a:xfrm>
            <a:off x="6096000" y="6018687"/>
            <a:ext cx="48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the Notes below for explanations.</a:t>
            </a:r>
          </a:p>
        </p:txBody>
      </p:sp>
    </p:spTree>
    <p:extLst>
      <p:ext uri="{BB962C8B-B14F-4D97-AF65-F5344CB8AC3E}">
        <p14:creationId xmlns:p14="http://schemas.microsoft.com/office/powerpoint/2010/main" val="177748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3298-24C1-37F1-A7A6-D3561D61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6C8B-F5B4-C151-E44A-28AA09F6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357" y="386257"/>
            <a:ext cx="3290423" cy="893652"/>
          </a:xfrm>
        </p:spPr>
        <p:txBody>
          <a:bodyPr>
            <a:normAutofit/>
          </a:bodyPr>
          <a:lstStyle/>
          <a:p>
            <a:r>
              <a:rPr lang="en-US" sz="3600"/>
              <a:t>Image 2 Context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84310-5509-092A-EE92-047E331E4889}"/>
              </a:ext>
            </a:extLst>
          </p:cNvPr>
          <p:cNvSpPr txBox="1"/>
          <p:nvPr/>
        </p:nvSpPr>
        <p:spPr>
          <a:xfrm>
            <a:off x="4918769" y="316042"/>
            <a:ext cx="689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This image will be used as an example of current architecture.</a:t>
            </a:r>
          </a:p>
        </p:txBody>
      </p:sp>
      <p:pic>
        <p:nvPicPr>
          <p:cNvPr id="11" name="Picture 10" descr="Image explained after voting.">
            <a:extLst>
              <a:ext uri="{FF2B5EF4-FFF2-40B4-BE49-F238E27FC236}">
                <a16:creationId xmlns:a16="http://schemas.microsoft.com/office/drawing/2014/main" id="{989CC337-E725-8AF8-BA03-B45AA8AAE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1" r="11495"/>
          <a:stretch>
            <a:fillRect/>
          </a:stretch>
        </p:blipFill>
        <p:spPr>
          <a:xfrm>
            <a:off x="787913" y="1444625"/>
            <a:ext cx="3855310" cy="4351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8A535-2944-43AF-0D13-B06C3871388D}"/>
              </a:ext>
            </a:extLst>
          </p:cNvPr>
          <p:cNvSpPr txBox="1"/>
          <p:nvPr/>
        </p:nvSpPr>
        <p:spPr>
          <a:xfrm>
            <a:off x="5764192" y="1527858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A. Kennesaw Hall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79D84-7B00-E961-8049-5C232A87D7DA}"/>
              </a:ext>
            </a:extLst>
          </p:cNvPr>
          <p:cNvSpPr txBox="1"/>
          <p:nvPr/>
        </p:nvSpPr>
        <p:spPr>
          <a:xfrm>
            <a:off x="5764192" y="2468426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B. Mark as Decorative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BF10B-5999-9119-E2A0-DE54687462C1}"/>
              </a:ext>
            </a:extLst>
          </p:cNvPr>
          <p:cNvSpPr txBox="1"/>
          <p:nvPr/>
        </p:nvSpPr>
        <p:spPr>
          <a:xfrm>
            <a:off x="5764192" y="3408994"/>
            <a:ext cx="5462358" cy="715089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C. Five floor building with rounded roof and open observation deck at top.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06FBF-A3E4-2EAC-7A3C-31EA89DFC981}"/>
              </a:ext>
            </a:extLst>
          </p:cNvPr>
          <p:cNvSpPr txBox="1"/>
          <p:nvPr/>
        </p:nvSpPr>
        <p:spPr>
          <a:xfrm>
            <a:off x="5764192" y="4656028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D. img_325a42.jpg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96540D29-16E5-9A8F-76AD-75EC04195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6550" y="3408993"/>
            <a:ext cx="715089" cy="7150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774BAD-5026-086C-3819-BC98148C2F8F}"/>
              </a:ext>
            </a:extLst>
          </p:cNvPr>
          <p:cNvSpPr txBox="1"/>
          <p:nvPr/>
        </p:nvSpPr>
        <p:spPr>
          <a:xfrm>
            <a:off x="6096000" y="5596596"/>
            <a:ext cx="48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the Notes below for explanations.</a:t>
            </a:r>
          </a:p>
        </p:txBody>
      </p:sp>
    </p:spTree>
    <p:extLst>
      <p:ext uri="{BB962C8B-B14F-4D97-AF65-F5344CB8AC3E}">
        <p14:creationId xmlns:p14="http://schemas.microsoft.com/office/powerpoint/2010/main" val="377318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DFFA2-08CD-8130-0AB4-4AC9C8610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6327-4996-5473-6D8D-C3F5FF5E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357" y="386257"/>
            <a:ext cx="3290423" cy="893652"/>
          </a:xfrm>
        </p:spPr>
        <p:txBody>
          <a:bodyPr>
            <a:normAutofit/>
          </a:bodyPr>
          <a:lstStyle/>
          <a:p>
            <a:r>
              <a:rPr lang="en-US" sz="3600"/>
              <a:t>Image 3 Context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94D9C-548D-EB9D-559E-8E375922A272}"/>
              </a:ext>
            </a:extLst>
          </p:cNvPr>
          <p:cNvSpPr txBox="1"/>
          <p:nvPr/>
        </p:nvSpPr>
        <p:spPr>
          <a:xfrm>
            <a:off x="4918769" y="316042"/>
            <a:ext cx="6894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This sample has multiple images to be considered for alt text. How many can you spot?</a:t>
            </a:r>
          </a:p>
        </p:txBody>
      </p:sp>
      <p:pic>
        <p:nvPicPr>
          <p:cNvPr id="7" name="Picture 6" descr="Image explained after voting.">
            <a:extLst>
              <a:ext uri="{FF2B5EF4-FFF2-40B4-BE49-F238E27FC236}">
                <a16:creationId xmlns:a16="http://schemas.microsoft.com/office/drawing/2014/main" id="{B983CC1C-EA98-6E98-4F35-152E601A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8" y="1270149"/>
            <a:ext cx="4628571" cy="4904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D10166-E2E7-040F-7245-E51AB2F4920A}"/>
              </a:ext>
            </a:extLst>
          </p:cNvPr>
          <p:cNvSpPr txBox="1"/>
          <p:nvPr/>
        </p:nvSpPr>
        <p:spPr>
          <a:xfrm>
            <a:off x="5791585" y="1585732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A.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91DB0-ECCE-8219-20EA-CA0E90C2C06A}"/>
              </a:ext>
            </a:extLst>
          </p:cNvPr>
          <p:cNvSpPr txBox="1"/>
          <p:nvPr/>
        </p:nvSpPr>
        <p:spPr>
          <a:xfrm>
            <a:off x="5791584" y="2404077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B.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63BDD-7E36-4672-E3A2-E1B6827EF561}"/>
              </a:ext>
            </a:extLst>
          </p:cNvPr>
          <p:cNvSpPr txBox="1"/>
          <p:nvPr/>
        </p:nvSpPr>
        <p:spPr>
          <a:xfrm>
            <a:off x="5791584" y="3222422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C.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E8962-66D9-F20F-C0F4-DCAC95934DF5}"/>
              </a:ext>
            </a:extLst>
          </p:cNvPr>
          <p:cNvSpPr txBox="1"/>
          <p:nvPr/>
        </p:nvSpPr>
        <p:spPr>
          <a:xfrm>
            <a:off x="5791584" y="4040767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D. 5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09953EA7-E05B-C522-9519-048B8784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3943" y="4648003"/>
            <a:ext cx="715089" cy="7150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E982E3-698B-A00B-0614-3A7FA46120C4}"/>
              </a:ext>
            </a:extLst>
          </p:cNvPr>
          <p:cNvSpPr txBox="1"/>
          <p:nvPr/>
        </p:nvSpPr>
        <p:spPr>
          <a:xfrm>
            <a:off x="6096000" y="5805579"/>
            <a:ext cx="483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 next slide for explanation.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16EFC-67E3-BB30-6E54-7144BF35194F}"/>
              </a:ext>
            </a:extLst>
          </p:cNvPr>
          <p:cNvSpPr txBox="1"/>
          <p:nvPr/>
        </p:nvSpPr>
        <p:spPr>
          <a:xfrm>
            <a:off x="5791584" y="4859111"/>
            <a:ext cx="5462358" cy="408623"/>
          </a:xfrm>
          <a:prstGeom prst="roundRect">
            <a:avLst/>
          </a:prstGeom>
          <a:solidFill>
            <a:srgbClr val="FFC62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727483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1602</Words>
  <Application>Microsoft Office PowerPoint</Application>
  <PresentationFormat>Widescreen</PresentationFormat>
  <Paragraphs>183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Meiryo</vt:lpstr>
      <vt:lpstr>Aptos</vt:lpstr>
      <vt:lpstr>Aptos Display</vt:lpstr>
      <vt:lpstr>Arial</vt:lpstr>
      <vt:lpstr>Calibri</vt:lpstr>
      <vt:lpstr>Wingdings</vt:lpstr>
      <vt:lpstr>Office Theme</vt:lpstr>
      <vt:lpstr>Media Accessibility  Inclusive Images, Videos, &amp; Audio </vt:lpstr>
      <vt:lpstr>Welcome &amp; Objectives 👋</vt:lpstr>
      <vt:lpstr> How do we ensure images are accessible for people with visual disabilities? </vt:lpstr>
      <vt:lpstr>How would you describe this image?</vt:lpstr>
      <vt:lpstr>Alt Text: Three Key Questions</vt:lpstr>
      <vt:lpstr>Alt Text: Three Rules</vt:lpstr>
      <vt:lpstr>Image 1 Context</vt:lpstr>
      <vt:lpstr>Image 2 Context</vt:lpstr>
      <vt:lpstr>Image 3 Context</vt:lpstr>
      <vt:lpstr>Image 3: Deconstructed</vt:lpstr>
      <vt:lpstr>What alt text would you write for this image?</vt:lpstr>
      <vt:lpstr>Long Descriptions</vt:lpstr>
      <vt:lpstr>Pt. 2: Accessible Videos &amp; Audio</vt:lpstr>
      <vt:lpstr>Subtitles vs. Captions</vt:lpstr>
      <vt:lpstr>Caption Fail: Please Don’t Do This!</vt:lpstr>
      <vt:lpstr>There, I Fixed It</vt:lpstr>
      <vt:lpstr>Closed Captioning Checklist</vt:lpstr>
      <vt:lpstr>A Tale of Two Options</vt:lpstr>
      <vt:lpstr>Transcripts and Audio Descriptions</vt:lpstr>
      <vt:lpstr>Providing Descriptions</vt:lpstr>
      <vt:lpstr>Providing Audio Descriptions</vt:lpstr>
      <vt:lpstr>Request assistance </vt:lpstr>
      <vt:lpstr>References 🧐</vt:lpstr>
    </vt:vector>
  </TitlesOfParts>
  <Company>Kennesaw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Cooper</dc:creator>
  <cp:lastModifiedBy>Sarah Cooper</cp:lastModifiedBy>
  <cp:revision>2</cp:revision>
  <dcterms:created xsi:type="dcterms:W3CDTF">2025-11-05T15:10:51Z</dcterms:created>
  <dcterms:modified xsi:type="dcterms:W3CDTF">2025-11-20T12:40:57Z</dcterms:modified>
</cp:coreProperties>
</file>