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57" r:id="rId4"/>
    <p:sldId id="259" r:id="rId5"/>
    <p:sldId id="263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653" autoAdjust="0"/>
    <p:restoredTop sz="94681"/>
  </p:normalViewPr>
  <p:slideViewPr>
    <p:cSldViewPr snapToGrid="0" snapToObjects="1">
      <p:cViewPr>
        <p:scale>
          <a:sx n="75" d="100"/>
          <a:sy n="75" d="100"/>
        </p:scale>
        <p:origin x="485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D78D4-8830-4043-9064-E6BE46C0631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FDDA2-D307-7D41-8A9B-9D02DEE4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89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FDDA2-D307-7D41-8A9B-9D02DEE488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1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9F9D3-1631-574E-B794-15810466C68F}"/>
              </a:ext>
            </a:extLst>
          </p:cNvPr>
          <p:cNvSpPr/>
          <p:nvPr/>
        </p:nvSpPr>
        <p:spPr>
          <a:xfrm>
            <a:off x="6039679" y="0"/>
            <a:ext cx="52652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C5C32C3-0E38-EF40-8753-699E473F02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000"/>
          <a:stretch/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4356227-D7D4-F943-AFB2-F20F8B424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8817" y="1983144"/>
            <a:ext cx="2853911" cy="2891711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0DF3D-F69D-9941-B6AB-0FDADE794E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13549" y="2964400"/>
            <a:ext cx="4660900" cy="512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1DA1688-B217-4843-B0D0-29E1D20281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13549" y="3477162"/>
            <a:ext cx="4660900" cy="512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81909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2D5093F-A64D-6A42-8920-D62D4FA40C4E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A42E0DC-41C4-5D4E-9365-D4101A18F8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0272"/>
            <a:stretch/>
          </p:blipFill>
          <p:spPr>
            <a:xfrm>
              <a:off x="1" y="0"/>
              <a:ext cx="12192000" cy="6858000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FC13913-2F32-2343-B64C-251CB51EA2C7}"/>
                </a:ext>
              </a:extLst>
            </p:cNvPr>
            <p:cNvCxnSpPr>
              <a:cxnSpLocks/>
            </p:cNvCxnSpPr>
            <p:nvPr/>
          </p:nvCxnSpPr>
          <p:spPr>
            <a:xfrm>
              <a:off x="1826811" y="1497477"/>
              <a:ext cx="8538377" cy="0"/>
            </a:xfrm>
            <a:prstGeom prst="line">
              <a:avLst/>
            </a:prstGeom>
            <a:ln w="28575">
              <a:solidFill>
                <a:srgbClr val="FFC62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EDDACB2-B58B-F64A-B55E-70FEB45037B1}"/>
                </a:ext>
              </a:extLst>
            </p:cNvPr>
            <p:cNvSpPr/>
            <p:nvPr/>
          </p:nvSpPr>
          <p:spPr>
            <a:xfrm>
              <a:off x="5589104" y="990581"/>
              <a:ext cx="1013791" cy="101379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C62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4A6396A-6CC8-EE41-8B23-9407CDA8FD3F}"/>
                </a:ext>
              </a:extLst>
            </p:cNvPr>
            <p:cNvCxnSpPr>
              <a:cxnSpLocks/>
            </p:cNvCxnSpPr>
            <p:nvPr/>
          </p:nvCxnSpPr>
          <p:spPr>
            <a:xfrm>
              <a:off x="1826811" y="5360525"/>
              <a:ext cx="8538377" cy="0"/>
            </a:xfrm>
            <a:prstGeom prst="line">
              <a:avLst/>
            </a:prstGeom>
            <a:ln w="28575">
              <a:solidFill>
                <a:srgbClr val="FFC62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4DCAAE-06D4-1C42-A8CE-0E38F73143D0}"/>
                </a:ext>
              </a:extLst>
            </p:cNvPr>
            <p:cNvSpPr/>
            <p:nvPr/>
          </p:nvSpPr>
          <p:spPr>
            <a:xfrm>
              <a:off x="5589104" y="4853629"/>
              <a:ext cx="1013791" cy="101379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C62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2F89AB1-B31C-E448-B85A-7845F94BB1BB}"/>
                </a:ext>
              </a:extLst>
            </p:cNvPr>
            <p:cNvSpPr/>
            <p:nvPr/>
          </p:nvSpPr>
          <p:spPr>
            <a:xfrm>
              <a:off x="-1" y="2494755"/>
              <a:ext cx="12192001" cy="1866622"/>
            </a:xfrm>
            <a:prstGeom prst="rect">
              <a:avLst/>
            </a:prstGeom>
            <a:solidFill>
              <a:srgbClr val="FFC6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15F5AD75-B71E-D94B-A05C-66D485089C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70916" y="1320514"/>
              <a:ext cx="650162" cy="433441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27CDAB06-B996-2747-B5EA-CA07085E55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>
              <a:off x="5770916" y="5143800"/>
              <a:ext cx="650162" cy="433441"/>
            </a:xfrm>
            <a:prstGeom prst="rect">
              <a:avLst/>
            </a:prstGeom>
          </p:spPr>
        </p:pic>
      </p:grp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4E663CB2-1E13-F842-839B-5A8CD0A85A6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8571" y="2937860"/>
            <a:ext cx="10414849" cy="98041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We don’t yet know what our best self can be…together, we all need to find it.</a:t>
            </a:r>
          </a:p>
        </p:txBody>
      </p:sp>
    </p:spTree>
    <p:extLst>
      <p:ext uri="{BB962C8B-B14F-4D97-AF65-F5344CB8AC3E}">
        <p14:creationId xmlns:p14="http://schemas.microsoft.com/office/powerpoint/2010/main" val="45698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533246C5-2D29-F946-B2F7-3B9C84905703}"/>
              </a:ext>
            </a:extLst>
          </p:cNvPr>
          <p:cNvGrpSpPr/>
          <p:nvPr userDrawn="1"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4CE2E98-8D1A-CD4B-B1A9-88632EBA64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FBB83C3-3C45-0841-A413-09852839C40C}"/>
                </a:ext>
              </a:extLst>
            </p:cNvPr>
            <p:cNvCxnSpPr>
              <a:cxnSpLocks/>
            </p:cNvCxnSpPr>
            <p:nvPr/>
          </p:nvCxnSpPr>
          <p:spPr>
            <a:xfrm>
              <a:off x="1826811" y="1497477"/>
              <a:ext cx="853837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7FDDB52-74F4-BD45-9465-8A1053479EC4}"/>
                </a:ext>
              </a:extLst>
            </p:cNvPr>
            <p:cNvSpPr/>
            <p:nvPr/>
          </p:nvSpPr>
          <p:spPr>
            <a:xfrm>
              <a:off x="5589104" y="990581"/>
              <a:ext cx="1013791" cy="101379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DFCEBF5-ADAA-7B46-9038-529B9CAD1C0A}"/>
                </a:ext>
              </a:extLst>
            </p:cNvPr>
            <p:cNvCxnSpPr>
              <a:cxnSpLocks/>
            </p:cNvCxnSpPr>
            <p:nvPr/>
          </p:nvCxnSpPr>
          <p:spPr>
            <a:xfrm>
              <a:off x="1826811" y="5360525"/>
              <a:ext cx="853837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C772748-8129-DF4A-8381-C7C56673891E}"/>
                </a:ext>
              </a:extLst>
            </p:cNvPr>
            <p:cNvSpPr/>
            <p:nvPr/>
          </p:nvSpPr>
          <p:spPr>
            <a:xfrm>
              <a:off x="5589104" y="4853629"/>
              <a:ext cx="1013791" cy="101379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87E82D3-A127-8949-B1E6-B259F329C874}"/>
                </a:ext>
              </a:extLst>
            </p:cNvPr>
            <p:cNvSpPr/>
            <p:nvPr/>
          </p:nvSpPr>
          <p:spPr>
            <a:xfrm>
              <a:off x="-1" y="2494755"/>
              <a:ext cx="12192001" cy="186662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6EB4B2D7-120C-C34A-B84F-EA07D8F4AE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50855" y="1305854"/>
              <a:ext cx="690281" cy="460187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7F279F7D-5F09-5A4A-BBE3-A178B7A307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>
              <a:off x="5750855" y="5128560"/>
              <a:ext cx="690281" cy="460187"/>
            </a:xfrm>
            <a:prstGeom prst="rect">
              <a:avLst/>
            </a:prstGeom>
          </p:spPr>
        </p:pic>
      </p:grp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4F3A9B5-49EA-D54B-89B9-093CE6BD84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8571" y="2937860"/>
            <a:ext cx="10414849" cy="98041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We don’t yet know what our best self can be…together, we all need to find it.</a:t>
            </a:r>
          </a:p>
        </p:txBody>
      </p:sp>
    </p:spTree>
    <p:extLst>
      <p:ext uri="{BB962C8B-B14F-4D97-AF65-F5344CB8AC3E}">
        <p14:creationId xmlns:p14="http://schemas.microsoft.com/office/powerpoint/2010/main" val="2181872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25A00D-820B-394B-BB34-47EBF2ABE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071227B-224F-8845-985A-7D474CAE570C}"/>
              </a:ext>
            </a:extLst>
          </p:cNvPr>
          <p:cNvSpPr/>
          <p:nvPr/>
        </p:nvSpPr>
        <p:spPr>
          <a:xfrm>
            <a:off x="-1" y="2958419"/>
            <a:ext cx="12192001" cy="94116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3FC234-CE84-CE4A-AEC5-3D8F75B4E49C}"/>
              </a:ext>
            </a:extLst>
          </p:cNvPr>
          <p:cNvSpPr txBox="1"/>
          <p:nvPr/>
        </p:nvSpPr>
        <p:spPr>
          <a:xfrm>
            <a:off x="1822703" y="3210350"/>
            <a:ext cx="854659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93475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57E3552-DEBB-C944-A554-82AFCB8419BA}"/>
              </a:ext>
            </a:extLst>
          </p:cNvPr>
          <p:cNvSpPr/>
          <p:nvPr/>
        </p:nvSpPr>
        <p:spPr>
          <a:xfrm>
            <a:off x="0" y="4872178"/>
            <a:ext cx="12192000" cy="12180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9982E9-2715-D941-B379-71A97DB170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000" r="1168" b="21932"/>
          <a:stretch/>
        </p:blipFill>
        <p:spPr>
          <a:xfrm>
            <a:off x="-1" y="4933072"/>
            <a:ext cx="12192001" cy="19249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8D1FCC-C828-5245-A412-3708798581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2335" y="963303"/>
            <a:ext cx="2887330" cy="2925572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4754ED87-0658-414E-9715-03B9642412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65550" y="5448601"/>
            <a:ext cx="4660900" cy="512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EA2028A-6C2D-9540-910F-711B608C5F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65550" y="5961363"/>
            <a:ext cx="4660900" cy="35022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03132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9982E9-2715-D941-B379-71A97DB170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9902" r="1168" b="21932"/>
          <a:stretch/>
        </p:blipFill>
        <p:spPr>
          <a:xfrm>
            <a:off x="-1" y="6311590"/>
            <a:ext cx="12192001" cy="565634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0C39C82-22A6-0A45-B0AE-051068866D21}"/>
              </a:ext>
            </a:extLst>
          </p:cNvPr>
          <p:cNvCxnSpPr>
            <a:cxnSpLocks/>
          </p:cNvCxnSpPr>
          <p:nvPr userDrawn="1"/>
        </p:nvCxnSpPr>
        <p:spPr>
          <a:xfrm>
            <a:off x="-1" y="6311590"/>
            <a:ext cx="1219200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FA6151DA-0E50-3747-B88F-29F646B314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096" y="35461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48378D0F-E7EF-4A4B-83B1-DE98788093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33425" y="2217738"/>
            <a:ext cx="10355263" cy="3752850"/>
          </a:xfrm>
          <a:prstGeom prst="rect">
            <a:avLst/>
          </a:prstGeom>
        </p:spPr>
        <p:txBody>
          <a:bodyPr/>
          <a:lstStyle>
            <a:lvl1pPr>
              <a:buClr>
                <a:srgbClr val="F7BF32"/>
              </a:buClr>
              <a:defRPr b="0" i="0">
                <a:latin typeface="Avenir Medium" panose="02000503020000020003" pitchFamily="2" charset="0"/>
              </a:defRPr>
            </a:lvl1pPr>
            <a:lvl2pPr>
              <a:buClr>
                <a:srgbClr val="F7BF32"/>
              </a:buClr>
              <a:defRPr b="0" i="0">
                <a:latin typeface="Avenir Roman" panose="02000503020000020003" pitchFamily="2" charset="0"/>
              </a:defRPr>
            </a:lvl2pPr>
            <a:lvl3pPr>
              <a:buClr>
                <a:srgbClr val="F7BF32"/>
              </a:buClr>
              <a:defRPr b="0" i="0">
                <a:latin typeface="Avenir Roman" panose="02000503020000020003" pitchFamily="2" charset="0"/>
              </a:defRPr>
            </a:lvl3pPr>
            <a:lvl4pPr>
              <a:buClr>
                <a:srgbClr val="F7BF32"/>
              </a:buClr>
              <a:defRPr b="0" i="0">
                <a:latin typeface="Avenir Roman" panose="02000503020000020003" pitchFamily="2" charset="0"/>
              </a:defRPr>
            </a:lvl4pPr>
            <a:lvl5pPr>
              <a:buClr>
                <a:srgbClr val="F7BF32"/>
              </a:buClr>
              <a:defRPr b="0" i="0">
                <a:latin typeface="Avenir Roman" panose="02000503020000020003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200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9982E9-2715-D941-B379-71A97DB170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9902" r="1168" b="21932"/>
          <a:stretch/>
        </p:blipFill>
        <p:spPr>
          <a:xfrm>
            <a:off x="-1" y="6311590"/>
            <a:ext cx="12192001" cy="565634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0C39C82-22A6-0A45-B0AE-051068866D21}"/>
              </a:ext>
            </a:extLst>
          </p:cNvPr>
          <p:cNvCxnSpPr>
            <a:cxnSpLocks/>
          </p:cNvCxnSpPr>
          <p:nvPr userDrawn="1"/>
        </p:nvCxnSpPr>
        <p:spPr>
          <a:xfrm>
            <a:off x="-1" y="6311590"/>
            <a:ext cx="1219200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19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57E3552-DEBB-C944-A554-82AFCB8419BA}"/>
              </a:ext>
            </a:extLst>
          </p:cNvPr>
          <p:cNvSpPr/>
          <p:nvPr/>
        </p:nvSpPr>
        <p:spPr>
          <a:xfrm>
            <a:off x="0" y="4872178"/>
            <a:ext cx="12192000" cy="12180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9982E9-2715-D941-B379-71A97DB170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000" r="1168" b="21932"/>
          <a:stretch/>
        </p:blipFill>
        <p:spPr>
          <a:xfrm>
            <a:off x="-1" y="4933072"/>
            <a:ext cx="12192001" cy="192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5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D4AF910-3B45-C642-BA40-7F26C292CBB7}"/>
              </a:ext>
            </a:extLst>
          </p:cNvPr>
          <p:cNvGrpSpPr/>
          <p:nvPr userDrawn="1"/>
        </p:nvGrpSpPr>
        <p:grpSpPr>
          <a:xfrm>
            <a:off x="0" y="0"/>
            <a:ext cx="6143872" cy="6858000"/>
            <a:chOff x="0" y="0"/>
            <a:chExt cx="6143872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C89D864-D3E3-854A-9727-A7FA3A3C3175}"/>
                </a:ext>
              </a:extLst>
            </p:cNvPr>
            <p:cNvSpPr/>
            <p:nvPr/>
          </p:nvSpPr>
          <p:spPr>
            <a:xfrm>
              <a:off x="5617345" y="0"/>
              <a:ext cx="526527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D8ED27C-6546-2A4D-8DF8-81E2F1D5CA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50000"/>
            <a:stretch/>
          </p:blipFill>
          <p:spPr>
            <a:xfrm>
              <a:off x="0" y="0"/>
              <a:ext cx="6096000" cy="6858000"/>
            </a:xfrm>
            <a:prstGeom prst="rect">
              <a:avLst/>
            </a:prstGeom>
          </p:spPr>
        </p:pic>
      </p:grp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1061A9F-A15E-C64A-9549-79374FACE1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5833" y="3229691"/>
            <a:ext cx="4702175" cy="39861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What We’ll Cover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1FA52A49-6633-E54F-9E51-57323147E9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91833" y="1128199"/>
            <a:ext cx="4704334" cy="45646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200000"/>
              </a:lnSpc>
              <a:buClr>
                <a:srgbClr val="FFC629"/>
              </a:buClr>
              <a:buFont typeface="Arial" panose="020B0604020202020204" pitchFamily="34" charset="0"/>
              <a:buChar char="•"/>
              <a:defRPr sz="1800" b="0" i="0"/>
            </a:lvl2pPr>
          </a:lstStyle>
          <a:p>
            <a:pPr>
              <a:lnSpc>
                <a:spcPct val="200000"/>
              </a:lnSpc>
            </a:pPr>
            <a:r>
              <a:rPr lang="en-US" dirty="0">
                <a:latin typeface="Avenir Medium" panose="02000503020000020003" pitchFamily="2" charset="0"/>
              </a:rPr>
              <a:t>Content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Avenir Medium" panose="02000503020000020003" pitchFamily="2" charset="0"/>
              </a:rPr>
              <a:t>Content</a:t>
            </a:r>
          </a:p>
          <a:p>
            <a:pPr marL="742950" lvl="1" indent="-285750">
              <a:lnSpc>
                <a:spcPct val="200000"/>
              </a:lnSpc>
              <a:buClr>
                <a:srgbClr val="FFC629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venir Medium" panose="02000503020000020003" pitchFamily="2" charset="0"/>
              </a:rPr>
              <a:t>Content</a:t>
            </a:r>
          </a:p>
          <a:p>
            <a:pPr marL="742950" lvl="1" indent="-285750">
              <a:lnSpc>
                <a:spcPct val="200000"/>
              </a:lnSpc>
              <a:buClr>
                <a:srgbClr val="FFC629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venir Medium" panose="02000503020000020003" pitchFamily="2" charset="0"/>
              </a:rPr>
              <a:t>Content</a:t>
            </a:r>
          </a:p>
          <a:p>
            <a:pPr marL="742950" lvl="1" indent="-285750">
              <a:lnSpc>
                <a:spcPct val="200000"/>
              </a:lnSpc>
              <a:buClr>
                <a:srgbClr val="FFC629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venir Medium" panose="02000503020000020003" pitchFamily="2" charset="0"/>
              </a:rPr>
              <a:t>Content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Avenir Medium" panose="02000503020000020003" pitchFamily="2" charset="0"/>
              </a:rPr>
              <a:t>Content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Avenir Medium" panose="02000503020000020003" pitchFamily="2" charset="0"/>
              </a:rPr>
              <a:t>Content</a:t>
            </a:r>
          </a:p>
        </p:txBody>
      </p:sp>
    </p:spTree>
    <p:extLst>
      <p:ext uri="{BB962C8B-B14F-4D97-AF65-F5344CB8AC3E}">
        <p14:creationId xmlns:p14="http://schemas.microsoft.com/office/powerpoint/2010/main" val="286207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6B76FD-EBC2-924F-90F9-5FBB8B224E6C}"/>
              </a:ext>
            </a:extLst>
          </p:cNvPr>
          <p:cNvSpPr/>
          <p:nvPr/>
        </p:nvSpPr>
        <p:spPr>
          <a:xfrm>
            <a:off x="-1" y="6224584"/>
            <a:ext cx="12192001" cy="2607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204431-1C59-AA44-82EC-D02845A982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1324" r="1434" b="242"/>
          <a:stretch/>
        </p:blipFill>
        <p:spPr>
          <a:xfrm>
            <a:off x="0" y="6279639"/>
            <a:ext cx="12192000" cy="57836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E6176D2-EEF6-1043-9E18-99A5E6FB1DED}"/>
              </a:ext>
            </a:extLst>
          </p:cNvPr>
          <p:cNvCxnSpPr>
            <a:cxnSpLocks/>
          </p:cNvCxnSpPr>
          <p:nvPr/>
        </p:nvCxnSpPr>
        <p:spPr>
          <a:xfrm>
            <a:off x="-13856" y="1260574"/>
            <a:ext cx="6096001" cy="0"/>
          </a:xfrm>
          <a:prstGeom prst="line">
            <a:avLst/>
          </a:prstGeom>
          <a:ln w="28575">
            <a:solidFill>
              <a:srgbClr val="FFC6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75B1AC-CF2D-704D-8913-3B88C08C39B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8083" y="600075"/>
            <a:ext cx="5680075" cy="66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8360B5A-D265-7849-A437-ACE53640BB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8083" y="1752600"/>
            <a:ext cx="4257675" cy="33528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FFC629"/>
              </a:buClr>
              <a:buFont typeface="Arial" panose="020B0604020202020204" pitchFamily="34" charset="0"/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r>
              <a:rPr lang="en-US" sz="1500" b="1" dirty="0">
                <a:latin typeface="Avenir Black" panose="02000503020000020003" pitchFamily="2" charset="0"/>
              </a:rPr>
              <a:t>Points:</a:t>
            </a:r>
          </a:p>
          <a:p>
            <a:endParaRPr lang="en-US" sz="1500" dirty="0">
              <a:latin typeface="Avenir Medium" panose="02000503020000020003" pitchFamily="2" charset="0"/>
            </a:endParaRPr>
          </a:p>
          <a:p>
            <a:pPr marL="285750" indent="-285750">
              <a:buClr>
                <a:srgbClr val="FFC629"/>
              </a:buClr>
              <a:buFont typeface="Arial" panose="020B0604020202020204" pitchFamily="34" charset="0"/>
              <a:buChar char="•"/>
            </a:pPr>
            <a:r>
              <a:rPr lang="en-US" sz="1500" dirty="0">
                <a:latin typeface="Avenir Medium" panose="02000503020000020003" pitchFamily="2" charset="0"/>
              </a:rPr>
              <a:t>Point 1</a:t>
            </a:r>
          </a:p>
          <a:p>
            <a:pPr marL="285750" indent="-285750">
              <a:buClr>
                <a:srgbClr val="FFC629"/>
              </a:buClr>
              <a:buFont typeface="Arial" panose="020B0604020202020204" pitchFamily="34" charset="0"/>
              <a:buChar char="•"/>
            </a:pPr>
            <a:r>
              <a:rPr lang="en-US" sz="1500" dirty="0">
                <a:latin typeface="Avenir Medium" panose="02000503020000020003" pitchFamily="2" charset="0"/>
              </a:rPr>
              <a:t>Point 2</a:t>
            </a:r>
          </a:p>
          <a:p>
            <a:pPr marL="285750" indent="-285750">
              <a:buClr>
                <a:srgbClr val="FFC629"/>
              </a:buClr>
              <a:buFont typeface="Arial" panose="020B0604020202020204" pitchFamily="34" charset="0"/>
              <a:buChar char="•"/>
            </a:pPr>
            <a:r>
              <a:rPr lang="en-US" sz="1500" dirty="0">
                <a:latin typeface="Avenir Medium" panose="02000503020000020003" pitchFamily="2" charset="0"/>
              </a:rPr>
              <a:t>Point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>
              <a:latin typeface="Avenir Medium" panose="02000503020000020003" pitchFamily="2" charset="0"/>
            </a:endParaRPr>
          </a:p>
          <a:p>
            <a:r>
              <a:rPr lang="en-US" sz="1500" dirty="0">
                <a:latin typeface="Avenir Medium" panose="02000503020000020003" pitchFamily="2" charset="0"/>
              </a:rPr>
              <a:t>Reinforce main points/message here with copy to explain to the consumer.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DF874033-E928-1743-85FB-DC29CB426C5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99667" y="1593184"/>
            <a:ext cx="4794250" cy="38925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10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475F388-1957-4E42-8C71-14A16B93040E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60DCAAC-46AE-3343-8F9A-CD4DDA203A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0272"/>
            <a:stretch/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7FE7ACE-CBBD-CE4F-9899-20F39A6A454D}"/>
                </a:ext>
              </a:extLst>
            </p:cNvPr>
            <p:cNvCxnSpPr/>
            <p:nvPr/>
          </p:nvCxnSpPr>
          <p:spPr>
            <a:xfrm>
              <a:off x="3169919" y="3857735"/>
              <a:ext cx="5852160" cy="0"/>
            </a:xfrm>
            <a:prstGeom prst="line">
              <a:avLst/>
            </a:prstGeom>
            <a:ln w="28575">
              <a:solidFill>
                <a:srgbClr val="FFC62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1210CA93-A5F0-FC40-A24C-216D908FFEE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08325" y="3247982"/>
            <a:ext cx="6575347" cy="5539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230174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2C8967C-5DE1-8542-B6F8-DE583745C775}"/>
              </a:ext>
            </a:extLst>
          </p:cNvPr>
          <p:cNvGrpSpPr/>
          <p:nvPr userDrawn="1"/>
        </p:nvGrpSpPr>
        <p:grpSpPr>
          <a:xfrm>
            <a:off x="0" y="-1"/>
            <a:ext cx="12192000" cy="6858001"/>
            <a:chOff x="0" y="-1"/>
            <a:chExt cx="12192000" cy="685800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3F91AB2-125E-C949-8DAC-F092265357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50000"/>
            </a:blip>
            <a:srcRect t="19272"/>
            <a:stretch/>
          </p:blipFill>
          <p:spPr>
            <a:xfrm>
              <a:off x="0" y="-1"/>
              <a:ext cx="12192000" cy="6858001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F6F952A-A865-544A-B2DA-A32AF5762272}"/>
                </a:ext>
              </a:extLst>
            </p:cNvPr>
            <p:cNvCxnSpPr/>
            <p:nvPr/>
          </p:nvCxnSpPr>
          <p:spPr>
            <a:xfrm>
              <a:off x="3672840" y="3857735"/>
              <a:ext cx="4846320" cy="0"/>
            </a:xfrm>
            <a:prstGeom prst="line">
              <a:avLst/>
            </a:prstGeom>
            <a:ln w="28575">
              <a:solidFill>
                <a:srgbClr val="FFC62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BDF5D72F-CC3C-2B4E-B192-FF761F67C87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08325" y="3247982"/>
            <a:ext cx="6575347" cy="5539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308901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865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67" r:id="rId3"/>
    <p:sldLayoutId id="2147483668" r:id="rId4"/>
    <p:sldLayoutId id="2147483669" r:id="rId5"/>
    <p:sldLayoutId id="2147483658" r:id="rId6"/>
    <p:sldLayoutId id="2147483665" r:id="rId7"/>
    <p:sldLayoutId id="2147483660" r:id="rId8"/>
    <p:sldLayoutId id="2147483661" r:id="rId9"/>
    <p:sldLayoutId id="2147483663" r:id="rId10"/>
    <p:sldLayoutId id="2147483664" r:id="rId11"/>
    <p:sldLayoutId id="2147483666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ampus.kennesaw.edu/faculty-staff/academic-affairs/curriculum-instruction-assessment/digital-learning-innovations/academic-web-accessibility/basic-accessibility-solutions/basic-four-accessibility.php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37171B0-B649-7145-AD15-573647914E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Back to Basics: Learning the ABCs of Document Accessibility</a:t>
            </a:r>
          </a:p>
        </p:txBody>
      </p:sp>
    </p:spTree>
    <p:extLst>
      <p:ext uri="{BB962C8B-B14F-4D97-AF65-F5344CB8AC3E}">
        <p14:creationId xmlns:p14="http://schemas.microsoft.com/office/powerpoint/2010/main" val="4095078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325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735FFC-F817-E17A-7190-9A6C6097E8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Basic 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9D7BC-77C3-2D4B-8755-DC6DDF4ED4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800" dirty="0">
                <a:latin typeface="Avenir Medium" panose="02000503020000020003"/>
              </a:rPr>
              <a:t>The Basic 4 of Accessibility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venir Medium" panose="02000503020000020003"/>
              </a:rPr>
              <a:t>Document 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venir Medium" panose="02000503020000020003"/>
              </a:rPr>
              <a:t>Alt-text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venir Medium" panose="02000503020000020003"/>
              </a:rPr>
              <a:t>Media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venir Medium" panose="02000503020000020003"/>
              </a:rPr>
              <a:t>3</a:t>
            </a:r>
            <a:r>
              <a:rPr lang="en-US" sz="2800" baseline="30000" dirty="0">
                <a:latin typeface="Avenir Medium" panose="02000503020000020003"/>
              </a:rPr>
              <a:t>rd</a:t>
            </a:r>
            <a:r>
              <a:rPr lang="en-US" sz="2800" dirty="0">
                <a:latin typeface="Avenir Medium" panose="02000503020000020003"/>
              </a:rPr>
              <a:t> Party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Avenir Medium" panose="02000503020000020003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Avenir Medium" panose="02000503020000020003"/>
            </a:endParaRPr>
          </a:p>
          <a:p>
            <a:r>
              <a:rPr lang="en-US" sz="2800" dirty="0">
                <a:latin typeface="Avenir Medium" panose="02000503020000020003"/>
              </a:rPr>
              <a:t>We will primarily focus on the first two in this session.</a:t>
            </a:r>
          </a:p>
        </p:txBody>
      </p:sp>
    </p:spTree>
    <p:extLst>
      <p:ext uri="{BB962C8B-B14F-4D97-AF65-F5344CB8AC3E}">
        <p14:creationId xmlns:p14="http://schemas.microsoft.com/office/powerpoint/2010/main" val="68659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47271-0333-B0A9-F2C4-48F6EA2F2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Basics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AC7DF-51EB-EA92-0788-6E1733CFD02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Accessibility is a “grammar”</a:t>
            </a:r>
          </a:p>
          <a:p>
            <a:pPr lvl="1"/>
            <a:r>
              <a:rPr lang="en-US" dirty="0"/>
              <a:t>Use checkers, just like Spell Check</a:t>
            </a:r>
          </a:p>
          <a:p>
            <a:r>
              <a:rPr lang="en-US" dirty="0"/>
              <a:t>When in doubt, simplify</a:t>
            </a:r>
          </a:p>
          <a:p>
            <a:pPr lvl="1"/>
            <a:r>
              <a:rPr lang="en-US" dirty="0"/>
              <a:t>Do you really need the graphic? </a:t>
            </a:r>
          </a:p>
          <a:p>
            <a:pPr lvl="1"/>
            <a:r>
              <a:rPr lang="en-US" dirty="0"/>
              <a:t>Does the color add context? </a:t>
            </a:r>
          </a:p>
          <a:p>
            <a:pPr lvl="1"/>
            <a:r>
              <a:rPr lang="en-US" dirty="0"/>
              <a:t>Can it be conveyed another way?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64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44B8D-63C4-DC2A-7FD3-CAADD4C1F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Structure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61BD5-B989-334D-C022-FA1D244895C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33425" y="1680178"/>
            <a:ext cx="10355263" cy="4290410"/>
          </a:xfrm>
        </p:spPr>
        <p:txBody>
          <a:bodyPr/>
          <a:lstStyle/>
          <a:p>
            <a:r>
              <a:rPr lang="en-US" dirty="0"/>
              <a:t>Heading structure</a:t>
            </a:r>
          </a:p>
          <a:p>
            <a:pPr lvl="1"/>
            <a:r>
              <a:rPr lang="en-US" dirty="0"/>
              <a:t>Start with H1 and go down the line. Don’t skip, and use the settings in your authoring tool!</a:t>
            </a:r>
          </a:p>
          <a:p>
            <a:r>
              <a:rPr lang="en-US" dirty="0"/>
              <a:t>Tables</a:t>
            </a:r>
          </a:p>
          <a:p>
            <a:pPr lvl="1"/>
            <a:r>
              <a:rPr lang="en-US" dirty="0"/>
              <a:t>Must have row and column headers.</a:t>
            </a:r>
          </a:p>
          <a:p>
            <a:pPr lvl="1"/>
            <a:r>
              <a:rPr lang="en-US" dirty="0"/>
              <a:t>Only use if absolutely necessary.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332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6F168-EB52-3803-A040-E18B61E62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Structure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CD22A-FC12-AE1E-1B7C-9D80B9BFAC6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33425" y="1680178"/>
            <a:ext cx="10355263" cy="4290410"/>
          </a:xfrm>
        </p:spPr>
        <p:txBody>
          <a:bodyPr/>
          <a:lstStyle/>
          <a:p>
            <a:r>
              <a:rPr lang="en-US" dirty="0"/>
              <a:t>Lists</a:t>
            </a:r>
          </a:p>
          <a:p>
            <a:pPr lvl="1"/>
            <a:r>
              <a:rPr lang="en-US" dirty="0"/>
              <a:t>Use the listing tool </a:t>
            </a:r>
          </a:p>
          <a:p>
            <a:pPr lvl="1"/>
            <a:r>
              <a:rPr lang="en-US" dirty="0"/>
              <a:t>Hyphens or manual numbering will not suffice</a:t>
            </a:r>
          </a:p>
          <a:p>
            <a:r>
              <a:rPr lang="en-US" dirty="0"/>
              <a:t>Contrast	</a:t>
            </a:r>
          </a:p>
          <a:p>
            <a:pPr lvl="1"/>
            <a:r>
              <a:rPr lang="en-US" dirty="0"/>
              <a:t>Avoid using color for context</a:t>
            </a:r>
          </a:p>
          <a:p>
            <a:pPr lvl="1"/>
            <a:r>
              <a:rPr lang="en-US" dirty="0"/>
              <a:t>4.5:1 standard ratio</a:t>
            </a:r>
          </a:p>
          <a:p>
            <a:pPr lvl="1"/>
            <a:r>
              <a:rPr lang="en-US" dirty="0"/>
              <a:t>Check using </a:t>
            </a:r>
            <a:r>
              <a:rPr lang="en-US" dirty="0" err="1"/>
              <a:t>WebAim</a:t>
            </a:r>
            <a:r>
              <a:rPr lang="en-US" dirty="0"/>
              <a:t> </a:t>
            </a:r>
          </a:p>
          <a:p>
            <a:r>
              <a:rPr lang="en-US" dirty="0"/>
              <a:t>Descriptive Links</a:t>
            </a:r>
          </a:p>
          <a:p>
            <a:pPr lvl="1"/>
            <a:r>
              <a:rPr lang="en-US" sz="2000" dirty="0">
                <a:hlinkClick r:id="rId2"/>
              </a:rPr>
              <a:t>https://campus.kennesaw.edu/faculty-staff/academic-affairs/curriculum-instruction-assessment/digital-learning-innovations/academic-web-accessibility/basic-accessibility-solutions/basic-four-accessibility.php</a:t>
            </a:r>
            <a:r>
              <a:rPr lang="en-US" sz="2000" dirty="0"/>
              <a:t> vs </a:t>
            </a:r>
            <a:r>
              <a:rPr lang="en-US" sz="2000" dirty="0">
                <a:hlinkClick r:id="rId2"/>
              </a:rPr>
              <a:t>Basic Four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5335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CCC194C-74B6-5FA2-7955-00B29AE828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274478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C2276-5FE0-66A3-4900-7ED354BD3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E9C62-8265-2892-B9D0-79AF11BD28B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Alternative Text allows people using screen readers to get context from images.</a:t>
            </a:r>
          </a:p>
          <a:p>
            <a:r>
              <a:rPr lang="en-US" dirty="0"/>
              <a:t>Keep alternative text concise and relevant.</a:t>
            </a:r>
          </a:p>
          <a:p>
            <a:r>
              <a:rPr lang="en-US" dirty="0"/>
              <a:t>Be wary of auto-generated alternative text!	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280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4DBB2-9873-C1E1-390C-C9BD83886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Text Continued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A3F6A-C481-9023-A9E7-9C89DF5C334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Not all images must have alternative text.</a:t>
            </a:r>
          </a:p>
          <a:p>
            <a:r>
              <a:rPr lang="en-US" dirty="0"/>
              <a:t>How do you determine if an image needs alternative text? Context!</a:t>
            </a:r>
          </a:p>
          <a:p>
            <a:pPr lvl="1"/>
            <a:r>
              <a:rPr lang="en-US" dirty="0"/>
              <a:t>Does the image add context? Or is it purely decorative? </a:t>
            </a:r>
          </a:p>
        </p:txBody>
      </p:sp>
    </p:spTree>
    <p:extLst>
      <p:ext uri="{BB962C8B-B14F-4D97-AF65-F5344CB8AC3E}">
        <p14:creationId xmlns:p14="http://schemas.microsoft.com/office/powerpoint/2010/main" val="3636808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D6D0C1-BB5E-3BAA-C533-781C2E8D6B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859048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244</Words>
  <Application>Microsoft Office PowerPoint</Application>
  <PresentationFormat>Widescreen</PresentationFormat>
  <Paragraphs>44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Avenir Black</vt:lpstr>
      <vt:lpstr>Avenir Medium</vt:lpstr>
      <vt:lpstr>Avenir Roman</vt:lpstr>
      <vt:lpstr>Arial</vt:lpstr>
      <vt:lpstr>Calibri</vt:lpstr>
      <vt:lpstr>Office Theme</vt:lpstr>
      <vt:lpstr>PowerPoint Presentation</vt:lpstr>
      <vt:lpstr>PowerPoint Presentation</vt:lpstr>
      <vt:lpstr>Quick Basics </vt:lpstr>
      <vt:lpstr>Document Structure </vt:lpstr>
      <vt:lpstr>Document Structure Continued</vt:lpstr>
      <vt:lpstr>PowerPoint Presentation</vt:lpstr>
      <vt:lpstr>Alternative Text</vt:lpstr>
      <vt:lpstr>Alternative Text Continued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Lindy Taylor</dc:creator>
  <cp:lastModifiedBy>Kelley Price</cp:lastModifiedBy>
  <cp:revision>38</cp:revision>
  <dcterms:created xsi:type="dcterms:W3CDTF">2019-08-07T15:31:06Z</dcterms:created>
  <dcterms:modified xsi:type="dcterms:W3CDTF">2025-11-17T15:55:40Z</dcterms:modified>
</cp:coreProperties>
</file>