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4" r:id="rId6"/>
    <p:sldId id="285" r:id="rId7"/>
    <p:sldId id="286" r:id="rId8"/>
    <p:sldId id="290" r:id="rId9"/>
    <p:sldId id="287" r:id="rId10"/>
    <p:sldId id="288" r:id="rId11"/>
    <p:sldId id="289" r:id="rId12"/>
    <p:sldId id="291" r:id="rId13"/>
    <p:sldId id="292" r:id="rId14"/>
    <p:sldId id="278" r:id="rId15"/>
    <p:sldId id="293" r:id="rId16"/>
    <p:sldId id="294" r:id="rId17"/>
    <p:sldId id="295" r:id="rId18"/>
    <p:sldId id="297" r:id="rId19"/>
    <p:sldId id="296" r:id="rId20"/>
    <p:sldId id="299" r:id="rId21"/>
    <p:sldId id="300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9"/>
    <a:srgbClr val="231F20"/>
    <a:srgbClr val="B0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1F2E-DCCE-2C4C-8A3F-2C0A431C8AB1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FEAF-E87E-2748-9E52-C2F5DFA4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a few on 1.1-1.3.3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FEAF-E87E-2748-9E52-C2F5DFA42B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8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8FEAF-E87E-2748-9E52-C2F5DFA42B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52AAB7-F7A2-6575-F6F4-2E71CEE5C359}"/>
              </a:ext>
            </a:extLst>
          </p:cNvPr>
          <p:cNvGrpSpPr/>
          <p:nvPr userDrawn="1"/>
        </p:nvGrpSpPr>
        <p:grpSpPr>
          <a:xfrm rot="16200000">
            <a:off x="-1103244" y="1103244"/>
            <a:ext cx="6858002" cy="4651514"/>
            <a:chOff x="-1" y="0"/>
            <a:chExt cx="12192001" cy="1825625"/>
          </a:xfrm>
        </p:grpSpPr>
        <p:sp>
          <p:nvSpPr>
            <p:cNvPr id="9" name="Document 8">
              <a:extLst>
                <a:ext uri="{FF2B5EF4-FFF2-40B4-BE49-F238E27FC236}">
                  <a16:creationId xmlns:a16="http://schemas.microsoft.com/office/drawing/2014/main" id="{E4451EDA-C18D-B9A2-D481-6B879E4D8A68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cument 9">
              <a:extLst>
                <a:ext uri="{FF2B5EF4-FFF2-40B4-BE49-F238E27FC236}">
                  <a16:creationId xmlns:a16="http://schemas.microsoft.com/office/drawing/2014/main" id="{3A1F6A45-4E66-4270-74C4-B7E8D2562874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97D2CF7D-DCEA-04F3-0205-A01A981008C3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chemeClr val="tx1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F8DAFC-2AFE-89C3-570D-21A3E29D2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200" y="1742027"/>
            <a:ext cx="58044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DAF69-7004-43F5-CF91-B29F095D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199" y="4314604"/>
            <a:ext cx="580445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yellow and grey logo&#10;&#10;Description automatically generated">
            <a:extLst>
              <a:ext uri="{FF2B5EF4-FFF2-40B4-BE49-F238E27FC236}">
                <a16:creationId xmlns:a16="http://schemas.microsoft.com/office/drawing/2014/main" id="{35B97014-0B33-2F79-4515-4B2A5C1D9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2287"/>
          <a:stretch>
            <a:fillRect/>
          </a:stretch>
        </p:blipFill>
        <p:spPr>
          <a:xfrm>
            <a:off x="-671785" y="2186193"/>
            <a:ext cx="5117018" cy="3114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607ED-A383-B5AD-375E-739263E26483}"/>
              </a:ext>
            </a:extLst>
          </p:cNvPr>
          <p:cNvSpPr txBox="1"/>
          <p:nvPr userDrawn="1"/>
        </p:nvSpPr>
        <p:spPr>
          <a:xfrm>
            <a:off x="224855" y="5888505"/>
            <a:ext cx="332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Montserrat Light" pitchFamily="2" charset="77"/>
              </a:rPr>
              <a:t>WCAG Compliance Orientation for Leaders</a:t>
            </a:r>
          </a:p>
        </p:txBody>
      </p:sp>
    </p:spTree>
    <p:extLst>
      <p:ext uri="{BB962C8B-B14F-4D97-AF65-F5344CB8AC3E}">
        <p14:creationId xmlns:p14="http://schemas.microsoft.com/office/powerpoint/2010/main" val="8957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ACF84-72C3-B5B1-0EFD-C4EB182D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8547F-DADC-001F-0249-56CC4D24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0671F-5D06-2388-3134-9B338D2A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01D61-709B-A518-1D1E-BBDBF068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-118903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2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7324346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6E6E-8754-0B47-C612-B0B37B89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11" y="2014882"/>
            <a:ext cx="6172200" cy="3932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790D-1233-033B-7FC9-A90DEE6F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2351" y="2112962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4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7324346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6E6E-8754-0B47-C612-B0B37B89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8191"/>
            <a:ext cx="6172200" cy="3932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790D-1233-033B-7FC9-A90DEE6F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38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8136644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09945B-ECBF-2F5B-F284-7C03884B2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963" y="2078038"/>
            <a:ext cx="5047528" cy="37830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96D538-24EB-558A-F1ED-B7FDB1EE6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78038"/>
            <a:ext cx="5570104" cy="37830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 7">
            <a:extLst>
              <a:ext uri="{FF2B5EF4-FFF2-40B4-BE49-F238E27FC236}">
                <a16:creationId xmlns:a16="http://schemas.microsoft.com/office/drawing/2014/main" id="{EFA78C8C-434F-6BBD-39DD-F2ECFB0C3288}"/>
              </a:ext>
            </a:extLst>
          </p:cNvPr>
          <p:cNvSpPr/>
          <p:nvPr userDrawn="1"/>
        </p:nvSpPr>
        <p:spPr>
          <a:xfrm>
            <a:off x="654050" y="432917"/>
            <a:ext cx="4114799" cy="5699527"/>
          </a:xfrm>
          <a:prstGeom prst="flowChartDocument">
            <a:avLst/>
          </a:prstGeom>
          <a:solidFill>
            <a:srgbClr val="B0B3B2">
              <a:alpha val="80000"/>
            </a:srgbClr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59695-82FA-7D82-ACA3-6AD223E5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11810"/>
            <a:ext cx="3932237" cy="122168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D5E8-F822-8A8F-02D0-960AB558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330" y="2057400"/>
            <a:ext cx="3932237" cy="328530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BA391-2E61-92AA-D194-3C1DD1E48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465473" cy="6042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CDD7-ADCA-311F-0EB8-1DAF2C7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6B186-87AC-A786-A752-0B46BD87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9826-47BA-D1D7-915F-7985F4E2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EEBD-9429-A048-FC22-807A5DFD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EC6F0-DB2A-AA3E-5897-C1342D34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92D1E-5262-2FC5-CBA3-8B7F6ABC4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102B7-EA9A-0D0F-81B2-E8580AE1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8D8C-7A0C-0FB0-68EA-2E92E1ED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14CA-AB6E-7C1E-1F62-3606E8C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44BF-E86F-CA9F-66E3-ECCF198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CB51-7BF7-8EF9-D975-9DED04B9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9129-173B-D410-3A3F-51420F5F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7299-127E-029C-1A61-BAB13B7B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B970F-4278-3C87-7D04-B8BDA2A3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272-8C70-16F0-342A-B0A92203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B0B3B2">
                <a:alpha val="40879"/>
              </a:srgbClr>
            </a:gs>
            <a:gs pos="74000">
              <a:srgbClr val="FFC629">
                <a:alpha val="57734"/>
              </a:srgbClr>
            </a:gs>
            <a:gs pos="100000">
              <a:srgbClr val="231F20"/>
            </a:gs>
            <a:gs pos="100000">
              <a:srgbClr val="231F20">
                <a:alpha val="48046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0E2B-39A6-88C9-EDE0-C439CCAB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888"/>
            <a:ext cx="68580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E067-2D87-7C95-30E9-F0AB0846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743"/>
            <a:ext cx="65039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31F2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6B59-8D6E-A49D-7CA5-81DB868B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3EAC-12D2-E68C-C21F-8B7DCEF7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B421-5B01-6955-2280-FF04C1B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7993B-1B40-715A-D9CD-7ED544EF8AF9}"/>
              </a:ext>
            </a:extLst>
          </p:cNvPr>
          <p:cNvGrpSpPr/>
          <p:nvPr userDrawn="1"/>
        </p:nvGrpSpPr>
        <p:grpSpPr>
          <a:xfrm rot="10800000">
            <a:off x="0" y="5339555"/>
            <a:ext cx="12192000" cy="1500187"/>
            <a:chOff x="-1" y="0"/>
            <a:chExt cx="12192001" cy="1825625"/>
          </a:xfrm>
          <a:effectLst/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2976B9FE-A774-4F4D-3231-196BB136FB67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cument 16">
              <a:extLst>
                <a:ext uri="{FF2B5EF4-FFF2-40B4-BE49-F238E27FC236}">
                  <a16:creationId xmlns:a16="http://schemas.microsoft.com/office/drawing/2014/main" id="{12C2A713-9ADB-D922-A313-873C521A493A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cument 17">
              <a:extLst>
                <a:ext uri="{FF2B5EF4-FFF2-40B4-BE49-F238E27FC236}">
                  <a16:creationId xmlns:a16="http://schemas.microsoft.com/office/drawing/2014/main" id="{3D3CB9B3-7C94-4FA7-792C-64388A17E66D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chemeClr val="tx1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1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3AFD-CAF1-B301-1854-FC7F9BE28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BF0C8C6B-5A6D-C31E-17AF-4CCFA3379E0A}"/>
              </a:ext>
            </a:extLst>
          </p:cNvPr>
          <p:cNvSpPr/>
          <p:nvPr userDrawn="1"/>
        </p:nvSpPr>
        <p:spPr>
          <a:xfrm>
            <a:off x="6172200" y="1825623"/>
            <a:ext cx="5181600" cy="4895849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cument 8">
            <a:extLst>
              <a:ext uri="{FF2B5EF4-FFF2-40B4-BE49-F238E27FC236}">
                <a16:creationId xmlns:a16="http://schemas.microsoft.com/office/drawing/2014/main" id="{F9E62357-3747-D4A7-0681-0E3E4786B8B6}"/>
              </a:ext>
            </a:extLst>
          </p:cNvPr>
          <p:cNvSpPr/>
          <p:nvPr userDrawn="1"/>
        </p:nvSpPr>
        <p:spPr>
          <a:xfrm>
            <a:off x="838200" y="1825627"/>
            <a:ext cx="5181600" cy="4895848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A0B0-DEB8-3C2D-B698-F9397269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0399"/>
            <a:ext cx="5181600" cy="4246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B4FCC-C7FB-1012-5B15-A44F3C32D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0399"/>
            <a:ext cx="5181600" cy="4246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3EC5-63B9-4CB5-1045-F3E34D1C1BA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54AC-E06E-94EC-2DBD-6549C89C75D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30CF9-8740-EBE6-4AC2-363B7970485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>
                <a:alpha val="48046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5F2F7301-DC3B-EC93-BF56-ACC664D600B4}"/>
              </a:ext>
            </a:extLst>
          </p:cNvPr>
          <p:cNvSpPr/>
          <p:nvPr userDrawn="1"/>
        </p:nvSpPr>
        <p:spPr>
          <a:xfrm>
            <a:off x="6172200" y="2505072"/>
            <a:ext cx="5181600" cy="4216400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5EC17-2A63-8B62-2C87-D642BDA5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ocument 9">
            <a:extLst>
              <a:ext uri="{FF2B5EF4-FFF2-40B4-BE49-F238E27FC236}">
                <a16:creationId xmlns:a16="http://schemas.microsoft.com/office/drawing/2014/main" id="{B609616F-8CD3-378A-1269-2B117AB85983}"/>
              </a:ext>
            </a:extLst>
          </p:cNvPr>
          <p:cNvSpPr/>
          <p:nvPr userDrawn="1"/>
        </p:nvSpPr>
        <p:spPr>
          <a:xfrm>
            <a:off x="838200" y="2505075"/>
            <a:ext cx="5181600" cy="4216400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A348C-0539-BA2D-3843-FE22F564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221AD-72B0-E560-3D1E-62E3F4DEF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B2809-D298-F206-BF8B-6F26FE3B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568BE-D470-E2A5-66CF-464AB5D86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FFF24-BE7F-2810-8304-417970F7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F59FB-07E8-E559-CDAF-F765B87F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78EBA-A241-D807-940B-C240599E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mparison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>
                <a:alpha val="48046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5F2F7301-DC3B-EC93-BF56-ACC664D600B4}"/>
              </a:ext>
            </a:extLst>
          </p:cNvPr>
          <p:cNvSpPr/>
          <p:nvPr userDrawn="1"/>
        </p:nvSpPr>
        <p:spPr>
          <a:xfrm>
            <a:off x="3213961" y="2110873"/>
            <a:ext cx="2684651" cy="4582827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5EC17-2A63-8B62-2C87-D642BDA5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83" y="1820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ocument 9">
            <a:extLst>
              <a:ext uri="{FF2B5EF4-FFF2-40B4-BE49-F238E27FC236}">
                <a16:creationId xmlns:a16="http://schemas.microsoft.com/office/drawing/2014/main" id="{B609616F-8CD3-378A-1269-2B117AB85983}"/>
              </a:ext>
            </a:extLst>
          </p:cNvPr>
          <p:cNvSpPr/>
          <p:nvPr userDrawn="1"/>
        </p:nvSpPr>
        <p:spPr>
          <a:xfrm>
            <a:off x="156201" y="2110874"/>
            <a:ext cx="2684651" cy="4628353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A348C-0539-BA2D-3843-FE22F564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12" y="1204188"/>
            <a:ext cx="2597356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221AD-72B0-E560-3D1E-62E3F4DEF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867" y="2173032"/>
            <a:ext cx="2583088" cy="358857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B2809-D298-F206-BF8B-6F26FE3B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13961" y="1204188"/>
            <a:ext cx="2684651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568BE-D470-E2A5-66CF-464AB5D86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3962" y="2173030"/>
            <a:ext cx="2618668" cy="358857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9766B2A6-4522-39C1-36A0-6D32AE921437}"/>
              </a:ext>
            </a:extLst>
          </p:cNvPr>
          <p:cNvSpPr/>
          <p:nvPr userDrawn="1"/>
        </p:nvSpPr>
        <p:spPr>
          <a:xfrm>
            <a:off x="6271721" y="2110873"/>
            <a:ext cx="2684651" cy="4582827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690A2A8-DDE2-0F15-E1AC-015877A2D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1721" y="1204188"/>
            <a:ext cx="2684651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5916E31-0F34-6C74-0EF3-E01871B36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1722" y="2173031"/>
            <a:ext cx="2605948" cy="351790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ocument 12">
            <a:extLst>
              <a:ext uri="{FF2B5EF4-FFF2-40B4-BE49-F238E27FC236}">
                <a16:creationId xmlns:a16="http://schemas.microsoft.com/office/drawing/2014/main" id="{1EEC00D6-1474-90F5-A056-DB28518FEDF4}"/>
              </a:ext>
            </a:extLst>
          </p:cNvPr>
          <p:cNvSpPr/>
          <p:nvPr userDrawn="1"/>
        </p:nvSpPr>
        <p:spPr>
          <a:xfrm>
            <a:off x="9329482" y="2110873"/>
            <a:ext cx="2684651" cy="4582827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93D53D-BC63-DD43-5E08-0DC81498C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9481" y="1204188"/>
            <a:ext cx="2742452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0CB913B-C20A-C1E3-9D3F-6697D2636B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9481" y="2173032"/>
            <a:ext cx="2610985" cy="3517901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8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5480B-8080-6B13-3C76-B886D03A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07FFA-32F7-22A0-0160-2121D847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C9875-36BB-EEE6-7158-92EA58F4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BA344B-DEDB-B58B-ED5D-6AF97375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1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BD8C-D9A6-45A7-CCE2-DA8BFD19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2982-2137-C67B-B581-63965D6A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46CC4-925E-4DB7-4825-A51C55D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473F2-49A7-26BD-4D00-BE790CE5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2313BF8-8901-3C56-6CC7-9CD4E5F4A6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2975" y="1971675"/>
            <a:ext cx="10410825" cy="4029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93C2-B69E-81B4-FD9F-F993A024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6823E-28CB-47F8-D942-6924B4C7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98B8A-3B58-BE10-3C07-5E739CCB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E3137-DA15-B0B7-2B3F-1A6F2B5B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BCB72A38-6CA2-EBE0-16F8-02DCF366621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851025"/>
            <a:ext cx="10591800" cy="4298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43D9925-5865-45F2-C43D-43779E9875DC}"/>
              </a:ext>
            </a:extLst>
          </p:cNvPr>
          <p:cNvGrpSpPr/>
          <p:nvPr userDrawn="1"/>
        </p:nvGrpSpPr>
        <p:grpSpPr>
          <a:xfrm>
            <a:off x="-1" y="0"/>
            <a:ext cx="12192001" cy="1825625"/>
            <a:chOff x="-1" y="0"/>
            <a:chExt cx="12192001" cy="1825625"/>
          </a:xfrm>
        </p:grpSpPr>
        <p:sp>
          <p:nvSpPr>
            <p:cNvPr id="8" name="Document 7">
              <a:extLst>
                <a:ext uri="{FF2B5EF4-FFF2-40B4-BE49-F238E27FC236}">
                  <a16:creationId xmlns:a16="http://schemas.microsoft.com/office/drawing/2014/main" id="{37EB10FD-D17F-EB2E-1721-678C8ABB12D9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cument 8">
              <a:extLst>
                <a:ext uri="{FF2B5EF4-FFF2-40B4-BE49-F238E27FC236}">
                  <a16:creationId xmlns:a16="http://schemas.microsoft.com/office/drawing/2014/main" id="{FFB3FF30-7FFD-9391-CDE3-51E057B2EC1D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231F20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cument 9">
              <a:extLst>
                <a:ext uri="{FF2B5EF4-FFF2-40B4-BE49-F238E27FC236}">
                  <a16:creationId xmlns:a16="http://schemas.microsoft.com/office/drawing/2014/main" id="{B727EEF8-E2A0-9D9D-A0ED-CD0AAD2F3E47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16DDC-8280-59F4-7C9E-A1DE386B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AB3D-3273-B65D-20C1-A7D0F0E0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717"/>
            <a:ext cx="10515600" cy="423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2B1-4237-C898-2470-CA7DD6835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6140-7369-574C-8DBA-1CEBA3CDB41D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8A9B-88B0-4715-C03B-A5E23A088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0" r:id="rId8"/>
    <p:sldLayoutId id="2147483661" r:id="rId9"/>
    <p:sldLayoutId id="2147483655" r:id="rId10"/>
    <p:sldLayoutId id="2147483662" r:id="rId11"/>
    <p:sldLayoutId id="2147483656" r:id="rId12"/>
    <p:sldLayoutId id="2147483663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231F2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ic.org/policy/accessibility/vpa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dfn-te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3.org/TR/WCAG21/#dfn-large-scale" TargetMode="External"/><Relationship Id="rId5" Type="http://schemas.openxmlformats.org/officeDocument/2006/relationships/hyperlink" Target="https://www.w3.org/TR/WCAG21/#dfn-contrast-ratio" TargetMode="External"/><Relationship Id="rId4" Type="http://schemas.openxmlformats.org/officeDocument/2006/relationships/hyperlink" Target="https://www.w3.org/TR/WCAG21/#dfn-images-of-tex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dfn-keyboard-interface" TargetMode="External"/><Relationship Id="rId2" Type="http://schemas.openxmlformats.org/officeDocument/2006/relationships/hyperlink" Target="https://www.w3.org/TR/WCAG21/#dfn-functionality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dfn-set-of-web-pages" TargetMode="External"/><Relationship Id="rId2" Type="http://schemas.openxmlformats.org/officeDocument/2006/relationships/hyperlink" Target="https://www.w3.org/TR/WCAG21/#dfn-web-page-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3.org/TR/WCAG21/#dfn-same-relative-ord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2l.com/accessibility/standards/" TargetMode="External"/><Relationship Id="rId2" Type="http://schemas.openxmlformats.org/officeDocument/2006/relationships/hyperlink" Target="https://www.articulate.com/about/accessibility/rise-360-accessibility-conformance-report-vpa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kennesaw.edu/faculty-staff/academic-affairs/curriculum-instruction-assessment/digital-learning-innovations/academic-web-accessibility/index.php" TargetMode="External"/><Relationship Id="rId7" Type="http://schemas.openxmlformats.org/officeDocument/2006/relationships/hyperlink" Target="https://webaim.org/projects/million/" TargetMode="External"/><Relationship Id="rId2" Type="http://schemas.openxmlformats.org/officeDocument/2006/relationships/hyperlink" Target="https://campus.kennesaw.edu/faculty-staff/academic-affairs/curriculum-instruction-assessment/digital-learning-innovations/academic-web-accessibility/basic-accessibility-solutions/creating-accessible-content/wave-web-accessibility-checker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kennesaw.edu/" TargetMode="External"/><Relationship Id="rId5" Type="http://schemas.openxmlformats.org/officeDocument/2006/relationships/hyperlink" Target="https://www.arngren.net/" TargetMode="External"/><Relationship Id="rId4" Type="http://schemas.openxmlformats.org/officeDocument/2006/relationships/hyperlink" Target="https://www.cnn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kennesaw.edu/faculty-staff/academic-affairs/curriculum-instruction-assessment/digital-learning-innovations/academic-web-accessibility/advanced-accessibility-solutions/common-technology-statements-vpats.php" TargetMode="External"/><Relationship Id="rId2" Type="http://schemas.openxmlformats.org/officeDocument/2006/relationships/hyperlink" Target="https://campus.kennesaw.edu/faculty-staff/academic-affairs/curriculum-instruction-assessment/digital-learning-innovations/academic-web-accessibility/advanced-accessibility-solutions/accessibility-statements-vpat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space.kennesaw.edu/media/VPATs+Microlearning/1_ta3d9qjj" TargetMode="External"/><Relationship Id="rId4" Type="http://schemas.openxmlformats.org/officeDocument/2006/relationships/hyperlink" Target="https://mediaspace.kennesaw.edu/media/Accessibility+Statements+Microlearning/1_bidudg8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accessibility?rtc=1" TargetMode="External"/><Relationship Id="rId2" Type="http://schemas.openxmlformats.org/officeDocument/2006/relationships/hyperlink" Target="https://www.adobe.com/trust/accessibil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oom.com/en/accessibilit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9904-0CB8-7AE4-DB6A-08C70A552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200" y="1198180"/>
            <a:ext cx="6845448" cy="2931448"/>
          </a:xfrm>
        </p:spPr>
        <p:txBody>
          <a:bodyPr>
            <a:normAutofit/>
          </a:bodyPr>
          <a:lstStyle/>
          <a:p>
            <a:r>
              <a:rPr lang="en-US" dirty="0"/>
              <a:t>Third-Party Application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93597-61A6-0CC5-69B7-1F4963366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Making Informed Decisions for Compliance</a:t>
            </a:r>
          </a:p>
        </p:txBody>
      </p:sp>
    </p:spTree>
    <p:extLst>
      <p:ext uri="{BB962C8B-B14F-4D97-AF65-F5344CB8AC3E}">
        <p14:creationId xmlns:p14="http://schemas.microsoft.com/office/powerpoint/2010/main" val="257680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F0DA-9169-BE78-B56E-0B3445F6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61B6-4C94-F1C5-28E5-4EDA9A87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an AS is a more broad document</a:t>
            </a:r>
          </a:p>
          <a:p>
            <a:pPr lvl="1"/>
            <a:r>
              <a:rPr lang="en-US" dirty="0"/>
              <a:t>A VPAT is a more technical document reporting how a product conforms to all accessibility standards, and is formatted according to a </a:t>
            </a:r>
            <a:r>
              <a:rPr lang="en-US" dirty="0">
                <a:hlinkClick r:id="rId2"/>
              </a:rPr>
              <a:t>specific template</a:t>
            </a:r>
            <a:r>
              <a:rPr lang="en-US" dirty="0"/>
              <a:t>.  </a:t>
            </a:r>
          </a:p>
          <a:p>
            <a:pPr lvl="1"/>
            <a:r>
              <a:rPr lang="en-US" dirty="0"/>
              <a:t>Usually formatted according to:</a:t>
            </a:r>
          </a:p>
          <a:p>
            <a:pPr lvl="2"/>
            <a:r>
              <a:rPr lang="en-US" dirty="0"/>
              <a:t>WCAG (preferred due to regulation)</a:t>
            </a:r>
          </a:p>
          <a:p>
            <a:pPr lvl="2"/>
            <a:r>
              <a:rPr lang="en-US" dirty="0"/>
              <a:t>Section 508 guidelines</a:t>
            </a:r>
          </a:p>
          <a:p>
            <a:r>
              <a:rPr lang="en-US" dirty="0"/>
              <a:t>Helps to be familiar with WCAG, so…here we go!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2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B90CB-C625-72BF-220D-124A014A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WCAG Breakdown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1BBD8-9062-3A00-5E04-0FE8C60AA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Principles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9492B-40D5-F435-4A99-4492E3135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867" y="2173032"/>
            <a:ext cx="2583088" cy="4378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Perceivable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Operable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/>
              <a:t>Understandable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Robust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45302-DA7E-B5D9-58FF-EED97F994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13 Guidelines (examples)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0EE9FF-0101-7733-1293-3755DC988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13961" y="2173030"/>
            <a:ext cx="2778465" cy="3588577"/>
          </a:xfrm>
        </p:spPr>
        <p:txBody>
          <a:bodyPr>
            <a:normAutofit/>
          </a:bodyPr>
          <a:lstStyle/>
          <a:p>
            <a:r>
              <a:rPr lang="en-US"/>
              <a:t>1.1 Text alternatives</a:t>
            </a:r>
          </a:p>
          <a:p>
            <a:r>
              <a:rPr lang="en-US"/>
              <a:t>2.1 Keyboard Accessible</a:t>
            </a:r>
          </a:p>
          <a:p>
            <a:r>
              <a:rPr lang="en-US"/>
              <a:t>3.2 Predictable (logical structure)</a:t>
            </a:r>
          </a:p>
          <a:p>
            <a:pPr lvl="1"/>
            <a:endParaRPr lang="en-US"/>
          </a:p>
          <a:p>
            <a:r>
              <a:rPr lang="en-US"/>
              <a:t>4.1 Compatible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4B6FE-9AE8-3199-1734-E34B26D4B42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A</a:t>
            </a:r>
          </a:p>
          <a:p>
            <a:pPr lvl="1"/>
            <a:r>
              <a:rPr lang="en-US"/>
              <a:t>Lowest, most essential, level</a:t>
            </a:r>
          </a:p>
          <a:p>
            <a:r>
              <a:rPr lang="en-US"/>
              <a:t>AA</a:t>
            </a:r>
          </a:p>
          <a:p>
            <a:pPr lvl="1"/>
            <a:r>
              <a:rPr lang="en-US"/>
              <a:t>Mid-level and the required standard</a:t>
            </a:r>
          </a:p>
          <a:p>
            <a:r>
              <a:rPr lang="en-US"/>
              <a:t>AAA</a:t>
            </a:r>
          </a:p>
          <a:p>
            <a:pPr lvl="1"/>
            <a:r>
              <a:rPr lang="en-US"/>
              <a:t>Highest level, often not measured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4D5F7F-6A17-0462-61B4-8AED6D2997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9481" y="2173032"/>
            <a:ext cx="2610985" cy="3881539"/>
          </a:xfrm>
        </p:spPr>
        <p:txBody>
          <a:bodyPr>
            <a:normAutofit/>
          </a:bodyPr>
          <a:lstStyle/>
          <a:p>
            <a:r>
              <a:rPr lang="en-US"/>
              <a:t>1.2.2 Captions (Prerecorded)</a:t>
            </a:r>
          </a:p>
          <a:p>
            <a:pPr lvl="1"/>
            <a:r>
              <a:rPr lang="en-US"/>
              <a:t>Level A</a:t>
            </a:r>
          </a:p>
          <a:p>
            <a:pPr lvl="1"/>
            <a:r>
              <a:rPr lang="en-US"/>
              <a:t>Captions are provided for all prerecorded audio content in synchronized media, except when the media is a media alternative for text….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9E7537-5E06-9B7F-4D74-9F6821939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3 Levels of Conformance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27D54F-4E78-3FEB-F884-124A56D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78 Success Criteria (example)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222DFD-7D29-DA6D-5064-4DCD0B0A2196}"/>
              </a:ext>
            </a:extLst>
          </p:cNvPr>
          <p:cNvSpPr txBox="1"/>
          <p:nvPr/>
        </p:nvSpPr>
        <p:spPr>
          <a:xfrm>
            <a:off x="7829785" y="203470"/>
            <a:ext cx="41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Web Content Accessibility Guidelines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2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6A7E56B-32CE-DBD2-0368-4A554095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Principle?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1B30B3E-6C0F-CFA7-0600-2377E80307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visual presentation of </a:t>
            </a:r>
            <a:r>
              <a:rPr lang="en-US" dirty="0">
                <a:hlinkClick r:id="rId3" tooltip="sequence of characters that can be programmatically determined, where the sequence is expressing something in human language"/>
              </a:rPr>
              <a:t>text</a:t>
            </a:r>
            <a:r>
              <a:rPr lang="en-US" dirty="0"/>
              <a:t> and </a:t>
            </a:r>
            <a:r>
              <a:rPr lang="en-US" dirty="0">
                <a:hlinkClick r:id="rId4" tooltip="text that has been rendered in a non-text form (e.g., an image) in order to achieve a particular visual effect"/>
              </a:rPr>
              <a:t>images of text</a:t>
            </a:r>
            <a:r>
              <a:rPr lang="en-US" dirty="0"/>
              <a:t> has a </a:t>
            </a:r>
            <a:r>
              <a:rPr lang="en-US" dirty="0">
                <a:hlinkClick r:id="rId5" tooltip="(L1 + 0.05) / (L2 + 0.05), where"/>
              </a:rPr>
              <a:t>contrast ratio</a:t>
            </a:r>
            <a:r>
              <a:rPr lang="en-US" dirty="0"/>
              <a:t> of at least 4.5:1, except for the following:</a:t>
            </a:r>
          </a:p>
          <a:p>
            <a:pPr lvl="1"/>
            <a:r>
              <a:rPr lang="en-US" b="1" dirty="0"/>
              <a:t>Large Text </a:t>
            </a:r>
            <a:r>
              <a:rPr lang="en-US" dirty="0">
                <a:hlinkClick r:id="rId6" tooltip="with at least 18 point or 14 point bold or font size that would yield equivalent size for Chinese, Japanese and Korean (CJK) fonts"/>
              </a:rPr>
              <a:t>Large-scale</a:t>
            </a:r>
            <a:r>
              <a:rPr lang="en-US" dirty="0"/>
              <a:t> text and images of large-scale text have a contrast ratio of at least 3:1;</a:t>
            </a: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1180D2A-A054-E62C-2F8B-13E16A62A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Perceivable?</a:t>
            </a:r>
          </a:p>
          <a:p>
            <a:r>
              <a:rPr lang="en-US" dirty="0"/>
              <a:t>Operable?</a:t>
            </a:r>
          </a:p>
          <a:p>
            <a:r>
              <a:rPr lang="en-US" dirty="0"/>
              <a:t>Understandable?</a:t>
            </a:r>
          </a:p>
          <a:p>
            <a:r>
              <a:rPr lang="en-US" dirty="0"/>
              <a:t>Robust?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F3806-A194-1016-6D2B-FA4029C5E813}"/>
              </a:ext>
            </a:extLst>
          </p:cNvPr>
          <p:cNvSpPr txBox="1"/>
          <p:nvPr/>
        </p:nvSpPr>
        <p:spPr>
          <a:xfrm>
            <a:off x="6326659" y="4411363"/>
            <a:ext cx="4529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Success Criterion 1.4.3 </a:t>
            </a:r>
            <a:br>
              <a:rPr lang="en-US" sz="2800" dirty="0"/>
            </a:br>
            <a:r>
              <a:rPr lang="en-US" sz="2800" dirty="0"/>
              <a:t>Contrast Level AA</a:t>
            </a:r>
          </a:p>
        </p:txBody>
      </p:sp>
    </p:spTree>
    <p:extLst>
      <p:ext uri="{BB962C8B-B14F-4D97-AF65-F5344CB8AC3E}">
        <p14:creationId xmlns:p14="http://schemas.microsoft.com/office/powerpoint/2010/main" val="25651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1C3B-343F-40EA-436C-44E5FD20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9C71C85-098F-E71C-D82E-4BF02423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Principle? (2)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62836E-DD77-A586-C418-C43266A481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 </a:t>
            </a:r>
            <a:r>
              <a:rPr lang="en-US" dirty="0">
                <a:hlinkClick r:id="rId2" tooltip="processes and outcomes achievable through user action"/>
              </a:rPr>
              <a:t>functionality</a:t>
            </a:r>
            <a:r>
              <a:rPr lang="en-US" dirty="0"/>
              <a:t> of the content is operable through a </a:t>
            </a:r>
            <a:r>
              <a:rPr lang="en-US" dirty="0">
                <a:hlinkClick r:id="rId3" tooltip="interface used by software to obtain keystroke input"/>
              </a:rPr>
              <a:t>keyboard interface</a:t>
            </a:r>
            <a:r>
              <a:rPr lang="en-US" dirty="0"/>
              <a:t> without requiring specific timings for individual keystrokes, except where the underlying function requires input that depends on the path of the user's movement and not just the endpoints.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3FD269C-03F5-59C1-97AF-80C5938E3E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Perceivable?</a:t>
            </a:r>
          </a:p>
          <a:p>
            <a:r>
              <a:rPr lang="en-US" dirty="0"/>
              <a:t>Operable?</a:t>
            </a:r>
          </a:p>
          <a:p>
            <a:r>
              <a:rPr lang="en-US" dirty="0"/>
              <a:t>Understandable?</a:t>
            </a:r>
          </a:p>
          <a:p>
            <a:r>
              <a:rPr lang="en-US" dirty="0"/>
              <a:t>Robust?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6CA98A-AA6C-8067-3297-B8591027654A}"/>
              </a:ext>
            </a:extLst>
          </p:cNvPr>
          <p:cNvSpPr txBox="1"/>
          <p:nvPr/>
        </p:nvSpPr>
        <p:spPr>
          <a:xfrm>
            <a:off x="6326659" y="4411363"/>
            <a:ext cx="4529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Success Criterion 2.1.1 </a:t>
            </a:r>
            <a:br>
              <a:rPr lang="en-US" sz="2800" dirty="0"/>
            </a:br>
            <a:r>
              <a:rPr lang="en-US" sz="2800" dirty="0"/>
              <a:t>Keyboard Level A</a:t>
            </a:r>
          </a:p>
        </p:txBody>
      </p:sp>
    </p:spTree>
    <p:extLst>
      <p:ext uri="{BB962C8B-B14F-4D97-AF65-F5344CB8AC3E}">
        <p14:creationId xmlns:p14="http://schemas.microsoft.com/office/powerpoint/2010/main" val="41993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B714-777D-FF90-8438-7B77CE20D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824D66B-8ED9-6F7F-1CFA-A4B81893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Principle? (3)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C9CD74A-55B0-E050-5148-9E7EBDF81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Navigational mechanisms that are repeated on multiple </a:t>
            </a:r>
            <a:r>
              <a:rPr lang="en-US" dirty="0">
                <a:hlinkClick r:id="rId2" tooltip="a non-embedded resource obtained from a single URI using HTTP plus any other resources that are used in the rendering or intended to be rendered together with it by a user agent"/>
              </a:rPr>
              <a:t>web pages</a:t>
            </a:r>
            <a:r>
              <a:rPr lang="en-US" dirty="0"/>
              <a:t> within a </a:t>
            </a:r>
            <a:r>
              <a:rPr lang="en-US" dirty="0">
                <a:hlinkClick r:id="rId3" tooltip="collection of web pages that share a common purpose and that are created by the same author, group or organization"/>
              </a:rPr>
              <a:t>set of web pages</a:t>
            </a:r>
            <a:r>
              <a:rPr lang="en-US" dirty="0"/>
              <a:t> occur in the </a:t>
            </a:r>
            <a:r>
              <a:rPr lang="en-US" dirty="0">
                <a:hlinkClick r:id="rId4" tooltip="same position relative to other items"/>
              </a:rPr>
              <a:t>same relative order</a:t>
            </a:r>
            <a:r>
              <a:rPr lang="en-US" dirty="0"/>
              <a:t> each time they are repeated, unless a change is initiated by the user.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4668581-4C28-A6CF-10F6-985ED2B688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Perceivable?</a:t>
            </a:r>
          </a:p>
          <a:p>
            <a:r>
              <a:rPr lang="en-US" dirty="0"/>
              <a:t>Operable?</a:t>
            </a:r>
          </a:p>
          <a:p>
            <a:r>
              <a:rPr lang="en-US" dirty="0"/>
              <a:t>Understandable?</a:t>
            </a:r>
          </a:p>
          <a:p>
            <a:r>
              <a:rPr lang="en-US" dirty="0"/>
              <a:t>Robust?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01919-C3BB-54CE-2AA2-EE3EE1B45208}"/>
              </a:ext>
            </a:extLst>
          </p:cNvPr>
          <p:cNvSpPr txBox="1"/>
          <p:nvPr/>
        </p:nvSpPr>
        <p:spPr>
          <a:xfrm>
            <a:off x="6326659" y="4411363"/>
            <a:ext cx="4672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Success Criterion 3.2.3 </a:t>
            </a:r>
            <a:br>
              <a:rPr lang="en-US" sz="2800" dirty="0"/>
            </a:br>
            <a:r>
              <a:rPr lang="en-US" sz="2800" dirty="0"/>
              <a:t>Consistent Navigation Level AA</a:t>
            </a:r>
          </a:p>
        </p:txBody>
      </p:sp>
    </p:spTree>
    <p:extLst>
      <p:ext uri="{BB962C8B-B14F-4D97-AF65-F5344CB8AC3E}">
        <p14:creationId xmlns:p14="http://schemas.microsoft.com/office/powerpoint/2010/main" val="34655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4A7DC0-1FEE-DE1C-D1F0-98C9D098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VPATs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78950-5672-E020-C058-21562D09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Articulate Rise VPAT</a:t>
            </a:r>
            <a:endParaRPr lang="en-US" dirty="0"/>
          </a:p>
          <a:p>
            <a:r>
              <a:rPr lang="en-US" dirty="0">
                <a:hlinkClick r:id="rId3"/>
              </a:rPr>
              <a:t>D2L VPAT</a:t>
            </a:r>
            <a:endParaRPr lang="en-US" dirty="0"/>
          </a:p>
          <a:p>
            <a:r>
              <a:rPr lang="en-US" dirty="0"/>
              <a:t>Any VPATs you’re curious about?</a:t>
            </a:r>
          </a:p>
          <a:p>
            <a:pPr lvl="1"/>
            <a:r>
              <a:rPr lang="en-US" dirty="0"/>
              <a:t>How do I find a VPAT?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9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DB638-C4A9-7C69-816C-A789E5531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78F9-193F-A74D-FAAD-FF7B770A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a VPAT?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5C3-5CAD-AB78-5D57-2FDF7348F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haven’t purchased/decided to use the product, review to ensure that the product is compliant.</a:t>
            </a:r>
          </a:p>
          <a:p>
            <a:pPr lvl="1"/>
            <a:r>
              <a:rPr lang="en-US" dirty="0"/>
              <a:t>A VPAT with several “does not support” ratings should probably be avoided altogether! </a:t>
            </a:r>
          </a:p>
          <a:p>
            <a:r>
              <a:rPr lang="en-US" dirty="0"/>
              <a:t>For applications you already use, review the VPAT to learn how best to use the application.</a:t>
            </a:r>
          </a:p>
          <a:p>
            <a:pPr lvl="1"/>
            <a:r>
              <a:rPr lang="en-US" dirty="0"/>
              <a:t>Learn where your product does not support or partially supports so you can ensure you avoid using non-compliant features.</a:t>
            </a:r>
          </a:p>
          <a:p>
            <a:pPr lvl="1"/>
            <a:r>
              <a:rPr lang="en-US" dirty="0"/>
              <a:t>Look for updates to VPATs!</a:t>
            </a:r>
          </a:p>
        </p:txBody>
      </p:sp>
    </p:spTree>
    <p:extLst>
      <p:ext uri="{BB962C8B-B14F-4D97-AF65-F5344CB8AC3E}">
        <p14:creationId xmlns:p14="http://schemas.microsoft.com/office/powerpoint/2010/main" val="308273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6E63-11A4-7C75-2094-A5ADB67E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Websites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0047D-B709-C9FE-DE1D-B417D507F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I need to send someone off-site?</a:t>
            </a:r>
          </a:p>
        </p:txBody>
      </p:sp>
    </p:spTree>
    <p:extLst>
      <p:ext uri="{BB962C8B-B14F-4D97-AF65-F5344CB8AC3E}">
        <p14:creationId xmlns:p14="http://schemas.microsoft.com/office/powerpoint/2010/main" val="281228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111-DFDF-BC36-389B-92AFAF0E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sites we send people to need to be compliant,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B0A4-68E4-CDE2-B068-179990EF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recommend the </a:t>
            </a:r>
            <a:r>
              <a:rPr lang="en-US" dirty="0">
                <a:hlinkClick r:id="rId2"/>
              </a:rPr>
              <a:t>WAVE Accessibility Tool </a:t>
            </a:r>
            <a:r>
              <a:rPr lang="en-US" dirty="0"/>
              <a:t>to check external websites for accessibility.</a:t>
            </a:r>
          </a:p>
          <a:p>
            <a:r>
              <a:rPr lang="en-US" dirty="0"/>
              <a:t>Sample pages to review:</a:t>
            </a:r>
          </a:p>
          <a:p>
            <a:pPr lvl="1"/>
            <a:r>
              <a:rPr lang="en-US" dirty="0">
                <a:hlinkClick r:id="rId3"/>
              </a:rPr>
              <a:t>AWA Page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CNN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Arngren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KSU Digital Maps</a:t>
            </a:r>
            <a:endParaRPr lang="en-US" dirty="0"/>
          </a:p>
          <a:p>
            <a:r>
              <a:rPr lang="en-US" dirty="0">
                <a:hlinkClick r:id="rId7"/>
              </a:rPr>
              <a:t>The </a:t>
            </a:r>
            <a:r>
              <a:rPr lang="en-US" dirty="0" err="1">
                <a:hlinkClick r:id="rId7"/>
              </a:rPr>
              <a:t>WebAIM</a:t>
            </a:r>
            <a:r>
              <a:rPr lang="en-US" dirty="0">
                <a:hlinkClick r:id="rId7"/>
              </a:rPr>
              <a:t> Million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85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2A6F-1184-0819-F798-A101BD03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6F3C-A777-F4A4-6244-0EE64F718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Accessibility Statements and VPATs</a:t>
            </a:r>
            <a:endParaRPr lang="en-US" dirty="0"/>
          </a:p>
          <a:p>
            <a:r>
              <a:rPr lang="en-US" dirty="0">
                <a:hlinkClick r:id="rId3"/>
              </a:rPr>
              <a:t>Common Technology Statements and VPATs</a:t>
            </a:r>
            <a:endParaRPr lang="en-US" dirty="0"/>
          </a:p>
          <a:p>
            <a:r>
              <a:rPr lang="en-US" dirty="0">
                <a:hlinkClick r:id="rId4"/>
              </a:rPr>
              <a:t>Accessibility Statements Microlearning</a:t>
            </a:r>
            <a:endParaRPr lang="en-US" dirty="0"/>
          </a:p>
          <a:p>
            <a:r>
              <a:rPr lang="en-US" dirty="0">
                <a:hlinkClick r:id="rId5"/>
              </a:rPr>
              <a:t>VPATs Microlearning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0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E52F-FDBB-72A7-C507-7CB725FB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Third-Party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D585-AA8A-5C3F-98D7-267728C7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330" y="1739198"/>
            <a:ext cx="3932237" cy="3285309"/>
          </a:xfrm>
        </p:spPr>
        <p:txBody>
          <a:bodyPr/>
          <a:lstStyle/>
          <a:p>
            <a:r>
              <a:rPr lang="en-US" dirty="0"/>
              <a:t>How many different applications does your unit use to communicate, create and disseminate content, interact with students or other stakeholders, or manage files and/or processes?</a:t>
            </a:r>
          </a:p>
        </p:txBody>
      </p:sp>
      <p:pic>
        <p:nvPicPr>
          <p:cNvPr id="7" name="Picture Placeholder 6" descr="A person holding a phone with icons flying out of it">
            <a:extLst>
              <a:ext uri="{FF2B5EF4-FFF2-40B4-BE49-F238E27FC236}">
                <a16:creationId xmlns:a16="http://schemas.microsoft.com/office/drawing/2014/main" id="{53315108-4C1D-D9DC-CC5B-F5550F0569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117" r="21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24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5B93-174D-3301-0B41-AEA9ECFE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1B57-CBB6-C40D-0F02-75738B553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Accessibility of the application itself</a:t>
            </a:r>
          </a:p>
          <a:p>
            <a:pPr lvl="1"/>
            <a:r>
              <a:rPr lang="en-US" dirty="0"/>
              <a:t>Is the application optimized for people with disabilities to 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AE5B2-CEA9-F346-7F34-77275E966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Accessibility of the application’s output</a:t>
            </a:r>
          </a:p>
          <a:p>
            <a:pPr lvl="1"/>
            <a:r>
              <a:rPr lang="en-US" dirty="0"/>
              <a:t>What does a user need to do to ensure they are using the application in the best way?</a:t>
            </a:r>
          </a:p>
        </p:txBody>
      </p:sp>
    </p:spTree>
    <p:extLst>
      <p:ext uri="{BB962C8B-B14F-4D97-AF65-F5344CB8AC3E}">
        <p14:creationId xmlns:p14="http://schemas.microsoft.com/office/powerpoint/2010/main" val="260469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5BAC-359A-D4A9-049A-4221089C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Tools to Determine App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9BD3-30E4-C8CC-8B60-303D3E09F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Accessibility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Voluntary Product Accessibility Template</a:t>
            </a:r>
          </a:p>
        </p:txBody>
      </p:sp>
    </p:spTree>
    <p:extLst>
      <p:ext uri="{BB962C8B-B14F-4D97-AF65-F5344CB8AC3E}">
        <p14:creationId xmlns:p14="http://schemas.microsoft.com/office/powerpoint/2010/main" val="40378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7244-B0F8-F2DB-A2CA-84E739E0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888"/>
            <a:ext cx="8179676" cy="2852737"/>
          </a:xfrm>
        </p:spPr>
        <p:txBody>
          <a:bodyPr/>
          <a:lstStyle/>
          <a:p>
            <a:r>
              <a:rPr lang="en-US" dirty="0"/>
              <a:t>Accessibility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5E5AB-99A6-6450-35A1-EA558411F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3026-8DC1-811F-7AD0-5A664E18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Accessibility Statement declares…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E457-07A6-9E9D-B10B-8ABFE00B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entity’s (or an application’s) commitment to accessibility</a:t>
            </a:r>
          </a:p>
          <a:p>
            <a:r>
              <a:rPr lang="en-US" dirty="0"/>
              <a:t>The accessibility standards they follow</a:t>
            </a:r>
          </a:p>
          <a:p>
            <a:r>
              <a:rPr lang="en-US" dirty="0"/>
              <a:t>Where users can get help</a:t>
            </a:r>
          </a:p>
          <a:p>
            <a:endParaRPr lang="en-US" dirty="0"/>
          </a:p>
          <a:p>
            <a:r>
              <a:rPr lang="en-US" dirty="0"/>
              <a:t>It may also mention…</a:t>
            </a:r>
          </a:p>
          <a:p>
            <a:pPr lvl="1"/>
            <a:r>
              <a:rPr lang="en-US" dirty="0"/>
              <a:t>Known limitations</a:t>
            </a:r>
          </a:p>
          <a:p>
            <a:pPr lvl="1"/>
            <a:r>
              <a:rPr lang="en-US" dirty="0"/>
              <a:t>Technical prerequisites</a:t>
            </a:r>
          </a:p>
          <a:p>
            <a:pPr lvl="1"/>
            <a:r>
              <a:rPr lang="en-US" dirty="0"/>
              <a:t>Measures taken for ongoing development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5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9C7C-5C4C-53C4-5419-31C78E92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Accessibility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2C1D-1FEA-0703-87A7-A7CF91B8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Adobe’s Accessibility Statement</a:t>
            </a:r>
            <a:endParaRPr lang="en-US" dirty="0"/>
          </a:p>
          <a:p>
            <a:r>
              <a:rPr lang="en-US" dirty="0">
                <a:hlinkClick r:id="rId3"/>
              </a:rPr>
              <a:t>Microsoft’s Accessibility Statement</a:t>
            </a:r>
            <a:endParaRPr lang="en-US" dirty="0"/>
          </a:p>
          <a:p>
            <a:r>
              <a:rPr lang="en-US" dirty="0">
                <a:hlinkClick r:id="rId4"/>
              </a:rPr>
              <a:t>Zoom Accessibility Statement</a:t>
            </a:r>
            <a:endParaRPr lang="en-US" dirty="0"/>
          </a:p>
          <a:p>
            <a:r>
              <a:rPr lang="en-US" dirty="0"/>
              <a:t>Any applications you’re curious about?</a:t>
            </a:r>
          </a:p>
          <a:p>
            <a:pPr lvl="1"/>
            <a:r>
              <a:rPr lang="en-US" dirty="0"/>
              <a:t>How do I find an AS?</a:t>
            </a:r>
          </a:p>
        </p:txBody>
      </p:sp>
    </p:spTree>
    <p:extLst>
      <p:ext uri="{BB962C8B-B14F-4D97-AF65-F5344CB8AC3E}">
        <p14:creationId xmlns:p14="http://schemas.microsoft.com/office/powerpoint/2010/main" val="330617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2142-2930-95C9-6F29-3027FF6C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I Use the Accessibility Statement?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92C5-AE4C-4F99-A05A-B441D754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haven’t purchased/decided to use the product, review for a sense of the vendor’s commitment.  If they don’t have one, be wary!</a:t>
            </a:r>
          </a:p>
          <a:p>
            <a:r>
              <a:rPr lang="en-US" dirty="0"/>
              <a:t>For applications you already use, review the AS to learn how to get accessibility help for your users.</a:t>
            </a:r>
          </a:p>
          <a:p>
            <a:r>
              <a:rPr lang="en-US" dirty="0"/>
              <a:t>For any application that you use to interact with other users, publish the AS somewhere conspicuous so they know where to go for help!</a:t>
            </a:r>
          </a:p>
        </p:txBody>
      </p:sp>
    </p:spTree>
    <p:extLst>
      <p:ext uri="{BB962C8B-B14F-4D97-AF65-F5344CB8AC3E}">
        <p14:creationId xmlns:p14="http://schemas.microsoft.com/office/powerpoint/2010/main" val="310533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BAABA9-EB83-D0E3-465C-F0B2929C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888"/>
            <a:ext cx="7860957" cy="2852737"/>
          </a:xfrm>
        </p:spPr>
        <p:txBody>
          <a:bodyPr/>
          <a:lstStyle/>
          <a:p>
            <a:r>
              <a:rPr lang="en-US" dirty="0"/>
              <a:t>Voluntary Product Accessibility Templates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627DE-8B98-CC08-41E4-7D96DD4AF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navigate the super-technical</a:t>
            </a:r>
          </a:p>
        </p:txBody>
      </p:sp>
    </p:spTree>
    <p:extLst>
      <p:ext uri="{BB962C8B-B14F-4D97-AF65-F5344CB8AC3E}">
        <p14:creationId xmlns:p14="http://schemas.microsoft.com/office/powerpoint/2010/main" val="90487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4f2631-d467-428f-9ddf-4b3561112e79">
      <Terms xmlns="http://schemas.microsoft.com/office/infopath/2007/PartnerControls"/>
    </lcf76f155ced4ddcb4097134ff3c332f>
    <TaxCatchAll xmlns="99e86e68-fb70-472c-9eb6-a9b40560a7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DED430FF8E149ABA5AC10C91C9BED" ma:contentTypeVersion="13" ma:contentTypeDescription="Create a new document." ma:contentTypeScope="" ma:versionID="b624a51e94a69b5e425b05ed33bb20aa">
  <xsd:schema xmlns:xsd="http://www.w3.org/2001/XMLSchema" xmlns:xs="http://www.w3.org/2001/XMLSchema" xmlns:p="http://schemas.microsoft.com/office/2006/metadata/properties" xmlns:ns2="734f2631-d467-428f-9ddf-4b3561112e79" xmlns:ns3="99e86e68-fb70-472c-9eb6-a9b40560a749" targetNamespace="http://schemas.microsoft.com/office/2006/metadata/properties" ma:root="true" ma:fieldsID="ec09e8d6f6bee4686b192a5a22361bfe" ns2:_="" ns3:_="">
    <xsd:import namespace="734f2631-d467-428f-9ddf-4b3561112e79"/>
    <xsd:import namespace="99e86e68-fb70-472c-9eb6-a9b40560a7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f2631-d467-428f-9ddf-4b3561112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6e68-fb70-472c-9eb6-a9b40560a74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76f469-baae-41e0-8f8f-eb6d7943faed}" ma:internalName="TaxCatchAll" ma:showField="CatchAllData" ma:web="99e86e68-fb70-472c-9eb6-a9b40560a7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23FE4A-BD48-4C28-9D7B-05B4AE93D1A9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99e86e68-fb70-472c-9eb6-a9b40560a749"/>
    <ds:schemaRef ds:uri="http://purl.org/dc/dcmitype/"/>
    <ds:schemaRef ds:uri="734f2631-d467-428f-9ddf-4b3561112e79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EDD922-60FC-4261-9A6F-B7F615A54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63DFF1-33DB-4F92-860C-192D2720C20D}">
  <ds:schemaRefs>
    <ds:schemaRef ds:uri="734f2631-d467-428f-9ddf-4b3561112e79"/>
    <ds:schemaRef ds:uri="99e86e68-fb70-472c-9eb6-a9b40560a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787</Words>
  <Application>Microsoft Macintosh PowerPoint</Application>
  <PresentationFormat>Widescreen</PresentationFormat>
  <Paragraphs>119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Montserrat Light</vt:lpstr>
      <vt:lpstr>Office Theme</vt:lpstr>
      <vt:lpstr>Third-Party Application Accessibility</vt:lpstr>
      <vt:lpstr>Third-Party Applications</vt:lpstr>
      <vt:lpstr>Two considerations</vt:lpstr>
      <vt:lpstr>Two Tools to Determine App Accessibility</vt:lpstr>
      <vt:lpstr>Accessibility Statements</vt:lpstr>
      <vt:lpstr>An Accessibility Statement declares…</vt:lpstr>
      <vt:lpstr>Example Accessibility Statements</vt:lpstr>
      <vt:lpstr>How Should I Use the Accessibility Statement?</vt:lpstr>
      <vt:lpstr>Voluntary Product Accessibility Templates</vt:lpstr>
      <vt:lpstr>What is it?</vt:lpstr>
      <vt:lpstr>WCAG Breakdown</vt:lpstr>
      <vt:lpstr>What is the Principle?</vt:lpstr>
      <vt:lpstr>What is the Principle? (2)</vt:lpstr>
      <vt:lpstr>What is the Principle? (3)</vt:lpstr>
      <vt:lpstr>Example VPATs</vt:lpstr>
      <vt:lpstr>How Should I Use a VPAT?</vt:lpstr>
      <vt:lpstr>3rd Party Websites</vt:lpstr>
      <vt:lpstr>The sites we send people to need to be compliant, too!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Rodenbeck</dc:creator>
  <cp:lastModifiedBy>Jason Rodenbeck</cp:lastModifiedBy>
  <cp:revision>5</cp:revision>
  <dcterms:created xsi:type="dcterms:W3CDTF">2022-06-16T18:12:39Z</dcterms:created>
  <dcterms:modified xsi:type="dcterms:W3CDTF">2025-11-17T19:07:59Z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0x0101009BEDED430FF8E149ABA5AC10C91C9BED</vt:lpwstr>
  </property>
  <property fmtid="{D5CDD505-2E9C-101B-9397-08002B2CF9AE}" pid="3" name="MediaServiceImageTags">
    <vt:lpwstr/>
  </property>
</Properties>
</file>