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04_660D070C.xml" ContentType="application/vnd.ms-powerpoint.comments+xml"/>
  <Override PartName="/ppt/notesSlides/notesSlide8.xml" ContentType="application/vnd.openxmlformats-officedocument.presentationml.notesSlide+xml"/>
  <Override PartName="/ppt/comments/modernComment_106_8745433.xml" ContentType="application/vnd.ms-powerpoint.comments+xml"/>
  <Override PartName="/ppt/notesSlides/notesSlide9.xml" ContentType="application/vnd.openxmlformats-officedocument.presentationml.notesSlide+xml"/>
  <Override PartName="/ppt/comments/modernComment_108_D898EAEC.xml" ContentType="application/vnd.ms-powerpoint.comments+xml"/>
  <Override PartName="/ppt/comments/modernComment_120_F1BEAFE9.xml" ContentType="application/vnd.ms-powerpoint.comments+xml"/>
  <Override PartName="/ppt/notesSlides/notesSlide10.xml" ContentType="application/vnd.openxmlformats-officedocument.presentationml.notesSlide+xml"/>
  <Override PartName="/ppt/comments/modernComment_11F_1D8D88EA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79" r:id="rId7"/>
    <p:sldId id="286" r:id="rId8"/>
    <p:sldId id="280" r:id="rId9"/>
    <p:sldId id="281" r:id="rId10"/>
    <p:sldId id="285" r:id="rId11"/>
    <p:sldId id="283" r:id="rId12"/>
    <p:sldId id="258" r:id="rId13"/>
    <p:sldId id="260" r:id="rId14"/>
    <p:sldId id="261" r:id="rId15"/>
    <p:sldId id="262" r:id="rId16"/>
    <p:sldId id="263" r:id="rId17"/>
    <p:sldId id="264" r:id="rId18"/>
    <p:sldId id="288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3" r:id="rId27"/>
    <p:sldId id="272" r:id="rId28"/>
    <p:sldId id="287" r:id="rId29"/>
    <p:sldId id="274" r:id="rId30"/>
    <p:sldId id="275" r:id="rId31"/>
    <p:sldId id="276" r:id="rId32"/>
    <p:sldId id="2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C5394B-934F-3F9C-E536-1D3EA031B5D5}" name="Jonathan Gilliam" initials="" userId="S::jgilli11@kennesaw.edu::40e178ac-ca07-4606-97ce-92fabf1ca1fb" providerId="AD"/>
  <p188:author id="{08224C62-A4C8-532D-2DD2-B720402A4564}" name="Sharon McAleer" initials="SM" userId="S::smcalee2@kennesaw.edu::45232735-1cb9-4c8c-a1f0-88d29301e7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04_660D070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E62347-9B23-499E-BDD7-4C32A897F930}" authorId="{08224C62-A4C8-532D-2DD2-B720402A4564}" status="resolved" created="2025-11-17T16:41:23.38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12129804" sldId="260"/>
      <ac:spMk id="3" creationId="{0A087DE2-20E1-1268-3EFD-35EFC42E50D7}"/>
    </ac:deMkLst>
    <p188:replyLst>
      <p188:reply id="{FE91FEF4-7C22-4633-A862-EDDF4F2C78AB}" authorId="{25C5394B-934F-3F9C-E536-1D3EA031B5D5}" created="2025-11-18T15:21:27.425">
        <p188:txBody>
          <a:bodyPr/>
          <a:lstStyle/>
          <a:p>
            <a:r>
              <a:rPr lang="en-US"/>
              <a:t>colors are pre-set. So if you pick a dark background you will have white text. We cannot select text color as an option. </a:t>
            </a:r>
          </a:p>
        </p188:txBody>
      </p188:reply>
    </p188:replyLst>
    <p188:txBody>
      <a:bodyPr/>
      <a:lstStyle/>
      <a:p>
        <a:r>
          <a:rPr lang="en-US"/>
          <a:t>[@Jonathan Gilliam] I think color combos are in their control, or is that all controlled in MC for ADA BEST Practices?</a:t>
        </a:r>
      </a:p>
    </p188:txBody>
  </p188:cm>
</p188:cmLst>
</file>

<file path=ppt/comments/modernComment_106_87454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68275C0-8E34-423A-9F9D-62F143A84791}" authorId="{08224C62-A4C8-532D-2DD2-B720402A4564}" status="resolved" created="2025-11-17T16:43:17.17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1841459" sldId="262"/>
      <ac:spMk id="3" creationId="{B7EF73B3-E5E4-1624-EDA0-784721245349}"/>
    </ac:deMkLst>
    <p188:txBody>
      <a:bodyPr/>
      <a:lstStyle/>
      <a:p>
        <a:r>
          <a:rPr lang="en-US"/>
          <a:t>[@Jonathan Gilliam] I added this submit bullet</a:t>
        </a:r>
      </a:p>
    </p188:txBody>
  </p188:cm>
  <p188:cm id="{269E7EE9-C324-48BF-8BF7-0A90EB1A6E9F}" authorId="{08224C62-A4C8-532D-2DD2-B720402A4564}" created="2025-11-17T17:09:45.51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1841459" sldId="262"/>
      <ac:spMk id="2" creationId="{FC3B7A7E-6851-3A07-CA1B-40B99147B498}"/>
    </ac:deMkLst>
    <p188:replyLst>
      <p188:reply id="{512B8B2C-3527-421A-86C9-6BD4F417267D}" authorId="{08224C62-A4C8-532D-2DD2-B720402A4564}" created="2025-11-18T19:14:10.228">
        <p188:txBody>
          <a:bodyPr/>
          <a:lstStyle/>
          <a:p>
            <a:r>
              <a:rPr lang="en-US"/>
              <a:t>Correct headings before posting to the web.</a:t>
            </a:r>
          </a:p>
        </p188:txBody>
      </p188:reply>
    </p188:replyLst>
    <p188:txBody>
      <a:bodyPr/>
      <a:lstStyle/>
      <a:p>
        <a:r>
          <a:rPr lang="en-US"/>
          <a:t>[@Jonathan Gilliam] Is the PPT accessible if the headings are the same? </a:t>
        </a:r>
      </a:p>
    </p188:txBody>
  </p188:cm>
  <p188:cm id="{D614F82C-C535-44C4-A85D-1CA06D2944A9}" authorId="{08224C62-A4C8-532D-2DD2-B720402A4564}" created="2025-11-17T19:55:29.01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1841459" sldId="262"/>
      <ac:picMk id="19" creationId="{BA80994E-8E81-C9F8-FB33-86E8AC4792B7}"/>
    </ac:deMkLst>
    <p188:txBody>
      <a:bodyPr/>
      <a:lstStyle/>
      <a:p>
        <a:r>
          <a:rPr lang="en-US"/>
          <a:t>[@Jonathan Gilliam] I found this video on heading structure, if you would like to consider it: https://www.youtube.com/watch?v=-CuSHeInjPM </a:t>
        </a:r>
      </a:p>
    </p188:txBody>
  </p188:cm>
</p188:cmLst>
</file>

<file path=ppt/comments/modernComment_108_D898EA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CBC391-BE4F-4535-B3CD-AEA24859B609}" authorId="{08224C62-A4C8-532D-2DD2-B720402A4564}" created="2025-11-14T21:41:05.3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33900268" sldId="264"/>
      <ac:spMk id="3" creationId="{1E15B708-BDDA-FFC7-283D-C1B6981D7D0A}"/>
    </ac:deMkLst>
    <p188:replyLst>
      <p188:reply id="{B3C3972D-ED80-4176-9985-609FE6FA02BE}" authorId="{08224C62-A4C8-532D-2DD2-B720402A4564}" created="2025-11-18T19:16:33.050">
        <p188:txBody>
          <a:bodyPr/>
          <a:lstStyle/>
          <a:p>
            <a:r>
              <a:rPr lang="en-US"/>
              <a:t>Adding slide
</a:t>
            </a:r>
          </a:p>
        </p188:txBody>
      </p188:reply>
    </p188:replyLst>
    <p188:txBody>
      <a:bodyPr/>
      <a:lstStyle/>
      <a:p>
        <a:r>
          <a:rPr lang="en-US"/>
          <a:t>[@Jonathan Gilliam] Let’s add something about opening windows. And linking to PDFs or non html files. I’d like to encourage folks to indicate if their link is going to a PDF, .doc. Ppt etc...</a:t>
        </a:r>
      </a:p>
    </p188:txBody>
  </p188:cm>
</p188:cmLst>
</file>

<file path=ppt/comments/modernComment_11F_1D8D88E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638109-FE33-47BE-BD4C-DBE4BAE9CA01}" authorId="{08224C62-A4C8-532D-2DD2-B720402A4564}" created="2025-11-17T16:40:12.252" startDate="2025-11-17T16:40:12.252" dueDate="2025-11-17T16:40:12.252" assignedTo="{25C5394B-934F-3F9C-E536-1D3EA031B5D5}" title="@Jonathan Gilliam I think we need to address this, and tell them to read more on the brand center. https://campus.kennesaw.edu/offices-services/stratcomm/branding/logo-color-guidelines/color-guidelines.php 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95814890" sldId="287"/>
      <ac:picMk id="6" creationId="{AAF7F272-8B82-14BB-DEDD-D05E53E026B6}"/>
    </ac:deMkLst>
    <p188:txBody>
      <a:bodyPr/>
      <a:lstStyle/>
      <a:p>
        <a:r>
          <a:rPr lang="en-US"/>
          <a:t>[@Jonathan Gilliam] I think we need to address this, and tell them to read more on the brand center. https://campus.kennesaw.edu/offices-services/stratcomm/branding/logo-color-guidelines/color-guidelines.php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11-17T16:40:12.252" id="{B3ADDFC1-1016-4CE8-B86B-8E88BAD64EE5}">
              <p228:atrbtn authorId="{08224C62-A4C8-532D-2DD2-B720402A4564}"/>
              <p228:anchr>
                <p228:comment id="{75638109-FE33-47BE-BD4C-DBE4BAE9CA01}"/>
              </p228:anchr>
              <p228:add/>
            </p228:event>
            <p228:event time="2025-11-17T16:40:12.252" id="{0E965E35-0D55-4C91-8698-6AB5D3F80B5A}">
              <p228:atrbtn authorId="{08224C62-A4C8-532D-2DD2-B720402A4564}"/>
              <p228:anchr>
                <p228:comment id="{75638109-FE33-47BE-BD4C-DBE4BAE9CA01}"/>
              </p228:anchr>
              <p228:asgn authorId="{25C5394B-934F-3F9C-E536-1D3EA031B5D5}"/>
            </p228:event>
            <p228:event time="2025-11-17T16:40:12.252" id="{E380328D-03B5-4D24-AF4B-CAA5FEAA5387}">
              <p228:atrbtn authorId="{08224C62-A4C8-532D-2DD2-B720402A4564}"/>
              <p228:anchr>
                <p228:comment id="{75638109-FE33-47BE-BD4C-DBE4BAE9CA01}"/>
              </p228:anchr>
              <p228:title val="@Jonathan Gilliam I think we need to address this, and tell them to read more on the brand center. https://campus.kennesaw.edu/offices-services/stratcomm/branding/logo-color-guidelines/color-guidelines.php "/>
            </p228:event>
            <p228:event time="2025-11-17T16:40:12.252" id="{3102AFB2-1E57-4483-992B-576E143CEA0A}">
              <p228:atrbtn authorId="{08224C62-A4C8-532D-2DD2-B720402A4564}"/>
              <p228:anchr>
                <p228:comment id="{75638109-FE33-47BE-BD4C-DBE4BAE9CA01}"/>
              </p228:anchr>
              <p228:date stDt="2025-11-17T16:40:12.252" endDt="2025-11-17T16:40:12.252"/>
            </p228:event>
          </p228:history>
        </p228:taskDetails>
      </p:ext>
    </p188:extLst>
  </p188:cm>
</p188:cmLst>
</file>

<file path=ppt/comments/modernComment_120_F1BEAFE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20487C-CF29-4CE4-A40D-1C35BD6F69FD}" authorId="{08224C62-A4C8-532D-2DD2-B720402A4564}" created="2025-11-14T21:41:05.39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33900268" sldId="264"/>
      <ac:spMk id="3" creationId="{1E15B708-BDDA-FFC7-283D-C1B6981D7D0A}"/>
    </ac:deMkLst>
    <p188:replyLst>
      <p188:reply id="{B3C3972D-ED80-4176-9985-609FE6FA02BE}" authorId="{08224C62-A4C8-532D-2DD2-B720402A4564}" created="2025-11-18T19:16:33.050">
        <p188:txBody>
          <a:bodyPr/>
          <a:lstStyle/>
          <a:p>
            <a:r>
              <a:rPr lang="en-US"/>
              <a:t>Adding slide
</a:t>
            </a:r>
          </a:p>
        </p188:txBody>
      </p188:reply>
    </p188:replyLst>
    <p188:txBody>
      <a:bodyPr/>
      <a:lstStyle/>
      <a:p>
        <a:r>
          <a:rPr lang="en-US"/>
          <a:t>[@Jonathan Gilliam] Let’s add something about opening windows. And linking to PDFs or non html files. I’d like to encourage folks to indicate if their link is going to a PDF, .doc. Ppt etc...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D78D4-8830-4043-9064-E6BE46C06313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FDDA2-D307-7D41-8A9B-9D02DEE48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1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27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74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Something to consider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/>
              <a:t>Our session description:</a:t>
            </a:r>
            <a:br>
              <a:rPr lang="en-US"/>
            </a:b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Website Accessibility in Modern Campus CMS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Description: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 the KSU Web Team from Strategic Communications &amp; Marketing for a one-hour session focused on creating accessible, inclusive, and compliant web content within the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 Campus CMS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presentation will walk editors and site managers through best practices for meeting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 and Section 508 requirements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using real examples from KSU sites.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 will learn: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accessibility applies to content built in Modern Campus templates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accessibility pitfalls (e.g., color contrast, alt text, headings, and links) and how to avoid them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 practices when using Snippets and other built-in Modern Campus tools to meet accessibility requirements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KSU’s expectations, resources, and upcoming accessibility initiatives</a:t>
            </a:r>
          </a:p>
          <a:p>
            <a:pPr fontAlgn="base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session will include live demos, quick tips you can apply immediately, and time for Q&amp;A. Whether you edit pages occasionally or manage a full site, this session will help ensure your content is usable by everyone and fully compliant with KSU standards.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10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WCAG 2.2 Adds 9 New Success Criteria</a:t>
            </a:r>
          </a:p>
          <a:p>
            <a:r>
              <a:rPr lang="en-US"/>
              <a:t>In 2.2</a:t>
            </a:r>
            <a:br>
              <a:rPr lang="en-US"/>
            </a:br>
            <a:r>
              <a:rPr lang="en-US" b="1"/>
              <a:t>3.3.8 Accessible Authentication (Minimum)</a:t>
            </a:r>
            <a:r>
              <a:rPr lang="en-US"/>
              <a:t> – login must not rely on memory tests (like CAPTCHAs or “enter the same pattern”)</a:t>
            </a:r>
          </a:p>
          <a:p>
            <a:r>
              <a:rPr lang="en-US"/>
              <a:t>Focus not obscured</a:t>
            </a:r>
          </a:p>
          <a:p>
            <a:r>
              <a:rPr lang="en-US"/>
              <a:t>24x24 touch targets or have enough spacing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3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26 years after section 508 in 2024 title 2 of the ADA required state, local governments and universities….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FDDA2-D307-7D41-8A9B-9D02DEE48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19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Examples:</a:t>
            </a:r>
            <a:br>
              <a:rPr lang="en-US"/>
            </a:br>
            <a:r>
              <a:rPr lang="en-US"/>
              <a:t>In 2006, The National Federation of the Blind v. Target Corp. — The NFB sued Target over inaccessible website content for blind screen‐reader users.</a:t>
            </a:r>
            <a:br>
              <a:rPr lang="en-US"/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monetary damages in the amount of six million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9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FDDA2-D307-7D41-8A9B-9D02DEE48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66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49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4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1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9F9D3-1631-574E-B794-15810466C68F}"/>
              </a:ext>
            </a:extLst>
          </p:cNvPr>
          <p:cNvSpPr/>
          <p:nvPr/>
        </p:nvSpPr>
        <p:spPr>
          <a:xfrm>
            <a:off x="6039679" y="0"/>
            <a:ext cx="52652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5C32C3-0E38-EF40-8753-699E473F0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356227-D7D4-F943-AFB2-F20F8B42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17" y="1983144"/>
            <a:ext cx="2853911" cy="28917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0DF3D-F69D-9941-B6AB-0FDADE794E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3549" y="2964400"/>
            <a:ext cx="46609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DA1688-B217-4843-B0D0-29E1D20281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3549" y="3477162"/>
            <a:ext cx="46609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1909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2D5093F-A64D-6A42-8920-D62D4FA40C4E}"/>
              </a:ext>
            </a:extLst>
          </p:cNvPr>
          <p:cNvGrpSpPr/>
          <p:nvPr userDrawn="1"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42E0DC-41C4-5D4E-9365-D4101A18F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272"/>
            <a:stretch/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FC13913-2F32-2343-B64C-251CB51EA2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6811" y="1497477"/>
              <a:ext cx="8538377" cy="0"/>
            </a:xfrm>
            <a:prstGeom prst="line">
              <a:avLst/>
            </a:prstGeom>
            <a:ln w="28575">
              <a:solidFill>
                <a:srgbClr val="FFC6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DDACB2-B58B-F64A-B55E-70FEB45037B1}"/>
                </a:ext>
              </a:extLst>
            </p:cNvPr>
            <p:cNvSpPr/>
            <p:nvPr/>
          </p:nvSpPr>
          <p:spPr>
            <a:xfrm>
              <a:off x="5589104" y="990581"/>
              <a:ext cx="1013791" cy="10137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6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4A6396A-6CC8-EE41-8B23-9407CDA8FD3F}"/>
                </a:ext>
              </a:extLst>
            </p:cNvPr>
            <p:cNvCxnSpPr>
              <a:cxnSpLocks/>
            </p:cNvCxnSpPr>
            <p:nvPr/>
          </p:nvCxnSpPr>
          <p:spPr>
            <a:xfrm>
              <a:off x="1826811" y="5360525"/>
              <a:ext cx="8538377" cy="0"/>
            </a:xfrm>
            <a:prstGeom prst="line">
              <a:avLst/>
            </a:prstGeom>
            <a:ln w="28575">
              <a:solidFill>
                <a:srgbClr val="FFC6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4DCAAE-06D4-1C42-A8CE-0E38F73143D0}"/>
                </a:ext>
              </a:extLst>
            </p:cNvPr>
            <p:cNvSpPr/>
            <p:nvPr/>
          </p:nvSpPr>
          <p:spPr>
            <a:xfrm>
              <a:off x="5589104" y="4853629"/>
              <a:ext cx="1013791" cy="10137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6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F89AB1-B31C-E448-B85A-7845F94BB1BB}"/>
                </a:ext>
              </a:extLst>
            </p:cNvPr>
            <p:cNvSpPr/>
            <p:nvPr/>
          </p:nvSpPr>
          <p:spPr>
            <a:xfrm>
              <a:off x="-1" y="2494755"/>
              <a:ext cx="12192001" cy="1866622"/>
            </a:xfrm>
            <a:prstGeom prst="rect">
              <a:avLst/>
            </a:prstGeom>
            <a:solidFill>
              <a:srgbClr val="FFC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F5AD75-B71E-D94B-A05C-66D485089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0916" y="1320514"/>
              <a:ext cx="650162" cy="4334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CDAB06-B996-2747-B5EA-CA07085E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70916" y="5143800"/>
              <a:ext cx="650162" cy="433441"/>
            </a:xfrm>
            <a:prstGeom prst="rect">
              <a:avLst/>
            </a:prstGeom>
          </p:spPr>
        </p:pic>
      </p:grp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663CB2-1E13-F842-839B-5A8CD0A85A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571" y="2937860"/>
            <a:ext cx="10414849" cy="9804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We don’t yet know what our best self can be…together, we all need to find it.</a:t>
            </a:r>
          </a:p>
        </p:txBody>
      </p:sp>
    </p:spTree>
    <p:extLst>
      <p:ext uri="{BB962C8B-B14F-4D97-AF65-F5344CB8AC3E}">
        <p14:creationId xmlns:p14="http://schemas.microsoft.com/office/powerpoint/2010/main" val="45698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33246C5-2D29-F946-B2F7-3B9C84905703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CE2E98-8D1A-CD4B-B1A9-88632EBA6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BB83C3-3C45-0841-A413-09852839C40C}"/>
                </a:ext>
              </a:extLst>
            </p:cNvPr>
            <p:cNvCxnSpPr>
              <a:cxnSpLocks/>
            </p:cNvCxnSpPr>
            <p:nvPr/>
          </p:nvCxnSpPr>
          <p:spPr>
            <a:xfrm>
              <a:off x="1826811" y="1497477"/>
              <a:ext cx="8538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FDDB52-74F4-BD45-9465-8A1053479EC4}"/>
                </a:ext>
              </a:extLst>
            </p:cNvPr>
            <p:cNvSpPr/>
            <p:nvPr/>
          </p:nvSpPr>
          <p:spPr>
            <a:xfrm>
              <a:off x="5589104" y="990581"/>
              <a:ext cx="1013791" cy="10137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FCEBF5-ADAA-7B46-9038-529B9CAD1C0A}"/>
                </a:ext>
              </a:extLst>
            </p:cNvPr>
            <p:cNvCxnSpPr>
              <a:cxnSpLocks/>
            </p:cNvCxnSpPr>
            <p:nvPr/>
          </p:nvCxnSpPr>
          <p:spPr>
            <a:xfrm>
              <a:off x="1826811" y="5360525"/>
              <a:ext cx="85383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C772748-8129-DF4A-8381-C7C56673891E}"/>
                </a:ext>
              </a:extLst>
            </p:cNvPr>
            <p:cNvSpPr/>
            <p:nvPr/>
          </p:nvSpPr>
          <p:spPr>
            <a:xfrm>
              <a:off x="5589104" y="4853629"/>
              <a:ext cx="1013791" cy="10137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7E82D3-A127-8949-B1E6-B259F329C874}"/>
                </a:ext>
              </a:extLst>
            </p:cNvPr>
            <p:cNvSpPr/>
            <p:nvPr/>
          </p:nvSpPr>
          <p:spPr>
            <a:xfrm>
              <a:off x="-1" y="2494755"/>
              <a:ext cx="12192001" cy="1866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B4B2D7-120C-C34A-B84F-EA07D8F4A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0855" y="1305854"/>
              <a:ext cx="690281" cy="46018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279F7D-5F09-5A4A-BBE3-A178B7A30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50855" y="5128560"/>
              <a:ext cx="690281" cy="460187"/>
            </a:xfrm>
            <a:prstGeom prst="rect">
              <a:avLst/>
            </a:prstGeom>
          </p:spPr>
        </p:pic>
      </p:grp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4F3A9B5-49EA-D54B-89B9-093CE6BD8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571" y="2937860"/>
            <a:ext cx="10414849" cy="9804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We don’t yet know what our best self can be…together, we all need to find it.</a:t>
            </a:r>
          </a:p>
        </p:txBody>
      </p:sp>
    </p:spTree>
    <p:extLst>
      <p:ext uri="{BB962C8B-B14F-4D97-AF65-F5344CB8AC3E}">
        <p14:creationId xmlns:p14="http://schemas.microsoft.com/office/powerpoint/2010/main" val="218187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5A00D-820B-394B-BB34-47EBF2ABE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71227B-224F-8845-985A-7D474CAE570C}"/>
              </a:ext>
            </a:extLst>
          </p:cNvPr>
          <p:cNvSpPr/>
          <p:nvPr/>
        </p:nvSpPr>
        <p:spPr>
          <a:xfrm>
            <a:off x="-1" y="2958419"/>
            <a:ext cx="12192001" cy="9411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FC234-CE84-CE4A-AEC5-3D8F75B4E49C}"/>
              </a:ext>
            </a:extLst>
          </p:cNvPr>
          <p:cNvSpPr txBox="1"/>
          <p:nvPr/>
        </p:nvSpPr>
        <p:spPr>
          <a:xfrm>
            <a:off x="1822703" y="3210350"/>
            <a:ext cx="85465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3475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7E3552-DEBB-C944-A554-82AFCB8419BA}"/>
              </a:ext>
            </a:extLst>
          </p:cNvPr>
          <p:cNvSpPr/>
          <p:nvPr/>
        </p:nvSpPr>
        <p:spPr>
          <a:xfrm>
            <a:off x="0" y="4872178"/>
            <a:ext cx="12192000" cy="121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982E9-2715-D941-B379-71A97DB17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1168" b="21932"/>
          <a:stretch/>
        </p:blipFill>
        <p:spPr>
          <a:xfrm>
            <a:off x="-1" y="4933072"/>
            <a:ext cx="12192001" cy="192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8D1FCC-C828-5245-A412-37087985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335" y="963303"/>
            <a:ext cx="2887330" cy="292557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754ED87-0658-414E-9715-03B9642412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5550" y="5448601"/>
            <a:ext cx="46609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A2028A-6C2D-9540-910F-711B608C5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5550" y="5961363"/>
            <a:ext cx="4660900" cy="350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3132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9982E9-2715-D941-B379-71A97DB17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02" r="1168" b="21932"/>
          <a:stretch/>
        </p:blipFill>
        <p:spPr>
          <a:xfrm>
            <a:off x="-1" y="6311590"/>
            <a:ext cx="12192001" cy="56563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C39C82-22A6-0A45-B0AE-051068866D21}"/>
              </a:ext>
            </a:extLst>
          </p:cNvPr>
          <p:cNvCxnSpPr>
            <a:cxnSpLocks/>
          </p:cNvCxnSpPr>
          <p:nvPr userDrawn="1"/>
        </p:nvCxnSpPr>
        <p:spPr>
          <a:xfrm>
            <a:off x="-1" y="6311590"/>
            <a:ext cx="121920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FA6151DA-0E50-3747-B88F-29F646B31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096" y="3546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8378D0F-E7EF-4A4B-83B1-DE98788093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3425" y="2217738"/>
            <a:ext cx="10355263" cy="3752850"/>
          </a:xfrm>
          <a:prstGeom prst="rect">
            <a:avLst/>
          </a:prstGeom>
        </p:spPr>
        <p:txBody>
          <a:bodyPr/>
          <a:lstStyle>
            <a:lvl1pPr>
              <a:buClr>
                <a:srgbClr val="F7BF32"/>
              </a:buClr>
              <a:defRPr b="0" i="0">
                <a:latin typeface="Avenir Medium" panose="02000503020000020003" pitchFamily="2" charset="0"/>
              </a:defRPr>
            </a:lvl1pPr>
            <a:lvl2pPr>
              <a:buClr>
                <a:srgbClr val="F7BF32"/>
              </a:buClr>
              <a:defRPr b="0" i="0">
                <a:latin typeface="Avenir Roman" panose="02000503020000020003" pitchFamily="2" charset="0"/>
              </a:defRPr>
            </a:lvl2pPr>
            <a:lvl3pPr>
              <a:buClr>
                <a:srgbClr val="F7BF32"/>
              </a:buClr>
              <a:defRPr b="0" i="0">
                <a:latin typeface="Avenir Roman" panose="02000503020000020003" pitchFamily="2" charset="0"/>
              </a:defRPr>
            </a:lvl3pPr>
            <a:lvl4pPr>
              <a:buClr>
                <a:srgbClr val="F7BF32"/>
              </a:buClr>
              <a:defRPr b="0" i="0">
                <a:latin typeface="Avenir Roman" panose="02000503020000020003" pitchFamily="2" charset="0"/>
              </a:defRPr>
            </a:lvl4pPr>
            <a:lvl5pPr>
              <a:buClr>
                <a:srgbClr val="F7BF32"/>
              </a:buClr>
              <a:defRPr b="0" i="0">
                <a:latin typeface="Avenir Roman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00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9982E9-2715-D941-B379-71A97DB17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902" r="1168" b="21932"/>
          <a:stretch/>
        </p:blipFill>
        <p:spPr>
          <a:xfrm>
            <a:off x="-1" y="6311590"/>
            <a:ext cx="12192001" cy="56563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C39C82-22A6-0A45-B0AE-051068866D21}"/>
              </a:ext>
            </a:extLst>
          </p:cNvPr>
          <p:cNvCxnSpPr>
            <a:cxnSpLocks/>
          </p:cNvCxnSpPr>
          <p:nvPr userDrawn="1"/>
        </p:nvCxnSpPr>
        <p:spPr>
          <a:xfrm>
            <a:off x="-1" y="6311590"/>
            <a:ext cx="121920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19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7E3552-DEBB-C944-A554-82AFCB8419BA}"/>
              </a:ext>
            </a:extLst>
          </p:cNvPr>
          <p:cNvSpPr/>
          <p:nvPr/>
        </p:nvSpPr>
        <p:spPr>
          <a:xfrm>
            <a:off x="0" y="4872178"/>
            <a:ext cx="12192000" cy="121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982E9-2715-D941-B379-71A97DB17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1168" b="21932"/>
          <a:stretch/>
        </p:blipFill>
        <p:spPr>
          <a:xfrm>
            <a:off x="-1" y="4933072"/>
            <a:ext cx="12192001" cy="19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D4AF910-3B45-C642-BA40-7F26C292CBB7}"/>
              </a:ext>
            </a:extLst>
          </p:cNvPr>
          <p:cNvGrpSpPr/>
          <p:nvPr userDrawn="1"/>
        </p:nvGrpSpPr>
        <p:grpSpPr>
          <a:xfrm>
            <a:off x="0" y="0"/>
            <a:ext cx="6143872" cy="6858000"/>
            <a:chOff x="0" y="0"/>
            <a:chExt cx="614387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89D864-D3E3-854A-9727-A7FA3A3C3175}"/>
                </a:ext>
              </a:extLst>
            </p:cNvPr>
            <p:cNvSpPr/>
            <p:nvPr/>
          </p:nvSpPr>
          <p:spPr>
            <a:xfrm>
              <a:off x="5617345" y="0"/>
              <a:ext cx="526527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8ED27C-6546-2A4D-8DF8-81E2F1D5C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000"/>
            <a:stretch/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1061A9F-A15E-C64A-9549-79374FACE1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833" y="3229691"/>
            <a:ext cx="4702175" cy="3986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What We’ll Cover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FA52A49-6633-E54F-9E51-57323147E9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1833" y="1128199"/>
            <a:ext cx="4704334" cy="4564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200000"/>
              </a:lnSpc>
              <a:buClr>
                <a:srgbClr val="FFC629"/>
              </a:buClr>
              <a:buFont typeface="Arial" panose="020B0604020202020204" pitchFamily="34" charset="0"/>
              <a:buChar char="•"/>
              <a:defRPr sz="1800" b="0" i="0"/>
            </a:lvl2pPr>
          </a:lstStyle>
          <a:p>
            <a:pPr>
              <a:lnSpc>
                <a:spcPct val="200000"/>
              </a:lnSpc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>
              <a:lnSpc>
                <a:spcPct val="200000"/>
              </a:lnSpc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 marL="742950" lvl="1" indent="-285750">
              <a:lnSpc>
                <a:spcPct val="200000"/>
              </a:lnSpc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 marL="742950" lvl="1" indent="-285750">
              <a:lnSpc>
                <a:spcPct val="200000"/>
              </a:lnSpc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 marL="742950" lvl="1" indent="-285750">
              <a:lnSpc>
                <a:spcPct val="200000"/>
              </a:lnSpc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>
              <a:lnSpc>
                <a:spcPct val="200000"/>
              </a:lnSpc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  <a:p>
            <a:pPr>
              <a:lnSpc>
                <a:spcPct val="200000"/>
              </a:lnSpc>
            </a:pPr>
            <a:r>
              <a:rPr lang="en-US">
                <a:latin typeface="Avenir Medium" panose="02000503020000020003" pitchFamily="2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86207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6B76FD-EBC2-924F-90F9-5FBB8B224E6C}"/>
              </a:ext>
            </a:extLst>
          </p:cNvPr>
          <p:cNvSpPr/>
          <p:nvPr/>
        </p:nvSpPr>
        <p:spPr>
          <a:xfrm>
            <a:off x="-1" y="6224584"/>
            <a:ext cx="12192001" cy="2607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04431-1C59-AA44-82EC-D02845A98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24" r="1434" b="242"/>
          <a:stretch/>
        </p:blipFill>
        <p:spPr>
          <a:xfrm>
            <a:off x="0" y="6279639"/>
            <a:ext cx="12192000" cy="57836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6176D2-EEF6-1043-9E18-99A5E6FB1DED}"/>
              </a:ext>
            </a:extLst>
          </p:cNvPr>
          <p:cNvCxnSpPr>
            <a:cxnSpLocks/>
          </p:cNvCxnSpPr>
          <p:nvPr/>
        </p:nvCxnSpPr>
        <p:spPr>
          <a:xfrm>
            <a:off x="-13856" y="1260574"/>
            <a:ext cx="6096001" cy="0"/>
          </a:xfrm>
          <a:prstGeom prst="line">
            <a:avLst/>
          </a:prstGeom>
          <a:ln w="28575">
            <a:solidFill>
              <a:srgbClr val="FF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B75B1AC-CF2D-704D-8913-3B88C08C39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083" y="600075"/>
            <a:ext cx="5680075" cy="66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8360B5A-D265-7849-A437-ACE53640BB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083" y="1752600"/>
            <a:ext cx="4257675" cy="3352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C629"/>
              </a:buClr>
              <a:buFont typeface="Arial" panose="020B0604020202020204" pitchFamily="34" charset="0"/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sz="1500" b="1">
                <a:latin typeface="Avenir Black" panose="02000503020000020003" pitchFamily="2" charset="0"/>
              </a:rPr>
              <a:t>Points:</a:t>
            </a:r>
          </a:p>
          <a:p>
            <a:endParaRPr lang="en-US" sz="1500">
              <a:latin typeface="Avenir Medium" panose="02000503020000020003" pitchFamily="2" charset="0"/>
            </a:endParaRPr>
          </a:p>
          <a:p>
            <a:pPr marL="285750" indent="-285750"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00503020000020003" pitchFamily="2" charset="0"/>
              </a:rPr>
              <a:t>Point 1</a:t>
            </a:r>
          </a:p>
          <a:p>
            <a:pPr marL="285750" indent="-285750"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00503020000020003" pitchFamily="2" charset="0"/>
              </a:rPr>
              <a:t>Point 2</a:t>
            </a:r>
          </a:p>
          <a:p>
            <a:pPr marL="285750" indent="-285750">
              <a:buClr>
                <a:srgbClr val="FFC629"/>
              </a:buClr>
              <a:buFont typeface="Arial" panose="020B0604020202020204" pitchFamily="34" charset="0"/>
              <a:buChar char="•"/>
            </a:pPr>
            <a:r>
              <a:rPr lang="en-US" sz="1500">
                <a:latin typeface="Avenir Medium" panose="02000503020000020003" pitchFamily="2" charset="0"/>
              </a:rPr>
              <a:t>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>
              <a:latin typeface="Avenir Medium" panose="02000503020000020003" pitchFamily="2" charset="0"/>
            </a:endParaRPr>
          </a:p>
          <a:p>
            <a:r>
              <a:rPr lang="en-US" sz="1500">
                <a:latin typeface="Avenir Medium" panose="02000503020000020003" pitchFamily="2" charset="0"/>
              </a:rPr>
              <a:t>Reinforce main points/message here with copy to explain to the consumer.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F874033-E928-1743-85FB-DC29CB426C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9667" y="1593184"/>
            <a:ext cx="4794250" cy="3892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0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475F388-1957-4E42-8C71-14A16B93040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0DCAAC-46AE-3343-8F9A-CD4DDA203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27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7FE7ACE-CBBD-CE4F-9899-20F39A6A454D}"/>
                </a:ext>
              </a:extLst>
            </p:cNvPr>
            <p:cNvCxnSpPr/>
            <p:nvPr/>
          </p:nvCxnSpPr>
          <p:spPr>
            <a:xfrm>
              <a:off x="3169919" y="3857735"/>
              <a:ext cx="5852160" cy="0"/>
            </a:xfrm>
            <a:prstGeom prst="line">
              <a:avLst/>
            </a:prstGeom>
            <a:ln w="28575">
              <a:solidFill>
                <a:srgbClr val="FFC6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210CA93-A5F0-FC40-A24C-216D908FFE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8325" y="3247982"/>
            <a:ext cx="6575347" cy="553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230174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2C8967C-5DE1-8542-B6F8-DE583745C775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F91AB2-125E-C949-8DAC-F09226535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t="19272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F6F952A-A865-544A-B2DA-A32AF5762272}"/>
                </a:ext>
              </a:extLst>
            </p:cNvPr>
            <p:cNvCxnSpPr/>
            <p:nvPr/>
          </p:nvCxnSpPr>
          <p:spPr>
            <a:xfrm>
              <a:off x="3672840" y="3857735"/>
              <a:ext cx="4846320" cy="0"/>
            </a:xfrm>
            <a:prstGeom prst="line">
              <a:avLst/>
            </a:prstGeom>
            <a:ln w="28575">
              <a:solidFill>
                <a:srgbClr val="FFC6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DF5D72F-CC3C-2B4E-B192-FF761F67C8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8325" y="3247982"/>
            <a:ext cx="6575347" cy="553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08901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5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7" r:id="rId3"/>
    <p:sldLayoutId id="2147483668" r:id="rId4"/>
    <p:sldLayoutId id="2147483669" r:id="rId5"/>
    <p:sldLayoutId id="2147483658" r:id="rId6"/>
    <p:sldLayoutId id="2147483665" r:id="rId7"/>
    <p:sldLayoutId id="2147483660" r:id="rId8"/>
    <p:sldLayoutId id="2147483661" r:id="rId9"/>
    <p:sldLayoutId id="2147483663" r:id="rId10"/>
    <p:sldLayoutId id="2147483664" r:id="rId11"/>
    <p:sldLayoutId id="214748366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660D070C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8745433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108_D898EAEC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8/10/relationships/comments" Target="../comments/modernComment_120_F1BEAF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go.kennesaw.edu/video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ampus.kennesaw.edu/offices-services/omnicms/snippets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8/10/relationships/comments" Target="../comments/modernComment_11F_1D8D88EA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mpus.kennesaw.edu/offices-services/stratcomm/branding/logo-color-guidelines/color-guidelines.php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ebaim.org/resources/contrastchecker/" TargetMode="External"/><Relationship Id="rId3" Type="http://schemas.openxmlformats.org/officeDocument/2006/relationships/hyperlink" Target="https://www.section508.gov/" TargetMode="External"/><Relationship Id="rId7" Type="http://schemas.openxmlformats.org/officeDocument/2006/relationships/hyperlink" Target="https://campus.kennesaw.edu/faculty-staff/academic-affairs/curriculum-instruction-assessment/digital-learning-innovations/academic-web-accessibility/index.php" TargetMode="External"/><Relationship Id="rId12" Type="http://schemas.openxmlformats.org/officeDocument/2006/relationships/hyperlink" Target="https://campus.kennesaw.edu/policies-governance/institutional-policies/docs/policies/web-accessibility-policy-statement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mpus.kennesaw.edu/current-students/student-affairs/dean-of-students/student-disability-services/" TargetMode="External"/><Relationship Id="rId11" Type="http://schemas.openxmlformats.org/officeDocument/2006/relationships/hyperlink" Target="https://help.blackboard.com/Ally/Ally_for_LMS/Administrator/Institution_Report/Accessibility_Checklist" TargetMode="External"/><Relationship Id="rId5" Type="http://schemas.openxmlformats.org/officeDocument/2006/relationships/hyperlink" Target="https://www.w3.org/TR/WCAG21/" TargetMode="External"/><Relationship Id="rId10" Type="http://schemas.openxmlformats.org/officeDocument/2006/relationships/hyperlink" Target="https://www.kennesaw.edu/academic-affairs/curriculum-instruction-assessment/digital-learning-innovations/academic-web-accessibility/basic-accessibility-solutions/creating-accessible-content/ally.php" TargetMode="External"/><Relationship Id="rId4" Type="http://schemas.openxmlformats.org/officeDocument/2006/relationships/hyperlink" Target="https://www.ada.gov/" TargetMode="External"/><Relationship Id="rId9" Type="http://schemas.openxmlformats.org/officeDocument/2006/relationships/hyperlink" Target="https://www.ssa.gov/accessibility/andi/help/install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1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sus.gov/newsroom/facts-for-features/2023/disabilities-act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2hqmqZzegg?feature=oembed" TargetMode="External"/><Relationship Id="rId5" Type="http://schemas.openxmlformats.org/officeDocument/2006/relationships/hyperlink" Target="https://www.youtube.com/watch?app=desktop&amp;v=a2hqmqZzegg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7171B0-B649-7145-AD15-573647914E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ADA Best Practices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0C477-1C02-2D4A-8EE3-754FD6D05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For Modern Campus (Omni CMS)</a:t>
            </a:r>
          </a:p>
          <a:p>
            <a:endParaRPr lang="en-US"/>
          </a:p>
          <a:p>
            <a:r>
              <a:rPr lang="en-US" b="0"/>
              <a:t>Web Team from The Office of Strategic Communications &amp; Marketing  </a:t>
            </a:r>
          </a:p>
          <a:p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C4B02E4-8700-EFEE-4362-49A54A9BD1B6}"/>
              </a:ext>
            </a:extLst>
          </p:cNvPr>
          <p:cNvSpPr txBox="1">
            <a:spLocks/>
          </p:cNvSpPr>
          <p:nvPr/>
        </p:nvSpPr>
        <p:spPr>
          <a:xfrm>
            <a:off x="6548260" y="6424260"/>
            <a:ext cx="5643740" cy="512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0" i="1"/>
              <a:t>Created by: Jonathan Gillam &amp; Sharon McAleer</a:t>
            </a:r>
          </a:p>
        </p:txBody>
      </p:sp>
    </p:spTree>
    <p:extLst>
      <p:ext uri="{BB962C8B-B14F-4D97-AF65-F5344CB8AC3E}">
        <p14:creationId xmlns:p14="http://schemas.microsoft.com/office/powerpoint/2010/main" val="409507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CE124-5A07-82B9-5F1A-DA98BBA58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EBC5A3-524D-A6FE-E3B3-151FFF142A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What is outside of your control?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87DE2-20E1-1268-3EFD-35EFC42E5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2" y="1752600"/>
            <a:ext cx="9861533" cy="3892550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CSS (Font, Color, Styles)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Toolbar Options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A32639-C2B0-5A6C-F11D-C950F5D08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80" y="2197980"/>
            <a:ext cx="5142080" cy="1170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05553D-724C-14EA-59CD-A9588BD21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83" y="3993578"/>
            <a:ext cx="9612066" cy="819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9DBE2-AE36-816E-620D-2FA040AE7A06}"/>
              </a:ext>
            </a:extLst>
          </p:cNvPr>
          <p:cNvSpPr txBox="1"/>
          <p:nvPr/>
        </p:nvSpPr>
        <p:spPr>
          <a:xfrm>
            <a:off x="598085" y="4892013"/>
            <a:ext cx="9612064" cy="1384995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1400"/>
              <a:t>What’s Not on the Toolbar:</a:t>
            </a:r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Underline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Strikethrough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Justify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Fonts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Font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Text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Background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Table*</a:t>
            </a:r>
            <a:br>
              <a:rPr lang="en-US" sz="1400"/>
            </a:br>
            <a:r>
              <a:rPr lang="en-US" sz="1400"/>
              <a:t>(*snippet available)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121298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45750-1407-E7E8-4291-38C3B442F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0C1618-C431-11FD-5F1A-DF8294FBA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What can you control?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802A4-CA1E-0F91-C9AD-5A86F1160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2" y="1752600"/>
            <a:ext cx="9861533" cy="3892550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Page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Headings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Snippet Usage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97D65-EBFB-A3C9-0695-3DECF512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015" y="1470454"/>
            <a:ext cx="3729446" cy="4625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381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406FB-3E42-C910-E643-4C0482EAD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3B7A7E-6851-3A07-CA1B-40B99147B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Text and Headings</a:t>
            </a:r>
            <a:endParaRPr lang="en-US">
              <a:latin typeface="+mn-lt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F73B3-E5E4-1624-EDA0-784721245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359" y="1452727"/>
            <a:ext cx="8307660" cy="3892550"/>
          </a:xfrm>
        </p:spPr>
        <p:txBody>
          <a:bodyPr lIns="91440" tIns="45720" rIns="91440" bIns="45720" numCol="2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Break Up Long Paragraphs</a:t>
            </a:r>
          </a:p>
          <a:p>
            <a:pPr marL="971550" lvl="1" indent="-285750"/>
            <a:r>
              <a:rPr lang="en-US" sz="2000">
                <a:latin typeface="+mn-lt"/>
              </a:rPr>
              <a:t>Chunk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Use Headings</a:t>
            </a:r>
          </a:p>
          <a:p>
            <a:pPr marL="971550" lvl="1" indent="-285750"/>
            <a:r>
              <a:rPr lang="en-US" sz="2000">
                <a:latin typeface="+mn-lt"/>
              </a:rPr>
              <a:t>Only </a:t>
            </a:r>
            <a:r>
              <a:rPr lang="en-US" sz="2000"/>
              <a:t>Use</a:t>
            </a:r>
            <a:r>
              <a:rPr lang="en-US" sz="2000">
                <a:latin typeface="+mn-lt"/>
              </a:rPr>
              <a:t> </a:t>
            </a:r>
            <a:r>
              <a:rPr lang="en-US" sz="2000"/>
              <a:t>One</a:t>
            </a:r>
            <a:r>
              <a:rPr lang="en-US" sz="2000">
                <a:latin typeface="+mn-lt"/>
              </a:rPr>
              <a:t> H1</a:t>
            </a:r>
            <a:r>
              <a:rPr lang="en-US" sz="2000"/>
              <a:t>;</a:t>
            </a:r>
            <a:r>
              <a:rPr lang="en-US" sz="2000">
                <a:latin typeface="+mn-lt"/>
              </a:rPr>
              <a:t> </a:t>
            </a:r>
            <a:br>
              <a:rPr lang="en-US" sz="2000"/>
            </a:br>
            <a:r>
              <a:rPr lang="en-US" sz="2000"/>
              <a:t>Should</a:t>
            </a:r>
            <a:r>
              <a:rPr lang="en-US" sz="2000">
                <a:latin typeface="+mn-lt"/>
              </a:rPr>
              <a:t> be </a:t>
            </a:r>
            <a:r>
              <a:rPr lang="en-US" sz="2000"/>
              <a:t>Unique</a:t>
            </a:r>
            <a:endParaRPr lang="en-US" sz="2000">
              <a:latin typeface="+mn-lt"/>
              <a:ea typeface="Calibri"/>
              <a:cs typeface="Calibri"/>
            </a:endParaRPr>
          </a:p>
          <a:p>
            <a:pPr marL="971550" lvl="1" indent="-285750"/>
            <a:r>
              <a:rPr lang="en-US" sz="2000">
                <a:latin typeface="+mn-lt"/>
              </a:rPr>
              <a:t>Follow a Hierarchy</a:t>
            </a:r>
          </a:p>
          <a:p>
            <a:pPr marL="971550" lvl="1" indent="-285750"/>
            <a:r>
              <a:rPr lang="en-US" sz="2000"/>
              <a:t>Don’t skip levels</a:t>
            </a:r>
          </a:p>
          <a:p>
            <a:pPr lvl="1" indent="0">
              <a:buNone/>
            </a:pPr>
            <a:endParaRPr lang="en-US" sz="240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BBE8E-96B8-ABCE-B244-4FB838433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568" y="1391114"/>
            <a:ext cx="2929466" cy="1542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85ACCA-C76B-38AF-E28D-611DD2BDC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327" y="2352605"/>
            <a:ext cx="2929466" cy="2087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22FBD-675C-B653-6CF4-2BDB6633A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519" y="3334850"/>
            <a:ext cx="2893182" cy="2786724"/>
          </a:xfrm>
          <a:prstGeom prst="rect">
            <a:avLst/>
          </a:prstGeom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7A658C9-6910-5611-8D3D-E14CF01E75AB}"/>
              </a:ext>
            </a:extLst>
          </p:cNvPr>
          <p:cNvCxnSpPr>
            <a:cxnSpLocks/>
          </p:cNvCxnSpPr>
          <p:nvPr/>
        </p:nvCxnSpPr>
        <p:spPr>
          <a:xfrm>
            <a:off x="7750496" y="1642056"/>
            <a:ext cx="882203" cy="41856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139DD891-A2F6-EC9F-5747-599049C51F7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55328" y="4436772"/>
            <a:ext cx="850791" cy="6375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A80994E-8E81-C9F8-FB33-86E8AC479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839" y="4098322"/>
            <a:ext cx="1779488" cy="1859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8414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A5CB8-7AD1-C23A-6E0B-584A3E41E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A099BD-6330-C64B-FB75-18357E20DA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Section Headings</a:t>
            </a:r>
            <a:endParaRPr lang="en-US"/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A7FA2-E2B9-D650-9662-94F71F32A6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1" y="1752600"/>
            <a:ext cx="8307660" cy="3892550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Use a Section 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E1697E-617C-9369-0C72-0EF41DB9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81" y="2241536"/>
            <a:ext cx="4965592" cy="2444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661A3-6AF3-6139-A1D9-26049C43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741" y="1752600"/>
            <a:ext cx="5588000" cy="1778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1B3EE1-2A96-98B4-6272-A1AA3BBB5DA8}"/>
              </a:ext>
            </a:extLst>
          </p:cNvPr>
          <p:cNvSpPr txBox="1"/>
          <p:nvPr/>
        </p:nvSpPr>
        <p:spPr>
          <a:xfrm>
            <a:off x="598083" y="4960304"/>
            <a:ext cx="460105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Note: Be sure to use the heading format for this text. It will default to something that looks like an H3 but will use a class tag.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DAEC4-31C9-0459-BE71-DBE3C4EB54B1}"/>
              </a:ext>
            </a:extLst>
          </p:cNvPr>
          <p:cNvSpPr txBox="1"/>
          <p:nvPr/>
        </p:nvSpPr>
        <p:spPr>
          <a:xfrm>
            <a:off x="6117852" y="3698875"/>
            <a:ext cx="5581889" cy="206210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u="sng"/>
              <a:t>Section Heading formatted as Heading (good example)</a:t>
            </a:r>
          </a:p>
          <a:p>
            <a:endParaRPr lang="en-US" sz="1600"/>
          </a:p>
          <a:p>
            <a:r>
              <a:rPr lang="en-US" sz="1600"/>
              <a:t>&lt;h3 class="heading is_ </a:t>
            </a:r>
            <a:r>
              <a:rPr lang="en-US" sz="1600" err="1"/>
              <a:t>is_bottom</a:t>
            </a:r>
            <a:r>
              <a:rPr lang="en-US" sz="1600"/>
              <a:t> </a:t>
            </a:r>
            <a:r>
              <a:rPr lang="en-US" sz="1600" err="1"/>
              <a:t>is_left</a:t>
            </a:r>
            <a:r>
              <a:rPr lang="en-US" sz="1600"/>
              <a:t>"&gt;Creative Services&lt;/h3&gt;</a:t>
            </a:r>
          </a:p>
          <a:p>
            <a:endParaRPr lang="en-US" sz="1600"/>
          </a:p>
          <a:p>
            <a:r>
              <a:rPr lang="en-US" sz="1600" u="sng"/>
              <a:t>Section Heading </a:t>
            </a:r>
            <a:r>
              <a:rPr lang="en-US" sz="1600" u="sng" err="1"/>
              <a:t>defaut</a:t>
            </a:r>
            <a:r>
              <a:rPr lang="en-US" sz="1600" u="sng"/>
              <a:t> (bad example)</a:t>
            </a:r>
          </a:p>
          <a:p>
            <a:endParaRPr lang="en-US" sz="1600"/>
          </a:p>
          <a:p>
            <a:r>
              <a:rPr lang="en-US" sz="1600"/>
              <a:t>&lt;p id="" class="is_text_3 heading is_ </a:t>
            </a:r>
            <a:r>
              <a:rPr lang="en-US" sz="1600" err="1"/>
              <a:t>is_bottom</a:t>
            </a:r>
            <a:r>
              <a:rPr lang="en-US" sz="1600"/>
              <a:t> </a:t>
            </a:r>
            <a:r>
              <a:rPr lang="en-US" sz="1600" err="1"/>
              <a:t>is_left</a:t>
            </a:r>
            <a:r>
              <a:rPr lang="en-US" sz="1600"/>
              <a:t>"&gt;Creative Services&lt;/p&gt;</a:t>
            </a:r>
          </a:p>
        </p:txBody>
      </p:sp>
    </p:spTree>
    <p:extLst>
      <p:ext uri="{BB962C8B-B14F-4D97-AF65-F5344CB8AC3E}">
        <p14:creationId xmlns:p14="http://schemas.microsoft.com/office/powerpoint/2010/main" val="3057654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AE0FD-FF99-C173-BA6D-C091AA8FD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85CED-ECA3-BCF4-ED1C-FBEC84D96D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Links</a:t>
            </a:r>
            <a:endParaRPr lang="en-US"/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5B708-BDDA-FFC7-283D-C1B6981D7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283" y="1512521"/>
            <a:ext cx="8307660" cy="3892550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+mn-lt"/>
              </a:rPr>
              <a:t>Use a Descriptive Link</a:t>
            </a:r>
          </a:p>
          <a:p>
            <a:pPr marL="971550" lvl="1" indent="-285750"/>
            <a:r>
              <a:rPr lang="en-US" sz="2400"/>
              <a:t>In a sentence</a:t>
            </a:r>
          </a:p>
          <a:p>
            <a:pPr marL="971550" lvl="1" indent="-285750"/>
            <a:r>
              <a:rPr lang="en-US" sz="2400">
                <a:latin typeface="+mn-lt"/>
              </a:rPr>
              <a:t>As a button</a:t>
            </a:r>
          </a:p>
          <a:p>
            <a:pPr marL="971550" lvl="1" indent="-285750"/>
            <a:r>
              <a:rPr lang="en-US" sz="2400">
                <a:latin typeface="+mn-lt"/>
              </a:rPr>
              <a:t>With a link 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2F930-D139-71DF-010B-7DA94C519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83" y="3218826"/>
            <a:ext cx="6493776" cy="932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9712F-577A-8741-BF9B-36286751B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31" y="4301628"/>
            <a:ext cx="2505425" cy="647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7F2791-5AF3-5919-95BA-ABE40CD2A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83" y="5045300"/>
            <a:ext cx="1763493" cy="955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4B2474-6307-9DE7-2347-7EDD25148BF0}"/>
              </a:ext>
            </a:extLst>
          </p:cNvPr>
          <p:cNvSpPr txBox="1"/>
          <p:nvPr/>
        </p:nvSpPr>
        <p:spPr>
          <a:xfrm>
            <a:off x="8119469" y="772002"/>
            <a:ext cx="3474448" cy="4893647"/>
          </a:xfrm>
          <a:prstGeom prst="rect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en-US" sz="2400" b="1"/>
              <a:t>Don’t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Click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Read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Learn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Document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This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This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Download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36339002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96602-A65B-C5D0-E386-06B728F0D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A639F9-F1D1-BD85-CF78-AFF81B093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Arial"/>
              </a:rPr>
              <a:t>Outside Links</a:t>
            </a:r>
            <a:endParaRPr lang="en-US">
              <a:latin typeface="Calibri"/>
              <a:ea typeface="Calibri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71DAF-00E4-A26B-23D7-832423836F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621" y="1512521"/>
            <a:ext cx="8629603" cy="3892550"/>
          </a:xfrm>
        </p:spPr>
        <p:txBody>
          <a:bodyPr lIns="91440" tIns="45720" rIns="91440" bIns="45720" numCol="2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+mn-lt"/>
                <a:cs typeface="Arial"/>
              </a:rPr>
              <a:t>Open a Link in a New Tab</a:t>
            </a:r>
            <a:endParaRPr lang="en-US" sz="2400" b="1">
              <a:latin typeface="+mn-lt"/>
              <a:ea typeface="Calibri" panose="020F0502020204030204"/>
              <a:cs typeface="Arial" panose="020B0604020202020204" pitchFamily="34" charset="0"/>
            </a:endParaRPr>
          </a:p>
          <a:p>
            <a:pPr marL="971550" lvl="1" indent="-285750"/>
            <a:r>
              <a:rPr lang="en-US" sz="2400">
                <a:ea typeface="Calibri"/>
                <a:cs typeface="Calibri"/>
              </a:rPr>
              <a:t>Use for Outside Links</a:t>
            </a:r>
          </a:p>
          <a:p>
            <a:pPr marL="971550" lvl="1" indent="-285750"/>
            <a:r>
              <a:rPr lang="en-US" sz="2400">
                <a:ea typeface="Calibri"/>
                <a:cs typeface="Calibri"/>
              </a:rPr>
              <a:t>Do not use new tab for KSU links</a:t>
            </a:r>
            <a:endParaRPr lang="en-US" sz="2400">
              <a:latin typeface="+mn-lt"/>
              <a:ea typeface="Calibri"/>
              <a:cs typeface="Calibri"/>
            </a:endParaRPr>
          </a:p>
          <a:p>
            <a:pPr marL="285750" indent="-285750"/>
            <a:r>
              <a:rPr lang="en-US" sz="2400">
                <a:latin typeface="Arial"/>
                <a:ea typeface="Calibri"/>
                <a:cs typeface="Calibri"/>
              </a:rPr>
              <a:t> </a:t>
            </a:r>
          </a:p>
          <a:p>
            <a:pPr marL="971550" lvl="1" indent="-285750"/>
            <a:endParaRPr lang="en-US" sz="2400">
              <a:ea typeface="Calibri"/>
              <a:cs typeface="Calibri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2F544E-CD95-E9BC-CCBB-372E367B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023" y="1513846"/>
            <a:ext cx="4543425" cy="439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8059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C20F0-007C-765F-0443-EF3827ECE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F6270F-E472-FB37-BAE5-755640BFB5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Images</a:t>
            </a:r>
            <a:endParaRPr lang="en-US">
              <a:cs typeface="Arial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F7B47-A9BF-2462-1B58-071BBEEACF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6480" y="1422399"/>
            <a:ext cx="10577919" cy="4673600"/>
          </a:xfrm>
        </p:spPr>
        <p:txBody>
          <a:bodyPr lIns="91440" tIns="45720" rIns="91440" bIns="45720" numCol="2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</a:rPr>
              <a:t>Use Images</a:t>
            </a:r>
          </a:p>
          <a:p>
            <a:pPr marL="971550" lvl="1" indent="-285750"/>
            <a:r>
              <a:rPr lang="en-US" sz="2000"/>
              <a:t>Relevant to the Page Content</a:t>
            </a:r>
          </a:p>
          <a:p>
            <a:pPr marL="971550" lvl="1" indent="-285750"/>
            <a:r>
              <a:rPr lang="en-US" sz="2000">
                <a:latin typeface="+mn-lt"/>
              </a:rPr>
              <a:t>Avoid Text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</a:rPr>
              <a:t>Write an Image Description</a:t>
            </a:r>
          </a:p>
          <a:p>
            <a:pPr marL="971550" lvl="1" indent="-285750"/>
            <a:r>
              <a:rPr lang="en-US" sz="2000"/>
              <a:t>Briefly Describe the Image</a:t>
            </a:r>
          </a:p>
          <a:p>
            <a:pPr marL="971550" lvl="1" indent="-285750"/>
            <a:r>
              <a:rPr lang="en-US" sz="2000"/>
              <a:t>Demographic Information is Not Usually Needed </a:t>
            </a:r>
            <a:r>
              <a:rPr lang="en-US" sz="1600"/>
              <a:t>(unless it is </a:t>
            </a:r>
            <a:r>
              <a:rPr lang="en-US" sz="1600" i="1"/>
              <a:t>essential</a:t>
            </a:r>
            <a:r>
              <a:rPr lang="en-US" sz="1600"/>
              <a:t> to understanding the image)</a:t>
            </a:r>
          </a:p>
          <a:p>
            <a:pPr marL="971550" lvl="1" indent="-285750"/>
            <a:r>
              <a:rPr lang="en-US" sz="2000"/>
              <a:t>Include Emotion, if Possible</a:t>
            </a:r>
          </a:p>
          <a:p>
            <a:pPr marL="971550" lvl="1" indent="-285750"/>
            <a:r>
              <a:rPr lang="en-US" sz="2000"/>
              <a:t>Do Not Say “image of…”</a:t>
            </a:r>
          </a:p>
          <a:p>
            <a:pPr marL="971550" lvl="1" indent="-285750"/>
            <a:r>
              <a:rPr lang="en-US" sz="2000"/>
              <a:t>Long Description (for Complex Images, Info-graphics)</a:t>
            </a:r>
          </a:p>
        </p:txBody>
      </p:sp>
      <p:pic>
        <p:nvPicPr>
          <p:cNvPr id="6" name="Picture 5" descr="A group of people sitting around a table with papers&#10;&#10;AI-generated content may be incorrect.">
            <a:extLst>
              <a:ext uri="{FF2B5EF4-FFF2-40B4-BE49-F238E27FC236}">
                <a16:creationId xmlns:a16="http://schemas.microsoft.com/office/drawing/2014/main" id="{AFBD7B23-590A-7BFB-2A7E-6D636B11E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582" y="1606839"/>
            <a:ext cx="3971721" cy="2650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ECB35-7EA8-2E93-5FCB-59A2CD4B5180}"/>
              </a:ext>
            </a:extLst>
          </p:cNvPr>
          <p:cNvSpPr txBox="1"/>
          <p:nvPr/>
        </p:nvSpPr>
        <p:spPr>
          <a:xfrm>
            <a:off x="6483256" y="4385358"/>
            <a:ext cx="403437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/>
              <a:t>A group of people collaborates around a table filled with colorful papers, sticky notes, and design drafts, conveying teamwork and creativity.</a:t>
            </a:r>
          </a:p>
        </p:txBody>
      </p:sp>
    </p:spTree>
    <p:extLst>
      <p:ext uri="{BB962C8B-B14F-4D97-AF65-F5344CB8AC3E}">
        <p14:creationId xmlns:p14="http://schemas.microsoft.com/office/powerpoint/2010/main" val="1380111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5F9C3-E997-5E81-3567-3ADF2C48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95A74B-8522-C9A7-A077-05F8CC3684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Practice!</a:t>
            </a:r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6441B-2A68-2275-830F-7D8DCC7F6A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1" y="1752600"/>
            <a:ext cx="8307660" cy="3892550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Write an Image Description…</a:t>
            </a:r>
          </a:p>
        </p:txBody>
      </p:sp>
      <p:pic>
        <p:nvPicPr>
          <p:cNvPr id="11" name="Picture 10" descr="A person in a yellow and black garment sitting on a couch&#10;&#10;AI-generated content may be incorrect.">
            <a:extLst>
              <a:ext uri="{FF2B5EF4-FFF2-40B4-BE49-F238E27FC236}">
                <a16:creationId xmlns:a16="http://schemas.microsoft.com/office/drawing/2014/main" id="{2E58AA7A-3CCF-75E0-5FFA-7BA37C98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398" y="1594373"/>
            <a:ext cx="5519123" cy="35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5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C832A-A244-A507-E280-1D93B26D5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23008-C4B0-D19B-3AE4-0A376B3D5C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Practice!</a:t>
            </a:r>
            <a:endParaRPr lang="en-US"/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FE617-8AA4-6C02-6ADB-A9F4EB96A2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0" y="1594373"/>
            <a:ext cx="9099075" cy="4546783"/>
          </a:xfrm>
        </p:spPr>
        <p:txBody>
          <a:bodyPr lIns="91440" tIns="45720" rIns="91440" bIns="45720" numCol="2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+mn-lt"/>
                <a:cs typeface="Arial"/>
              </a:rPr>
              <a:t>Write an Image Description…</a:t>
            </a:r>
            <a:br>
              <a:rPr lang="en-US" sz="2400">
                <a:latin typeface="+mn-lt"/>
              </a:rPr>
            </a:br>
            <a:endParaRPr lang="en-US" sz="2400">
              <a:latin typeface="+mn-lt"/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Arial"/>
              </a:rPr>
              <a:t>AI might give you…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 i="1">
                <a:latin typeface="+mn-lt"/>
                <a:cs typeface="Arial"/>
              </a:rPr>
              <a:t>A mascot, resembling an owl, relaxes on a blue couch wearing a bright yellow jersey. The scene is cheerful, with a sunlit courtyard visible outside.</a:t>
            </a:r>
            <a:endParaRPr lang="en-US" sz="2000" i="1">
              <a:latin typeface="+mn-lt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cs typeface="Arial"/>
              </a:rPr>
              <a:t>Adjust it as needed…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 i="1">
                <a:latin typeface="+mn-lt"/>
                <a:cs typeface="Arial"/>
              </a:rPr>
              <a:t>A scrappy mascot, resembling an owl, relaxes on a blue couch wearing a bright yellow KSU jersey. The scene is cheerful, with a sunlit courtyard visible outside.</a:t>
            </a:r>
            <a:endParaRPr lang="en-US" sz="2000" i="1">
              <a:latin typeface="+mn-lt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</p:txBody>
      </p:sp>
      <p:pic>
        <p:nvPicPr>
          <p:cNvPr id="11" name="Picture 10" descr="A person in a yellow and black garment sitting on a couch&#10;&#10;AI-generated content may be incorrect.">
            <a:extLst>
              <a:ext uri="{FF2B5EF4-FFF2-40B4-BE49-F238E27FC236}">
                <a16:creationId xmlns:a16="http://schemas.microsoft.com/office/drawing/2014/main" id="{47C0FB58-3A55-C280-138C-8C59268D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797" y="1594373"/>
            <a:ext cx="5519123" cy="35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3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14BC9-B62E-3128-9AD5-52087FD73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527452-40D5-3EBB-C8C9-90678981F9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Video</a:t>
            </a:r>
            <a:endParaRPr lang="en-US"/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3E5DD-A8EA-3503-E596-A9237E3D09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44" y="1341691"/>
            <a:ext cx="11083895" cy="4916234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+mn-lt"/>
              </a:rPr>
              <a:t>Use Video</a:t>
            </a:r>
            <a:br>
              <a:rPr lang="en-US" sz="2400">
                <a:latin typeface="+mn-lt"/>
              </a:rPr>
            </a:br>
            <a:endParaRPr lang="en-US" sz="2400">
              <a:latin typeface="+mn-lt"/>
            </a:endParaRPr>
          </a:p>
          <a:p>
            <a:pPr marL="971550" lvl="1" indent="-285750"/>
            <a:r>
              <a:rPr lang="en-US" sz="2400"/>
              <a:t>Include closed captioning </a:t>
            </a:r>
            <a:br>
              <a:rPr lang="en-US" sz="2400"/>
            </a:br>
            <a:r>
              <a:rPr lang="en-US" sz="2400"/>
              <a:t>and/or audio description​</a:t>
            </a:r>
          </a:p>
          <a:p>
            <a:pPr lvl="1" indent="0">
              <a:buNone/>
            </a:pPr>
            <a:endParaRPr lang="en-US" sz="2400"/>
          </a:p>
          <a:p>
            <a:pPr marL="971550" lvl="1" indent="-285750"/>
            <a:r>
              <a:rPr lang="en-US" sz="2400"/>
              <a:t>Use current branding​</a:t>
            </a:r>
          </a:p>
          <a:p>
            <a:pPr marL="971550" lvl="1" indent="-285750"/>
            <a:endParaRPr lang="en-US" sz="2400"/>
          </a:p>
          <a:p>
            <a:pPr marL="971550" lvl="1" indent="-285750"/>
            <a:r>
              <a:rPr lang="en-US" sz="2400"/>
              <a:t>Make sure content is </a:t>
            </a:r>
            <a:br>
              <a:rPr lang="en-US" sz="2400"/>
            </a:br>
            <a:r>
              <a:rPr lang="en-US" sz="2400"/>
              <a:t>correct and relevant​</a:t>
            </a:r>
            <a:endParaRPr lang="en-US" sz="2000">
              <a:latin typeface="+mn-lt"/>
            </a:endParaRPr>
          </a:p>
          <a:p>
            <a:endParaRPr lang="en-US" sz="2000" b="1">
              <a:latin typeface="+mn-lt"/>
            </a:endParaRPr>
          </a:p>
          <a:p>
            <a:r>
              <a:rPr lang="en-US" sz="2000" b="1">
                <a:latin typeface="+mn-lt"/>
              </a:rPr>
              <a:t>Strategic Communications Video Services: </a:t>
            </a:r>
            <a:r>
              <a:rPr lang="en-US" sz="2000" b="1">
                <a:latin typeface="+mn-lt"/>
                <a:hlinkClick r:id="rId2"/>
              </a:rPr>
              <a:t>http://go.kennesaw.edu/video</a:t>
            </a:r>
            <a:br>
              <a:rPr lang="en-US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AC2B9F-FA4F-E02A-1998-0CD97F296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576" y="1752600"/>
            <a:ext cx="5833726" cy="331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89BD5B-D05B-8A60-257C-049AD22BA731}"/>
              </a:ext>
            </a:extLst>
          </p:cNvPr>
          <p:cNvCxnSpPr/>
          <p:nvPr/>
        </p:nvCxnSpPr>
        <p:spPr>
          <a:xfrm flipV="1">
            <a:off x="9245943" y="5115697"/>
            <a:ext cx="302741" cy="580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EFFD09-8363-76C9-12C4-6DB491657F37}"/>
              </a:ext>
            </a:extLst>
          </p:cNvPr>
          <p:cNvCxnSpPr/>
          <p:nvPr/>
        </p:nvCxnSpPr>
        <p:spPr>
          <a:xfrm flipH="1" flipV="1">
            <a:off x="7098957" y="4658497"/>
            <a:ext cx="1328351" cy="1254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856873-C3A7-A1AD-9A6D-83946D6B78E5}"/>
              </a:ext>
            </a:extLst>
          </p:cNvPr>
          <p:cNvCxnSpPr/>
          <p:nvPr/>
        </p:nvCxnSpPr>
        <p:spPr>
          <a:xfrm flipH="1">
            <a:off x="5579076" y="1032862"/>
            <a:ext cx="2477530" cy="722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8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4F143C-82E9-70C9-4B39-4594814D9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 this workshop: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40E9B-71E9-6557-63C4-4076993DC3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1522" y="540951"/>
            <a:ext cx="4704334" cy="528411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ADA Act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Elements Outside of Your Control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What Can You Do in Modern Campus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Accessible Page Content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Snippet Usage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ADA Checklist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/>
              <a:t>ADA Resources</a:t>
            </a:r>
          </a:p>
          <a:p>
            <a:pPr>
              <a:lnSpc>
                <a:spcPct val="150000"/>
              </a:lnSpc>
            </a:pPr>
            <a:endParaRPr lang="en-US" sz="2400" b="1"/>
          </a:p>
          <a:p>
            <a:pPr>
              <a:lnSpc>
                <a:spcPct val="150000"/>
              </a:lnSpc>
            </a:pP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819088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1BCE3-E67A-117C-C96D-35335BDD6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DAC5B4-0DB2-09E6-4CB7-AE7EFAC30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How Do I..?</a:t>
            </a:r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4AB08-1304-19BD-1896-A2B208E967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3" y="1367561"/>
            <a:ext cx="8307660" cy="3892550"/>
          </a:xfrm>
        </p:spPr>
        <p:txBody>
          <a:bodyPr lIns="91440" tIns="45720" rIns="91440" bIns="45720" numCol="1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Arial"/>
              </a:rPr>
              <a:t>Use the Accordion Snippet</a:t>
            </a:r>
            <a:endParaRPr lang="en-US" sz="2400">
              <a:latin typeface="+mn-lt"/>
              <a:ea typeface="Calibri"/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Arial"/>
              </a:rPr>
              <a:t>Keep lists to 5-7 items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Arial"/>
              </a:rPr>
              <a:t>Use sparingly</a:t>
            </a:r>
          </a:p>
          <a:p>
            <a:pPr lvl="1">
              <a:buChar char="•"/>
            </a:pPr>
            <a:r>
              <a:rPr lang="en-US" sz="2400">
                <a:ea typeface="Calibri"/>
                <a:cs typeface="Arial"/>
              </a:rPr>
              <a:t>Don't nest within other accordions</a:t>
            </a:r>
          </a:p>
          <a:p>
            <a:pPr lvl="1">
              <a:buChar char="•"/>
            </a:pPr>
            <a:r>
              <a:rPr lang="en-US" sz="2400">
                <a:ea typeface="Calibri"/>
                <a:cs typeface="Arial"/>
              </a:rPr>
              <a:t>Don't use images in headings </a:t>
            </a:r>
            <a:br>
              <a:rPr lang="en-US" sz="2400">
                <a:ea typeface="Calibri"/>
                <a:cs typeface="Arial"/>
              </a:rPr>
            </a:br>
            <a:endParaRPr lang="en-US" sz="2400">
              <a:latin typeface="+mn-lt"/>
              <a:ea typeface="Calibri" panose="020F0502020204030204"/>
              <a:cs typeface="Arial"/>
            </a:endParaRPr>
          </a:p>
          <a:p>
            <a:pPr marL="285750" indent="-285750"/>
            <a:endParaRPr lang="en-US" sz="2400">
              <a:latin typeface="+mn-lt"/>
              <a:ea typeface="Calibri" panose="020F0502020204030204"/>
              <a:cs typeface="Arial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white background with a black border&#10;&#10;AI-generated content may be incorrect.">
            <a:extLst>
              <a:ext uri="{FF2B5EF4-FFF2-40B4-BE49-F238E27FC236}">
                <a16:creationId xmlns:a16="http://schemas.microsoft.com/office/drawing/2014/main" id="{4E460513-9859-EE25-F26E-D6C8231C3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349" y="1690676"/>
            <a:ext cx="4276725" cy="64770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A4787E-D043-5126-40CF-CBD1D7A0E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061" y="2445462"/>
            <a:ext cx="4305300" cy="3438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353D2-85FE-EEF3-3C13-B80541BE3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775" y="3946450"/>
            <a:ext cx="1833892" cy="193791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2CE62B-5F88-418C-CE7C-3E7D9382A9C8}"/>
              </a:ext>
            </a:extLst>
          </p:cNvPr>
          <p:cNvCxnSpPr/>
          <p:nvPr/>
        </p:nvCxnSpPr>
        <p:spPr>
          <a:xfrm flipH="1">
            <a:off x="5802197" y="2758108"/>
            <a:ext cx="974984" cy="1075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7DECCA0-09E8-769C-ABE6-A08F53985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39" y="3616803"/>
            <a:ext cx="3109749" cy="22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9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6AC8F-930A-6B2E-357C-4949D35DC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390252-6C51-9EDB-C4F2-CAC9F6FB7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Channels</a:t>
            </a:r>
            <a:endParaRPr lang="en-US"/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362CF-2957-E00D-DE83-F5B70C8E6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32" y="1476231"/>
            <a:ext cx="4813962" cy="3921304"/>
          </a:xfrm>
        </p:spPr>
        <p:txBody>
          <a:bodyPr lIns="91440" tIns="45720" rIns="91440" bIns="45720" numCol="1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Arial"/>
              </a:rPr>
              <a:t>Use the Channels Snippet</a:t>
            </a:r>
            <a:endParaRPr lang="en-US" sz="2400">
              <a:latin typeface="+mn-lt"/>
              <a:ea typeface="Calibri"/>
            </a:endParaRPr>
          </a:p>
          <a:p>
            <a:pPr marL="285750" indent="-285750"/>
            <a:endParaRPr lang="en-US" sz="2400">
              <a:latin typeface="+mn-lt"/>
              <a:ea typeface="+mn-lt"/>
              <a:cs typeface="Arial"/>
            </a:endParaRPr>
          </a:p>
          <a:p>
            <a:pPr lvl="1"/>
            <a:r>
              <a:rPr lang="en-US" sz="2400">
                <a:ea typeface="+mn-lt"/>
                <a:cs typeface="Arial"/>
              </a:rPr>
              <a:t>Use for Links</a:t>
            </a:r>
            <a:endParaRPr lang="en-US" sz="2400">
              <a:ea typeface="+mn-lt"/>
              <a:cs typeface="Arial" panose="020B0604020202020204" pitchFamily="34" charset="0"/>
            </a:endParaRPr>
          </a:p>
          <a:p>
            <a:pPr lvl="1"/>
            <a:r>
              <a:rPr lang="en-US" sz="2400">
                <a:ea typeface="+mn-lt"/>
                <a:cs typeface="Arial"/>
              </a:rPr>
              <a:t>May Have Icons or Images</a:t>
            </a:r>
            <a:endParaRPr lang="en-US" sz="2400">
              <a:ea typeface="Calibri"/>
              <a:cs typeface="Arial" panose="020B0604020202020204" pitchFamily="34" charset="0"/>
            </a:endParaRPr>
          </a:p>
          <a:p>
            <a:pPr lvl="1"/>
            <a:endParaRPr lang="en-US" sz="2400">
              <a:ea typeface="Calibri"/>
              <a:cs typeface="Arial"/>
            </a:endParaRPr>
          </a:p>
          <a:p>
            <a:pPr lvl="1"/>
            <a:r>
              <a:rPr lang="en-US" sz="2400">
                <a:ea typeface="Calibri"/>
                <a:cs typeface="Arial"/>
              </a:rPr>
              <a:t>Use Font-awesome Icons</a:t>
            </a:r>
          </a:p>
          <a:p>
            <a:pPr lvl="1"/>
            <a:r>
              <a:rPr lang="en-US" sz="2400">
                <a:ea typeface="Calibri"/>
                <a:cs typeface="Arial"/>
              </a:rPr>
              <a:t>Remember Image Descriptions</a:t>
            </a:r>
            <a:br>
              <a:rPr lang="en-US" sz="2400">
                <a:ea typeface="Calibri"/>
                <a:cs typeface="Arial"/>
              </a:rPr>
            </a:br>
            <a:br>
              <a:rPr lang="en-US" sz="2400">
                <a:ea typeface="Calibri"/>
                <a:cs typeface="Arial"/>
              </a:rPr>
            </a:br>
            <a:br>
              <a:rPr lang="en-US" sz="2400">
                <a:ea typeface="Calibri"/>
                <a:cs typeface="Arial"/>
              </a:rPr>
            </a:br>
            <a:r>
              <a:rPr lang="en-US" sz="2400" i="1">
                <a:ea typeface="Calibri"/>
                <a:cs typeface="Arial"/>
              </a:rPr>
              <a:t>Tip: "college leadership" </a:t>
            </a:r>
            <a:br>
              <a:rPr lang="en-US" sz="2400" i="1">
                <a:ea typeface="Calibri"/>
                <a:cs typeface="Arial"/>
              </a:rPr>
            </a:br>
            <a:r>
              <a:rPr lang="en-US" sz="2400" i="1">
                <a:ea typeface="Calibri"/>
                <a:cs typeface="Arial"/>
              </a:rPr>
              <a:t>does not describe this image...</a:t>
            </a:r>
          </a:p>
          <a:p>
            <a:pPr lvl="1"/>
            <a:endParaRPr lang="en-US" sz="2400">
              <a:ea typeface="Calibri"/>
              <a:cs typeface="Arial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yellow circle with black and white icons&#10;&#10;AI-generated content may be incorrect.">
            <a:extLst>
              <a:ext uri="{FF2B5EF4-FFF2-40B4-BE49-F238E27FC236}">
                <a16:creationId xmlns:a16="http://schemas.microsoft.com/office/drawing/2014/main" id="{3F9520D3-28D4-4604-7660-C8B14F2D8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921" y="1463565"/>
            <a:ext cx="5216087" cy="1973318"/>
          </a:xfrm>
          <a:prstGeom prst="rect">
            <a:avLst/>
          </a:prstGeom>
        </p:spPr>
      </p:pic>
      <p:pic>
        <p:nvPicPr>
          <p:cNvPr id="5" name="Picture 4" descr="A group of cartoon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77E49EE8-1A31-ABE5-D4EB-06F390AB1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235" y="3869449"/>
            <a:ext cx="5213460" cy="19568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F806A4-C120-BA59-6682-1864CF50C7A1}"/>
              </a:ext>
            </a:extLst>
          </p:cNvPr>
          <p:cNvCxnSpPr/>
          <p:nvPr/>
        </p:nvCxnSpPr>
        <p:spPr>
          <a:xfrm flipV="1">
            <a:off x="4041088" y="2942485"/>
            <a:ext cx="1044531" cy="46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D96670-D53D-34D4-2827-B407B98F25ED}"/>
              </a:ext>
            </a:extLst>
          </p:cNvPr>
          <p:cNvCxnSpPr/>
          <p:nvPr/>
        </p:nvCxnSpPr>
        <p:spPr>
          <a:xfrm>
            <a:off x="4041088" y="4407525"/>
            <a:ext cx="1213268" cy="440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267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C8430-CAB6-330C-7C2B-3E1D31A0C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E41B8C-DDD7-B94D-D03B-BD4EF2758E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Tables</a:t>
            </a:r>
            <a:endParaRPr lang="en-US"/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18A1E-3921-C7EC-92E2-65B88CB6C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795" y="1482725"/>
            <a:ext cx="8307660" cy="3892550"/>
          </a:xfrm>
        </p:spPr>
        <p:txBody>
          <a:bodyPr lIns="91440" tIns="45720" rIns="91440" bIns="45720" numCol="1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Arial"/>
              </a:rPr>
              <a:t>Use Tables</a:t>
            </a:r>
            <a:endParaRPr lang="en-US" sz="2400">
              <a:latin typeface="+mn-lt"/>
            </a:endParaRPr>
          </a:p>
          <a:p>
            <a:pPr marL="971550" lvl="1" indent="-285750"/>
            <a:r>
              <a:rPr lang="en-US" sz="2400">
                <a:ea typeface="Calibri" panose="020F0502020204030204"/>
                <a:cs typeface="Calibri" panose="020F0502020204030204"/>
              </a:rPr>
              <a:t>Use the Columns tool for Page Layout</a:t>
            </a:r>
            <a:endParaRPr lang="en-US" sz="2400"/>
          </a:p>
          <a:p>
            <a:pPr marL="971550" lvl="1" indent="-285750"/>
            <a:r>
              <a:rPr lang="en-US" sz="2400">
                <a:ea typeface="Calibri" panose="020F0502020204030204"/>
                <a:cs typeface="Calibri" panose="020F0502020204030204"/>
              </a:rPr>
              <a:t>Use the Table Snippet for Data</a:t>
            </a:r>
          </a:p>
          <a:p>
            <a:pPr marL="971550" lvl="1" indent="-285750"/>
            <a:r>
              <a:rPr lang="en-US" sz="2400">
                <a:ea typeface="Calibri" panose="020F0502020204030204"/>
                <a:cs typeface="Calibri" panose="020F0502020204030204"/>
              </a:rPr>
              <a:t>Note: It Does Not Look Like a Table in Mobile</a:t>
            </a: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screenshot of a white and yellow box with black text&#10;&#10;AI-generated content may be incorrect.">
            <a:extLst>
              <a:ext uri="{FF2B5EF4-FFF2-40B4-BE49-F238E27FC236}">
                <a16:creationId xmlns:a16="http://schemas.microsoft.com/office/drawing/2014/main" id="{10D01CAC-4C54-4B94-1EE4-9DE89DB8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51" y="3295321"/>
            <a:ext cx="5961665" cy="2835823"/>
          </a:xfrm>
          <a:prstGeom prst="rect">
            <a:avLst/>
          </a:prstGeom>
        </p:spPr>
      </p:pic>
      <p:pic>
        <p:nvPicPr>
          <p:cNvPr id="5" name="Picture 4" descr="A screenshot of a social media page&#10;&#10;AI-generated content may be incorrect.">
            <a:extLst>
              <a:ext uri="{FF2B5EF4-FFF2-40B4-BE49-F238E27FC236}">
                <a16:creationId xmlns:a16="http://schemas.microsoft.com/office/drawing/2014/main" id="{6D0E7778-EC24-9554-0357-5600D284C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129" y="853966"/>
            <a:ext cx="2850776" cy="534713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B62F9A-DF2B-8014-92BA-F52C66BD8F40}"/>
              </a:ext>
            </a:extLst>
          </p:cNvPr>
          <p:cNvCxnSpPr/>
          <p:nvPr/>
        </p:nvCxnSpPr>
        <p:spPr>
          <a:xfrm flipV="1">
            <a:off x="6497726" y="2803506"/>
            <a:ext cx="966951" cy="359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410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29160-14B0-0BDA-DAD3-9540BF3D2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C59526-1257-8531-DCC6-3CFEFE698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Columns</a:t>
            </a:r>
            <a:endParaRPr lang="en-US"/>
          </a:p>
          <a:p>
            <a:endParaRPr lang="en-US">
              <a:latin typeface="+mn-lt"/>
            </a:endParaRP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5543547-0D8A-2CC7-33BD-43F6CAC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3" y="1387414"/>
            <a:ext cx="4387431" cy="4636699"/>
          </a:xfrm>
          <a:prstGeom prst="rect">
            <a:avLst/>
          </a:prstGeom>
        </p:spPr>
      </p:pic>
      <p:pic>
        <p:nvPicPr>
          <p:cNvPr id="10" name="Picture 9" descr="A close up of a page&#10;&#10;AI-generated content may be incorrect.">
            <a:extLst>
              <a:ext uri="{FF2B5EF4-FFF2-40B4-BE49-F238E27FC236}">
                <a16:creationId xmlns:a16="http://schemas.microsoft.com/office/drawing/2014/main" id="{FB4F6442-8B47-1B10-67BD-FD5473B5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08" y="2358695"/>
            <a:ext cx="6086116" cy="269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CCD236-8E93-07AA-37E0-344C565EAE73}"/>
              </a:ext>
            </a:extLst>
          </p:cNvPr>
          <p:cNvSpPr txBox="1"/>
          <p:nvPr/>
        </p:nvSpPr>
        <p:spPr>
          <a:xfrm>
            <a:off x="4514316" y="1486036"/>
            <a:ext cx="678914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715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>
                <a:ea typeface="Calibri" panose="020F0502020204030204"/>
                <a:cs typeface="Calibri" panose="020F0502020204030204"/>
              </a:rPr>
              <a:t>Use the Columns Snippet for Page Layout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73560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B4F60-5FF7-8260-690C-B554F0060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B13379-E81C-3916-5B2A-02854D1254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Snippet Library</a:t>
            </a:r>
            <a:endParaRPr lang="en-US"/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F53C2-AB7C-5AA2-BF48-BA8B5A8C82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991" y="1590230"/>
            <a:ext cx="10716551" cy="3892550"/>
          </a:xfrm>
        </p:spPr>
        <p:txBody>
          <a:bodyPr lIns="91440" tIns="45720" rIns="91440" bIns="45720" numCol="1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Calibri"/>
              </a:rPr>
              <a:t>See the Full</a:t>
            </a:r>
            <a:r>
              <a:rPr lang="en-US" sz="2400">
                <a:latin typeface="+mn-lt"/>
                <a:ea typeface="Calibri"/>
                <a:cs typeface="Calibri"/>
              </a:rPr>
              <a:t> Snippet Library</a:t>
            </a:r>
            <a:br>
              <a:rPr lang="en-US" sz="2400">
                <a:latin typeface="+mn-lt"/>
                <a:cs typeface="+mn-cs"/>
              </a:rPr>
            </a:br>
            <a:r>
              <a:rPr lang="en-US" sz="2400">
                <a:latin typeface="+mn-lt"/>
                <a:ea typeface="Calibri"/>
                <a:cs typeface="Calibri"/>
                <a:hlinkClick r:id="rId2"/>
              </a:rPr>
              <a:t>https://campus.kennesaw.edu/offices-services/omnicms/snippets/</a:t>
            </a:r>
            <a:r>
              <a:rPr lang="en-US" sz="2400">
                <a:latin typeface="+mn-lt"/>
                <a:ea typeface="Calibri"/>
                <a:cs typeface="Calibri"/>
              </a:rPr>
              <a:t> </a:t>
            </a: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A6257478-4C9B-4EDD-CB54-5781AD6B2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646" y="2524915"/>
            <a:ext cx="1556593" cy="337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7F48C69E-34F4-BE46-DEA4-AA95A0CD1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428" y="2443789"/>
            <a:ext cx="1558890" cy="353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4943F6FC-F2BE-FA6F-FD0D-89DB0D8BA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699" y="2520646"/>
            <a:ext cx="1556592" cy="337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134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881089-E9BF-D5E1-3E26-31A212674A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AF7F272-8B82-14BB-DEDD-D05E53E0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4" r="6784" b="4050"/>
          <a:stretch>
            <a:fillRect/>
          </a:stretch>
        </p:blipFill>
        <p:spPr>
          <a:xfrm>
            <a:off x="3774393" y="795420"/>
            <a:ext cx="8417607" cy="5420343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295E53C-078A-F51B-7877-22BE7FED0A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925" y="548800"/>
            <a:ext cx="5680075" cy="660400"/>
          </a:xfrm>
        </p:spPr>
        <p:txBody>
          <a:bodyPr lIns="91440" tIns="45720" rIns="91440" bIns="45720" anchor="t"/>
          <a:lstStyle/>
          <a:p>
            <a:r>
              <a:rPr lang="en-US">
                <a:latin typeface="Calibri"/>
                <a:ea typeface="Calibri"/>
                <a:cs typeface="Arial"/>
              </a:rPr>
              <a:t>Background Colors</a:t>
            </a:r>
            <a:endParaRPr lang="en-US">
              <a:latin typeface="Calibri"/>
              <a:ea typeface="Calibri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45C22-00E6-0D91-840F-243AC9704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5925" y="1593184"/>
            <a:ext cx="5238272" cy="3352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Apply Text on Color</a:t>
            </a:r>
            <a:br>
              <a:rPr lang="en-US" sz="2000">
                <a:latin typeface="+mn-lt"/>
              </a:rPr>
            </a:br>
            <a:r>
              <a:rPr lang="en-US" sz="2000">
                <a:hlinkClick r:id="rId4"/>
              </a:rPr>
              <a:t>KSU Brand Center - Color Guidelines 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58148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FF354-50E3-5C51-0680-31AE88830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9CED4A-C28F-02A4-24E1-D812D6BCD2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ADA Checklist</a:t>
            </a:r>
            <a:endParaRPr lang="en-US"/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0844-5C7F-7713-5E48-342F01FD0A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1" y="1752600"/>
            <a:ext cx="8307660" cy="3892550"/>
          </a:xfrm>
        </p:spPr>
        <p:txBody>
          <a:bodyPr lIns="91440" tIns="45720" rIns="91440" bIns="45720" numCol="1" anchor="t"/>
          <a:lstStyle/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1800">
                <a:latin typeface="Arial"/>
                <a:ea typeface="Calibri"/>
                <a:cs typeface="Arial"/>
              </a:rPr>
              <a:t>One Unique H1</a:t>
            </a:r>
            <a:endParaRPr lang="en-US">
              <a:ea typeface="Calibri"/>
            </a:endParaRP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1800">
                <a:latin typeface="Arial"/>
                <a:ea typeface="Calibri"/>
                <a:cs typeface="Arial"/>
              </a:rPr>
              <a:t>Heading Hierarchy</a:t>
            </a:r>
            <a:endParaRPr lang="en-US">
              <a:ea typeface="Calibri"/>
            </a:endParaRP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1800">
                <a:latin typeface="Arial"/>
                <a:ea typeface="Calibri"/>
                <a:cs typeface="Arial"/>
              </a:rPr>
              <a:t>Scannable Text</a:t>
            </a: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1800">
                <a:latin typeface="Arial"/>
                <a:ea typeface="Calibri"/>
                <a:cs typeface="Arial"/>
              </a:rPr>
              <a:t>Descriptive Links</a:t>
            </a:r>
            <a:endParaRPr lang="en-US">
              <a:ea typeface="Calibri"/>
            </a:endParaRP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1800">
                <a:latin typeface="Arial"/>
                <a:ea typeface="Calibri"/>
                <a:cs typeface="Arial"/>
              </a:rPr>
              <a:t>Image Descriptions</a:t>
            </a:r>
            <a:endParaRPr lang="en-US">
              <a:ea typeface="Calibri"/>
            </a:endParaRP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1800">
                <a:latin typeface="Arial"/>
                <a:ea typeface="Calibri"/>
                <a:cs typeface="Arial"/>
              </a:rPr>
              <a:t>Closed Captions Videos</a:t>
            </a:r>
            <a:endParaRPr lang="en-US">
              <a:ea typeface="Calibri"/>
            </a:endParaRP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1800">
                <a:latin typeface="Arial"/>
                <a:ea typeface="Calibri"/>
                <a:cs typeface="Arial"/>
              </a:rPr>
              <a:t>Table Column Headings</a:t>
            </a:r>
            <a:endParaRPr lang="en-US"/>
          </a:p>
          <a:p>
            <a:pPr>
              <a:buFont typeface="Wingdings" panose="020B0604020202020204" pitchFamily="34" charset="0"/>
              <a:buChar char="q"/>
            </a:pPr>
            <a:endParaRPr lang="en-US">
              <a:latin typeface="Arial"/>
              <a:ea typeface="Calibri"/>
              <a:cs typeface="Arial"/>
            </a:endParaRPr>
          </a:p>
          <a:p>
            <a:r>
              <a:rPr lang="en-US" sz="1800">
                <a:latin typeface="Arial"/>
                <a:ea typeface="Calibri"/>
                <a:cs typeface="Arial"/>
              </a:rPr>
              <a:t>Also Test for:</a:t>
            </a:r>
            <a:endParaRPr lang="en-US">
              <a:ea typeface="Calibri"/>
            </a:endParaRP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1800">
                <a:latin typeface="Arial"/>
                <a:ea typeface="Calibri"/>
                <a:cs typeface="Arial"/>
              </a:rPr>
              <a:t>Spelling Errors</a:t>
            </a:r>
            <a:endParaRPr lang="en-US">
              <a:ea typeface="Calibri"/>
            </a:endParaRPr>
          </a:p>
          <a:p>
            <a:pPr marL="285750" indent="-285750">
              <a:buFont typeface="Wingdings" panose="020B0604020202020204" pitchFamily="34" charset="0"/>
              <a:buChar char="q"/>
            </a:pPr>
            <a:r>
              <a:rPr lang="en-US" sz="1800">
                <a:latin typeface="Arial"/>
                <a:ea typeface="Calibri"/>
                <a:cs typeface="Arial"/>
              </a:rPr>
              <a:t>Broken Links</a:t>
            </a:r>
            <a:endParaRPr lang="en-US"/>
          </a:p>
          <a:p>
            <a:pPr marL="971550" lvl="1" indent="-285750"/>
            <a:endParaRPr lang="en-US" sz="1800">
              <a:latin typeface="+mn-lt"/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18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18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close up of a checklist&#10;&#10;AI-generated content may be incorrect.">
            <a:extLst>
              <a:ext uri="{FF2B5EF4-FFF2-40B4-BE49-F238E27FC236}">
                <a16:creationId xmlns:a16="http://schemas.microsoft.com/office/drawing/2014/main" id="{4E6743FE-250F-069E-EB71-1FF49859F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499" y="1962509"/>
            <a:ext cx="5211793" cy="347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62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1D810-E17B-B495-5208-C8C542C08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FC09C-A42C-7E74-C591-50DBBDE0CB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ADA Resources</a:t>
            </a:r>
            <a:endParaRPr lang="en-US"/>
          </a:p>
          <a:p>
            <a:endParaRPr lang="en-US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5D635-494E-6145-2F56-07C8FB706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084" y="1460147"/>
            <a:ext cx="7739872" cy="4448056"/>
          </a:xfrm>
        </p:spPr>
        <p:txBody>
          <a:bodyPr lIns="91440" tIns="45720" rIns="91440" bIns="45720" numCol="1" anchor="t"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ea typeface="Calibri"/>
                <a:cs typeface="Arial"/>
                <a:hlinkClick r:id="rId3"/>
              </a:rPr>
              <a:t>GSA Section508.gov</a:t>
            </a:r>
            <a:r>
              <a:rPr lang="en-US" sz="1800">
                <a:latin typeface="+mn-lt"/>
                <a:ea typeface="Calibri"/>
                <a:cs typeface="Arial"/>
              </a:rPr>
              <a:t> </a:t>
            </a:r>
            <a:endParaRPr lang="en-US" sz="1800">
              <a:latin typeface="+mn-lt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cs typeface="Calibri"/>
                <a:hlinkClick r:id="rId4"/>
              </a:rPr>
              <a:t>ADA.gov</a:t>
            </a:r>
            <a:r>
              <a:rPr lang="en-US" sz="1800">
                <a:latin typeface="+mn-lt"/>
                <a:cs typeface="Calibri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hlinkClick r:id="rId5"/>
              </a:rPr>
              <a:t>Web Content Accessibility Guidelines (WCAG) 2.1</a:t>
            </a:r>
            <a:endParaRPr lang="en-US" sz="180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hlinkClick r:id="rId6"/>
              </a:rPr>
              <a:t>KSU - Student Disability Services </a:t>
            </a:r>
            <a:endParaRPr lang="en-US" sz="180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cs typeface="Calibri"/>
                <a:hlinkClick r:id="rId7"/>
              </a:rPr>
              <a:t>KSU - Academic Web Accessibility</a:t>
            </a:r>
            <a:endParaRPr lang="en-US" sz="1800">
              <a:latin typeface="+mn-lt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endParaRPr lang="en-US" sz="180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endParaRPr lang="en-US" sz="180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latin typeface="+mn-lt"/>
              </a:rPr>
              <a:t>Tools</a:t>
            </a:r>
            <a:endParaRPr lang="en-US" sz="1800">
              <a:latin typeface="+mn-lt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hlinkClick r:id="rId8"/>
              </a:rPr>
              <a:t>Use the </a:t>
            </a:r>
            <a:r>
              <a:rPr lang="en-US" sz="1800" err="1">
                <a:latin typeface="+mn-lt"/>
                <a:hlinkClick r:id="rId8"/>
              </a:rPr>
              <a:t>WebAIM</a:t>
            </a:r>
            <a:r>
              <a:rPr lang="en-US" sz="1800">
                <a:latin typeface="+mn-lt"/>
                <a:hlinkClick r:id="rId8"/>
              </a:rPr>
              <a:t> Contrast Checker</a:t>
            </a:r>
            <a:endParaRPr lang="en-US" sz="180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ea typeface="Calibri"/>
                <a:cs typeface="Calibri"/>
                <a:hlinkClick r:id="rId9"/>
              </a:rPr>
              <a:t>Accessibility Testing Tool - ANDI</a:t>
            </a:r>
            <a:endParaRPr lang="en-US" sz="1800">
              <a:latin typeface="+mn-lt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hlinkClick r:id="rId10"/>
              </a:rPr>
              <a:t>What is Ally?</a:t>
            </a:r>
            <a:endParaRPr lang="en-US" sz="1800">
              <a:latin typeface="+mn-l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hlinkClick r:id="rId11"/>
              </a:rPr>
              <a:t>Blackboard - Ally Accessibility Checklist </a:t>
            </a:r>
            <a:r>
              <a:rPr lang="en-US" sz="1800">
                <a:latin typeface="+mn-lt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endParaRPr lang="en-US" sz="180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latin typeface="+mn-lt"/>
              </a:rPr>
              <a:t>Policy</a:t>
            </a:r>
            <a:endParaRPr lang="en-US" sz="1800">
              <a:latin typeface="+mn-lt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en-US" sz="1800">
                <a:latin typeface="+mn-lt"/>
                <a:cs typeface="Calibri"/>
                <a:hlinkClick r:id="rId12"/>
              </a:rPr>
              <a:t>KSU - Web Accessibility Policy</a:t>
            </a:r>
            <a:endParaRPr lang="en-US" sz="1800">
              <a:latin typeface="+mn-lt"/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1800">
              <a:ea typeface="Calibri" panose="020F0502020204030204"/>
              <a:cs typeface="Calibri" panose="020F0502020204030204"/>
            </a:endParaRPr>
          </a:p>
          <a:p>
            <a:pPr marL="971550" lvl="1" indent="-285750"/>
            <a:endParaRPr lang="en-US" sz="18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4365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6B831-552C-09E2-871F-8DAA95E9D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AEEB8B-B9AD-4696-1C51-49EDF4E99B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+mn-lt"/>
                <a:cs typeface="Arial"/>
              </a:rPr>
              <a:t>Questions..?</a:t>
            </a:r>
            <a:endParaRPr lang="en-US"/>
          </a:p>
          <a:p>
            <a:endParaRPr lang="en-US">
              <a:latin typeface="+mn-lt"/>
            </a:endParaRPr>
          </a:p>
        </p:txBody>
      </p:sp>
      <p:pic>
        <p:nvPicPr>
          <p:cNvPr id="6" name="Picture 5" descr="A group of cubes with letters on them&#10;&#10;AI-generated content may be incorrect.">
            <a:extLst>
              <a:ext uri="{FF2B5EF4-FFF2-40B4-BE49-F238E27FC236}">
                <a16:creationId xmlns:a16="http://schemas.microsoft.com/office/drawing/2014/main" id="{CA8896D2-0607-18F8-D6E2-DF407AE9D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747838"/>
            <a:ext cx="92773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08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on a ladder on a yellow sign&#10;&#10;AI-generated content may be incorrect.">
            <a:extLst>
              <a:ext uri="{FF2B5EF4-FFF2-40B4-BE49-F238E27FC236}">
                <a16:creationId xmlns:a16="http://schemas.microsoft.com/office/drawing/2014/main" id="{E6CD4590-8942-BE48-1A35-C26FE87036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</a:blip>
          <a:srcRect l="3989" t="18327" r="1915" b="9004"/>
          <a:stretch>
            <a:fillRect/>
          </a:stretch>
        </p:blipFill>
        <p:spPr>
          <a:xfrm>
            <a:off x="-62345" y="-55418"/>
            <a:ext cx="12265544" cy="632268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A7775B-E565-937E-049D-9071B8300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Our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F427C-93FD-33E9-4F07-D09267D09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9792" y="1905000"/>
            <a:ext cx="5934075" cy="3352800"/>
          </a:xfrm>
        </p:spPr>
        <p:txBody>
          <a:bodyPr lIns="91440" tIns="45720" rIns="91440" bIns="45720" anchor="t"/>
          <a:lstStyle/>
          <a:p>
            <a:r>
              <a:rPr lang="en-US" b="1">
                <a:latin typeface="Arial"/>
                <a:cs typeface="Arial"/>
              </a:rPr>
              <a:t>Webmasters:</a:t>
            </a:r>
            <a:endParaRPr lang="en-US" b="1"/>
          </a:p>
          <a:p>
            <a:r>
              <a:rPr lang="en-US">
                <a:latin typeface="Arial"/>
                <a:cs typeface="Arial"/>
              </a:rPr>
              <a:t>Jonathan Gilliam – Senior Webmaster and SEO Specialist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Anthony Matusko - Senior Webmaster and SEO Specialist</a:t>
            </a:r>
          </a:p>
          <a:p>
            <a:r>
              <a:rPr lang="en-US">
                <a:latin typeface="Arial"/>
                <a:cs typeface="Arial"/>
              </a:rPr>
              <a:t>Elizabeth Ball - Webmaster and SEO Specialist</a:t>
            </a:r>
          </a:p>
          <a:p>
            <a:r>
              <a:rPr lang="en-US">
                <a:latin typeface="Arial"/>
                <a:cs typeface="Arial"/>
              </a:rPr>
              <a:t>Sean Bresnan - Webmaster and SEO Specialist</a:t>
            </a:r>
          </a:p>
          <a:p>
            <a:r>
              <a:rPr lang="en-US">
                <a:latin typeface="Arial"/>
                <a:cs typeface="Arial"/>
              </a:rPr>
              <a:t>Matthew Gordon - Webmaster and SEO Specialist</a:t>
            </a:r>
          </a:p>
          <a:p>
            <a:r>
              <a:rPr lang="en-US">
                <a:latin typeface="Arial"/>
                <a:cs typeface="Arial"/>
              </a:rPr>
              <a:t>Tara Rose - Webmaster and SEO Specialist</a:t>
            </a:r>
          </a:p>
          <a:p>
            <a:endParaRPr lang="en-US"/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D5A9F8-90B3-5BE6-3181-F2D4F615CBD2}"/>
              </a:ext>
            </a:extLst>
          </p:cNvPr>
          <p:cNvSpPr txBox="1">
            <a:spLocks/>
          </p:cNvSpPr>
          <p:nvPr/>
        </p:nvSpPr>
        <p:spPr>
          <a:xfrm>
            <a:off x="750483" y="1905000"/>
            <a:ext cx="5054311" cy="33528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629"/>
              </a:buClr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rial"/>
                <a:cs typeface="Arial"/>
              </a:rPr>
              <a:t>Leadership:</a:t>
            </a:r>
            <a:endParaRPr lang="en-US" b="1"/>
          </a:p>
          <a:p>
            <a:r>
              <a:rPr lang="en-US">
                <a:latin typeface="Arial"/>
                <a:cs typeface="Arial"/>
              </a:rPr>
              <a:t>Joe Lacy - Director, SEO and Website Strategy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Sharon McAleer - Web Team Manager</a:t>
            </a:r>
          </a:p>
          <a:p>
            <a:endParaRPr lang="en-US"/>
          </a:p>
          <a:p>
            <a:endParaRPr lang="en-US">
              <a:latin typeface="Arial"/>
              <a:cs typeface="Arial"/>
            </a:endParaRPr>
          </a:p>
          <a:p>
            <a:r>
              <a:rPr lang="en-US" b="1">
                <a:latin typeface="Arial"/>
                <a:cs typeface="Arial"/>
              </a:rPr>
              <a:t>Writers:</a:t>
            </a:r>
            <a:endParaRPr lang="en-US" b="1"/>
          </a:p>
          <a:p>
            <a:r>
              <a:rPr lang="en-US">
                <a:latin typeface="Arial"/>
                <a:cs typeface="Arial"/>
              </a:rPr>
              <a:t>Josie Carter - Lead Marketing and SEO Copywriter</a:t>
            </a:r>
          </a:p>
          <a:p>
            <a:r>
              <a:rPr lang="en-US">
                <a:latin typeface="Arial"/>
                <a:cs typeface="Arial"/>
              </a:rPr>
              <a:t>Malik Jones - Marketing and SEO Copywriter</a:t>
            </a:r>
          </a:p>
        </p:txBody>
      </p:sp>
    </p:spTree>
    <p:extLst>
      <p:ext uri="{BB962C8B-B14F-4D97-AF65-F5344CB8AC3E}">
        <p14:creationId xmlns:p14="http://schemas.microsoft.com/office/powerpoint/2010/main" val="3037776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6F1753-9BED-1BE5-DB3E-ABC0322726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083" y="600075"/>
            <a:ext cx="10200981" cy="660400"/>
          </a:xfrm>
        </p:spPr>
        <p:txBody>
          <a:bodyPr/>
          <a:lstStyle/>
          <a:p>
            <a:r>
              <a:rPr lang="en-US"/>
              <a:t>Americans with Disabilities Act (ADA)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FBC25-603E-982B-8B67-BC309C37F1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026" y="1633728"/>
            <a:ext cx="9675708" cy="42824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+mn-lt"/>
              </a:rPr>
              <a:t>Title II</a:t>
            </a:r>
            <a:r>
              <a:rPr lang="en-US" sz="2400">
                <a:latin typeface="+mn-lt"/>
              </a:rPr>
              <a:t> of the ADA applies to all state and local government entities, including public colleges and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Public universities must ensure that </a:t>
            </a:r>
            <a:r>
              <a:rPr lang="en-US" sz="2400" b="1">
                <a:latin typeface="+mn-lt"/>
              </a:rPr>
              <a:t>all digital content</a:t>
            </a:r>
            <a:r>
              <a:rPr lang="en-US" sz="2400">
                <a:latin typeface="+mn-lt"/>
              </a:rPr>
              <a:t> is accessible</a:t>
            </a:r>
          </a:p>
          <a:p>
            <a:pPr marL="971550" lvl="1" indent="-285750"/>
            <a:r>
              <a:rPr lang="en-US" sz="2400">
                <a:latin typeface="+mn-lt"/>
              </a:rPr>
              <a:t>This includes websites, web apps, learning systems, digital documents, mobile apps, student portals, and online services.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+mn-lt"/>
              </a:rPr>
              <a:t>The legal standard:</a:t>
            </a:r>
            <a:endParaRPr lang="en-US" sz="2400">
              <a:latin typeface="+mn-lt"/>
            </a:endParaRPr>
          </a:p>
          <a:p>
            <a:pPr marL="971550" lvl="1" indent="-285750"/>
            <a:r>
              <a:rPr lang="en-US" sz="2400" b="1">
                <a:hlinkClick r:id="rId3"/>
              </a:rPr>
              <a:t>Web Content Accessibility Guidelines (WCAG) 2.1 AA</a:t>
            </a:r>
            <a:r>
              <a:rPr lang="en-US" sz="2400">
                <a:hlinkClick r:id="rId3"/>
              </a:rPr>
              <a:t> </a:t>
            </a:r>
            <a:endParaRPr lang="en-US" sz="2400"/>
          </a:p>
          <a:p>
            <a:pPr marL="971550" lvl="1" indent="-285750"/>
            <a:r>
              <a:rPr lang="en-US" sz="2400"/>
              <a:t>Deadline </a:t>
            </a:r>
            <a:r>
              <a:rPr lang="en-US" sz="2400" b="1"/>
              <a:t>April 24, 2026</a:t>
            </a:r>
          </a:p>
          <a:p>
            <a:pPr marL="971550" lvl="1" indent="-285750"/>
            <a:r>
              <a:rPr lang="en-US" sz="2400" b="1"/>
              <a:t>WCAG 2.2 AA </a:t>
            </a:r>
            <a:r>
              <a:rPr lang="en-US" sz="2400"/>
              <a:t>became official October 2023</a:t>
            </a:r>
          </a:p>
          <a:p>
            <a:pPr marL="285750" indent="-285750"/>
            <a:endParaRPr lang="en-US" sz="24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532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E2547-09CC-BF4E-1FCB-60AB9CE19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3" y="1359783"/>
            <a:ext cx="12801828" cy="4817533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Section 508 of the Rehabilitation Act of 1973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Americans with Disabilities Act of 1990</a:t>
            </a:r>
            <a:br>
              <a:rPr lang="en-US" sz="2400">
                <a:latin typeface="+mn-lt"/>
              </a:rPr>
            </a:br>
            <a:endParaRPr lang="en-US" sz="2400">
              <a:latin typeface="+mn-lt"/>
            </a:endParaRPr>
          </a:p>
          <a:p>
            <a:r>
              <a:rPr lang="en-US" sz="2400" b="1">
                <a:latin typeface="+mn-lt"/>
              </a:rPr>
              <a:t>Features of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Proper alternative (alt) text for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Keyboard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Color contrast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Clear headings and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Accessible documents (PDFs, PPT)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Captions and description for video/audio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A94B43-BC79-3553-0037-BBF5FAB41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/>
              <a:t>It’s the Law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32256-C38C-7013-312F-C9F19075E6DA}"/>
              </a:ext>
            </a:extLst>
          </p:cNvPr>
          <p:cNvSpPr txBox="1"/>
          <p:nvPr/>
        </p:nvSpPr>
        <p:spPr>
          <a:xfrm>
            <a:off x="7044653" y="2147356"/>
            <a:ext cx="4549263" cy="163121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1998, the US Congress amended the Rehabilitation Act to require Federal agencies to make their electronic and information technology accessible to people with disabilities.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3CD42-EC9A-E849-D140-02E10AB1D273}"/>
              </a:ext>
            </a:extLst>
          </p:cNvPr>
          <p:cNvSpPr txBox="1"/>
          <p:nvPr/>
        </p:nvSpPr>
        <p:spPr>
          <a:xfrm>
            <a:off x="6563042" y="4362146"/>
            <a:ext cx="5030874" cy="10156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2021, 42.5 million people in the US civilian noninstitutionalized population had a disability,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according to the Census.gov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08827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E9AD0-4D7D-35E1-60B4-BA123B74B0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083" y="600075"/>
            <a:ext cx="10127829" cy="660400"/>
          </a:xfrm>
        </p:spPr>
        <p:txBody>
          <a:bodyPr/>
          <a:lstStyle/>
          <a:p>
            <a:r>
              <a:rPr lang="en-US"/>
              <a:t>Proactive Monitoring &amp; Remediation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20BDE-7413-D6FE-5E0F-4D819D0971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3" y="1752600"/>
            <a:ext cx="8500197" cy="3352800"/>
          </a:xfrm>
        </p:spPr>
        <p:txBody>
          <a:bodyPr/>
          <a:lstStyle/>
          <a:p>
            <a:r>
              <a:rPr lang="en-US" sz="2400">
                <a:latin typeface="+mn-lt"/>
              </a:rPr>
              <a:t>The Department of Justice (DOJ) expects universities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Conduct </a:t>
            </a:r>
            <a:r>
              <a:rPr lang="en-US" sz="2400" b="1">
                <a:latin typeface="+mn-lt"/>
              </a:rPr>
              <a:t>regular accessibility audits</a:t>
            </a:r>
            <a:endParaRPr lang="en-US" sz="24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Fix issues quickly (remediation)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Maintain an internal </a:t>
            </a:r>
            <a:r>
              <a:rPr lang="en-US" sz="2400" b="1">
                <a:latin typeface="+mn-lt"/>
              </a:rPr>
              <a:t>governance framework</a:t>
            </a:r>
            <a:endParaRPr lang="en-US" sz="24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Ensure vendors meet accessibility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Track issues across colleges, departments and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Implement ongoing </a:t>
            </a:r>
            <a:r>
              <a:rPr lang="en-US" sz="2400" b="1">
                <a:latin typeface="+mn-lt"/>
              </a:rPr>
              <a:t>campus-wide training</a:t>
            </a:r>
            <a:endParaRPr lang="en-US" sz="2400">
              <a:latin typeface="+mn-lt"/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14676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213CBA-BD61-FDCC-85DF-264631CE58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Non-compliance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D016-3351-883B-7108-0A104D9616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3" y="1752600"/>
            <a:ext cx="10630749" cy="3352800"/>
          </a:xfrm>
        </p:spPr>
        <p:txBody>
          <a:bodyPr/>
          <a:lstStyle/>
          <a:p>
            <a:r>
              <a:rPr lang="en-US" sz="2800">
                <a:latin typeface="+mn-lt"/>
              </a:rPr>
              <a:t>Results in:</a:t>
            </a:r>
          </a:p>
          <a:p>
            <a:pPr lvl="1">
              <a:buClr>
                <a:srgbClr val="FFC000"/>
              </a:buClr>
            </a:pPr>
            <a:r>
              <a:rPr lang="en-US" sz="2800">
                <a:cs typeface="Arial" panose="020B0604020202020204" pitchFamily="34" charset="0"/>
              </a:rPr>
              <a:t>Mandatory corrective action plans</a:t>
            </a:r>
          </a:p>
          <a:p>
            <a:pPr lvl="1">
              <a:buClr>
                <a:srgbClr val="FFC000"/>
              </a:buClr>
            </a:pPr>
            <a:r>
              <a:rPr lang="en-US" sz="2800">
                <a:cs typeface="Arial" panose="020B0604020202020204" pitchFamily="34" charset="0"/>
              </a:rPr>
              <a:t>Multi-year audits</a:t>
            </a:r>
          </a:p>
          <a:p>
            <a:pPr lvl="1">
              <a:buClr>
                <a:srgbClr val="FFC000"/>
              </a:buClr>
            </a:pPr>
            <a:r>
              <a:rPr lang="en-US" sz="2800">
                <a:cs typeface="Arial" panose="020B0604020202020204" pitchFamily="34" charset="0"/>
              </a:rPr>
              <a:t>Public settlement agreements</a:t>
            </a:r>
          </a:p>
          <a:p>
            <a:pPr lvl="1">
              <a:buClr>
                <a:srgbClr val="FFC000"/>
              </a:buClr>
            </a:pPr>
            <a:r>
              <a:rPr lang="en-US" sz="2800">
                <a:cs typeface="Arial" panose="020B0604020202020204" pitchFamily="34" charset="0"/>
              </a:rPr>
              <a:t>Reputational damage</a:t>
            </a:r>
          </a:p>
          <a:p>
            <a:pPr lvl="1">
              <a:buClr>
                <a:srgbClr val="FFC000"/>
              </a:buClr>
            </a:pPr>
            <a:r>
              <a:rPr lang="en-US" sz="2800">
                <a:cs typeface="Arial" panose="020B0604020202020204" pitchFamily="34" charset="0"/>
              </a:rPr>
              <a:t>Significant staff time and cost</a:t>
            </a:r>
          </a:p>
          <a:p>
            <a:pPr lvl="1">
              <a:buClr>
                <a:srgbClr val="FFC000"/>
              </a:buClr>
            </a:pPr>
            <a:endParaRPr lang="en-US" sz="2800">
              <a:cs typeface="Arial" panose="020B0604020202020204" pitchFamily="34" charset="0"/>
            </a:endParaRPr>
          </a:p>
          <a:p>
            <a:pPr lvl="1">
              <a:buClr>
                <a:srgbClr val="FFC000"/>
              </a:buClr>
            </a:pPr>
            <a:endParaRPr lang="en-US" sz="2800">
              <a:cs typeface="Arial" panose="020B0604020202020204" pitchFamily="34" charset="0"/>
            </a:endParaRP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2800" b="1">
                <a:cs typeface="Arial" panose="020B0604020202020204" pitchFamily="34" charset="0"/>
              </a:rPr>
              <a:t> Best to be proactive ahead of the April 24, 2026 deadline</a:t>
            </a:r>
          </a:p>
          <a:p>
            <a:endParaRPr lang="en-US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587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8DC1C-386C-6407-576B-C91B7057C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CE8EE7-72D1-8F72-8A2A-CAD44FE23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Why It’s Important </a:t>
            </a:r>
          </a:p>
        </p:txBody>
      </p:sp>
      <p:pic>
        <p:nvPicPr>
          <p:cNvPr id="4" name="Online Media 3" title="accessiBe - Blind User Review &amp; Web Accessibility Perspective">
            <a:hlinkClick r:id="" action="ppaction://media"/>
            <a:extLst>
              <a:ext uri="{FF2B5EF4-FFF2-40B4-BE49-F238E27FC236}">
                <a16:creationId xmlns:a16="http://schemas.microsoft.com/office/drawing/2014/main" id="{4E8E259F-2F38-E664-1F33-EB21FD184F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9852" y="1351992"/>
            <a:ext cx="7608308" cy="4348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2EADD2-57BB-70EE-A431-ABDB9A40261E}"/>
              </a:ext>
            </a:extLst>
          </p:cNvPr>
          <p:cNvSpPr txBox="1"/>
          <p:nvPr/>
        </p:nvSpPr>
        <p:spPr>
          <a:xfrm>
            <a:off x="1395848" y="5697666"/>
            <a:ext cx="94000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https://www.youtube.com/watch?app=desktop&amp;v=a2hqmqZzegg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142D3-BA23-815E-9DD6-B48387C9D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B7E226-A54F-5FF7-5680-29C0699CF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3482" y="2875002"/>
            <a:ext cx="6575347" cy="553998"/>
          </a:xfrm>
        </p:spPr>
        <p:txBody>
          <a:bodyPr/>
          <a:lstStyle/>
          <a:p>
            <a:r>
              <a:rPr lang="en-US" sz="3200"/>
              <a:t>Accessibility in Modern Campus (Omni)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2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A94B43-BC79-3553-0037-BBF5FAB41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What is outside of your control?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E2547-09CC-BF4E-1FCB-60AB9CE19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82" y="1752600"/>
            <a:ext cx="9861533" cy="3892550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Header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Footer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endParaRPr lang="en-US" sz="2000">
              <a:latin typeface="+mn-lt"/>
            </a:endParaRPr>
          </a:p>
          <a:p>
            <a:endParaRPr lang="en-US" sz="200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7233C-9649-E96C-2121-98DE07BD5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77" y="2219461"/>
            <a:ext cx="4529971" cy="492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184C2-7457-1B60-E110-FD74C5412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77" y="3426006"/>
            <a:ext cx="4486972" cy="1629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641DD7-B7C2-4F0C-2EEE-249D69636F8D}"/>
              </a:ext>
            </a:extLst>
          </p:cNvPr>
          <p:cNvSpPr txBox="1"/>
          <p:nvPr/>
        </p:nvSpPr>
        <p:spPr>
          <a:xfrm>
            <a:off x="7979081" y="1996866"/>
            <a:ext cx="3311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header and footer are maintained by </a:t>
            </a:r>
            <a:r>
              <a:rPr lang="en-US" sz="2400" err="1"/>
              <a:t>StratComm</a:t>
            </a:r>
            <a:r>
              <a:rPr lang="en-US" sz="2400"/>
              <a:t> and UITS. If you see any issues or would like to request a change, please send us a service request. </a:t>
            </a:r>
          </a:p>
        </p:txBody>
      </p:sp>
    </p:spTree>
    <p:extLst>
      <p:ext uri="{BB962C8B-B14F-4D97-AF65-F5344CB8AC3E}">
        <p14:creationId xmlns:p14="http://schemas.microsoft.com/office/powerpoint/2010/main" val="1064903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DC4B317F3B64F96FDC4BBAE61329E" ma:contentTypeVersion="22" ma:contentTypeDescription="Create a new document." ma:contentTypeScope="" ma:versionID="7769c6b8f654edbb19270281043329c7">
  <xsd:schema xmlns:xsd="http://www.w3.org/2001/XMLSchema" xmlns:xs="http://www.w3.org/2001/XMLSchema" xmlns:p="http://schemas.microsoft.com/office/2006/metadata/properties" xmlns:ns2="9b735678-f36a-42fa-b270-4fb12748f95a" xmlns:ns3="b0b4332b-c7cb-4f27-a3a8-ac520b74e29d" targetNamespace="http://schemas.microsoft.com/office/2006/metadata/properties" ma:root="true" ma:fieldsID="810e7fe42c9d84fb0bdfe2a160134369" ns2:_="" ns3:_="">
    <xsd:import namespace="9b735678-f36a-42fa-b270-4fb12748f95a"/>
    <xsd:import namespace="b0b4332b-c7cb-4f27-a3a8-ac520b74e2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GovernanceSharedWordDocument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35678-f36a-42fa-b270-4fb12748f9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GovernanceSharedWordDocument" ma:index="10" nillable="true" ma:displayName="Governance Shared Word Document" ma:description="Work in Progress; when complete content for the page will be delivered to Tony&#10;" ma:format="Hyperlink" ma:internalName="GovernanceSharedWord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16867a8-d3dd-450c-8722-94d742a2a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4332b-c7cb-4f27-a3a8-ac520b74e29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8f43ef6-064d-40f5-a439-5f6042825582}" ma:internalName="TaxCatchAll" ma:showField="CatchAllData" ma:web="b0b4332b-c7cb-4f27-a3a8-ac520b74e2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35678-f36a-42fa-b270-4fb12748f95a">
      <Terms xmlns="http://schemas.microsoft.com/office/infopath/2007/PartnerControls"/>
    </lcf76f155ced4ddcb4097134ff3c332f>
    <GovernanceSharedWordDocument xmlns="9b735678-f36a-42fa-b270-4fb12748f95a">
      <Url xsi:nil="true"/>
      <Description xsi:nil="true"/>
    </GovernanceSharedWordDocument>
    <TaxCatchAll xmlns="b0b4332b-c7cb-4f27-a3a8-ac520b74e29d" xsi:nil="true"/>
  </documentManagement>
</p:properties>
</file>

<file path=customXml/itemProps1.xml><?xml version="1.0" encoding="utf-8"?>
<ds:datastoreItem xmlns:ds="http://schemas.openxmlformats.org/officeDocument/2006/customXml" ds:itemID="{3AE2E949-F69E-4FA9-AE10-285D3D2F89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31C114-CE3B-4DEA-9396-A68BC5626592}">
  <ds:schemaRefs>
    <ds:schemaRef ds:uri="9b735678-f36a-42fa-b270-4fb12748f95a"/>
    <ds:schemaRef ds:uri="b0b4332b-c7cb-4f27-a3a8-ac520b74e2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B64220-9517-4011-9FA2-0E8550198264}">
  <ds:schemaRefs>
    <ds:schemaRef ds:uri="9b735678-f36a-42fa-b270-4fb12748f95a"/>
    <ds:schemaRef ds:uri="b0b4332b-c7cb-4f27-a3a8-ac520b74e29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29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Lindy Taylor</dc:creator>
  <cp:revision>3</cp:revision>
  <dcterms:created xsi:type="dcterms:W3CDTF">2019-08-07T15:31:06Z</dcterms:created>
  <dcterms:modified xsi:type="dcterms:W3CDTF">2025-12-02T19:20:49Z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0x01010077EDC4B317F3B64F96FDC4BBAE61329E</vt:lpwstr>
  </property>
  <property fmtid="{D5CDD505-2E9C-101B-9397-08002B2CF9AE}" pid="3" name="MediaServiceImageTags">
    <vt:lpwstr/>
  </property>
</Properties>
</file>