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68" r:id="rId2"/>
    <p:sldId id="269" r:id="rId3"/>
    <p:sldId id="257" r:id="rId4"/>
    <p:sldId id="333" r:id="rId5"/>
    <p:sldId id="256" r:id="rId6"/>
    <p:sldId id="267" r:id="rId7"/>
    <p:sldId id="334" r:id="rId8"/>
    <p:sldId id="303" r:id="rId9"/>
    <p:sldId id="282" r:id="rId10"/>
    <p:sldId id="328" r:id="rId11"/>
    <p:sldId id="329" r:id="rId12"/>
    <p:sldId id="332" r:id="rId13"/>
    <p:sldId id="292" r:id="rId14"/>
    <p:sldId id="294" r:id="rId15"/>
    <p:sldId id="293" r:id="rId16"/>
    <p:sldId id="306" r:id="rId17"/>
    <p:sldId id="330" r:id="rId18"/>
    <p:sldId id="310" r:id="rId19"/>
    <p:sldId id="313" r:id="rId20"/>
    <p:sldId id="290" r:id="rId21"/>
    <p:sldId id="336" r:id="rId22"/>
    <p:sldId id="338" r:id="rId23"/>
    <p:sldId id="299" r:id="rId24"/>
    <p:sldId id="275" r:id="rId25"/>
    <p:sldId id="278" r:id="rId26"/>
    <p:sldId id="32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81A80A-E944-F146-879C-D18F7BAB57A9}" v="97" dt="2023-03-03T17:16:55.3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65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E93E35-DF70-4590-8712-4E4CC0D8AEDD}" type="doc">
      <dgm:prSet loTypeId="urn:microsoft.com/office/officeart/2008/layout/LinedList" loCatId="list" qsTypeId="urn:microsoft.com/office/officeart/2005/8/quickstyle/simple5" qsCatId="simple" csTypeId="urn:microsoft.com/office/officeart/2005/8/colors/colorful2" csCatId="colorful" phldr="1"/>
      <dgm:spPr/>
      <dgm:t>
        <a:bodyPr/>
        <a:lstStyle/>
        <a:p>
          <a:endParaRPr lang="en-US"/>
        </a:p>
      </dgm:t>
    </dgm:pt>
    <dgm:pt modelId="{C2ADA87C-CBBF-4187-BED8-4C68693C9D01}">
      <dgm:prSet/>
      <dgm:spPr/>
      <dgm:t>
        <a:bodyPr/>
        <a:lstStyle/>
        <a:p>
          <a:r>
            <a:rPr lang="en-US">
              <a:latin typeface="Times New Roman" panose="02020603050405020304" pitchFamily="18" charset="0"/>
              <a:cs typeface="Times New Roman" panose="02020603050405020304" pitchFamily="18" charset="0"/>
            </a:rPr>
            <a:t>I</a:t>
          </a:r>
          <a:r>
            <a:rPr lang="en-US" b="0" i="0">
              <a:latin typeface="Times New Roman" panose="02020603050405020304" pitchFamily="18" charset="0"/>
              <a:cs typeface="Times New Roman" panose="02020603050405020304" pitchFamily="18" charset="0"/>
            </a:rPr>
            <a:t>nput your student’s cumulative grade as calculated by the midpoint of the semester into OWL Express by the designated date based on part of term you are teaching.</a:t>
          </a:r>
          <a:endParaRPr lang="en-US">
            <a:latin typeface="Times New Roman" panose="02020603050405020304" pitchFamily="18" charset="0"/>
            <a:cs typeface="Times New Roman" panose="02020603050405020304" pitchFamily="18" charset="0"/>
          </a:endParaRPr>
        </a:p>
      </dgm:t>
    </dgm:pt>
    <dgm:pt modelId="{4967956F-1147-4327-8FD1-B4D3E9EAA368}" type="parTrans" cxnId="{32ED42AB-FB19-4A9F-9925-1070669027B5}">
      <dgm:prSet/>
      <dgm:spPr/>
      <dgm:t>
        <a:bodyPr/>
        <a:lstStyle/>
        <a:p>
          <a:endParaRPr lang="en-US"/>
        </a:p>
      </dgm:t>
    </dgm:pt>
    <dgm:pt modelId="{DB4DA4A5-EEC0-4EF8-8732-32842BBD97F2}" type="sibTrans" cxnId="{32ED42AB-FB19-4A9F-9925-1070669027B5}">
      <dgm:prSet/>
      <dgm:spPr/>
      <dgm:t>
        <a:bodyPr/>
        <a:lstStyle/>
        <a:p>
          <a:endParaRPr lang="en-US"/>
        </a:p>
      </dgm:t>
    </dgm:pt>
    <dgm:pt modelId="{33144F97-0564-4C35-B9CB-0243659FF153}">
      <dgm:prSet/>
      <dgm:spPr/>
      <dgm:t>
        <a:bodyPr/>
        <a:lstStyle/>
        <a:p>
          <a:r>
            <a:rPr lang="en-US">
              <a:latin typeface="Times New Roman" panose="02020603050405020304" pitchFamily="18" charset="0"/>
              <a:cs typeface="Times New Roman" panose="02020603050405020304" pitchFamily="18" charset="0"/>
            </a:rPr>
            <a:t>This midterm grade is for assessing mid-semester performance prior to the last day to withdraw without academic penalty</a:t>
          </a:r>
          <a:r>
            <a:rPr lang="en-US"/>
            <a:t>. </a:t>
          </a:r>
        </a:p>
      </dgm:t>
    </dgm:pt>
    <dgm:pt modelId="{C017CC6A-83C2-4297-BFC8-490036FE81F8}" type="parTrans" cxnId="{EEE2A9FF-AAA6-4699-83DF-13B58C25D8D7}">
      <dgm:prSet/>
      <dgm:spPr/>
      <dgm:t>
        <a:bodyPr/>
        <a:lstStyle/>
        <a:p>
          <a:endParaRPr lang="en-US"/>
        </a:p>
      </dgm:t>
    </dgm:pt>
    <dgm:pt modelId="{86629372-589F-490E-9E05-62DEBF5D4CFE}" type="sibTrans" cxnId="{EEE2A9FF-AAA6-4699-83DF-13B58C25D8D7}">
      <dgm:prSet/>
      <dgm:spPr/>
      <dgm:t>
        <a:bodyPr/>
        <a:lstStyle/>
        <a:p>
          <a:endParaRPr lang="en-US"/>
        </a:p>
      </dgm:t>
    </dgm:pt>
    <dgm:pt modelId="{81A0A1B7-3D0B-4494-9984-30D3A73ADA24}">
      <dgm:prSet/>
      <dgm:spPr/>
      <dgm:t>
        <a:bodyPr/>
        <a:lstStyle/>
        <a:p>
          <a:r>
            <a:rPr lang="en-US" b="0" i="0">
              <a:latin typeface="Times New Roman" panose="02020603050405020304" pitchFamily="18" charset="0"/>
              <a:cs typeface="Times New Roman" panose="02020603050405020304" pitchFamily="18" charset="0"/>
            </a:rPr>
            <a:t>Faculty can use this initiative to evidence their focus on student success in their 2023 FPA and subsequently their 2024 ARD – under Teaching, Supervision and Mentoring</a:t>
          </a:r>
        </a:p>
      </dgm:t>
    </dgm:pt>
    <dgm:pt modelId="{542D777F-1B9E-4DB9-B22B-E08E825004B4}" type="parTrans" cxnId="{65958491-4153-45C3-A822-57063A33F1D4}">
      <dgm:prSet/>
      <dgm:spPr/>
      <dgm:t>
        <a:bodyPr/>
        <a:lstStyle/>
        <a:p>
          <a:endParaRPr lang="en-US"/>
        </a:p>
      </dgm:t>
    </dgm:pt>
    <dgm:pt modelId="{49F8D59F-8B26-4FB2-953F-11DF1EF51B0E}" type="sibTrans" cxnId="{65958491-4153-45C3-A822-57063A33F1D4}">
      <dgm:prSet/>
      <dgm:spPr/>
      <dgm:t>
        <a:bodyPr/>
        <a:lstStyle/>
        <a:p>
          <a:endParaRPr lang="en-US"/>
        </a:p>
      </dgm:t>
    </dgm:pt>
    <dgm:pt modelId="{6B729066-744E-0C45-94F5-D6FF38AC73A1}" type="pres">
      <dgm:prSet presAssocID="{1AE93E35-DF70-4590-8712-4E4CC0D8AEDD}" presName="vert0" presStyleCnt="0">
        <dgm:presLayoutVars>
          <dgm:dir/>
          <dgm:animOne val="branch"/>
          <dgm:animLvl val="lvl"/>
        </dgm:presLayoutVars>
      </dgm:prSet>
      <dgm:spPr/>
    </dgm:pt>
    <dgm:pt modelId="{C3BAA25E-ED8B-1548-80FD-A37A13540B60}" type="pres">
      <dgm:prSet presAssocID="{C2ADA87C-CBBF-4187-BED8-4C68693C9D01}" presName="thickLine" presStyleLbl="alignNode1" presStyleIdx="0" presStyleCnt="3"/>
      <dgm:spPr/>
    </dgm:pt>
    <dgm:pt modelId="{923A1811-62CF-4942-B5B4-AE6842E86AE1}" type="pres">
      <dgm:prSet presAssocID="{C2ADA87C-CBBF-4187-BED8-4C68693C9D01}" presName="horz1" presStyleCnt="0"/>
      <dgm:spPr/>
    </dgm:pt>
    <dgm:pt modelId="{25DA2427-713F-FF4E-8B6A-E61FC06F8ABF}" type="pres">
      <dgm:prSet presAssocID="{C2ADA87C-CBBF-4187-BED8-4C68693C9D01}" presName="tx1" presStyleLbl="revTx" presStyleIdx="0" presStyleCnt="3"/>
      <dgm:spPr/>
    </dgm:pt>
    <dgm:pt modelId="{732D8006-F486-DA46-B9B6-C9EF5EE5D3CA}" type="pres">
      <dgm:prSet presAssocID="{C2ADA87C-CBBF-4187-BED8-4C68693C9D01}" presName="vert1" presStyleCnt="0"/>
      <dgm:spPr/>
    </dgm:pt>
    <dgm:pt modelId="{5436B24D-271A-2E42-A890-828F82C15B1D}" type="pres">
      <dgm:prSet presAssocID="{33144F97-0564-4C35-B9CB-0243659FF153}" presName="thickLine" presStyleLbl="alignNode1" presStyleIdx="1" presStyleCnt="3"/>
      <dgm:spPr/>
    </dgm:pt>
    <dgm:pt modelId="{29A2F7ED-2E3F-6A41-9A31-5730D5FF45B1}" type="pres">
      <dgm:prSet presAssocID="{33144F97-0564-4C35-B9CB-0243659FF153}" presName="horz1" presStyleCnt="0"/>
      <dgm:spPr/>
    </dgm:pt>
    <dgm:pt modelId="{754A7C1A-C842-C341-94DF-BEB419139166}" type="pres">
      <dgm:prSet presAssocID="{33144F97-0564-4C35-B9CB-0243659FF153}" presName="tx1" presStyleLbl="revTx" presStyleIdx="1" presStyleCnt="3"/>
      <dgm:spPr/>
    </dgm:pt>
    <dgm:pt modelId="{C44514CC-C7D4-8C49-A774-AAAB01A12089}" type="pres">
      <dgm:prSet presAssocID="{33144F97-0564-4C35-B9CB-0243659FF153}" presName="vert1" presStyleCnt="0"/>
      <dgm:spPr/>
    </dgm:pt>
    <dgm:pt modelId="{BCA1DC6B-ECBA-8B44-A35B-227C01A5F175}" type="pres">
      <dgm:prSet presAssocID="{81A0A1B7-3D0B-4494-9984-30D3A73ADA24}" presName="thickLine" presStyleLbl="alignNode1" presStyleIdx="2" presStyleCnt="3"/>
      <dgm:spPr/>
    </dgm:pt>
    <dgm:pt modelId="{E311D91A-7FF6-0A4C-AB66-DB2F82E695E3}" type="pres">
      <dgm:prSet presAssocID="{81A0A1B7-3D0B-4494-9984-30D3A73ADA24}" presName="horz1" presStyleCnt="0"/>
      <dgm:spPr/>
    </dgm:pt>
    <dgm:pt modelId="{1931FFCD-0C85-2D4A-9B3E-E1CDC1946DF6}" type="pres">
      <dgm:prSet presAssocID="{81A0A1B7-3D0B-4494-9984-30D3A73ADA24}" presName="tx1" presStyleLbl="revTx" presStyleIdx="2" presStyleCnt="3"/>
      <dgm:spPr/>
    </dgm:pt>
    <dgm:pt modelId="{CCBEF606-349F-2949-9A5D-3674CEC5C31A}" type="pres">
      <dgm:prSet presAssocID="{81A0A1B7-3D0B-4494-9984-30D3A73ADA24}" presName="vert1" presStyleCnt="0"/>
      <dgm:spPr/>
    </dgm:pt>
  </dgm:ptLst>
  <dgm:cxnLst>
    <dgm:cxn modelId="{8B039D86-BE54-5948-B515-6E9BFF7F4418}" type="presOf" srcId="{81A0A1B7-3D0B-4494-9984-30D3A73ADA24}" destId="{1931FFCD-0C85-2D4A-9B3E-E1CDC1946DF6}" srcOrd="0" destOrd="0" presId="urn:microsoft.com/office/officeart/2008/layout/LinedList"/>
    <dgm:cxn modelId="{65958491-4153-45C3-A822-57063A33F1D4}" srcId="{1AE93E35-DF70-4590-8712-4E4CC0D8AEDD}" destId="{81A0A1B7-3D0B-4494-9984-30D3A73ADA24}" srcOrd="2" destOrd="0" parTransId="{542D777F-1B9E-4DB9-B22B-E08E825004B4}" sibTransId="{49F8D59F-8B26-4FB2-953F-11DF1EF51B0E}"/>
    <dgm:cxn modelId="{32ED42AB-FB19-4A9F-9925-1070669027B5}" srcId="{1AE93E35-DF70-4590-8712-4E4CC0D8AEDD}" destId="{C2ADA87C-CBBF-4187-BED8-4C68693C9D01}" srcOrd="0" destOrd="0" parTransId="{4967956F-1147-4327-8FD1-B4D3E9EAA368}" sibTransId="{DB4DA4A5-EEC0-4EF8-8732-32842BBD97F2}"/>
    <dgm:cxn modelId="{D667CFBC-A0A6-364F-9AEC-F332FBFDA813}" type="presOf" srcId="{1AE93E35-DF70-4590-8712-4E4CC0D8AEDD}" destId="{6B729066-744E-0C45-94F5-D6FF38AC73A1}" srcOrd="0" destOrd="0" presId="urn:microsoft.com/office/officeart/2008/layout/LinedList"/>
    <dgm:cxn modelId="{25BC1CED-2735-664A-9746-ABCB3940587B}" type="presOf" srcId="{33144F97-0564-4C35-B9CB-0243659FF153}" destId="{754A7C1A-C842-C341-94DF-BEB419139166}" srcOrd="0" destOrd="0" presId="urn:microsoft.com/office/officeart/2008/layout/LinedList"/>
    <dgm:cxn modelId="{438C71F2-E306-E649-A868-0BB6C6399C7E}" type="presOf" srcId="{C2ADA87C-CBBF-4187-BED8-4C68693C9D01}" destId="{25DA2427-713F-FF4E-8B6A-E61FC06F8ABF}" srcOrd="0" destOrd="0" presId="urn:microsoft.com/office/officeart/2008/layout/LinedList"/>
    <dgm:cxn modelId="{EEE2A9FF-AAA6-4699-83DF-13B58C25D8D7}" srcId="{1AE93E35-DF70-4590-8712-4E4CC0D8AEDD}" destId="{33144F97-0564-4C35-B9CB-0243659FF153}" srcOrd="1" destOrd="0" parTransId="{C017CC6A-83C2-4297-BFC8-490036FE81F8}" sibTransId="{86629372-589F-490E-9E05-62DEBF5D4CFE}"/>
    <dgm:cxn modelId="{208201B2-3C29-614E-B195-5975B17898BB}" type="presParOf" srcId="{6B729066-744E-0C45-94F5-D6FF38AC73A1}" destId="{C3BAA25E-ED8B-1548-80FD-A37A13540B60}" srcOrd="0" destOrd="0" presId="urn:microsoft.com/office/officeart/2008/layout/LinedList"/>
    <dgm:cxn modelId="{7ED318D3-EEBD-A84E-927D-67EEEAEF3AD5}" type="presParOf" srcId="{6B729066-744E-0C45-94F5-D6FF38AC73A1}" destId="{923A1811-62CF-4942-B5B4-AE6842E86AE1}" srcOrd="1" destOrd="0" presId="urn:microsoft.com/office/officeart/2008/layout/LinedList"/>
    <dgm:cxn modelId="{D2E6D3E9-DD26-8A42-AF58-417D4AB7FB96}" type="presParOf" srcId="{923A1811-62CF-4942-B5B4-AE6842E86AE1}" destId="{25DA2427-713F-FF4E-8B6A-E61FC06F8ABF}" srcOrd="0" destOrd="0" presId="urn:microsoft.com/office/officeart/2008/layout/LinedList"/>
    <dgm:cxn modelId="{54766668-18E5-E449-844A-F211C0B459A4}" type="presParOf" srcId="{923A1811-62CF-4942-B5B4-AE6842E86AE1}" destId="{732D8006-F486-DA46-B9B6-C9EF5EE5D3CA}" srcOrd="1" destOrd="0" presId="urn:microsoft.com/office/officeart/2008/layout/LinedList"/>
    <dgm:cxn modelId="{299340FC-B718-B042-9D4C-69FD726396D8}" type="presParOf" srcId="{6B729066-744E-0C45-94F5-D6FF38AC73A1}" destId="{5436B24D-271A-2E42-A890-828F82C15B1D}" srcOrd="2" destOrd="0" presId="urn:microsoft.com/office/officeart/2008/layout/LinedList"/>
    <dgm:cxn modelId="{1F541C42-3A07-904F-AEB1-785592AE6100}" type="presParOf" srcId="{6B729066-744E-0C45-94F5-D6FF38AC73A1}" destId="{29A2F7ED-2E3F-6A41-9A31-5730D5FF45B1}" srcOrd="3" destOrd="0" presId="urn:microsoft.com/office/officeart/2008/layout/LinedList"/>
    <dgm:cxn modelId="{FE7D5AA5-1392-9143-B871-033CA182BBA0}" type="presParOf" srcId="{29A2F7ED-2E3F-6A41-9A31-5730D5FF45B1}" destId="{754A7C1A-C842-C341-94DF-BEB419139166}" srcOrd="0" destOrd="0" presId="urn:microsoft.com/office/officeart/2008/layout/LinedList"/>
    <dgm:cxn modelId="{0AD223DD-E953-B14A-B9A5-526653387389}" type="presParOf" srcId="{29A2F7ED-2E3F-6A41-9A31-5730D5FF45B1}" destId="{C44514CC-C7D4-8C49-A774-AAAB01A12089}" srcOrd="1" destOrd="0" presId="urn:microsoft.com/office/officeart/2008/layout/LinedList"/>
    <dgm:cxn modelId="{EB874C48-5DD9-A643-A189-8C1E09AE4A7A}" type="presParOf" srcId="{6B729066-744E-0C45-94F5-D6FF38AC73A1}" destId="{BCA1DC6B-ECBA-8B44-A35B-227C01A5F175}" srcOrd="4" destOrd="0" presId="urn:microsoft.com/office/officeart/2008/layout/LinedList"/>
    <dgm:cxn modelId="{56399C78-BB51-4F42-840D-0C0F89123AF5}" type="presParOf" srcId="{6B729066-744E-0C45-94F5-D6FF38AC73A1}" destId="{E311D91A-7FF6-0A4C-AB66-DB2F82E695E3}" srcOrd="5" destOrd="0" presId="urn:microsoft.com/office/officeart/2008/layout/LinedList"/>
    <dgm:cxn modelId="{79D667B8-19BD-084C-AA6D-16285B810E94}" type="presParOf" srcId="{E311D91A-7FF6-0A4C-AB66-DB2F82E695E3}" destId="{1931FFCD-0C85-2D4A-9B3E-E1CDC1946DF6}" srcOrd="0" destOrd="0" presId="urn:microsoft.com/office/officeart/2008/layout/LinedList"/>
    <dgm:cxn modelId="{A5875ADC-6636-BF4F-8CBC-39DB1029BB01}" type="presParOf" srcId="{E311D91A-7FF6-0A4C-AB66-DB2F82E695E3}" destId="{CCBEF606-349F-2949-9A5D-3674CEC5C31A}"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BAA25E-ED8B-1548-80FD-A37A13540B60}">
      <dsp:nvSpPr>
        <dsp:cNvPr id="0" name=""/>
        <dsp:cNvSpPr/>
      </dsp:nvSpPr>
      <dsp:spPr>
        <a:xfrm>
          <a:off x="0" y="2011"/>
          <a:ext cx="6713552"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5DA2427-713F-FF4E-8B6A-E61FC06F8ABF}">
      <dsp:nvSpPr>
        <dsp:cNvPr id="0" name=""/>
        <dsp:cNvSpPr/>
      </dsp:nvSpPr>
      <dsp:spPr>
        <a:xfrm>
          <a:off x="0" y="2011"/>
          <a:ext cx="6713552" cy="1371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latin typeface="Times New Roman" panose="02020603050405020304" pitchFamily="18" charset="0"/>
              <a:cs typeface="Times New Roman" panose="02020603050405020304" pitchFamily="18" charset="0"/>
            </a:rPr>
            <a:t>I</a:t>
          </a:r>
          <a:r>
            <a:rPr lang="en-US" sz="2300" b="0" i="0" kern="1200">
              <a:latin typeface="Times New Roman" panose="02020603050405020304" pitchFamily="18" charset="0"/>
              <a:cs typeface="Times New Roman" panose="02020603050405020304" pitchFamily="18" charset="0"/>
            </a:rPr>
            <a:t>nput your student’s cumulative grade as calculated by the midpoint of the semester into OWL Express by the designated date based on part of term you are teaching.</a:t>
          </a:r>
          <a:endParaRPr lang="en-US" sz="2300" kern="1200">
            <a:latin typeface="Times New Roman" panose="02020603050405020304" pitchFamily="18" charset="0"/>
            <a:cs typeface="Times New Roman" panose="02020603050405020304" pitchFamily="18" charset="0"/>
          </a:endParaRPr>
        </a:p>
      </dsp:txBody>
      <dsp:txXfrm>
        <a:off x="0" y="2011"/>
        <a:ext cx="6713552" cy="1371716"/>
      </dsp:txXfrm>
    </dsp:sp>
    <dsp:sp modelId="{5436B24D-271A-2E42-A890-828F82C15B1D}">
      <dsp:nvSpPr>
        <dsp:cNvPr id="0" name=""/>
        <dsp:cNvSpPr/>
      </dsp:nvSpPr>
      <dsp:spPr>
        <a:xfrm>
          <a:off x="0" y="1373727"/>
          <a:ext cx="6713552" cy="0"/>
        </a:xfrm>
        <a:prstGeom prst="line">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w="6350" cap="flat" cmpd="sng" algn="ctr">
          <a:solidFill>
            <a:schemeClr val="accent2">
              <a:hueOff val="-727682"/>
              <a:satOff val="-41964"/>
              <a:lumOff val="431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54A7C1A-C842-C341-94DF-BEB419139166}">
      <dsp:nvSpPr>
        <dsp:cNvPr id="0" name=""/>
        <dsp:cNvSpPr/>
      </dsp:nvSpPr>
      <dsp:spPr>
        <a:xfrm>
          <a:off x="0" y="1373727"/>
          <a:ext cx="6713552" cy="1371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latin typeface="Times New Roman" panose="02020603050405020304" pitchFamily="18" charset="0"/>
              <a:cs typeface="Times New Roman" panose="02020603050405020304" pitchFamily="18" charset="0"/>
            </a:rPr>
            <a:t>This midterm grade is for assessing mid-semester performance prior to the last day to withdraw without academic penalty</a:t>
          </a:r>
          <a:r>
            <a:rPr lang="en-US" sz="2300" kern="1200"/>
            <a:t>. </a:t>
          </a:r>
        </a:p>
      </dsp:txBody>
      <dsp:txXfrm>
        <a:off x="0" y="1373727"/>
        <a:ext cx="6713552" cy="1371716"/>
      </dsp:txXfrm>
    </dsp:sp>
    <dsp:sp modelId="{BCA1DC6B-ECBA-8B44-A35B-227C01A5F175}">
      <dsp:nvSpPr>
        <dsp:cNvPr id="0" name=""/>
        <dsp:cNvSpPr/>
      </dsp:nvSpPr>
      <dsp:spPr>
        <a:xfrm>
          <a:off x="0" y="2745444"/>
          <a:ext cx="6713552" cy="0"/>
        </a:xfrm>
        <a:prstGeom prst="line">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w="6350" cap="flat" cmpd="sng" algn="ctr">
          <a:solidFill>
            <a:schemeClr val="accent2">
              <a:hueOff val="-1455363"/>
              <a:satOff val="-83928"/>
              <a:lumOff val="862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931FFCD-0C85-2D4A-9B3E-E1CDC1946DF6}">
      <dsp:nvSpPr>
        <dsp:cNvPr id="0" name=""/>
        <dsp:cNvSpPr/>
      </dsp:nvSpPr>
      <dsp:spPr>
        <a:xfrm>
          <a:off x="0" y="2745444"/>
          <a:ext cx="6713552" cy="1371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0" i="0" kern="1200">
              <a:latin typeface="Times New Roman" panose="02020603050405020304" pitchFamily="18" charset="0"/>
              <a:cs typeface="Times New Roman" panose="02020603050405020304" pitchFamily="18" charset="0"/>
            </a:rPr>
            <a:t>Faculty can use this initiative to evidence their focus on student success in their 2023 FPA and subsequently their 2024 ARD – under Teaching, Supervision and Mentoring</a:t>
          </a:r>
        </a:p>
      </dsp:txBody>
      <dsp:txXfrm>
        <a:off x="0" y="2745444"/>
        <a:ext cx="6713552" cy="137171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DA716-441C-7F48-9D69-D139942C8D71}" type="datetimeFigureOut">
              <a:rPr lang="en-US" smtClean="0"/>
              <a:t>3/14/2023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201FFA-649C-784D-B869-98F614BDAD3A}" type="slidenum">
              <a:rPr lang="en-US" smtClean="0"/>
              <a:t>‹#›</a:t>
            </a:fld>
            <a:endParaRPr lang="en-US"/>
          </a:p>
        </p:txBody>
      </p:sp>
    </p:spTree>
    <p:extLst>
      <p:ext uri="{BB962C8B-B14F-4D97-AF65-F5344CB8AC3E}">
        <p14:creationId xmlns:p14="http://schemas.microsoft.com/office/powerpoint/2010/main" val="4049346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97DAF1-58F2-794F-AC18-505D43F1539C}" type="slidenum">
              <a:rPr lang="en-US" smtClean="0"/>
              <a:t>1</a:t>
            </a:fld>
            <a:endParaRPr lang="en-US"/>
          </a:p>
        </p:txBody>
      </p:sp>
    </p:spTree>
    <p:extLst>
      <p:ext uri="{BB962C8B-B14F-4D97-AF65-F5344CB8AC3E}">
        <p14:creationId xmlns:p14="http://schemas.microsoft.com/office/powerpoint/2010/main" val="2871087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97DAF1-58F2-794F-AC18-505D43F1539C}" type="slidenum">
              <a:rPr lang="en-US" smtClean="0"/>
              <a:t>26</a:t>
            </a:fld>
            <a:endParaRPr lang="en-US"/>
          </a:p>
        </p:txBody>
      </p:sp>
    </p:spTree>
    <p:extLst>
      <p:ext uri="{BB962C8B-B14F-4D97-AF65-F5344CB8AC3E}">
        <p14:creationId xmlns:p14="http://schemas.microsoft.com/office/powerpoint/2010/main" val="2309167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97DAF1-58F2-794F-AC18-505D43F1539C}" type="slidenum">
              <a:rPr lang="en-US" smtClean="0"/>
              <a:t>2</a:t>
            </a:fld>
            <a:endParaRPr lang="en-US"/>
          </a:p>
        </p:txBody>
      </p:sp>
    </p:spTree>
    <p:extLst>
      <p:ext uri="{BB962C8B-B14F-4D97-AF65-F5344CB8AC3E}">
        <p14:creationId xmlns:p14="http://schemas.microsoft.com/office/powerpoint/2010/main" val="610068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95DD38-2DF3-D048-971D-8CDE706A9ECB}" type="slidenum">
              <a:rPr lang="en-US" smtClean="0"/>
              <a:t>3</a:t>
            </a:fld>
            <a:endParaRPr lang="en-US"/>
          </a:p>
        </p:txBody>
      </p:sp>
    </p:spTree>
    <p:extLst>
      <p:ext uri="{BB962C8B-B14F-4D97-AF65-F5344CB8AC3E}">
        <p14:creationId xmlns:p14="http://schemas.microsoft.com/office/powerpoint/2010/main" val="3821777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95DD38-2DF3-D048-971D-8CDE706A9ECB}" type="slidenum">
              <a:rPr lang="en-US" smtClean="0"/>
              <a:t>9</a:t>
            </a:fld>
            <a:endParaRPr lang="en-US"/>
          </a:p>
        </p:txBody>
      </p:sp>
    </p:spTree>
    <p:extLst>
      <p:ext uri="{BB962C8B-B14F-4D97-AF65-F5344CB8AC3E}">
        <p14:creationId xmlns:p14="http://schemas.microsoft.com/office/powerpoint/2010/main" val="2347551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95DD38-2DF3-D048-971D-8CDE706A9ECB}" type="slidenum">
              <a:rPr lang="en-US" smtClean="0"/>
              <a:t>13</a:t>
            </a:fld>
            <a:endParaRPr lang="en-US"/>
          </a:p>
        </p:txBody>
      </p:sp>
    </p:spTree>
    <p:extLst>
      <p:ext uri="{BB962C8B-B14F-4D97-AF65-F5344CB8AC3E}">
        <p14:creationId xmlns:p14="http://schemas.microsoft.com/office/powerpoint/2010/main" val="3304908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95DD38-2DF3-D048-971D-8CDE706A9ECB}" type="slidenum">
              <a:rPr lang="en-US" smtClean="0"/>
              <a:t>14</a:t>
            </a:fld>
            <a:endParaRPr lang="en-US"/>
          </a:p>
        </p:txBody>
      </p:sp>
    </p:spTree>
    <p:extLst>
      <p:ext uri="{BB962C8B-B14F-4D97-AF65-F5344CB8AC3E}">
        <p14:creationId xmlns:p14="http://schemas.microsoft.com/office/powerpoint/2010/main" val="715974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95DD38-2DF3-D048-971D-8CDE706A9ECB}" type="slidenum">
              <a:rPr lang="en-US" smtClean="0"/>
              <a:t>15</a:t>
            </a:fld>
            <a:endParaRPr lang="en-US"/>
          </a:p>
        </p:txBody>
      </p:sp>
    </p:spTree>
    <p:extLst>
      <p:ext uri="{BB962C8B-B14F-4D97-AF65-F5344CB8AC3E}">
        <p14:creationId xmlns:p14="http://schemas.microsoft.com/office/powerpoint/2010/main" val="2811850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95DD38-2DF3-D048-971D-8CDE706A9ECB}" type="slidenum">
              <a:rPr lang="en-US" smtClean="0"/>
              <a:t>24</a:t>
            </a:fld>
            <a:endParaRPr lang="en-US"/>
          </a:p>
        </p:txBody>
      </p:sp>
    </p:spTree>
    <p:extLst>
      <p:ext uri="{BB962C8B-B14F-4D97-AF65-F5344CB8AC3E}">
        <p14:creationId xmlns:p14="http://schemas.microsoft.com/office/powerpoint/2010/main" val="4175441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95DD38-2DF3-D048-971D-8CDE706A9ECB}" type="slidenum">
              <a:rPr lang="en-US" smtClean="0"/>
              <a:t>25</a:t>
            </a:fld>
            <a:endParaRPr lang="en-US"/>
          </a:p>
        </p:txBody>
      </p:sp>
    </p:spTree>
    <p:extLst>
      <p:ext uri="{BB962C8B-B14F-4D97-AF65-F5344CB8AC3E}">
        <p14:creationId xmlns:p14="http://schemas.microsoft.com/office/powerpoint/2010/main" val="3925680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D6EF9-F6C3-264B-B8E4-63CF9D2FB8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54D7D1-7662-031B-CE91-160973B310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09B5BE-E925-4BE7-7A42-4DAD872932C4}"/>
              </a:ext>
            </a:extLst>
          </p:cNvPr>
          <p:cNvSpPr>
            <a:spLocks noGrp="1"/>
          </p:cNvSpPr>
          <p:nvPr>
            <p:ph type="dt" sz="half" idx="10"/>
          </p:nvPr>
        </p:nvSpPr>
        <p:spPr/>
        <p:txBody>
          <a:bodyPr/>
          <a:lstStyle/>
          <a:p>
            <a:fld id="{90A0C55D-26AB-6F47-8B25-6371688C0CCC}" type="datetimeFigureOut">
              <a:rPr lang="en-US" smtClean="0"/>
              <a:t>3/14/2023</a:t>
            </a:fld>
            <a:endParaRPr lang="en-US"/>
          </a:p>
        </p:txBody>
      </p:sp>
      <p:sp>
        <p:nvSpPr>
          <p:cNvPr id="5" name="Footer Placeholder 4">
            <a:extLst>
              <a:ext uri="{FF2B5EF4-FFF2-40B4-BE49-F238E27FC236}">
                <a16:creationId xmlns:a16="http://schemas.microsoft.com/office/drawing/2014/main" id="{730507D8-508A-F6A0-9073-DCEF20A40D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FF1A4D-FFC2-FFEA-8DFB-05450D982FEC}"/>
              </a:ext>
            </a:extLst>
          </p:cNvPr>
          <p:cNvSpPr>
            <a:spLocks noGrp="1"/>
          </p:cNvSpPr>
          <p:nvPr>
            <p:ph type="sldNum" sz="quarter" idx="12"/>
          </p:nvPr>
        </p:nvSpPr>
        <p:spPr/>
        <p:txBody>
          <a:bodyPr/>
          <a:lstStyle/>
          <a:p>
            <a:fld id="{9BEC5E0C-9CAB-2B4B-9A76-5E7DA6EE9677}" type="slidenum">
              <a:rPr lang="en-US" smtClean="0"/>
              <a:t>‹#›</a:t>
            </a:fld>
            <a:endParaRPr lang="en-US"/>
          </a:p>
        </p:txBody>
      </p:sp>
    </p:spTree>
    <p:extLst>
      <p:ext uri="{BB962C8B-B14F-4D97-AF65-F5344CB8AC3E}">
        <p14:creationId xmlns:p14="http://schemas.microsoft.com/office/powerpoint/2010/main" val="349281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C252D-9DE1-BFD2-7F82-7EFF98F88E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618FB9-50E9-7E95-5F12-CC10CB7B9E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42F147-E819-591D-6567-8B9726BE7A1B}"/>
              </a:ext>
            </a:extLst>
          </p:cNvPr>
          <p:cNvSpPr>
            <a:spLocks noGrp="1"/>
          </p:cNvSpPr>
          <p:nvPr>
            <p:ph type="dt" sz="half" idx="10"/>
          </p:nvPr>
        </p:nvSpPr>
        <p:spPr/>
        <p:txBody>
          <a:bodyPr/>
          <a:lstStyle/>
          <a:p>
            <a:fld id="{90A0C55D-26AB-6F47-8B25-6371688C0CCC}" type="datetimeFigureOut">
              <a:rPr lang="en-US" smtClean="0"/>
              <a:t>3/14/2023</a:t>
            </a:fld>
            <a:endParaRPr lang="en-US"/>
          </a:p>
        </p:txBody>
      </p:sp>
      <p:sp>
        <p:nvSpPr>
          <p:cNvPr id="5" name="Footer Placeholder 4">
            <a:extLst>
              <a:ext uri="{FF2B5EF4-FFF2-40B4-BE49-F238E27FC236}">
                <a16:creationId xmlns:a16="http://schemas.microsoft.com/office/drawing/2014/main" id="{D1031BE5-138E-9F8B-1A85-627E8EFF0D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D8E033-8109-E2D9-6EBB-84A1D83A72A6}"/>
              </a:ext>
            </a:extLst>
          </p:cNvPr>
          <p:cNvSpPr>
            <a:spLocks noGrp="1"/>
          </p:cNvSpPr>
          <p:nvPr>
            <p:ph type="sldNum" sz="quarter" idx="12"/>
          </p:nvPr>
        </p:nvSpPr>
        <p:spPr/>
        <p:txBody>
          <a:bodyPr/>
          <a:lstStyle/>
          <a:p>
            <a:fld id="{9BEC5E0C-9CAB-2B4B-9A76-5E7DA6EE9677}" type="slidenum">
              <a:rPr lang="en-US" smtClean="0"/>
              <a:t>‹#›</a:t>
            </a:fld>
            <a:endParaRPr lang="en-US"/>
          </a:p>
        </p:txBody>
      </p:sp>
    </p:spTree>
    <p:extLst>
      <p:ext uri="{BB962C8B-B14F-4D97-AF65-F5344CB8AC3E}">
        <p14:creationId xmlns:p14="http://schemas.microsoft.com/office/powerpoint/2010/main" val="428592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034780-F975-7144-DD1E-1DEBCC28BC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217594-EDA4-74D8-E4C2-054164C970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EEA291-AF56-F81D-BBD5-74C2640687EA}"/>
              </a:ext>
            </a:extLst>
          </p:cNvPr>
          <p:cNvSpPr>
            <a:spLocks noGrp="1"/>
          </p:cNvSpPr>
          <p:nvPr>
            <p:ph type="dt" sz="half" idx="10"/>
          </p:nvPr>
        </p:nvSpPr>
        <p:spPr/>
        <p:txBody>
          <a:bodyPr/>
          <a:lstStyle/>
          <a:p>
            <a:fld id="{90A0C55D-26AB-6F47-8B25-6371688C0CCC}" type="datetimeFigureOut">
              <a:rPr lang="en-US" smtClean="0"/>
              <a:t>3/14/2023</a:t>
            </a:fld>
            <a:endParaRPr lang="en-US"/>
          </a:p>
        </p:txBody>
      </p:sp>
      <p:sp>
        <p:nvSpPr>
          <p:cNvPr id="5" name="Footer Placeholder 4">
            <a:extLst>
              <a:ext uri="{FF2B5EF4-FFF2-40B4-BE49-F238E27FC236}">
                <a16:creationId xmlns:a16="http://schemas.microsoft.com/office/drawing/2014/main" id="{A0A4A073-0DEE-E471-02AD-D3601E53BC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CDABDE-F059-40BB-BFCF-EA6F172A61FF}"/>
              </a:ext>
            </a:extLst>
          </p:cNvPr>
          <p:cNvSpPr>
            <a:spLocks noGrp="1"/>
          </p:cNvSpPr>
          <p:nvPr>
            <p:ph type="sldNum" sz="quarter" idx="12"/>
          </p:nvPr>
        </p:nvSpPr>
        <p:spPr/>
        <p:txBody>
          <a:bodyPr/>
          <a:lstStyle/>
          <a:p>
            <a:fld id="{9BEC5E0C-9CAB-2B4B-9A76-5E7DA6EE9677}" type="slidenum">
              <a:rPr lang="en-US" smtClean="0"/>
              <a:t>‹#›</a:t>
            </a:fld>
            <a:endParaRPr lang="en-US"/>
          </a:p>
        </p:txBody>
      </p:sp>
    </p:spTree>
    <p:extLst>
      <p:ext uri="{BB962C8B-B14F-4D97-AF65-F5344CB8AC3E}">
        <p14:creationId xmlns:p14="http://schemas.microsoft.com/office/powerpoint/2010/main" val="118236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0806D-0895-2060-012D-405C38EAB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3DF655-2210-D364-5EF7-1D878CE518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2CAFEF-295B-F3A6-B0DB-315F34FDCA36}"/>
              </a:ext>
            </a:extLst>
          </p:cNvPr>
          <p:cNvSpPr>
            <a:spLocks noGrp="1"/>
          </p:cNvSpPr>
          <p:nvPr>
            <p:ph type="dt" sz="half" idx="10"/>
          </p:nvPr>
        </p:nvSpPr>
        <p:spPr/>
        <p:txBody>
          <a:bodyPr/>
          <a:lstStyle/>
          <a:p>
            <a:fld id="{90A0C55D-26AB-6F47-8B25-6371688C0CCC}" type="datetimeFigureOut">
              <a:rPr lang="en-US" smtClean="0"/>
              <a:t>3/14/2023</a:t>
            </a:fld>
            <a:endParaRPr lang="en-US"/>
          </a:p>
        </p:txBody>
      </p:sp>
      <p:sp>
        <p:nvSpPr>
          <p:cNvPr id="5" name="Footer Placeholder 4">
            <a:extLst>
              <a:ext uri="{FF2B5EF4-FFF2-40B4-BE49-F238E27FC236}">
                <a16:creationId xmlns:a16="http://schemas.microsoft.com/office/drawing/2014/main" id="{ED2FFE9E-B3B1-3A97-64F9-92C0D168D4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B6D08A-838D-BE4C-8248-DA0CE7779AC3}"/>
              </a:ext>
            </a:extLst>
          </p:cNvPr>
          <p:cNvSpPr>
            <a:spLocks noGrp="1"/>
          </p:cNvSpPr>
          <p:nvPr>
            <p:ph type="sldNum" sz="quarter" idx="12"/>
          </p:nvPr>
        </p:nvSpPr>
        <p:spPr/>
        <p:txBody>
          <a:bodyPr/>
          <a:lstStyle/>
          <a:p>
            <a:fld id="{9BEC5E0C-9CAB-2B4B-9A76-5E7DA6EE9677}" type="slidenum">
              <a:rPr lang="en-US" smtClean="0"/>
              <a:t>‹#›</a:t>
            </a:fld>
            <a:endParaRPr lang="en-US"/>
          </a:p>
        </p:txBody>
      </p:sp>
    </p:spTree>
    <p:extLst>
      <p:ext uri="{BB962C8B-B14F-4D97-AF65-F5344CB8AC3E}">
        <p14:creationId xmlns:p14="http://schemas.microsoft.com/office/powerpoint/2010/main" val="2013201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6F456-855A-151C-BD1A-924FFC0C5F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5E1DA0-CC30-5C0B-8C23-6A5171E0A3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FA3B1F-4F41-046C-F464-67C3560FE4E8}"/>
              </a:ext>
            </a:extLst>
          </p:cNvPr>
          <p:cNvSpPr>
            <a:spLocks noGrp="1"/>
          </p:cNvSpPr>
          <p:nvPr>
            <p:ph type="dt" sz="half" idx="10"/>
          </p:nvPr>
        </p:nvSpPr>
        <p:spPr/>
        <p:txBody>
          <a:bodyPr/>
          <a:lstStyle/>
          <a:p>
            <a:fld id="{90A0C55D-26AB-6F47-8B25-6371688C0CCC}" type="datetimeFigureOut">
              <a:rPr lang="en-US" smtClean="0"/>
              <a:t>3/14/2023</a:t>
            </a:fld>
            <a:endParaRPr lang="en-US"/>
          </a:p>
        </p:txBody>
      </p:sp>
      <p:sp>
        <p:nvSpPr>
          <p:cNvPr id="5" name="Footer Placeholder 4">
            <a:extLst>
              <a:ext uri="{FF2B5EF4-FFF2-40B4-BE49-F238E27FC236}">
                <a16:creationId xmlns:a16="http://schemas.microsoft.com/office/drawing/2014/main" id="{B13C9EAA-0BBD-2492-88EE-FD2BF05C8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53130A-E41F-235B-FEE3-CCFA546DF61F}"/>
              </a:ext>
            </a:extLst>
          </p:cNvPr>
          <p:cNvSpPr>
            <a:spLocks noGrp="1"/>
          </p:cNvSpPr>
          <p:nvPr>
            <p:ph type="sldNum" sz="quarter" idx="12"/>
          </p:nvPr>
        </p:nvSpPr>
        <p:spPr/>
        <p:txBody>
          <a:bodyPr/>
          <a:lstStyle/>
          <a:p>
            <a:fld id="{9BEC5E0C-9CAB-2B4B-9A76-5E7DA6EE9677}" type="slidenum">
              <a:rPr lang="en-US" smtClean="0"/>
              <a:t>‹#›</a:t>
            </a:fld>
            <a:endParaRPr lang="en-US"/>
          </a:p>
        </p:txBody>
      </p:sp>
    </p:spTree>
    <p:extLst>
      <p:ext uri="{BB962C8B-B14F-4D97-AF65-F5344CB8AC3E}">
        <p14:creationId xmlns:p14="http://schemas.microsoft.com/office/powerpoint/2010/main" val="1417498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414AE-D37D-BA64-B0BB-85C5EF929D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82B742-5CFA-3412-1DDC-D3FD075DF3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F4185E-570D-388E-C70F-B1BDD5EEE2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75DE48-9F1C-54A2-899A-CE2C35AA259A}"/>
              </a:ext>
            </a:extLst>
          </p:cNvPr>
          <p:cNvSpPr>
            <a:spLocks noGrp="1"/>
          </p:cNvSpPr>
          <p:nvPr>
            <p:ph type="dt" sz="half" idx="10"/>
          </p:nvPr>
        </p:nvSpPr>
        <p:spPr/>
        <p:txBody>
          <a:bodyPr/>
          <a:lstStyle/>
          <a:p>
            <a:fld id="{90A0C55D-26AB-6F47-8B25-6371688C0CCC}" type="datetimeFigureOut">
              <a:rPr lang="en-US" smtClean="0"/>
              <a:t>3/14/2023</a:t>
            </a:fld>
            <a:endParaRPr lang="en-US"/>
          </a:p>
        </p:txBody>
      </p:sp>
      <p:sp>
        <p:nvSpPr>
          <p:cNvPr id="6" name="Footer Placeholder 5">
            <a:extLst>
              <a:ext uri="{FF2B5EF4-FFF2-40B4-BE49-F238E27FC236}">
                <a16:creationId xmlns:a16="http://schemas.microsoft.com/office/drawing/2014/main" id="{31CDCF6E-02DE-AE51-5F25-FC11EF5D1B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A6F260-D4B0-D096-E40D-C6A37C8F4541}"/>
              </a:ext>
            </a:extLst>
          </p:cNvPr>
          <p:cNvSpPr>
            <a:spLocks noGrp="1"/>
          </p:cNvSpPr>
          <p:nvPr>
            <p:ph type="sldNum" sz="quarter" idx="12"/>
          </p:nvPr>
        </p:nvSpPr>
        <p:spPr/>
        <p:txBody>
          <a:bodyPr/>
          <a:lstStyle/>
          <a:p>
            <a:fld id="{9BEC5E0C-9CAB-2B4B-9A76-5E7DA6EE9677}" type="slidenum">
              <a:rPr lang="en-US" smtClean="0"/>
              <a:t>‹#›</a:t>
            </a:fld>
            <a:endParaRPr lang="en-US"/>
          </a:p>
        </p:txBody>
      </p:sp>
    </p:spTree>
    <p:extLst>
      <p:ext uri="{BB962C8B-B14F-4D97-AF65-F5344CB8AC3E}">
        <p14:creationId xmlns:p14="http://schemas.microsoft.com/office/powerpoint/2010/main" val="619687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3F919-0E36-827C-1527-C8E4CAE77D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63DF87-C8EF-C2EE-400E-CA42FE951D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D9DDE6-6158-6F95-24E2-A4518FB1DE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2EE735-9FE8-B3FC-2284-893390F8CB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0A97DD-FE8A-1AEE-0BC6-AB75B2E7D3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1C9759-A473-BF0B-4CA2-6E876506C35E}"/>
              </a:ext>
            </a:extLst>
          </p:cNvPr>
          <p:cNvSpPr>
            <a:spLocks noGrp="1"/>
          </p:cNvSpPr>
          <p:nvPr>
            <p:ph type="dt" sz="half" idx="10"/>
          </p:nvPr>
        </p:nvSpPr>
        <p:spPr/>
        <p:txBody>
          <a:bodyPr/>
          <a:lstStyle/>
          <a:p>
            <a:fld id="{90A0C55D-26AB-6F47-8B25-6371688C0CCC}" type="datetimeFigureOut">
              <a:rPr lang="en-US" smtClean="0"/>
              <a:t>3/14/2023</a:t>
            </a:fld>
            <a:endParaRPr lang="en-US"/>
          </a:p>
        </p:txBody>
      </p:sp>
      <p:sp>
        <p:nvSpPr>
          <p:cNvPr id="8" name="Footer Placeholder 7">
            <a:extLst>
              <a:ext uri="{FF2B5EF4-FFF2-40B4-BE49-F238E27FC236}">
                <a16:creationId xmlns:a16="http://schemas.microsoft.com/office/drawing/2014/main" id="{23F7C539-C8F0-0C1A-AF3B-5B7047A66A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B0B8DB-94F8-82E2-F5AC-9683473AD25C}"/>
              </a:ext>
            </a:extLst>
          </p:cNvPr>
          <p:cNvSpPr>
            <a:spLocks noGrp="1"/>
          </p:cNvSpPr>
          <p:nvPr>
            <p:ph type="sldNum" sz="quarter" idx="12"/>
          </p:nvPr>
        </p:nvSpPr>
        <p:spPr/>
        <p:txBody>
          <a:bodyPr/>
          <a:lstStyle/>
          <a:p>
            <a:fld id="{9BEC5E0C-9CAB-2B4B-9A76-5E7DA6EE9677}" type="slidenum">
              <a:rPr lang="en-US" smtClean="0"/>
              <a:t>‹#›</a:t>
            </a:fld>
            <a:endParaRPr lang="en-US"/>
          </a:p>
        </p:txBody>
      </p:sp>
    </p:spTree>
    <p:extLst>
      <p:ext uri="{BB962C8B-B14F-4D97-AF65-F5344CB8AC3E}">
        <p14:creationId xmlns:p14="http://schemas.microsoft.com/office/powerpoint/2010/main" val="1220195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4589D-0697-6315-D219-EEA3388358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97483B-1D52-ADC0-5070-440909968589}"/>
              </a:ext>
            </a:extLst>
          </p:cNvPr>
          <p:cNvSpPr>
            <a:spLocks noGrp="1"/>
          </p:cNvSpPr>
          <p:nvPr>
            <p:ph type="dt" sz="half" idx="10"/>
          </p:nvPr>
        </p:nvSpPr>
        <p:spPr/>
        <p:txBody>
          <a:bodyPr/>
          <a:lstStyle/>
          <a:p>
            <a:fld id="{90A0C55D-26AB-6F47-8B25-6371688C0CCC}" type="datetimeFigureOut">
              <a:rPr lang="en-US" smtClean="0"/>
              <a:t>3/14/2023</a:t>
            </a:fld>
            <a:endParaRPr lang="en-US"/>
          </a:p>
        </p:txBody>
      </p:sp>
      <p:sp>
        <p:nvSpPr>
          <p:cNvPr id="4" name="Footer Placeholder 3">
            <a:extLst>
              <a:ext uri="{FF2B5EF4-FFF2-40B4-BE49-F238E27FC236}">
                <a16:creationId xmlns:a16="http://schemas.microsoft.com/office/drawing/2014/main" id="{F874671A-5B63-296A-7BE4-BA7D9DB341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AEE51B-3B6E-112E-56B5-F4289B872912}"/>
              </a:ext>
            </a:extLst>
          </p:cNvPr>
          <p:cNvSpPr>
            <a:spLocks noGrp="1"/>
          </p:cNvSpPr>
          <p:nvPr>
            <p:ph type="sldNum" sz="quarter" idx="12"/>
          </p:nvPr>
        </p:nvSpPr>
        <p:spPr/>
        <p:txBody>
          <a:bodyPr/>
          <a:lstStyle/>
          <a:p>
            <a:fld id="{9BEC5E0C-9CAB-2B4B-9A76-5E7DA6EE9677}" type="slidenum">
              <a:rPr lang="en-US" smtClean="0"/>
              <a:t>‹#›</a:t>
            </a:fld>
            <a:endParaRPr lang="en-US"/>
          </a:p>
        </p:txBody>
      </p:sp>
    </p:spTree>
    <p:extLst>
      <p:ext uri="{BB962C8B-B14F-4D97-AF65-F5344CB8AC3E}">
        <p14:creationId xmlns:p14="http://schemas.microsoft.com/office/powerpoint/2010/main" val="114742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514511-A0BE-AC51-5B47-E1A5622936BF}"/>
              </a:ext>
            </a:extLst>
          </p:cNvPr>
          <p:cNvSpPr>
            <a:spLocks noGrp="1"/>
          </p:cNvSpPr>
          <p:nvPr>
            <p:ph type="dt" sz="half" idx="10"/>
          </p:nvPr>
        </p:nvSpPr>
        <p:spPr/>
        <p:txBody>
          <a:bodyPr/>
          <a:lstStyle/>
          <a:p>
            <a:fld id="{90A0C55D-26AB-6F47-8B25-6371688C0CCC}" type="datetimeFigureOut">
              <a:rPr lang="en-US" smtClean="0"/>
              <a:t>3/14/2023</a:t>
            </a:fld>
            <a:endParaRPr lang="en-US"/>
          </a:p>
        </p:txBody>
      </p:sp>
      <p:sp>
        <p:nvSpPr>
          <p:cNvPr id="3" name="Footer Placeholder 2">
            <a:extLst>
              <a:ext uri="{FF2B5EF4-FFF2-40B4-BE49-F238E27FC236}">
                <a16:creationId xmlns:a16="http://schemas.microsoft.com/office/drawing/2014/main" id="{8CEBDA54-158F-DF74-11AD-BA78E94982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B44E85-4BAD-1788-095E-7445EAC358F9}"/>
              </a:ext>
            </a:extLst>
          </p:cNvPr>
          <p:cNvSpPr>
            <a:spLocks noGrp="1"/>
          </p:cNvSpPr>
          <p:nvPr>
            <p:ph type="sldNum" sz="quarter" idx="12"/>
          </p:nvPr>
        </p:nvSpPr>
        <p:spPr/>
        <p:txBody>
          <a:bodyPr/>
          <a:lstStyle/>
          <a:p>
            <a:fld id="{9BEC5E0C-9CAB-2B4B-9A76-5E7DA6EE9677}" type="slidenum">
              <a:rPr lang="en-US" smtClean="0"/>
              <a:t>‹#›</a:t>
            </a:fld>
            <a:endParaRPr lang="en-US"/>
          </a:p>
        </p:txBody>
      </p:sp>
    </p:spTree>
    <p:extLst>
      <p:ext uri="{BB962C8B-B14F-4D97-AF65-F5344CB8AC3E}">
        <p14:creationId xmlns:p14="http://schemas.microsoft.com/office/powerpoint/2010/main" val="1168338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1515A-B49C-D49F-FCBC-A0C53062A3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6A9B33-0AA3-F784-CCE4-6AE7B63520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880E09-A282-4306-D3D7-8AA96425B0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384690-4399-3383-3360-154B23807751}"/>
              </a:ext>
            </a:extLst>
          </p:cNvPr>
          <p:cNvSpPr>
            <a:spLocks noGrp="1"/>
          </p:cNvSpPr>
          <p:nvPr>
            <p:ph type="dt" sz="half" idx="10"/>
          </p:nvPr>
        </p:nvSpPr>
        <p:spPr/>
        <p:txBody>
          <a:bodyPr/>
          <a:lstStyle/>
          <a:p>
            <a:fld id="{90A0C55D-26AB-6F47-8B25-6371688C0CCC}" type="datetimeFigureOut">
              <a:rPr lang="en-US" smtClean="0"/>
              <a:t>3/14/2023</a:t>
            </a:fld>
            <a:endParaRPr lang="en-US"/>
          </a:p>
        </p:txBody>
      </p:sp>
      <p:sp>
        <p:nvSpPr>
          <p:cNvPr id="6" name="Footer Placeholder 5">
            <a:extLst>
              <a:ext uri="{FF2B5EF4-FFF2-40B4-BE49-F238E27FC236}">
                <a16:creationId xmlns:a16="http://schemas.microsoft.com/office/drawing/2014/main" id="{0C43146D-847D-4F2D-CCBF-94CDBA9695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5A4A06-6A9A-B575-21C6-3CA06E538865}"/>
              </a:ext>
            </a:extLst>
          </p:cNvPr>
          <p:cNvSpPr>
            <a:spLocks noGrp="1"/>
          </p:cNvSpPr>
          <p:nvPr>
            <p:ph type="sldNum" sz="quarter" idx="12"/>
          </p:nvPr>
        </p:nvSpPr>
        <p:spPr/>
        <p:txBody>
          <a:bodyPr/>
          <a:lstStyle/>
          <a:p>
            <a:fld id="{9BEC5E0C-9CAB-2B4B-9A76-5E7DA6EE9677}" type="slidenum">
              <a:rPr lang="en-US" smtClean="0"/>
              <a:t>‹#›</a:t>
            </a:fld>
            <a:endParaRPr lang="en-US"/>
          </a:p>
        </p:txBody>
      </p:sp>
    </p:spTree>
    <p:extLst>
      <p:ext uri="{BB962C8B-B14F-4D97-AF65-F5344CB8AC3E}">
        <p14:creationId xmlns:p14="http://schemas.microsoft.com/office/powerpoint/2010/main" val="1193899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A25D6-FC35-9628-95D5-A5BECB42BD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0C1156-0D42-6E4C-FF67-40B6D1FF22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DD1B17-FA0E-91A8-7C71-A147997222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BB6196-8B2D-B473-5BDA-740B4B168696}"/>
              </a:ext>
            </a:extLst>
          </p:cNvPr>
          <p:cNvSpPr>
            <a:spLocks noGrp="1"/>
          </p:cNvSpPr>
          <p:nvPr>
            <p:ph type="dt" sz="half" idx="10"/>
          </p:nvPr>
        </p:nvSpPr>
        <p:spPr/>
        <p:txBody>
          <a:bodyPr/>
          <a:lstStyle/>
          <a:p>
            <a:fld id="{90A0C55D-26AB-6F47-8B25-6371688C0CCC}" type="datetimeFigureOut">
              <a:rPr lang="en-US" smtClean="0"/>
              <a:t>3/14/2023</a:t>
            </a:fld>
            <a:endParaRPr lang="en-US"/>
          </a:p>
        </p:txBody>
      </p:sp>
      <p:sp>
        <p:nvSpPr>
          <p:cNvPr id="6" name="Footer Placeholder 5">
            <a:extLst>
              <a:ext uri="{FF2B5EF4-FFF2-40B4-BE49-F238E27FC236}">
                <a16:creationId xmlns:a16="http://schemas.microsoft.com/office/drawing/2014/main" id="{5BE28938-DF85-8752-D9C5-36EAA23294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8C9975-216D-63C2-2E14-01EA30A6E70B}"/>
              </a:ext>
            </a:extLst>
          </p:cNvPr>
          <p:cNvSpPr>
            <a:spLocks noGrp="1"/>
          </p:cNvSpPr>
          <p:nvPr>
            <p:ph type="sldNum" sz="quarter" idx="12"/>
          </p:nvPr>
        </p:nvSpPr>
        <p:spPr/>
        <p:txBody>
          <a:bodyPr/>
          <a:lstStyle/>
          <a:p>
            <a:fld id="{9BEC5E0C-9CAB-2B4B-9A76-5E7DA6EE9677}" type="slidenum">
              <a:rPr lang="en-US" smtClean="0"/>
              <a:t>‹#›</a:t>
            </a:fld>
            <a:endParaRPr lang="en-US"/>
          </a:p>
        </p:txBody>
      </p:sp>
    </p:spTree>
    <p:extLst>
      <p:ext uri="{BB962C8B-B14F-4D97-AF65-F5344CB8AC3E}">
        <p14:creationId xmlns:p14="http://schemas.microsoft.com/office/powerpoint/2010/main" val="522344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C25E6A-492C-0E1D-5644-64E7B7CBCD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B24C18-2556-FA1C-46D8-7A8290BF99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4887ED-DE3D-1895-1198-C7C699C9B7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A0C55D-26AB-6F47-8B25-6371688C0CCC}" type="datetimeFigureOut">
              <a:rPr lang="en-US" smtClean="0"/>
              <a:t>3/14/2023</a:t>
            </a:fld>
            <a:endParaRPr lang="en-US"/>
          </a:p>
        </p:txBody>
      </p:sp>
      <p:sp>
        <p:nvSpPr>
          <p:cNvPr id="5" name="Footer Placeholder 4">
            <a:extLst>
              <a:ext uri="{FF2B5EF4-FFF2-40B4-BE49-F238E27FC236}">
                <a16:creationId xmlns:a16="http://schemas.microsoft.com/office/drawing/2014/main" id="{6785FB32-63D7-6014-CD89-66ADA1E582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0BA7BA-5ADC-9D5B-4B04-74B5DE2E6A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EC5E0C-9CAB-2B4B-9A76-5E7DA6EE9677}" type="slidenum">
              <a:rPr lang="en-US" smtClean="0"/>
              <a:t>‹#›</a:t>
            </a:fld>
            <a:endParaRPr lang="en-US"/>
          </a:p>
        </p:txBody>
      </p:sp>
    </p:spTree>
    <p:extLst>
      <p:ext uri="{BB962C8B-B14F-4D97-AF65-F5344CB8AC3E}">
        <p14:creationId xmlns:p14="http://schemas.microsoft.com/office/powerpoint/2010/main" val="22449868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6.pn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10A05691-F36F-44DD-904C-144D68CAF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id="{1E93CFBA-E9C8-97F1-BB42-B01F0094AFD5}"/>
              </a:ext>
            </a:extLst>
          </p:cNvPr>
          <p:cNvPicPr>
            <a:picLocks noChangeAspect="1"/>
          </p:cNvPicPr>
          <p:nvPr/>
        </p:nvPicPr>
        <p:blipFill>
          <a:blip r:embed="rId5"/>
          <a:stretch>
            <a:fillRect/>
          </a:stretch>
        </p:blipFill>
        <p:spPr>
          <a:xfrm>
            <a:off x="2211805" y="282288"/>
            <a:ext cx="2671207" cy="2076864"/>
          </a:xfrm>
          <a:prstGeom prst="rect">
            <a:avLst/>
          </a:prstGeom>
        </p:spPr>
      </p:pic>
      <p:pic>
        <p:nvPicPr>
          <p:cNvPr id="1026" name="Picture 2" descr="University System of Georgia">
            <a:extLst>
              <a:ext uri="{FF2B5EF4-FFF2-40B4-BE49-F238E27FC236}">
                <a16:creationId xmlns:a16="http://schemas.microsoft.com/office/drawing/2014/main" id="{CC99D41F-E84A-8932-4ABF-1C6815DCDF0C}"/>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774369" y="268486"/>
            <a:ext cx="2671207" cy="1602724"/>
          </a:xfrm>
          <a:prstGeom prst="rect">
            <a:avLst/>
          </a:prstGeom>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 name="Video 4" descr="A group of people wearing graduation gowns and caps&#10;&#10;Description automatically generated with medium confidence">
            <a:extLst>
              <a:ext uri="{FF2B5EF4-FFF2-40B4-BE49-F238E27FC236}">
                <a16:creationId xmlns:a16="http://schemas.microsoft.com/office/drawing/2014/main" id="{FA719E6F-0440-FC8D-A0AB-48D8B029058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b="284"/>
          <a:stretch/>
        </p:blipFill>
        <p:spPr>
          <a:xfrm>
            <a:off x="561221" y="2731008"/>
            <a:ext cx="5450404" cy="3057144"/>
          </a:xfrm>
          <a:prstGeom prst="rect">
            <a:avLst/>
          </a:prstGeom>
        </p:spPr>
      </p:pic>
      <p:cxnSp>
        <p:nvCxnSpPr>
          <p:cNvPr id="1033" name="Straight Connector 1032">
            <a:extLst>
              <a:ext uri="{FF2B5EF4-FFF2-40B4-BE49-F238E27FC236}">
                <a16:creationId xmlns:a16="http://schemas.microsoft.com/office/drawing/2014/main" id="{1A9CF0DD-5937-4172-BD2C-9579BD31DD5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7284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02B7D9F-7724-1712-6367-86DEFCD54BE0}"/>
              </a:ext>
            </a:extLst>
          </p:cNvPr>
          <p:cNvSpPr txBox="1"/>
          <p:nvPr/>
        </p:nvSpPr>
        <p:spPr>
          <a:xfrm>
            <a:off x="7025827" y="2359152"/>
            <a:ext cx="4437509" cy="3429000"/>
          </a:xfrm>
          <a:prstGeom prst="rect">
            <a:avLst/>
          </a:prstGeom>
        </p:spPr>
        <p:txBody>
          <a:bodyPr vert="horz" lIns="91440" tIns="45720" rIns="91440" bIns="45720" rtlCol="0">
            <a:normAutofit/>
          </a:bodyPr>
          <a:lstStyle/>
          <a:p>
            <a:pPr algn="ctr">
              <a:lnSpc>
                <a:spcPct val="90000"/>
              </a:lnSpc>
              <a:spcAft>
                <a:spcPts val="600"/>
              </a:spcAft>
            </a:pPr>
            <a:r>
              <a:rPr lang="en-US" sz="2400" b="1">
                <a:latin typeface="Times New Roman" panose="02020603050405020304" pitchFamily="18" charset="0"/>
                <a:cs typeface="Times New Roman" panose="02020603050405020304" pitchFamily="18" charset="0"/>
              </a:rPr>
              <a:t>Student Success</a:t>
            </a:r>
          </a:p>
          <a:p>
            <a:pPr indent="-228600" algn="ctr">
              <a:lnSpc>
                <a:spcPct val="90000"/>
              </a:lnSpc>
              <a:spcAft>
                <a:spcPts val="600"/>
              </a:spcAft>
              <a:buFont typeface="Arial" panose="020B0604020202020204" pitchFamily="34" charset="0"/>
              <a:buChar char="•"/>
            </a:pPr>
            <a:endParaRPr lang="en-US" sz="1900" b="1" i="1">
              <a:latin typeface="Times New Roman" panose="02020603050405020304" pitchFamily="18" charset="0"/>
              <a:cs typeface="Times New Roman" panose="02020603050405020304" pitchFamily="18" charset="0"/>
            </a:endParaRPr>
          </a:p>
          <a:p>
            <a:pPr algn="ctr">
              <a:lnSpc>
                <a:spcPct val="90000"/>
              </a:lnSpc>
              <a:spcAft>
                <a:spcPts val="600"/>
              </a:spcAft>
            </a:pPr>
            <a:r>
              <a:rPr lang="en-US" sz="1900" b="1" i="1">
                <a:latin typeface="Times New Roman" panose="02020603050405020304" pitchFamily="18" charset="0"/>
                <a:cs typeface="Times New Roman" panose="02020603050405020304" pitchFamily="18" charset="0"/>
              </a:rPr>
              <a:t>We will increase degree completion through high quality and lifelong academic options, focused learning and elimination of barriers to access and success for all Georgians.</a:t>
            </a:r>
          </a:p>
          <a:p>
            <a:pPr indent="-228600" algn="ctr">
              <a:lnSpc>
                <a:spcPct val="90000"/>
              </a:lnSpc>
              <a:spcAft>
                <a:spcPts val="600"/>
              </a:spcAft>
              <a:buFont typeface="Arial" panose="020B0604020202020204" pitchFamily="34" charset="0"/>
              <a:buChar char="•"/>
            </a:pPr>
            <a:endParaRPr lang="en-US" sz="1900" b="1">
              <a:latin typeface="Times New Roman" panose="02020603050405020304" pitchFamily="18" charset="0"/>
              <a:cs typeface="Times New Roman" panose="02020603050405020304" pitchFamily="18" charset="0"/>
            </a:endParaRPr>
          </a:p>
          <a:p>
            <a:pPr indent="-228600" algn="ctr">
              <a:lnSpc>
                <a:spcPct val="90000"/>
              </a:lnSpc>
              <a:spcAft>
                <a:spcPts val="600"/>
              </a:spcAft>
              <a:buFont typeface="Arial" panose="020B0604020202020204" pitchFamily="34" charset="0"/>
              <a:buChar char="•"/>
            </a:pPr>
            <a:r>
              <a:rPr lang="en-US" sz="1900" b="1">
                <a:latin typeface="Times New Roman" panose="02020603050405020304" pitchFamily="18" charset="0"/>
                <a:cs typeface="Times New Roman" panose="02020603050405020304" pitchFamily="18" charset="0"/>
              </a:rPr>
              <a:t>~USG Strategic Plan 2024 Goals </a:t>
            </a:r>
          </a:p>
        </p:txBody>
      </p:sp>
    </p:spTree>
    <p:extLst>
      <p:ext uri="{BB962C8B-B14F-4D97-AF65-F5344CB8AC3E}">
        <p14:creationId xmlns:p14="http://schemas.microsoft.com/office/powerpoint/2010/main" val="35029190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mute="1">
                <p:cTn id="12" repeatCount="indefinite"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A2EED-88BF-ABA3-E87A-244801694E89}"/>
              </a:ext>
            </a:extLst>
          </p:cNvPr>
          <p:cNvSpPr>
            <a:spLocks noGrp="1"/>
          </p:cNvSpPr>
          <p:nvPr>
            <p:ph type="title"/>
          </p:nvPr>
        </p:nvSpPr>
        <p:spPr/>
        <p:txBody>
          <a:bodyPr/>
          <a:lstStyle/>
          <a:p>
            <a:pPr algn="ctr"/>
            <a:r>
              <a:rPr lang="en-US" b="1">
                <a:latin typeface="Times New Roman" panose="02020603050405020304" pitchFamily="18" charset="0"/>
                <a:cs typeface="Times New Roman" panose="02020603050405020304" pitchFamily="18" charset="0"/>
              </a:rPr>
              <a:t>Important Things to Remember! </a:t>
            </a:r>
          </a:p>
        </p:txBody>
      </p:sp>
      <p:sp>
        <p:nvSpPr>
          <p:cNvPr id="3" name="Content Placeholder 2">
            <a:extLst>
              <a:ext uri="{FF2B5EF4-FFF2-40B4-BE49-F238E27FC236}">
                <a16:creationId xmlns:a16="http://schemas.microsoft.com/office/drawing/2014/main" id="{B3BC3B90-EEC0-35EA-4563-A116CA854CBF}"/>
              </a:ext>
            </a:extLst>
          </p:cNvPr>
          <p:cNvSpPr>
            <a:spLocks noGrp="1"/>
          </p:cNvSpPr>
          <p:nvPr>
            <p:ph idx="1"/>
          </p:nvPr>
        </p:nvSpPr>
        <p:spPr/>
        <p:txBody>
          <a:bodyPr/>
          <a:lstStyle/>
          <a:p>
            <a:r>
              <a:rPr lang="en-US">
                <a:latin typeface="Times New Roman" panose="02020603050405020304" pitchFamily="18" charset="0"/>
                <a:cs typeface="Times New Roman" panose="02020603050405020304" pitchFamily="18" charset="0"/>
              </a:rPr>
              <a:t>FERPA Training &amp; Renewal Training is Mandatory and Annual (Due in Fall)</a:t>
            </a:r>
          </a:p>
          <a:p>
            <a:r>
              <a:rPr lang="en-US">
                <a:latin typeface="Times New Roman" panose="02020603050405020304" pitchFamily="18" charset="0"/>
                <a:cs typeface="Times New Roman" panose="02020603050405020304" pitchFamily="18" charset="0"/>
              </a:rPr>
              <a:t>FERPA Training should be completed by anyone handling student records including, faculty (tenured, tenure track, lecturers, &amp; part time), administrators and designated staff</a:t>
            </a:r>
          </a:p>
          <a:p>
            <a:r>
              <a:rPr lang="en-US">
                <a:latin typeface="Times New Roman" panose="02020603050405020304" pitchFamily="18" charset="0"/>
                <a:cs typeface="Times New Roman" panose="02020603050405020304" pitchFamily="18" charset="0"/>
              </a:rPr>
              <a:t>You can track your required </a:t>
            </a:r>
          </a:p>
          <a:p>
            <a:pPr lvl="1"/>
            <a:r>
              <a:rPr lang="en-US">
                <a:latin typeface="Times New Roman" panose="02020603050405020304" pitchFamily="18" charset="0"/>
                <a:cs typeface="Times New Roman" panose="02020603050405020304" pitchFamily="18" charset="0"/>
              </a:rPr>
              <a:t>Click Employee Services</a:t>
            </a:r>
          </a:p>
          <a:p>
            <a:pPr lvl="1"/>
            <a:r>
              <a:rPr lang="en-US">
                <a:latin typeface="Times New Roman" panose="02020603050405020304" pitchFamily="18" charset="0"/>
                <a:cs typeface="Times New Roman" panose="02020603050405020304" pitchFamily="18" charset="0"/>
              </a:rPr>
              <a:t>Click Training Dashboard</a:t>
            </a:r>
          </a:p>
        </p:txBody>
      </p:sp>
      <p:pic>
        <p:nvPicPr>
          <p:cNvPr id="5" name="Picture 4" descr="Graphical user interface, text, application, email&#10;&#10;Description automatically generated">
            <a:extLst>
              <a:ext uri="{FF2B5EF4-FFF2-40B4-BE49-F238E27FC236}">
                <a16:creationId xmlns:a16="http://schemas.microsoft.com/office/drawing/2014/main" id="{FD0F61B8-2813-9DB6-94E2-F99BACF29A3F}"/>
              </a:ext>
            </a:extLst>
          </p:cNvPr>
          <p:cNvPicPr>
            <a:picLocks noChangeAspect="1"/>
          </p:cNvPicPr>
          <p:nvPr/>
        </p:nvPicPr>
        <p:blipFill>
          <a:blip r:embed="rId2"/>
          <a:stretch>
            <a:fillRect/>
          </a:stretch>
        </p:blipFill>
        <p:spPr>
          <a:xfrm>
            <a:off x="6905414" y="3892378"/>
            <a:ext cx="5120333" cy="2965622"/>
          </a:xfrm>
          <a:prstGeom prst="rect">
            <a:avLst/>
          </a:prstGeom>
        </p:spPr>
      </p:pic>
      <p:sp>
        <p:nvSpPr>
          <p:cNvPr id="6" name="Left Arrow 5">
            <a:extLst>
              <a:ext uri="{FF2B5EF4-FFF2-40B4-BE49-F238E27FC236}">
                <a16:creationId xmlns:a16="http://schemas.microsoft.com/office/drawing/2014/main" id="{B91E06AF-7135-3F89-D5BA-7F24851137C3}"/>
              </a:ext>
            </a:extLst>
          </p:cNvPr>
          <p:cNvSpPr/>
          <p:nvPr/>
        </p:nvSpPr>
        <p:spPr>
          <a:xfrm>
            <a:off x="7772400" y="5795320"/>
            <a:ext cx="1668162" cy="194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0804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ECA1E5-BE21-B85A-CECB-0025F7EA40BF}"/>
              </a:ext>
            </a:extLst>
          </p:cNvPr>
          <p:cNvSpPr>
            <a:spLocks noGrp="1"/>
          </p:cNvSpPr>
          <p:nvPr>
            <p:ph type="title"/>
          </p:nvPr>
        </p:nvSpPr>
        <p:spPr>
          <a:xfrm>
            <a:off x="1075767" y="1188637"/>
            <a:ext cx="2988234" cy="4480726"/>
          </a:xfrm>
        </p:spPr>
        <p:txBody>
          <a:bodyPr>
            <a:normAutofit/>
          </a:bodyPr>
          <a:lstStyle/>
          <a:p>
            <a:pPr algn="ctr"/>
            <a:r>
              <a:rPr lang="en-US" sz="6600" b="1">
                <a:latin typeface="Times New Roman" panose="02020603050405020304" pitchFamily="18" charset="0"/>
                <a:cs typeface="Times New Roman" panose="02020603050405020304" pitchFamily="18" charset="0"/>
              </a:rPr>
              <a:t>FERPA DO NOTs</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D246458-CA78-6249-6727-A3D2FEBF0208}"/>
              </a:ext>
            </a:extLst>
          </p:cNvPr>
          <p:cNvSpPr>
            <a:spLocks noGrp="1"/>
          </p:cNvSpPr>
          <p:nvPr>
            <p:ph idx="1"/>
          </p:nvPr>
        </p:nvSpPr>
        <p:spPr>
          <a:xfrm>
            <a:off x="4705775" y="951470"/>
            <a:ext cx="6841050" cy="5053914"/>
          </a:xfrm>
        </p:spPr>
        <p:txBody>
          <a:bodyPr anchor="ctr">
            <a:normAutofit fontScale="92500" lnSpcReduction="10000"/>
          </a:bodyPr>
          <a:lstStyle/>
          <a:p>
            <a:r>
              <a:rPr lang="en-US" b="0" i="0">
                <a:effectLst/>
                <a:latin typeface="Times New Roman" panose="02020603050405020304" pitchFamily="18" charset="0"/>
                <a:cs typeface="Times New Roman" panose="02020603050405020304" pitchFamily="18" charset="0"/>
              </a:rPr>
              <a:t>You may not disclose personally identifiable information from education records to persons other than the student in question and a University official who has a legitimate educational interest.</a:t>
            </a:r>
          </a:p>
          <a:p>
            <a:r>
              <a:rPr lang="en-US" b="0" i="0">
                <a:effectLst/>
                <a:latin typeface="Times New Roman" panose="02020603050405020304" pitchFamily="18" charset="0"/>
                <a:cs typeface="Times New Roman" panose="02020603050405020304" pitchFamily="18" charset="0"/>
              </a:rPr>
              <a:t>Employees may not disclose information contained in education records without the student’s consent, except under certain limited conditions. For example, the University may disclose what is considered to be “directory” information unless the student has restricted disclosure of such information. Institutions are not required by FERPA to disclose directory information. When in doubt, do not release information.</a:t>
            </a:r>
            <a:endParaRPr lang="en-US">
              <a:latin typeface="Times New Roman" panose="02020603050405020304" pitchFamily="18" charset="0"/>
              <a:cs typeface="Times New Roman" panose="02020603050405020304" pitchFamily="18" charset="0"/>
            </a:endParaRPr>
          </a:p>
          <a:p>
            <a:endParaRPr lang="en-US" sz="1500" b="0" i="0">
              <a:effectLst/>
              <a:latin typeface="Montserrat" pitchFamily="2" charset="77"/>
            </a:endParaRPr>
          </a:p>
        </p:txBody>
      </p:sp>
    </p:spTree>
    <p:extLst>
      <p:ext uri="{BB962C8B-B14F-4D97-AF65-F5344CB8AC3E}">
        <p14:creationId xmlns:p14="http://schemas.microsoft.com/office/powerpoint/2010/main" val="700690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ECA1E5-BE21-B85A-CECB-0025F7EA40BF}"/>
              </a:ext>
            </a:extLst>
          </p:cNvPr>
          <p:cNvSpPr>
            <a:spLocks noGrp="1"/>
          </p:cNvSpPr>
          <p:nvPr>
            <p:ph type="title"/>
          </p:nvPr>
        </p:nvSpPr>
        <p:spPr>
          <a:xfrm>
            <a:off x="1075767" y="1188637"/>
            <a:ext cx="2988234" cy="4480726"/>
          </a:xfrm>
        </p:spPr>
        <p:txBody>
          <a:bodyPr>
            <a:normAutofit/>
          </a:bodyPr>
          <a:lstStyle/>
          <a:p>
            <a:pPr algn="ctr"/>
            <a:r>
              <a:rPr lang="en-US" sz="6600" b="1">
                <a:latin typeface="Times New Roman" panose="02020603050405020304" pitchFamily="18" charset="0"/>
                <a:cs typeface="Times New Roman" panose="02020603050405020304" pitchFamily="18" charset="0"/>
              </a:rPr>
              <a:t>FERPA DO NOTs</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D246458-CA78-6249-6727-A3D2FEBF0208}"/>
              </a:ext>
            </a:extLst>
          </p:cNvPr>
          <p:cNvSpPr>
            <a:spLocks noGrp="1"/>
          </p:cNvSpPr>
          <p:nvPr>
            <p:ph idx="1"/>
          </p:nvPr>
        </p:nvSpPr>
        <p:spPr>
          <a:xfrm>
            <a:off x="4705775" y="951470"/>
            <a:ext cx="6841050" cy="5053914"/>
          </a:xfrm>
        </p:spPr>
        <p:txBody>
          <a:bodyPr anchor="ctr">
            <a:normAutofit lnSpcReduction="10000"/>
          </a:bodyPr>
          <a:lstStyle/>
          <a:p>
            <a:pPr algn="l" fontAlgn="base">
              <a:buFont typeface="Arial" panose="020B0604020202020204" pitchFamily="34" charset="0"/>
              <a:buChar char="•"/>
            </a:pPr>
            <a:r>
              <a:rPr lang="en-US" sz="2000" i="0">
                <a:solidFill>
                  <a:srgbClr val="000000"/>
                </a:solidFill>
                <a:effectLst/>
                <a:latin typeface="Times New Roman" panose="02020603050405020304" pitchFamily="18" charset="0"/>
                <a:cs typeface="Times New Roman" panose="02020603050405020304" pitchFamily="18" charset="0"/>
              </a:rPr>
              <a:t>use the University ID number of a student in a public posting of grades or in any other information</a:t>
            </a:r>
          </a:p>
          <a:p>
            <a:pPr algn="l" fontAlgn="base">
              <a:buFont typeface="Arial" panose="020B0604020202020204" pitchFamily="34" charset="0"/>
              <a:buChar char="•"/>
            </a:pPr>
            <a:r>
              <a:rPr lang="en-US" sz="2000" i="0">
                <a:solidFill>
                  <a:srgbClr val="000000"/>
                </a:solidFill>
                <a:effectLst/>
                <a:latin typeface="Times New Roman" panose="02020603050405020304" pitchFamily="18" charset="0"/>
                <a:cs typeface="Times New Roman" panose="02020603050405020304" pitchFamily="18" charset="0"/>
              </a:rPr>
              <a:t>link the name of student with that student’s University ID number in any public manner</a:t>
            </a:r>
          </a:p>
          <a:p>
            <a:pPr algn="l" fontAlgn="base">
              <a:buFont typeface="Arial" panose="020B0604020202020204" pitchFamily="34" charset="0"/>
              <a:buChar char="•"/>
            </a:pPr>
            <a:r>
              <a:rPr lang="en-US" sz="2000" i="0">
                <a:solidFill>
                  <a:srgbClr val="000000"/>
                </a:solidFill>
                <a:effectLst/>
                <a:latin typeface="Times New Roman" panose="02020603050405020304" pitchFamily="18" charset="0"/>
                <a:cs typeface="Times New Roman" panose="02020603050405020304" pitchFamily="18" charset="0"/>
              </a:rPr>
              <a:t>leave graded tests, papers, or other student materials for students to pick up in a stack that requires sorting through the papers of all students</a:t>
            </a:r>
          </a:p>
          <a:p>
            <a:pPr algn="l" fontAlgn="base">
              <a:buFont typeface="Arial" panose="020B0604020202020204" pitchFamily="34" charset="0"/>
              <a:buChar char="•"/>
            </a:pPr>
            <a:r>
              <a:rPr lang="en-US" sz="2000" i="0">
                <a:solidFill>
                  <a:srgbClr val="000000"/>
                </a:solidFill>
                <a:effectLst/>
                <a:latin typeface="Times New Roman" panose="02020603050405020304" pitchFamily="18" charset="0"/>
                <a:cs typeface="Times New Roman" panose="02020603050405020304" pitchFamily="18" charset="0"/>
              </a:rPr>
              <a:t>circulate a printed class list with student name and University ID number, photo, or grades as an attendance roster</a:t>
            </a:r>
          </a:p>
          <a:p>
            <a:pPr algn="l" fontAlgn="base">
              <a:buFont typeface="Arial" panose="020B0604020202020204" pitchFamily="34" charset="0"/>
              <a:buChar char="•"/>
            </a:pPr>
            <a:r>
              <a:rPr lang="en-US" sz="2000" i="0">
                <a:solidFill>
                  <a:srgbClr val="000000"/>
                </a:solidFill>
                <a:effectLst/>
                <a:latin typeface="Times New Roman" panose="02020603050405020304" pitchFamily="18" charset="0"/>
                <a:cs typeface="Times New Roman" panose="02020603050405020304" pitchFamily="18" charset="0"/>
              </a:rPr>
              <a:t>discuss the progress of any student with anyone other than the student (including parents) without the consent of the student</a:t>
            </a:r>
          </a:p>
          <a:p>
            <a:pPr algn="l" fontAlgn="base">
              <a:buFont typeface="Arial" panose="020B0604020202020204" pitchFamily="34" charset="0"/>
              <a:buChar char="•"/>
            </a:pPr>
            <a:r>
              <a:rPr lang="en-US" sz="2000" i="0">
                <a:solidFill>
                  <a:srgbClr val="000000"/>
                </a:solidFill>
                <a:effectLst/>
                <a:latin typeface="Times New Roman" panose="02020603050405020304" pitchFamily="18" charset="0"/>
                <a:cs typeface="Times New Roman" panose="02020603050405020304" pitchFamily="18" charset="0"/>
              </a:rPr>
              <a:t>provide anyone with lists or files of students enrolled in your classes for any reason</a:t>
            </a:r>
          </a:p>
          <a:p>
            <a:pPr algn="l" fontAlgn="base">
              <a:buFont typeface="Arial" panose="020B0604020202020204" pitchFamily="34" charset="0"/>
              <a:buChar char="•"/>
            </a:pPr>
            <a:r>
              <a:rPr lang="en-US" sz="2000" i="0">
                <a:solidFill>
                  <a:srgbClr val="000000"/>
                </a:solidFill>
                <a:effectLst/>
                <a:latin typeface="Times New Roman" panose="02020603050405020304" pitchFamily="18" charset="0"/>
                <a:cs typeface="Times New Roman" panose="02020603050405020304" pitchFamily="18" charset="0"/>
              </a:rPr>
              <a:t>provide anyone with student schedules or assist anyone other than university employees in finding a student on campus</a:t>
            </a:r>
          </a:p>
          <a:p>
            <a:pPr algn="l" fontAlgn="base">
              <a:buFont typeface="Arial" panose="020B0604020202020204" pitchFamily="34" charset="0"/>
              <a:buChar char="•"/>
            </a:pPr>
            <a:r>
              <a:rPr lang="en-US" sz="2000" i="0">
                <a:solidFill>
                  <a:srgbClr val="000000"/>
                </a:solidFill>
                <a:effectLst/>
                <a:latin typeface="Times New Roman" panose="02020603050405020304" pitchFamily="18" charset="0"/>
                <a:cs typeface="Times New Roman" panose="02020603050405020304" pitchFamily="18" charset="0"/>
              </a:rPr>
              <a:t>access the records of any student for personal reasons</a:t>
            </a:r>
          </a:p>
          <a:p>
            <a:endParaRPr lang="en-US" sz="1500" b="0" i="0">
              <a:effectLst/>
              <a:latin typeface="Montserrat" pitchFamily="2" charset="77"/>
            </a:endParaRPr>
          </a:p>
        </p:txBody>
      </p:sp>
    </p:spTree>
    <p:extLst>
      <p:ext uri="{BB962C8B-B14F-4D97-AF65-F5344CB8AC3E}">
        <p14:creationId xmlns:p14="http://schemas.microsoft.com/office/powerpoint/2010/main" val="562342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descr="A picture containing text&#10;&#10;Description automatically generated">
            <a:extLst>
              <a:ext uri="{FF2B5EF4-FFF2-40B4-BE49-F238E27FC236}">
                <a16:creationId xmlns:a16="http://schemas.microsoft.com/office/drawing/2014/main" id="{C7FE3713-CC36-B3F3-256F-70963FB50F19}"/>
              </a:ext>
            </a:extLst>
          </p:cNvPr>
          <p:cNvPicPr>
            <a:picLocks noChangeAspect="1"/>
          </p:cNvPicPr>
          <p:nvPr/>
        </p:nvPicPr>
        <p:blipFill>
          <a:blip r:embed="rId3"/>
          <a:stretch>
            <a:fillRect/>
          </a:stretch>
        </p:blipFill>
        <p:spPr>
          <a:xfrm>
            <a:off x="463023" y="542441"/>
            <a:ext cx="11005723" cy="5656369"/>
          </a:xfrm>
          <a:prstGeom prst="rect">
            <a:avLst/>
          </a:prstGeom>
        </p:spPr>
      </p:pic>
      <p:sp>
        <p:nvSpPr>
          <p:cNvPr id="10" name="Left Arrow 9">
            <a:extLst>
              <a:ext uri="{FF2B5EF4-FFF2-40B4-BE49-F238E27FC236}">
                <a16:creationId xmlns:a16="http://schemas.microsoft.com/office/drawing/2014/main" id="{F313F78A-48F7-4C29-8115-DF0F2BD74F84}"/>
              </a:ext>
            </a:extLst>
          </p:cNvPr>
          <p:cNvSpPr/>
          <p:nvPr/>
        </p:nvSpPr>
        <p:spPr>
          <a:xfrm>
            <a:off x="3642102" y="4928461"/>
            <a:ext cx="3316638" cy="63543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4229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application&#10;&#10;Description automatically generated">
            <a:extLst>
              <a:ext uri="{FF2B5EF4-FFF2-40B4-BE49-F238E27FC236}">
                <a16:creationId xmlns:a16="http://schemas.microsoft.com/office/drawing/2014/main" id="{33319304-CEAF-B644-8F26-C96E3ED48E39}"/>
              </a:ext>
            </a:extLst>
          </p:cNvPr>
          <p:cNvPicPr>
            <a:picLocks noChangeAspect="1"/>
          </p:cNvPicPr>
          <p:nvPr/>
        </p:nvPicPr>
        <p:blipFill rotWithShape="1">
          <a:blip r:embed="rId3"/>
          <a:srcRect t="16546"/>
          <a:stretch/>
        </p:blipFill>
        <p:spPr>
          <a:xfrm>
            <a:off x="684575" y="685800"/>
            <a:ext cx="10821625" cy="5486400"/>
          </a:xfrm>
          <a:prstGeom prst="rect">
            <a:avLst/>
          </a:prstGeom>
        </p:spPr>
      </p:pic>
    </p:spTree>
    <p:extLst>
      <p:ext uri="{BB962C8B-B14F-4D97-AF65-F5344CB8AC3E}">
        <p14:creationId xmlns:p14="http://schemas.microsoft.com/office/powerpoint/2010/main" val="3319530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website&#10;&#10;Description automatically generated">
            <a:extLst>
              <a:ext uri="{FF2B5EF4-FFF2-40B4-BE49-F238E27FC236}">
                <a16:creationId xmlns:a16="http://schemas.microsoft.com/office/drawing/2014/main" id="{A3351BCE-EAFB-AA0C-7B5C-CF012841DFF7}"/>
              </a:ext>
            </a:extLst>
          </p:cNvPr>
          <p:cNvPicPr>
            <a:picLocks noChangeAspect="1"/>
          </p:cNvPicPr>
          <p:nvPr/>
        </p:nvPicPr>
        <p:blipFill rotWithShape="1">
          <a:blip r:embed="rId3"/>
          <a:srcRect b="4342"/>
          <a:stretch/>
        </p:blipFill>
        <p:spPr>
          <a:xfrm>
            <a:off x="684575" y="685800"/>
            <a:ext cx="10821625" cy="5486400"/>
          </a:xfrm>
          <a:prstGeom prst="rect">
            <a:avLst/>
          </a:prstGeom>
        </p:spPr>
      </p:pic>
    </p:spTree>
    <p:extLst>
      <p:ext uri="{BB962C8B-B14F-4D97-AF65-F5344CB8AC3E}">
        <p14:creationId xmlns:p14="http://schemas.microsoft.com/office/powerpoint/2010/main" val="3034117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ck and white image of a hawk">
            <a:extLst>
              <a:ext uri="{FF2B5EF4-FFF2-40B4-BE49-F238E27FC236}">
                <a16:creationId xmlns:a16="http://schemas.microsoft.com/office/drawing/2014/main" id="{2E67328D-4DEA-20E8-20BE-B670EE6F7766}"/>
              </a:ext>
            </a:extLst>
          </p:cNvPr>
          <p:cNvPicPr>
            <a:picLocks noChangeAspect="1"/>
          </p:cNvPicPr>
          <p:nvPr/>
        </p:nvPicPr>
        <p:blipFill rotWithShape="1">
          <a:blip r:embed="rId2"/>
          <a:srcRect l="9091" t="23391"/>
          <a:stretch/>
        </p:blipFill>
        <p:spPr>
          <a:xfrm>
            <a:off x="0" y="10"/>
            <a:ext cx="12191981" cy="6857990"/>
          </a:xfrm>
          <a:prstGeom prst="rect">
            <a:avLst/>
          </a:prstGeom>
        </p:spPr>
      </p:pic>
      <p:sp>
        <p:nvSpPr>
          <p:cNvPr id="2" name="Title 1">
            <a:extLst>
              <a:ext uri="{FF2B5EF4-FFF2-40B4-BE49-F238E27FC236}">
                <a16:creationId xmlns:a16="http://schemas.microsoft.com/office/drawing/2014/main" id="{442D71E8-9F9F-56FC-8B5D-96E8C706A890}"/>
              </a:ext>
            </a:extLst>
          </p:cNvPr>
          <p:cNvSpPr>
            <a:spLocks noGrp="1"/>
          </p:cNvSpPr>
          <p:nvPr>
            <p:ph type="title"/>
          </p:nvPr>
        </p:nvSpPr>
        <p:spPr>
          <a:xfrm>
            <a:off x="0" y="4618671"/>
            <a:ext cx="9078562" cy="2387600"/>
          </a:xfrm>
        </p:spPr>
        <p:txBody>
          <a:bodyPr vert="horz" lIns="91440" tIns="45720" rIns="91440" bIns="45720" rtlCol="0" anchor="b">
            <a:normAutofit/>
          </a:bodyPr>
          <a:lstStyle/>
          <a:p>
            <a:r>
              <a:rPr lang="en-US" sz="6600" b="1">
                <a:solidFill>
                  <a:srgbClr val="FFC000"/>
                </a:solidFill>
                <a:latin typeface="Times New Roman"/>
                <a:cs typeface="Calibri Light"/>
              </a:rPr>
              <a:t>GRADE REVIEW</a:t>
            </a:r>
            <a:endParaRPr lang="en-US" sz="6600" b="1">
              <a:solidFill>
                <a:srgbClr val="FFC000"/>
              </a:solidFill>
              <a:latin typeface="Times New Roman"/>
              <a:cs typeface="Times New Roman"/>
            </a:endParaRPr>
          </a:p>
        </p:txBody>
      </p:sp>
    </p:spTree>
    <p:extLst>
      <p:ext uri="{BB962C8B-B14F-4D97-AF65-F5344CB8AC3E}">
        <p14:creationId xmlns:p14="http://schemas.microsoft.com/office/powerpoint/2010/main" val="978170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52032F-2525-8DA8-B8DA-A02E47058023}"/>
              </a:ext>
            </a:extLst>
          </p:cNvPr>
          <p:cNvSpPr>
            <a:spLocks noGrp="1"/>
          </p:cNvSpPr>
          <p:nvPr>
            <p:ph type="title"/>
          </p:nvPr>
        </p:nvSpPr>
        <p:spPr>
          <a:xfrm>
            <a:off x="841248" y="548640"/>
            <a:ext cx="3600860" cy="5431536"/>
          </a:xfrm>
        </p:spPr>
        <p:txBody>
          <a:bodyPr>
            <a:normAutofit/>
          </a:bodyPr>
          <a:lstStyle/>
          <a:p>
            <a:r>
              <a:rPr lang="en-US" sz="5400" b="1">
                <a:latin typeface="Times New Roman" panose="02020603050405020304" pitchFamily="18" charset="0"/>
                <a:cs typeface="Times New Roman" panose="02020603050405020304" pitchFamily="18" charset="0"/>
              </a:rPr>
              <a:t>What is the Grade of IP?</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362E5F4-C75F-73FA-457E-2437CA75F12D}"/>
              </a:ext>
            </a:extLst>
          </p:cNvPr>
          <p:cNvSpPr>
            <a:spLocks noGrp="1"/>
          </p:cNvSpPr>
          <p:nvPr>
            <p:ph idx="1"/>
          </p:nvPr>
        </p:nvSpPr>
        <p:spPr>
          <a:xfrm>
            <a:off x="5126418" y="552091"/>
            <a:ext cx="6224335" cy="5431536"/>
          </a:xfrm>
        </p:spPr>
        <p:txBody>
          <a:bodyPr anchor="ctr">
            <a:normAutofit/>
          </a:bodyPr>
          <a:lstStyle/>
          <a:p>
            <a:pPr marL="0" indent="0">
              <a:buNone/>
            </a:pPr>
            <a:r>
              <a:rPr lang="en-US" sz="3200" b="1" i="0">
                <a:effectLst/>
                <a:latin typeface="Times New Roman" panose="02020603050405020304" pitchFamily="18" charset="0"/>
                <a:cs typeface="Times New Roman" panose="02020603050405020304" pitchFamily="18" charset="0"/>
              </a:rPr>
              <a:t>IP:</a:t>
            </a:r>
            <a:r>
              <a:rPr lang="en-US" sz="3200" b="0" i="0">
                <a:effectLst/>
                <a:latin typeface="Times New Roman" panose="02020603050405020304" pitchFamily="18" charset="0"/>
                <a:cs typeface="Times New Roman" panose="02020603050405020304" pitchFamily="18" charset="0"/>
              </a:rPr>
              <a:t> indicates that credit has not been given in a course that requires a continuation of work beyond the term for which the student enrolled in the course. This symbol cannot be substituted for an “I.”</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0412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CBD8A-4995-53B1-074E-9BF9AFF85C1B}"/>
              </a:ext>
            </a:extLst>
          </p:cNvPr>
          <p:cNvSpPr>
            <a:spLocks noGrp="1"/>
          </p:cNvSpPr>
          <p:nvPr>
            <p:ph type="title"/>
          </p:nvPr>
        </p:nvSpPr>
        <p:spPr>
          <a:xfrm>
            <a:off x="103575" y="1153572"/>
            <a:ext cx="4060651" cy="4461163"/>
          </a:xfrm>
        </p:spPr>
        <p:txBody>
          <a:bodyPr>
            <a:normAutofit/>
          </a:bodyPr>
          <a:lstStyle/>
          <a:p>
            <a:r>
              <a:rPr lang="en-US" sz="3400" b="1">
                <a:solidFill>
                  <a:srgbClr val="FF0000"/>
                </a:solidFill>
                <a:latin typeface="Times New Roman"/>
                <a:cs typeface="Calibri Light"/>
              </a:rPr>
              <a:t>The Grade Policy – Undergraduate Catalog</a:t>
            </a:r>
            <a:br>
              <a:rPr lang="en-US" sz="3400" b="1">
                <a:solidFill>
                  <a:srgbClr val="FF0000"/>
                </a:solidFill>
                <a:latin typeface="Times New Roman"/>
                <a:cs typeface="Calibri Light"/>
              </a:rPr>
            </a:br>
            <a:r>
              <a:rPr lang="en-US" sz="3400" b="1">
                <a:solidFill>
                  <a:srgbClr val="FF0000"/>
                </a:solidFill>
                <a:latin typeface="Times New Roman"/>
                <a:cs typeface="Calibri Light"/>
              </a:rPr>
              <a:t>&amp; Graduate Catalog</a:t>
            </a:r>
            <a:br>
              <a:rPr lang="en-US" sz="3400" b="1">
                <a:solidFill>
                  <a:srgbClr val="FFC000"/>
                </a:solidFill>
                <a:latin typeface="Times New Roman"/>
                <a:cs typeface="Calibri Light"/>
              </a:rPr>
            </a:br>
            <a:r>
              <a:rPr lang="en-US" sz="1800">
                <a:solidFill>
                  <a:srgbClr val="FFFFFF"/>
                </a:solidFill>
                <a:latin typeface="Times New Roman"/>
                <a:ea typeface="+mj-lt"/>
                <a:cs typeface="+mj-lt"/>
              </a:rPr>
              <a:t>https://</a:t>
            </a:r>
            <a:r>
              <a:rPr lang="en-US" sz="1800" err="1">
                <a:solidFill>
                  <a:srgbClr val="FFFFFF"/>
                </a:solidFill>
                <a:latin typeface="Times New Roman"/>
                <a:ea typeface="+mj-lt"/>
                <a:cs typeface="+mj-lt"/>
              </a:rPr>
              <a:t>catalog.kennesaw.edu</a:t>
            </a:r>
            <a:r>
              <a:rPr lang="en-US" sz="1800">
                <a:solidFill>
                  <a:srgbClr val="FFFFFF"/>
                </a:solidFill>
                <a:latin typeface="Times New Roman"/>
                <a:ea typeface="+mj-lt"/>
                <a:cs typeface="+mj-lt"/>
              </a:rPr>
              <a:t>/content.</a:t>
            </a:r>
            <a:br>
              <a:rPr lang="en-US" sz="1800">
                <a:solidFill>
                  <a:srgbClr val="FFFFFF"/>
                </a:solidFill>
                <a:latin typeface="Times New Roman"/>
                <a:ea typeface="+mj-lt"/>
                <a:cs typeface="+mj-lt"/>
              </a:rPr>
            </a:br>
            <a:br>
              <a:rPr lang="en-US" sz="1800">
                <a:solidFill>
                  <a:srgbClr val="FFFFFF"/>
                </a:solidFill>
                <a:latin typeface="Times New Roman"/>
                <a:ea typeface="+mj-lt"/>
                <a:cs typeface="+mj-lt"/>
              </a:rPr>
            </a:br>
            <a:r>
              <a:rPr lang="en-US" sz="1800">
                <a:latin typeface="Times New Roman"/>
                <a:ea typeface="+mj-lt"/>
                <a:cs typeface="+mj-lt"/>
              </a:rPr>
              <a:t>TAKEN FROM DRAFT</a:t>
            </a:r>
            <a:br>
              <a:rPr lang="en-US" sz="1800">
                <a:latin typeface="Times New Roman"/>
                <a:ea typeface="+mj-lt"/>
                <a:cs typeface="+mj-lt"/>
              </a:rPr>
            </a:br>
            <a:r>
              <a:rPr lang="en-US" sz="1800">
                <a:latin typeface="Times New Roman"/>
                <a:ea typeface="+mj-lt"/>
                <a:cs typeface="+mj-lt"/>
              </a:rPr>
              <a:t> 2023 </a:t>
            </a:r>
            <a:r>
              <a:rPr lang="en-US" sz="1800" err="1">
                <a:latin typeface="Times New Roman"/>
                <a:ea typeface="+mj-lt"/>
                <a:cs typeface="+mj-lt"/>
              </a:rPr>
              <a:t>CATALOG</a:t>
            </a:r>
            <a:r>
              <a:rPr lang="en-US" sz="1800" err="1">
                <a:solidFill>
                  <a:srgbClr val="FFFFFF"/>
                </a:solidFill>
                <a:latin typeface="Times New Roman"/>
                <a:ea typeface="+mj-lt"/>
                <a:cs typeface="+mj-lt"/>
              </a:rPr>
              <a:t>navoid</a:t>
            </a:r>
            <a:r>
              <a:rPr lang="en-US" sz="1800">
                <a:solidFill>
                  <a:srgbClr val="FFFFFF"/>
                </a:solidFill>
                <a:latin typeface="Times New Roman"/>
                <a:ea typeface="+mj-lt"/>
                <a:cs typeface="+mj-lt"/>
              </a:rPr>
              <a:t>=4496</a:t>
            </a:r>
            <a:endParaRPr lang="en-US" sz="1800">
              <a:solidFill>
                <a:srgbClr val="FFFFFF"/>
              </a:solidFill>
              <a:latin typeface="Times New Roman"/>
              <a:cs typeface="Times New Roman"/>
            </a:endParaRPr>
          </a:p>
        </p:txBody>
      </p:sp>
      <p:sp>
        <p:nvSpPr>
          <p:cNvPr id="3" name="Content Placeholder 2">
            <a:extLst>
              <a:ext uri="{FF2B5EF4-FFF2-40B4-BE49-F238E27FC236}">
                <a16:creationId xmlns:a16="http://schemas.microsoft.com/office/drawing/2014/main" id="{1655FA56-8ECB-D1D7-125B-599F3C02DD08}"/>
              </a:ext>
            </a:extLst>
          </p:cNvPr>
          <p:cNvSpPr>
            <a:spLocks noGrp="1"/>
          </p:cNvSpPr>
          <p:nvPr>
            <p:ph idx="1"/>
          </p:nvPr>
        </p:nvSpPr>
        <p:spPr>
          <a:xfrm>
            <a:off x="4447308" y="591344"/>
            <a:ext cx="6906491" cy="5585619"/>
          </a:xfrm>
        </p:spPr>
        <p:txBody>
          <a:bodyPr vert="horz" lIns="91440" tIns="45720" rIns="91440" bIns="45720" rtlCol="0" anchor="ctr">
            <a:noAutofit/>
          </a:bodyPr>
          <a:lstStyle/>
          <a:p>
            <a:r>
              <a:rPr lang="en-US" sz="3200">
                <a:latin typeface="Times New Roman"/>
                <a:ea typeface="+mn-lt"/>
                <a:cs typeface="+mn-lt"/>
              </a:rPr>
              <a:t>I: denotes an incomplete grade for the course. An incomplete grade may be awarded only when the student was doing satisfactory work prior to the </a:t>
            </a:r>
            <a:r>
              <a:rPr lang="en-US" sz="3200" b="1" u="sng">
                <a:latin typeface="Times New Roman"/>
                <a:ea typeface="+mn-lt"/>
                <a:cs typeface="+mn-lt"/>
              </a:rPr>
              <a:t>last two weeks</a:t>
            </a:r>
            <a:r>
              <a:rPr lang="en-US" sz="3200">
                <a:latin typeface="Times New Roman"/>
                <a:ea typeface="+mn-lt"/>
                <a:cs typeface="+mn-lt"/>
              </a:rPr>
              <a:t> of the semester but for </a:t>
            </a:r>
            <a:r>
              <a:rPr lang="en-US" sz="3200" b="1">
                <a:latin typeface="Times New Roman"/>
                <a:ea typeface="+mn-lt"/>
                <a:cs typeface="+mn-lt"/>
              </a:rPr>
              <a:t>NONACADEMIC </a:t>
            </a:r>
            <a:r>
              <a:rPr lang="en-US" sz="3200">
                <a:latin typeface="Times New Roman"/>
                <a:ea typeface="+mn-lt"/>
                <a:cs typeface="+mn-lt"/>
              </a:rPr>
              <a:t>reasons beyond the student’s control, was unable to meet the full requirements of the course.</a:t>
            </a:r>
            <a:endParaRPr lang="en-US" sz="3200">
              <a:latin typeface="Times New Roman"/>
              <a:cs typeface="Calibri" panose="020F0502020204030204"/>
            </a:endParaRPr>
          </a:p>
          <a:p>
            <a:endParaRPr lang="en-US" sz="1300">
              <a:cs typeface="Calibri"/>
            </a:endParaRPr>
          </a:p>
        </p:txBody>
      </p:sp>
    </p:spTree>
    <p:extLst>
      <p:ext uri="{BB962C8B-B14F-4D97-AF65-F5344CB8AC3E}">
        <p14:creationId xmlns:p14="http://schemas.microsoft.com/office/powerpoint/2010/main" val="3715306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8533A-558C-4C85-4B23-78A46679D6E5}"/>
              </a:ext>
            </a:extLst>
          </p:cNvPr>
          <p:cNvSpPr>
            <a:spLocks noGrp="1"/>
          </p:cNvSpPr>
          <p:nvPr>
            <p:ph type="title"/>
          </p:nvPr>
        </p:nvSpPr>
        <p:spPr/>
        <p:txBody>
          <a:bodyPr/>
          <a:lstStyle/>
          <a:p>
            <a:pPr algn="ctr"/>
            <a:r>
              <a:rPr lang="en-US" b="1">
                <a:latin typeface="Times New Roman"/>
                <a:cs typeface="Calibri Light"/>
              </a:rPr>
              <a:t>Differences between the Undergraduate and Graduate Policy</a:t>
            </a:r>
            <a:endParaRPr lang="en-US" b="1">
              <a:latin typeface="Times New Roman"/>
              <a:cs typeface="Times New Roman"/>
            </a:endParaRPr>
          </a:p>
        </p:txBody>
      </p:sp>
      <p:sp>
        <p:nvSpPr>
          <p:cNvPr id="3" name="Text Placeholder 2">
            <a:extLst>
              <a:ext uri="{FF2B5EF4-FFF2-40B4-BE49-F238E27FC236}">
                <a16:creationId xmlns:a16="http://schemas.microsoft.com/office/drawing/2014/main" id="{33708168-7642-5178-BA73-B63DF76C1BB7}"/>
              </a:ext>
            </a:extLst>
          </p:cNvPr>
          <p:cNvSpPr>
            <a:spLocks noGrp="1"/>
          </p:cNvSpPr>
          <p:nvPr>
            <p:ph type="body" idx="1"/>
          </p:nvPr>
        </p:nvSpPr>
        <p:spPr/>
        <p:txBody>
          <a:bodyPr/>
          <a:lstStyle/>
          <a:p>
            <a:pPr algn="ctr"/>
            <a:r>
              <a:rPr lang="en-US">
                <a:solidFill>
                  <a:srgbClr val="FFC000"/>
                </a:solidFill>
                <a:latin typeface="Times New Roman"/>
                <a:cs typeface="Calibri"/>
              </a:rPr>
              <a:t>Undergraduate</a:t>
            </a:r>
            <a:endParaRPr lang="en-US">
              <a:solidFill>
                <a:srgbClr val="FFC000"/>
              </a:solidFill>
            </a:endParaRPr>
          </a:p>
        </p:txBody>
      </p:sp>
      <p:sp>
        <p:nvSpPr>
          <p:cNvPr id="4" name="Content Placeholder 3">
            <a:extLst>
              <a:ext uri="{FF2B5EF4-FFF2-40B4-BE49-F238E27FC236}">
                <a16:creationId xmlns:a16="http://schemas.microsoft.com/office/drawing/2014/main" id="{4A695474-EE69-6437-7E50-354A1CFE4310}"/>
              </a:ext>
            </a:extLst>
          </p:cNvPr>
          <p:cNvSpPr>
            <a:spLocks noGrp="1"/>
          </p:cNvSpPr>
          <p:nvPr>
            <p:ph sz="half" idx="2"/>
          </p:nvPr>
        </p:nvSpPr>
        <p:spPr/>
        <p:txBody>
          <a:bodyPr vert="horz" lIns="91440" tIns="45720" rIns="91440" bIns="45720" rtlCol="0" anchor="t">
            <a:normAutofit fontScale="85000" lnSpcReduction="20000"/>
          </a:bodyPr>
          <a:lstStyle/>
          <a:p>
            <a:r>
              <a:rPr lang="en-US">
                <a:latin typeface="Times New Roman"/>
                <a:cs typeface="Calibri"/>
              </a:rPr>
              <a:t>Must be removed by completing requirements within one calendar year from the end of the semester in which the "I" was originally assigned. If the student enrolls in classes during the calendar year, the grade of I must be removed by the end of the first semester of enrollment during the calendar year</a:t>
            </a:r>
          </a:p>
          <a:p>
            <a:r>
              <a:rPr lang="en-US">
                <a:latin typeface="Times New Roman"/>
                <a:cs typeface="Calibri"/>
              </a:rPr>
              <a:t>Faculty can submit for an incomplete extension to the Registrar's Office using the form found on Owl Express</a:t>
            </a:r>
          </a:p>
        </p:txBody>
      </p:sp>
      <p:sp>
        <p:nvSpPr>
          <p:cNvPr id="5" name="Text Placeholder 4">
            <a:extLst>
              <a:ext uri="{FF2B5EF4-FFF2-40B4-BE49-F238E27FC236}">
                <a16:creationId xmlns:a16="http://schemas.microsoft.com/office/drawing/2014/main" id="{8800FF25-85FB-C7FA-8D9F-B05874871D06}"/>
              </a:ext>
            </a:extLst>
          </p:cNvPr>
          <p:cNvSpPr>
            <a:spLocks noGrp="1"/>
          </p:cNvSpPr>
          <p:nvPr>
            <p:ph type="body" sz="quarter" idx="3"/>
          </p:nvPr>
        </p:nvSpPr>
        <p:spPr/>
        <p:txBody>
          <a:bodyPr/>
          <a:lstStyle/>
          <a:p>
            <a:pPr algn="ctr"/>
            <a:r>
              <a:rPr lang="en-US">
                <a:solidFill>
                  <a:srgbClr val="FFC000"/>
                </a:solidFill>
                <a:latin typeface="Times New Roman"/>
                <a:cs typeface="Calibri"/>
              </a:rPr>
              <a:t>Graduate</a:t>
            </a:r>
          </a:p>
        </p:txBody>
      </p:sp>
      <p:sp>
        <p:nvSpPr>
          <p:cNvPr id="6" name="Content Placeholder 5">
            <a:extLst>
              <a:ext uri="{FF2B5EF4-FFF2-40B4-BE49-F238E27FC236}">
                <a16:creationId xmlns:a16="http://schemas.microsoft.com/office/drawing/2014/main" id="{1143B05B-240F-D673-AC69-D4D043A04B54}"/>
              </a:ext>
            </a:extLst>
          </p:cNvPr>
          <p:cNvSpPr>
            <a:spLocks noGrp="1"/>
          </p:cNvSpPr>
          <p:nvPr>
            <p:ph sz="quarter" idx="4"/>
          </p:nvPr>
        </p:nvSpPr>
        <p:spPr>
          <a:xfrm>
            <a:off x="6096000" y="2505075"/>
            <a:ext cx="5259388" cy="1795076"/>
          </a:xfrm>
        </p:spPr>
        <p:txBody>
          <a:bodyPr vert="horz" lIns="91440" tIns="45720" rIns="91440" bIns="45720" rtlCol="0" anchor="t">
            <a:normAutofit fontScale="85000" lnSpcReduction="20000"/>
          </a:bodyPr>
          <a:lstStyle/>
          <a:p>
            <a:r>
              <a:rPr lang="en-US">
                <a:latin typeface="Times New Roman"/>
                <a:cs typeface="Calibri"/>
              </a:rPr>
              <a:t>Must be removed by the end of the next semester or term in which the "I" was originally assigned</a:t>
            </a:r>
          </a:p>
          <a:p>
            <a:r>
              <a:rPr lang="en-US">
                <a:latin typeface="Times New Roman"/>
                <a:cs typeface="Calibri"/>
              </a:rPr>
              <a:t>No extensions after the last day of the term in which it is required</a:t>
            </a:r>
          </a:p>
        </p:txBody>
      </p:sp>
    </p:spTree>
    <p:extLst>
      <p:ext uri="{BB962C8B-B14F-4D97-AF65-F5344CB8AC3E}">
        <p14:creationId xmlns:p14="http://schemas.microsoft.com/office/powerpoint/2010/main" val="839106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4" descr="A group of people sitting around a table with a board game&#10;&#10;Description automatically generated with low confidence">
            <a:extLst>
              <a:ext uri="{FF2B5EF4-FFF2-40B4-BE49-F238E27FC236}">
                <a16:creationId xmlns:a16="http://schemas.microsoft.com/office/drawing/2014/main" id="{D0747029-6612-EF52-84F0-86D9AB434F5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284"/>
          <a:stretch/>
        </p:blipFill>
        <p:spPr>
          <a:xfrm>
            <a:off x="1" y="13"/>
            <a:ext cx="12191999" cy="6857987"/>
          </a:xfrm>
          <a:prstGeom prst="rect">
            <a:avLst/>
          </a:prstGeom>
        </p:spPr>
      </p:pic>
      <p:sp>
        <p:nvSpPr>
          <p:cNvPr id="2" name="Title 1">
            <a:extLst>
              <a:ext uri="{FF2B5EF4-FFF2-40B4-BE49-F238E27FC236}">
                <a16:creationId xmlns:a16="http://schemas.microsoft.com/office/drawing/2014/main" id="{827562EC-0139-3CBD-5D81-5E2CDAFF0A8E}"/>
              </a:ext>
            </a:extLst>
          </p:cNvPr>
          <p:cNvSpPr>
            <a:spLocks noGrp="1"/>
          </p:cNvSpPr>
          <p:nvPr>
            <p:ph type="ctrTitle"/>
          </p:nvPr>
        </p:nvSpPr>
        <p:spPr>
          <a:xfrm>
            <a:off x="1097280" y="325549"/>
            <a:ext cx="10058400" cy="1555803"/>
          </a:xfrm>
          <a:effectLst>
            <a:outerShdw blurRad="50800" dist="38100" dir="2700000" algn="tl" rotWithShape="0">
              <a:prstClr val="black">
                <a:alpha val="40000"/>
              </a:prstClr>
            </a:outerShdw>
          </a:effectLst>
        </p:spPr>
        <p:txBody>
          <a:bodyPr>
            <a:normAutofit/>
          </a:bodyPr>
          <a:lstStyle/>
          <a:p>
            <a:r>
              <a:rPr lang="en-US" sz="5200" b="1">
                <a:solidFill>
                  <a:srgbClr val="FFC000"/>
                </a:solidFill>
                <a:latin typeface="Apple Chancery" panose="03020702040506060504" pitchFamily="66" charset="-79"/>
                <a:cs typeface="Apple Chancery" panose="03020702040506060504" pitchFamily="66" charset="-79"/>
              </a:rPr>
              <a:t>Sticky Policies </a:t>
            </a:r>
          </a:p>
        </p:txBody>
      </p:sp>
      <p:sp>
        <p:nvSpPr>
          <p:cNvPr id="3" name="Subtitle 2">
            <a:extLst>
              <a:ext uri="{FF2B5EF4-FFF2-40B4-BE49-F238E27FC236}">
                <a16:creationId xmlns:a16="http://schemas.microsoft.com/office/drawing/2014/main" id="{93DFA5DD-77DA-12D2-5170-82A6C39D0F99}"/>
              </a:ext>
            </a:extLst>
          </p:cNvPr>
          <p:cNvSpPr>
            <a:spLocks noGrp="1"/>
          </p:cNvSpPr>
          <p:nvPr>
            <p:ph type="subTitle" idx="1"/>
          </p:nvPr>
        </p:nvSpPr>
        <p:spPr>
          <a:xfrm>
            <a:off x="271604" y="4335295"/>
            <a:ext cx="11648792" cy="1282707"/>
          </a:xfrm>
          <a:effectLst>
            <a:outerShdw blurRad="50800" dist="38100" dir="2700000" algn="tl" rotWithShape="0">
              <a:prstClr val="black">
                <a:alpha val="40000"/>
              </a:prstClr>
            </a:outerShdw>
          </a:effectLst>
        </p:spPr>
        <p:txBody>
          <a:bodyPr vert="horz" lIns="91440" tIns="45720" rIns="91440" bIns="45720" rtlCol="0" anchor="t">
            <a:noAutofit/>
          </a:bodyPr>
          <a:lstStyle/>
          <a:p>
            <a:r>
              <a:rPr lang="en-US" sz="2800" b="1">
                <a:solidFill>
                  <a:srgbClr val="FFFFFF"/>
                </a:solidFill>
                <a:latin typeface="Times New Roman" panose="02020603050405020304" pitchFamily="18" charset="0"/>
                <a:cs typeface="Times New Roman" panose="02020603050405020304" pitchFamily="18" charset="0"/>
              </a:rPr>
              <a:t>Jennifer A. Wade-Berg, WCHHS Assistant Dean for Student Success</a:t>
            </a:r>
          </a:p>
          <a:p>
            <a:r>
              <a:rPr lang="en-US" sz="2800" b="1">
                <a:solidFill>
                  <a:srgbClr val="FFFFFF"/>
                </a:solidFill>
                <a:latin typeface="Times New Roman"/>
                <a:cs typeface="Times New Roman"/>
              </a:rPr>
              <a:t>Paul Parker, Executive Director and Registrar – Registrar &amp; Records</a:t>
            </a:r>
            <a:endParaRPr lang="en-US" sz="2800" b="1">
              <a:solidFill>
                <a:srgbClr val="FFFFFF"/>
              </a:solidFill>
              <a:latin typeface="Times New Roman" panose="02020603050405020304" pitchFamily="18" charset="0"/>
              <a:cs typeface="Times New Roman" panose="02020603050405020304" pitchFamily="18" charset="0"/>
            </a:endParaRPr>
          </a:p>
          <a:p>
            <a:r>
              <a:rPr lang="en-US" sz="2800" b="1">
                <a:solidFill>
                  <a:srgbClr val="FFFFFF"/>
                </a:solidFill>
                <a:latin typeface="Times New Roman" panose="02020603050405020304" pitchFamily="18" charset="0"/>
                <a:cs typeface="Times New Roman" panose="02020603050405020304" pitchFamily="18" charset="0"/>
              </a:rPr>
              <a:t>March 2, 2023</a:t>
            </a:r>
          </a:p>
          <a:p>
            <a:r>
              <a:rPr lang="en-US" sz="2800" b="1">
                <a:solidFill>
                  <a:srgbClr val="FFFFFF"/>
                </a:solidFill>
                <a:latin typeface="Times New Roman" panose="02020603050405020304" pitchFamily="18" charset="0"/>
                <a:cs typeface="Times New Roman" panose="02020603050405020304" pitchFamily="18" charset="0"/>
              </a:rPr>
              <a:t>12:30 PM </a:t>
            </a:r>
          </a:p>
        </p:txBody>
      </p:sp>
    </p:spTree>
    <p:extLst>
      <p:ext uri="{BB962C8B-B14F-4D97-AF65-F5344CB8AC3E}">
        <p14:creationId xmlns:p14="http://schemas.microsoft.com/office/powerpoint/2010/main" val="290936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BB26B73B-93BE-AD3B-7F17-135C2F397462}"/>
              </a:ext>
            </a:extLst>
          </p:cNvPr>
          <p:cNvPicPr>
            <a:picLocks noGrp="1" noChangeAspect="1"/>
          </p:cNvPicPr>
          <p:nvPr>
            <p:ph idx="1"/>
          </p:nvPr>
        </p:nvPicPr>
        <p:blipFill>
          <a:blip r:embed="rId2"/>
          <a:stretch>
            <a:fillRect/>
          </a:stretch>
        </p:blipFill>
        <p:spPr>
          <a:xfrm>
            <a:off x="718449" y="446910"/>
            <a:ext cx="10519378" cy="5610387"/>
          </a:xfrm>
        </p:spPr>
      </p:pic>
      <p:sp>
        <p:nvSpPr>
          <p:cNvPr id="6" name="Left Arrow 5">
            <a:extLst>
              <a:ext uri="{FF2B5EF4-FFF2-40B4-BE49-F238E27FC236}">
                <a16:creationId xmlns:a16="http://schemas.microsoft.com/office/drawing/2014/main" id="{339E1B45-6030-D05B-850C-A608E99FFBA7}"/>
              </a:ext>
            </a:extLst>
          </p:cNvPr>
          <p:cNvSpPr/>
          <p:nvPr/>
        </p:nvSpPr>
        <p:spPr>
          <a:xfrm>
            <a:off x="2816661" y="2152740"/>
            <a:ext cx="4500951" cy="63543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Access to Undergraduate Extension Form</a:t>
            </a:r>
            <a:endParaRPr lang="en-US"/>
          </a:p>
        </p:txBody>
      </p:sp>
      <p:sp>
        <p:nvSpPr>
          <p:cNvPr id="2" name="TextBox 1">
            <a:extLst>
              <a:ext uri="{FF2B5EF4-FFF2-40B4-BE49-F238E27FC236}">
                <a16:creationId xmlns:a16="http://schemas.microsoft.com/office/drawing/2014/main" id="{93D156BA-E562-4682-C936-7E9B170DD115}"/>
              </a:ext>
            </a:extLst>
          </p:cNvPr>
          <p:cNvSpPr txBox="1"/>
          <p:nvPr/>
        </p:nvSpPr>
        <p:spPr>
          <a:xfrm>
            <a:off x="6550446" y="1771880"/>
            <a:ext cx="3204072" cy="24696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99032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Diagram&#10;&#10;Description automatically generated">
            <a:extLst>
              <a:ext uri="{FF2B5EF4-FFF2-40B4-BE49-F238E27FC236}">
                <a16:creationId xmlns:a16="http://schemas.microsoft.com/office/drawing/2014/main" id="{B9A16987-30FA-E451-45E1-D89C909FF851}"/>
              </a:ext>
            </a:extLst>
          </p:cNvPr>
          <p:cNvPicPr>
            <a:picLocks noChangeAspect="1"/>
          </p:cNvPicPr>
          <p:nvPr/>
        </p:nvPicPr>
        <p:blipFill>
          <a:blip r:embed="rId2"/>
          <a:stretch>
            <a:fillRect/>
          </a:stretch>
        </p:blipFill>
        <p:spPr>
          <a:xfrm>
            <a:off x="1621250" y="643467"/>
            <a:ext cx="8949499" cy="5571066"/>
          </a:xfrm>
          <a:prstGeom prst="rect">
            <a:avLst/>
          </a:prstGeom>
        </p:spPr>
      </p:pic>
    </p:spTree>
    <p:extLst>
      <p:ext uri="{BB962C8B-B14F-4D97-AF65-F5344CB8AC3E}">
        <p14:creationId xmlns:p14="http://schemas.microsoft.com/office/powerpoint/2010/main" val="26640067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alendar on table">
            <a:extLst>
              <a:ext uri="{FF2B5EF4-FFF2-40B4-BE49-F238E27FC236}">
                <a16:creationId xmlns:a16="http://schemas.microsoft.com/office/drawing/2014/main" id="{B494FBEC-FF9F-5F19-7E12-45081C60D4F1}"/>
              </a:ext>
            </a:extLst>
          </p:cNvPr>
          <p:cNvPicPr>
            <a:picLocks noChangeAspect="1"/>
          </p:cNvPicPr>
          <p:nvPr/>
        </p:nvPicPr>
        <p:blipFill rotWithShape="1">
          <a:blip r:embed="rId2"/>
          <a:srcRect r="6021" b="-3"/>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A62DD8-A2CA-64E2-6DEE-A1F5139A9E18}"/>
              </a:ext>
            </a:extLst>
          </p:cNvPr>
          <p:cNvSpPr>
            <a:spLocks noGrp="1"/>
          </p:cNvSpPr>
          <p:nvPr>
            <p:ph type="title"/>
          </p:nvPr>
        </p:nvSpPr>
        <p:spPr>
          <a:xfrm>
            <a:off x="7531610" y="365125"/>
            <a:ext cx="3822189" cy="1899912"/>
          </a:xfrm>
        </p:spPr>
        <p:txBody>
          <a:bodyPr>
            <a:normAutofit/>
          </a:bodyPr>
          <a:lstStyle/>
          <a:p>
            <a:pPr algn="ctr"/>
            <a:r>
              <a:rPr lang="en-US" sz="4000" b="1">
                <a:latin typeface="Times New Roman"/>
                <a:cs typeface="Calibri Light"/>
              </a:rPr>
              <a:t>Timely Submission of Final Grades </a:t>
            </a:r>
            <a:endParaRPr lang="en-US"/>
          </a:p>
        </p:txBody>
      </p:sp>
      <p:sp>
        <p:nvSpPr>
          <p:cNvPr id="3" name="Content Placeholder 2">
            <a:extLst>
              <a:ext uri="{FF2B5EF4-FFF2-40B4-BE49-F238E27FC236}">
                <a16:creationId xmlns:a16="http://schemas.microsoft.com/office/drawing/2014/main" id="{4A626F58-2B86-A499-9DA7-3DDC57409296}"/>
              </a:ext>
            </a:extLst>
          </p:cNvPr>
          <p:cNvSpPr>
            <a:spLocks noGrp="1"/>
          </p:cNvSpPr>
          <p:nvPr>
            <p:ph idx="1"/>
          </p:nvPr>
        </p:nvSpPr>
        <p:spPr>
          <a:xfrm>
            <a:off x="7531610" y="2434201"/>
            <a:ext cx="3822189" cy="3742762"/>
          </a:xfrm>
        </p:spPr>
        <p:txBody>
          <a:bodyPr vert="horz" lIns="91440" tIns="45720" rIns="91440" bIns="45720" rtlCol="0" anchor="t">
            <a:normAutofit/>
          </a:bodyPr>
          <a:lstStyle/>
          <a:p>
            <a:r>
              <a:rPr lang="en-US" sz="1700">
                <a:latin typeface="Times New Roman"/>
                <a:cs typeface="Times New Roman"/>
              </a:rPr>
              <a:t>7-Week I:  Final Grades due March 3, 2023, by 12:00 PM EST</a:t>
            </a:r>
          </a:p>
          <a:p>
            <a:r>
              <a:rPr lang="en-US" sz="1700">
                <a:latin typeface="Times New Roman"/>
                <a:cs typeface="Times New Roman"/>
              </a:rPr>
              <a:t>15-Week:  May 11, 2023, by 12:00 PM EST</a:t>
            </a:r>
          </a:p>
          <a:p>
            <a:r>
              <a:rPr lang="en-US" sz="1700">
                <a:latin typeface="Times New Roman"/>
                <a:cs typeface="Times New Roman"/>
              </a:rPr>
              <a:t>7-Week II:  Final Grades due May 11, 2023, by 12:00 PM EST</a:t>
            </a:r>
          </a:p>
          <a:p>
            <a:endParaRPr lang="en-US" sz="1700">
              <a:latin typeface="Times New Roman" panose="02020603050405020304" pitchFamily="18" charset="0"/>
              <a:cs typeface="Times New Roman" panose="02020603050405020304" pitchFamily="18" charset="0"/>
            </a:endParaRPr>
          </a:p>
          <a:p>
            <a:pPr marL="0" indent="0">
              <a:buNone/>
            </a:pPr>
            <a:endParaRPr lang="en-US" sz="1700">
              <a:latin typeface="Times New Roman" panose="02020603050405020304" pitchFamily="18" charset="0"/>
              <a:cs typeface="Times New Roman" panose="02020603050405020304" pitchFamily="18" charset="0"/>
            </a:endParaRPr>
          </a:p>
          <a:p>
            <a:pPr marL="0" indent="0" algn="ctr">
              <a:buNone/>
            </a:pPr>
            <a:r>
              <a:rPr lang="en-US" sz="1700" b="1">
                <a:latin typeface="Times New Roman"/>
                <a:cs typeface="Times New Roman"/>
              </a:rPr>
              <a:t>Timely Submission of Grades is a Faculty Responsibility</a:t>
            </a:r>
          </a:p>
          <a:p>
            <a:pPr marL="0" indent="0" algn="ctr">
              <a:buNone/>
            </a:pPr>
            <a:r>
              <a:rPr lang="en-US" sz="1700" b="1">
                <a:latin typeface="Times New Roman"/>
                <a:cs typeface="Times New Roman"/>
              </a:rPr>
              <a:t>Final grades are always due by Noon on the date given!</a:t>
            </a:r>
          </a:p>
        </p:txBody>
      </p:sp>
    </p:spTree>
    <p:extLst>
      <p:ext uri="{BB962C8B-B14F-4D97-AF65-F5344CB8AC3E}">
        <p14:creationId xmlns:p14="http://schemas.microsoft.com/office/powerpoint/2010/main" val="361162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ck and white image of a hawk">
            <a:extLst>
              <a:ext uri="{FF2B5EF4-FFF2-40B4-BE49-F238E27FC236}">
                <a16:creationId xmlns:a16="http://schemas.microsoft.com/office/drawing/2014/main" id="{2E67328D-4DEA-20E8-20BE-B670EE6F7766}"/>
              </a:ext>
            </a:extLst>
          </p:cNvPr>
          <p:cNvPicPr>
            <a:picLocks noChangeAspect="1"/>
          </p:cNvPicPr>
          <p:nvPr/>
        </p:nvPicPr>
        <p:blipFill rotWithShape="1">
          <a:blip r:embed="rId2"/>
          <a:srcRect l="9091" t="23391"/>
          <a:stretch/>
        </p:blipFill>
        <p:spPr>
          <a:xfrm>
            <a:off x="19" y="-188833"/>
            <a:ext cx="12191981" cy="6857990"/>
          </a:xfrm>
          <a:prstGeom prst="rect">
            <a:avLst/>
          </a:prstGeom>
        </p:spPr>
      </p:pic>
      <p:sp>
        <p:nvSpPr>
          <p:cNvPr id="2" name="Title 1">
            <a:extLst>
              <a:ext uri="{FF2B5EF4-FFF2-40B4-BE49-F238E27FC236}">
                <a16:creationId xmlns:a16="http://schemas.microsoft.com/office/drawing/2014/main" id="{442D71E8-9F9F-56FC-8B5D-96E8C706A890}"/>
              </a:ext>
            </a:extLst>
          </p:cNvPr>
          <p:cNvSpPr>
            <a:spLocks noGrp="1"/>
          </p:cNvSpPr>
          <p:nvPr>
            <p:ph type="title"/>
          </p:nvPr>
        </p:nvSpPr>
        <p:spPr>
          <a:xfrm>
            <a:off x="90550" y="4470390"/>
            <a:ext cx="9078562" cy="2387600"/>
          </a:xfrm>
        </p:spPr>
        <p:txBody>
          <a:bodyPr vert="horz" lIns="91440" tIns="45720" rIns="91440" bIns="45720" rtlCol="0" anchor="b">
            <a:normAutofit/>
          </a:bodyPr>
          <a:lstStyle/>
          <a:p>
            <a:r>
              <a:rPr lang="en-US" sz="6600" b="1">
                <a:solidFill>
                  <a:srgbClr val="FFC000"/>
                </a:solidFill>
                <a:latin typeface="Times New Roman"/>
                <a:cs typeface="Calibri Light"/>
              </a:rPr>
              <a:t>Mid Term Grading Pilot</a:t>
            </a:r>
            <a:endParaRPr lang="en-US" sz="6600" b="1">
              <a:solidFill>
                <a:srgbClr val="FFC000"/>
              </a:solidFill>
              <a:latin typeface="Times New Roman"/>
              <a:cs typeface="Times New Roman"/>
            </a:endParaRPr>
          </a:p>
        </p:txBody>
      </p:sp>
    </p:spTree>
    <p:extLst>
      <p:ext uri="{BB962C8B-B14F-4D97-AF65-F5344CB8AC3E}">
        <p14:creationId xmlns:p14="http://schemas.microsoft.com/office/powerpoint/2010/main" val="1122098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796DAD-2FC7-C5D8-9881-13050BEAB932}"/>
              </a:ext>
            </a:extLst>
          </p:cNvPr>
          <p:cNvSpPr>
            <a:spLocks noGrp="1"/>
          </p:cNvSpPr>
          <p:nvPr>
            <p:ph type="title"/>
          </p:nvPr>
        </p:nvSpPr>
        <p:spPr>
          <a:xfrm>
            <a:off x="572493" y="238539"/>
            <a:ext cx="11018520" cy="1434415"/>
          </a:xfrm>
        </p:spPr>
        <p:txBody>
          <a:bodyPr anchor="b">
            <a:normAutofit/>
          </a:bodyPr>
          <a:lstStyle/>
          <a:p>
            <a:r>
              <a:rPr lang="en-US" sz="5400" b="1">
                <a:latin typeface="Times New Roman" panose="02020603050405020304" pitchFamily="18" charset="0"/>
                <a:cs typeface="Times New Roman" panose="02020603050405020304" pitchFamily="18" charset="0"/>
              </a:rPr>
              <a:t>Midterm Grading Pilot</a:t>
            </a: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Owl Thanks Image - Owl Thanks Clip Art">
            <a:extLst>
              <a:ext uri="{FF2B5EF4-FFF2-40B4-BE49-F238E27FC236}">
                <a16:creationId xmlns:a16="http://schemas.microsoft.com/office/drawing/2014/main" id="{5C494AB3-6269-4794-8501-D818C54782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92" r="2"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ontent Placeholder 2">
            <a:extLst>
              <a:ext uri="{FF2B5EF4-FFF2-40B4-BE49-F238E27FC236}">
                <a16:creationId xmlns:a16="http://schemas.microsoft.com/office/drawing/2014/main" id="{C55B511C-96E6-AA6C-88BA-EF3EF839C848}"/>
              </a:ext>
            </a:extLst>
          </p:cNvPr>
          <p:cNvGraphicFramePr>
            <a:graphicFrameLocks noGrp="1"/>
          </p:cNvGraphicFramePr>
          <p:nvPr>
            <p:ph idx="1"/>
            <p:extLst>
              <p:ext uri="{D42A27DB-BD31-4B8C-83A1-F6EECF244321}">
                <p14:modId xmlns:p14="http://schemas.microsoft.com/office/powerpoint/2010/main" val="3750554892"/>
              </p:ext>
            </p:extLst>
          </p:nvPr>
        </p:nvGraphicFramePr>
        <p:xfrm>
          <a:off x="572493" y="2071316"/>
          <a:ext cx="6713552" cy="41191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70563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3FEEA-8905-0128-B8B3-CD7F9237CDC2}"/>
              </a:ext>
            </a:extLst>
          </p:cNvPr>
          <p:cNvSpPr>
            <a:spLocks noGrp="1"/>
          </p:cNvSpPr>
          <p:nvPr>
            <p:ph type="title"/>
          </p:nvPr>
        </p:nvSpPr>
        <p:spPr>
          <a:xfrm>
            <a:off x="838200" y="27711"/>
            <a:ext cx="10515600" cy="1325563"/>
          </a:xfrm>
        </p:spPr>
        <p:txBody>
          <a:bodyPr/>
          <a:lstStyle/>
          <a:p>
            <a:pPr algn="ctr"/>
            <a:r>
              <a:rPr lang="en-US" b="1">
                <a:latin typeface="Times New Roman" panose="02020603050405020304" pitchFamily="18" charset="0"/>
                <a:cs typeface="Times New Roman" panose="02020603050405020304" pitchFamily="18" charset="0"/>
              </a:rPr>
              <a:t>Midterm Grades Things to Remember</a:t>
            </a:r>
          </a:p>
        </p:txBody>
      </p:sp>
      <p:sp>
        <p:nvSpPr>
          <p:cNvPr id="3" name="Content Placeholder 2">
            <a:extLst>
              <a:ext uri="{FF2B5EF4-FFF2-40B4-BE49-F238E27FC236}">
                <a16:creationId xmlns:a16="http://schemas.microsoft.com/office/drawing/2014/main" id="{0C6593EB-49A9-9EF5-C85B-D2EB5B5D2E34}"/>
              </a:ext>
            </a:extLst>
          </p:cNvPr>
          <p:cNvSpPr>
            <a:spLocks noGrp="1"/>
          </p:cNvSpPr>
          <p:nvPr>
            <p:ph idx="1"/>
          </p:nvPr>
        </p:nvSpPr>
        <p:spPr>
          <a:xfrm>
            <a:off x="462969" y="1264374"/>
            <a:ext cx="10947981" cy="4351338"/>
          </a:xfrm>
        </p:spPr>
        <p:txBody>
          <a:bodyPr/>
          <a:lstStyle/>
          <a:p>
            <a:r>
              <a:rPr lang="en-US">
                <a:latin typeface="Times New Roman" panose="02020603050405020304" pitchFamily="18" charset="0"/>
                <a:cs typeface="Times New Roman" panose="02020603050405020304" pitchFamily="18" charset="0"/>
              </a:rPr>
              <a:t>There will be no confirmation email sent when you submit the grades. </a:t>
            </a:r>
          </a:p>
          <a:p>
            <a:r>
              <a:rPr lang="en-US">
                <a:latin typeface="Times New Roman" panose="02020603050405020304" pitchFamily="18" charset="0"/>
                <a:cs typeface="Times New Roman" panose="02020603050405020304" pitchFamily="18" charset="0"/>
              </a:rPr>
              <a:t>The Dean’s Office will get updated reporting and will confirm your submission with you directly. </a:t>
            </a:r>
          </a:p>
        </p:txBody>
      </p:sp>
      <p:pic>
        <p:nvPicPr>
          <p:cNvPr id="8" name="Picture 7" descr="Table&#10;&#10;Description automatically generated">
            <a:extLst>
              <a:ext uri="{FF2B5EF4-FFF2-40B4-BE49-F238E27FC236}">
                <a16:creationId xmlns:a16="http://schemas.microsoft.com/office/drawing/2014/main" id="{F5E29AD7-C844-4908-B4A4-785E749DD4CE}"/>
              </a:ext>
            </a:extLst>
          </p:cNvPr>
          <p:cNvPicPr>
            <a:picLocks noChangeAspect="1"/>
          </p:cNvPicPr>
          <p:nvPr/>
        </p:nvPicPr>
        <p:blipFill>
          <a:blip r:embed="rId3"/>
          <a:stretch>
            <a:fillRect/>
          </a:stretch>
        </p:blipFill>
        <p:spPr>
          <a:xfrm>
            <a:off x="2106809" y="3189444"/>
            <a:ext cx="8398728" cy="2426268"/>
          </a:xfrm>
          <a:prstGeom prst="rect">
            <a:avLst/>
          </a:prstGeom>
        </p:spPr>
      </p:pic>
    </p:spTree>
    <p:extLst>
      <p:ext uri="{BB962C8B-B14F-4D97-AF65-F5344CB8AC3E}">
        <p14:creationId xmlns:p14="http://schemas.microsoft.com/office/powerpoint/2010/main" val="2720472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E4CE987-1095-8CDE-864A-C81C6D7258F0}"/>
              </a:ext>
            </a:extLst>
          </p:cNvPr>
          <p:cNvSpPr txBox="1"/>
          <p:nvPr/>
        </p:nvSpPr>
        <p:spPr>
          <a:xfrm>
            <a:off x="546351" y="433545"/>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b="1">
                <a:solidFill>
                  <a:srgbClr val="FFFFFF"/>
                </a:solidFill>
                <a:latin typeface="Times New Roman" panose="02020603050405020304" pitchFamily="18" charset="0"/>
                <a:ea typeface="+mj-ea"/>
                <a:cs typeface="Times New Roman" panose="02020603050405020304" pitchFamily="18" charset="0"/>
              </a:rPr>
              <a:t>Questions, Comments &amp; Discussion!</a:t>
            </a:r>
          </a:p>
        </p:txBody>
      </p:sp>
      <p:cxnSp>
        <p:nvCxnSpPr>
          <p:cNvPr id="1035" name="Straight Connector 103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28" name="Picture 4" descr="KSU Owls Licensing (@KSULicensing) / Twitter">
            <a:extLst>
              <a:ext uri="{FF2B5EF4-FFF2-40B4-BE49-F238E27FC236}">
                <a16:creationId xmlns:a16="http://schemas.microsoft.com/office/drawing/2014/main" id="{EC004302-0A29-27F6-AB15-2CF26279F31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81472" y="2426818"/>
            <a:ext cx="2956107" cy="3997637"/>
          </a:xfrm>
          <a:prstGeom prst="rect">
            <a:avLst/>
          </a:prstGeom>
          <a:noFill/>
          <a:extLst>
            <a:ext uri="{909E8E84-426E-40DD-AFC4-6F175D3DCCD1}">
              <a14:hiddenFill xmlns:a14="http://schemas.microsoft.com/office/drawing/2010/main">
                <a:solidFill>
                  <a:srgbClr val="FFFFFF"/>
                </a:solidFill>
              </a14:hiddenFill>
            </a:ext>
          </a:extLst>
        </p:spPr>
      </p:pic>
      <p:cxnSp>
        <p:nvCxnSpPr>
          <p:cNvPr id="1037" name="Straight Connector 1036">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26" name="Picture 2" descr="ATA - Walking the Talk of Student Success">
            <a:extLst>
              <a:ext uri="{FF2B5EF4-FFF2-40B4-BE49-F238E27FC236}">
                <a16:creationId xmlns:a16="http://schemas.microsoft.com/office/drawing/2014/main" id="{77B80B7E-7AA3-DD5D-8900-8817AAFEFF6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45073" y="2727482"/>
            <a:ext cx="5455917" cy="3396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54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wl with a red eye">
            <a:extLst>
              <a:ext uri="{FF2B5EF4-FFF2-40B4-BE49-F238E27FC236}">
                <a16:creationId xmlns:a16="http://schemas.microsoft.com/office/drawing/2014/main" id="{6846CA05-8EE7-2FCF-A163-E0C8C0D1C4B4}"/>
              </a:ext>
            </a:extLst>
          </p:cNvPr>
          <p:cNvPicPr>
            <a:picLocks noChangeAspect="1"/>
          </p:cNvPicPr>
          <p:nvPr/>
        </p:nvPicPr>
        <p:blipFill rotWithShape="1">
          <a:blip r:embed="rId3"/>
          <a:srcRect l="374" r="5508" b="-1"/>
          <a:stretch/>
        </p:blipFill>
        <p:spPr>
          <a:xfrm>
            <a:off x="-74347" y="0"/>
            <a:ext cx="7310034" cy="6857990"/>
          </a:xfrm>
          <a:prstGeom prst="rect">
            <a:avLst/>
          </a:prstGeom>
        </p:spPr>
      </p:pic>
      <p:sp>
        <p:nvSpPr>
          <p:cNvPr id="2" name="Title 1">
            <a:extLst>
              <a:ext uri="{FF2B5EF4-FFF2-40B4-BE49-F238E27FC236}">
                <a16:creationId xmlns:a16="http://schemas.microsoft.com/office/drawing/2014/main" id="{874E9FE7-E529-C02E-55EE-5A0A119F330D}"/>
              </a:ext>
            </a:extLst>
          </p:cNvPr>
          <p:cNvSpPr>
            <a:spLocks noGrp="1"/>
          </p:cNvSpPr>
          <p:nvPr>
            <p:ph type="title"/>
          </p:nvPr>
        </p:nvSpPr>
        <p:spPr>
          <a:xfrm>
            <a:off x="8437414" y="507366"/>
            <a:ext cx="3822189" cy="1899912"/>
          </a:xfrm>
        </p:spPr>
        <p:txBody>
          <a:bodyPr>
            <a:normAutofit/>
          </a:bodyPr>
          <a:lstStyle/>
          <a:p>
            <a:r>
              <a:rPr lang="en-US" sz="4000" b="1">
                <a:latin typeface="Times New Roman" panose="02020603050405020304" pitchFamily="18" charset="0"/>
                <a:cs typeface="Times New Roman" panose="02020603050405020304" pitchFamily="18" charset="0"/>
              </a:rPr>
              <a:t>AGENDA</a:t>
            </a:r>
          </a:p>
        </p:txBody>
      </p:sp>
      <p:sp>
        <p:nvSpPr>
          <p:cNvPr id="3" name="Content Placeholder 2">
            <a:extLst>
              <a:ext uri="{FF2B5EF4-FFF2-40B4-BE49-F238E27FC236}">
                <a16:creationId xmlns:a16="http://schemas.microsoft.com/office/drawing/2014/main" id="{108D7C16-399F-2E79-048C-0A563B416360}"/>
              </a:ext>
            </a:extLst>
          </p:cNvPr>
          <p:cNvSpPr>
            <a:spLocks noGrp="1"/>
          </p:cNvSpPr>
          <p:nvPr>
            <p:ph idx="1"/>
          </p:nvPr>
        </p:nvSpPr>
        <p:spPr>
          <a:xfrm>
            <a:off x="7543800" y="1853862"/>
            <a:ext cx="4648200" cy="4819656"/>
          </a:xfrm>
        </p:spPr>
        <p:txBody>
          <a:bodyPr>
            <a:noAutofit/>
          </a:bodyPr>
          <a:lstStyle/>
          <a:p>
            <a:r>
              <a:rPr lang="en-US" sz="2400" b="1">
                <a:latin typeface="Times New Roman" panose="02020603050405020304" pitchFamily="18" charset="0"/>
                <a:cs typeface="Times New Roman" panose="02020603050405020304" pitchFamily="18" charset="0"/>
              </a:rPr>
              <a:t>The Role of the University Registrar?</a:t>
            </a:r>
          </a:p>
          <a:p>
            <a:r>
              <a:rPr lang="en-US" sz="2400" b="1">
                <a:latin typeface="Times New Roman" panose="02020603050405020304" pitchFamily="18" charset="0"/>
                <a:cs typeface="Times New Roman" panose="02020603050405020304" pitchFamily="18" charset="0"/>
              </a:rPr>
              <a:t>Academic Policies </a:t>
            </a:r>
          </a:p>
          <a:p>
            <a:pPr lvl="1"/>
            <a:r>
              <a:rPr lang="en-US">
                <a:latin typeface="Times New Roman" panose="02020603050405020304" pitchFamily="18" charset="0"/>
                <a:cs typeface="Times New Roman" panose="02020603050405020304" pitchFamily="18" charset="0"/>
              </a:rPr>
              <a:t>FERPA Training</a:t>
            </a:r>
          </a:p>
          <a:p>
            <a:pPr lvl="1"/>
            <a:r>
              <a:rPr lang="en-US">
                <a:latin typeface="Times New Roman" panose="02020603050405020304" pitchFamily="18" charset="0"/>
                <a:cs typeface="Times New Roman" panose="02020603050405020304" pitchFamily="18" charset="0"/>
              </a:rPr>
              <a:t>Use of the Grade IP</a:t>
            </a:r>
          </a:p>
          <a:p>
            <a:pPr lvl="1"/>
            <a:r>
              <a:rPr lang="en-US">
                <a:latin typeface="Times New Roman" panose="02020603050405020304" pitchFamily="18" charset="0"/>
                <a:cs typeface="Times New Roman" panose="02020603050405020304" pitchFamily="18" charset="0"/>
              </a:rPr>
              <a:t>Incomplete Policy</a:t>
            </a:r>
          </a:p>
          <a:p>
            <a:r>
              <a:rPr lang="en-US" b="1">
                <a:latin typeface="Times New Roman" panose="02020603050405020304" pitchFamily="18" charset="0"/>
                <a:cs typeface="Times New Roman" panose="02020603050405020304" pitchFamily="18" charset="0"/>
              </a:rPr>
              <a:t>Reminders</a:t>
            </a:r>
          </a:p>
          <a:p>
            <a:pPr lvl="1"/>
            <a:r>
              <a:rPr lang="en-US">
                <a:latin typeface="Times New Roman" panose="02020603050405020304" pitchFamily="18" charset="0"/>
                <a:cs typeface="Times New Roman" panose="02020603050405020304" pitchFamily="18" charset="0"/>
              </a:rPr>
              <a:t>Midterm Grading Pilot</a:t>
            </a:r>
          </a:p>
        </p:txBody>
      </p:sp>
    </p:spTree>
    <p:extLst>
      <p:ext uri="{BB962C8B-B14F-4D97-AF65-F5344CB8AC3E}">
        <p14:creationId xmlns:p14="http://schemas.microsoft.com/office/powerpoint/2010/main" val="2395340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1"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3"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5"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7"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9"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1"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3"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5"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7"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9"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itle 3">
            <a:extLst>
              <a:ext uri="{FF2B5EF4-FFF2-40B4-BE49-F238E27FC236}">
                <a16:creationId xmlns:a16="http://schemas.microsoft.com/office/drawing/2014/main" id="{8B3D2DCF-3990-74D7-0EA8-49A577550DC5}"/>
              </a:ext>
            </a:extLst>
          </p:cNvPr>
          <p:cNvSpPr>
            <a:spLocks noGrp="1"/>
          </p:cNvSpPr>
          <p:nvPr>
            <p:ph type="title"/>
          </p:nvPr>
        </p:nvSpPr>
        <p:spPr>
          <a:xfrm>
            <a:off x="8842248" y="1481328"/>
            <a:ext cx="2926080" cy="2468880"/>
          </a:xfrm>
        </p:spPr>
        <p:txBody>
          <a:bodyPr vert="horz" lIns="91440" tIns="45720" rIns="91440" bIns="45720" rtlCol="0" anchor="b">
            <a:normAutofit/>
          </a:bodyPr>
          <a:lstStyle/>
          <a:p>
            <a:pPr algn="ctr"/>
            <a:r>
              <a:rPr lang="en-US" sz="4000">
                <a:latin typeface="Times New Roman" panose="02020603050405020304" pitchFamily="18" charset="0"/>
                <a:cs typeface="Times New Roman" panose="02020603050405020304" pitchFamily="18" charset="0"/>
              </a:rPr>
              <a:t>The Role of the University Registrar</a:t>
            </a:r>
          </a:p>
        </p:txBody>
      </p:sp>
      <p:sp>
        <p:nvSpPr>
          <p:cNvPr id="3101"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03"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05" name="Freeform: Shape 3104">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3074" name="Picture 2" descr="Dreams Come True: The Registrar's Role In Student Success - Parchment">
            <a:extLst>
              <a:ext uri="{FF2B5EF4-FFF2-40B4-BE49-F238E27FC236}">
                <a16:creationId xmlns:a16="http://schemas.microsoft.com/office/drawing/2014/main" id="{FFC41F57-68CA-4427-82CB-D58AD84692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29"/>
          <a:stretch/>
        </p:blipFill>
        <p:spPr bwMode="auto">
          <a:xfrm>
            <a:off x="913337" y="792050"/>
            <a:ext cx="7373939" cy="5075988"/>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697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calculator">
            <a:extLst>
              <a:ext uri="{FF2B5EF4-FFF2-40B4-BE49-F238E27FC236}">
                <a16:creationId xmlns:a16="http://schemas.microsoft.com/office/drawing/2014/main" id="{B3EAFB64-CFC6-CDB7-D6BB-83AFE5A90C23}"/>
              </a:ext>
            </a:extLst>
          </p:cNvPr>
          <p:cNvPicPr>
            <a:picLocks noChangeAspect="1"/>
          </p:cNvPicPr>
          <p:nvPr/>
        </p:nvPicPr>
        <p:blipFill>
          <a:blip r:embed="rId2"/>
          <a:stretch>
            <a:fillRect/>
          </a:stretch>
        </p:blipFill>
        <p:spPr>
          <a:xfrm>
            <a:off x="452674" y="346233"/>
            <a:ext cx="11054280" cy="6165533"/>
          </a:xfrm>
          <a:prstGeom prst="rect">
            <a:avLst/>
          </a:prstGeom>
        </p:spPr>
      </p:pic>
    </p:spTree>
    <p:extLst>
      <p:ext uri="{BB962C8B-B14F-4D97-AF65-F5344CB8AC3E}">
        <p14:creationId xmlns:p14="http://schemas.microsoft.com/office/powerpoint/2010/main" val="2428543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wl with a red eye">
            <a:extLst>
              <a:ext uri="{FF2B5EF4-FFF2-40B4-BE49-F238E27FC236}">
                <a16:creationId xmlns:a16="http://schemas.microsoft.com/office/drawing/2014/main" id="{260B57E0-2EBD-30D0-47A0-16BA3DE5D3A3}"/>
              </a:ext>
            </a:extLst>
          </p:cNvPr>
          <p:cNvPicPr>
            <a:picLocks noChangeAspect="1"/>
          </p:cNvPicPr>
          <p:nvPr/>
        </p:nvPicPr>
        <p:blipFill rotWithShape="1">
          <a:blip r:embed="rId2">
            <a:alphaModFix amt="20000"/>
          </a:blip>
          <a:srcRect l="374" r="5508" b="-1"/>
          <a:stretch/>
        </p:blipFill>
        <p:spPr>
          <a:xfrm>
            <a:off x="0" y="0"/>
            <a:ext cx="12192000" cy="6758696"/>
          </a:xfrm>
          <a:prstGeom prst="rect">
            <a:avLst/>
          </a:prstGeom>
        </p:spPr>
      </p:pic>
      <p:sp>
        <p:nvSpPr>
          <p:cNvPr id="2" name="TextBox 1">
            <a:extLst>
              <a:ext uri="{FF2B5EF4-FFF2-40B4-BE49-F238E27FC236}">
                <a16:creationId xmlns:a16="http://schemas.microsoft.com/office/drawing/2014/main" id="{513F8BCA-0F13-72FD-4629-FCA9C7ED7089}"/>
              </a:ext>
            </a:extLst>
          </p:cNvPr>
          <p:cNvSpPr txBox="1"/>
          <p:nvPr/>
        </p:nvSpPr>
        <p:spPr>
          <a:xfrm>
            <a:off x="753727" y="1828562"/>
            <a:ext cx="11090851" cy="2339102"/>
          </a:xfrm>
          <a:prstGeom prst="rect">
            <a:avLst/>
          </a:prstGeom>
          <a:noFill/>
        </p:spPr>
        <p:txBody>
          <a:bodyPr wrap="square" lIns="121920" tIns="60960" rIns="121920" bIns="60960" rtlCol="0" anchor="t">
            <a:spAutoFit/>
          </a:bodyPr>
          <a:lstStyle/>
          <a:p>
            <a:pPr algn="ctr"/>
            <a:r>
              <a:rPr lang="en-US" sz="2400" b="1">
                <a:latin typeface="Graphik web"/>
              </a:rPr>
              <a:t>"</a:t>
            </a:r>
            <a:r>
              <a:rPr lang="en-US" sz="2400" b="1">
                <a:latin typeface="Times New Roman" panose="02020603050405020304" pitchFamily="18" charset="0"/>
                <a:cs typeface="Times New Roman" panose="02020603050405020304" pitchFamily="18" charset="0"/>
              </a:rPr>
              <a:t>On any campus, it takes a village to turn ideas into action. But we should recognize that at the center of enrollment and employment pathways is the registrar, whose evolving role encompasses challenging and important work with transformational impact." </a:t>
            </a:r>
          </a:p>
          <a:p>
            <a:pPr algn="ctr"/>
            <a:endParaRPr lang="en-US" sz="2400" b="1">
              <a:latin typeface="Times New Roman" panose="02020603050405020304" pitchFamily="18" charset="0"/>
              <a:cs typeface="Times New Roman" panose="02020603050405020304" pitchFamily="18" charset="0"/>
            </a:endParaRPr>
          </a:p>
          <a:p>
            <a:pPr algn="ctr"/>
            <a:r>
              <a:rPr lang="en-US" sz="2400" b="1">
                <a:solidFill>
                  <a:srgbClr val="4E80FF"/>
                </a:solidFill>
                <a:latin typeface="Times New Roman" panose="02020603050405020304" pitchFamily="18" charset="0"/>
                <a:cs typeface="Times New Roman" panose="02020603050405020304" pitchFamily="18" charset="0"/>
              </a:rPr>
              <a:t>~Matthew </a:t>
            </a:r>
            <a:r>
              <a:rPr lang="en-US" sz="2400" b="1" err="1">
                <a:solidFill>
                  <a:srgbClr val="4E80FF"/>
                </a:solidFill>
                <a:latin typeface="Times New Roman" panose="02020603050405020304" pitchFamily="18" charset="0"/>
                <a:cs typeface="Times New Roman" panose="02020603050405020304" pitchFamily="18" charset="0"/>
              </a:rPr>
              <a:t>Pittinsky</a:t>
            </a:r>
            <a:r>
              <a:rPr lang="en-US" sz="2400" b="1">
                <a:solidFill>
                  <a:srgbClr val="4E80FF"/>
                </a:solidFill>
                <a:latin typeface="Times New Roman" panose="02020603050405020304" pitchFamily="18" charset="0"/>
                <a:cs typeface="Times New Roman" panose="02020603050405020304" pitchFamily="18" charset="0"/>
              </a:rPr>
              <a:t>, Parchment CEO, Inside Higher Ed</a:t>
            </a:r>
            <a:endParaRPr lang="en-US" sz="2400" b="1" i="1">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B7F6F72-0FC3-D72D-89C5-BC73C4686355}"/>
              </a:ext>
            </a:extLst>
          </p:cNvPr>
          <p:cNvSpPr txBox="1"/>
          <p:nvPr/>
        </p:nvSpPr>
        <p:spPr>
          <a:xfrm>
            <a:off x="0" y="5996226"/>
            <a:ext cx="9593819" cy="666977"/>
          </a:xfrm>
          <a:prstGeom prst="rect">
            <a:avLst/>
          </a:prstGeom>
          <a:noFill/>
        </p:spPr>
        <p:txBody>
          <a:bodyPr wrap="square" rtlCol="0">
            <a:spAutoFit/>
          </a:bodyPr>
          <a:lstStyle/>
          <a:p>
            <a:r>
              <a:rPr lang="en-US" sz="1867">
                <a:latin typeface="Times New Roman" panose="02020603050405020304" pitchFamily="18" charset="0"/>
                <a:cs typeface="Times New Roman" panose="02020603050405020304" pitchFamily="18" charset="0"/>
              </a:rPr>
              <a:t>Quoted in the article, </a:t>
            </a:r>
            <a:r>
              <a:rPr lang="en-US" sz="1867" i="1">
                <a:latin typeface="Times New Roman" panose="02020603050405020304" pitchFamily="18" charset="0"/>
                <a:cs typeface="Times New Roman" panose="02020603050405020304" pitchFamily="18" charset="0"/>
              </a:rPr>
              <a:t>The Role of the University Registrar with Rodney Parks, Elon University</a:t>
            </a:r>
            <a:r>
              <a:rPr lang="en-US" sz="1867">
                <a:latin typeface="Times New Roman" panose="02020603050405020304" pitchFamily="18" charset="0"/>
                <a:cs typeface="Times New Roman" panose="02020603050405020304" pitchFamily="18" charset="0"/>
              </a:rPr>
              <a:t>, on the </a:t>
            </a:r>
            <a:r>
              <a:rPr lang="en-US" sz="1867" err="1">
                <a:latin typeface="Times New Roman" panose="02020603050405020304" pitchFamily="18" charset="0"/>
                <a:cs typeface="Times New Roman" panose="02020603050405020304" pitchFamily="18" charset="0"/>
              </a:rPr>
              <a:t>Coursedog</a:t>
            </a:r>
            <a:r>
              <a:rPr lang="en-US" sz="1867">
                <a:latin typeface="Times New Roman" panose="02020603050405020304" pitchFamily="18" charset="0"/>
                <a:cs typeface="Times New Roman" panose="02020603050405020304" pitchFamily="18" charset="0"/>
              </a:rPr>
              <a:t> website</a:t>
            </a:r>
          </a:p>
        </p:txBody>
      </p:sp>
    </p:spTree>
    <p:extLst>
      <p:ext uri="{BB962C8B-B14F-4D97-AF65-F5344CB8AC3E}">
        <p14:creationId xmlns:p14="http://schemas.microsoft.com/office/powerpoint/2010/main" val="2758060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C774A-80B5-25BA-8EB1-3A11C6D9CF2E}"/>
              </a:ext>
            </a:extLst>
          </p:cNvPr>
          <p:cNvSpPr>
            <a:spLocks noGrp="1"/>
          </p:cNvSpPr>
          <p:nvPr>
            <p:ph type="title"/>
          </p:nvPr>
        </p:nvSpPr>
        <p:spPr>
          <a:xfrm>
            <a:off x="4965430" y="629268"/>
            <a:ext cx="6586491" cy="1286160"/>
          </a:xfrm>
        </p:spPr>
        <p:txBody>
          <a:bodyPr anchor="b">
            <a:normAutofit/>
          </a:bodyPr>
          <a:lstStyle/>
          <a:p>
            <a:pPr algn="ctr"/>
            <a:r>
              <a:rPr lang="en-US" sz="4100" b="1">
                <a:latin typeface="Times New Roman" panose="02020603050405020304" pitchFamily="18" charset="0"/>
                <a:cs typeface="Times New Roman" panose="02020603050405020304" pitchFamily="18" charset="0"/>
              </a:rPr>
              <a:t>The Registrar is the only official office who can…</a:t>
            </a:r>
          </a:p>
        </p:txBody>
      </p:sp>
      <p:sp>
        <p:nvSpPr>
          <p:cNvPr id="3" name="Content Placeholder 2">
            <a:extLst>
              <a:ext uri="{FF2B5EF4-FFF2-40B4-BE49-F238E27FC236}">
                <a16:creationId xmlns:a16="http://schemas.microsoft.com/office/drawing/2014/main" id="{339BD9BA-FA32-2E99-D412-74A339A096FD}"/>
              </a:ext>
            </a:extLst>
          </p:cNvPr>
          <p:cNvSpPr>
            <a:spLocks noGrp="1"/>
          </p:cNvSpPr>
          <p:nvPr>
            <p:ph idx="1"/>
          </p:nvPr>
        </p:nvSpPr>
        <p:spPr>
          <a:xfrm>
            <a:off x="4965431" y="2438400"/>
            <a:ext cx="6586489" cy="3785419"/>
          </a:xfrm>
        </p:spPr>
        <p:txBody>
          <a:bodyPr vert="horz" lIns="91440" tIns="45720" rIns="91440" bIns="45720" rtlCol="0" anchor="t">
            <a:normAutofit/>
          </a:bodyPr>
          <a:lstStyle/>
          <a:p>
            <a:r>
              <a:rPr lang="en-US" sz="2000">
                <a:latin typeface="Times New Roman"/>
                <a:cs typeface="Times New Roman"/>
              </a:rPr>
              <a:t>Issue a diploma or certificate (Please do not create in-house certificates, </a:t>
            </a:r>
            <a:r>
              <a:rPr lang="en-US" sz="2000" err="1">
                <a:latin typeface="Times New Roman"/>
                <a:cs typeface="Times New Roman"/>
              </a:rPr>
              <a:t>etc</a:t>
            </a:r>
            <a:r>
              <a:rPr lang="en-US" sz="2000">
                <a:latin typeface="Times New Roman"/>
                <a:cs typeface="Times New Roman"/>
              </a:rPr>
              <a:t>). </a:t>
            </a:r>
            <a:endParaRPr lang="en-US"/>
          </a:p>
          <a:p>
            <a:r>
              <a:rPr lang="en-US" sz="2000">
                <a:latin typeface="Times New Roman"/>
                <a:cs typeface="Times New Roman"/>
              </a:rPr>
              <a:t>Confer degree and certificate completion</a:t>
            </a:r>
          </a:p>
          <a:p>
            <a:r>
              <a:rPr lang="en-US" sz="2000">
                <a:latin typeface="Times New Roman"/>
                <a:cs typeface="Times New Roman"/>
              </a:rPr>
              <a:t>Issue transcripts</a:t>
            </a:r>
          </a:p>
          <a:p>
            <a:r>
              <a:rPr lang="en-US" sz="2000">
                <a:latin typeface="Times New Roman"/>
                <a:cs typeface="Times New Roman"/>
              </a:rPr>
              <a:t>Build and make changes to curriculum in Banner and Degree Works</a:t>
            </a:r>
            <a:endParaRPr lang="en-US" sz="2000">
              <a:latin typeface="Times New Roman" panose="02020603050405020304" pitchFamily="18" charset="0"/>
              <a:cs typeface="Times New Roman" panose="02020603050405020304" pitchFamily="18" charset="0"/>
            </a:endParaRPr>
          </a:p>
          <a:p>
            <a:r>
              <a:rPr lang="en-US" sz="2000">
                <a:latin typeface="Times New Roman"/>
                <a:cs typeface="Times New Roman"/>
              </a:rPr>
              <a:t>Processes course substitutions</a:t>
            </a:r>
            <a:endParaRPr lang="en-US" sz="2000">
              <a:latin typeface="Times New Roman" panose="02020603050405020304" pitchFamily="18" charset="0"/>
              <a:cs typeface="Times New Roman" panose="02020603050405020304" pitchFamily="18" charset="0"/>
            </a:endParaRPr>
          </a:p>
          <a:p>
            <a:endParaRPr lang="en-US" sz="2000">
              <a:latin typeface="Times New Roman" panose="02020603050405020304" pitchFamily="18" charset="0"/>
              <a:cs typeface="Times New Roman" panose="02020603050405020304" pitchFamily="18" charset="0"/>
            </a:endParaRPr>
          </a:p>
          <a:p>
            <a:endParaRPr lang="en-US" sz="2000">
              <a:latin typeface="Times New Roman" panose="02020603050405020304" pitchFamily="18" charset="0"/>
              <a:cs typeface="Times New Roman" panose="02020603050405020304" pitchFamily="18" charset="0"/>
            </a:endParaRPr>
          </a:p>
        </p:txBody>
      </p:sp>
      <p:pic>
        <p:nvPicPr>
          <p:cNvPr id="5" name="Picture 4" descr="High angle view of a rolled paper, brown notebook, and black notepad on a wooden table">
            <a:extLst>
              <a:ext uri="{FF2B5EF4-FFF2-40B4-BE49-F238E27FC236}">
                <a16:creationId xmlns:a16="http://schemas.microsoft.com/office/drawing/2014/main" id="{E9353435-19DC-FBE8-7055-72F6353A73EE}"/>
              </a:ext>
            </a:extLst>
          </p:cNvPr>
          <p:cNvPicPr>
            <a:picLocks noChangeAspect="1"/>
          </p:cNvPicPr>
          <p:nvPr/>
        </p:nvPicPr>
        <p:blipFill rotWithShape="1">
          <a:blip r:embed="rId2"/>
          <a:srcRect l="1273" r="53607"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F14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6343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ck and white image of a hawk">
            <a:extLst>
              <a:ext uri="{FF2B5EF4-FFF2-40B4-BE49-F238E27FC236}">
                <a16:creationId xmlns:a16="http://schemas.microsoft.com/office/drawing/2014/main" id="{2E67328D-4DEA-20E8-20BE-B670EE6F7766}"/>
              </a:ext>
            </a:extLst>
          </p:cNvPr>
          <p:cNvPicPr>
            <a:picLocks noChangeAspect="1"/>
          </p:cNvPicPr>
          <p:nvPr/>
        </p:nvPicPr>
        <p:blipFill rotWithShape="1">
          <a:blip r:embed="rId2"/>
          <a:srcRect l="9091" t="23391"/>
          <a:stretch/>
        </p:blipFill>
        <p:spPr>
          <a:xfrm>
            <a:off x="20" y="10"/>
            <a:ext cx="12191981" cy="6857990"/>
          </a:xfrm>
          <a:prstGeom prst="rect">
            <a:avLst/>
          </a:prstGeom>
        </p:spPr>
      </p:pic>
      <p:sp>
        <p:nvSpPr>
          <p:cNvPr id="2" name="Title 1">
            <a:extLst>
              <a:ext uri="{FF2B5EF4-FFF2-40B4-BE49-F238E27FC236}">
                <a16:creationId xmlns:a16="http://schemas.microsoft.com/office/drawing/2014/main" id="{442D71E8-9F9F-56FC-8B5D-96E8C706A890}"/>
              </a:ext>
            </a:extLst>
          </p:cNvPr>
          <p:cNvSpPr>
            <a:spLocks noGrp="1"/>
          </p:cNvSpPr>
          <p:nvPr>
            <p:ph type="title"/>
          </p:nvPr>
        </p:nvSpPr>
        <p:spPr>
          <a:xfrm>
            <a:off x="1139210" y="4470400"/>
            <a:ext cx="9078562" cy="2387600"/>
          </a:xfrm>
        </p:spPr>
        <p:txBody>
          <a:bodyPr vert="horz" lIns="91440" tIns="45720" rIns="91440" bIns="45720" rtlCol="0" anchor="b">
            <a:normAutofit/>
          </a:bodyPr>
          <a:lstStyle/>
          <a:p>
            <a:r>
              <a:rPr lang="en-US" sz="6600" b="1"/>
              <a:t>   </a:t>
            </a:r>
            <a:r>
              <a:rPr lang="en-US" sz="6600" b="1">
                <a:latin typeface="Times New Roman"/>
                <a:cs typeface="Times New Roman"/>
              </a:rPr>
              <a:t>FERPA</a:t>
            </a:r>
          </a:p>
        </p:txBody>
      </p:sp>
    </p:spTree>
    <p:extLst>
      <p:ext uri="{BB962C8B-B14F-4D97-AF65-F5344CB8AC3E}">
        <p14:creationId xmlns:p14="http://schemas.microsoft.com/office/powerpoint/2010/main" val="736000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96DAD-2FC7-C5D8-9881-13050BEAB932}"/>
              </a:ext>
            </a:extLst>
          </p:cNvPr>
          <p:cNvSpPr>
            <a:spLocks noGrp="1"/>
          </p:cNvSpPr>
          <p:nvPr>
            <p:ph type="title"/>
          </p:nvPr>
        </p:nvSpPr>
        <p:spPr>
          <a:xfrm>
            <a:off x="4965430" y="629268"/>
            <a:ext cx="6586491" cy="1286160"/>
          </a:xfrm>
        </p:spPr>
        <p:txBody>
          <a:bodyPr anchor="b">
            <a:normAutofit/>
          </a:bodyPr>
          <a:lstStyle/>
          <a:p>
            <a:pPr algn="ctr"/>
            <a:r>
              <a:rPr lang="en-US" b="1">
                <a:latin typeface="Times New Roman" panose="02020603050405020304" pitchFamily="18" charset="0"/>
                <a:cs typeface="Times New Roman" panose="02020603050405020304" pitchFamily="18" charset="0"/>
              </a:rPr>
              <a:t>FERPA</a:t>
            </a:r>
          </a:p>
        </p:txBody>
      </p:sp>
      <p:sp>
        <p:nvSpPr>
          <p:cNvPr id="3" name="Content Placeholder 2">
            <a:extLst>
              <a:ext uri="{FF2B5EF4-FFF2-40B4-BE49-F238E27FC236}">
                <a16:creationId xmlns:a16="http://schemas.microsoft.com/office/drawing/2014/main" id="{D4E0624F-805A-4E59-DB57-845C931F1E3F}"/>
              </a:ext>
            </a:extLst>
          </p:cNvPr>
          <p:cNvSpPr>
            <a:spLocks noGrp="1"/>
          </p:cNvSpPr>
          <p:nvPr>
            <p:ph idx="1"/>
          </p:nvPr>
        </p:nvSpPr>
        <p:spPr>
          <a:xfrm>
            <a:off x="4965431" y="2438400"/>
            <a:ext cx="6586489" cy="4172463"/>
          </a:xfrm>
        </p:spPr>
        <p:txBody>
          <a:bodyPr>
            <a:normAutofit fontScale="85000" lnSpcReduction="20000"/>
          </a:bodyPr>
          <a:lstStyle/>
          <a:p>
            <a:pPr marL="0" indent="0">
              <a:buNone/>
            </a:pPr>
            <a:r>
              <a:rPr lang="en-US" sz="2000" i="1">
                <a:latin typeface="Times New Roman" panose="02020603050405020304" pitchFamily="18" charset="0"/>
                <a:cs typeface="Times New Roman" panose="02020603050405020304" pitchFamily="18" charset="0"/>
              </a:rPr>
              <a:t>The Family Educational Rights and Privacy Act of 1974 (FERPA), as amended, is a federal law that sets forth requirements regarding the privacy of student records. FERPA governs the disclosure of student records maintained by an educational institution as well as access to those records. Students enrolled in any course offered by KSU, at any location or through any method of delivery (i.e., campus/on-site, hybrid, partially online and fully online) are covered by FERPA. KSU defines an admitted student as one who is in attendance upon enrollment/registration for classes. Institutions that receive funds administered by the U.S. Department of Education are bound by FERPA requirements and failure to comply may result in the loss of federal funding.</a:t>
            </a:r>
          </a:p>
          <a:p>
            <a:pPr marL="0" indent="0">
              <a:buNone/>
            </a:pPr>
            <a:endParaRPr lang="en-US" sz="2000">
              <a:latin typeface="Times New Roman" panose="02020603050405020304" pitchFamily="18" charset="0"/>
              <a:cs typeface="Times New Roman" panose="02020603050405020304" pitchFamily="18" charset="0"/>
            </a:endParaRPr>
          </a:p>
          <a:p>
            <a:pPr marL="0" indent="0">
              <a:buNone/>
            </a:pPr>
            <a:r>
              <a:rPr lang="en-US" sz="2000" b="1">
                <a:latin typeface="Times New Roman" panose="02020603050405020304" pitchFamily="18" charset="0"/>
                <a:cs typeface="Times New Roman" panose="02020603050405020304" pitchFamily="18" charset="0"/>
              </a:rPr>
              <a:t>WHAT IS AN EDUCATIONAL RECORD? </a:t>
            </a:r>
          </a:p>
          <a:p>
            <a:pPr marL="0" indent="0">
              <a:buNone/>
            </a:pPr>
            <a:r>
              <a:rPr lang="en-US" sz="2000">
                <a:latin typeface="Times New Roman" panose="02020603050405020304" pitchFamily="18" charset="0"/>
                <a:cs typeface="Times New Roman" panose="02020603050405020304" pitchFamily="18" charset="0"/>
              </a:rPr>
              <a:t>In general, the term means records that are directly related to a student and are maintained by an educational institution. This include most anything about a student that is written down, regardless of whether it is in a formal document or in an email or letter, recording or photograph.</a:t>
            </a:r>
          </a:p>
          <a:p>
            <a:pPr marL="0" indent="0">
              <a:buNone/>
            </a:pPr>
            <a:endParaRPr lang="en-US" sz="1400"/>
          </a:p>
        </p:txBody>
      </p:sp>
      <p:pic>
        <p:nvPicPr>
          <p:cNvPr id="4" name="Picture 3" descr="Owl with a red eye">
            <a:extLst>
              <a:ext uri="{FF2B5EF4-FFF2-40B4-BE49-F238E27FC236}">
                <a16:creationId xmlns:a16="http://schemas.microsoft.com/office/drawing/2014/main" id="{D2967F19-34D6-1A4B-7D26-E741A81B050A}"/>
              </a:ext>
            </a:extLst>
          </p:cNvPr>
          <p:cNvPicPr>
            <a:picLocks noChangeAspect="1"/>
          </p:cNvPicPr>
          <p:nvPr/>
        </p:nvPicPr>
        <p:blipFill rotWithShape="1">
          <a:blip r:embed="rId3"/>
          <a:srcRect l="27441" r="27440"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3A0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53753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1182</Words>
  <Application>Microsoft Office PowerPoint</Application>
  <PresentationFormat>Widescreen</PresentationFormat>
  <Paragraphs>93</Paragraphs>
  <Slides>26</Slides>
  <Notes>10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Apple Chancery</vt:lpstr>
      <vt:lpstr>Arial</vt:lpstr>
      <vt:lpstr>Calibri</vt:lpstr>
      <vt:lpstr>Calibri Light</vt:lpstr>
      <vt:lpstr>Graphik web</vt:lpstr>
      <vt:lpstr>Montserrat</vt:lpstr>
      <vt:lpstr>Rockwell</vt:lpstr>
      <vt:lpstr>Times New Roman</vt:lpstr>
      <vt:lpstr>Office Theme</vt:lpstr>
      <vt:lpstr>PowerPoint Presentation</vt:lpstr>
      <vt:lpstr>Sticky Policies </vt:lpstr>
      <vt:lpstr>AGENDA</vt:lpstr>
      <vt:lpstr>The Role of the University Registrar</vt:lpstr>
      <vt:lpstr>PowerPoint Presentation</vt:lpstr>
      <vt:lpstr>PowerPoint Presentation</vt:lpstr>
      <vt:lpstr>The Registrar is the only official office who can…</vt:lpstr>
      <vt:lpstr>   FERPA</vt:lpstr>
      <vt:lpstr>FERPA</vt:lpstr>
      <vt:lpstr>Important Things to Remember! </vt:lpstr>
      <vt:lpstr>FERPA DO NOTs</vt:lpstr>
      <vt:lpstr>FERPA DO NOTs</vt:lpstr>
      <vt:lpstr>PowerPoint Presentation</vt:lpstr>
      <vt:lpstr>PowerPoint Presentation</vt:lpstr>
      <vt:lpstr>PowerPoint Presentation</vt:lpstr>
      <vt:lpstr>GRADE REVIEW</vt:lpstr>
      <vt:lpstr>What is the Grade of IP?</vt:lpstr>
      <vt:lpstr>The Grade Policy – Undergraduate Catalog &amp; Graduate Catalog https://catalog.kennesaw.edu/content.  TAKEN FROM DRAFT  2023 CATALOGnavoid=4496</vt:lpstr>
      <vt:lpstr>Differences between the Undergraduate and Graduate Policy</vt:lpstr>
      <vt:lpstr>PowerPoint Presentation</vt:lpstr>
      <vt:lpstr>PowerPoint Presentation</vt:lpstr>
      <vt:lpstr>Timely Submission of Final Grades </vt:lpstr>
      <vt:lpstr>Mid Term Grading Pilot</vt:lpstr>
      <vt:lpstr>Midterm Grading Pilot</vt:lpstr>
      <vt:lpstr>Midterm Grades Things to Remember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Wade-Berg</dc:creator>
  <cp:lastModifiedBy>Kandice Porter</cp:lastModifiedBy>
  <cp:revision>2</cp:revision>
  <dcterms:created xsi:type="dcterms:W3CDTF">2023-03-02T13:55:20Z</dcterms:created>
  <dcterms:modified xsi:type="dcterms:W3CDTF">2023-03-14T15:00:28Z</dcterms:modified>
</cp:coreProperties>
</file>