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0" r:id="rId2"/>
    <p:sldMasterId id="2147483648" r:id="rId3"/>
  </p:sldMasterIdLst>
  <p:notesMasterIdLst>
    <p:notesMasterId r:id="rId27"/>
  </p:notesMasterIdLst>
  <p:sldIdLst>
    <p:sldId id="257" r:id="rId4"/>
    <p:sldId id="260" r:id="rId5"/>
    <p:sldId id="258" r:id="rId6"/>
    <p:sldId id="274" r:id="rId7"/>
    <p:sldId id="259" r:id="rId8"/>
    <p:sldId id="281" r:id="rId9"/>
    <p:sldId id="261" r:id="rId10"/>
    <p:sldId id="275" r:id="rId11"/>
    <p:sldId id="265" r:id="rId12"/>
    <p:sldId id="279" r:id="rId13"/>
    <p:sldId id="263" r:id="rId14"/>
    <p:sldId id="280" r:id="rId15"/>
    <p:sldId id="264" r:id="rId16"/>
    <p:sldId id="276" r:id="rId17"/>
    <p:sldId id="267" r:id="rId18"/>
    <p:sldId id="268" r:id="rId19"/>
    <p:sldId id="269" r:id="rId20"/>
    <p:sldId id="270" r:id="rId21"/>
    <p:sldId id="271" r:id="rId22"/>
    <p:sldId id="277" r:id="rId23"/>
    <p:sldId id="278" r:id="rId24"/>
    <p:sldId id="272"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F55CD-5FD2-4EBA-91DC-A5BCCCF38DA8}"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C54DE-8380-4ABD-9147-EF4EAF2E2911}" type="slidenum">
              <a:rPr lang="en-US" smtClean="0"/>
              <a:t>‹#›</a:t>
            </a:fld>
            <a:endParaRPr lang="en-US"/>
          </a:p>
        </p:txBody>
      </p:sp>
    </p:spTree>
    <p:extLst>
      <p:ext uri="{BB962C8B-B14F-4D97-AF65-F5344CB8AC3E}">
        <p14:creationId xmlns:p14="http://schemas.microsoft.com/office/powerpoint/2010/main" val="367680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a:t>
            </a:fld>
            <a:endParaRPr lang="en-US"/>
          </a:p>
        </p:txBody>
      </p:sp>
    </p:spTree>
    <p:extLst>
      <p:ext uri="{BB962C8B-B14F-4D97-AF65-F5344CB8AC3E}">
        <p14:creationId xmlns:p14="http://schemas.microsoft.com/office/powerpoint/2010/main" val="287163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19</a:t>
            </a:fld>
            <a:endParaRPr lang="en-US"/>
          </a:p>
        </p:txBody>
      </p:sp>
    </p:spTree>
    <p:extLst>
      <p:ext uri="{BB962C8B-B14F-4D97-AF65-F5344CB8AC3E}">
        <p14:creationId xmlns:p14="http://schemas.microsoft.com/office/powerpoint/2010/main" val="196912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22</a:t>
            </a:fld>
            <a:endParaRPr lang="en-US"/>
          </a:p>
        </p:txBody>
      </p:sp>
    </p:spTree>
    <p:extLst>
      <p:ext uri="{BB962C8B-B14F-4D97-AF65-F5344CB8AC3E}">
        <p14:creationId xmlns:p14="http://schemas.microsoft.com/office/powerpoint/2010/main" val="80452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23</a:t>
            </a:fld>
            <a:endParaRPr lang="en-US"/>
          </a:p>
        </p:txBody>
      </p:sp>
    </p:spTree>
    <p:extLst>
      <p:ext uri="{BB962C8B-B14F-4D97-AF65-F5344CB8AC3E}">
        <p14:creationId xmlns:p14="http://schemas.microsoft.com/office/powerpoint/2010/main" val="329791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7</a:t>
            </a:fld>
            <a:endParaRPr lang="en-US"/>
          </a:p>
        </p:txBody>
      </p:sp>
    </p:spTree>
    <p:extLst>
      <p:ext uri="{BB962C8B-B14F-4D97-AF65-F5344CB8AC3E}">
        <p14:creationId xmlns:p14="http://schemas.microsoft.com/office/powerpoint/2010/main" val="26905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9</a:t>
            </a:fld>
            <a:endParaRPr lang="en-US"/>
          </a:p>
        </p:txBody>
      </p:sp>
    </p:spTree>
    <p:extLst>
      <p:ext uri="{BB962C8B-B14F-4D97-AF65-F5344CB8AC3E}">
        <p14:creationId xmlns:p14="http://schemas.microsoft.com/office/powerpoint/2010/main" val="152103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11</a:t>
            </a:fld>
            <a:endParaRPr lang="en-US"/>
          </a:p>
        </p:txBody>
      </p:sp>
    </p:spTree>
    <p:extLst>
      <p:ext uri="{BB962C8B-B14F-4D97-AF65-F5344CB8AC3E}">
        <p14:creationId xmlns:p14="http://schemas.microsoft.com/office/powerpoint/2010/main" val="247087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13</a:t>
            </a:fld>
            <a:endParaRPr lang="en-US"/>
          </a:p>
        </p:txBody>
      </p:sp>
    </p:spTree>
    <p:extLst>
      <p:ext uri="{BB962C8B-B14F-4D97-AF65-F5344CB8AC3E}">
        <p14:creationId xmlns:p14="http://schemas.microsoft.com/office/powerpoint/2010/main" val="82780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15</a:t>
            </a:fld>
            <a:endParaRPr lang="en-US"/>
          </a:p>
        </p:txBody>
      </p:sp>
    </p:spTree>
    <p:extLst>
      <p:ext uri="{BB962C8B-B14F-4D97-AF65-F5344CB8AC3E}">
        <p14:creationId xmlns:p14="http://schemas.microsoft.com/office/powerpoint/2010/main" val="119856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16</a:t>
            </a:fld>
            <a:endParaRPr lang="en-US"/>
          </a:p>
        </p:txBody>
      </p:sp>
    </p:spTree>
    <p:extLst>
      <p:ext uri="{BB962C8B-B14F-4D97-AF65-F5344CB8AC3E}">
        <p14:creationId xmlns:p14="http://schemas.microsoft.com/office/powerpoint/2010/main" val="294359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17</a:t>
            </a:fld>
            <a:endParaRPr lang="en-US"/>
          </a:p>
        </p:txBody>
      </p:sp>
    </p:spTree>
    <p:extLst>
      <p:ext uri="{BB962C8B-B14F-4D97-AF65-F5344CB8AC3E}">
        <p14:creationId xmlns:p14="http://schemas.microsoft.com/office/powerpoint/2010/main" val="276360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D7B25A-9928-4F5E-91D0-C89EFA5D0372}" type="slidenum">
              <a:rPr lang="en-US" smtClean="0"/>
              <a:t>18</a:t>
            </a:fld>
            <a:endParaRPr lang="en-US"/>
          </a:p>
        </p:txBody>
      </p:sp>
    </p:spTree>
    <p:extLst>
      <p:ext uri="{BB962C8B-B14F-4D97-AF65-F5344CB8AC3E}">
        <p14:creationId xmlns:p14="http://schemas.microsoft.com/office/powerpoint/2010/main" val="45400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8FFD-55F4-4B20-4051-F6A42474D1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5B3A4-ACDE-0EDC-E4EE-CA22A2741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32554F-2202-ECF6-844A-8FA0B05EFC13}"/>
              </a:ext>
            </a:extLst>
          </p:cNvPr>
          <p:cNvSpPr>
            <a:spLocks noGrp="1"/>
          </p:cNvSpPr>
          <p:nvPr>
            <p:ph type="dt" sz="half" idx="10"/>
          </p:nvPr>
        </p:nvSpPr>
        <p:spPr/>
        <p:txBody>
          <a:bodyPr/>
          <a:lstStyle/>
          <a:p>
            <a:fld id="{4FD5BB6E-A0B6-42DA-82A7-2D270B38F552}" type="datetimeFigureOut">
              <a:rPr lang="en-US" smtClean="0"/>
              <a:t>5/12/2023</a:t>
            </a:fld>
            <a:endParaRPr lang="en-US"/>
          </a:p>
        </p:txBody>
      </p:sp>
      <p:sp>
        <p:nvSpPr>
          <p:cNvPr id="5" name="Footer Placeholder 4">
            <a:extLst>
              <a:ext uri="{FF2B5EF4-FFF2-40B4-BE49-F238E27FC236}">
                <a16:creationId xmlns:a16="http://schemas.microsoft.com/office/drawing/2014/main" id="{45923226-445C-0FBD-6970-12E22648D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39291-56AA-DC20-15D0-00BE65FF37C4}"/>
              </a:ext>
            </a:extLst>
          </p:cNvPr>
          <p:cNvSpPr>
            <a:spLocks noGrp="1"/>
          </p:cNvSpPr>
          <p:nvPr>
            <p:ph type="sldNum" sz="quarter" idx="12"/>
          </p:nvPr>
        </p:nvSpPr>
        <p:spPr/>
        <p:txBody>
          <a:bodyPr/>
          <a:lstStyle/>
          <a:p>
            <a:fld id="{9DC233B5-CC53-47C2-869F-005722A044CE}" type="slidenum">
              <a:rPr lang="en-US" smtClean="0"/>
              <a:t>‹#›</a:t>
            </a:fld>
            <a:endParaRPr lang="en-US"/>
          </a:p>
        </p:txBody>
      </p:sp>
    </p:spTree>
    <p:extLst>
      <p:ext uri="{BB962C8B-B14F-4D97-AF65-F5344CB8AC3E}">
        <p14:creationId xmlns:p14="http://schemas.microsoft.com/office/powerpoint/2010/main" val="113129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D5C61-621F-F4F4-DDCF-520ABB5BF3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464F16-0111-AA36-A90E-83C63563F5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700B5-29C5-1A9C-FD6B-F3BEA16F456A}"/>
              </a:ext>
            </a:extLst>
          </p:cNvPr>
          <p:cNvSpPr>
            <a:spLocks noGrp="1"/>
          </p:cNvSpPr>
          <p:nvPr>
            <p:ph type="dt" sz="half" idx="10"/>
          </p:nvPr>
        </p:nvSpPr>
        <p:spPr/>
        <p:txBody>
          <a:bodyPr/>
          <a:lstStyle/>
          <a:p>
            <a:fld id="{4FD5BB6E-A0B6-42DA-82A7-2D270B38F552}" type="datetimeFigureOut">
              <a:rPr lang="en-US" smtClean="0"/>
              <a:t>5/12/2023</a:t>
            </a:fld>
            <a:endParaRPr lang="en-US"/>
          </a:p>
        </p:txBody>
      </p:sp>
      <p:sp>
        <p:nvSpPr>
          <p:cNvPr id="5" name="Footer Placeholder 4">
            <a:extLst>
              <a:ext uri="{FF2B5EF4-FFF2-40B4-BE49-F238E27FC236}">
                <a16:creationId xmlns:a16="http://schemas.microsoft.com/office/drawing/2014/main" id="{2AE3E6CD-C268-4DE5-F349-F7D2D26AD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F3949-110E-D4A4-6741-BBD6AB1D9687}"/>
              </a:ext>
            </a:extLst>
          </p:cNvPr>
          <p:cNvSpPr>
            <a:spLocks noGrp="1"/>
          </p:cNvSpPr>
          <p:nvPr>
            <p:ph type="sldNum" sz="quarter" idx="12"/>
          </p:nvPr>
        </p:nvSpPr>
        <p:spPr/>
        <p:txBody>
          <a:bodyPr/>
          <a:lstStyle/>
          <a:p>
            <a:fld id="{9DC233B5-CC53-47C2-869F-005722A044CE}" type="slidenum">
              <a:rPr lang="en-US" smtClean="0"/>
              <a:t>‹#›</a:t>
            </a:fld>
            <a:endParaRPr lang="en-US"/>
          </a:p>
        </p:txBody>
      </p:sp>
    </p:spTree>
    <p:extLst>
      <p:ext uri="{BB962C8B-B14F-4D97-AF65-F5344CB8AC3E}">
        <p14:creationId xmlns:p14="http://schemas.microsoft.com/office/powerpoint/2010/main" val="4171242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DFC8B9-61A0-1DCB-66A5-9B1C5AF4D2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6D6353-A94F-3083-BD2F-DB35215417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4FC81-DE2B-68B3-BE6B-3654AE7152B2}"/>
              </a:ext>
            </a:extLst>
          </p:cNvPr>
          <p:cNvSpPr>
            <a:spLocks noGrp="1"/>
          </p:cNvSpPr>
          <p:nvPr>
            <p:ph type="dt" sz="half" idx="10"/>
          </p:nvPr>
        </p:nvSpPr>
        <p:spPr/>
        <p:txBody>
          <a:bodyPr/>
          <a:lstStyle/>
          <a:p>
            <a:fld id="{4FD5BB6E-A0B6-42DA-82A7-2D270B38F552}" type="datetimeFigureOut">
              <a:rPr lang="en-US" smtClean="0"/>
              <a:t>5/12/2023</a:t>
            </a:fld>
            <a:endParaRPr lang="en-US"/>
          </a:p>
        </p:txBody>
      </p:sp>
      <p:sp>
        <p:nvSpPr>
          <p:cNvPr id="5" name="Footer Placeholder 4">
            <a:extLst>
              <a:ext uri="{FF2B5EF4-FFF2-40B4-BE49-F238E27FC236}">
                <a16:creationId xmlns:a16="http://schemas.microsoft.com/office/drawing/2014/main" id="{DB9322F9-0C5B-8D42-F097-D2C3087EF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EFAB9-749D-47A3-C07C-0BDB4E5EC4D4}"/>
              </a:ext>
            </a:extLst>
          </p:cNvPr>
          <p:cNvSpPr>
            <a:spLocks noGrp="1"/>
          </p:cNvSpPr>
          <p:nvPr>
            <p:ph type="sldNum" sz="quarter" idx="12"/>
          </p:nvPr>
        </p:nvSpPr>
        <p:spPr/>
        <p:txBody>
          <a:bodyPr/>
          <a:lstStyle/>
          <a:p>
            <a:fld id="{9DC233B5-CC53-47C2-869F-005722A044CE}" type="slidenum">
              <a:rPr lang="en-US" smtClean="0"/>
              <a:t>‹#›</a:t>
            </a:fld>
            <a:endParaRPr lang="en-US"/>
          </a:p>
        </p:txBody>
      </p:sp>
    </p:spTree>
    <p:extLst>
      <p:ext uri="{BB962C8B-B14F-4D97-AF65-F5344CB8AC3E}">
        <p14:creationId xmlns:p14="http://schemas.microsoft.com/office/powerpoint/2010/main" val="189315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9A8CB0-9A70-A144-93B6-FBAF6A78F3A2}"/>
              </a:ext>
            </a:extLst>
          </p:cNvPr>
          <p:cNvSpPr>
            <a:spLocks noGrp="1"/>
          </p:cNvSpPr>
          <p:nvPr>
            <p:ph type="title"/>
          </p:nvPr>
        </p:nvSpPr>
        <p:spPr>
          <a:xfrm>
            <a:off x="838199" y="3054452"/>
            <a:ext cx="10515600" cy="1139861"/>
          </a:xfrm>
          <a:prstGeom prst="rect">
            <a:avLst/>
          </a:prstGeom>
        </p:spPr>
        <p:txBody>
          <a:bodyPr/>
          <a:lstStyle>
            <a:lvl1pPr algn="ctr">
              <a:defRPr sz="30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2119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8141-91E7-4BA7-8C5E-979C5BFBF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0ED64-6B25-42AC-8F90-50E6E474F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59050E-720B-480F-B289-3115F3729D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B8AE7B-D7B8-4581-BFF1-DAF1CD1A2083}"/>
              </a:ext>
            </a:extLst>
          </p:cNvPr>
          <p:cNvSpPr>
            <a:spLocks noGrp="1"/>
          </p:cNvSpPr>
          <p:nvPr>
            <p:ph type="dt" sz="half" idx="10"/>
          </p:nvPr>
        </p:nvSpPr>
        <p:spPr/>
        <p:txBody>
          <a:bodyPr/>
          <a:lstStyle/>
          <a:p>
            <a:fld id="{1174B34D-B7EA-484F-9211-F1A771E0B9A1}" type="datetimeFigureOut">
              <a:rPr lang="en-US" smtClean="0"/>
              <a:t>5/12/2023</a:t>
            </a:fld>
            <a:endParaRPr lang="en-US" dirty="0"/>
          </a:p>
        </p:txBody>
      </p:sp>
      <p:sp>
        <p:nvSpPr>
          <p:cNvPr id="6" name="Footer Placeholder 5">
            <a:extLst>
              <a:ext uri="{FF2B5EF4-FFF2-40B4-BE49-F238E27FC236}">
                <a16:creationId xmlns:a16="http://schemas.microsoft.com/office/drawing/2014/main" id="{CFAEA5A6-E282-4531-AA71-1E525B116E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B13E2B-6C18-4C34-99EC-640CCFF6ACE4}"/>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251754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C04A-1052-40EB-89C4-ABD1B85156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99A055-0636-4845-987A-3494840B7A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C5DF8-9796-4C77-87C9-3D45B9356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8496D8-EE57-428F-9A16-3CACEA275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AEC2B5-16DE-48E4-B956-74C94E39CE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6033A-606D-4E50-9083-BCD676EE456A}"/>
              </a:ext>
            </a:extLst>
          </p:cNvPr>
          <p:cNvSpPr>
            <a:spLocks noGrp="1"/>
          </p:cNvSpPr>
          <p:nvPr>
            <p:ph type="dt" sz="half" idx="10"/>
          </p:nvPr>
        </p:nvSpPr>
        <p:spPr/>
        <p:txBody>
          <a:bodyPr/>
          <a:lstStyle/>
          <a:p>
            <a:fld id="{1174B34D-B7EA-484F-9211-F1A771E0B9A1}" type="datetimeFigureOut">
              <a:rPr lang="en-US" smtClean="0"/>
              <a:t>5/12/2023</a:t>
            </a:fld>
            <a:endParaRPr lang="en-US" dirty="0"/>
          </a:p>
        </p:txBody>
      </p:sp>
      <p:sp>
        <p:nvSpPr>
          <p:cNvPr id="8" name="Footer Placeholder 7">
            <a:extLst>
              <a:ext uri="{FF2B5EF4-FFF2-40B4-BE49-F238E27FC236}">
                <a16:creationId xmlns:a16="http://schemas.microsoft.com/office/drawing/2014/main" id="{47AAE66C-ED65-4394-BC7F-F01A53C54FE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704DEB-9E65-4298-B271-FE90E34DA82D}"/>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1250041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4E21-5F22-4181-84E4-1223AFC98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2C8AE-5C1F-41D0-8F93-F5781AAA5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6F328-FC94-4379-85C6-63A733748CE6}"/>
              </a:ext>
            </a:extLst>
          </p:cNvPr>
          <p:cNvSpPr>
            <a:spLocks noGrp="1"/>
          </p:cNvSpPr>
          <p:nvPr>
            <p:ph type="dt" sz="half" idx="10"/>
          </p:nvPr>
        </p:nvSpPr>
        <p:spPr/>
        <p:txBody>
          <a:bodyPr/>
          <a:lstStyle/>
          <a:p>
            <a:fld id="{1174B34D-B7EA-484F-9211-F1A771E0B9A1}" type="datetimeFigureOut">
              <a:rPr lang="en-US" smtClean="0"/>
              <a:t>5/12/2023</a:t>
            </a:fld>
            <a:endParaRPr lang="en-US" dirty="0"/>
          </a:p>
        </p:txBody>
      </p:sp>
      <p:sp>
        <p:nvSpPr>
          <p:cNvPr id="5" name="Footer Placeholder 4">
            <a:extLst>
              <a:ext uri="{FF2B5EF4-FFF2-40B4-BE49-F238E27FC236}">
                <a16:creationId xmlns:a16="http://schemas.microsoft.com/office/drawing/2014/main" id="{98E0071E-9FED-461E-BE22-59056C1274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E605C7-C649-4F6B-8F12-CA248A678F60}"/>
              </a:ext>
            </a:extLst>
          </p:cNvPr>
          <p:cNvSpPr>
            <a:spLocks noGrp="1"/>
          </p:cNvSpPr>
          <p:nvPr>
            <p:ph type="sldNum" sz="quarter" idx="12"/>
          </p:nvPr>
        </p:nvSpPr>
        <p:spPr/>
        <p:txBody>
          <a:bodyPr/>
          <a:lstStyle/>
          <a:p>
            <a:fld id="{FE550D68-9D5A-4181-B5D4-3A0424149EB8}" type="slidenum">
              <a:rPr lang="en-US" smtClean="0"/>
              <a:t>‹#›</a:t>
            </a:fld>
            <a:endParaRPr lang="en-US" dirty="0"/>
          </a:p>
        </p:txBody>
      </p:sp>
    </p:spTree>
    <p:extLst>
      <p:ext uri="{BB962C8B-B14F-4D97-AF65-F5344CB8AC3E}">
        <p14:creationId xmlns:p14="http://schemas.microsoft.com/office/powerpoint/2010/main" val="65507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8581-B121-E7DC-3CFA-B6CCF0B90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2FBCB-3980-072F-2C87-0973859926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C846B-CF4F-771A-2F19-052F1BAED09A}"/>
              </a:ext>
            </a:extLst>
          </p:cNvPr>
          <p:cNvSpPr>
            <a:spLocks noGrp="1"/>
          </p:cNvSpPr>
          <p:nvPr>
            <p:ph type="dt" sz="half" idx="10"/>
          </p:nvPr>
        </p:nvSpPr>
        <p:spPr/>
        <p:txBody>
          <a:bodyPr/>
          <a:lstStyle/>
          <a:p>
            <a:fld id="{4FD5BB6E-A0B6-42DA-82A7-2D270B38F552}" type="datetimeFigureOut">
              <a:rPr lang="en-US" smtClean="0"/>
              <a:t>5/12/2023</a:t>
            </a:fld>
            <a:endParaRPr lang="en-US"/>
          </a:p>
        </p:txBody>
      </p:sp>
      <p:sp>
        <p:nvSpPr>
          <p:cNvPr id="5" name="Footer Placeholder 4">
            <a:extLst>
              <a:ext uri="{FF2B5EF4-FFF2-40B4-BE49-F238E27FC236}">
                <a16:creationId xmlns:a16="http://schemas.microsoft.com/office/drawing/2014/main" id="{EF4B2E5E-5C0F-4356-ED7E-6A70003FE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B8429-BDF3-D87F-A14A-F0457387F5DB}"/>
              </a:ext>
            </a:extLst>
          </p:cNvPr>
          <p:cNvSpPr>
            <a:spLocks noGrp="1"/>
          </p:cNvSpPr>
          <p:nvPr>
            <p:ph type="sldNum" sz="quarter" idx="12"/>
          </p:nvPr>
        </p:nvSpPr>
        <p:spPr/>
        <p:txBody>
          <a:bodyPr/>
          <a:lstStyle/>
          <a:p>
            <a:fld id="{9DC233B5-CC53-47C2-869F-005722A044CE}" type="slidenum">
              <a:rPr lang="en-US" smtClean="0"/>
              <a:t>‹#›</a:t>
            </a:fld>
            <a:endParaRPr lang="en-US"/>
          </a:p>
        </p:txBody>
      </p:sp>
    </p:spTree>
    <p:extLst>
      <p:ext uri="{BB962C8B-B14F-4D97-AF65-F5344CB8AC3E}">
        <p14:creationId xmlns:p14="http://schemas.microsoft.com/office/powerpoint/2010/main" val="194919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0FC9-8B44-627D-04D3-BAB8ACDF2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29BBB-8FA7-B0BA-FEC8-EF72C757C5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2AE80F-76CD-0442-4299-A21BD87DE943}"/>
              </a:ext>
            </a:extLst>
          </p:cNvPr>
          <p:cNvSpPr>
            <a:spLocks noGrp="1"/>
          </p:cNvSpPr>
          <p:nvPr>
            <p:ph type="dt" sz="half" idx="10"/>
          </p:nvPr>
        </p:nvSpPr>
        <p:spPr/>
        <p:txBody>
          <a:bodyPr/>
          <a:lstStyle/>
          <a:p>
            <a:fld id="{4FD5BB6E-A0B6-42DA-82A7-2D270B38F552}" type="datetimeFigureOut">
              <a:rPr lang="en-US" smtClean="0"/>
              <a:t>5/12/2023</a:t>
            </a:fld>
            <a:endParaRPr lang="en-US"/>
          </a:p>
        </p:txBody>
      </p:sp>
      <p:sp>
        <p:nvSpPr>
          <p:cNvPr id="5" name="Footer Placeholder 4">
            <a:extLst>
              <a:ext uri="{FF2B5EF4-FFF2-40B4-BE49-F238E27FC236}">
                <a16:creationId xmlns:a16="http://schemas.microsoft.com/office/drawing/2014/main" id="{6B5A60FE-4307-6847-93BA-2D5217711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35F6E-802C-8359-AE39-FF2507D0EE39}"/>
              </a:ext>
            </a:extLst>
          </p:cNvPr>
          <p:cNvSpPr>
            <a:spLocks noGrp="1"/>
          </p:cNvSpPr>
          <p:nvPr>
            <p:ph type="sldNum" sz="quarter" idx="12"/>
          </p:nvPr>
        </p:nvSpPr>
        <p:spPr/>
        <p:txBody>
          <a:bodyPr/>
          <a:lstStyle/>
          <a:p>
            <a:fld id="{9DC233B5-CC53-47C2-869F-005722A044CE}" type="slidenum">
              <a:rPr lang="en-US" smtClean="0"/>
              <a:t>‹#›</a:t>
            </a:fld>
            <a:endParaRPr lang="en-US"/>
          </a:p>
        </p:txBody>
      </p:sp>
    </p:spTree>
    <p:extLst>
      <p:ext uri="{BB962C8B-B14F-4D97-AF65-F5344CB8AC3E}">
        <p14:creationId xmlns:p14="http://schemas.microsoft.com/office/powerpoint/2010/main" val="191943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325F-7DB7-4A48-9A22-DC3C7A63DC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6284AA-9BF3-3C27-8F6B-509B639F71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92AE71-86F9-F8DD-B174-E690AA28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378203-7357-A595-A8F4-0ABB1D3E7B22}"/>
              </a:ext>
            </a:extLst>
          </p:cNvPr>
          <p:cNvSpPr>
            <a:spLocks noGrp="1"/>
          </p:cNvSpPr>
          <p:nvPr>
            <p:ph type="dt" sz="half" idx="10"/>
          </p:nvPr>
        </p:nvSpPr>
        <p:spPr/>
        <p:txBody>
          <a:bodyPr/>
          <a:lstStyle/>
          <a:p>
            <a:fld id="{4FD5BB6E-A0B6-42DA-82A7-2D270B38F552}" type="datetimeFigureOut">
              <a:rPr lang="en-US" smtClean="0"/>
              <a:t>5/12/2023</a:t>
            </a:fld>
            <a:endParaRPr lang="en-US"/>
          </a:p>
        </p:txBody>
      </p:sp>
      <p:sp>
        <p:nvSpPr>
          <p:cNvPr id="6" name="Footer Placeholder 5">
            <a:extLst>
              <a:ext uri="{FF2B5EF4-FFF2-40B4-BE49-F238E27FC236}">
                <a16:creationId xmlns:a16="http://schemas.microsoft.com/office/drawing/2014/main" id="{FBC8B8DD-7D4E-9A07-3A99-AC401AAA7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3414F-8FBC-3E49-F8D4-744B838192EB}"/>
              </a:ext>
            </a:extLst>
          </p:cNvPr>
          <p:cNvSpPr>
            <a:spLocks noGrp="1"/>
          </p:cNvSpPr>
          <p:nvPr>
            <p:ph type="sldNum" sz="quarter" idx="12"/>
          </p:nvPr>
        </p:nvSpPr>
        <p:spPr/>
        <p:txBody>
          <a:bodyPr/>
          <a:lstStyle/>
          <a:p>
            <a:fld id="{9DC233B5-CC53-47C2-869F-005722A044CE}" type="slidenum">
              <a:rPr lang="en-US" smtClean="0"/>
              <a:t>‹#›</a:t>
            </a:fld>
            <a:endParaRPr lang="en-US"/>
          </a:p>
        </p:txBody>
      </p:sp>
    </p:spTree>
    <p:extLst>
      <p:ext uri="{BB962C8B-B14F-4D97-AF65-F5344CB8AC3E}">
        <p14:creationId xmlns:p14="http://schemas.microsoft.com/office/powerpoint/2010/main" val="369207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C639-6D83-5B93-1CEA-642434A6F6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701A1A-E02F-E5E5-903B-24C69D9CF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630715-86C2-0AA2-E5E2-E46BE5065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F0FE0E-ED0A-0C91-AAB6-56B25BF16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6D6E7-E9A2-2D9B-584E-385D3429F2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27E663-D10B-3452-56C1-1A289E508ABD}"/>
              </a:ext>
            </a:extLst>
          </p:cNvPr>
          <p:cNvSpPr>
            <a:spLocks noGrp="1"/>
          </p:cNvSpPr>
          <p:nvPr>
            <p:ph type="dt" sz="half" idx="10"/>
          </p:nvPr>
        </p:nvSpPr>
        <p:spPr/>
        <p:txBody>
          <a:bodyPr/>
          <a:lstStyle/>
          <a:p>
            <a:fld id="{4FD5BB6E-A0B6-42DA-82A7-2D270B38F552}" type="datetimeFigureOut">
              <a:rPr lang="en-US" smtClean="0"/>
              <a:t>5/12/2023</a:t>
            </a:fld>
            <a:endParaRPr lang="en-US"/>
          </a:p>
        </p:txBody>
      </p:sp>
      <p:sp>
        <p:nvSpPr>
          <p:cNvPr id="8" name="Footer Placeholder 7">
            <a:extLst>
              <a:ext uri="{FF2B5EF4-FFF2-40B4-BE49-F238E27FC236}">
                <a16:creationId xmlns:a16="http://schemas.microsoft.com/office/drawing/2014/main" id="{BAF01EED-4280-F344-0973-973E539DB9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E5E873-A7E0-5ABF-D281-7C626ABB8CA3}"/>
              </a:ext>
            </a:extLst>
          </p:cNvPr>
          <p:cNvSpPr>
            <a:spLocks noGrp="1"/>
          </p:cNvSpPr>
          <p:nvPr>
            <p:ph type="sldNum" sz="quarter" idx="12"/>
          </p:nvPr>
        </p:nvSpPr>
        <p:spPr/>
        <p:txBody>
          <a:bodyPr/>
          <a:lstStyle/>
          <a:p>
            <a:fld id="{9DC233B5-CC53-47C2-869F-005722A044CE}" type="slidenum">
              <a:rPr lang="en-US" smtClean="0"/>
              <a:t>‹#›</a:t>
            </a:fld>
            <a:endParaRPr lang="en-US"/>
          </a:p>
        </p:txBody>
      </p:sp>
    </p:spTree>
    <p:extLst>
      <p:ext uri="{BB962C8B-B14F-4D97-AF65-F5344CB8AC3E}">
        <p14:creationId xmlns:p14="http://schemas.microsoft.com/office/powerpoint/2010/main" val="137247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9E9F-0B81-CDD9-A76C-00663C285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A03660-D59A-954D-8353-1129A968D37A}"/>
              </a:ext>
            </a:extLst>
          </p:cNvPr>
          <p:cNvSpPr>
            <a:spLocks noGrp="1"/>
          </p:cNvSpPr>
          <p:nvPr>
            <p:ph type="dt" sz="half" idx="10"/>
          </p:nvPr>
        </p:nvSpPr>
        <p:spPr/>
        <p:txBody>
          <a:bodyPr/>
          <a:lstStyle/>
          <a:p>
            <a:fld id="{4FD5BB6E-A0B6-42DA-82A7-2D270B38F552}" type="datetimeFigureOut">
              <a:rPr lang="en-US" smtClean="0"/>
              <a:t>5/12/2023</a:t>
            </a:fld>
            <a:endParaRPr lang="en-US"/>
          </a:p>
        </p:txBody>
      </p:sp>
      <p:sp>
        <p:nvSpPr>
          <p:cNvPr id="4" name="Footer Placeholder 3">
            <a:extLst>
              <a:ext uri="{FF2B5EF4-FFF2-40B4-BE49-F238E27FC236}">
                <a16:creationId xmlns:a16="http://schemas.microsoft.com/office/drawing/2014/main" id="{86009F04-8386-7A7D-7F91-2BF30D0C10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9473C9-A5E2-233D-D520-44A7D44B21F6}"/>
              </a:ext>
            </a:extLst>
          </p:cNvPr>
          <p:cNvSpPr>
            <a:spLocks noGrp="1"/>
          </p:cNvSpPr>
          <p:nvPr>
            <p:ph type="sldNum" sz="quarter" idx="12"/>
          </p:nvPr>
        </p:nvSpPr>
        <p:spPr/>
        <p:txBody>
          <a:bodyPr/>
          <a:lstStyle/>
          <a:p>
            <a:fld id="{9DC233B5-CC53-47C2-869F-005722A044CE}" type="slidenum">
              <a:rPr lang="en-US" smtClean="0"/>
              <a:t>‹#›</a:t>
            </a:fld>
            <a:endParaRPr lang="en-US"/>
          </a:p>
        </p:txBody>
      </p:sp>
    </p:spTree>
    <p:extLst>
      <p:ext uri="{BB962C8B-B14F-4D97-AF65-F5344CB8AC3E}">
        <p14:creationId xmlns:p14="http://schemas.microsoft.com/office/powerpoint/2010/main" val="258430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4E083-0D6A-A693-FD85-482897CDD28E}"/>
              </a:ext>
            </a:extLst>
          </p:cNvPr>
          <p:cNvSpPr>
            <a:spLocks noGrp="1"/>
          </p:cNvSpPr>
          <p:nvPr>
            <p:ph type="dt" sz="half" idx="10"/>
          </p:nvPr>
        </p:nvSpPr>
        <p:spPr/>
        <p:txBody>
          <a:bodyPr/>
          <a:lstStyle/>
          <a:p>
            <a:fld id="{4FD5BB6E-A0B6-42DA-82A7-2D270B38F552}" type="datetimeFigureOut">
              <a:rPr lang="en-US" smtClean="0"/>
              <a:t>5/12/2023</a:t>
            </a:fld>
            <a:endParaRPr lang="en-US"/>
          </a:p>
        </p:txBody>
      </p:sp>
      <p:sp>
        <p:nvSpPr>
          <p:cNvPr id="3" name="Footer Placeholder 2">
            <a:extLst>
              <a:ext uri="{FF2B5EF4-FFF2-40B4-BE49-F238E27FC236}">
                <a16:creationId xmlns:a16="http://schemas.microsoft.com/office/drawing/2014/main" id="{3A02FCB2-52EC-285F-A4B8-2AD598820F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D7FD4-59DE-BAC9-22FE-30FE57D47984}"/>
              </a:ext>
            </a:extLst>
          </p:cNvPr>
          <p:cNvSpPr>
            <a:spLocks noGrp="1"/>
          </p:cNvSpPr>
          <p:nvPr>
            <p:ph type="sldNum" sz="quarter" idx="12"/>
          </p:nvPr>
        </p:nvSpPr>
        <p:spPr/>
        <p:txBody>
          <a:bodyPr/>
          <a:lstStyle/>
          <a:p>
            <a:fld id="{9DC233B5-CC53-47C2-869F-005722A044CE}" type="slidenum">
              <a:rPr lang="en-US" smtClean="0"/>
              <a:t>‹#›</a:t>
            </a:fld>
            <a:endParaRPr lang="en-US"/>
          </a:p>
        </p:txBody>
      </p:sp>
    </p:spTree>
    <p:extLst>
      <p:ext uri="{BB962C8B-B14F-4D97-AF65-F5344CB8AC3E}">
        <p14:creationId xmlns:p14="http://schemas.microsoft.com/office/powerpoint/2010/main" val="223660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8FCA-3371-75D6-40B0-C108D3596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36560-6DDF-1A6F-7E70-68CF18408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61FF34-798F-7933-8CEB-0FF078E0C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70CC0-49F9-F6F9-A773-A8285794230C}"/>
              </a:ext>
            </a:extLst>
          </p:cNvPr>
          <p:cNvSpPr>
            <a:spLocks noGrp="1"/>
          </p:cNvSpPr>
          <p:nvPr>
            <p:ph type="dt" sz="half" idx="10"/>
          </p:nvPr>
        </p:nvSpPr>
        <p:spPr/>
        <p:txBody>
          <a:bodyPr/>
          <a:lstStyle/>
          <a:p>
            <a:fld id="{4FD5BB6E-A0B6-42DA-82A7-2D270B38F552}" type="datetimeFigureOut">
              <a:rPr lang="en-US" smtClean="0"/>
              <a:t>5/12/2023</a:t>
            </a:fld>
            <a:endParaRPr lang="en-US"/>
          </a:p>
        </p:txBody>
      </p:sp>
      <p:sp>
        <p:nvSpPr>
          <p:cNvPr id="6" name="Footer Placeholder 5">
            <a:extLst>
              <a:ext uri="{FF2B5EF4-FFF2-40B4-BE49-F238E27FC236}">
                <a16:creationId xmlns:a16="http://schemas.microsoft.com/office/drawing/2014/main" id="{0D436BBF-75FD-AB03-8839-3D21C37CB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6AFBE-2A33-89A1-3785-D4C8E7A2EB16}"/>
              </a:ext>
            </a:extLst>
          </p:cNvPr>
          <p:cNvSpPr>
            <a:spLocks noGrp="1"/>
          </p:cNvSpPr>
          <p:nvPr>
            <p:ph type="sldNum" sz="quarter" idx="12"/>
          </p:nvPr>
        </p:nvSpPr>
        <p:spPr/>
        <p:txBody>
          <a:bodyPr/>
          <a:lstStyle/>
          <a:p>
            <a:fld id="{9DC233B5-CC53-47C2-869F-005722A044CE}" type="slidenum">
              <a:rPr lang="en-US" smtClean="0"/>
              <a:t>‹#›</a:t>
            </a:fld>
            <a:endParaRPr lang="en-US"/>
          </a:p>
        </p:txBody>
      </p:sp>
    </p:spTree>
    <p:extLst>
      <p:ext uri="{BB962C8B-B14F-4D97-AF65-F5344CB8AC3E}">
        <p14:creationId xmlns:p14="http://schemas.microsoft.com/office/powerpoint/2010/main" val="166524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BAE9-6C03-31BB-87A7-7569472EF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E6D5A9-1F97-3300-7E5B-B55EE9721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794994-2002-EEFB-04D0-51BD91804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0EDCE-1653-6372-6C52-8B4D5DAD7263}"/>
              </a:ext>
            </a:extLst>
          </p:cNvPr>
          <p:cNvSpPr>
            <a:spLocks noGrp="1"/>
          </p:cNvSpPr>
          <p:nvPr>
            <p:ph type="dt" sz="half" idx="10"/>
          </p:nvPr>
        </p:nvSpPr>
        <p:spPr/>
        <p:txBody>
          <a:bodyPr/>
          <a:lstStyle/>
          <a:p>
            <a:fld id="{4FD5BB6E-A0B6-42DA-82A7-2D270B38F552}" type="datetimeFigureOut">
              <a:rPr lang="en-US" smtClean="0"/>
              <a:t>5/12/2023</a:t>
            </a:fld>
            <a:endParaRPr lang="en-US"/>
          </a:p>
        </p:txBody>
      </p:sp>
      <p:sp>
        <p:nvSpPr>
          <p:cNvPr id="6" name="Footer Placeholder 5">
            <a:extLst>
              <a:ext uri="{FF2B5EF4-FFF2-40B4-BE49-F238E27FC236}">
                <a16:creationId xmlns:a16="http://schemas.microsoft.com/office/drawing/2014/main" id="{A4CC1EF5-4F77-3768-2CEB-F24CE1098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73123-7777-DC65-AF77-FA2112098421}"/>
              </a:ext>
            </a:extLst>
          </p:cNvPr>
          <p:cNvSpPr>
            <a:spLocks noGrp="1"/>
          </p:cNvSpPr>
          <p:nvPr>
            <p:ph type="sldNum" sz="quarter" idx="12"/>
          </p:nvPr>
        </p:nvSpPr>
        <p:spPr/>
        <p:txBody>
          <a:bodyPr/>
          <a:lstStyle/>
          <a:p>
            <a:fld id="{9DC233B5-CC53-47C2-869F-005722A044CE}" type="slidenum">
              <a:rPr lang="en-US" smtClean="0"/>
              <a:t>‹#›</a:t>
            </a:fld>
            <a:endParaRPr lang="en-US"/>
          </a:p>
        </p:txBody>
      </p:sp>
    </p:spTree>
    <p:extLst>
      <p:ext uri="{BB962C8B-B14F-4D97-AF65-F5344CB8AC3E}">
        <p14:creationId xmlns:p14="http://schemas.microsoft.com/office/powerpoint/2010/main" val="214308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C208D2-E0F0-E1B9-6BC6-6490BD2D1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88B9E7-ED26-FA38-EF0F-F4CF2DE829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BFBA9-38AF-A17D-A9FD-B276461444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5BB6E-A0B6-42DA-82A7-2D270B38F552}" type="datetimeFigureOut">
              <a:rPr lang="en-US" smtClean="0"/>
              <a:t>5/12/2023</a:t>
            </a:fld>
            <a:endParaRPr lang="en-US"/>
          </a:p>
        </p:txBody>
      </p:sp>
      <p:sp>
        <p:nvSpPr>
          <p:cNvPr id="5" name="Footer Placeholder 4">
            <a:extLst>
              <a:ext uri="{FF2B5EF4-FFF2-40B4-BE49-F238E27FC236}">
                <a16:creationId xmlns:a16="http://schemas.microsoft.com/office/drawing/2014/main" id="{E63A1F73-BAF1-B5C7-C734-FFB715CCD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111E3-F9CB-4E9C-DE32-C2DF0F100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233B5-CC53-47C2-869F-005722A044CE}" type="slidenum">
              <a:rPr lang="en-US" smtClean="0"/>
              <a:t>‹#›</a:t>
            </a:fld>
            <a:endParaRPr lang="en-US"/>
          </a:p>
        </p:txBody>
      </p:sp>
    </p:spTree>
    <p:extLst>
      <p:ext uri="{BB962C8B-B14F-4D97-AF65-F5344CB8AC3E}">
        <p14:creationId xmlns:p14="http://schemas.microsoft.com/office/powerpoint/2010/main" val="220100507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1" r:id="rId3"/>
    <p:sldLayoutId id="2147483673" r:id="rId4"/>
    <p:sldLayoutId id="2147483672"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B28ADE-29ED-4599-A53E-DF38F0C53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8C41A6-500C-45FB-B5A9-381C88943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6D096-83B7-468A-AC3C-F1082F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4B34D-B7EA-484F-9211-F1A771E0B9A1}" type="datetimeFigureOut">
              <a:rPr lang="en-US" smtClean="0"/>
              <a:t>5/12/2023</a:t>
            </a:fld>
            <a:endParaRPr lang="en-US" dirty="0"/>
          </a:p>
        </p:txBody>
      </p:sp>
      <p:sp>
        <p:nvSpPr>
          <p:cNvPr id="5" name="Footer Placeholder 4">
            <a:extLst>
              <a:ext uri="{FF2B5EF4-FFF2-40B4-BE49-F238E27FC236}">
                <a16:creationId xmlns:a16="http://schemas.microsoft.com/office/drawing/2014/main" id="{2F9D07C3-71E2-416A-9E10-03CB29DBF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2B8BC4-47D5-4685-87F6-3443B41AA0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50D68-9D5A-4181-B5D4-3A0424149EB8}" type="slidenum">
              <a:rPr lang="en-US" smtClean="0"/>
              <a:t>‹#›</a:t>
            </a:fld>
            <a:endParaRPr lang="en-US" dirty="0"/>
          </a:p>
        </p:txBody>
      </p:sp>
    </p:spTree>
    <p:extLst>
      <p:ext uri="{BB962C8B-B14F-4D97-AF65-F5344CB8AC3E}">
        <p14:creationId xmlns:p14="http://schemas.microsoft.com/office/powerpoint/2010/main" val="33806030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images.com/handwriting/o/objectives.html"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facultyaffairs.kennesaw.edu/annual_review_promotion_and_tenure/evaluation_forms_and_templates.ph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domainpictures.net/en/view-image.php?image=298116&amp;picture=vintage-submarine-depth-gaug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acultyaffairs.kennesaw.edu/annual_review_promotion_and_tenure/review_tools/schedules_of_review/2023-2024%20Schedule%20of%20Reviews_Final.pdf"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acultyactivitydata.kennesaw.edu/activity-insight/portfolio_candidate_info.php"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mailto:facultyactivitydata@kennesaw.edu" TargetMode="External"/><Relationship Id="rId4" Type="http://schemas.openxmlformats.org/officeDocument/2006/relationships/hyperlink" Target="https://bagwell.kennesaw.edu/departments/itec/resources/electronic-portfolio-digital-measures.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4D88-7C63-4B2B-ADA5-C8C78712AB60}"/>
              </a:ext>
            </a:extLst>
          </p:cNvPr>
          <p:cNvSpPr>
            <a:spLocks noGrp="1"/>
          </p:cNvSpPr>
          <p:nvPr>
            <p:ph type="ctrTitle"/>
          </p:nvPr>
        </p:nvSpPr>
        <p:spPr>
          <a:xfrm>
            <a:off x="2612572" y="2024743"/>
            <a:ext cx="7380514" cy="2625633"/>
          </a:xfrm>
        </p:spPr>
        <p:txBody>
          <a:bodyPr anchor="b">
            <a:normAutofit/>
          </a:bodyPr>
          <a:lstStyle/>
          <a:p>
            <a:pPr algn="l"/>
            <a:r>
              <a:rPr lang="en-US" sz="1800">
                <a:solidFill>
                  <a:schemeClr val="bg1"/>
                </a:solidFill>
                <a:latin typeface="Candara" panose="020E0502030303020204" pitchFamily="34" charset="0"/>
              </a:rPr>
              <a:t>Pup</a:t>
            </a:r>
            <a:endParaRPr lang="en-US" sz="1800" dirty="0">
              <a:solidFill>
                <a:schemeClr val="bg1"/>
              </a:solidFill>
              <a:latin typeface="Candara" panose="020E0502030303020204" pitchFamily="34" charset="0"/>
            </a:endParaRPr>
          </a:p>
        </p:txBody>
      </p:sp>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l="203" r="46" b="2"/>
          <a:stretch/>
        </p:blipFill>
        <p:spPr>
          <a:xfrm>
            <a:off x="1155556" y="637761"/>
            <a:ext cx="9889765" cy="5576763"/>
          </a:xfrm>
          <a:prstGeom prst="rect">
            <a:avLst/>
          </a:prstGeom>
        </p:spPr>
      </p:pic>
      <p:sp>
        <p:nvSpPr>
          <p:cNvPr id="7" name="Subtitle 6">
            <a:extLst>
              <a:ext uri="{FF2B5EF4-FFF2-40B4-BE49-F238E27FC236}">
                <a16:creationId xmlns:a16="http://schemas.microsoft.com/office/drawing/2014/main" id="{5FF87DA6-0995-44A5-B7D5-D57E48A9CAE2}"/>
              </a:ext>
            </a:extLst>
          </p:cNvPr>
          <p:cNvSpPr>
            <a:spLocks noGrp="1"/>
          </p:cNvSpPr>
          <p:nvPr>
            <p:ph type="subTitle" idx="1"/>
          </p:nvPr>
        </p:nvSpPr>
        <p:spPr>
          <a:xfrm>
            <a:off x="1524000" y="1446663"/>
            <a:ext cx="9144000" cy="1637731"/>
          </a:xfrm>
        </p:spPr>
        <p:txBody>
          <a:bodyPr>
            <a:noAutofit/>
          </a:bodyPr>
          <a:lstStyle/>
          <a:p>
            <a:r>
              <a:rPr lang="en-US" sz="4400" b="1">
                <a:latin typeface="Candara" panose="020E0502030303020204" pitchFamily="34" charset="0"/>
              </a:rPr>
              <a:t>Preparing for Your Next Portfolio Submission </a:t>
            </a:r>
            <a:endParaRPr lang="en-US" sz="4400" b="1" dirty="0">
              <a:latin typeface="Candara" panose="020E0502030303020204" pitchFamily="34" charset="0"/>
            </a:endParaRPr>
          </a:p>
        </p:txBody>
      </p:sp>
      <p:sp>
        <p:nvSpPr>
          <p:cNvPr id="8" name="TextBox 7">
            <a:extLst>
              <a:ext uri="{FF2B5EF4-FFF2-40B4-BE49-F238E27FC236}">
                <a16:creationId xmlns:a16="http://schemas.microsoft.com/office/drawing/2014/main" id="{539A6301-BB61-49D9-B5E1-3048796A7707}"/>
              </a:ext>
            </a:extLst>
          </p:cNvPr>
          <p:cNvSpPr txBox="1"/>
          <p:nvPr/>
        </p:nvSpPr>
        <p:spPr>
          <a:xfrm>
            <a:off x="2612572" y="3326019"/>
            <a:ext cx="6755641" cy="1015663"/>
          </a:xfrm>
          <a:prstGeom prst="rect">
            <a:avLst/>
          </a:prstGeom>
          <a:noFill/>
        </p:spPr>
        <p:txBody>
          <a:bodyPr wrap="square" rtlCol="0">
            <a:spAutoFit/>
          </a:bodyPr>
          <a:lstStyle/>
          <a:p>
            <a:pPr algn="r"/>
            <a:r>
              <a:rPr lang="en-US" sz="2000">
                <a:latin typeface="Candara" panose="020E0502030303020204" pitchFamily="34" charset="0"/>
              </a:rPr>
              <a:t>Kandice Porter, Associate Dean of Academic Affairs</a:t>
            </a:r>
          </a:p>
          <a:p>
            <a:pPr algn="r"/>
            <a:r>
              <a:rPr lang="en-US" sz="2000">
                <a:latin typeface="Candara" panose="020E0502030303020204" pitchFamily="34" charset="0"/>
              </a:rPr>
              <a:t>Wellstar College of Health and Human Services </a:t>
            </a:r>
          </a:p>
          <a:p>
            <a:pPr algn="r"/>
            <a:r>
              <a:rPr lang="en-US" sz="2000">
                <a:solidFill>
                  <a:schemeClr val="accent2">
                    <a:lumMod val="75000"/>
                  </a:schemeClr>
                </a:solidFill>
                <a:latin typeface="Candara" panose="020E0502030303020204" pitchFamily="34" charset="0"/>
              </a:rPr>
              <a:t>May 5, 2023</a:t>
            </a:r>
            <a:endParaRPr lang="en-US" sz="2000" dirty="0">
              <a:solidFill>
                <a:schemeClr val="accent2">
                  <a:lumMod val="75000"/>
                </a:schemeClr>
              </a:solidFill>
              <a:latin typeface="Candara" panose="020E0502030303020204" pitchFamily="34" charset="0"/>
            </a:endParaRPr>
          </a:p>
        </p:txBody>
      </p:sp>
    </p:spTree>
    <p:extLst>
      <p:ext uri="{BB962C8B-B14F-4D97-AF65-F5344CB8AC3E}">
        <p14:creationId xmlns:p14="http://schemas.microsoft.com/office/powerpoint/2010/main" val="22111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CED3B-F697-1589-54C5-7AD064968BA5}"/>
              </a:ext>
            </a:extLst>
          </p:cNvPr>
          <p:cNvSpPr>
            <a:spLocks noGrp="1"/>
          </p:cNvSpPr>
          <p:nvPr>
            <p:ph type="title"/>
          </p:nvPr>
        </p:nvSpPr>
        <p:spPr>
          <a:xfrm>
            <a:off x="838201" y="365125"/>
            <a:ext cx="5251316" cy="1807305"/>
          </a:xfrm>
        </p:spPr>
        <p:txBody>
          <a:bodyPr>
            <a:normAutofit/>
          </a:bodyPr>
          <a:lstStyle/>
          <a:p>
            <a:r>
              <a:rPr lang="en-US" b="1">
                <a:latin typeface="Candara" panose="020E0502030303020204" pitchFamily="34" charset="0"/>
              </a:rPr>
              <a:t>Post Tenure Review </a:t>
            </a:r>
          </a:p>
        </p:txBody>
      </p:sp>
      <p:sp>
        <p:nvSpPr>
          <p:cNvPr id="3" name="Content Placeholder 2">
            <a:extLst>
              <a:ext uri="{FF2B5EF4-FFF2-40B4-BE49-F238E27FC236}">
                <a16:creationId xmlns:a16="http://schemas.microsoft.com/office/drawing/2014/main" id="{9F5104FD-5071-0E3C-08D1-40A12E4A449A}"/>
              </a:ext>
            </a:extLst>
          </p:cNvPr>
          <p:cNvSpPr>
            <a:spLocks noGrp="1"/>
          </p:cNvSpPr>
          <p:nvPr>
            <p:ph idx="1"/>
          </p:nvPr>
        </p:nvSpPr>
        <p:spPr>
          <a:xfrm>
            <a:off x="835153" y="2022905"/>
            <a:ext cx="4619621" cy="3843666"/>
          </a:xfrm>
        </p:spPr>
        <p:txBody>
          <a:bodyPr>
            <a:normAutofit/>
          </a:bodyPr>
          <a:lstStyle/>
          <a:p>
            <a:r>
              <a:rPr lang="en-US" sz="2000" dirty="0">
                <a:latin typeface="Candara" panose="020E0502030303020204" pitchFamily="34" charset="0"/>
              </a:rPr>
              <a:t>Primary Evidence </a:t>
            </a:r>
          </a:p>
          <a:p>
            <a:pPr lvl="1"/>
            <a:r>
              <a:rPr lang="en-US" sz="2000" dirty="0">
                <a:latin typeface="Candara" panose="020E0502030303020204" pitchFamily="34" charset="0"/>
              </a:rPr>
              <a:t>Five most recent ARDs</a:t>
            </a:r>
          </a:p>
          <a:p>
            <a:pPr lvl="1"/>
            <a:r>
              <a:rPr lang="en-US" sz="2000" dirty="0">
                <a:latin typeface="Candara" panose="020E0502030303020204" pitchFamily="34" charset="0"/>
              </a:rPr>
              <a:t>Current CV</a:t>
            </a:r>
          </a:p>
          <a:p>
            <a:r>
              <a:rPr lang="en-US" sz="2000" dirty="0">
                <a:latin typeface="Candara" panose="020E0502030303020204" pitchFamily="34" charset="0"/>
              </a:rPr>
              <a:t>Does requires a narrative </a:t>
            </a:r>
          </a:p>
          <a:p>
            <a:pPr lvl="1"/>
            <a:r>
              <a:rPr lang="en-US" sz="2000" dirty="0">
                <a:latin typeface="Candara" panose="020E0502030303020204" pitchFamily="34" charset="0"/>
              </a:rPr>
              <a:t>Expediated = 3-6 pages</a:t>
            </a:r>
          </a:p>
          <a:p>
            <a:pPr lvl="1"/>
            <a:r>
              <a:rPr lang="en-US" sz="2000" dirty="0">
                <a:latin typeface="Candara" panose="020E0502030303020204" pitchFamily="34" charset="0"/>
              </a:rPr>
              <a:t>Full review = 12 pages </a:t>
            </a:r>
          </a:p>
          <a:p>
            <a:r>
              <a:rPr lang="en-US" sz="2000" dirty="0">
                <a:latin typeface="Candara" panose="020E0502030303020204" pitchFamily="34" charset="0"/>
              </a:rPr>
              <a:t>Reviewed by College P&amp;T Committee, Dean, Provost &amp; President</a:t>
            </a:r>
          </a:p>
          <a:p>
            <a:r>
              <a:rPr lang="en-US" sz="2000" dirty="0">
                <a:latin typeface="Candara" panose="020E0502030303020204" pitchFamily="34" charset="0"/>
              </a:rPr>
              <a:t>Five Point Scale</a:t>
            </a:r>
          </a:p>
          <a:p>
            <a:pPr marL="0" indent="0">
              <a:buNone/>
            </a:pPr>
            <a:endParaRPr lang="en-US" sz="2000" dirty="0">
              <a:latin typeface="Candara" panose="020E0502030303020204" pitchFamily="34" charset="0"/>
            </a:endParaRPr>
          </a:p>
        </p:txBody>
      </p:sp>
      <p:pic>
        <p:nvPicPr>
          <p:cNvPr id="5" name="Picture 4" descr="Abstract blurred public library with bookshelves">
            <a:extLst>
              <a:ext uri="{FF2B5EF4-FFF2-40B4-BE49-F238E27FC236}">
                <a16:creationId xmlns:a16="http://schemas.microsoft.com/office/drawing/2014/main" id="{B3824E4D-B444-6FE5-6B41-BB6FE55172F0}"/>
              </a:ext>
            </a:extLst>
          </p:cNvPr>
          <p:cNvPicPr>
            <a:picLocks noChangeAspect="1"/>
          </p:cNvPicPr>
          <p:nvPr/>
        </p:nvPicPr>
        <p:blipFill rotWithShape="1">
          <a:blip r:embed="rId2"/>
          <a:srcRect l="9815" r="3214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67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F506A-D482-4634-9719-04E9D6B9EACE}"/>
              </a:ext>
            </a:extLst>
          </p:cNvPr>
          <p:cNvSpPr>
            <a:spLocks noGrp="1"/>
          </p:cNvSpPr>
          <p:nvPr>
            <p:ph type="title"/>
          </p:nvPr>
        </p:nvSpPr>
        <p:spPr>
          <a:xfrm>
            <a:off x="1028700" y="1967266"/>
            <a:ext cx="2628900" cy="2547257"/>
          </a:xfrm>
          <a:noFill/>
        </p:spPr>
        <p:txBody>
          <a:bodyPr vert="horz" lIns="91440" tIns="45720" rIns="91440" bIns="45720" rtlCol="0" anchor="ctr">
            <a:noAutofit/>
          </a:bodyPr>
          <a:lstStyle/>
          <a:p>
            <a:pPr algn="ctr"/>
            <a:r>
              <a:rPr lang="en-US" sz="3400" kern="1200" dirty="0">
                <a:solidFill>
                  <a:srgbClr val="FFFFFF"/>
                </a:solidFill>
                <a:latin typeface="Candara" panose="020E0502030303020204" pitchFamily="34" charset="0"/>
              </a:rPr>
              <a:t>There are </a:t>
            </a:r>
            <a:r>
              <a:rPr lang="en-US" sz="3400" kern="1200" dirty="0">
                <a:solidFill>
                  <a:schemeClr val="accent2">
                    <a:lumMod val="60000"/>
                    <a:lumOff val="40000"/>
                  </a:schemeClr>
                </a:solidFill>
                <a:latin typeface="Candara" panose="020E0502030303020204" pitchFamily="34" charset="0"/>
              </a:rPr>
              <a:t>two</a:t>
            </a:r>
            <a:r>
              <a:rPr lang="en-US" sz="3400" kern="1200" dirty="0">
                <a:solidFill>
                  <a:srgbClr val="FFFFFF"/>
                </a:solidFill>
                <a:latin typeface="Candara" panose="020E0502030303020204" pitchFamily="34" charset="0"/>
              </a:rPr>
              <a:t> aspects of the portfolio  preparation to manage….</a:t>
            </a:r>
          </a:p>
        </p:txBody>
      </p:sp>
      <p:pic>
        <p:nvPicPr>
          <p:cNvPr id="4" name="Content Placeholder 4">
            <a:extLst>
              <a:ext uri="{FF2B5EF4-FFF2-40B4-BE49-F238E27FC236}">
                <a16:creationId xmlns:a16="http://schemas.microsoft.com/office/drawing/2014/main" id="{CF01E857-A5C3-45CA-9D2D-1280098FE8C8}"/>
              </a:ext>
            </a:extLst>
          </p:cNvPr>
          <p:cNvPicPr>
            <a:picLocks noGrp="1" noChangeAspect="1"/>
          </p:cNvPicPr>
          <p:nvPr>
            <p:ph idx="1"/>
          </p:nvPr>
        </p:nvPicPr>
        <p:blipFill>
          <a:blip r:embed="rId3"/>
          <a:stretch>
            <a:fillRect/>
          </a:stretch>
        </p:blipFill>
        <p:spPr>
          <a:xfrm>
            <a:off x="4777316" y="1046114"/>
            <a:ext cx="6780700" cy="4763442"/>
          </a:xfrm>
          <a:prstGeom prst="rect">
            <a:avLst/>
          </a:prstGeom>
        </p:spPr>
      </p:pic>
    </p:spTree>
    <p:extLst>
      <p:ext uri="{BB962C8B-B14F-4D97-AF65-F5344CB8AC3E}">
        <p14:creationId xmlns:p14="http://schemas.microsoft.com/office/powerpoint/2010/main" val="2728157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1B38-0DBB-3D9A-66F0-4E56589B68BB}"/>
              </a:ext>
            </a:extLst>
          </p:cNvPr>
          <p:cNvSpPr>
            <a:spLocks noGrp="1"/>
          </p:cNvSpPr>
          <p:nvPr>
            <p:ph type="title"/>
          </p:nvPr>
        </p:nvSpPr>
        <p:spPr/>
        <p:txBody>
          <a:bodyPr/>
          <a:lstStyle/>
          <a:p>
            <a:pPr algn="ctr"/>
            <a:r>
              <a:rPr lang="en-US" dirty="0">
                <a:latin typeface="Candara" panose="020E0502030303020204" pitchFamily="34" charset="0"/>
              </a:rPr>
              <a:t>Create a Timeline and Establish </a:t>
            </a:r>
            <a:br>
              <a:rPr lang="en-US" dirty="0">
                <a:latin typeface="Candara" panose="020E0502030303020204" pitchFamily="34" charset="0"/>
              </a:rPr>
            </a:br>
            <a:r>
              <a:rPr lang="en-US" dirty="0">
                <a:latin typeface="Candara" panose="020E0502030303020204" pitchFamily="34" charset="0"/>
              </a:rPr>
              <a:t>Weekly Goals</a:t>
            </a:r>
          </a:p>
        </p:txBody>
      </p:sp>
      <p:sp>
        <p:nvSpPr>
          <p:cNvPr id="3" name="Text Placeholder 2">
            <a:extLst>
              <a:ext uri="{FF2B5EF4-FFF2-40B4-BE49-F238E27FC236}">
                <a16:creationId xmlns:a16="http://schemas.microsoft.com/office/drawing/2014/main" id="{291440B6-2092-0FFE-0973-6094E0841A0E}"/>
              </a:ext>
            </a:extLst>
          </p:cNvPr>
          <p:cNvSpPr>
            <a:spLocks noGrp="1"/>
          </p:cNvSpPr>
          <p:nvPr>
            <p:ph type="body" idx="1"/>
          </p:nvPr>
        </p:nvSpPr>
        <p:spPr/>
        <p:txBody>
          <a:bodyPr/>
          <a:lstStyle/>
          <a:p>
            <a:r>
              <a:rPr lang="en-US" dirty="0"/>
              <a:t>Portfolio Narrative </a:t>
            </a:r>
          </a:p>
        </p:txBody>
      </p:sp>
      <p:sp>
        <p:nvSpPr>
          <p:cNvPr id="4" name="Content Placeholder 3">
            <a:extLst>
              <a:ext uri="{FF2B5EF4-FFF2-40B4-BE49-F238E27FC236}">
                <a16:creationId xmlns:a16="http://schemas.microsoft.com/office/drawing/2014/main" id="{04E4884C-8543-8F5D-E7C6-B9802D1D1A3B}"/>
              </a:ext>
            </a:extLst>
          </p:cNvPr>
          <p:cNvSpPr>
            <a:spLocks noGrp="1"/>
          </p:cNvSpPr>
          <p:nvPr>
            <p:ph sz="half" idx="2"/>
          </p:nvPr>
        </p:nvSpPr>
        <p:spPr/>
        <p:txBody>
          <a:bodyPr>
            <a:normAutofit fontScale="92500" lnSpcReduction="10000"/>
          </a:bodyPr>
          <a:lstStyle/>
          <a:p>
            <a:r>
              <a:rPr lang="en-US" b="1" dirty="0">
                <a:latin typeface="Candara" panose="020E0502030303020204" pitchFamily="34" charset="0"/>
              </a:rPr>
              <a:t>Goal: </a:t>
            </a:r>
            <a:r>
              <a:rPr lang="en-US" dirty="0">
                <a:latin typeface="Candara" panose="020E0502030303020204" pitchFamily="34" charset="0"/>
              </a:rPr>
              <a:t>Complete draft of narrative by June 30</a:t>
            </a:r>
            <a:r>
              <a:rPr lang="en-US" baseline="30000" dirty="0">
                <a:latin typeface="Candara" panose="020E0502030303020204" pitchFamily="34" charset="0"/>
              </a:rPr>
              <a:t>th</a:t>
            </a:r>
            <a:r>
              <a:rPr lang="en-US" dirty="0">
                <a:latin typeface="Candara" panose="020E0502030303020204" pitchFamily="34" charset="0"/>
              </a:rPr>
              <a:t> </a:t>
            </a:r>
          </a:p>
          <a:p>
            <a:r>
              <a:rPr lang="en-US" sz="2600" i="1" dirty="0">
                <a:latin typeface="Candara" panose="020E0502030303020204" pitchFamily="34" charset="0"/>
              </a:rPr>
              <a:t>Week of May 15</a:t>
            </a:r>
            <a:r>
              <a:rPr lang="en-US" sz="2600" i="1" baseline="30000" dirty="0">
                <a:latin typeface="Candara" panose="020E0502030303020204" pitchFamily="34" charset="0"/>
              </a:rPr>
              <a:t>th</a:t>
            </a:r>
            <a:r>
              <a:rPr lang="en-US" sz="2600" i="1" dirty="0">
                <a:latin typeface="Candara" panose="020E0502030303020204" pitchFamily="34" charset="0"/>
              </a:rPr>
              <a:t> </a:t>
            </a:r>
            <a:r>
              <a:rPr lang="en-US" sz="2600" dirty="0">
                <a:latin typeface="Candara" panose="020E0502030303020204" pitchFamily="34" charset="0"/>
              </a:rPr>
              <a:t>– Read and reflect on all previous annual and multi-year reviews</a:t>
            </a:r>
          </a:p>
          <a:p>
            <a:r>
              <a:rPr lang="en-US" sz="2600" i="1" dirty="0">
                <a:latin typeface="Candara" panose="020E0502030303020204" pitchFamily="34" charset="0"/>
              </a:rPr>
              <a:t>Week of May 22</a:t>
            </a:r>
            <a:r>
              <a:rPr lang="en-US" sz="2600" i="1" baseline="30000" dirty="0">
                <a:latin typeface="Candara" panose="020E0502030303020204" pitchFamily="34" charset="0"/>
              </a:rPr>
              <a:t>nd</a:t>
            </a:r>
            <a:r>
              <a:rPr lang="en-US" sz="2600" i="1" dirty="0">
                <a:latin typeface="Candara" panose="020E0502030303020204" pitchFamily="34" charset="0"/>
              </a:rPr>
              <a:t> </a:t>
            </a:r>
            <a:r>
              <a:rPr lang="en-US" sz="2600" dirty="0">
                <a:latin typeface="Candara" panose="020E0502030303020204" pitchFamily="34" charset="0"/>
              </a:rPr>
              <a:t>– Create an outline of key accomplishments to highlight in each section </a:t>
            </a:r>
          </a:p>
          <a:p>
            <a:r>
              <a:rPr lang="en-US" sz="2600" i="1" dirty="0">
                <a:latin typeface="Candara" panose="020E0502030303020204" pitchFamily="34" charset="0"/>
              </a:rPr>
              <a:t>Week of May 29</a:t>
            </a:r>
            <a:r>
              <a:rPr lang="en-US" sz="2600" i="1" baseline="30000" dirty="0">
                <a:latin typeface="Candara" panose="020E0502030303020204" pitchFamily="34" charset="0"/>
              </a:rPr>
              <a:t>th</a:t>
            </a:r>
            <a:r>
              <a:rPr lang="en-US" sz="2600" i="1" dirty="0">
                <a:latin typeface="Candara" panose="020E0502030303020204" pitchFamily="34" charset="0"/>
              </a:rPr>
              <a:t> </a:t>
            </a:r>
            <a:r>
              <a:rPr lang="en-US" sz="2600" dirty="0">
                <a:latin typeface="Candara" panose="020E0502030303020204" pitchFamily="34" charset="0"/>
              </a:rPr>
              <a:t>– Write one section of narrative</a:t>
            </a:r>
          </a:p>
          <a:p>
            <a:pPr marL="0" indent="0">
              <a:buNone/>
            </a:pPr>
            <a:endParaRPr lang="en-US" dirty="0"/>
          </a:p>
        </p:txBody>
      </p:sp>
      <p:sp>
        <p:nvSpPr>
          <p:cNvPr id="5" name="Text Placeholder 4">
            <a:extLst>
              <a:ext uri="{FF2B5EF4-FFF2-40B4-BE49-F238E27FC236}">
                <a16:creationId xmlns:a16="http://schemas.microsoft.com/office/drawing/2014/main" id="{000E22D1-0A38-9F43-238B-1484804D82F4}"/>
              </a:ext>
            </a:extLst>
          </p:cNvPr>
          <p:cNvSpPr>
            <a:spLocks noGrp="1"/>
          </p:cNvSpPr>
          <p:nvPr>
            <p:ph type="body" sz="quarter" idx="3"/>
          </p:nvPr>
        </p:nvSpPr>
        <p:spPr/>
        <p:txBody>
          <a:bodyPr/>
          <a:lstStyle/>
          <a:p>
            <a:r>
              <a:rPr lang="en-US" dirty="0"/>
              <a:t>Supporting Documentation </a:t>
            </a:r>
          </a:p>
        </p:txBody>
      </p:sp>
      <p:sp>
        <p:nvSpPr>
          <p:cNvPr id="6" name="Content Placeholder 5">
            <a:extLst>
              <a:ext uri="{FF2B5EF4-FFF2-40B4-BE49-F238E27FC236}">
                <a16:creationId xmlns:a16="http://schemas.microsoft.com/office/drawing/2014/main" id="{0B0D969B-CB36-4CE8-6C17-45A669465C15}"/>
              </a:ext>
            </a:extLst>
          </p:cNvPr>
          <p:cNvSpPr>
            <a:spLocks noGrp="1"/>
          </p:cNvSpPr>
          <p:nvPr>
            <p:ph sz="quarter" idx="4"/>
          </p:nvPr>
        </p:nvSpPr>
        <p:spPr/>
        <p:txBody>
          <a:bodyPr>
            <a:normAutofit fontScale="92500" lnSpcReduction="10000"/>
          </a:bodyPr>
          <a:lstStyle/>
          <a:p>
            <a:r>
              <a:rPr lang="en-US" b="1" dirty="0">
                <a:latin typeface="Candara" panose="020E0502030303020204" pitchFamily="34" charset="0"/>
              </a:rPr>
              <a:t>Goal: </a:t>
            </a:r>
            <a:r>
              <a:rPr lang="en-US" dirty="0">
                <a:latin typeface="Candara" panose="020E0502030303020204" pitchFamily="34" charset="0"/>
              </a:rPr>
              <a:t>Gather electronic copies of all supporting evidence by July 15</a:t>
            </a:r>
            <a:r>
              <a:rPr lang="en-US" baseline="30000" dirty="0">
                <a:latin typeface="Candara" panose="020E0502030303020204" pitchFamily="34" charset="0"/>
              </a:rPr>
              <a:t>th</a:t>
            </a:r>
            <a:r>
              <a:rPr lang="en-US" dirty="0">
                <a:latin typeface="Candara" panose="020E0502030303020204" pitchFamily="34" charset="0"/>
              </a:rPr>
              <a:t> </a:t>
            </a:r>
          </a:p>
          <a:p>
            <a:r>
              <a:rPr lang="en-US" sz="2600" i="1" dirty="0">
                <a:latin typeface="Candara" panose="020E0502030303020204" pitchFamily="34" charset="0"/>
              </a:rPr>
              <a:t>Week of May 22</a:t>
            </a:r>
            <a:r>
              <a:rPr lang="en-US" sz="2600" i="1" baseline="30000" dirty="0">
                <a:latin typeface="Candara" panose="020E0502030303020204" pitchFamily="34" charset="0"/>
              </a:rPr>
              <a:t>nd</a:t>
            </a:r>
            <a:r>
              <a:rPr lang="en-US" sz="2600" i="1" dirty="0">
                <a:latin typeface="Candara" panose="020E0502030303020204" pitchFamily="34" charset="0"/>
              </a:rPr>
              <a:t> </a:t>
            </a:r>
            <a:r>
              <a:rPr lang="en-US" sz="2600" dirty="0">
                <a:latin typeface="Candara" panose="020E0502030303020204" pitchFamily="34" charset="0"/>
              </a:rPr>
              <a:t>– Upload all previous ARDs, FPAs, and Multi-Year reviews (if not already available) </a:t>
            </a:r>
          </a:p>
          <a:p>
            <a:r>
              <a:rPr lang="en-US" sz="2600" i="1" dirty="0">
                <a:latin typeface="Candara" panose="020E0502030303020204" pitchFamily="34" charset="0"/>
              </a:rPr>
              <a:t>Week of May 29</a:t>
            </a:r>
            <a:r>
              <a:rPr lang="en-US" sz="2600" i="1" baseline="30000" dirty="0">
                <a:latin typeface="Candara" panose="020E0502030303020204" pitchFamily="34" charset="0"/>
              </a:rPr>
              <a:t>th</a:t>
            </a:r>
            <a:r>
              <a:rPr lang="en-US" sz="2600" i="1" dirty="0">
                <a:latin typeface="Candara" panose="020E0502030303020204" pitchFamily="34" charset="0"/>
              </a:rPr>
              <a:t> </a:t>
            </a:r>
            <a:r>
              <a:rPr lang="en-US" sz="2600" dirty="0">
                <a:latin typeface="Candara" panose="020E0502030303020204" pitchFamily="34" charset="0"/>
              </a:rPr>
              <a:t>– Store electronic copies of all key accomplishments into a single folder </a:t>
            </a:r>
          </a:p>
        </p:txBody>
      </p:sp>
    </p:spTree>
    <p:extLst>
      <p:ext uri="{BB962C8B-B14F-4D97-AF65-F5344CB8AC3E}">
        <p14:creationId xmlns:p14="http://schemas.microsoft.com/office/powerpoint/2010/main" val="327113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4ED230-3952-48A8-8326-AB32D6F8C3E4}"/>
              </a:ext>
            </a:extLst>
          </p:cNvPr>
          <p:cNvSpPr>
            <a:spLocks noGrp="1"/>
          </p:cNvSpPr>
          <p:nvPr>
            <p:ph type="title"/>
          </p:nvPr>
        </p:nvSpPr>
        <p:spPr/>
        <p:txBody>
          <a:bodyPr/>
          <a:lstStyle/>
          <a:p>
            <a:r>
              <a:rPr lang="en-US" dirty="0">
                <a:latin typeface="Candara" panose="020E0502030303020204" pitchFamily="34" charset="0"/>
              </a:rPr>
              <a:t>There are two aspects of the portfolio  preparation to manage….</a:t>
            </a:r>
          </a:p>
        </p:txBody>
      </p:sp>
      <p:sp>
        <p:nvSpPr>
          <p:cNvPr id="7" name="Text Placeholder 6">
            <a:extLst>
              <a:ext uri="{FF2B5EF4-FFF2-40B4-BE49-F238E27FC236}">
                <a16:creationId xmlns:a16="http://schemas.microsoft.com/office/drawing/2014/main" id="{EFCD9ACD-B605-43AF-B9A8-2229C0C6E16E}"/>
              </a:ext>
            </a:extLst>
          </p:cNvPr>
          <p:cNvSpPr>
            <a:spLocks noGrp="1"/>
          </p:cNvSpPr>
          <p:nvPr>
            <p:ph type="body" sz="quarter" idx="3"/>
          </p:nvPr>
        </p:nvSpPr>
        <p:spPr/>
        <p:txBody>
          <a:bodyPr/>
          <a:lstStyle/>
          <a:p>
            <a:r>
              <a:rPr lang="en-US" dirty="0">
                <a:latin typeface="Candara" panose="020E0502030303020204" pitchFamily="34" charset="0"/>
              </a:rPr>
              <a:t>Supporting Documentation </a:t>
            </a:r>
          </a:p>
        </p:txBody>
      </p:sp>
      <p:sp>
        <p:nvSpPr>
          <p:cNvPr id="6" name="Text Placeholder 5">
            <a:extLst>
              <a:ext uri="{FF2B5EF4-FFF2-40B4-BE49-F238E27FC236}">
                <a16:creationId xmlns:a16="http://schemas.microsoft.com/office/drawing/2014/main" id="{81A40D74-9062-46EA-85BD-81E9A0A29301}"/>
              </a:ext>
            </a:extLst>
          </p:cNvPr>
          <p:cNvSpPr>
            <a:spLocks noGrp="1"/>
          </p:cNvSpPr>
          <p:nvPr>
            <p:ph type="body" idx="1"/>
          </p:nvPr>
        </p:nvSpPr>
        <p:spPr/>
        <p:txBody>
          <a:bodyPr/>
          <a:lstStyle/>
          <a:p>
            <a:r>
              <a:rPr lang="en-US" dirty="0">
                <a:latin typeface="Candara" panose="020E0502030303020204" pitchFamily="34" charset="0"/>
              </a:rPr>
              <a:t>Portfolio Narrative </a:t>
            </a:r>
          </a:p>
        </p:txBody>
      </p:sp>
      <p:sp>
        <p:nvSpPr>
          <p:cNvPr id="5" name="Content Placeholder 4">
            <a:extLst>
              <a:ext uri="{FF2B5EF4-FFF2-40B4-BE49-F238E27FC236}">
                <a16:creationId xmlns:a16="http://schemas.microsoft.com/office/drawing/2014/main" id="{B4823EFB-F07F-4649-AD49-9C2ABA016ED9}"/>
              </a:ext>
            </a:extLst>
          </p:cNvPr>
          <p:cNvSpPr>
            <a:spLocks noGrp="1"/>
          </p:cNvSpPr>
          <p:nvPr>
            <p:ph sz="half" idx="2"/>
          </p:nvPr>
        </p:nvSpPr>
        <p:spPr/>
        <p:txBody>
          <a:bodyPr>
            <a:normAutofit fontScale="92500"/>
          </a:bodyPr>
          <a:lstStyle/>
          <a:p>
            <a:r>
              <a:rPr lang="en-US" dirty="0">
                <a:latin typeface="Candara" panose="020E0502030303020204" pitchFamily="34" charset="0"/>
              </a:rPr>
              <a:t>Work on this when you are feeling creative, inspired, or just highly motivated</a:t>
            </a:r>
          </a:p>
          <a:p>
            <a:r>
              <a:rPr lang="en-US" dirty="0">
                <a:latin typeface="Candara" panose="020E0502030303020204" pitchFamily="34" charset="0"/>
              </a:rPr>
              <a:t>Work first on getting it all down</a:t>
            </a:r>
          </a:p>
          <a:p>
            <a:r>
              <a:rPr lang="en-US" dirty="0">
                <a:latin typeface="Candara" panose="020E0502030303020204" pitchFamily="34" charset="0"/>
              </a:rPr>
              <a:t>It takes time to tell a compelling &amp;  concise narrative story rather than a rambling, less focused one</a:t>
            </a:r>
          </a:p>
          <a:p>
            <a:r>
              <a:rPr lang="en-US" dirty="0">
                <a:latin typeface="Candara" panose="020E0502030303020204" pitchFamily="34" charset="0"/>
              </a:rPr>
              <a:t>Give yourself time to edit and improve each iteration!  </a:t>
            </a:r>
          </a:p>
          <a:p>
            <a:endParaRPr lang="en-US" dirty="0">
              <a:latin typeface="Candara" panose="020E0502030303020204" pitchFamily="34" charset="0"/>
            </a:endParaRPr>
          </a:p>
          <a:p>
            <a:pPr lvl="2"/>
            <a:endParaRPr lang="en-US" dirty="0"/>
          </a:p>
        </p:txBody>
      </p:sp>
      <p:sp>
        <p:nvSpPr>
          <p:cNvPr id="8" name="Content Placeholder 7">
            <a:extLst>
              <a:ext uri="{FF2B5EF4-FFF2-40B4-BE49-F238E27FC236}">
                <a16:creationId xmlns:a16="http://schemas.microsoft.com/office/drawing/2014/main" id="{A8782D79-C60D-4EA2-BCE6-3E79FC850ED3}"/>
              </a:ext>
            </a:extLst>
          </p:cNvPr>
          <p:cNvSpPr>
            <a:spLocks noGrp="1"/>
          </p:cNvSpPr>
          <p:nvPr>
            <p:ph sz="quarter" idx="4"/>
          </p:nvPr>
        </p:nvSpPr>
        <p:spPr/>
        <p:txBody>
          <a:bodyPr>
            <a:normAutofit fontScale="92500"/>
          </a:bodyPr>
          <a:lstStyle/>
          <a:p>
            <a:r>
              <a:rPr lang="en-US" dirty="0">
                <a:latin typeface="Candara" panose="020E0502030303020204" pitchFamily="34" charset="0"/>
              </a:rPr>
              <a:t>Gathering, documenting, and organizing information </a:t>
            </a:r>
          </a:p>
          <a:p>
            <a:r>
              <a:rPr lang="en-US" dirty="0">
                <a:latin typeface="Candara" panose="020E0502030303020204" pitchFamily="34" charset="0"/>
              </a:rPr>
              <a:t>Work on these pieces when you do not feel like thinking but still need make progress </a:t>
            </a:r>
          </a:p>
          <a:p>
            <a:endParaRPr lang="en-US" dirty="0"/>
          </a:p>
        </p:txBody>
      </p:sp>
      <p:sp>
        <p:nvSpPr>
          <p:cNvPr id="12" name="TextBox 11">
            <a:extLst>
              <a:ext uri="{FF2B5EF4-FFF2-40B4-BE49-F238E27FC236}">
                <a16:creationId xmlns:a16="http://schemas.microsoft.com/office/drawing/2014/main" id="{B1A770E1-CA43-4CD0-B3FD-7F2822F2DC3C}"/>
              </a:ext>
            </a:extLst>
          </p:cNvPr>
          <p:cNvSpPr txBox="1"/>
          <p:nvPr/>
        </p:nvSpPr>
        <p:spPr>
          <a:xfrm>
            <a:off x="6484464" y="4937760"/>
            <a:ext cx="3776353" cy="1661993"/>
          </a:xfrm>
          <a:prstGeom prst="rect">
            <a:avLst/>
          </a:prstGeom>
          <a:noFill/>
        </p:spPr>
        <p:txBody>
          <a:bodyPr wrap="square" rtlCol="0">
            <a:spAutoFit/>
          </a:bodyPr>
          <a:lstStyle/>
          <a:p>
            <a:r>
              <a:rPr lang="en-US" sz="2800" dirty="0">
                <a:solidFill>
                  <a:schemeClr val="accent2">
                    <a:lumMod val="75000"/>
                  </a:schemeClr>
                </a:solidFill>
                <a:latin typeface="Candara" panose="020E0502030303020204" pitchFamily="34" charset="0"/>
              </a:rPr>
              <a:t>Will need to move back and forth between these two.. </a:t>
            </a:r>
          </a:p>
          <a:p>
            <a:endParaRPr lang="en-US" dirty="0"/>
          </a:p>
        </p:txBody>
      </p:sp>
    </p:spTree>
    <p:extLst>
      <p:ext uri="{BB962C8B-B14F-4D97-AF65-F5344CB8AC3E}">
        <p14:creationId xmlns:p14="http://schemas.microsoft.com/office/powerpoint/2010/main" val="39132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5BC353-549C-47DC-9732-7E696137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8003"/>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nfinite question marks in 3D rendering">
            <a:extLst>
              <a:ext uri="{FF2B5EF4-FFF2-40B4-BE49-F238E27FC236}">
                <a16:creationId xmlns:a16="http://schemas.microsoft.com/office/drawing/2014/main" id="{8C5FB4F5-A2C6-AB89-814A-0EC17A04C506}"/>
              </a:ext>
            </a:extLst>
          </p:cNvPr>
          <p:cNvPicPr>
            <a:picLocks noChangeAspect="1"/>
          </p:cNvPicPr>
          <p:nvPr/>
        </p:nvPicPr>
        <p:blipFill rotWithShape="1">
          <a:blip r:embed="rId2"/>
          <a:srcRect t="15730"/>
          <a:stretch/>
        </p:blipFill>
        <p:spPr>
          <a:xfrm>
            <a:off x="20" y="-1"/>
            <a:ext cx="12191980" cy="6858002"/>
          </a:xfrm>
          <a:custGeom>
            <a:avLst/>
            <a:gdLst/>
            <a:ahLst/>
            <a:cxnLst/>
            <a:rect l="l" t="t" r="r" b="b"/>
            <a:pathLst>
              <a:path w="12192000" h="6858002">
                <a:moveTo>
                  <a:pt x="5307101" y="6857999"/>
                </a:moveTo>
                <a:lnTo>
                  <a:pt x="12192000" y="6857999"/>
                </a:lnTo>
                <a:lnTo>
                  <a:pt x="12192000" y="6858002"/>
                </a:lnTo>
                <a:lnTo>
                  <a:pt x="5307088" y="6858002"/>
                </a:lnTo>
                <a:close/>
                <a:moveTo>
                  <a:pt x="0" y="0"/>
                </a:moveTo>
                <a:lnTo>
                  <a:pt x="12192000" y="0"/>
                </a:lnTo>
                <a:lnTo>
                  <a:pt x="12192000" y="6277972"/>
                </a:lnTo>
                <a:lnTo>
                  <a:pt x="12152890" y="6290206"/>
                </a:lnTo>
                <a:cubicBezTo>
                  <a:pt x="12105395" y="6304478"/>
                  <a:pt x="12054092" y="6317152"/>
                  <a:pt x="12009354" y="6315664"/>
                </a:cubicBezTo>
                <a:cubicBezTo>
                  <a:pt x="11994503" y="6311032"/>
                  <a:pt x="11985943" y="6310638"/>
                  <a:pt x="11978968" y="6319390"/>
                </a:cubicBezTo>
                <a:cubicBezTo>
                  <a:pt x="11941764" y="6318961"/>
                  <a:pt x="11901790" y="6339612"/>
                  <a:pt x="11878895" y="6327233"/>
                </a:cubicBezTo>
                <a:cubicBezTo>
                  <a:pt x="11878918" y="6346592"/>
                  <a:pt x="11826486" y="6319151"/>
                  <a:pt x="11814979" y="6337141"/>
                </a:cubicBezTo>
                <a:cubicBezTo>
                  <a:pt x="11820607" y="6367517"/>
                  <a:pt x="11727668" y="6353622"/>
                  <a:pt x="11687508" y="6364470"/>
                </a:cubicBezTo>
                <a:cubicBezTo>
                  <a:pt x="11692944" y="6381370"/>
                  <a:pt x="11638976" y="6383664"/>
                  <a:pt x="11672002" y="6397904"/>
                </a:cubicBezTo>
                <a:cubicBezTo>
                  <a:pt x="11645814" y="6406115"/>
                  <a:pt x="11642999" y="6389784"/>
                  <a:pt x="11629894" y="6384496"/>
                </a:cubicBezTo>
                <a:cubicBezTo>
                  <a:pt x="11597582" y="6386755"/>
                  <a:pt x="11602281" y="6372208"/>
                  <a:pt x="11597728" y="6361596"/>
                </a:cubicBezTo>
                <a:cubicBezTo>
                  <a:pt x="11567716" y="6387703"/>
                  <a:pt x="11505156" y="6361750"/>
                  <a:pt x="11448211" y="6357842"/>
                </a:cubicBezTo>
                <a:cubicBezTo>
                  <a:pt x="11414499" y="6357897"/>
                  <a:pt x="11370196" y="6408532"/>
                  <a:pt x="11336630" y="6383021"/>
                </a:cubicBezTo>
                <a:cubicBezTo>
                  <a:pt x="11316728" y="6389671"/>
                  <a:pt x="11284212" y="6365546"/>
                  <a:pt x="11267820" y="6388199"/>
                </a:cubicBezTo>
                <a:cubicBezTo>
                  <a:pt x="11215412" y="6380118"/>
                  <a:pt x="11199532" y="6391497"/>
                  <a:pt x="11153755" y="6378749"/>
                </a:cubicBezTo>
                <a:cubicBezTo>
                  <a:pt x="11097684" y="6376473"/>
                  <a:pt x="11142086" y="6407848"/>
                  <a:pt x="11063998" y="6397440"/>
                </a:cubicBezTo>
                <a:cubicBezTo>
                  <a:pt x="11028900" y="6406581"/>
                  <a:pt x="10989384" y="6411343"/>
                  <a:pt x="10949261" y="6411271"/>
                </a:cubicBezTo>
                <a:cubicBezTo>
                  <a:pt x="10946808" y="6404413"/>
                  <a:pt x="10928478" y="6413021"/>
                  <a:pt x="10920620" y="6414504"/>
                </a:cubicBezTo>
                <a:cubicBezTo>
                  <a:pt x="10921840" y="6410173"/>
                  <a:pt x="10906289" y="6407257"/>
                  <a:pt x="10899483" y="6410536"/>
                </a:cubicBezTo>
                <a:cubicBezTo>
                  <a:pt x="10774259" y="6419728"/>
                  <a:pt x="10854212" y="6382839"/>
                  <a:pt x="10774590" y="6403309"/>
                </a:cubicBezTo>
                <a:cubicBezTo>
                  <a:pt x="10724638" y="6405843"/>
                  <a:pt x="10739599" y="6355991"/>
                  <a:pt x="10682861" y="6377814"/>
                </a:cubicBezTo>
                <a:cubicBezTo>
                  <a:pt x="10622947" y="6375380"/>
                  <a:pt x="10589912" y="6355504"/>
                  <a:pt x="10530714" y="6366548"/>
                </a:cubicBezTo>
                <a:cubicBezTo>
                  <a:pt x="10474643" y="6364190"/>
                  <a:pt x="10428348" y="6354710"/>
                  <a:pt x="10379097" y="6358630"/>
                </a:cubicBezTo>
                <a:cubicBezTo>
                  <a:pt x="10361622" y="6351880"/>
                  <a:pt x="10344151" y="6348805"/>
                  <a:pt x="10323727" y="6357333"/>
                </a:cubicBezTo>
                <a:cubicBezTo>
                  <a:pt x="10272196" y="6352518"/>
                  <a:pt x="10263446" y="6339056"/>
                  <a:pt x="10227126" y="6348100"/>
                </a:cubicBezTo>
                <a:cubicBezTo>
                  <a:pt x="10196351" y="6318664"/>
                  <a:pt x="10199174" y="6342674"/>
                  <a:pt x="10163542" y="6343141"/>
                </a:cubicBezTo>
                <a:cubicBezTo>
                  <a:pt x="10134376" y="6345476"/>
                  <a:pt x="10177885" y="6359944"/>
                  <a:pt x="10151161" y="6358763"/>
                </a:cubicBezTo>
                <a:cubicBezTo>
                  <a:pt x="10126522" y="6349492"/>
                  <a:pt x="10117113" y="6369683"/>
                  <a:pt x="10092125" y="6358861"/>
                </a:cubicBezTo>
                <a:cubicBezTo>
                  <a:pt x="10107302" y="6344459"/>
                  <a:pt x="10032910" y="6356018"/>
                  <a:pt x="10037958" y="6342614"/>
                </a:cubicBezTo>
                <a:cubicBezTo>
                  <a:pt x="10003046" y="6359008"/>
                  <a:pt x="10003017" y="6334504"/>
                  <a:pt x="9966866" y="6337014"/>
                </a:cubicBezTo>
                <a:cubicBezTo>
                  <a:pt x="9947485" y="6342600"/>
                  <a:pt x="9935606" y="6342702"/>
                  <a:pt x="9924418" y="6333490"/>
                </a:cubicBezTo>
                <a:cubicBezTo>
                  <a:pt x="9834150" y="6361084"/>
                  <a:pt x="9880223" y="6330704"/>
                  <a:pt x="9806001" y="6337361"/>
                </a:cubicBezTo>
                <a:cubicBezTo>
                  <a:pt x="9740686" y="6345638"/>
                  <a:pt x="9670300" y="6348205"/>
                  <a:pt x="9596449" y="6376180"/>
                </a:cubicBezTo>
                <a:cubicBezTo>
                  <a:pt x="9581101" y="6384665"/>
                  <a:pt x="9553986" y="6385744"/>
                  <a:pt x="9535890" y="6378590"/>
                </a:cubicBezTo>
                <a:cubicBezTo>
                  <a:pt x="9532775" y="6377359"/>
                  <a:pt x="9530052" y="6375925"/>
                  <a:pt x="9527805" y="6374334"/>
                </a:cubicBezTo>
                <a:cubicBezTo>
                  <a:pt x="9481894" y="6394749"/>
                  <a:pt x="9464762" y="6381055"/>
                  <a:pt x="9441373" y="6395633"/>
                </a:cubicBezTo>
                <a:cubicBezTo>
                  <a:pt x="9381290" y="6397202"/>
                  <a:pt x="9341618" y="6377583"/>
                  <a:pt x="9320149" y="6390280"/>
                </a:cubicBezTo>
                <a:cubicBezTo>
                  <a:pt x="9291150" y="6386896"/>
                  <a:pt x="9257768" y="6367103"/>
                  <a:pt x="9229488" y="6380382"/>
                </a:cubicBezTo>
                <a:cubicBezTo>
                  <a:pt x="9230007" y="6377216"/>
                  <a:pt x="9227921" y="6376045"/>
                  <a:pt x="9224285" y="6375920"/>
                </a:cubicBezTo>
                <a:lnTo>
                  <a:pt x="9217537" y="6376762"/>
                </a:lnTo>
                <a:lnTo>
                  <a:pt x="9214728" y="6381637"/>
                </a:lnTo>
                <a:cubicBezTo>
                  <a:pt x="9202170" y="6398803"/>
                  <a:pt x="9191484" y="6381138"/>
                  <a:pt x="9161049" y="6384539"/>
                </a:cubicBezTo>
                <a:cubicBezTo>
                  <a:pt x="9146336" y="6385184"/>
                  <a:pt x="9147761" y="6380673"/>
                  <a:pt x="9149697" y="6376552"/>
                </a:cubicBezTo>
                <a:lnTo>
                  <a:pt x="9150803" y="6372240"/>
                </a:lnTo>
                <a:lnTo>
                  <a:pt x="9141448" y="6372359"/>
                </a:lnTo>
                <a:lnTo>
                  <a:pt x="9137486" y="6372055"/>
                </a:lnTo>
                <a:lnTo>
                  <a:pt x="9126952" y="6375163"/>
                </a:lnTo>
                <a:cubicBezTo>
                  <a:pt x="9117353" y="6375502"/>
                  <a:pt x="9107828" y="6372135"/>
                  <a:pt x="9098334" y="6372861"/>
                </a:cubicBezTo>
                <a:cubicBezTo>
                  <a:pt x="9093587" y="6373224"/>
                  <a:pt x="9088847" y="6374610"/>
                  <a:pt x="9084110" y="6377995"/>
                </a:cubicBezTo>
                <a:cubicBezTo>
                  <a:pt x="9105864" y="6390113"/>
                  <a:pt x="9028073" y="6387966"/>
                  <a:pt x="9039515" y="6400351"/>
                </a:cubicBezTo>
                <a:cubicBezTo>
                  <a:pt x="8997651" y="6388705"/>
                  <a:pt x="9009590" y="6412472"/>
                  <a:pt x="8973305" y="6414442"/>
                </a:cubicBezTo>
                <a:cubicBezTo>
                  <a:pt x="8951781" y="6411385"/>
                  <a:pt x="8940212" y="6412734"/>
                  <a:pt x="8933861" y="6423031"/>
                </a:cubicBezTo>
                <a:cubicBezTo>
                  <a:pt x="8832841" y="6407267"/>
                  <a:pt x="8892362" y="6431116"/>
                  <a:pt x="8817130" y="6433703"/>
                </a:cubicBezTo>
                <a:cubicBezTo>
                  <a:pt x="8749745" y="6433633"/>
                  <a:pt x="8680232" y="6439719"/>
                  <a:pt x="8594947" y="6421586"/>
                </a:cubicBezTo>
                <a:cubicBezTo>
                  <a:pt x="8575919" y="6415227"/>
                  <a:pt x="8549096" y="6417484"/>
                  <a:pt x="8535041" y="6426626"/>
                </a:cubicBezTo>
                <a:cubicBezTo>
                  <a:pt x="8532621" y="6428200"/>
                  <a:pt x="8530681" y="6429922"/>
                  <a:pt x="8529279" y="6431739"/>
                </a:cubicBezTo>
                <a:cubicBezTo>
                  <a:pt x="8474783" y="6417534"/>
                  <a:pt x="8464858" y="6432901"/>
                  <a:pt x="8435056" y="6421613"/>
                </a:cubicBezTo>
                <a:cubicBezTo>
                  <a:pt x="8376022" y="6427411"/>
                  <a:pt x="8347129" y="6451271"/>
                  <a:pt x="8320108" y="6441573"/>
                </a:cubicBezTo>
                <a:cubicBezTo>
                  <a:pt x="8293638" y="6448387"/>
                  <a:pt x="8270932" y="6471649"/>
                  <a:pt x="8237020" y="6462216"/>
                </a:cubicBezTo>
                <a:cubicBezTo>
                  <a:pt x="8245222" y="6474245"/>
                  <a:pt x="8197387" y="6460392"/>
                  <a:pt x="8188860" y="6471379"/>
                </a:cubicBezTo>
                <a:cubicBezTo>
                  <a:pt x="8184024" y="6480393"/>
                  <a:pt x="8168383" y="6478291"/>
                  <a:pt x="8155558" y="6480722"/>
                </a:cubicBezTo>
                <a:cubicBezTo>
                  <a:pt x="8144819" y="6489457"/>
                  <a:pt x="8082218" y="6493172"/>
                  <a:pt x="8061412" y="6490111"/>
                </a:cubicBezTo>
                <a:cubicBezTo>
                  <a:pt x="8004043" y="6475925"/>
                  <a:pt x="7947523" y="6510024"/>
                  <a:pt x="7901437" y="6499659"/>
                </a:cubicBezTo>
                <a:cubicBezTo>
                  <a:pt x="7888774" y="6499544"/>
                  <a:pt x="7877960" y="6500846"/>
                  <a:pt x="7868353" y="6503024"/>
                </a:cubicBezTo>
                <a:lnTo>
                  <a:pt x="7843779" y="6511212"/>
                </a:lnTo>
                <a:lnTo>
                  <a:pt x="7841448" y="6517728"/>
                </a:lnTo>
                <a:lnTo>
                  <a:pt x="7823871" y="6520429"/>
                </a:lnTo>
                <a:lnTo>
                  <a:pt x="7820005" y="6522254"/>
                </a:lnTo>
                <a:cubicBezTo>
                  <a:pt x="7812641" y="6525763"/>
                  <a:pt x="7805193" y="6529063"/>
                  <a:pt x="7797020" y="6531612"/>
                </a:cubicBezTo>
                <a:cubicBezTo>
                  <a:pt x="7782159" y="6505259"/>
                  <a:pt x="7725050" y="6548941"/>
                  <a:pt x="7727879" y="6524102"/>
                </a:cubicBezTo>
                <a:cubicBezTo>
                  <a:pt x="7680386" y="6533519"/>
                  <a:pt x="7695538" y="6507405"/>
                  <a:pt x="7659324" y="6537474"/>
                </a:cubicBezTo>
                <a:cubicBezTo>
                  <a:pt x="7566636" y="6535069"/>
                  <a:pt x="7462452" y="6568928"/>
                  <a:pt x="7374068" y="6552862"/>
                </a:cubicBezTo>
                <a:cubicBezTo>
                  <a:pt x="7393454" y="6562410"/>
                  <a:pt x="7373124" y="6578225"/>
                  <a:pt x="7346163" y="6577609"/>
                </a:cubicBezTo>
                <a:cubicBezTo>
                  <a:pt x="7419349" y="6615756"/>
                  <a:pt x="7219942" y="6557562"/>
                  <a:pt x="7235023" y="6591880"/>
                </a:cubicBezTo>
                <a:cubicBezTo>
                  <a:pt x="7203144" y="6564271"/>
                  <a:pt x="7057485" y="6539224"/>
                  <a:pt x="7039074" y="6572474"/>
                </a:cubicBezTo>
                <a:cubicBezTo>
                  <a:pt x="6966094" y="6582775"/>
                  <a:pt x="6893201" y="6571018"/>
                  <a:pt x="6833428" y="6596853"/>
                </a:cubicBezTo>
                <a:cubicBezTo>
                  <a:pt x="6827113" y="6593647"/>
                  <a:pt x="6820080" y="6591377"/>
                  <a:pt x="6812583" y="6589775"/>
                </a:cubicBezTo>
                <a:lnTo>
                  <a:pt x="6790242" y="6586880"/>
                </a:lnTo>
                <a:lnTo>
                  <a:pt x="6787846" y="6588046"/>
                </a:lnTo>
                <a:cubicBezTo>
                  <a:pt x="6776461" y="6590858"/>
                  <a:pt x="6768832" y="6590687"/>
                  <a:pt x="6762881" y="6589201"/>
                </a:cubicBezTo>
                <a:lnTo>
                  <a:pt x="6756732" y="6586412"/>
                </a:lnTo>
                <a:lnTo>
                  <a:pt x="6739390" y="6586250"/>
                </a:lnTo>
                <a:lnTo>
                  <a:pt x="6704653" y="6583365"/>
                </a:lnTo>
                <a:lnTo>
                  <a:pt x="6698694" y="6585233"/>
                </a:lnTo>
                <a:lnTo>
                  <a:pt x="6647142" y="6584630"/>
                </a:lnTo>
                <a:lnTo>
                  <a:pt x="6646688" y="6585765"/>
                </a:lnTo>
                <a:cubicBezTo>
                  <a:pt x="6644494" y="6588296"/>
                  <a:pt x="6640660" y="6590137"/>
                  <a:pt x="6633278" y="6590589"/>
                </a:cubicBezTo>
                <a:cubicBezTo>
                  <a:pt x="6648367" y="6606646"/>
                  <a:pt x="6630160" y="6597288"/>
                  <a:pt x="6607065" y="6597202"/>
                </a:cubicBezTo>
                <a:cubicBezTo>
                  <a:pt x="6625347" y="6622121"/>
                  <a:pt x="6557475" y="6611760"/>
                  <a:pt x="6549804" y="6626596"/>
                </a:cubicBezTo>
                <a:cubicBezTo>
                  <a:pt x="6532425" y="6625972"/>
                  <a:pt x="6514382" y="6625766"/>
                  <a:pt x="6496083" y="6626095"/>
                </a:cubicBezTo>
                <a:lnTo>
                  <a:pt x="6485389" y="6626617"/>
                </a:lnTo>
                <a:lnTo>
                  <a:pt x="6485223" y="6626886"/>
                </a:lnTo>
                <a:cubicBezTo>
                  <a:pt x="6483001" y="6627550"/>
                  <a:pt x="6479520" y="6627927"/>
                  <a:pt x="6474035" y="6627950"/>
                </a:cubicBezTo>
                <a:lnTo>
                  <a:pt x="6465888" y="6627571"/>
                </a:lnTo>
                <a:lnTo>
                  <a:pt x="6445139" y="6628585"/>
                </a:lnTo>
                <a:lnTo>
                  <a:pt x="6438312" y="6630646"/>
                </a:lnTo>
                <a:cubicBezTo>
                  <a:pt x="6417397" y="6642787"/>
                  <a:pt x="6447851" y="6675286"/>
                  <a:pt x="6392168" y="6665569"/>
                </a:cubicBezTo>
                <a:cubicBezTo>
                  <a:pt x="6343510" y="6677589"/>
                  <a:pt x="6330169" y="6701494"/>
                  <a:pt x="6272304" y="6700835"/>
                </a:cubicBezTo>
                <a:cubicBezTo>
                  <a:pt x="6226827" y="6712160"/>
                  <a:pt x="6194756" y="6728533"/>
                  <a:pt x="6150447" y="6732895"/>
                </a:cubicBezTo>
                <a:cubicBezTo>
                  <a:pt x="6140653" y="6742032"/>
                  <a:pt x="6128186" y="6747742"/>
                  <a:pt x="6104787" y="6743117"/>
                </a:cubicBezTo>
                <a:cubicBezTo>
                  <a:pt x="6064916" y="6755994"/>
                  <a:pt x="6067350" y="6769968"/>
                  <a:pt x="6030197" y="6767449"/>
                </a:cubicBezTo>
                <a:cubicBezTo>
                  <a:pt x="6025714" y="6799897"/>
                  <a:pt x="6010615" y="6777056"/>
                  <a:pt x="5980285" y="6782421"/>
                </a:cubicBezTo>
                <a:cubicBezTo>
                  <a:pt x="5954036" y="6784991"/>
                  <a:pt x="5980131" y="6764424"/>
                  <a:pt x="5958496" y="6769874"/>
                </a:cubicBezTo>
                <a:cubicBezTo>
                  <a:pt x="5944505" y="6782527"/>
                  <a:pt x="5921893" y="6765237"/>
                  <a:pt x="5908732" y="6779393"/>
                </a:cubicBezTo>
                <a:cubicBezTo>
                  <a:pt x="5931989" y="6790347"/>
                  <a:pt x="5860959" y="6791681"/>
                  <a:pt x="5874963" y="6803355"/>
                </a:cubicBezTo>
                <a:cubicBezTo>
                  <a:pt x="5833647" y="6793755"/>
                  <a:pt x="5851456" y="6816602"/>
                  <a:pt x="5819199" y="6820147"/>
                </a:cubicBezTo>
                <a:cubicBezTo>
                  <a:pt x="5798819" y="6818094"/>
                  <a:pt x="5788750" y="6819934"/>
                  <a:pt x="5786035" y="6830341"/>
                </a:cubicBezTo>
                <a:cubicBezTo>
                  <a:pt x="5689973" y="6819312"/>
                  <a:pt x="5750863" y="6840131"/>
                  <a:pt x="5683543" y="6846008"/>
                </a:cubicBezTo>
                <a:cubicBezTo>
                  <a:pt x="5622546" y="6848924"/>
                  <a:pt x="5561433" y="6857988"/>
                  <a:pt x="5478912" y="6843932"/>
                </a:cubicBezTo>
                <a:cubicBezTo>
                  <a:pt x="5459815" y="6838522"/>
                  <a:pt x="5436209" y="6841929"/>
                  <a:pt x="5426182" y="6851543"/>
                </a:cubicBezTo>
                <a:cubicBezTo>
                  <a:pt x="5424458" y="6853198"/>
                  <a:pt x="5423209" y="6854977"/>
                  <a:pt x="5422476" y="6856827"/>
                </a:cubicBezTo>
                <a:cubicBezTo>
                  <a:pt x="5368974" y="6845270"/>
                  <a:pt x="5364519" y="6860824"/>
                  <a:pt x="5334223" y="6851042"/>
                </a:cubicBezTo>
                <a:lnTo>
                  <a:pt x="5307101" y="6857999"/>
                </a:lnTo>
                <a:lnTo>
                  <a:pt x="0" y="6857999"/>
                </a:lnTo>
                <a:lnTo>
                  <a:pt x="0" y="2143233"/>
                </a:lnTo>
                <a:lnTo>
                  <a:pt x="23798" y="2139906"/>
                </a:lnTo>
                <a:cubicBezTo>
                  <a:pt x="74043" y="2136293"/>
                  <a:pt x="38977" y="2165571"/>
                  <a:pt x="87258" y="2143366"/>
                </a:cubicBezTo>
                <a:cubicBezTo>
                  <a:pt x="122965" y="2137787"/>
                  <a:pt x="117457" y="2188700"/>
                  <a:pt x="156013" y="2163361"/>
                </a:cubicBezTo>
                <a:cubicBezTo>
                  <a:pt x="199419" y="2162157"/>
                  <a:pt x="225310" y="2180084"/>
                  <a:pt x="266777" y="2165405"/>
                </a:cubicBezTo>
                <a:cubicBezTo>
                  <a:pt x="307408" y="2164360"/>
                  <a:pt x="341751" y="2171054"/>
                  <a:pt x="376805" y="2164126"/>
                </a:cubicBezTo>
                <a:cubicBezTo>
                  <a:pt x="390105" y="2169833"/>
                  <a:pt x="403012" y="2171855"/>
                  <a:pt x="416820" y="2162058"/>
                </a:cubicBezTo>
                <a:cubicBezTo>
                  <a:pt x="454441" y="2163754"/>
                  <a:pt x="462164" y="2176725"/>
                  <a:pt x="487366" y="2165444"/>
                </a:cubicBezTo>
                <a:cubicBezTo>
                  <a:pt x="512638" y="2193098"/>
                  <a:pt x="508069" y="2169186"/>
                  <a:pt x="533680" y="2166550"/>
                </a:cubicBezTo>
                <a:cubicBezTo>
                  <a:pt x="554439" y="2162433"/>
                  <a:pt x="521576" y="2150568"/>
                  <a:pt x="540946" y="2150128"/>
                </a:cubicBezTo>
                <a:cubicBezTo>
                  <a:pt x="559671" y="2157928"/>
                  <a:pt x="564313" y="2137102"/>
                  <a:pt x="583453" y="2146439"/>
                </a:cubicBezTo>
                <a:cubicBezTo>
                  <a:pt x="574045" y="2161807"/>
                  <a:pt x="626400" y="2145688"/>
                  <a:pt x="624180" y="2159439"/>
                </a:cubicBezTo>
                <a:cubicBezTo>
                  <a:pt x="647591" y="2140873"/>
                  <a:pt x="650201" y="2165450"/>
                  <a:pt x="675971" y="2160733"/>
                </a:cubicBezTo>
                <a:cubicBezTo>
                  <a:pt x="689339" y="2153950"/>
                  <a:pt x="697882" y="2153126"/>
                  <a:pt x="706914" y="2161686"/>
                </a:cubicBezTo>
                <a:cubicBezTo>
                  <a:pt x="769009" y="2128516"/>
                  <a:pt x="739035" y="2161792"/>
                  <a:pt x="791788" y="2150599"/>
                </a:cubicBezTo>
                <a:cubicBezTo>
                  <a:pt x="837950" y="2138324"/>
                  <a:pt x="852628" y="2155297"/>
                  <a:pt x="902857" y="2122745"/>
                </a:cubicBezTo>
                <a:cubicBezTo>
                  <a:pt x="913016" y="2113301"/>
                  <a:pt x="967730" y="2097173"/>
                  <a:pt x="981959" y="2092815"/>
                </a:cubicBezTo>
                <a:cubicBezTo>
                  <a:pt x="996188" y="2088456"/>
                  <a:pt x="986445" y="2095133"/>
                  <a:pt x="988232" y="2096592"/>
                </a:cubicBezTo>
                <a:cubicBezTo>
                  <a:pt x="1019139" y="2073321"/>
                  <a:pt x="1032924" y="2086016"/>
                  <a:pt x="1048229" y="2069972"/>
                </a:cubicBezTo>
                <a:cubicBezTo>
                  <a:pt x="1091335" y="2064742"/>
                  <a:pt x="1121978" y="2082008"/>
                  <a:pt x="1136098" y="2067967"/>
                </a:cubicBezTo>
                <a:cubicBezTo>
                  <a:pt x="1157340" y="2069596"/>
                  <a:pt x="1183471" y="2087419"/>
                  <a:pt x="1202436" y="2072380"/>
                </a:cubicBezTo>
                <a:cubicBezTo>
                  <a:pt x="1202276" y="2085209"/>
                  <a:pt x="1228778" y="2063479"/>
                  <a:pt x="1239614" y="2072295"/>
                </a:cubicBezTo>
                <a:cubicBezTo>
                  <a:pt x="1247024" y="2079920"/>
                  <a:pt x="1256792" y="2075104"/>
                  <a:pt x="1266687" y="2075072"/>
                </a:cubicBezTo>
                <a:cubicBezTo>
                  <a:pt x="1278018" y="2081364"/>
                  <a:pt x="1322622" y="2073526"/>
                  <a:pt x="1335495" y="2066868"/>
                </a:cubicBezTo>
                <a:cubicBezTo>
                  <a:pt x="1368381" y="2043096"/>
                  <a:pt x="1422617" y="2065011"/>
                  <a:pt x="1449503" y="2046887"/>
                </a:cubicBezTo>
                <a:cubicBezTo>
                  <a:pt x="1458132" y="2044484"/>
                  <a:pt x="1466138" y="2043753"/>
                  <a:pt x="1473714" y="2044066"/>
                </a:cubicBezTo>
                <a:lnTo>
                  <a:pt x="1494279" y="2047336"/>
                </a:lnTo>
                <a:lnTo>
                  <a:pt x="1498838" y="2053057"/>
                </a:lnTo>
                <a:lnTo>
                  <a:pt x="1512113" y="2052421"/>
                </a:lnTo>
                <a:lnTo>
                  <a:pt x="1515595" y="2053441"/>
                </a:lnTo>
                <a:cubicBezTo>
                  <a:pt x="1522236" y="2055416"/>
                  <a:pt x="1528840" y="2057179"/>
                  <a:pt x="1535601" y="2058100"/>
                </a:cubicBezTo>
                <a:cubicBezTo>
                  <a:pt x="1533819" y="2030557"/>
                  <a:pt x="1592812" y="2061403"/>
                  <a:pt x="1579590" y="2038490"/>
                </a:cubicBezTo>
                <a:cubicBezTo>
                  <a:pt x="1616426" y="2038767"/>
                  <a:pt x="1594177" y="2016885"/>
                  <a:pt x="1632661" y="2038680"/>
                </a:cubicBezTo>
                <a:cubicBezTo>
                  <a:pt x="1695112" y="2019618"/>
                  <a:pt x="1728303" y="2044586"/>
                  <a:pt x="1781597" y="2013421"/>
                </a:cubicBezTo>
                <a:cubicBezTo>
                  <a:pt x="1834196" y="2009160"/>
                  <a:pt x="1902538" y="2002271"/>
                  <a:pt x="1942299" y="1995238"/>
                </a:cubicBezTo>
                <a:cubicBezTo>
                  <a:pt x="1987356" y="1969382"/>
                  <a:pt x="2046051" y="1931285"/>
                  <a:pt x="2073776" y="1959306"/>
                </a:cubicBezTo>
                <a:cubicBezTo>
                  <a:pt x="2128486" y="1955797"/>
                  <a:pt x="2173117" y="1931503"/>
                  <a:pt x="2225830" y="1945035"/>
                </a:cubicBezTo>
                <a:cubicBezTo>
                  <a:pt x="2228705" y="1940868"/>
                  <a:pt x="2232493" y="1937453"/>
                  <a:pt x="2236906" y="1934583"/>
                </a:cubicBezTo>
                <a:lnTo>
                  <a:pt x="2250907" y="1927805"/>
                </a:lnTo>
                <a:lnTo>
                  <a:pt x="2253081" y="1928470"/>
                </a:lnTo>
                <a:cubicBezTo>
                  <a:pt x="2262162" y="1929060"/>
                  <a:pt x="2267315" y="1927517"/>
                  <a:pt x="2270720" y="1925037"/>
                </a:cubicBezTo>
                <a:lnTo>
                  <a:pt x="2273667" y="1921293"/>
                </a:lnTo>
                <a:lnTo>
                  <a:pt x="2285482" y="1917998"/>
                </a:lnTo>
                <a:lnTo>
                  <a:pt x="2307986" y="1908982"/>
                </a:lnTo>
                <a:lnTo>
                  <a:pt x="2312921" y="1909665"/>
                </a:lnTo>
                <a:lnTo>
                  <a:pt x="2347989" y="1899756"/>
                </a:lnTo>
                <a:lnTo>
                  <a:pt x="2348816" y="1900744"/>
                </a:lnTo>
                <a:cubicBezTo>
                  <a:pt x="2351467" y="1902733"/>
                  <a:pt x="2354933" y="1903776"/>
                  <a:pt x="2360199" y="1902864"/>
                </a:cubicBezTo>
                <a:cubicBezTo>
                  <a:pt x="2357148" y="1920740"/>
                  <a:pt x="2365381" y="1908616"/>
                  <a:pt x="2381173" y="1904351"/>
                </a:cubicBezTo>
                <a:cubicBezTo>
                  <a:pt x="2379960" y="1931162"/>
                  <a:pt x="2421782" y="1909095"/>
                  <a:pt x="2433782" y="1921696"/>
                </a:cubicBezTo>
                <a:cubicBezTo>
                  <a:pt x="2445411" y="1917959"/>
                  <a:pt x="2457686" y="1914495"/>
                  <a:pt x="2470381" y="1911489"/>
                </a:cubicBezTo>
                <a:lnTo>
                  <a:pt x="2477951" y="1910044"/>
                </a:lnTo>
                <a:lnTo>
                  <a:pt x="2478187" y="1910267"/>
                </a:lnTo>
                <a:cubicBezTo>
                  <a:pt x="2480012" y="1910490"/>
                  <a:pt x="2482569" y="1910217"/>
                  <a:pt x="2486339" y="1909244"/>
                </a:cubicBezTo>
                <a:lnTo>
                  <a:pt x="2491753" y="1907410"/>
                </a:lnTo>
                <a:lnTo>
                  <a:pt x="2506438" y="1904607"/>
                </a:lnTo>
                <a:lnTo>
                  <a:pt x="2512055" y="1905314"/>
                </a:lnTo>
                <a:cubicBezTo>
                  <a:pt x="2531909" y="1912973"/>
                  <a:pt x="2525790" y="1949139"/>
                  <a:pt x="2559550" y="1929886"/>
                </a:cubicBezTo>
                <a:cubicBezTo>
                  <a:pt x="2598368" y="1932405"/>
                  <a:pt x="2618373" y="1952531"/>
                  <a:pt x="2657743" y="1941427"/>
                </a:cubicBezTo>
                <a:cubicBezTo>
                  <a:pt x="2694066" y="1943866"/>
                  <a:pt x="2723489" y="1953496"/>
                  <a:pt x="2755845" y="1949581"/>
                </a:cubicBezTo>
                <a:cubicBezTo>
                  <a:pt x="2766710" y="1956423"/>
                  <a:pt x="2777851" y="1959550"/>
                  <a:pt x="2791790" y="1950948"/>
                </a:cubicBezTo>
                <a:cubicBezTo>
                  <a:pt x="2824975" y="1955867"/>
                  <a:pt x="2829653" y="1969486"/>
                  <a:pt x="2853980" y="1960379"/>
                </a:cubicBezTo>
                <a:cubicBezTo>
                  <a:pt x="2867339" y="1982719"/>
                  <a:pt x="2870664" y="1974650"/>
                  <a:pt x="2881292" y="1969035"/>
                </a:cubicBezTo>
                <a:lnTo>
                  <a:pt x="2882690" y="1968669"/>
                </a:lnTo>
                <a:lnTo>
                  <a:pt x="2884480" y="1971856"/>
                </a:lnTo>
                <a:lnTo>
                  <a:pt x="2889504" y="1973560"/>
                </a:lnTo>
                <a:lnTo>
                  <a:pt x="2904507" y="1973450"/>
                </a:lnTo>
                <a:lnTo>
                  <a:pt x="2910361" y="1972623"/>
                </a:lnTo>
                <a:cubicBezTo>
                  <a:pt x="2914314" y="1972346"/>
                  <a:pt x="2916841" y="1972538"/>
                  <a:pt x="2918476" y="1973085"/>
                </a:cubicBezTo>
                <a:cubicBezTo>
                  <a:pt x="2918519" y="1973172"/>
                  <a:pt x="2918565" y="1973259"/>
                  <a:pt x="2918608" y="1973346"/>
                </a:cubicBezTo>
                <a:lnTo>
                  <a:pt x="2926342" y="1973289"/>
                </a:lnTo>
                <a:cubicBezTo>
                  <a:pt x="2939546" y="1972624"/>
                  <a:pt x="2952540" y="1971432"/>
                  <a:pt x="2965031" y="1969856"/>
                </a:cubicBezTo>
                <a:cubicBezTo>
                  <a:pt x="2971305" y="1984385"/>
                  <a:pt x="3019698" y="1970246"/>
                  <a:pt x="3007773" y="1996347"/>
                </a:cubicBezTo>
                <a:cubicBezTo>
                  <a:pt x="3024413" y="1995002"/>
                  <a:pt x="3037063" y="1984582"/>
                  <a:pt x="3026997" y="2001580"/>
                </a:cubicBezTo>
                <a:cubicBezTo>
                  <a:pt x="3032338" y="2001634"/>
                  <a:pt x="3035193" y="2003280"/>
                  <a:pt x="3036901" y="2005710"/>
                </a:cubicBezTo>
                <a:lnTo>
                  <a:pt x="3037285" y="2006829"/>
                </a:lnTo>
                <a:lnTo>
                  <a:pt x="3074407" y="2003411"/>
                </a:lnTo>
                <a:lnTo>
                  <a:pt x="3078795" y="2004969"/>
                </a:lnTo>
                <a:lnTo>
                  <a:pt x="3103685" y="2000166"/>
                </a:lnTo>
                <a:lnTo>
                  <a:pt x="3116175" y="1999058"/>
                </a:lnTo>
                <a:lnTo>
                  <a:pt x="3120468" y="1995915"/>
                </a:lnTo>
                <a:cubicBezTo>
                  <a:pt x="3124679" y="1994091"/>
                  <a:pt x="3130170" y="1993504"/>
                  <a:pt x="3138514" y="1995716"/>
                </a:cubicBezTo>
                <a:lnTo>
                  <a:pt x="3140299" y="1996760"/>
                </a:lnTo>
                <a:lnTo>
                  <a:pt x="3156256" y="1992625"/>
                </a:lnTo>
                <a:cubicBezTo>
                  <a:pt x="3161579" y="1990603"/>
                  <a:pt x="3166532" y="1987932"/>
                  <a:pt x="3170922" y="1984357"/>
                </a:cubicBezTo>
                <a:cubicBezTo>
                  <a:pt x="3215296" y="2007127"/>
                  <a:pt x="3279153" y="1979394"/>
                  <a:pt x="3332263" y="1985792"/>
                </a:cubicBezTo>
                <a:cubicBezTo>
                  <a:pt x="3365071" y="1970632"/>
                  <a:pt x="3439000" y="1997025"/>
                  <a:pt x="3460591" y="1967471"/>
                </a:cubicBezTo>
                <a:cubicBezTo>
                  <a:pt x="3451444" y="2002870"/>
                  <a:pt x="3556491" y="1969109"/>
                  <a:pt x="3595015" y="1975790"/>
                </a:cubicBezTo>
                <a:cubicBezTo>
                  <a:pt x="3658347" y="1975113"/>
                  <a:pt x="3722805" y="1993634"/>
                  <a:pt x="3769101" y="1999150"/>
                </a:cubicBezTo>
                <a:cubicBezTo>
                  <a:pt x="3796708" y="2027471"/>
                  <a:pt x="3784478" y="2001987"/>
                  <a:pt x="3819178" y="2008885"/>
                </a:cubicBezTo>
                <a:cubicBezTo>
                  <a:pt x="3815893" y="1984013"/>
                  <a:pt x="3859241" y="2024909"/>
                  <a:pt x="3868628" y="1997548"/>
                </a:cubicBezTo>
                <a:cubicBezTo>
                  <a:pt x="3874646" y="1999671"/>
                  <a:pt x="3880179" y="2002589"/>
                  <a:pt x="3885662" y="2005723"/>
                </a:cubicBezTo>
                <a:lnTo>
                  <a:pt x="3888539" y="2007351"/>
                </a:lnTo>
                <a:lnTo>
                  <a:pt x="3901342" y="2009114"/>
                </a:lnTo>
                <a:lnTo>
                  <a:pt x="3903349" y="2015552"/>
                </a:lnTo>
                <a:lnTo>
                  <a:pt x="3921468" y="2022461"/>
                </a:lnTo>
                <a:cubicBezTo>
                  <a:pt x="3928503" y="2024132"/>
                  <a:pt x="3936363" y="2024854"/>
                  <a:pt x="3945480" y="2024047"/>
                </a:cubicBezTo>
                <a:cubicBezTo>
                  <a:pt x="3978176" y="2011092"/>
                  <a:pt x="4020619" y="2042364"/>
                  <a:pt x="4061250" y="2024945"/>
                </a:cubicBezTo>
                <a:cubicBezTo>
                  <a:pt x="4076090" y="2020726"/>
                  <a:pt x="4121392" y="2021057"/>
                  <a:pt x="4129570" y="2029272"/>
                </a:cubicBezTo>
                <a:cubicBezTo>
                  <a:pt x="4138935" y="2031020"/>
                  <a:pt x="4150099" y="2028050"/>
                  <a:pt x="4154036" y="2036868"/>
                </a:cubicBezTo>
                <a:cubicBezTo>
                  <a:pt x="4160735" y="2047472"/>
                  <a:pt x="4194512" y="2030907"/>
                  <a:pt x="4189204" y="2043474"/>
                </a:cubicBezTo>
                <a:cubicBezTo>
                  <a:pt x="4213171" y="2032123"/>
                  <a:pt x="4230703" y="2054320"/>
                  <a:pt x="4250119" y="2059743"/>
                </a:cubicBezTo>
                <a:cubicBezTo>
                  <a:pt x="4259612" y="2054119"/>
                  <a:pt x="4269863" y="2056925"/>
                  <a:pt x="4283096" y="2061464"/>
                </a:cubicBezTo>
                <a:lnTo>
                  <a:pt x="4301210" y="2067352"/>
                </a:lnTo>
                <a:lnTo>
                  <a:pt x="4308819" y="2066758"/>
                </a:lnTo>
                <a:cubicBezTo>
                  <a:pt x="4318024" y="2066868"/>
                  <a:pt x="4326429" y="2067593"/>
                  <a:pt x="4333907" y="2068098"/>
                </a:cubicBezTo>
                <a:lnTo>
                  <a:pt x="4348284" y="2068116"/>
                </a:lnTo>
                <a:lnTo>
                  <a:pt x="4354009" y="2067847"/>
                </a:lnTo>
                <a:lnTo>
                  <a:pt x="4366647" y="2061827"/>
                </a:lnTo>
                <a:lnTo>
                  <a:pt x="4383151" y="2064242"/>
                </a:lnTo>
                <a:lnTo>
                  <a:pt x="4401354" y="2058245"/>
                </a:lnTo>
                <a:cubicBezTo>
                  <a:pt x="4402457" y="2059998"/>
                  <a:pt x="4403942" y="2061629"/>
                  <a:pt x="4405765" y="2063081"/>
                </a:cubicBezTo>
                <a:lnTo>
                  <a:pt x="4420601" y="2068011"/>
                </a:lnTo>
                <a:lnTo>
                  <a:pt x="4433312" y="2062239"/>
                </a:lnTo>
                <a:cubicBezTo>
                  <a:pt x="4433913" y="2071826"/>
                  <a:pt x="4448053" y="2061159"/>
                  <a:pt x="4459938" y="2058655"/>
                </a:cubicBezTo>
                <a:lnTo>
                  <a:pt x="4467257" y="2059536"/>
                </a:lnTo>
                <a:lnTo>
                  <a:pt x="4492833" y="2051951"/>
                </a:lnTo>
                <a:cubicBezTo>
                  <a:pt x="4506830" y="2048890"/>
                  <a:pt x="4520326" y="2046915"/>
                  <a:pt x="4533444" y="2045543"/>
                </a:cubicBezTo>
                <a:lnTo>
                  <a:pt x="4579902" y="2042473"/>
                </a:lnTo>
                <a:lnTo>
                  <a:pt x="4593061" y="2036537"/>
                </a:lnTo>
                <a:cubicBezTo>
                  <a:pt x="4623093" y="2030020"/>
                  <a:pt x="4659310" y="2036776"/>
                  <a:pt x="4678455" y="2022033"/>
                </a:cubicBezTo>
                <a:cubicBezTo>
                  <a:pt x="4686902" y="2019123"/>
                  <a:pt x="4694854" y="2017915"/>
                  <a:pt x="4702453" y="2017770"/>
                </a:cubicBezTo>
                <a:lnTo>
                  <a:pt x="4723263" y="2019792"/>
                </a:lnTo>
                <a:lnTo>
                  <a:pt x="4728248" y="2025217"/>
                </a:lnTo>
                <a:lnTo>
                  <a:pt x="4741475" y="2023784"/>
                </a:lnTo>
                <a:lnTo>
                  <a:pt x="4745033" y="2024591"/>
                </a:lnTo>
                <a:cubicBezTo>
                  <a:pt x="4751823" y="2026159"/>
                  <a:pt x="4758560" y="2027516"/>
                  <a:pt x="4765390" y="2028029"/>
                </a:cubicBezTo>
                <a:cubicBezTo>
                  <a:pt x="4761540" y="2000715"/>
                  <a:pt x="4822843" y="2027885"/>
                  <a:pt x="4807902" y="2005868"/>
                </a:cubicBezTo>
                <a:cubicBezTo>
                  <a:pt x="4844760" y="2003930"/>
                  <a:pt x="4820870" y="1983482"/>
                  <a:pt x="4860989" y="2002871"/>
                </a:cubicBezTo>
                <a:cubicBezTo>
                  <a:pt x="4922008" y="1980146"/>
                  <a:pt x="5009783" y="1987933"/>
                  <a:pt x="5060738" y="1953707"/>
                </a:cubicBezTo>
                <a:cubicBezTo>
                  <a:pt x="5113014" y="1946308"/>
                  <a:pt x="5135414" y="1967863"/>
                  <a:pt x="5174646" y="1958475"/>
                </a:cubicBezTo>
                <a:cubicBezTo>
                  <a:pt x="5181576" y="1926245"/>
                  <a:pt x="5266302" y="1871146"/>
                  <a:pt x="5296127" y="1897377"/>
                </a:cubicBezTo>
                <a:cubicBezTo>
                  <a:pt x="5350570" y="1890601"/>
                  <a:pt x="5393378" y="1863736"/>
                  <a:pt x="5447102" y="1874045"/>
                </a:cubicBezTo>
                <a:cubicBezTo>
                  <a:pt x="5449663" y="1869724"/>
                  <a:pt x="5453194" y="1866097"/>
                  <a:pt x="5457394" y="1862976"/>
                </a:cubicBezTo>
                <a:lnTo>
                  <a:pt x="5470885" y="1855386"/>
                </a:lnTo>
                <a:lnTo>
                  <a:pt x="5473108" y="1855919"/>
                </a:lnTo>
                <a:cubicBezTo>
                  <a:pt x="5482234" y="1855961"/>
                  <a:pt x="5487271" y="1854115"/>
                  <a:pt x="5490487" y="1851442"/>
                </a:cubicBezTo>
                <a:lnTo>
                  <a:pt x="5493156" y="1847537"/>
                </a:lnTo>
                <a:lnTo>
                  <a:pt x="5504724" y="1843550"/>
                </a:lnTo>
                <a:lnTo>
                  <a:pt x="5526552" y="1833223"/>
                </a:lnTo>
                <a:lnTo>
                  <a:pt x="5531534" y="1833606"/>
                </a:lnTo>
                <a:lnTo>
                  <a:pt x="5565857" y="1821637"/>
                </a:lnTo>
                <a:lnTo>
                  <a:pt x="5566758" y="1822571"/>
                </a:lnTo>
                <a:cubicBezTo>
                  <a:pt x="5569560" y="1824391"/>
                  <a:pt x="5573104" y="1825220"/>
                  <a:pt x="5578300" y="1823998"/>
                </a:cubicBezTo>
                <a:cubicBezTo>
                  <a:pt x="5576590" y="1841977"/>
                  <a:pt x="5583913" y="1829412"/>
                  <a:pt x="5599385" y="1824219"/>
                </a:cubicBezTo>
                <a:cubicBezTo>
                  <a:pt x="5600181" y="1850985"/>
                  <a:pt x="5640346" y="1826505"/>
                  <a:pt x="5653291" y="1838330"/>
                </a:cubicBezTo>
                <a:cubicBezTo>
                  <a:pt x="5664639" y="1833911"/>
                  <a:pt x="5676656" y="1829727"/>
                  <a:pt x="5689123" y="1825972"/>
                </a:cubicBezTo>
                <a:lnTo>
                  <a:pt x="5696583" y="1824080"/>
                </a:lnTo>
                <a:lnTo>
                  <a:pt x="5696836" y="1824287"/>
                </a:lnTo>
                <a:cubicBezTo>
                  <a:pt x="5698678" y="1824400"/>
                  <a:pt x="5701213" y="1823974"/>
                  <a:pt x="5704910" y="1822779"/>
                </a:cubicBezTo>
                <a:lnTo>
                  <a:pt x="5710186" y="1820629"/>
                </a:lnTo>
                <a:lnTo>
                  <a:pt x="5724662" y="1816957"/>
                </a:lnTo>
                <a:lnTo>
                  <a:pt x="5730330" y="1817323"/>
                </a:lnTo>
                <a:lnTo>
                  <a:pt x="5733569" y="1819818"/>
                </a:lnTo>
                <a:lnTo>
                  <a:pt x="5734751" y="1819150"/>
                </a:lnTo>
                <a:cubicBezTo>
                  <a:pt x="5742385" y="1811473"/>
                  <a:pt x="5741789" y="1803283"/>
                  <a:pt x="5765286" y="1820584"/>
                </a:cubicBezTo>
                <a:cubicBezTo>
                  <a:pt x="5784532" y="1806446"/>
                  <a:pt x="5795499" y="1817814"/>
                  <a:pt x="5829951" y="1814425"/>
                </a:cubicBezTo>
                <a:cubicBezTo>
                  <a:pt x="5839381" y="1803221"/>
                  <a:pt x="5851644" y="1803437"/>
                  <a:pt x="5865400" y="1807121"/>
                </a:cubicBezTo>
                <a:cubicBezTo>
                  <a:pt x="5894873" y="1795832"/>
                  <a:pt x="5927910" y="1797657"/>
                  <a:pt x="5964230" y="1791246"/>
                </a:cubicBezTo>
                <a:cubicBezTo>
                  <a:pt x="5997095" y="1771694"/>
                  <a:pt x="6025977" y="1785382"/>
                  <a:pt x="6064751" y="1778450"/>
                </a:cubicBezTo>
                <a:cubicBezTo>
                  <a:pt x="6088334" y="1752766"/>
                  <a:pt x="6099508" y="1787374"/>
                  <a:pt x="6122352" y="1789671"/>
                </a:cubicBezTo>
                <a:lnTo>
                  <a:pt x="6128122" y="1788981"/>
                </a:lnTo>
                <a:lnTo>
                  <a:pt x="6141014" y="1782915"/>
                </a:lnTo>
                <a:lnTo>
                  <a:pt x="6145388" y="1779947"/>
                </a:lnTo>
                <a:cubicBezTo>
                  <a:pt x="6148578" y="1778158"/>
                  <a:pt x="6150926" y="1777299"/>
                  <a:pt x="6152799" y="1777068"/>
                </a:cubicBezTo>
                <a:lnTo>
                  <a:pt x="6153131" y="1777217"/>
                </a:lnTo>
                <a:lnTo>
                  <a:pt x="6159777" y="1774090"/>
                </a:lnTo>
                <a:cubicBezTo>
                  <a:pt x="6170646" y="1768312"/>
                  <a:pt x="6180893" y="1762216"/>
                  <a:pt x="6190386" y="1756022"/>
                </a:cubicBezTo>
                <a:cubicBezTo>
                  <a:pt x="6207960" y="1764717"/>
                  <a:pt x="6238019" y="1734533"/>
                  <a:pt x="6249518" y="1759399"/>
                </a:cubicBezTo>
                <a:cubicBezTo>
                  <a:pt x="6262790" y="1751731"/>
                  <a:pt x="6265029" y="1738657"/>
                  <a:pt x="6270527" y="1755769"/>
                </a:cubicBezTo>
                <a:cubicBezTo>
                  <a:pt x="6275192" y="1753681"/>
                  <a:pt x="6279041" y="1753811"/>
                  <a:pt x="6282550" y="1755003"/>
                </a:cubicBezTo>
                <a:lnTo>
                  <a:pt x="6283816" y="1755712"/>
                </a:lnTo>
                <a:lnTo>
                  <a:pt x="6313084" y="1738281"/>
                </a:lnTo>
                <a:lnTo>
                  <a:pt x="6318182" y="1737732"/>
                </a:lnTo>
                <a:lnTo>
                  <a:pt x="6335709" y="1724111"/>
                </a:lnTo>
                <a:lnTo>
                  <a:pt x="6345588" y="1718279"/>
                </a:lnTo>
                <a:lnTo>
                  <a:pt x="6346673" y="1714145"/>
                </a:lnTo>
                <a:cubicBezTo>
                  <a:pt x="6348796" y="1711062"/>
                  <a:pt x="6353055" y="1708421"/>
                  <a:pt x="6362126" y="1706799"/>
                </a:cubicBezTo>
                <a:lnTo>
                  <a:pt x="6364545" y="1706892"/>
                </a:lnTo>
                <a:cubicBezTo>
                  <a:pt x="6367637" y="1703281"/>
                  <a:pt x="6424942" y="1698254"/>
                  <a:pt x="6464076" y="1679171"/>
                </a:cubicBezTo>
                <a:cubicBezTo>
                  <a:pt x="6504464" y="1655724"/>
                  <a:pt x="6547114" y="1618110"/>
                  <a:pt x="6599352" y="1592397"/>
                </a:cubicBezTo>
                <a:cubicBezTo>
                  <a:pt x="6621028" y="1623320"/>
                  <a:pt x="6702628" y="1477903"/>
                  <a:pt x="6694106" y="1530854"/>
                </a:cubicBezTo>
                <a:cubicBezTo>
                  <a:pt x="6709146" y="1521510"/>
                  <a:pt x="6782557" y="1496994"/>
                  <a:pt x="6779808" y="1510598"/>
                </a:cubicBezTo>
                <a:cubicBezTo>
                  <a:pt x="6816671" y="1469344"/>
                  <a:pt x="6859225" y="1490432"/>
                  <a:pt x="6910674" y="1458095"/>
                </a:cubicBezTo>
                <a:cubicBezTo>
                  <a:pt x="6958236" y="1468911"/>
                  <a:pt x="6926351" y="1454150"/>
                  <a:pt x="6962144" y="1445637"/>
                </a:cubicBezTo>
                <a:cubicBezTo>
                  <a:pt x="6938512" y="1427780"/>
                  <a:pt x="7010208" y="1442012"/>
                  <a:pt x="6995460" y="1417188"/>
                </a:cubicBezTo>
                <a:lnTo>
                  <a:pt x="7017033" y="1416698"/>
                </a:lnTo>
                <a:lnTo>
                  <a:pt x="7020886" y="1416805"/>
                </a:lnTo>
                <a:lnTo>
                  <a:pt x="7033438" y="1413061"/>
                </a:lnTo>
                <a:lnTo>
                  <a:pt x="7040555" y="1417220"/>
                </a:lnTo>
                <a:lnTo>
                  <a:pt x="7062011" y="1415322"/>
                </a:lnTo>
                <a:cubicBezTo>
                  <a:pt x="7069494" y="1413805"/>
                  <a:pt x="7076899" y="1411231"/>
                  <a:pt x="7084117" y="1406974"/>
                </a:cubicBezTo>
                <a:cubicBezTo>
                  <a:pt x="7101577" y="1383961"/>
                  <a:pt x="7164447" y="1391139"/>
                  <a:pt x="7185047" y="1361519"/>
                </a:cubicBezTo>
                <a:cubicBezTo>
                  <a:pt x="7194363" y="1352352"/>
                  <a:pt x="7233839" y="1334552"/>
                  <a:pt x="7247783" y="1337622"/>
                </a:cubicBezTo>
                <a:cubicBezTo>
                  <a:pt x="7257348" y="1335236"/>
                  <a:pt x="7264529" y="1328498"/>
                  <a:pt x="7275307" y="1333722"/>
                </a:cubicBezTo>
                <a:cubicBezTo>
                  <a:pt x="7289966" y="1339225"/>
                  <a:pt x="7305349" y="1312996"/>
                  <a:pt x="7311261" y="1324795"/>
                </a:cubicBezTo>
                <a:cubicBezTo>
                  <a:pt x="7322509" y="1306494"/>
                  <a:pt x="7356236" y="1316612"/>
                  <a:pt x="7377571" y="1313050"/>
                </a:cubicBezTo>
                <a:cubicBezTo>
                  <a:pt x="7384603" y="1296817"/>
                  <a:pt x="7422434" y="1305349"/>
                  <a:pt x="7461694" y="1290297"/>
                </a:cubicBezTo>
                <a:cubicBezTo>
                  <a:pt x="7468925" y="1271946"/>
                  <a:pt x="7488273" y="1280301"/>
                  <a:pt x="7507193" y="1251613"/>
                </a:cubicBezTo>
                <a:cubicBezTo>
                  <a:pt x="7509613" y="1252526"/>
                  <a:pt x="7512260" y="1253190"/>
                  <a:pt x="7515052" y="1253584"/>
                </a:cubicBezTo>
                <a:cubicBezTo>
                  <a:pt x="7531272" y="1255869"/>
                  <a:pt x="7548775" y="1248744"/>
                  <a:pt x="7554146" y="1237669"/>
                </a:cubicBezTo>
                <a:cubicBezTo>
                  <a:pt x="7587383" y="1195873"/>
                  <a:pt x="7632956" y="1177588"/>
                  <a:pt x="7671846" y="1155347"/>
                </a:cubicBezTo>
                <a:cubicBezTo>
                  <a:pt x="7717626" y="1132532"/>
                  <a:pt x="7704339" y="1170169"/>
                  <a:pt x="7748774" y="1124980"/>
                </a:cubicBezTo>
                <a:cubicBezTo>
                  <a:pt x="7761564" y="1130678"/>
                  <a:pt x="7769446" y="1127888"/>
                  <a:pt x="7779182" y="1118490"/>
                </a:cubicBezTo>
                <a:cubicBezTo>
                  <a:pt x="7801901" y="1108032"/>
                  <a:pt x="7816047" y="1129940"/>
                  <a:pt x="7829932" y="1107346"/>
                </a:cubicBezTo>
                <a:cubicBezTo>
                  <a:pt x="7834286" y="1120482"/>
                  <a:pt x="7877354" y="1093242"/>
                  <a:pt x="7875510" y="1109570"/>
                </a:cubicBezTo>
                <a:cubicBezTo>
                  <a:pt x="7898453" y="1113571"/>
                  <a:pt x="7893102" y="1093377"/>
                  <a:pt x="7914918" y="1096070"/>
                </a:cubicBezTo>
                <a:cubicBezTo>
                  <a:pt x="7933463" y="1091055"/>
                  <a:pt x="7896037" y="1088002"/>
                  <a:pt x="7914188" y="1079287"/>
                </a:cubicBezTo>
                <a:cubicBezTo>
                  <a:pt x="7937737" y="1070775"/>
                  <a:pt x="7922008" y="1049943"/>
                  <a:pt x="7959552" y="1069277"/>
                </a:cubicBezTo>
                <a:cubicBezTo>
                  <a:pt x="7978616" y="1052937"/>
                  <a:pt x="7992226" y="1062990"/>
                  <a:pt x="8029450" y="1055589"/>
                </a:cubicBezTo>
                <a:lnTo>
                  <a:pt x="8038422" y="1049493"/>
                </a:lnTo>
                <a:lnTo>
                  <a:pt x="8053585" y="1058943"/>
                </a:lnTo>
                <a:cubicBezTo>
                  <a:pt x="8061619" y="1062358"/>
                  <a:pt x="8070634" y="1063636"/>
                  <a:pt x="8081474" y="1059840"/>
                </a:cubicBezTo>
                <a:cubicBezTo>
                  <a:pt x="8141491" y="1015057"/>
                  <a:pt x="8090266" y="1080479"/>
                  <a:pt x="8197391" y="1038853"/>
                </a:cubicBezTo>
                <a:cubicBezTo>
                  <a:pt x="8201677" y="1033108"/>
                  <a:pt x="8217224" y="1033020"/>
                  <a:pt x="8218531" y="1038736"/>
                </a:cubicBezTo>
                <a:cubicBezTo>
                  <a:pt x="8224749" y="1034989"/>
                  <a:pt x="8236410" y="1019803"/>
                  <a:pt x="8242405" y="1027800"/>
                </a:cubicBezTo>
                <a:cubicBezTo>
                  <a:pt x="8260401" y="1023020"/>
                  <a:pt x="8277595" y="1016764"/>
                  <a:pt x="8293586" y="1009216"/>
                </a:cubicBezTo>
                <a:lnTo>
                  <a:pt x="8325267" y="990249"/>
                </a:lnTo>
                <a:lnTo>
                  <a:pt x="8335565" y="995156"/>
                </a:lnTo>
                <a:cubicBezTo>
                  <a:pt x="8342208" y="997234"/>
                  <a:pt x="8349366" y="997680"/>
                  <a:pt x="8357350" y="994276"/>
                </a:cubicBezTo>
                <a:cubicBezTo>
                  <a:pt x="8398773" y="957879"/>
                  <a:pt x="8366593" y="1009035"/>
                  <a:pt x="8445003" y="972367"/>
                </a:cubicBezTo>
                <a:cubicBezTo>
                  <a:pt x="8447663" y="967887"/>
                  <a:pt x="8459739" y="966961"/>
                  <a:pt x="8461421" y="971111"/>
                </a:cubicBezTo>
                <a:cubicBezTo>
                  <a:pt x="8465819" y="968000"/>
                  <a:pt x="8473109" y="956137"/>
                  <a:pt x="8478704" y="961712"/>
                </a:cubicBezTo>
                <a:cubicBezTo>
                  <a:pt x="8505565" y="952663"/>
                  <a:pt x="8529238" y="939426"/>
                  <a:pt x="8547429" y="923277"/>
                </a:cubicBezTo>
                <a:cubicBezTo>
                  <a:pt x="8576531" y="919061"/>
                  <a:pt x="8579138" y="912461"/>
                  <a:pt x="8579319" y="905576"/>
                </a:cubicBezTo>
                <a:cubicBezTo>
                  <a:pt x="8579529" y="904096"/>
                  <a:pt x="8579740" y="902618"/>
                  <a:pt x="8579950" y="901139"/>
                </a:cubicBezTo>
                <a:lnTo>
                  <a:pt x="8589038" y="903946"/>
                </a:lnTo>
                <a:cubicBezTo>
                  <a:pt x="8598255" y="904433"/>
                  <a:pt x="8605836" y="900079"/>
                  <a:pt x="8612581" y="893445"/>
                </a:cubicBezTo>
                <a:lnTo>
                  <a:pt x="8620213" y="884417"/>
                </a:lnTo>
                <a:lnTo>
                  <a:pt x="8636849" y="879570"/>
                </a:lnTo>
                <a:cubicBezTo>
                  <a:pt x="8647569" y="875664"/>
                  <a:pt x="8658506" y="871048"/>
                  <a:pt x="8678353" y="868709"/>
                </a:cubicBezTo>
                <a:cubicBezTo>
                  <a:pt x="8676250" y="844726"/>
                  <a:pt x="8711895" y="858913"/>
                  <a:pt x="8721366" y="848445"/>
                </a:cubicBezTo>
                <a:cubicBezTo>
                  <a:pt x="8730651" y="852242"/>
                  <a:pt x="8737642" y="851631"/>
                  <a:pt x="8743257" y="848457"/>
                </a:cubicBezTo>
                <a:lnTo>
                  <a:pt x="8755719" y="834419"/>
                </a:lnTo>
                <a:lnTo>
                  <a:pt x="8776970" y="830126"/>
                </a:lnTo>
                <a:cubicBezTo>
                  <a:pt x="8786153" y="826014"/>
                  <a:pt x="8792888" y="819621"/>
                  <a:pt x="8795998" y="809645"/>
                </a:cubicBezTo>
                <a:cubicBezTo>
                  <a:pt x="8805952" y="821837"/>
                  <a:pt x="8809794" y="841181"/>
                  <a:pt x="8837498" y="830583"/>
                </a:cubicBezTo>
                <a:cubicBezTo>
                  <a:pt x="8851172" y="827584"/>
                  <a:pt x="8868029" y="799681"/>
                  <a:pt x="8878040" y="791651"/>
                </a:cubicBezTo>
                <a:lnTo>
                  <a:pt x="8897564" y="782401"/>
                </a:lnTo>
                <a:lnTo>
                  <a:pt x="8905560" y="786219"/>
                </a:lnTo>
                <a:lnTo>
                  <a:pt x="8917778" y="783256"/>
                </a:lnTo>
                <a:lnTo>
                  <a:pt x="8914746" y="775031"/>
                </a:lnTo>
                <a:lnTo>
                  <a:pt x="8947030" y="764252"/>
                </a:lnTo>
                <a:cubicBezTo>
                  <a:pt x="8970788" y="755523"/>
                  <a:pt x="8988067" y="745115"/>
                  <a:pt x="8977138" y="726774"/>
                </a:cubicBezTo>
                <a:cubicBezTo>
                  <a:pt x="8977490" y="701480"/>
                  <a:pt x="9039667" y="723232"/>
                  <a:pt x="9028928" y="698996"/>
                </a:cubicBezTo>
                <a:cubicBezTo>
                  <a:pt x="9056296" y="708989"/>
                  <a:pt x="9080686" y="673518"/>
                  <a:pt x="9114263" y="665106"/>
                </a:cubicBezTo>
                <a:cubicBezTo>
                  <a:pt x="9115667" y="652470"/>
                  <a:pt x="9123557" y="650905"/>
                  <a:pt x="9139429" y="653134"/>
                </a:cubicBezTo>
                <a:cubicBezTo>
                  <a:pt x="9248531" y="629411"/>
                  <a:pt x="9343720" y="468354"/>
                  <a:pt x="9380600" y="515628"/>
                </a:cubicBezTo>
                <a:cubicBezTo>
                  <a:pt x="9406272" y="509931"/>
                  <a:pt x="9503943" y="538669"/>
                  <a:pt x="9561831" y="513591"/>
                </a:cubicBezTo>
                <a:cubicBezTo>
                  <a:pt x="9577802" y="480860"/>
                  <a:pt x="9713285" y="478736"/>
                  <a:pt x="9742561" y="469315"/>
                </a:cubicBezTo>
                <a:cubicBezTo>
                  <a:pt x="9742569" y="450758"/>
                  <a:pt x="9797169" y="453829"/>
                  <a:pt x="9784394" y="429345"/>
                </a:cubicBezTo>
                <a:cubicBezTo>
                  <a:pt x="9787055" y="417172"/>
                  <a:pt x="9801869" y="413844"/>
                  <a:pt x="9811914" y="421889"/>
                </a:cubicBezTo>
                <a:cubicBezTo>
                  <a:pt x="9828901" y="415568"/>
                  <a:pt x="9835642" y="400341"/>
                  <a:pt x="9858388" y="412158"/>
                </a:cubicBezTo>
                <a:cubicBezTo>
                  <a:pt x="9881945" y="404057"/>
                  <a:pt x="9894276" y="360744"/>
                  <a:pt x="9921770" y="380896"/>
                </a:cubicBezTo>
                <a:cubicBezTo>
                  <a:pt x="9930032" y="337884"/>
                  <a:pt x="10038117" y="312408"/>
                  <a:pt x="10084861" y="294587"/>
                </a:cubicBezTo>
                <a:cubicBezTo>
                  <a:pt x="10141631" y="278266"/>
                  <a:pt x="10188248" y="249698"/>
                  <a:pt x="10271351" y="227987"/>
                </a:cubicBezTo>
                <a:cubicBezTo>
                  <a:pt x="10362764" y="229558"/>
                  <a:pt x="10358378" y="196042"/>
                  <a:pt x="10424673" y="178078"/>
                </a:cubicBezTo>
                <a:cubicBezTo>
                  <a:pt x="10452909" y="162753"/>
                  <a:pt x="10514634" y="185033"/>
                  <a:pt x="10534657" y="156701"/>
                </a:cubicBezTo>
                <a:cubicBezTo>
                  <a:pt x="10595265" y="170910"/>
                  <a:pt x="10637600" y="149657"/>
                  <a:pt x="10726300" y="150292"/>
                </a:cubicBezTo>
                <a:cubicBezTo>
                  <a:pt x="10775756" y="148210"/>
                  <a:pt x="10805324" y="153235"/>
                  <a:pt x="10861177" y="138253"/>
                </a:cubicBezTo>
                <a:cubicBezTo>
                  <a:pt x="10888992" y="99450"/>
                  <a:pt x="10971843" y="126363"/>
                  <a:pt x="10995894" y="78271"/>
                </a:cubicBezTo>
                <a:cubicBezTo>
                  <a:pt x="11009945" y="87061"/>
                  <a:pt x="11016683" y="79738"/>
                  <a:pt x="11031776" y="74275"/>
                </a:cubicBezTo>
                <a:cubicBezTo>
                  <a:pt x="11049588" y="91553"/>
                  <a:pt x="11064655" y="65479"/>
                  <a:pt x="11082485" y="73705"/>
                </a:cubicBezTo>
                <a:cubicBezTo>
                  <a:pt x="11124351" y="51595"/>
                  <a:pt x="11194283" y="44212"/>
                  <a:pt x="11230739" y="34792"/>
                </a:cubicBezTo>
                <a:cubicBezTo>
                  <a:pt x="11248967" y="30081"/>
                  <a:pt x="11257520" y="13218"/>
                  <a:pt x="11268645" y="482"/>
                </a:cubicBezTo>
                <a:lnTo>
                  <a:pt x="11269336" y="3"/>
                </a:lnTo>
                <a:lnTo>
                  <a:pt x="0" y="3"/>
                </a:lnTo>
                <a:close/>
              </a:path>
            </a:pathLst>
          </a:custGeom>
        </p:spPr>
      </p:pic>
      <p:sp>
        <p:nvSpPr>
          <p:cNvPr id="4" name="Title 3">
            <a:extLst>
              <a:ext uri="{FF2B5EF4-FFF2-40B4-BE49-F238E27FC236}">
                <a16:creationId xmlns:a16="http://schemas.microsoft.com/office/drawing/2014/main" id="{7BC2D1F9-3092-D8BA-77D9-BA674E6EF528}"/>
              </a:ext>
            </a:extLst>
          </p:cNvPr>
          <p:cNvSpPr>
            <a:spLocks noGrp="1"/>
          </p:cNvSpPr>
          <p:nvPr>
            <p:ph type="ctrTitle"/>
          </p:nvPr>
        </p:nvSpPr>
        <p:spPr>
          <a:xfrm>
            <a:off x="782470" y="381663"/>
            <a:ext cx="6592960" cy="826935"/>
          </a:xfrm>
        </p:spPr>
        <p:txBody>
          <a:bodyPr>
            <a:normAutofit fontScale="90000"/>
          </a:bodyPr>
          <a:lstStyle/>
          <a:p>
            <a:pPr algn="l"/>
            <a:r>
              <a:rPr lang="en-US" sz="3600" b="1" dirty="0">
                <a:solidFill>
                  <a:schemeClr val="tx1">
                    <a:lumMod val="85000"/>
                    <a:lumOff val="15000"/>
                  </a:schemeClr>
                </a:solidFill>
                <a:latin typeface="Candara" panose="020E0502030303020204" pitchFamily="34" charset="0"/>
              </a:rPr>
              <a:t>	Narrative Related Questions</a:t>
            </a:r>
          </a:p>
        </p:txBody>
      </p:sp>
    </p:spTree>
    <p:extLst>
      <p:ext uri="{BB962C8B-B14F-4D97-AF65-F5344CB8AC3E}">
        <p14:creationId xmlns:p14="http://schemas.microsoft.com/office/powerpoint/2010/main" val="311419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reaching for a paper on a table full of paper and sticky notes">
            <a:extLst>
              <a:ext uri="{FF2B5EF4-FFF2-40B4-BE49-F238E27FC236}">
                <a16:creationId xmlns:a16="http://schemas.microsoft.com/office/drawing/2014/main" id="{DDB24675-3321-70C4-60C1-3A1EAB8DEB10}"/>
              </a:ext>
            </a:extLst>
          </p:cNvPr>
          <p:cNvPicPr>
            <a:picLocks noChangeAspect="1"/>
          </p:cNvPicPr>
          <p:nvPr/>
        </p:nvPicPr>
        <p:blipFill rotWithShape="1">
          <a:blip r:embed="rId3"/>
          <a:srcRect t="14498" r="9091" b="8894"/>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DB550-3A75-4CCF-B2CB-210E74977D00}"/>
              </a:ext>
            </a:extLst>
          </p:cNvPr>
          <p:cNvSpPr>
            <a:spLocks noGrp="1"/>
          </p:cNvSpPr>
          <p:nvPr>
            <p:ph type="title"/>
          </p:nvPr>
        </p:nvSpPr>
        <p:spPr>
          <a:xfrm>
            <a:off x="434030" y="372539"/>
            <a:ext cx="6619811" cy="1344975"/>
          </a:xfrm>
        </p:spPr>
        <p:txBody>
          <a:bodyPr>
            <a:normAutofit fontScale="90000"/>
          </a:bodyPr>
          <a:lstStyle/>
          <a:p>
            <a:r>
              <a:rPr lang="en-US" sz="2800" b="1" i="0" dirty="0">
                <a:effectLst/>
                <a:latin typeface="Candara" panose="020E0502030303020204" pitchFamily="34" charset="0"/>
              </a:rPr>
              <a:t>Approach the writing process as your previous writing instructor would have suggested:</a:t>
            </a:r>
            <a:br>
              <a:rPr lang="en-US" sz="2800" b="0" i="0" dirty="0">
                <a:effectLst/>
                <a:latin typeface="Roboto" panose="02000000000000000000" pitchFamily="2" charset="0"/>
              </a:rPr>
            </a:br>
            <a:endParaRPr lang="en-US" sz="2800" dirty="0"/>
          </a:p>
        </p:txBody>
      </p:sp>
      <p:sp>
        <p:nvSpPr>
          <p:cNvPr id="3" name="Content Placeholder 2">
            <a:extLst>
              <a:ext uri="{FF2B5EF4-FFF2-40B4-BE49-F238E27FC236}">
                <a16:creationId xmlns:a16="http://schemas.microsoft.com/office/drawing/2014/main" id="{C8E28F4B-66E7-4884-A889-3729449372EC}"/>
              </a:ext>
            </a:extLst>
          </p:cNvPr>
          <p:cNvSpPr>
            <a:spLocks noGrp="1"/>
          </p:cNvSpPr>
          <p:nvPr>
            <p:ph idx="1"/>
          </p:nvPr>
        </p:nvSpPr>
        <p:spPr>
          <a:xfrm>
            <a:off x="434030" y="1597390"/>
            <a:ext cx="6780468" cy="4580488"/>
          </a:xfrm>
        </p:spPr>
        <p:txBody>
          <a:bodyPr>
            <a:noAutofit/>
          </a:bodyPr>
          <a:lstStyle/>
          <a:p>
            <a:r>
              <a:rPr lang="en-US" sz="2400" b="0" i="0" dirty="0">
                <a:effectLst/>
                <a:latin typeface="Candara" panose="020E0502030303020204" pitchFamily="34" charset="0"/>
              </a:rPr>
              <a:t>Start early: Do not put off drafting your narrative!!! </a:t>
            </a:r>
          </a:p>
          <a:p>
            <a:r>
              <a:rPr lang="en-US" sz="2400" b="0" i="0" dirty="0">
                <a:effectLst/>
                <a:latin typeface="Candara" panose="020E0502030303020204" pitchFamily="34" charset="0"/>
              </a:rPr>
              <a:t>Plan on writing multiple drafts; work toward a clear, comprehensive and compelling argument</a:t>
            </a:r>
            <a:endParaRPr lang="en-US" sz="2400" dirty="0">
              <a:latin typeface="Candara" panose="020E0502030303020204" pitchFamily="34" charset="0"/>
            </a:endParaRPr>
          </a:p>
          <a:p>
            <a:r>
              <a:rPr lang="en-US" sz="2400" b="0" i="0" dirty="0">
                <a:effectLst/>
                <a:latin typeface="Candara" panose="020E0502030303020204" pitchFamily="34" charset="0"/>
              </a:rPr>
              <a:t>Ask colleagues to provide feedback on your draft(s)</a:t>
            </a:r>
          </a:p>
          <a:p>
            <a:pPr lvl="1"/>
            <a:r>
              <a:rPr lang="en-US" b="0" i="0" dirty="0">
                <a:effectLst/>
                <a:latin typeface="Candara" panose="020E0502030303020204" pitchFamily="34" charset="0"/>
              </a:rPr>
              <a:t>Be sure to include at least one person who is not closely familiar with your discipline</a:t>
            </a:r>
          </a:p>
          <a:p>
            <a:r>
              <a:rPr lang="en-US" sz="2400" b="0" i="0" dirty="0">
                <a:effectLst/>
                <a:latin typeface="Candara" panose="020E0502030303020204" pitchFamily="34" charset="0"/>
              </a:rPr>
              <a:t>Be very conscientious about your final editing process </a:t>
            </a:r>
            <a:endParaRPr lang="en-US" sz="2400" dirty="0"/>
          </a:p>
        </p:txBody>
      </p:sp>
    </p:spTree>
    <p:extLst>
      <p:ext uri="{BB962C8B-B14F-4D97-AF65-F5344CB8AC3E}">
        <p14:creationId xmlns:p14="http://schemas.microsoft.com/office/powerpoint/2010/main" val="295166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a:xfrm>
            <a:off x="838200" y="4473"/>
            <a:ext cx="10515600" cy="1325563"/>
          </a:xfrm>
        </p:spPr>
        <p:txBody>
          <a:bodyPr/>
          <a:lstStyle/>
          <a:p>
            <a:r>
              <a:rPr lang="en-US" b="1" dirty="0">
                <a:latin typeface="Candara" panose="020E0502030303020204" pitchFamily="34" charset="0"/>
              </a:rPr>
              <a:t>Teaching Section of Portfolio Narrative</a:t>
            </a: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392876" y="1107968"/>
            <a:ext cx="11138064" cy="5253533"/>
          </a:xfrm>
        </p:spPr>
        <p:txBody>
          <a:bodyPr vert="horz" lIns="91440" tIns="45720" rIns="91440" bIns="45720" rtlCol="0">
            <a:normAutofit/>
          </a:bodyPr>
          <a:lstStyle/>
          <a:p>
            <a:r>
              <a:rPr lang="en-US" sz="3200" dirty="0">
                <a:latin typeface="Candara" panose="020E0502030303020204" pitchFamily="34" charset="0"/>
              </a:rPr>
              <a:t>Tell a “story” of you teaching, including efforts to improve, change over time, and what </a:t>
            </a:r>
            <a:r>
              <a:rPr lang="en-US" sz="3200">
                <a:latin typeface="Candara" panose="020E0502030303020204" pitchFamily="34" charset="0"/>
              </a:rPr>
              <a:t>you will try </a:t>
            </a:r>
            <a:r>
              <a:rPr lang="en-US" sz="3200" dirty="0">
                <a:latin typeface="Candara" panose="020E0502030303020204" pitchFamily="34" charset="0"/>
              </a:rPr>
              <a:t>next </a:t>
            </a:r>
          </a:p>
          <a:p>
            <a:r>
              <a:rPr lang="en-US" sz="3200" dirty="0">
                <a:latin typeface="Candara" panose="020E0502030303020204" pitchFamily="34" charset="0"/>
              </a:rPr>
              <a:t>Explain your conception of teaching and learning, how you teach, and why you chose to teach that way</a:t>
            </a:r>
          </a:p>
          <a:p>
            <a:r>
              <a:rPr lang="en-US" sz="3200" dirty="0">
                <a:latin typeface="Candara" panose="020E0502030303020204" pitchFamily="34" charset="0"/>
              </a:rPr>
              <a:t>Demonstrate your enthusiasm and commitment to teaching</a:t>
            </a:r>
          </a:p>
          <a:p>
            <a:r>
              <a:rPr lang="en-US" sz="3200" dirty="0">
                <a:latin typeface="Candara" panose="020E0502030303020204" pitchFamily="34" charset="0"/>
              </a:rPr>
              <a:t>Most readers will not know the significance of your classes, how they relate, and the importance for future professionals in your discipline </a:t>
            </a:r>
          </a:p>
          <a:p>
            <a:r>
              <a:rPr lang="en-US" sz="3200" dirty="0">
                <a:latin typeface="Candara" panose="020E0502030303020204" pitchFamily="34" charset="0"/>
              </a:rPr>
              <a:t>Point to evidence of teaching successes</a:t>
            </a:r>
          </a:p>
          <a:p>
            <a:endParaRPr lang="en-US" sz="32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1032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p:txBody>
          <a:bodyPr/>
          <a:lstStyle/>
          <a:p>
            <a:r>
              <a:rPr lang="en-US" b="1" dirty="0">
                <a:latin typeface="Candara" panose="020E0502030303020204" pitchFamily="34" charset="0"/>
              </a:rPr>
              <a:t>Research Section of Portfolio Narrative</a:t>
            </a: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558281" y="1387087"/>
            <a:ext cx="10515600" cy="4351338"/>
          </a:xfrm>
        </p:spPr>
        <p:txBody>
          <a:bodyPr vert="horz" lIns="91440" tIns="45720" rIns="91440" bIns="45720" rtlCol="0">
            <a:normAutofit/>
          </a:bodyPr>
          <a:lstStyle/>
          <a:p>
            <a:r>
              <a:rPr lang="en-US" sz="3200" dirty="0"/>
              <a:t>Start with a general overview of your research in ways someone not in your field can understand</a:t>
            </a:r>
          </a:p>
          <a:p>
            <a:r>
              <a:rPr lang="en-US" sz="3200" dirty="0"/>
              <a:t>Tell the reader what it is you do, why you’re excited about doing it, and why it’s an interesting (valuable) line of inquiry</a:t>
            </a:r>
          </a:p>
          <a:p>
            <a:r>
              <a:rPr lang="en-US" sz="3200" dirty="0"/>
              <a:t>Paint a picture of your research agenda, capabilities, results, and recognition received for our competence and creativity</a:t>
            </a:r>
          </a:p>
          <a:p>
            <a:r>
              <a:rPr lang="en-US" sz="3200" dirty="0"/>
              <a:t>Reviewers also want to see that you’re not done! Share how you envision your next steps or future research endeavors</a:t>
            </a:r>
          </a:p>
          <a:p>
            <a:endParaRPr lang="en-US" sz="32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237337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a:xfrm>
            <a:off x="838200" y="4473"/>
            <a:ext cx="10515600" cy="1325563"/>
          </a:xfrm>
        </p:spPr>
        <p:txBody>
          <a:bodyPr/>
          <a:lstStyle/>
          <a:p>
            <a:r>
              <a:rPr lang="en-US" b="1" dirty="0">
                <a:latin typeface="Candara" panose="020E0502030303020204" pitchFamily="34" charset="0"/>
              </a:rPr>
              <a:t>Service Section of Portfolio Narrative</a:t>
            </a: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392876" y="1107968"/>
            <a:ext cx="10515600" cy="5253533"/>
          </a:xfrm>
        </p:spPr>
        <p:txBody>
          <a:bodyPr vert="horz" lIns="91440" tIns="45720" rIns="91440" bIns="45720" rtlCol="0">
            <a:normAutofit/>
          </a:bodyPr>
          <a:lstStyle/>
          <a:p>
            <a:r>
              <a:rPr lang="en-US" sz="3200" dirty="0">
                <a:latin typeface="Candara" panose="020E0502030303020204" pitchFamily="34" charset="0"/>
              </a:rPr>
              <a:t>Describe how you’re a positive contributor to KSU and your profession</a:t>
            </a:r>
          </a:p>
          <a:p>
            <a:r>
              <a:rPr lang="en-US" sz="3200" dirty="0">
                <a:latin typeface="Candara" panose="020E0502030303020204" pitchFamily="34" charset="0"/>
              </a:rPr>
              <a:t>Explain your involvement &amp; contributions in your community that is related to your disciplinary expertise</a:t>
            </a:r>
          </a:p>
          <a:p>
            <a:r>
              <a:rPr lang="en-US" sz="3200" dirty="0">
                <a:latin typeface="Candara" panose="020E0502030303020204" pitchFamily="34" charset="0"/>
              </a:rPr>
              <a:t>What products and outcomes has your service </a:t>
            </a:r>
            <a:r>
              <a:rPr lang="en-US" sz="3200" dirty="0" err="1">
                <a:latin typeface="Candara" panose="020E0502030303020204" pitchFamily="34" charset="0"/>
              </a:rPr>
              <a:t>accomphlished</a:t>
            </a:r>
            <a:r>
              <a:rPr lang="en-US" sz="3200" dirty="0">
                <a:latin typeface="Candara" panose="020E0502030303020204" pitchFamily="34" charset="0"/>
              </a:rPr>
              <a:t>?? Otherwise, the assumption is that you showed up for meeting</a:t>
            </a:r>
          </a:p>
          <a:p>
            <a:r>
              <a:rPr lang="en-US" sz="3200" dirty="0">
                <a:latin typeface="Candara" panose="020E0502030303020204" pitchFamily="34" charset="0"/>
              </a:rPr>
              <a:t>Your cv should have all service activities listed. This is where you explain your why! </a:t>
            </a:r>
          </a:p>
          <a:p>
            <a:r>
              <a:rPr lang="en-US" sz="3200" dirty="0">
                <a:latin typeface="Candara" panose="020E0502030303020204" pitchFamily="34" charset="0"/>
              </a:rPr>
              <a:t>Highlight leadership roles and accomplishments </a:t>
            </a:r>
          </a:p>
          <a:p>
            <a:pPr marL="0" indent="0">
              <a:buNone/>
            </a:pPr>
            <a:endParaRPr lang="en-US" sz="3200" dirty="0">
              <a:latin typeface="Candara" panose="020E0502030303020204" pitchFamily="34" charset="0"/>
            </a:endParaRPr>
          </a:p>
          <a:p>
            <a:endParaRPr lang="en-US" sz="32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3484241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a:xfrm>
            <a:off x="838200" y="4473"/>
            <a:ext cx="10515600" cy="1325563"/>
          </a:xfrm>
        </p:spPr>
        <p:txBody>
          <a:bodyPr/>
          <a:lstStyle/>
          <a:p>
            <a:r>
              <a:rPr lang="en-US" b="1" dirty="0">
                <a:latin typeface="Candara" panose="020E0502030303020204" pitchFamily="34" charset="0"/>
              </a:rPr>
              <a:t>How to Address Weaknesses?</a:t>
            </a: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392876" y="1107968"/>
            <a:ext cx="9950532" cy="5660967"/>
          </a:xfrm>
        </p:spPr>
        <p:txBody>
          <a:bodyPr vert="horz" lIns="91440" tIns="45720" rIns="91440" bIns="45720" rtlCol="0">
            <a:normAutofit fontScale="85000" lnSpcReduction="20000"/>
          </a:bodyPr>
          <a:lstStyle/>
          <a:p>
            <a:pPr algn="l"/>
            <a:r>
              <a:rPr lang="en-US" sz="3200" b="0" i="0" dirty="0">
                <a:solidFill>
                  <a:srgbClr val="000000"/>
                </a:solidFill>
                <a:effectLst/>
                <a:latin typeface="Candara" panose="020E0502030303020204" pitchFamily="34" charset="0"/>
              </a:rPr>
              <a:t>Your story is also the place to acknowledge and address issues that might be perceived as weaknesses </a:t>
            </a:r>
          </a:p>
          <a:p>
            <a:pPr algn="l"/>
            <a:r>
              <a:rPr lang="en-US" sz="3200" b="0" i="0" dirty="0">
                <a:solidFill>
                  <a:srgbClr val="000000"/>
                </a:solidFill>
                <a:effectLst/>
                <a:latin typeface="Candara" panose="020E0502030303020204" pitchFamily="34" charset="0"/>
              </a:rPr>
              <a:t>Demonstrate that you recognized the issue, you learned from it, and you have moved forward in an appropriate and professional way</a:t>
            </a:r>
          </a:p>
          <a:p>
            <a:pPr algn="l"/>
            <a:r>
              <a:rPr lang="en-US" sz="3200" dirty="0">
                <a:solidFill>
                  <a:srgbClr val="000000"/>
                </a:solidFill>
                <a:latin typeface="Candara" panose="020E0502030303020204" pitchFamily="34" charset="0"/>
              </a:rPr>
              <a:t>Do not ignore negative reviews or comments</a:t>
            </a:r>
          </a:p>
          <a:p>
            <a:pPr marL="0" indent="0" algn="l">
              <a:buNone/>
            </a:pPr>
            <a:endParaRPr lang="en-US" sz="3200" b="0" i="0" dirty="0">
              <a:solidFill>
                <a:srgbClr val="000000"/>
              </a:solidFill>
              <a:effectLst/>
              <a:latin typeface="Candara" panose="020E0502030303020204" pitchFamily="34" charset="0"/>
            </a:endParaRPr>
          </a:p>
          <a:p>
            <a:r>
              <a:rPr lang="en-US" sz="3200" b="0" i="0" dirty="0">
                <a:solidFill>
                  <a:srgbClr val="000000"/>
                </a:solidFill>
                <a:effectLst/>
                <a:latin typeface="Candara" panose="020E0502030303020204" pitchFamily="34" charset="0"/>
              </a:rPr>
              <a:t>Example: Teaching evaluations</a:t>
            </a:r>
          </a:p>
          <a:p>
            <a:pPr lvl="1"/>
            <a:r>
              <a:rPr lang="en-US" sz="2800" b="0" i="0" dirty="0">
                <a:solidFill>
                  <a:srgbClr val="000000"/>
                </a:solidFill>
                <a:effectLst/>
                <a:latin typeface="Candara" panose="020E0502030303020204" pitchFamily="34" charset="0"/>
              </a:rPr>
              <a:t>If the teaching evaluations were poor early on but improved with time, discuss what you did to overcome the challenges. How did you adjust your teaching methods to address the needs and/or concerns of the students?</a:t>
            </a:r>
          </a:p>
          <a:p>
            <a:pPr lvl="1"/>
            <a:r>
              <a:rPr lang="en-US" sz="2800" b="0" i="0" dirty="0">
                <a:solidFill>
                  <a:srgbClr val="000000"/>
                </a:solidFill>
                <a:effectLst/>
                <a:latin typeface="Candara" panose="020E0502030303020204" pitchFamily="34" charset="0"/>
              </a:rPr>
              <a:t>If your teaching evaluations were weak during a semester in which you were experimenting with a new course or new teaching method, what did you learn from the constructive feedback? </a:t>
            </a:r>
          </a:p>
          <a:p>
            <a:pPr lvl="1"/>
            <a:r>
              <a:rPr lang="en-US" sz="2800" dirty="0">
                <a:solidFill>
                  <a:srgbClr val="000000"/>
                </a:solidFill>
                <a:latin typeface="Candara" panose="020E0502030303020204" pitchFamily="34" charset="0"/>
              </a:rPr>
              <a:t>If the response rate on your teaching evaluations is low, what additional ways did you solicit student feedback on your courses and your teaching?</a:t>
            </a:r>
            <a:endParaRPr lang="en-US" sz="36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278327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59E0A7AA-BFEB-41C0-B701-8AB0E1FE028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15708"/>
          <a:stretch/>
        </p:blipFill>
        <p:spPr>
          <a:xfrm>
            <a:off x="20" y="10"/>
            <a:ext cx="12188932" cy="6857990"/>
          </a:xfrm>
          <a:prstGeom prst="rect">
            <a:avLst/>
          </a:prstGeom>
        </p:spPr>
      </p:pic>
      <p:sp>
        <p:nvSpPr>
          <p:cNvPr id="24" name="Freeform: Shape 23">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550F5A64-7488-435F-9224-9529F1DD3D0A}"/>
              </a:ext>
            </a:extLst>
          </p:cNvPr>
          <p:cNvSpPr txBox="1"/>
          <p:nvPr/>
        </p:nvSpPr>
        <p:spPr>
          <a:xfrm>
            <a:off x="618063" y="4263887"/>
            <a:ext cx="9565028" cy="1842274"/>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400" dirty="0"/>
              <a:t>Support faculty in their portfolio preparation </a:t>
            </a:r>
          </a:p>
          <a:p>
            <a:pPr marL="342900" indent="-228600">
              <a:lnSpc>
                <a:spcPct val="90000"/>
              </a:lnSpc>
              <a:spcAft>
                <a:spcPts val="600"/>
              </a:spcAft>
              <a:buFont typeface="Arial" panose="020B0604020202020204" pitchFamily="34" charset="0"/>
              <a:buChar char="•"/>
            </a:pPr>
            <a:r>
              <a:rPr lang="en-US" sz="2400" dirty="0"/>
              <a:t>Share KSU and Wellstar College resources</a:t>
            </a:r>
          </a:p>
          <a:p>
            <a:pPr marL="342900" indent="-228600">
              <a:lnSpc>
                <a:spcPct val="90000"/>
              </a:lnSpc>
              <a:spcAft>
                <a:spcPts val="600"/>
              </a:spcAft>
              <a:buFont typeface="Arial" panose="020B0604020202020204" pitchFamily="34" charset="0"/>
              <a:buChar char="•"/>
            </a:pPr>
            <a:r>
              <a:rPr lang="en-US" sz="2400" dirty="0"/>
              <a:t>Answer questions about the process </a:t>
            </a:r>
          </a:p>
        </p:txBody>
      </p:sp>
    </p:spTree>
    <p:extLst>
      <p:ext uri="{BB962C8B-B14F-4D97-AF65-F5344CB8AC3E}">
        <p14:creationId xmlns:p14="http://schemas.microsoft.com/office/powerpoint/2010/main" val="302223979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F5960-4BA0-7D4B-2633-4043C1675669}"/>
              </a:ext>
            </a:extLst>
          </p:cNvPr>
          <p:cNvSpPr>
            <a:spLocks noGrp="1"/>
          </p:cNvSpPr>
          <p:nvPr>
            <p:ph type="ctrTitle"/>
          </p:nvPr>
        </p:nvSpPr>
        <p:spPr>
          <a:xfrm>
            <a:off x="633446" y="640081"/>
            <a:ext cx="6562262" cy="3849244"/>
          </a:xfrm>
          <a:noFill/>
        </p:spPr>
        <p:txBody>
          <a:bodyPr>
            <a:normAutofit/>
          </a:bodyPr>
          <a:lstStyle/>
          <a:p>
            <a:pPr algn="r"/>
            <a:r>
              <a:rPr lang="en-US" dirty="0">
                <a:latin typeface="Candara" panose="020E0502030303020204" pitchFamily="34" charset="0"/>
              </a:rPr>
              <a:t>Questions about Linked Supporting Materials  </a:t>
            </a:r>
          </a:p>
        </p:txBody>
      </p:sp>
      <p:pic>
        <p:nvPicPr>
          <p:cNvPr id="5" name="Picture 3" descr="3D black question marks with one yellow question mark">
            <a:extLst>
              <a:ext uri="{FF2B5EF4-FFF2-40B4-BE49-F238E27FC236}">
                <a16:creationId xmlns:a16="http://schemas.microsoft.com/office/drawing/2014/main" id="{E6558F51-294D-1BEC-B413-17131BE42D5F}"/>
              </a:ext>
            </a:extLst>
          </p:cNvPr>
          <p:cNvPicPr>
            <a:picLocks noChangeAspect="1"/>
          </p:cNvPicPr>
          <p:nvPr/>
        </p:nvPicPr>
        <p:blipFill rotWithShape="1">
          <a:blip r:embed="rId2"/>
          <a:srcRect l="49097" r="26229" b="1"/>
          <a:stretch/>
        </p:blipFill>
        <p:spPr>
          <a:xfrm>
            <a:off x="7552944" y="10"/>
            <a:ext cx="4636008" cy="6857990"/>
          </a:xfrm>
          <a:prstGeom prst="rect">
            <a:avLst/>
          </a:prstGeom>
        </p:spPr>
      </p:pic>
    </p:spTree>
    <p:extLst>
      <p:ext uri="{BB962C8B-B14F-4D97-AF65-F5344CB8AC3E}">
        <p14:creationId xmlns:p14="http://schemas.microsoft.com/office/powerpoint/2010/main" val="357645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E65E-E614-3FFE-C83B-9870C04A5184}"/>
              </a:ext>
            </a:extLst>
          </p:cNvPr>
          <p:cNvSpPr>
            <a:spLocks noGrp="1"/>
          </p:cNvSpPr>
          <p:nvPr>
            <p:ph type="title"/>
          </p:nvPr>
        </p:nvSpPr>
        <p:spPr/>
        <p:txBody>
          <a:bodyPr/>
          <a:lstStyle/>
          <a:p>
            <a:r>
              <a:rPr lang="en-US" b="1" dirty="0">
                <a:latin typeface="Candara" panose="020E0502030303020204" pitchFamily="34" charset="0"/>
              </a:rPr>
              <a:t>What To Include? </a:t>
            </a:r>
          </a:p>
        </p:txBody>
      </p:sp>
      <p:sp>
        <p:nvSpPr>
          <p:cNvPr id="3" name="Content Placeholder 2">
            <a:extLst>
              <a:ext uri="{FF2B5EF4-FFF2-40B4-BE49-F238E27FC236}">
                <a16:creationId xmlns:a16="http://schemas.microsoft.com/office/drawing/2014/main" id="{A3DFAA67-49D6-95B2-9ADF-12945F801EDA}"/>
              </a:ext>
            </a:extLst>
          </p:cNvPr>
          <p:cNvSpPr>
            <a:spLocks noGrp="1"/>
          </p:cNvSpPr>
          <p:nvPr>
            <p:ph idx="1"/>
          </p:nvPr>
        </p:nvSpPr>
        <p:spPr/>
        <p:txBody>
          <a:bodyPr/>
          <a:lstStyle/>
          <a:p>
            <a:r>
              <a:rPr lang="en-US" dirty="0">
                <a:latin typeface="Candara" panose="020E0502030303020204" pitchFamily="34" charset="0"/>
              </a:rPr>
              <a:t>As you write your narrative, maintain a list of examples that highlight key accomplishments </a:t>
            </a:r>
          </a:p>
          <a:p>
            <a:pPr lvl="1"/>
            <a:r>
              <a:rPr lang="en-US" dirty="0">
                <a:latin typeface="Candara" panose="020E0502030303020204" pitchFamily="34" charset="0"/>
              </a:rPr>
              <a:t>Determine how best to present documentation </a:t>
            </a:r>
          </a:p>
          <a:p>
            <a:pPr lvl="1"/>
            <a:r>
              <a:rPr lang="en-US" dirty="0">
                <a:latin typeface="Candara" panose="020E0502030303020204" pitchFamily="34" charset="0"/>
              </a:rPr>
              <a:t>Find the right balance for supporting narrative without overwhelming committee  </a:t>
            </a:r>
          </a:p>
          <a:p>
            <a:r>
              <a:rPr lang="en-US" dirty="0">
                <a:latin typeface="Candara" panose="020E0502030303020204" pitchFamily="34" charset="0"/>
              </a:rPr>
              <a:t>Hopefully, all your evidence is already in Watermark</a:t>
            </a:r>
          </a:p>
          <a:p>
            <a:pPr lvl="1"/>
            <a:r>
              <a:rPr lang="en-US" dirty="0">
                <a:latin typeface="Candara" panose="020E0502030303020204" pitchFamily="34" charset="0"/>
              </a:rPr>
              <a:t>If not, give yourself time to locate, scan, upload, etc. </a:t>
            </a:r>
          </a:p>
          <a:p>
            <a:pPr lvl="1"/>
            <a:r>
              <a:rPr lang="en-US" dirty="0">
                <a:latin typeface="Candara" panose="020E0502030303020204" pitchFamily="34" charset="0"/>
              </a:rPr>
              <a:t>Process can be very time consuming </a:t>
            </a:r>
          </a:p>
          <a:p>
            <a:r>
              <a:rPr lang="en-US" dirty="0">
                <a:latin typeface="Candara" panose="020E0502030303020204" pitchFamily="34" charset="0"/>
              </a:rPr>
              <a:t>Make sure all your links work!!! (No PDFs)</a:t>
            </a:r>
          </a:p>
          <a:p>
            <a:pPr lvl="1"/>
            <a:endParaRPr lang="en-US" dirty="0">
              <a:latin typeface="Candara" panose="020E0502030303020204" pitchFamily="34" charset="0"/>
            </a:endParaRPr>
          </a:p>
        </p:txBody>
      </p:sp>
    </p:spTree>
    <p:extLst>
      <p:ext uri="{BB962C8B-B14F-4D97-AF65-F5344CB8AC3E}">
        <p14:creationId xmlns:p14="http://schemas.microsoft.com/office/powerpoint/2010/main" val="4056507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p:txBody>
          <a:bodyPr/>
          <a:lstStyle/>
          <a:p>
            <a:r>
              <a:rPr lang="en-US" b="1" dirty="0">
                <a:latin typeface="Candara" panose="020E0502030303020204" pitchFamily="34" charset="0"/>
              </a:rPr>
              <a:t>Additional Advice</a:t>
            </a:r>
            <a:endParaRPr lang="en-US" dirty="0">
              <a:latin typeface="Candara" panose="020E0502030303020204" pitchFamily="34" charset="0"/>
            </a:endParaRP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474122" y="1421864"/>
            <a:ext cx="11243755" cy="5071011"/>
          </a:xfrm>
        </p:spPr>
        <p:txBody>
          <a:bodyPr vert="horz" lIns="91440" tIns="45720" rIns="91440" bIns="45720" rtlCol="0">
            <a:normAutofit/>
          </a:bodyPr>
          <a:lstStyle/>
          <a:p>
            <a:r>
              <a:rPr lang="en-US" sz="3200" dirty="0">
                <a:latin typeface="Candara" panose="020E0502030303020204" pitchFamily="34" charset="0"/>
              </a:rPr>
              <a:t>Review and act on advice in previous reviews (if applicable)</a:t>
            </a:r>
          </a:p>
          <a:p>
            <a:r>
              <a:rPr lang="en-US" sz="3200" dirty="0">
                <a:latin typeface="Candara" panose="020E0502030303020204" pitchFamily="34" charset="0"/>
              </a:rPr>
              <a:t>Ask for sample </a:t>
            </a:r>
            <a:r>
              <a:rPr lang="en-US" sz="3200" dirty="0">
                <a:latin typeface="Candara" panose="020E0502030303020204" pitchFamily="34" charset="0"/>
                <a:hlinkClick r:id="rId4"/>
              </a:rPr>
              <a:t>narrative statements</a:t>
            </a:r>
            <a:endParaRPr lang="en-US" sz="3200" dirty="0">
              <a:latin typeface="Candara" panose="020E0502030303020204" pitchFamily="34" charset="0"/>
            </a:endParaRPr>
          </a:p>
          <a:p>
            <a:r>
              <a:rPr lang="en-US" sz="3200" dirty="0">
                <a:latin typeface="Candara" panose="020E0502030303020204" pitchFamily="34" charset="0"/>
              </a:rPr>
              <a:t>Get advice from colleagues who have recently submitted portfolios </a:t>
            </a:r>
          </a:p>
          <a:p>
            <a:r>
              <a:rPr lang="en-US" sz="3200" dirty="0">
                <a:latin typeface="Candara" panose="020E0502030303020204" pitchFamily="34" charset="0"/>
              </a:rPr>
              <a:t>Triple check unit requirements for content </a:t>
            </a:r>
          </a:p>
          <a:p>
            <a:r>
              <a:rPr lang="en-US" sz="3200" dirty="0">
                <a:latin typeface="Candara" panose="020E0502030303020204" pitchFamily="34" charset="0"/>
              </a:rPr>
              <a:t>Create writing support groups </a:t>
            </a:r>
          </a:p>
          <a:p>
            <a:r>
              <a:rPr lang="en-US" sz="3200" dirty="0">
                <a:latin typeface="Candara" panose="020E0502030303020204" pitchFamily="34" charset="0"/>
              </a:rPr>
              <a:t>Proofread carefully </a:t>
            </a:r>
          </a:p>
          <a:p>
            <a:r>
              <a:rPr lang="en-US" sz="3200" dirty="0">
                <a:latin typeface="Candara" panose="020E0502030303020204" pitchFamily="34" charset="0"/>
              </a:rPr>
              <a:t>Always feel free to ask questions</a:t>
            </a:r>
          </a:p>
          <a:p>
            <a:r>
              <a:rPr lang="en-US" sz="3200" dirty="0">
                <a:latin typeface="Candara" panose="020E0502030303020204" pitchFamily="34" charset="0"/>
              </a:rPr>
              <a:t>Meet all deadlines!!!</a:t>
            </a:r>
          </a:p>
          <a:p>
            <a:endParaRPr lang="en-US" sz="3200" dirty="0"/>
          </a:p>
          <a:p>
            <a:endParaRPr lang="en-US" sz="3200" dirty="0">
              <a:latin typeface="Candara" panose="020E0502030303020204" pitchFamily="34" charset="0"/>
            </a:endParaRPr>
          </a:p>
          <a:p>
            <a:endParaRPr lang="en-US" sz="2000" dirty="0">
              <a:latin typeface="Candara" panose="020E0502030303020204" pitchFamily="34" charset="0"/>
            </a:endParaRPr>
          </a:p>
        </p:txBody>
      </p:sp>
    </p:spTree>
    <p:extLst>
      <p:ext uri="{BB962C8B-B14F-4D97-AF65-F5344CB8AC3E}">
        <p14:creationId xmlns:p14="http://schemas.microsoft.com/office/powerpoint/2010/main" val="325553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Question marks in a line and one question mark is lit">
            <a:extLst>
              <a:ext uri="{FF2B5EF4-FFF2-40B4-BE49-F238E27FC236}">
                <a16:creationId xmlns:a16="http://schemas.microsoft.com/office/drawing/2014/main" id="{674EB9EB-ABAA-7C38-8359-679394FC2B38}"/>
              </a:ext>
            </a:extLst>
          </p:cNvPr>
          <p:cNvPicPr>
            <a:picLocks noChangeAspect="1"/>
          </p:cNvPicPr>
          <p:nvPr/>
        </p:nvPicPr>
        <p:blipFill rotWithShape="1">
          <a:blip r:embed="rId3"/>
          <a:srcRect t="2056" b="1367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031A2-E935-4825-B012-58DE88B2591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Candara" panose="020E0502030303020204" pitchFamily="34" charset="0"/>
              </a:rPr>
              <a:t>Questions???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BAC9757-A294-4129-80B1-B7EBD610A83D}"/>
              </a:ext>
            </a:extLst>
          </p:cNvPr>
          <p:cNvSpPr txBox="1"/>
          <p:nvPr/>
        </p:nvSpPr>
        <p:spPr>
          <a:xfrm>
            <a:off x="5438899" y="415636"/>
            <a:ext cx="629590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1614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gauge&#10;&#10;Description automatically generated with medium confidence">
            <a:extLst>
              <a:ext uri="{FF2B5EF4-FFF2-40B4-BE49-F238E27FC236}">
                <a16:creationId xmlns:a16="http://schemas.microsoft.com/office/drawing/2014/main" id="{1B52B22F-DA09-D195-3EC2-AC5937DBEDD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405" r="4808"/>
          <a:stretch/>
        </p:blipFill>
        <p:spPr>
          <a:xfrm>
            <a:off x="4821287" y="348856"/>
            <a:ext cx="7047273" cy="6160289"/>
          </a:xfrm>
          <a:custGeom>
            <a:avLst/>
            <a:gdLst/>
            <a:ahLst/>
            <a:cxnLst/>
            <a:rect l="l" t="t" r="r" b="b"/>
            <a:pathLst>
              <a:path w="7047273" h="6160289">
                <a:moveTo>
                  <a:pt x="0" y="0"/>
                </a:moveTo>
                <a:lnTo>
                  <a:pt x="7047273" y="0"/>
                </a:lnTo>
                <a:lnTo>
                  <a:pt x="7047273" y="2807326"/>
                </a:lnTo>
                <a:lnTo>
                  <a:pt x="3603828" y="6155120"/>
                </a:lnTo>
                <a:lnTo>
                  <a:pt x="7047273" y="6155120"/>
                </a:lnTo>
                <a:lnTo>
                  <a:pt x="7047273" y="6160289"/>
                </a:lnTo>
                <a:lnTo>
                  <a:pt x="0" y="6160289"/>
                </a:lnTo>
                <a:close/>
              </a:path>
            </a:pathLst>
          </a:custGeom>
        </p:spPr>
      </p:pic>
      <p:sp>
        <p:nvSpPr>
          <p:cNvPr id="28"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DDBA3-2CB9-C4C0-8391-D843E3A9ED87}"/>
              </a:ext>
            </a:extLst>
          </p:cNvPr>
          <p:cNvSpPr>
            <a:spLocks noGrp="1"/>
          </p:cNvSpPr>
          <p:nvPr>
            <p:ph type="title"/>
          </p:nvPr>
        </p:nvSpPr>
        <p:spPr>
          <a:xfrm>
            <a:off x="1198005" y="786038"/>
            <a:ext cx="3213296" cy="2086165"/>
          </a:xfrm>
        </p:spPr>
        <p:txBody>
          <a:bodyPr>
            <a:normAutofit/>
          </a:bodyPr>
          <a:lstStyle/>
          <a:p>
            <a:r>
              <a:rPr lang="en-US" sz="4800" b="1" dirty="0">
                <a:latin typeface="Candara" panose="020E0502030303020204" pitchFamily="34" charset="0"/>
              </a:rPr>
              <a:t>Gauge the Audience </a:t>
            </a:r>
          </a:p>
        </p:txBody>
      </p:sp>
      <p:sp>
        <p:nvSpPr>
          <p:cNvPr id="16" name="Content Placeholder 15">
            <a:extLst>
              <a:ext uri="{FF2B5EF4-FFF2-40B4-BE49-F238E27FC236}">
                <a16:creationId xmlns:a16="http://schemas.microsoft.com/office/drawing/2014/main" id="{02C85B72-CEB1-3443-C9D3-378D23273B51}"/>
              </a:ext>
            </a:extLst>
          </p:cNvPr>
          <p:cNvSpPr>
            <a:spLocks noGrp="1"/>
          </p:cNvSpPr>
          <p:nvPr>
            <p:ph idx="1"/>
          </p:nvPr>
        </p:nvSpPr>
        <p:spPr>
          <a:xfrm>
            <a:off x="1075064" y="2748280"/>
            <a:ext cx="3213296" cy="2692400"/>
          </a:xfrm>
        </p:spPr>
        <p:txBody>
          <a:bodyPr anchor="t">
            <a:noAutofit/>
          </a:bodyPr>
          <a:lstStyle/>
          <a:p>
            <a:r>
              <a:rPr lang="en-US" sz="2000" dirty="0">
                <a:latin typeface="Candara" panose="020E0502030303020204" pitchFamily="34" charset="0"/>
              </a:rPr>
              <a:t>Who plans to submit a portfolio in Fall 2023?</a:t>
            </a:r>
          </a:p>
          <a:p>
            <a:r>
              <a:rPr lang="en-US" sz="2000" dirty="0">
                <a:latin typeface="Candara" panose="020E0502030303020204" pitchFamily="34" charset="0"/>
              </a:rPr>
              <a:t>What type of submission?</a:t>
            </a:r>
          </a:p>
          <a:p>
            <a:pPr lvl="1"/>
            <a:r>
              <a:rPr lang="en-US" sz="2000" dirty="0">
                <a:latin typeface="Candara" panose="020E0502030303020204" pitchFamily="34" charset="0"/>
              </a:rPr>
              <a:t>Pre-Tenure</a:t>
            </a:r>
          </a:p>
          <a:p>
            <a:pPr lvl="1"/>
            <a:r>
              <a:rPr lang="en-US" sz="2000" dirty="0">
                <a:latin typeface="Candara" panose="020E0502030303020204" pitchFamily="34" charset="0"/>
              </a:rPr>
              <a:t>Promotion and Tenure</a:t>
            </a:r>
          </a:p>
          <a:p>
            <a:pPr lvl="1"/>
            <a:r>
              <a:rPr lang="en-US" sz="2000" dirty="0">
                <a:latin typeface="Candara" panose="020E0502030303020204" pitchFamily="34" charset="0"/>
              </a:rPr>
              <a:t>Promotion</a:t>
            </a:r>
          </a:p>
          <a:p>
            <a:pPr lvl="1"/>
            <a:r>
              <a:rPr lang="en-US" sz="2000" dirty="0">
                <a:latin typeface="Candara" panose="020E0502030303020204" pitchFamily="34" charset="0"/>
              </a:rPr>
              <a:t>Post Tenure Review </a:t>
            </a:r>
          </a:p>
          <a:p>
            <a:r>
              <a:rPr lang="en-US" sz="2000" dirty="0">
                <a:latin typeface="Candara" panose="020E0502030303020204" pitchFamily="34" charset="0"/>
              </a:rPr>
              <a:t>If not this Fall, when? </a:t>
            </a:r>
          </a:p>
        </p:txBody>
      </p:sp>
    </p:spTree>
    <p:extLst>
      <p:ext uri="{BB962C8B-B14F-4D97-AF65-F5344CB8AC3E}">
        <p14:creationId xmlns:p14="http://schemas.microsoft.com/office/powerpoint/2010/main" val="183638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ge in a planner">
            <a:extLst>
              <a:ext uri="{FF2B5EF4-FFF2-40B4-BE49-F238E27FC236}">
                <a16:creationId xmlns:a16="http://schemas.microsoft.com/office/drawing/2014/main" id="{76EE4F86-6302-CDBB-F5A3-24D8E6F1E1F4}"/>
              </a:ext>
            </a:extLst>
          </p:cNvPr>
          <p:cNvPicPr>
            <a:picLocks noChangeAspect="1"/>
          </p:cNvPicPr>
          <p:nvPr/>
        </p:nvPicPr>
        <p:blipFill rotWithShape="1">
          <a:blip r:embed="rId2"/>
          <a:srcRect t="1760" b="13970"/>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FD579FA-E35B-1232-8DA6-C32239929045}"/>
              </a:ext>
            </a:extLst>
          </p:cNvPr>
          <p:cNvSpPr>
            <a:spLocks noGrp="1"/>
          </p:cNvSpPr>
          <p:nvPr>
            <p:ph type="title"/>
          </p:nvPr>
        </p:nvSpPr>
        <p:spPr>
          <a:xfrm>
            <a:off x="1037809" y="1071350"/>
            <a:ext cx="4775162" cy="1339382"/>
          </a:xfrm>
        </p:spPr>
        <p:txBody>
          <a:bodyPr>
            <a:normAutofit/>
          </a:bodyPr>
          <a:lstStyle/>
          <a:p>
            <a:pPr algn="ctr"/>
            <a:r>
              <a:rPr lang="en-US" sz="3600" b="1">
                <a:latin typeface="Candara" panose="020E0502030303020204" pitchFamily="34" charset="0"/>
              </a:rPr>
              <a:t>Timelines</a:t>
            </a:r>
            <a:r>
              <a:rPr lang="en-US" sz="3600"/>
              <a:t> </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1CF926-94A9-BD6B-868C-AB936058C20C}"/>
              </a:ext>
            </a:extLst>
          </p:cNvPr>
          <p:cNvSpPr>
            <a:spLocks noGrp="1"/>
          </p:cNvSpPr>
          <p:nvPr>
            <p:ph idx="1"/>
          </p:nvPr>
        </p:nvSpPr>
        <p:spPr>
          <a:xfrm>
            <a:off x="1189319" y="2118049"/>
            <a:ext cx="4458446" cy="3538948"/>
          </a:xfrm>
        </p:spPr>
        <p:txBody>
          <a:bodyPr anchor="ctr">
            <a:normAutofit/>
          </a:bodyPr>
          <a:lstStyle/>
          <a:p>
            <a:pPr marL="0" indent="0">
              <a:buNone/>
            </a:pPr>
            <a:r>
              <a:rPr lang="en-US" sz="1700" dirty="0">
                <a:latin typeface="Candara" panose="020E0502030303020204" pitchFamily="34" charset="0"/>
              </a:rPr>
              <a:t>Schedule for reviews can be found here:</a:t>
            </a:r>
          </a:p>
          <a:p>
            <a:pPr marL="0" indent="0">
              <a:buNone/>
            </a:pPr>
            <a:r>
              <a:rPr lang="en-US" sz="1700" dirty="0">
                <a:latin typeface="Candara" panose="020E0502030303020204" pitchFamily="34" charset="0"/>
                <a:hlinkClick r:id="rId3"/>
              </a:rPr>
              <a:t>2023-2024 Schedule of </a:t>
            </a:r>
            <a:r>
              <a:rPr lang="en-US" sz="1700" dirty="0" err="1">
                <a:latin typeface="Candara" panose="020E0502030303020204" pitchFamily="34" charset="0"/>
                <a:hlinkClick r:id="rId3"/>
              </a:rPr>
              <a:t>Reviews_Final</a:t>
            </a:r>
            <a:r>
              <a:rPr lang="en-US" sz="1700" dirty="0">
                <a:latin typeface="Candara" panose="020E0502030303020204" pitchFamily="34" charset="0"/>
                <a:hlinkClick r:id="rId3"/>
              </a:rPr>
              <a:t> (kennesaw.edu)</a:t>
            </a:r>
            <a:endParaRPr lang="en-US" sz="1700" dirty="0">
              <a:latin typeface="Candara" panose="020E0502030303020204" pitchFamily="34" charset="0"/>
            </a:endParaRPr>
          </a:p>
          <a:p>
            <a:endParaRPr lang="en-US" sz="1700" dirty="0">
              <a:latin typeface="Candara" panose="020E0502030303020204" pitchFamily="34" charset="0"/>
            </a:endParaRPr>
          </a:p>
          <a:p>
            <a:r>
              <a:rPr lang="en-US" sz="1700" dirty="0">
                <a:latin typeface="Candara" panose="020E0502030303020204" pitchFamily="34" charset="0"/>
              </a:rPr>
              <a:t>Key Dates: By 5:00 pm on…</a:t>
            </a:r>
          </a:p>
          <a:p>
            <a:pPr lvl="1"/>
            <a:r>
              <a:rPr lang="en-US" sz="1700" dirty="0">
                <a:latin typeface="Candara" panose="020E0502030303020204" pitchFamily="34" charset="0"/>
              </a:rPr>
              <a:t>Promotion and Promotion &amp; Tenure = </a:t>
            </a:r>
            <a:r>
              <a:rPr lang="en-US" sz="1700" b="1" dirty="0">
                <a:latin typeface="Candara" panose="020E0502030303020204" pitchFamily="34" charset="0"/>
              </a:rPr>
              <a:t>August 9</a:t>
            </a:r>
            <a:r>
              <a:rPr lang="en-US" sz="1700" b="1" baseline="30000" dirty="0">
                <a:latin typeface="Candara" panose="020E0502030303020204" pitchFamily="34" charset="0"/>
              </a:rPr>
              <a:t>th</a:t>
            </a:r>
            <a:endParaRPr lang="en-US" sz="1700" b="1" dirty="0">
              <a:latin typeface="Candara" panose="020E0502030303020204" pitchFamily="34" charset="0"/>
            </a:endParaRPr>
          </a:p>
          <a:p>
            <a:pPr lvl="1"/>
            <a:r>
              <a:rPr lang="en-US" sz="1700" dirty="0">
                <a:latin typeface="Candara" panose="020E0502030303020204" pitchFamily="34" charset="0"/>
              </a:rPr>
              <a:t>Post Tenure Review= </a:t>
            </a:r>
            <a:r>
              <a:rPr lang="en-US" sz="1700" b="1" dirty="0">
                <a:latin typeface="Candara" panose="020E0502030303020204" pitchFamily="34" charset="0"/>
              </a:rPr>
              <a:t>August 9</a:t>
            </a:r>
            <a:r>
              <a:rPr lang="en-US" sz="1700" b="1" baseline="30000" dirty="0">
                <a:latin typeface="Candara" panose="020E0502030303020204" pitchFamily="34" charset="0"/>
              </a:rPr>
              <a:t>th</a:t>
            </a:r>
            <a:r>
              <a:rPr lang="en-US" sz="1700" b="1" dirty="0">
                <a:latin typeface="Candara" panose="020E0502030303020204" pitchFamily="34" charset="0"/>
              </a:rPr>
              <a:t> </a:t>
            </a:r>
          </a:p>
          <a:p>
            <a:pPr lvl="1"/>
            <a:r>
              <a:rPr lang="en-US" sz="1700" dirty="0">
                <a:latin typeface="Candara" panose="020E0502030303020204" pitchFamily="34" charset="0"/>
              </a:rPr>
              <a:t>Pre-Tenure = </a:t>
            </a:r>
            <a:r>
              <a:rPr lang="en-US" sz="1700" b="1" dirty="0">
                <a:latin typeface="Candara" panose="020E0502030303020204" pitchFamily="34" charset="0"/>
              </a:rPr>
              <a:t>August 9</a:t>
            </a:r>
            <a:r>
              <a:rPr lang="en-US" sz="1700" b="1" baseline="30000" dirty="0">
                <a:latin typeface="Candara" panose="020E0502030303020204" pitchFamily="34" charset="0"/>
              </a:rPr>
              <a:t>th</a:t>
            </a:r>
            <a:r>
              <a:rPr lang="en-US" sz="1700" b="1" dirty="0">
                <a:latin typeface="Candara" panose="020E0502030303020204" pitchFamily="34" charset="0"/>
              </a:rPr>
              <a:t> </a:t>
            </a:r>
          </a:p>
          <a:p>
            <a:pPr lvl="1"/>
            <a:r>
              <a:rPr lang="en-US" sz="1700" dirty="0">
                <a:latin typeface="Candara" panose="020E0502030303020204" pitchFamily="34" charset="0"/>
              </a:rPr>
              <a:t>Third Year Reviews = ???</a:t>
            </a:r>
          </a:p>
        </p:txBody>
      </p:sp>
    </p:spTree>
    <p:extLst>
      <p:ext uri="{BB962C8B-B14F-4D97-AF65-F5344CB8AC3E}">
        <p14:creationId xmlns:p14="http://schemas.microsoft.com/office/powerpoint/2010/main" val="16482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paper stripes in a wave shape">
            <a:extLst>
              <a:ext uri="{FF2B5EF4-FFF2-40B4-BE49-F238E27FC236}">
                <a16:creationId xmlns:a16="http://schemas.microsoft.com/office/drawing/2014/main" id="{5853566F-9DD7-B6EE-1A53-CC1881C00EFB}"/>
              </a:ext>
            </a:extLst>
          </p:cNvPr>
          <p:cNvPicPr>
            <a:picLocks noChangeAspect="1"/>
          </p:cNvPicPr>
          <p:nvPr/>
        </p:nvPicPr>
        <p:blipFill rotWithShape="1">
          <a:blip r:embed="rId2"/>
          <a:srcRect b="15730"/>
          <a:stretch/>
        </p:blipFill>
        <p:spPr>
          <a:xfrm>
            <a:off x="-1" y="10"/>
            <a:ext cx="12192001" cy="6857990"/>
          </a:xfrm>
          <a:prstGeom prst="rect">
            <a:avLst/>
          </a:prstGeom>
        </p:spPr>
      </p:pic>
      <p:sp useBgFill="1">
        <p:nvSpPr>
          <p:cNvPr id="18" name="Freeform: Shape 17">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C69239D-4DB3-CC74-598C-D7E2A5692F74}"/>
              </a:ext>
            </a:extLst>
          </p:cNvPr>
          <p:cNvSpPr>
            <a:spLocks noGrp="1"/>
          </p:cNvSpPr>
          <p:nvPr>
            <p:ph type="title"/>
          </p:nvPr>
        </p:nvSpPr>
        <p:spPr>
          <a:xfrm>
            <a:off x="1037809" y="1071350"/>
            <a:ext cx="4775162" cy="1339382"/>
          </a:xfrm>
        </p:spPr>
        <p:txBody>
          <a:bodyPr>
            <a:normAutofit/>
          </a:bodyPr>
          <a:lstStyle/>
          <a:p>
            <a:pPr algn="ctr"/>
            <a:r>
              <a:rPr lang="en-US" sz="3100" b="1">
                <a:latin typeface="Candara" panose="020E0502030303020204" pitchFamily="34" charset="0"/>
              </a:rPr>
              <a:t>For Watermark Questions, CETL is Your Best Resource </a:t>
            </a:r>
          </a:p>
        </p:txBody>
      </p:sp>
      <p:sp>
        <p:nvSpPr>
          <p:cNvPr id="2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6F61E1-8521-63DE-1655-A126C48026AE}"/>
              </a:ext>
            </a:extLst>
          </p:cNvPr>
          <p:cNvSpPr>
            <a:spLocks noGrp="1"/>
          </p:cNvSpPr>
          <p:nvPr>
            <p:ph idx="1"/>
          </p:nvPr>
        </p:nvSpPr>
        <p:spPr>
          <a:xfrm>
            <a:off x="1189319" y="2547257"/>
            <a:ext cx="4458446" cy="3109740"/>
          </a:xfrm>
        </p:spPr>
        <p:txBody>
          <a:bodyPr anchor="ctr">
            <a:normAutofit/>
          </a:bodyPr>
          <a:lstStyle/>
          <a:p>
            <a:pPr marL="0" indent="0">
              <a:buNone/>
            </a:pPr>
            <a:r>
              <a:rPr lang="en-US" sz="2000" dirty="0">
                <a:latin typeface="Candara" panose="020E0502030303020204" pitchFamily="34" charset="0"/>
              </a:rPr>
              <a:t>Portfolio Submission Workshop for Faculty Not Requiring External Letters May 9</a:t>
            </a:r>
            <a:r>
              <a:rPr lang="en-US" sz="2000" baseline="30000" dirty="0">
                <a:latin typeface="Candara" panose="020E0502030303020204" pitchFamily="34" charset="0"/>
              </a:rPr>
              <a:t>th</a:t>
            </a:r>
            <a:r>
              <a:rPr lang="en-US" sz="2000" dirty="0">
                <a:latin typeface="Candara" panose="020E0502030303020204" pitchFamily="34" charset="0"/>
              </a:rPr>
              <a:t> 11:00 am – 12:15 pm</a:t>
            </a:r>
          </a:p>
          <a:p>
            <a:endParaRPr lang="en-US" sz="2000" dirty="0">
              <a:latin typeface="Candara" panose="020E0502030303020204" pitchFamily="34" charset="0"/>
            </a:endParaRPr>
          </a:p>
        </p:txBody>
      </p:sp>
    </p:spTree>
    <p:extLst>
      <p:ext uri="{BB962C8B-B14F-4D97-AF65-F5344CB8AC3E}">
        <p14:creationId xmlns:p14="http://schemas.microsoft.com/office/powerpoint/2010/main" val="75966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ackground of data">
            <a:extLst>
              <a:ext uri="{FF2B5EF4-FFF2-40B4-BE49-F238E27FC236}">
                <a16:creationId xmlns:a16="http://schemas.microsoft.com/office/drawing/2014/main" id="{8B5B8243-788A-1F16-7EA1-230B593628CA}"/>
              </a:ext>
            </a:extLst>
          </p:cNvPr>
          <p:cNvPicPr>
            <a:picLocks noChangeAspect="1"/>
          </p:cNvPicPr>
          <p:nvPr/>
        </p:nvPicPr>
        <p:blipFill rotWithShape="1">
          <a:blip r:embed="rId2"/>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DEFCDC1-FE8D-E69C-7CCE-61C2BB803B3F}"/>
              </a:ext>
            </a:extLst>
          </p:cNvPr>
          <p:cNvSpPr>
            <a:spLocks noGrp="1"/>
          </p:cNvSpPr>
          <p:nvPr>
            <p:ph type="title"/>
          </p:nvPr>
        </p:nvSpPr>
        <p:spPr>
          <a:xfrm>
            <a:off x="1037809" y="1071350"/>
            <a:ext cx="4775162" cy="1339382"/>
          </a:xfrm>
        </p:spPr>
        <p:txBody>
          <a:bodyPr>
            <a:normAutofit/>
          </a:bodyPr>
          <a:lstStyle/>
          <a:p>
            <a:pPr algn="ctr"/>
            <a:r>
              <a:rPr lang="en-US" sz="3600" b="1">
                <a:latin typeface="Candara" panose="020E0502030303020204" pitchFamily="34" charset="0"/>
              </a:rPr>
              <a:t>KSU Resources </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D6FA13-C832-6D79-1DE0-D7EC9448ACC6}"/>
              </a:ext>
            </a:extLst>
          </p:cNvPr>
          <p:cNvSpPr>
            <a:spLocks noGrp="1"/>
          </p:cNvSpPr>
          <p:nvPr>
            <p:ph idx="1"/>
          </p:nvPr>
        </p:nvSpPr>
        <p:spPr>
          <a:xfrm>
            <a:off x="1189319" y="2547257"/>
            <a:ext cx="4458446" cy="3109740"/>
          </a:xfrm>
        </p:spPr>
        <p:txBody>
          <a:bodyPr anchor="ctr">
            <a:normAutofit/>
          </a:bodyPr>
          <a:lstStyle/>
          <a:p>
            <a:r>
              <a:rPr lang="en-US" sz="1600">
                <a:latin typeface="Candara" panose="020E0502030303020204" pitchFamily="34" charset="0"/>
              </a:rPr>
              <a:t>Portfolio Information Website:</a:t>
            </a:r>
          </a:p>
          <a:p>
            <a:r>
              <a:rPr lang="en-US" sz="1600">
                <a:hlinkClick r:id="rId3"/>
              </a:rPr>
              <a:t>Portfolio Information for Candidates - Watermark (kennesaw.edu)</a:t>
            </a:r>
            <a:endParaRPr lang="en-US" sz="1600"/>
          </a:p>
          <a:p>
            <a:endParaRPr lang="en-US" sz="1600">
              <a:latin typeface="Candara" panose="020E0502030303020204" pitchFamily="34" charset="0"/>
            </a:endParaRPr>
          </a:p>
          <a:p>
            <a:r>
              <a:rPr lang="en-US" sz="1600">
                <a:latin typeface="Candara" panose="020E0502030303020204" pitchFamily="34" charset="0"/>
              </a:rPr>
              <a:t>Helpful Videos:</a:t>
            </a:r>
          </a:p>
          <a:p>
            <a:r>
              <a:rPr lang="en-US" sz="1600">
                <a:hlinkClick r:id="rId4"/>
              </a:rPr>
              <a:t>Creating an Electronic Portfolio in Digital Measures - Bagwell College of Education | KSU (kennesaw.edu)</a:t>
            </a:r>
            <a:endParaRPr lang="en-US" sz="1600">
              <a:latin typeface="Candara" panose="020E0502030303020204" pitchFamily="34" charset="0"/>
            </a:endParaRPr>
          </a:p>
          <a:p>
            <a:endParaRPr lang="en-US" sz="1600">
              <a:latin typeface="Candara" panose="020E0502030303020204" pitchFamily="34" charset="0"/>
            </a:endParaRPr>
          </a:p>
          <a:p>
            <a:r>
              <a:rPr lang="en-US" sz="1600">
                <a:latin typeface="Candara" panose="020E0502030303020204" pitchFamily="34" charset="0"/>
              </a:rPr>
              <a:t>Questions? </a:t>
            </a:r>
            <a:r>
              <a:rPr lang="en-US" sz="1600">
                <a:latin typeface="Candara" panose="020E0502030303020204" pitchFamily="34" charset="0"/>
                <a:hlinkClick r:id="rId5"/>
              </a:rPr>
              <a:t>facultyactivitydata@kennesaw.edu</a:t>
            </a:r>
            <a:endParaRPr lang="en-US" sz="1600">
              <a:latin typeface="Candara" panose="020E0502030303020204" pitchFamily="34" charset="0"/>
            </a:endParaRPr>
          </a:p>
          <a:p>
            <a:endParaRPr lang="en-US" sz="1600"/>
          </a:p>
        </p:txBody>
      </p:sp>
    </p:spTree>
    <p:extLst>
      <p:ext uri="{BB962C8B-B14F-4D97-AF65-F5344CB8AC3E}">
        <p14:creationId xmlns:p14="http://schemas.microsoft.com/office/powerpoint/2010/main" val="92796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74E0170-B936-4290-BF2E-1C521B74DA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itle 2">
            <a:extLst>
              <a:ext uri="{FF2B5EF4-FFF2-40B4-BE49-F238E27FC236}">
                <a16:creationId xmlns:a16="http://schemas.microsoft.com/office/drawing/2014/main" id="{E430A7E7-9403-420C-B634-50B0B6EFF3F4}"/>
              </a:ext>
            </a:extLst>
          </p:cNvPr>
          <p:cNvSpPr>
            <a:spLocks noGrp="1"/>
          </p:cNvSpPr>
          <p:nvPr>
            <p:ph type="title"/>
          </p:nvPr>
        </p:nvSpPr>
        <p:spPr/>
        <p:txBody>
          <a:bodyPr/>
          <a:lstStyle/>
          <a:p>
            <a:pPr algn="ctr"/>
            <a:r>
              <a:rPr lang="en-US" b="1" dirty="0">
                <a:latin typeface="Candara" panose="020E0502030303020204" pitchFamily="34" charset="0"/>
              </a:rPr>
              <a:t>KSU Expectations </a:t>
            </a:r>
            <a:endParaRPr lang="en-US" dirty="0">
              <a:latin typeface="Candara" panose="020E0502030303020204" pitchFamily="34" charset="0"/>
            </a:endParaRPr>
          </a:p>
        </p:txBody>
      </p:sp>
      <p:sp>
        <p:nvSpPr>
          <p:cNvPr id="7" name="Subtitle 6">
            <a:extLst>
              <a:ext uri="{FF2B5EF4-FFF2-40B4-BE49-F238E27FC236}">
                <a16:creationId xmlns:a16="http://schemas.microsoft.com/office/drawing/2014/main" id="{5FF87DA6-0995-44A5-B7D5-D57E48A9CAE2}"/>
              </a:ext>
            </a:extLst>
          </p:cNvPr>
          <p:cNvSpPr>
            <a:spLocks noGrp="1"/>
          </p:cNvSpPr>
          <p:nvPr>
            <p:ph idx="1"/>
          </p:nvPr>
        </p:nvSpPr>
        <p:spPr>
          <a:xfrm>
            <a:off x="441564" y="1690688"/>
            <a:ext cx="10728366" cy="5071011"/>
          </a:xfrm>
        </p:spPr>
        <p:txBody>
          <a:bodyPr vert="horz" lIns="91440" tIns="45720" rIns="91440" bIns="45720" rtlCol="0">
            <a:normAutofit/>
          </a:bodyPr>
          <a:lstStyle/>
          <a:p>
            <a:r>
              <a:rPr lang="en-US" sz="3200" dirty="0">
                <a:latin typeface="Candara" panose="020E0502030303020204" pitchFamily="34" charset="0"/>
              </a:rPr>
              <a:t>KSU Faculty Handbook, Sections 3 provides guidance on the </a:t>
            </a:r>
            <a:r>
              <a:rPr lang="en-US" sz="3200" b="1" dirty="0">
                <a:latin typeface="Candara" panose="020E0502030303020204" pitchFamily="34" charset="0"/>
              </a:rPr>
              <a:t>quality and significance </a:t>
            </a:r>
            <a:r>
              <a:rPr lang="en-US" sz="3200" dirty="0">
                <a:latin typeface="Candara" panose="020E0502030303020204" pitchFamily="34" charset="0"/>
              </a:rPr>
              <a:t>of accomplishments and general </a:t>
            </a:r>
            <a:r>
              <a:rPr lang="en-US" sz="3200" b="1" dirty="0">
                <a:latin typeface="Candara" panose="020E0502030303020204" pitchFamily="34" charset="0"/>
              </a:rPr>
              <a:t>expectations</a:t>
            </a:r>
            <a:r>
              <a:rPr lang="en-US" sz="3200" dirty="0">
                <a:latin typeface="Candara" panose="020E0502030303020204" pitchFamily="34" charset="0"/>
              </a:rPr>
              <a:t> for promotion and tenure</a:t>
            </a:r>
          </a:p>
          <a:p>
            <a:r>
              <a:rPr lang="en-US" sz="3200" dirty="0">
                <a:latin typeface="Candara" panose="020E0502030303020204" pitchFamily="34" charset="0"/>
              </a:rPr>
              <a:t>Refer often to your departmental P&amp;T guidelines for specific criteria for promotion and tenure and required documentation </a:t>
            </a:r>
          </a:p>
          <a:p>
            <a:pPr marL="0" indent="0">
              <a:buNone/>
            </a:pPr>
            <a:endParaRPr lang="en-US" sz="3200" dirty="0">
              <a:latin typeface="Candara" panose="020E0502030303020204" pitchFamily="34" charset="0"/>
            </a:endParaRPr>
          </a:p>
          <a:p>
            <a:r>
              <a:rPr lang="en-US" sz="3200" b="1" dirty="0">
                <a:solidFill>
                  <a:srgbClr val="FF0000"/>
                </a:solidFill>
                <a:latin typeface="Candara" panose="020E0502030303020204" pitchFamily="34" charset="0"/>
              </a:rPr>
              <a:t>Big Question….</a:t>
            </a:r>
          </a:p>
          <a:p>
            <a:r>
              <a:rPr lang="en-US" sz="3200" dirty="0">
                <a:latin typeface="Candara" panose="020E0502030303020204" pitchFamily="34" charset="0"/>
              </a:rPr>
              <a:t>Which version of documents do you use??? </a:t>
            </a:r>
          </a:p>
          <a:p>
            <a:endParaRPr lang="en-US" sz="2000" dirty="0">
              <a:latin typeface="Candara" panose="020E0502030303020204" pitchFamily="34" charset="0"/>
            </a:endParaRPr>
          </a:p>
        </p:txBody>
      </p:sp>
    </p:spTree>
    <p:extLst>
      <p:ext uri="{BB962C8B-B14F-4D97-AF65-F5344CB8AC3E}">
        <p14:creationId xmlns:p14="http://schemas.microsoft.com/office/powerpoint/2010/main" val="68149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00"/>
                                        <p:tgtEl>
                                          <p:spTgt spid="7">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7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7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7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7B8309-2509-5B10-F1DB-705657E5CB6D}"/>
              </a:ext>
            </a:extLst>
          </p:cNvPr>
          <p:cNvPicPr>
            <a:picLocks noChangeAspect="1"/>
          </p:cNvPicPr>
          <p:nvPr/>
        </p:nvPicPr>
        <p:blipFill rotWithShape="1">
          <a:blip r:embed="rId2"/>
          <a:srcRect l="8067" r="12622"/>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2D9909-8839-1163-6FD2-CA86D9027772}"/>
              </a:ext>
            </a:extLst>
          </p:cNvPr>
          <p:cNvSpPr>
            <a:spLocks noGrp="1"/>
          </p:cNvSpPr>
          <p:nvPr>
            <p:ph type="title"/>
          </p:nvPr>
        </p:nvSpPr>
        <p:spPr>
          <a:xfrm>
            <a:off x="368416" y="2034534"/>
            <a:ext cx="5134761" cy="1899912"/>
          </a:xfrm>
        </p:spPr>
        <p:txBody>
          <a:bodyPr>
            <a:normAutofit/>
          </a:bodyPr>
          <a:lstStyle/>
          <a:p>
            <a:r>
              <a:rPr lang="en-US" sz="4000" b="1" dirty="0">
                <a:latin typeface="Candara" panose="020E0502030303020204" pitchFamily="34" charset="0"/>
              </a:rPr>
              <a:t>KSU 2023 – 2024 Faculty Handbook </a:t>
            </a:r>
          </a:p>
        </p:txBody>
      </p:sp>
    </p:spTree>
    <p:extLst>
      <p:ext uri="{BB962C8B-B14F-4D97-AF65-F5344CB8AC3E}">
        <p14:creationId xmlns:p14="http://schemas.microsoft.com/office/powerpoint/2010/main" val="2396025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501D7-EBA9-452C-96CA-D4CD5A43FAF1}"/>
              </a:ext>
            </a:extLst>
          </p:cNvPr>
          <p:cNvSpPr>
            <a:spLocks noGrp="1"/>
          </p:cNvSpPr>
          <p:nvPr>
            <p:ph type="title"/>
          </p:nvPr>
        </p:nvSpPr>
        <p:spPr>
          <a:xfrm>
            <a:off x="5355771" y="365125"/>
            <a:ext cx="6505303" cy="1807305"/>
          </a:xfrm>
        </p:spPr>
        <p:txBody>
          <a:bodyPr>
            <a:normAutofit/>
          </a:bodyPr>
          <a:lstStyle/>
          <a:p>
            <a:r>
              <a:rPr lang="en-US" b="1" dirty="0">
                <a:latin typeface="Candara" panose="020E0502030303020204" pitchFamily="34" charset="0"/>
              </a:rPr>
              <a:t>KSU Portfolio Requirements </a:t>
            </a:r>
          </a:p>
        </p:txBody>
      </p:sp>
      <p:pic>
        <p:nvPicPr>
          <p:cNvPr id="5" name="Picture 4" descr="Different coloured organisers">
            <a:extLst>
              <a:ext uri="{FF2B5EF4-FFF2-40B4-BE49-F238E27FC236}">
                <a16:creationId xmlns:a16="http://schemas.microsoft.com/office/drawing/2014/main" id="{16DF21DA-153B-BEF9-E59C-B4D8590F94EB}"/>
              </a:ext>
            </a:extLst>
          </p:cNvPr>
          <p:cNvPicPr>
            <a:picLocks noChangeAspect="1"/>
          </p:cNvPicPr>
          <p:nvPr/>
        </p:nvPicPr>
        <p:blipFill rotWithShape="1">
          <a:blip r:embed="rId3"/>
          <a:srcRect l="23074" r="22968" b="1"/>
          <a:stretch/>
        </p:blipFill>
        <p:spPr>
          <a:xfrm>
            <a:off x="21" y="10"/>
            <a:ext cx="514674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B388AA0-20DB-4AB7-8E00-711976957E1C}"/>
              </a:ext>
            </a:extLst>
          </p:cNvPr>
          <p:cNvSpPr>
            <a:spLocks noGrp="1"/>
          </p:cNvSpPr>
          <p:nvPr>
            <p:ph idx="1"/>
          </p:nvPr>
        </p:nvSpPr>
        <p:spPr>
          <a:xfrm>
            <a:off x="4898571" y="2050869"/>
            <a:ext cx="7293429" cy="4663440"/>
          </a:xfrm>
        </p:spPr>
        <p:txBody>
          <a:bodyPr>
            <a:normAutofit lnSpcReduction="10000"/>
          </a:bodyPr>
          <a:lstStyle/>
          <a:p>
            <a:r>
              <a:rPr lang="en-US" sz="2400" dirty="0">
                <a:latin typeface="Candara" panose="020E0502030303020204" pitchFamily="34" charset="0"/>
              </a:rPr>
              <a:t>Faculty Handbook, Section 3.14 (7 - Portfolio Guidelines &amp; Content)</a:t>
            </a:r>
          </a:p>
          <a:p>
            <a:pPr lvl="1"/>
            <a:r>
              <a:rPr lang="en-US" dirty="0">
                <a:latin typeface="Candara" panose="020E0502030303020204" pitchFamily="34" charset="0"/>
              </a:rPr>
              <a:t>No more than 12-pages, double-spaced, 12-point type, with one-inch margins </a:t>
            </a:r>
          </a:p>
          <a:p>
            <a:r>
              <a:rPr lang="en-US" sz="2400" dirty="0">
                <a:latin typeface="Candara" panose="020E0502030303020204" pitchFamily="34" charset="0"/>
              </a:rPr>
              <a:t>Format for the Narrative: </a:t>
            </a:r>
          </a:p>
          <a:p>
            <a:pPr marL="914400" lvl="1" indent="-457200">
              <a:buAutoNum type="arabicParenR"/>
            </a:pPr>
            <a:r>
              <a:rPr lang="en-US" dirty="0">
                <a:latin typeface="Candara" panose="020E0502030303020204" pitchFamily="34" charset="0"/>
              </a:rPr>
              <a:t>Teaching </a:t>
            </a:r>
          </a:p>
          <a:p>
            <a:pPr marL="914400" lvl="1" indent="-457200">
              <a:buAutoNum type="arabicParenR"/>
            </a:pPr>
            <a:r>
              <a:rPr lang="en-US" dirty="0">
                <a:latin typeface="Candara" panose="020E0502030303020204" pitchFamily="34" charset="0"/>
              </a:rPr>
              <a:t>Research </a:t>
            </a:r>
          </a:p>
          <a:p>
            <a:pPr marL="914400" lvl="1" indent="-457200">
              <a:buAutoNum type="arabicParenR"/>
            </a:pPr>
            <a:r>
              <a:rPr lang="en-US" dirty="0">
                <a:latin typeface="Candara" panose="020E0502030303020204" pitchFamily="34" charset="0"/>
              </a:rPr>
              <a:t>Service  </a:t>
            </a:r>
          </a:p>
          <a:p>
            <a:r>
              <a:rPr lang="en-US" sz="2400" dirty="0">
                <a:latin typeface="Candara" panose="020E0502030303020204" pitchFamily="34" charset="0"/>
              </a:rPr>
              <a:t>Each section should include references to supporting documents</a:t>
            </a:r>
          </a:p>
          <a:p>
            <a:r>
              <a:rPr lang="en-US" sz="2400" dirty="0">
                <a:latin typeface="Candara" panose="020E0502030303020204" pitchFamily="34" charset="0"/>
              </a:rPr>
              <a:t>Not everything you do will fit neatly into separate categories; blending of categories will sometimes happen</a:t>
            </a:r>
          </a:p>
          <a:p>
            <a:pPr marL="0" indent="0">
              <a:buNone/>
            </a:pPr>
            <a:endParaRPr lang="en-US" sz="1400" dirty="0"/>
          </a:p>
        </p:txBody>
      </p:sp>
    </p:spTree>
    <p:extLst>
      <p:ext uri="{BB962C8B-B14F-4D97-AF65-F5344CB8AC3E}">
        <p14:creationId xmlns:p14="http://schemas.microsoft.com/office/powerpoint/2010/main" val="1032133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1210</Words>
  <Application>Microsoft Office PowerPoint</Application>
  <PresentationFormat>Widescreen</PresentationFormat>
  <Paragraphs>147</Paragraphs>
  <Slides>23</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Calibri Light</vt:lpstr>
      <vt:lpstr>Candara</vt:lpstr>
      <vt:lpstr>Roboto</vt:lpstr>
      <vt:lpstr>Office Theme</vt:lpstr>
      <vt:lpstr>Office Theme</vt:lpstr>
      <vt:lpstr>Office Theme</vt:lpstr>
      <vt:lpstr>Pup</vt:lpstr>
      <vt:lpstr>PowerPoint Presentation</vt:lpstr>
      <vt:lpstr>Gauge the Audience </vt:lpstr>
      <vt:lpstr>Timelines </vt:lpstr>
      <vt:lpstr>For Watermark Questions, CETL is Your Best Resource </vt:lpstr>
      <vt:lpstr>KSU Resources </vt:lpstr>
      <vt:lpstr>KSU Expectations </vt:lpstr>
      <vt:lpstr>KSU 2023 – 2024 Faculty Handbook </vt:lpstr>
      <vt:lpstr>KSU Portfolio Requirements </vt:lpstr>
      <vt:lpstr>Post Tenure Review </vt:lpstr>
      <vt:lpstr>There are two aspects of the portfolio  preparation to manage….</vt:lpstr>
      <vt:lpstr>Create a Timeline and Establish  Weekly Goals</vt:lpstr>
      <vt:lpstr>There are two aspects of the portfolio  preparation to manage….</vt:lpstr>
      <vt:lpstr> Narrative Related Questions</vt:lpstr>
      <vt:lpstr>Approach the writing process as your previous writing instructor would have suggested: </vt:lpstr>
      <vt:lpstr>Teaching Section of Portfolio Narrative</vt:lpstr>
      <vt:lpstr>Research Section of Portfolio Narrative</vt:lpstr>
      <vt:lpstr>Service Section of Portfolio Narrative</vt:lpstr>
      <vt:lpstr>How to Address Weaknesses?</vt:lpstr>
      <vt:lpstr>Questions about Linked Supporting Materials  </vt:lpstr>
      <vt:lpstr>What To Include? </vt:lpstr>
      <vt:lpstr>Additional Advice</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dc:title>
  <dc:creator>Kandice Porter</dc:creator>
  <cp:lastModifiedBy>Kandice Porter</cp:lastModifiedBy>
  <cp:revision>2</cp:revision>
  <dcterms:created xsi:type="dcterms:W3CDTF">2023-05-05T14:53:33Z</dcterms:created>
  <dcterms:modified xsi:type="dcterms:W3CDTF">2023-05-12T14:34:07Z</dcterms:modified>
</cp:coreProperties>
</file>