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5" r:id="rId5"/>
    <p:sldId id="266" r:id="rId6"/>
    <p:sldId id="262" r:id="rId7"/>
    <p:sldId id="257" r:id="rId8"/>
    <p:sldId id="258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1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3B9845-2353-4A40-9C1B-82A4E2C32290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CFFB969-1438-4B78-B971-5E6C248E4B36}">
      <dgm:prSet/>
      <dgm:spPr/>
      <dgm:t>
        <a:bodyPr/>
        <a:lstStyle/>
        <a:p>
          <a:r>
            <a:rPr lang="en-US"/>
            <a:t>Duration can vary</a:t>
          </a:r>
        </a:p>
      </dgm:t>
    </dgm:pt>
    <dgm:pt modelId="{E7EF51CA-7F32-469F-BF2C-80FAE9C8B54E}" type="parTrans" cxnId="{F410D787-CB8E-4B16-A6A5-B51793BED02F}">
      <dgm:prSet/>
      <dgm:spPr/>
      <dgm:t>
        <a:bodyPr/>
        <a:lstStyle/>
        <a:p>
          <a:endParaRPr lang="en-US"/>
        </a:p>
      </dgm:t>
    </dgm:pt>
    <dgm:pt modelId="{9EFAE597-7A94-4C9D-88FE-0B4358EA8591}" type="sibTrans" cxnId="{F410D787-CB8E-4B16-A6A5-B51793BED02F}">
      <dgm:prSet/>
      <dgm:spPr/>
      <dgm:t>
        <a:bodyPr/>
        <a:lstStyle/>
        <a:p>
          <a:endParaRPr lang="en-US"/>
        </a:p>
      </dgm:t>
    </dgm:pt>
    <dgm:pt modelId="{CE8090D5-E2B5-48A0-B90C-1B72D28BCD89}">
      <dgm:prSet/>
      <dgm:spPr/>
      <dgm:t>
        <a:bodyPr/>
        <a:lstStyle/>
        <a:p>
          <a:r>
            <a:rPr lang="en-US"/>
            <a:t>Summer</a:t>
          </a:r>
        </a:p>
      </dgm:t>
    </dgm:pt>
    <dgm:pt modelId="{03340C96-0805-49A9-9705-87B57271F06F}" type="parTrans" cxnId="{EA5A93E0-E9D2-4D57-B7BA-78CCECDBB459}">
      <dgm:prSet/>
      <dgm:spPr/>
      <dgm:t>
        <a:bodyPr/>
        <a:lstStyle/>
        <a:p>
          <a:endParaRPr lang="en-US"/>
        </a:p>
      </dgm:t>
    </dgm:pt>
    <dgm:pt modelId="{16C556DD-4AEE-4BA7-94DF-629A3CAA461A}" type="sibTrans" cxnId="{EA5A93E0-E9D2-4D57-B7BA-78CCECDBB459}">
      <dgm:prSet/>
      <dgm:spPr/>
      <dgm:t>
        <a:bodyPr/>
        <a:lstStyle/>
        <a:p>
          <a:endParaRPr lang="en-US"/>
        </a:p>
      </dgm:t>
    </dgm:pt>
    <dgm:pt modelId="{71DF1975-C425-46D6-B3D7-214F2DA26CE8}">
      <dgm:prSet/>
      <dgm:spPr/>
      <dgm:t>
        <a:bodyPr/>
        <a:lstStyle/>
        <a:p>
          <a:r>
            <a:rPr lang="en-US"/>
            <a:t>Length of a defined project</a:t>
          </a:r>
        </a:p>
      </dgm:t>
    </dgm:pt>
    <dgm:pt modelId="{B53685B6-2D74-4F01-94F3-C9ECED2E5E8E}" type="parTrans" cxnId="{F48E4D7A-9DE5-4389-A4A5-B80AC0508891}">
      <dgm:prSet/>
      <dgm:spPr/>
      <dgm:t>
        <a:bodyPr/>
        <a:lstStyle/>
        <a:p>
          <a:endParaRPr lang="en-US"/>
        </a:p>
      </dgm:t>
    </dgm:pt>
    <dgm:pt modelId="{F8E50E24-B627-46B1-9241-13D6E26733AE}" type="sibTrans" cxnId="{F48E4D7A-9DE5-4389-A4A5-B80AC0508891}">
      <dgm:prSet/>
      <dgm:spPr/>
      <dgm:t>
        <a:bodyPr/>
        <a:lstStyle/>
        <a:p>
          <a:endParaRPr lang="en-US"/>
        </a:p>
      </dgm:t>
    </dgm:pt>
    <dgm:pt modelId="{943A4738-0F2E-4297-B321-8178896E2497}">
      <dgm:prSet/>
      <dgm:spPr/>
      <dgm:t>
        <a:bodyPr/>
        <a:lstStyle/>
        <a:p>
          <a:r>
            <a:rPr lang="en-US"/>
            <a:t>A set number of sessions</a:t>
          </a:r>
        </a:p>
      </dgm:t>
    </dgm:pt>
    <dgm:pt modelId="{E814F355-3D76-4815-A6D9-87C0640E8EFD}" type="parTrans" cxnId="{C3C941A9-7780-4598-9373-89443235C4BD}">
      <dgm:prSet/>
      <dgm:spPr/>
      <dgm:t>
        <a:bodyPr/>
        <a:lstStyle/>
        <a:p>
          <a:endParaRPr lang="en-US"/>
        </a:p>
      </dgm:t>
    </dgm:pt>
    <dgm:pt modelId="{EAEBDB29-84E6-446B-AB5B-BD029DCB8427}" type="sibTrans" cxnId="{C3C941A9-7780-4598-9373-89443235C4BD}">
      <dgm:prSet/>
      <dgm:spPr/>
      <dgm:t>
        <a:bodyPr/>
        <a:lstStyle/>
        <a:p>
          <a:endParaRPr lang="en-US"/>
        </a:p>
      </dgm:t>
    </dgm:pt>
    <dgm:pt modelId="{97B584DA-96FA-46A6-8564-B53E36C0036C}">
      <dgm:prSet/>
      <dgm:spPr/>
      <dgm:t>
        <a:bodyPr/>
        <a:lstStyle/>
        <a:p>
          <a:r>
            <a:rPr lang="en-US"/>
            <a:t>Can also formulate as a 1- to 2-day drop-in “Writing Retreat”</a:t>
          </a:r>
        </a:p>
      </dgm:t>
    </dgm:pt>
    <dgm:pt modelId="{E6D5E8E5-67FB-4A74-B280-C2D9A65D97E8}" type="parTrans" cxnId="{8507A4F0-D882-4AEA-89B1-A13708BF4E6B}">
      <dgm:prSet/>
      <dgm:spPr/>
      <dgm:t>
        <a:bodyPr/>
        <a:lstStyle/>
        <a:p>
          <a:endParaRPr lang="en-US"/>
        </a:p>
      </dgm:t>
    </dgm:pt>
    <dgm:pt modelId="{A0E801BE-999E-40BF-9884-C1AD09A4A4B9}" type="sibTrans" cxnId="{8507A4F0-D882-4AEA-89B1-A13708BF4E6B}">
      <dgm:prSet/>
      <dgm:spPr/>
      <dgm:t>
        <a:bodyPr/>
        <a:lstStyle/>
        <a:p>
          <a:endParaRPr lang="en-US"/>
        </a:p>
      </dgm:t>
    </dgm:pt>
    <dgm:pt modelId="{C188E934-B75E-4923-84A1-DE5F99E39F2C}">
      <dgm:prSet/>
      <dgm:spPr/>
      <dgm:t>
        <a:bodyPr/>
        <a:lstStyle/>
        <a:p>
          <a:r>
            <a:rPr lang="en-US"/>
            <a:t>Can establish an “Expectation Agreement”</a:t>
          </a:r>
        </a:p>
      </dgm:t>
    </dgm:pt>
    <dgm:pt modelId="{C7C362B3-2DC7-45C9-B544-06F9E320EE00}" type="parTrans" cxnId="{90F1DD28-1D52-4C23-B64B-39A67D950BF2}">
      <dgm:prSet/>
      <dgm:spPr/>
      <dgm:t>
        <a:bodyPr/>
        <a:lstStyle/>
        <a:p>
          <a:endParaRPr lang="en-US"/>
        </a:p>
      </dgm:t>
    </dgm:pt>
    <dgm:pt modelId="{511E31A7-74F3-4311-9D43-F629EDEEFE39}" type="sibTrans" cxnId="{90F1DD28-1D52-4C23-B64B-39A67D950BF2}">
      <dgm:prSet/>
      <dgm:spPr/>
      <dgm:t>
        <a:bodyPr/>
        <a:lstStyle/>
        <a:p>
          <a:endParaRPr lang="en-US"/>
        </a:p>
      </dgm:t>
    </dgm:pt>
    <dgm:pt modelId="{83958D77-87F2-447C-B539-AE41759B6FCF}">
      <dgm:prSet/>
      <dgm:spPr/>
      <dgm:t>
        <a:bodyPr/>
        <a:lstStyle/>
        <a:p>
          <a:r>
            <a:rPr lang="en-US"/>
            <a:t>Can write together, or write on your own time and meet to share progress and get feedback</a:t>
          </a:r>
        </a:p>
      </dgm:t>
    </dgm:pt>
    <dgm:pt modelId="{C2A9B160-B013-427B-91B1-EDEC5BFBF098}" type="parTrans" cxnId="{9A954A8E-89A1-4C97-ABE9-75D64A657D3B}">
      <dgm:prSet/>
      <dgm:spPr/>
      <dgm:t>
        <a:bodyPr/>
        <a:lstStyle/>
        <a:p>
          <a:endParaRPr lang="en-US"/>
        </a:p>
      </dgm:t>
    </dgm:pt>
    <dgm:pt modelId="{B53CE207-ED1F-4652-9A22-0CF0053E0413}" type="sibTrans" cxnId="{9A954A8E-89A1-4C97-ABE9-75D64A657D3B}">
      <dgm:prSet/>
      <dgm:spPr/>
      <dgm:t>
        <a:bodyPr/>
        <a:lstStyle/>
        <a:p>
          <a:endParaRPr lang="en-US"/>
        </a:p>
      </dgm:t>
    </dgm:pt>
    <dgm:pt modelId="{7F8861C4-03C3-483B-BA66-7189FABC3783}">
      <dgm:prSet/>
      <dgm:spPr/>
      <dgm:t>
        <a:bodyPr/>
        <a:lstStyle/>
        <a:p>
          <a:r>
            <a:rPr lang="en-US"/>
            <a:t>Create a calendar and a place to share materials</a:t>
          </a:r>
        </a:p>
      </dgm:t>
    </dgm:pt>
    <dgm:pt modelId="{63DD8208-396A-4B9A-97A2-CF23170A6630}" type="parTrans" cxnId="{81B132C5-013C-4B70-956E-CCE7D2C70D4D}">
      <dgm:prSet/>
      <dgm:spPr/>
      <dgm:t>
        <a:bodyPr/>
        <a:lstStyle/>
        <a:p>
          <a:endParaRPr lang="en-US"/>
        </a:p>
      </dgm:t>
    </dgm:pt>
    <dgm:pt modelId="{9A390ABE-605D-48F8-AD1D-E7DD2B3B26CE}" type="sibTrans" cxnId="{81B132C5-013C-4B70-956E-CCE7D2C70D4D}">
      <dgm:prSet/>
      <dgm:spPr/>
      <dgm:t>
        <a:bodyPr/>
        <a:lstStyle/>
        <a:p>
          <a:endParaRPr lang="en-US"/>
        </a:p>
      </dgm:t>
    </dgm:pt>
    <dgm:pt modelId="{2939F2B4-3794-40DE-8052-11EED001729D}">
      <dgm:prSet/>
      <dgm:spPr/>
      <dgm:t>
        <a:bodyPr/>
        <a:lstStyle/>
        <a:p>
          <a:r>
            <a:rPr lang="en-US"/>
            <a:t>Take time to celebrate accomplishments</a:t>
          </a:r>
        </a:p>
      </dgm:t>
    </dgm:pt>
    <dgm:pt modelId="{27EFA9B4-1595-42E2-A9EA-111A7B98C565}" type="parTrans" cxnId="{9ABC8AD0-20A9-4B13-813B-8336D795CE87}">
      <dgm:prSet/>
      <dgm:spPr/>
      <dgm:t>
        <a:bodyPr/>
        <a:lstStyle/>
        <a:p>
          <a:endParaRPr lang="en-US"/>
        </a:p>
      </dgm:t>
    </dgm:pt>
    <dgm:pt modelId="{859B3C38-C8B8-426C-8F39-00FF8E98BCC9}" type="sibTrans" cxnId="{9ABC8AD0-20A9-4B13-813B-8336D795CE87}">
      <dgm:prSet/>
      <dgm:spPr/>
      <dgm:t>
        <a:bodyPr/>
        <a:lstStyle/>
        <a:p>
          <a:endParaRPr lang="en-US"/>
        </a:p>
      </dgm:t>
    </dgm:pt>
    <dgm:pt modelId="{F1BC07E0-CCB3-44C8-9AA3-A7389D45C996}" type="pres">
      <dgm:prSet presAssocID="{0C3B9845-2353-4A40-9C1B-82A4E2C32290}" presName="diagram" presStyleCnt="0">
        <dgm:presLayoutVars>
          <dgm:dir/>
          <dgm:resizeHandles val="exact"/>
        </dgm:presLayoutVars>
      </dgm:prSet>
      <dgm:spPr/>
    </dgm:pt>
    <dgm:pt modelId="{CDAB3BE8-D0F6-42DD-9DBE-B64E34FBB13C}" type="pres">
      <dgm:prSet presAssocID="{9CFFB969-1438-4B78-B971-5E6C248E4B36}" presName="node" presStyleLbl="node1" presStyleIdx="0" presStyleCnt="6">
        <dgm:presLayoutVars>
          <dgm:bulletEnabled val="1"/>
        </dgm:presLayoutVars>
      </dgm:prSet>
      <dgm:spPr/>
    </dgm:pt>
    <dgm:pt modelId="{2B85AC82-CD86-4EAA-8FC3-E2AE48AE258A}" type="pres">
      <dgm:prSet presAssocID="{9EFAE597-7A94-4C9D-88FE-0B4358EA8591}" presName="sibTrans" presStyleCnt="0"/>
      <dgm:spPr/>
    </dgm:pt>
    <dgm:pt modelId="{A8071DCA-2EFB-4AE5-AD7D-81D1640E50FE}" type="pres">
      <dgm:prSet presAssocID="{97B584DA-96FA-46A6-8564-B53E36C0036C}" presName="node" presStyleLbl="node1" presStyleIdx="1" presStyleCnt="6">
        <dgm:presLayoutVars>
          <dgm:bulletEnabled val="1"/>
        </dgm:presLayoutVars>
      </dgm:prSet>
      <dgm:spPr/>
    </dgm:pt>
    <dgm:pt modelId="{18B3DF60-E6A4-4AEC-9B33-AEE64876F294}" type="pres">
      <dgm:prSet presAssocID="{A0E801BE-999E-40BF-9884-C1AD09A4A4B9}" presName="sibTrans" presStyleCnt="0"/>
      <dgm:spPr/>
    </dgm:pt>
    <dgm:pt modelId="{20ADA4E9-1719-4E10-8523-31D2FDC4B0AC}" type="pres">
      <dgm:prSet presAssocID="{C188E934-B75E-4923-84A1-DE5F99E39F2C}" presName="node" presStyleLbl="node1" presStyleIdx="2" presStyleCnt="6">
        <dgm:presLayoutVars>
          <dgm:bulletEnabled val="1"/>
        </dgm:presLayoutVars>
      </dgm:prSet>
      <dgm:spPr/>
    </dgm:pt>
    <dgm:pt modelId="{8D0F1710-A95E-441F-B17C-C722FB6780B0}" type="pres">
      <dgm:prSet presAssocID="{511E31A7-74F3-4311-9D43-F629EDEEFE39}" presName="sibTrans" presStyleCnt="0"/>
      <dgm:spPr/>
    </dgm:pt>
    <dgm:pt modelId="{29E4C187-48C3-4BA2-A868-E8D954F60AF5}" type="pres">
      <dgm:prSet presAssocID="{83958D77-87F2-447C-B539-AE41759B6FCF}" presName="node" presStyleLbl="node1" presStyleIdx="3" presStyleCnt="6">
        <dgm:presLayoutVars>
          <dgm:bulletEnabled val="1"/>
        </dgm:presLayoutVars>
      </dgm:prSet>
      <dgm:spPr/>
    </dgm:pt>
    <dgm:pt modelId="{CEA4226B-8CA4-4966-8BEC-847D8A034417}" type="pres">
      <dgm:prSet presAssocID="{B53CE207-ED1F-4652-9A22-0CF0053E0413}" presName="sibTrans" presStyleCnt="0"/>
      <dgm:spPr/>
    </dgm:pt>
    <dgm:pt modelId="{15149ADB-166D-4E99-AB6F-CA86F35EBE14}" type="pres">
      <dgm:prSet presAssocID="{7F8861C4-03C3-483B-BA66-7189FABC3783}" presName="node" presStyleLbl="node1" presStyleIdx="4" presStyleCnt="6">
        <dgm:presLayoutVars>
          <dgm:bulletEnabled val="1"/>
        </dgm:presLayoutVars>
      </dgm:prSet>
      <dgm:spPr/>
    </dgm:pt>
    <dgm:pt modelId="{9F10254A-7306-443C-8AC6-2396AECC836D}" type="pres">
      <dgm:prSet presAssocID="{9A390ABE-605D-48F8-AD1D-E7DD2B3B26CE}" presName="sibTrans" presStyleCnt="0"/>
      <dgm:spPr/>
    </dgm:pt>
    <dgm:pt modelId="{59302F1C-A257-42BD-B699-850B45672941}" type="pres">
      <dgm:prSet presAssocID="{2939F2B4-3794-40DE-8052-11EED001729D}" presName="node" presStyleLbl="node1" presStyleIdx="5" presStyleCnt="6">
        <dgm:presLayoutVars>
          <dgm:bulletEnabled val="1"/>
        </dgm:presLayoutVars>
      </dgm:prSet>
      <dgm:spPr/>
    </dgm:pt>
  </dgm:ptLst>
  <dgm:cxnLst>
    <dgm:cxn modelId="{5EB4B503-C420-42B8-88F6-1DCEE8B3291E}" type="presOf" srcId="{CE8090D5-E2B5-48A0-B90C-1B72D28BCD89}" destId="{CDAB3BE8-D0F6-42DD-9DBE-B64E34FBB13C}" srcOrd="0" destOrd="1" presId="urn:microsoft.com/office/officeart/2005/8/layout/default"/>
    <dgm:cxn modelId="{2F904B17-DBEF-4915-9E55-8C4CC563C278}" type="presOf" srcId="{2939F2B4-3794-40DE-8052-11EED001729D}" destId="{59302F1C-A257-42BD-B699-850B45672941}" srcOrd="0" destOrd="0" presId="urn:microsoft.com/office/officeart/2005/8/layout/default"/>
    <dgm:cxn modelId="{90F1DD28-1D52-4C23-B64B-39A67D950BF2}" srcId="{0C3B9845-2353-4A40-9C1B-82A4E2C32290}" destId="{C188E934-B75E-4923-84A1-DE5F99E39F2C}" srcOrd="2" destOrd="0" parTransId="{C7C362B3-2DC7-45C9-B544-06F9E320EE00}" sibTransId="{511E31A7-74F3-4311-9D43-F629EDEEFE39}"/>
    <dgm:cxn modelId="{0F067539-1230-4DCD-8D09-A32CCFE62A8D}" type="presOf" srcId="{943A4738-0F2E-4297-B321-8178896E2497}" destId="{CDAB3BE8-D0F6-42DD-9DBE-B64E34FBB13C}" srcOrd="0" destOrd="3" presId="urn:microsoft.com/office/officeart/2005/8/layout/default"/>
    <dgm:cxn modelId="{0002895B-B37D-4B86-9EDD-2862FCE38E77}" type="presOf" srcId="{83958D77-87F2-447C-B539-AE41759B6FCF}" destId="{29E4C187-48C3-4BA2-A868-E8D954F60AF5}" srcOrd="0" destOrd="0" presId="urn:microsoft.com/office/officeart/2005/8/layout/default"/>
    <dgm:cxn modelId="{E4370642-55A4-4EA0-811E-0D23CC02DF86}" type="presOf" srcId="{97B584DA-96FA-46A6-8564-B53E36C0036C}" destId="{A8071DCA-2EFB-4AE5-AD7D-81D1640E50FE}" srcOrd="0" destOrd="0" presId="urn:microsoft.com/office/officeart/2005/8/layout/default"/>
    <dgm:cxn modelId="{F48E4D7A-9DE5-4389-A4A5-B80AC0508891}" srcId="{9CFFB969-1438-4B78-B971-5E6C248E4B36}" destId="{71DF1975-C425-46D6-B3D7-214F2DA26CE8}" srcOrd="1" destOrd="0" parTransId="{B53685B6-2D74-4F01-94F3-C9ECED2E5E8E}" sibTransId="{F8E50E24-B627-46B1-9241-13D6E26733AE}"/>
    <dgm:cxn modelId="{F410D787-CB8E-4B16-A6A5-B51793BED02F}" srcId="{0C3B9845-2353-4A40-9C1B-82A4E2C32290}" destId="{9CFFB969-1438-4B78-B971-5E6C248E4B36}" srcOrd="0" destOrd="0" parTransId="{E7EF51CA-7F32-469F-BF2C-80FAE9C8B54E}" sibTransId="{9EFAE597-7A94-4C9D-88FE-0B4358EA8591}"/>
    <dgm:cxn modelId="{9A954A8E-89A1-4C97-ABE9-75D64A657D3B}" srcId="{0C3B9845-2353-4A40-9C1B-82A4E2C32290}" destId="{83958D77-87F2-447C-B539-AE41759B6FCF}" srcOrd="3" destOrd="0" parTransId="{C2A9B160-B013-427B-91B1-EDEC5BFBF098}" sibTransId="{B53CE207-ED1F-4652-9A22-0CF0053E0413}"/>
    <dgm:cxn modelId="{D697119B-D02D-4D90-AD38-13CC483FB665}" type="presOf" srcId="{7F8861C4-03C3-483B-BA66-7189FABC3783}" destId="{15149ADB-166D-4E99-AB6F-CA86F35EBE14}" srcOrd="0" destOrd="0" presId="urn:microsoft.com/office/officeart/2005/8/layout/default"/>
    <dgm:cxn modelId="{B68AA3A5-E3C5-4957-B8D8-EF0A6C62AD0C}" type="presOf" srcId="{71DF1975-C425-46D6-B3D7-214F2DA26CE8}" destId="{CDAB3BE8-D0F6-42DD-9DBE-B64E34FBB13C}" srcOrd="0" destOrd="2" presId="urn:microsoft.com/office/officeart/2005/8/layout/default"/>
    <dgm:cxn modelId="{C3C941A9-7780-4598-9373-89443235C4BD}" srcId="{9CFFB969-1438-4B78-B971-5E6C248E4B36}" destId="{943A4738-0F2E-4297-B321-8178896E2497}" srcOrd="2" destOrd="0" parTransId="{E814F355-3D76-4815-A6D9-87C0640E8EFD}" sibTransId="{EAEBDB29-84E6-446B-AB5B-BD029DCB8427}"/>
    <dgm:cxn modelId="{81B132C5-013C-4B70-956E-CCE7D2C70D4D}" srcId="{0C3B9845-2353-4A40-9C1B-82A4E2C32290}" destId="{7F8861C4-03C3-483B-BA66-7189FABC3783}" srcOrd="4" destOrd="0" parTransId="{63DD8208-396A-4B9A-97A2-CF23170A6630}" sibTransId="{9A390ABE-605D-48F8-AD1D-E7DD2B3B26CE}"/>
    <dgm:cxn modelId="{C0B634CA-1F3B-465F-9CAE-5BE3E71E5B1A}" type="presOf" srcId="{C188E934-B75E-4923-84A1-DE5F99E39F2C}" destId="{20ADA4E9-1719-4E10-8523-31D2FDC4B0AC}" srcOrd="0" destOrd="0" presId="urn:microsoft.com/office/officeart/2005/8/layout/default"/>
    <dgm:cxn modelId="{9ABC8AD0-20A9-4B13-813B-8336D795CE87}" srcId="{0C3B9845-2353-4A40-9C1B-82A4E2C32290}" destId="{2939F2B4-3794-40DE-8052-11EED001729D}" srcOrd="5" destOrd="0" parTransId="{27EFA9B4-1595-42E2-A9EA-111A7B98C565}" sibTransId="{859B3C38-C8B8-426C-8F39-00FF8E98BCC9}"/>
    <dgm:cxn modelId="{AF269AD6-2CE3-4EEC-9C26-619519BD3F7C}" type="presOf" srcId="{9CFFB969-1438-4B78-B971-5E6C248E4B36}" destId="{CDAB3BE8-D0F6-42DD-9DBE-B64E34FBB13C}" srcOrd="0" destOrd="0" presId="urn:microsoft.com/office/officeart/2005/8/layout/default"/>
    <dgm:cxn modelId="{9030F3DD-9418-4E81-A1F3-058A83FC8019}" type="presOf" srcId="{0C3B9845-2353-4A40-9C1B-82A4E2C32290}" destId="{F1BC07E0-CCB3-44C8-9AA3-A7389D45C996}" srcOrd="0" destOrd="0" presId="urn:microsoft.com/office/officeart/2005/8/layout/default"/>
    <dgm:cxn modelId="{EA5A93E0-E9D2-4D57-B7BA-78CCECDBB459}" srcId="{9CFFB969-1438-4B78-B971-5E6C248E4B36}" destId="{CE8090D5-E2B5-48A0-B90C-1B72D28BCD89}" srcOrd="0" destOrd="0" parTransId="{03340C96-0805-49A9-9705-87B57271F06F}" sibTransId="{16C556DD-4AEE-4BA7-94DF-629A3CAA461A}"/>
    <dgm:cxn modelId="{8507A4F0-D882-4AEA-89B1-A13708BF4E6B}" srcId="{0C3B9845-2353-4A40-9C1B-82A4E2C32290}" destId="{97B584DA-96FA-46A6-8564-B53E36C0036C}" srcOrd="1" destOrd="0" parTransId="{E6D5E8E5-67FB-4A74-B280-C2D9A65D97E8}" sibTransId="{A0E801BE-999E-40BF-9884-C1AD09A4A4B9}"/>
    <dgm:cxn modelId="{D7E511C6-3AAD-410C-ABD4-DABCE43A9D83}" type="presParOf" srcId="{F1BC07E0-CCB3-44C8-9AA3-A7389D45C996}" destId="{CDAB3BE8-D0F6-42DD-9DBE-B64E34FBB13C}" srcOrd="0" destOrd="0" presId="urn:microsoft.com/office/officeart/2005/8/layout/default"/>
    <dgm:cxn modelId="{9095053E-CF69-45EE-98C6-8B10439B386F}" type="presParOf" srcId="{F1BC07E0-CCB3-44C8-9AA3-A7389D45C996}" destId="{2B85AC82-CD86-4EAA-8FC3-E2AE48AE258A}" srcOrd="1" destOrd="0" presId="urn:microsoft.com/office/officeart/2005/8/layout/default"/>
    <dgm:cxn modelId="{35B467DF-7A45-4380-A6FE-9D89833BF32C}" type="presParOf" srcId="{F1BC07E0-CCB3-44C8-9AA3-A7389D45C996}" destId="{A8071DCA-2EFB-4AE5-AD7D-81D1640E50FE}" srcOrd="2" destOrd="0" presId="urn:microsoft.com/office/officeart/2005/8/layout/default"/>
    <dgm:cxn modelId="{7C4ACD95-236B-4D1F-BE3D-D5E21B5CD99D}" type="presParOf" srcId="{F1BC07E0-CCB3-44C8-9AA3-A7389D45C996}" destId="{18B3DF60-E6A4-4AEC-9B33-AEE64876F294}" srcOrd="3" destOrd="0" presId="urn:microsoft.com/office/officeart/2005/8/layout/default"/>
    <dgm:cxn modelId="{0E7F1BFC-4430-4C06-B14E-73CCF67B0FC6}" type="presParOf" srcId="{F1BC07E0-CCB3-44C8-9AA3-A7389D45C996}" destId="{20ADA4E9-1719-4E10-8523-31D2FDC4B0AC}" srcOrd="4" destOrd="0" presId="urn:microsoft.com/office/officeart/2005/8/layout/default"/>
    <dgm:cxn modelId="{F6D83FAB-4FBB-45AF-A77A-51A8508FC130}" type="presParOf" srcId="{F1BC07E0-CCB3-44C8-9AA3-A7389D45C996}" destId="{8D0F1710-A95E-441F-B17C-C722FB6780B0}" srcOrd="5" destOrd="0" presId="urn:microsoft.com/office/officeart/2005/8/layout/default"/>
    <dgm:cxn modelId="{D3C58D0F-56FD-429B-BF31-1E3334BEEB61}" type="presParOf" srcId="{F1BC07E0-CCB3-44C8-9AA3-A7389D45C996}" destId="{29E4C187-48C3-4BA2-A868-E8D954F60AF5}" srcOrd="6" destOrd="0" presId="urn:microsoft.com/office/officeart/2005/8/layout/default"/>
    <dgm:cxn modelId="{5D87D442-3F09-4E11-B151-8F70459569C5}" type="presParOf" srcId="{F1BC07E0-CCB3-44C8-9AA3-A7389D45C996}" destId="{CEA4226B-8CA4-4966-8BEC-847D8A034417}" srcOrd="7" destOrd="0" presId="urn:microsoft.com/office/officeart/2005/8/layout/default"/>
    <dgm:cxn modelId="{0076D8A7-722E-47B1-8B6C-AF56BA3112E0}" type="presParOf" srcId="{F1BC07E0-CCB3-44C8-9AA3-A7389D45C996}" destId="{15149ADB-166D-4E99-AB6F-CA86F35EBE14}" srcOrd="8" destOrd="0" presId="urn:microsoft.com/office/officeart/2005/8/layout/default"/>
    <dgm:cxn modelId="{D54FBEF4-B54D-4F8B-A3C2-4F94883C2676}" type="presParOf" srcId="{F1BC07E0-CCB3-44C8-9AA3-A7389D45C996}" destId="{9F10254A-7306-443C-8AC6-2396AECC836D}" srcOrd="9" destOrd="0" presId="urn:microsoft.com/office/officeart/2005/8/layout/default"/>
    <dgm:cxn modelId="{B68C68EE-30A3-49F9-8DFF-88B57195752E}" type="presParOf" srcId="{F1BC07E0-CCB3-44C8-9AA3-A7389D45C996}" destId="{59302F1C-A257-42BD-B699-850B4567294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6B9E6D-9149-4EE7-9BC7-7D81AFEEA5DD}" type="doc">
      <dgm:prSet loTypeId="urn:microsoft.com/office/officeart/2005/8/layout/vList5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996B9C7-D123-4594-889F-F6670703CACE}">
      <dgm:prSet/>
      <dgm:spPr/>
      <dgm:t>
        <a:bodyPr/>
        <a:lstStyle/>
        <a:p>
          <a:r>
            <a:rPr lang="en-US"/>
            <a:t>Student Success</a:t>
          </a:r>
        </a:p>
      </dgm:t>
    </dgm:pt>
    <dgm:pt modelId="{C4F121E7-0C72-4C63-9A6F-4C9E14BAB07D}" type="parTrans" cxnId="{1A5221FF-EAC9-4035-92AC-15B248A0127B}">
      <dgm:prSet/>
      <dgm:spPr/>
      <dgm:t>
        <a:bodyPr/>
        <a:lstStyle/>
        <a:p>
          <a:endParaRPr lang="en-US"/>
        </a:p>
      </dgm:t>
    </dgm:pt>
    <dgm:pt modelId="{8C0EBA89-051D-45A2-82E0-E0466B021DA5}" type="sibTrans" cxnId="{1A5221FF-EAC9-4035-92AC-15B248A0127B}">
      <dgm:prSet/>
      <dgm:spPr/>
      <dgm:t>
        <a:bodyPr/>
        <a:lstStyle/>
        <a:p>
          <a:endParaRPr lang="en-US"/>
        </a:p>
      </dgm:t>
    </dgm:pt>
    <dgm:pt modelId="{6AFD2B84-CEA5-4518-BB9D-CE721E27FAF9}">
      <dgm:prSet/>
      <dgm:spPr/>
      <dgm:t>
        <a:bodyPr/>
        <a:lstStyle/>
        <a:p>
          <a:r>
            <a:rPr lang="en-US"/>
            <a:t>Health Equity</a:t>
          </a:r>
        </a:p>
      </dgm:t>
    </dgm:pt>
    <dgm:pt modelId="{191B6D9B-9C2F-4794-911D-2EF8E7AA5898}" type="parTrans" cxnId="{12343DB2-A2AC-4AD0-80B1-EA8F3BE4CBF5}">
      <dgm:prSet/>
      <dgm:spPr/>
      <dgm:t>
        <a:bodyPr/>
        <a:lstStyle/>
        <a:p>
          <a:endParaRPr lang="en-US"/>
        </a:p>
      </dgm:t>
    </dgm:pt>
    <dgm:pt modelId="{B19EA30F-2716-4E24-AA10-08834741F595}" type="sibTrans" cxnId="{12343DB2-A2AC-4AD0-80B1-EA8F3BE4CBF5}">
      <dgm:prSet/>
      <dgm:spPr/>
      <dgm:t>
        <a:bodyPr/>
        <a:lstStyle/>
        <a:p>
          <a:endParaRPr lang="en-US"/>
        </a:p>
      </dgm:t>
    </dgm:pt>
    <dgm:pt modelId="{942BB716-ED72-44EF-8662-D69A3AFB5339}">
      <dgm:prSet/>
      <dgm:spPr/>
      <dgm:t>
        <a:bodyPr/>
        <a:lstStyle/>
        <a:p>
          <a:r>
            <a:rPr lang="en-US"/>
            <a:t>Physical Disability and Mental Health</a:t>
          </a:r>
        </a:p>
      </dgm:t>
    </dgm:pt>
    <dgm:pt modelId="{188A5437-CF28-4262-A32F-CFB755FA30A5}" type="parTrans" cxnId="{05941752-DA78-41BD-9BB8-1EC04B64C328}">
      <dgm:prSet/>
      <dgm:spPr/>
      <dgm:t>
        <a:bodyPr/>
        <a:lstStyle/>
        <a:p>
          <a:endParaRPr lang="en-US"/>
        </a:p>
      </dgm:t>
    </dgm:pt>
    <dgm:pt modelId="{205C900E-C008-4397-AF49-44DEF193C6A6}" type="sibTrans" cxnId="{05941752-DA78-41BD-9BB8-1EC04B64C328}">
      <dgm:prSet/>
      <dgm:spPr/>
      <dgm:t>
        <a:bodyPr/>
        <a:lstStyle/>
        <a:p>
          <a:endParaRPr lang="en-US"/>
        </a:p>
      </dgm:t>
    </dgm:pt>
    <dgm:pt modelId="{3BBD463C-6D3A-4CA8-8A76-06414872473D}">
      <dgm:prSet/>
      <dgm:spPr/>
      <dgm:t>
        <a:bodyPr/>
        <a:lstStyle/>
        <a:p>
          <a:r>
            <a:rPr lang="en-US"/>
            <a:t>mHealth</a:t>
          </a:r>
        </a:p>
      </dgm:t>
    </dgm:pt>
    <dgm:pt modelId="{B70650F3-086D-4AEB-8FFB-D83EFB4AF6E6}" type="parTrans" cxnId="{E40D45E3-D166-41CA-8512-949FE2C5F6A7}">
      <dgm:prSet/>
      <dgm:spPr/>
      <dgm:t>
        <a:bodyPr/>
        <a:lstStyle/>
        <a:p>
          <a:endParaRPr lang="en-US"/>
        </a:p>
      </dgm:t>
    </dgm:pt>
    <dgm:pt modelId="{FE0D2D56-14D2-495C-AF19-83415897E587}" type="sibTrans" cxnId="{E40D45E3-D166-41CA-8512-949FE2C5F6A7}">
      <dgm:prSet/>
      <dgm:spPr/>
      <dgm:t>
        <a:bodyPr/>
        <a:lstStyle/>
        <a:p>
          <a:endParaRPr lang="en-US"/>
        </a:p>
      </dgm:t>
    </dgm:pt>
    <dgm:pt modelId="{EA14A3E7-2A38-4BAB-A134-279B7447F436}">
      <dgm:prSet/>
      <dgm:spPr/>
      <dgm:t>
        <a:bodyPr/>
        <a:lstStyle/>
        <a:p>
          <a:r>
            <a:rPr lang="en-US"/>
            <a:t>TOPOWA</a:t>
          </a:r>
        </a:p>
      </dgm:t>
    </dgm:pt>
    <dgm:pt modelId="{1E6A9C99-6F1D-4DBD-BAD8-57A1B0B8CF19}" type="parTrans" cxnId="{585640CB-2566-43A2-8653-A32A708315C9}">
      <dgm:prSet/>
      <dgm:spPr/>
      <dgm:t>
        <a:bodyPr/>
        <a:lstStyle/>
        <a:p>
          <a:endParaRPr lang="en-US"/>
        </a:p>
      </dgm:t>
    </dgm:pt>
    <dgm:pt modelId="{5C9CE503-5548-45E3-A351-542E09A0A48D}" type="sibTrans" cxnId="{585640CB-2566-43A2-8653-A32A708315C9}">
      <dgm:prSet/>
      <dgm:spPr/>
      <dgm:t>
        <a:bodyPr/>
        <a:lstStyle/>
        <a:p>
          <a:endParaRPr lang="en-US"/>
        </a:p>
      </dgm:t>
    </dgm:pt>
    <dgm:pt modelId="{D44CCA7D-D997-4A81-8E0F-39EEF5A7F45F}" type="pres">
      <dgm:prSet presAssocID="{796B9E6D-9149-4EE7-9BC7-7D81AFEEA5DD}" presName="Name0" presStyleCnt="0">
        <dgm:presLayoutVars>
          <dgm:dir/>
          <dgm:animLvl val="lvl"/>
          <dgm:resizeHandles val="exact"/>
        </dgm:presLayoutVars>
      </dgm:prSet>
      <dgm:spPr/>
    </dgm:pt>
    <dgm:pt modelId="{52277076-82D1-4378-BFB0-23410D769148}" type="pres">
      <dgm:prSet presAssocID="{3996B9C7-D123-4594-889F-F6670703CACE}" presName="linNode" presStyleCnt="0"/>
      <dgm:spPr/>
    </dgm:pt>
    <dgm:pt modelId="{13747D56-DBC2-4B86-8CAB-50D9A3EDCE97}" type="pres">
      <dgm:prSet presAssocID="{3996B9C7-D123-4594-889F-F6670703CACE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18ED457B-0735-4327-868D-6963BB582E3A}" type="pres">
      <dgm:prSet presAssocID="{8C0EBA89-051D-45A2-82E0-E0466B021DA5}" presName="sp" presStyleCnt="0"/>
      <dgm:spPr/>
    </dgm:pt>
    <dgm:pt modelId="{9DF88B98-026A-432F-9765-01C4774ABA18}" type="pres">
      <dgm:prSet presAssocID="{6AFD2B84-CEA5-4518-BB9D-CE721E27FAF9}" presName="linNode" presStyleCnt="0"/>
      <dgm:spPr/>
    </dgm:pt>
    <dgm:pt modelId="{082EDE0F-A774-41F3-8F31-DED46C652BA3}" type="pres">
      <dgm:prSet presAssocID="{6AFD2B84-CEA5-4518-BB9D-CE721E27FAF9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000C8E86-6CC8-45FD-9183-728E4EC7CAE7}" type="pres">
      <dgm:prSet presAssocID="{B19EA30F-2716-4E24-AA10-08834741F595}" presName="sp" presStyleCnt="0"/>
      <dgm:spPr/>
    </dgm:pt>
    <dgm:pt modelId="{3CC0DC7C-C065-492E-A007-DC7E1AD46F31}" type="pres">
      <dgm:prSet presAssocID="{942BB716-ED72-44EF-8662-D69A3AFB5339}" presName="linNode" presStyleCnt="0"/>
      <dgm:spPr/>
    </dgm:pt>
    <dgm:pt modelId="{BD834EA7-8972-4212-99E2-5886F47C7CDF}" type="pres">
      <dgm:prSet presAssocID="{942BB716-ED72-44EF-8662-D69A3AFB5339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BA87B854-EC70-426E-AAF0-0F84A794D098}" type="pres">
      <dgm:prSet presAssocID="{205C900E-C008-4397-AF49-44DEF193C6A6}" presName="sp" presStyleCnt="0"/>
      <dgm:spPr/>
    </dgm:pt>
    <dgm:pt modelId="{112393B3-C1A3-4B64-9536-C356D6FC9F6A}" type="pres">
      <dgm:prSet presAssocID="{3BBD463C-6D3A-4CA8-8A76-06414872473D}" presName="linNode" presStyleCnt="0"/>
      <dgm:spPr/>
    </dgm:pt>
    <dgm:pt modelId="{739107E1-2D36-4992-A754-6FAD4DE1CC49}" type="pres">
      <dgm:prSet presAssocID="{3BBD463C-6D3A-4CA8-8A76-06414872473D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4A5C56E1-7959-4E83-B67A-7969BBB5AAF5}" type="pres">
      <dgm:prSet presAssocID="{FE0D2D56-14D2-495C-AF19-83415897E587}" presName="sp" presStyleCnt="0"/>
      <dgm:spPr/>
    </dgm:pt>
    <dgm:pt modelId="{72614202-B119-4A71-8873-9987E2354D14}" type="pres">
      <dgm:prSet presAssocID="{EA14A3E7-2A38-4BAB-A134-279B7447F436}" presName="linNode" presStyleCnt="0"/>
      <dgm:spPr/>
    </dgm:pt>
    <dgm:pt modelId="{915FC84A-6BA6-45CC-B0E2-7B7C651AAEDF}" type="pres">
      <dgm:prSet presAssocID="{EA14A3E7-2A38-4BAB-A134-279B7447F436}" presName="parentText" presStyleLbl="node1" presStyleIdx="4" presStyleCnt="5">
        <dgm:presLayoutVars>
          <dgm:chMax val="1"/>
          <dgm:bulletEnabled val="1"/>
        </dgm:presLayoutVars>
      </dgm:prSet>
      <dgm:spPr/>
    </dgm:pt>
  </dgm:ptLst>
  <dgm:cxnLst>
    <dgm:cxn modelId="{A7C8FF1C-DDFC-4F9D-A87E-B4FFFB8AF283}" type="presOf" srcId="{796B9E6D-9149-4EE7-9BC7-7D81AFEEA5DD}" destId="{D44CCA7D-D997-4A81-8E0F-39EEF5A7F45F}" srcOrd="0" destOrd="0" presId="urn:microsoft.com/office/officeart/2005/8/layout/vList5"/>
    <dgm:cxn modelId="{327C222B-AAA0-4ADF-A5E3-07C3A2C83A5C}" type="presOf" srcId="{EA14A3E7-2A38-4BAB-A134-279B7447F436}" destId="{915FC84A-6BA6-45CC-B0E2-7B7C651AAEDF}" srcOrd="0" destOrd="0" presId="urn:microsoft.com/office/officeart/2005/8/layout/vList5"/>
    <dgm:cxn modelId="{DA46C44C-100D-4359-BAE8-62A96F2D341D}" type="presOf" srcId="{942BB716-ED72-44EF-8662-D69A3AFB5339}" destId="{BD834EA7-8972-4212-99E2-5886F47C7CDF}" srcOrd="0" destOrd="0" presId="urn:microsoft.com/office/officeart/2005/8/layout/vList5"/>
    <dgm:cxn modelId="{05941752-DA78-41BD-9BB8-1EC04B64C328}" srcId="{796B9E6D-9149-4EE7-9BC7-7D81AFEEA5DD}" destId="{942BB716-ED72-44EF-8662-D69A3AFB5339}" srcOrd="2" destOrd="0" parTransId="{188A5437-CF28-4262-A32F-CFB755FA30A5}" sibTransId="{205C900E-C008-4397-AF49-44DEF193C6A6}"/>
    <dgm:cxn modelId="{7C3A2E8A-365A-4B63-B30A-01A56D1079FC}" type="presOf" srcId="{3BBD463C-6D3A-4CA8-8A76-06414872473D}" destId="{739107E1-2D36-4992-A754-6FAD4DE1CC49}" srcOrd="0" destOrd="0" presId="urn:microsoft.com/office/officeart/2005/8/layout/vList5"/>
    <dgm:cxn modelId="{3A6A05AB-7212-4482-A899-A9ED41C76FD1}" type="presOf" srcId="{3996B9C7-D123-4594-889F-F6670703CACE}" destId="{13747D56-DBC2-4B86-8CAB-50D9A3EDCE97}" srcOrd="0" destOrd="0" presId="urn:microsoft.com/office/officeart/2005/8/layout/vList5"/>
    <dgm:cxn modelId="{12343DB2-A2AC-4AD0-80B1-EA8F3BE4CBF5}" srcId="{796B9E6D-9149-4EE7-9BC7-7D81AFEEA5DD}" destId="{6AFD2B84-CEA5-4518-BB9D-CE721E27FAF9}" srcOrd="1" destOrd="0" parTransId="{191B6D9B-9C2F-4794-911D-2EF8E7AA5898}" sibTransId="{B19EA30F-2716-4E24-AA10-08834741F595}"/>
    <dgm:cxn modelId="{585640CB-2566-43A2-8653-A32A708315C9}" srcId="{796B9E6D-9149-4EE7-9BC7-7D81AFEEA5DD}" destId="{EA14A3E7-2A38-4BAB-A134-279B7447F436}" srcOrd="4" destOrd="0" parTransId="{1E6A9C99-6F1D-4DBD-BAD8-57A1B0B8CF19}" sibTransId="{5C9CE503-5548-45E3-A351-542E09A0A48D}"/>
    <dgm:cxn modelId="{E40D45E3-D166-41CA-8512-949FE2C5F6A7}" srcId="{796B9E6D-9149-4EE7-9BC7-7D81AFEEA5DD}" destId="{3BBD463C-6D3A-4CA8-8A76-06414872473D}" srcOrd="3" destOrd="0" parTransId="{B70650F3-086D-4AEB-8FFB-D83EFB4AF6E6}" sibTransId="{FE0D2D56-14D2-495C-AF19-83415897E587}"/>
    <dgm:cxn modelId="{BE99A4E9-B8E6-4DA6-8E05-F6E4F5D8ADD9}" type="presOf" srcId="{6AFD2B84-CEA5-4518-BB9D-CE721E27FAF9}" destId="{082EDE0F-A774-41F3-8F31-DED46C652BA3}" srcOrd="0" destOrd="0" presId="urn:microsoft.com/office/officeart/2005/8/layout/vList5"/>
    <dgm:cxn modelId="{1A5221FF-EAC9-4035-92AC-15B248A0127B}" srcId="{796B9E6D-9149-4EE7-9BC7-7D81AFEEA5DD}" destId="{3996B9C7-D123-4594-889F-F6670703CACE}" srcOrd="0" destOrd="0" parTransId="{C4F121E7-0C72-4C63-9A6F-4C9E14BAB07D}" sibTransId="{8C0EBA89-051D-45A2-82E0-E0466B021DA5}"/>
    <dgm:cxn modelId="{882212D2-44A2-4DC1-B723-5F07749460FF}" type="presParOf" srcId="{D44CCA7D-D997-4A81-8E0F-39EEF5A7F45F}" destId="{52277076-82D1-4378-BFB0-23410D769148}" srcOrd="0" destOrd="0" presId="urn:microsoft.com/office/officeart/2005/8/layout/vList5"/>
    <dgm:cxn modelId="{30DE3971-C9EB-4127-9E30-7E93365E13B2}" type="presParOf" srcId="{52277076-82D1-4378-BFB0-23410D769148}" destId="{13747D56-DBC2-4B86-8CAB-50D9A3EDCE97}" srcOrd="0" destOrd="0" presId="urn:microsoft.com/office/officeart/2005/8/layout/vList5"/>
    <dgm:cxn modelId="{31F470A4-47AF-480E-8E86-9686BB500ACD}" type="presParOf" srcId="{D44CCA7D-D997-4A81-8E0F-39EEF5A7F45F}" destId="{18ED457B-0735-4327-868D-6963BB582E3A}" srcOrd="1" destOrd="0" presId="urn:microsoft.com/office/officeart/2005/8/layout/vList5"/>
    <dgm:cxn modelId="{D1E6C25D-0799-4B4A-A407-2727F33AFF79}" type="presParOf" srcId="{D44CCA7D-D997-4A81-8E0F-39EEF5A7F45F}" destId="{9DF88B98-026A-432F-9765-01C4774ABA18}" srcOrd="2" destOrd="0" presId="urn:microsoft.com/office/officeart/2005/8/layout/vList5"/>
    <dgm:cxn modelId="{98AE3182-2F58-43D7-85B9-3CFC13440ABD}" type="presParOf" srcId="{9DF88B98-026A-432F-9765-01C4774ABA18}" destId="{082EDE0F-A774-41F3-8F31-DED46C652BA3}" srcOrd="0" destOrd="0" presId="urn:microsoft.com/office/officeart/2005/8/layout/vList5"/>
    <dgm:cxn modelId="{CDD52594-7329-44CC-8A68-12DD84A0A561}" type="presParOf" srcId="{D44CCA7D-D997-4A81-8E0F-39EEF5A7F45F}" destId="{000C8E86-6CC8-45FD-9183-728E4EC7CAE7}" srcOrd="3" destOrd="0" presId="urn:microsoft.com/office/officeart/2005/8/layout/vList5"/>
    <dgm:cxn modelId="{CE7A8EE0-4332-4391-AD26-C6E53C0CCC54}" type="presParOf" srcId="{D44CCA7D-D997-4A81-8E0F-39EEF5A7F45F}" destId="{3CC0DC7C-C065-492E-A007-DC7E1AD46F31}" srcOrd="4" destOrd="0" presId="urn:microsoft.com/office/officeart/2005/8/layout/vList5"/>
    <dgm:cxn modelId="{EDF22F05-C583-4CE9-9A05-EF59D346F54A}" type="presParOf" srcId="{3CC0DC7C-C065-492E-A007-DC7E1AD46F31}" destId="{BD834EA7-8972-4212-99E2-5886F47C7CDF}" srcOrd="0" destOrd="0" presId="urn:microsoft.com/office/officeart/2005/8/layout/vList5"/>
    <dgm:cxn modelId="{F843664B-FEFB-454D-A976-3C612D349320}" type="presParOf" srcId="{D44CCA7D-D997-4A81-8E0F-39EEF5A7F45F}" destId="{BA87B854-EC70-426E-AAF0-0F84A794D098}" srcOrd="5" destOrd="0" presId="urn:microsoft.com/office/officeart/2005/8/layout/vList5"/>
    <dgm:cxn modelId="{737D2C67-3737-4E55-8226-9CDFE7AF85D2}" type="presParOf" srcId="{D44CCA7D-D997-4A81-8E0F-39EEF5A7F45F}" destId="{112393B3-C1A3-4B64-9536-C356D6FC9F6A}" srcOrd="6" destOrd="0" presId="urn:microsoft.com/office/officeart/2005/8/layout/vList5"/>
    <dgm:cxn modelId="{B32AB004-45ED-4E7F-938D-E24335C4BB0A}" type="presParOf" srcId="{112393B3-C1A3-4B64-9536-C356D6FC9F6A}" destId="{739107E1-2D36-4992-A754-6FAD4DE1CC49}" srcOrd="0" destOrd="0" presId="urn:microsoft.com/office/officeart/2005/8/layout/vList5"/>
    <dgm:cxn modelId="{FFE0A6DE-520F-40E9-9438-8D575E6D4135}" type="presParOf" srcId="{D44CCA7D-D997-4A81-8E0F-39EEF5A7F45F}" destId="{4A5C56E1-7959-4E83-B67A-7969BBB5AAF5}" srcOrd="7" destOrd="0" presId="urn:microsoft.com/office/officeart/2005/8/layout/vList5"/>
    <dgm:cxn modelId="{07CE924E-0FFA-425F-90E4-6E65BA821BC5}" type="presParOf" srcId="{D44CCA7D-D997-4A81-8E0F-39EEF5A7F45F}" destId="{72614202-B119-4A71-8873-9987E2354D14}" srcOrd="8" destOrd="0" presId="urn:microsoft.com/office/officeart/2005/8/layout/vList5"/>
    <dgm:cxn modelId="{3ABA6310-170A-4E9B-AA8F-FADB3D64D1AF}" type="presParOf" srcId="{72614202-B119-4A71-8873-9987E2354D14}" destId="{915FC84A-6BA6-45CC-B0E2-7B7C651AAEDF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AB3BE8-D0F6-42DD-9DBE-B64E34FBB13C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Duration can vary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Summer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Length of a defined project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A set number of sessions</a:t>
          </a:r>
        </a:p>
      </dsp:txBody>
      <dsp:txXfrm>
        <a:off x="0" y="39687"/>
        <a:ext cx="3286125" cy="1971675"/>
      </dsp:txXfrm>
    </dsp:sp>
    <dsp:sp modelId="{A8071DCA-2EFB-4AE5-AD7D-81D1640E50FE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Can also formulate as a 1- to 2-day drop-in “Writing Retreat”</a:t>
          </a:r>
        </a:p>
      </dsp:txBody>
      <dsp:txXfrm>
        <a:off x="3614737" y="39687"/>
        <a:ext cx="3286125" cy="1971675"/>
      </dsp:txXfrm>
    </dsp:sp>
    <dsp:sp modelId="{20ADA4E9-1719-4E10-8523-31D2FDC4B0AC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Can establish an “Expectation Agreement”</a:t>
          </a:r>
        </a:p>
      </dsp:txBody>
      <dsp:txXfrm>
        <a:off x="7229475" y="39687"/>
        <a:ext cx="3286125" cy="1971675"/>
      </dsp:txXfrm>
    </dsp:sp>
    <dsp:sp modelId="{29E4C187-48C3-4BA2-A868-E8D954F60AF5}">
      <dsp:nvSpPr>
        <dsp:cNvPr id="0" name=""/>
        <dsp:cNvSpPr/>
      </dsp:nvSpPr>
      <dsp:spPr>
        <a:xfrm>
          <a:off x="0" y="2339975"/>
          <a:ext cx="3286125" cy="1971675"/>
        </a:xfrm>
        <a:prstGeom prst="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Can write together, or write on your own time and meet to share progress and get feedback</a:t>
          </a:r>
        </a:p>
      </dsp:txBody>
      <dsp:txXfrm>
        <a:off x="0" y="2339975"/>
        <a:ext cx="3286125" cy="1971675"/>
      </dsp:txXfrm>
    </dsp:sp>
    <dsp:sp modelId="{15149ADB-166D-4E99-AB6F-CA86F35EBE14}">
      <dsp:nvSpPr>
        <dsp:cNvPr id="0" name=""/>
        <dsp:cNvSpPr/>
      </dsp:nvSpPr>
      <dsp:spPr>
        <a:xfrm>
          <a:off x="3614737" y="2339975"/>
          <a:ext cx="3286125" cy="1971675"/>
        </a:xfrm>
        <a:prstGeom prst="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Create a calendar and a place to share materials</a:t>
          </a:r>
        </a:p>
      </dsp:txBody>
      <dsp:txXfrm>
        <a:off x="3614737" y="2339975"/>
        <a:ext cx="3286125" cy="1971675"/>
      </dsp:txXfrm>
    </dsp:sp>
    <dsp:sp modelId="{59302F1C-A257-42BD-B699-850B45672941}">
      <dsp:nvSpPr>
        <dsp:cNvPr id="0" name=""/>
        <dsp:cNvSpPr/>
      </dsp:nvSpPr>
      <dsp:spPr>
        <a:xfrm>
          <a:off x="7229475" y="2339975"/>
          <a:ext cx="3286125" cy="1971675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Take time to celebrate accomplishments</a:t>
          </a:r>
        </a:p>
      </dsp:txBody>
      <dsp:txXfrm>
        <a:off x="7229475" y="2339975"/>
        <a:ext cx="3286125" cy="19716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747D56-DBC2-4B86-8CAB-50D9A3EDCE97}">
      <dsp:nvSpPr>
        <dsp:cNvPr id="0" name=""/>
        <dsp:cNvSpPr/>
      </dsp:nvSpPr>
      <dsp:spPr>
        <a:xfrm>
          <a:off x="3364992" y="1912"/>
          <a:ext cx="3785616" cy="8360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Student Success</a:t>
          </a:r>
        </a:p>
      </dsp:txBody>
      <dsp:txXfrm>
        <a:off x="3405805" y="42725"/>
        <a:ext cx="3703990" cy="754434"/>
      </dsp:txXfrm>
    </dsp:sp>
    <dsp:sp modelId="{082EDE0F-A774-41F3-8F31-DED46C652BA3}">
      <dsp:nvSpPr>
        <dsp:cNvPr id="0" name=""/>
        <dsp:cNvSpPr/>
      </dsp:nvSpPr>
      <dsp:spPr>
        <a:xfrm>
          <a:off x="3364992" y="879775"/>
          <a:ext cx="3785616" cy="8360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Health Equity</a:t>
          </a:r>
        </a:p>
      </dsp:txBody>
      <dsp:txXfrm>
        <a:off x="3405805" y="920588"/>
        <a:ext cx="3703990" cy="754434"/>
      </dsp:txXfrm>
    </dsp:sp>
    <dsp:sp modelId="{BD834EA7-8972-4212-99E2-5886F47C7CDF}">
      <dsp:nvSpPr>
        <dsp:cNvPr id="0" name=""/>
        <dsp:cNvSpPr/>
      </dsp:nvSpPr>
      <dsp:spPr>
        <a:xfrm>
          <a:off x="3364992" y="1757638"/>
          <a:ext cx="3785616" cy="8360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Physical Disability and Mental Health</a:t>
          </a:r>
        </a:p>
      </dsp:txBody>
      <dsp:txXfrm>
        <a:off x="3405805" y="1798451"/>
        <a:ext cx="3703990" cy="754434"/>
      </dsp:txXfrm>
    </dsp:sp>
    <dsp:sp modelId="{739107E1-2D36-4992-A754-6FAD4DE1CC49}">
      <dsp:nvSpPr>
        <dsp:cNvPr id="0" name=""/>
        <dsp:cNvSpPr/>
      </dsp:nvSpPr>
      <dsp:spPr>
        <a:xfrm>
          <a:off x="3364992" y="2635502"/>
          <a:ext cx="3785616" cy="8360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mHealth</a:t>
          </a:r>
        </a:p>
      </dsp:txBody>
      <dsp:txXfrm>
        <a:off x="3405805" y="2676315"/>
        <a:ext cx="3703990" cy="754434"/>
      </dsp:txXfrm>
    </dsp:sp>
    <dsp:sp modelId="{915FC84A-6BA6-45CC-B0E2-7B7C651AAEDF}">
      <dsp:nvSpPr>
        <dsp:cNvPr id="0" name=""/>
        <dsp:cNvSpPr/>
      </dsp:nvSpPr>
      <dsp:spPr>
        <a:xfrm>
          <a:off x="3364992" y="3513365"/>
          <a:ext cx="3785616" cy="8360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TOPOWA</a:t>
          </a:r>
        </a:p>
      </dsp:txBody>
      <dsp:txXfrm>
        <a:off x="3405805" y="3554178"/>
        <a:ext cx="3703990" cy="7544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E1EDE-9BD4-121A-006A-30B5078930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41FB92-A3B9-E428-4E22-3B2938C1C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A0484-10CD-3A27-956D-911453542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F0DE-F60A-41C6-BA4C-0CEA3161997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DBB8F-ACBD-7C0A-827D-E5ECF2713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B7B14-2956-AB30-54E1-0733912D1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B14C3-7773-4F1A-A60F-05C8F61A1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433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4A70E-112B-C650-54CE-F837E5783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4446C9-6AD7-05B3-227F-E15213308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D3CE5-4B41-7E72-2734-71376100A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F0DE-F60A-41C6-BA4C-0CEA3161997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58638-3699-836C-C28D-C93FAB5D6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5B65D-3819-2799-4851-2B479F80F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B14C3-7773-4F1A-A60F-05C8F61A1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9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493602-5084-D9CF-D299-8979C053A2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DAAA6B-530B-F14C-FF6A-EAE5F2EF8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CC6187-82D9-855E-064F-7F030D4DA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F0DE-F60A-41C6-BA4C-0CEA3161997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88BCD-E06B-57EB-CFBE-EC84FA7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CC449C-1FC5-5ACC-CF32-0A1D1D813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B14C3-7773-4F1A-A60F-05C8F61A1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28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CC5AA-9C4B-F2A8-9D76-CAF4EB8BF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2B7C6-5216-469B-8AD1-05FB25783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97BE2-0F6F-324F-4DAC-F6B7692F3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F0DE-F60A-41C6-BA4C-0CEA3161997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4A394-9C47-B0A8-E365-2744E8B1A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9C2647-4FE6-8EFC-70D5-F0E536901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B14C3-7773-4F1A-A60F-05C8F61A1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4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CDF60-A0EB-9E12-7792-BA790F8F2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63952F-6177-DE21-00FA-9A0114F9FE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E0BE3-152E-F44D-C66D-40C6A0BD6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F0DE-F60A-41C6-BA4C-0CEA3161997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5FE32-2AE9-EE0B-A508-2E52099F3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C4305-A7B0-46CC-ACD6-56F13A225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B14C3-7773-4F1A-A60F-05C8F61A1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43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CFB33-1FFE-A1A1-4C3F-3DD230D53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30A1A-78B8-6EB4-627C-E823C016E1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CFDB6-2DC9-F70B-8173-503F191813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2DBBF1-C5E0-1BEA-00BE-0EA6583BC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F0DE-F60A-41C6-BA4C-0CEA3161997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2F5C37-4907-9F70-40F2-C5CDC8B1D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B3FBD0-2B5D-AA85-E9BA-09DEE72D7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B14C3-7773-4F1A-A60F-05C8F61A1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23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247E9-D54B-4084-2605-646FA9DE1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C9A29F-B538-83B6-57E0-4BA287DE9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0AA4D1-23DF-0265-4EAE-C27A1C321A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F84033-6430-5E4B-4B47-F2C25D2D76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A4C4ED-80A0-CBA3-BAC9-E1AF56802C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DB0153-6DDE-4107-0903-70BB67C14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F0DE-F60A-41C6-BA4C-0CEA3161997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66C03F-544D-8BD8-B936-FD6237C6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72015C-C490-1ED7-F24A-8D0922367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B14C3-7773-4F1A-A60F-05C8F61A1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264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C9208-0FDA-3C9E-5253-0C3336D65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346023-A006-41BC-ACD1-70FE57639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F0DE-F60A-41C6-BA4C-0CEA3161997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99F4FB-FB04-67E6-2CB2-37F27DACD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471A5E-6320-989D-6842-1F00456A6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B14C3-7773-4F1A-A60F-05C8F61A1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846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A9238F-F39A-1FFB-EC0A-6D983A42C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F0DE-F60A-41C6-BA4C-0CEA3161997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468FBB-9289-169E-8F43-C099416D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74324F-4D7F-BCC9-7A41-936383DAD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B14C3-7773-4F1A-A60F-05C8F61A1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191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E98A4-16EE-A17E-F9C5-FA956BC4F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C67F7-F450-4D14-CE4C-6C23D4979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0549B4-193E-5BC6-AE3A-7AA166D555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C9059-7396-51B2-F428-4FB575BE6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F0DE-F60A-41C6-BA4C-0CEA3161997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8675A-5088-A041-EACE-C00A029A3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2DF898-0501-A129-A221-35745008E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B14C3-7773-4F1A-A60F-05C8F61A1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96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229B6-B0F4-B856-1A24-F1ADA525B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AEDE9A-C0C5-0674-BCDD-0186C18EC5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3866D-738F-FEE2-855A-EC1E0E499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81F877-F7F9-417A-8508-C9805586D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F0DE-F60A-41C6-BA4C-0CEA3161997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7CCD2C-8A22-2734-B590-17A45AC79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70D9E0-6A0F-7A06-706F-6C111DA98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B14C3-7773-4F1A-A60F-05C8F61A1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37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2EA730-6CAD-FD57-A1A6-C84EF11AB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B8F5F3-4386-988A-7758-3E1CBFE0B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6B364-5D51-2069-9A48-19899F4B99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DF0DE-F60A-41C6-BA4C-0CEA3161997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D5A3E-BC6F-B441-E6BC-2A5B469466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4B4CE-BC90-4960-B13B-651367DEC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B14C3-7773-4F1A-A60F-05C8F61A1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36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ndfonline.com/doi/full/10.1080/07294360.2018.145036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jsu.edu/writingcenter/docs/Faculty%20Writing%20Groups%20Creation%20Guide-May2022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FB946D7-1CA4-446E-8795-007CACFDE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2416F2-BC84-4D7C-80C6-6296C10C3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795338" y="981075"/>
            <a:ext cx="10601325" cy="4552949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BCEDBF-489E-3BEF-9A9B-382606A988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7097" y="1428750"/>
            <a:ext cx="9117807" cy="2105026"/>
          </a:xfrm>
        </p:spPr>
        <p:txBody>
          <a:bodyPr>
            <a:normAutofit/>
          </a:bodyPr>
          <a:lstStyle/>
          <a:p>
            <a:r>
              <a:rPr lang="en-US"/>
              <a:t>Establishing a Writing Group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DC45BE-BF8F-07FD-984F-8B84D371A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7097" y="3960557"/>
            <a:ext cx="9117807" cy="1097215"/>
          </a:xfrm>
        </p:spPr>
        <p:txBody>
          <a:bodyPr>
            <a:normAutofit/>
          </a:bodyPr>
          <a:lstStyle/>
          <a:p>
            <a:r>
              <a:rPr lang="en-US"/>
              <a:t>WCHHS Lunch &amp; Learn Faculty Development Series</a:t>
            </a:r>
          </a:p>
          <a:p>
            <a:r>
              <a:rPr lang="en-US"/>
              <a:t>February 17, 2023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330623A-AB89-4E04-AC9A-2BAFBF85AE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800" y="3771366"/>
            <a:ext cx="5486400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32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4" descr="Empty speech bubbles">
            <a:extLst>
              <a:ext uri="{FF2B5EF4-FFF2-40B4-BE49-F238E27FC236}">
                <a16:creationId xmlns:a16="http://schemas.microsoft.com/office/drawing/2014/main" id="{3823A2A2-DE8B-F9C4-27BC-ADF8FECC87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84" r="-1" b="-1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9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AB3F71-D5E8-4E87-EEC2-884CCFE46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552062" cy="4074990"/>
          </a:xfrm>
        </p:spPr>
        <p:txBody>
          <a:bodyPr>
            <a:normAutofit fontScale="90000"/>
          </a:bodyPr>
          <a:lstStyle/>
          <a:p>
            <a:r>
              <a:rPr lang="en-US" sz="4000" b="0" i="0" dirty="0">
                <a:effectLst/>
                <a:latin typeface="Open Sans" panose="020B0606030504020204" pitchFamily="34" charset="0"/>
              </a:rPr>
              <a:t>‘Inspiring and creative places where people talk, write and learn together because they are being nurtured, empowered and stimulated’ </a:t>
            </a:r>
            <a:r>
              <a:rPr lang="en-US" sz="2700" b="0" i="0" dirty="0">
                <a:effectLst/>
                <a:latin typeface="Open Sans" panose="020B0606030504020204" pitchFamily="34" charset="0"/>
              </a:rPr>
              <a:t>(Aitchison, </a:t>
            </a:r>
            <a:r>
              <a:rPr lang="en-US" sz="2700" b="0" i="0" u="none" strike="noStrike" dirty="0">
                <a:effectLst/>
                <a:latin typeface="Open Sans" panose="020B0606030504020204" pitchFamily="34" charset="0"/>
                <a:hlinkClick r:id="rId3"/>
              </a:rPr>
              <a:t>2009</a:t>
            </a:r>
            <a:r>
              <a:rPr lang="en-US" sz="2700" b="0" i="0" dirty="0">
                <a:effectLst/>
                <a:latin typeface="Open Sans" panose="020B0606030504020204" pitchFamily="34" charset="0"/>
              </a:rPr>
              <a:t>, p. 261)</a:t>
            </a:r>
            <a:br>
              <a:rPr lang="en-US" sz="4000" b="0" i="0" dirty="0">
                <a:effectLst/>
                <a:latin typeface="Open Sans" panose="020B0606030504020204" pitchFamily="34" charset="0"/>
              </a:rPr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3BFB3-DE0F-6C46-D1C0-41792C02A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92963"/>
            <a:ext cx="5404338" cy="15839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900" dirty="0">
              <a:latin typeface="Open Sans" panose="020B0606030504020204" pitchFamily="34" charset="0"/>
            </a:endParaRPr>
          </a:p>
          <a:p>
            <a:pPr marL="0" indent="0">
              <a:buNone/>
            </a:pPr>
            <a:r>
              <a:rPr lang="en-US" sz="1900" dirty="0">
                <a:latin typeface="Open Sans" panose="020B0606030504020204" pitchFamily="34" charset="0"/>
              </a:rPr>
              <a:t>Creation guide: </a:t>
            </a:r>
            <a:r>
              <a:rPr lang="en-US" sz="1900" dirty="0">
                <a:latin typeface="Open Sans" panose="020B0606030504020204" pitchFamily="34" charset="0"/>
                <a:hlinkClick r:id="rId4"/>
              </a:rPr>
              <a:t>https://www.sjsu.edu/writingcenter/docs/Faculty%20Writing%20Groups%20Creation%20Guide-May2022.pdf</a:t>
            </a:r>
            <a:r>
              <a:rPr lang="en-US" sz="1900" dirty="0">
                <a:latin typeface="Open Sans" panose="020B0606030504020204" pitchFamily="34" charset="0"/>
              </a:rPr>
              <a:t> 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031131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A blue pendulum on an orange background">
            <a:extLst>
              <a:ext uri="{FF2B5EF4-FFF2-40B4-BE49-F238E27FC236}">
                <a16:creationId xmlns:a16="http://schemas.microsoft.com/office/drawing/2014/main" id="{F895CCCB-B88D-037F-2C9A-C35558A125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74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AC1A09-8865-EB5B-554A-38B2AD843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1518A-99FB-06EE-4784-9BCC8290F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Accountability</a:t>
            </a:r>
          </a:p>
          <a:p>
            <a:r>
              <a:rPr lang="en-US" dirty="0"/>
              <a:t>Safe and Formative Feedback</a:t>
            </a:r>
          </a:p>
          <a:p>
            <a:r>
              <a:rPr lang="en-US" dirty="0"/>
              <a:t>Breaking Down Frustrations</a:t>
            </a:r>
          </a:p>
          <a:p>
            <a:r>
              <a:rPr lang="en-US" dirty="0"/>
              <a:t>Fostering Collaborations</a:t>
            </a:r>
          </a:p>
          <a:p>
            <a:r>
              <a:rPr lang="en-US" dirty="0"/>
              <a:t>Deliverables!</a:t>
            </a:r>
          </a:p>
        </p:txBody>
      </p:sp>
    </p:spTree>
    <p:extLst>
      <p:ext uri="{BB962C8B-B14F-4D97-AF65-F5344CB8AC3E}">
        <p14:creationId xmlns:p14="http://schemas.microsoft.com/office/powerpoint/2010/main" val="1517251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A7251-2922-7EE3-191D-C67ABD467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BEC59-AEB6-A566-635F-840E47AC7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55555"/>
                </a:solidFill>
                <a:effectLst/>
                <a:latin typeface="inherit"/>
              </a:rPr>
              <a:t>It’s an opportunity to </a:t>
            </a:r>
            <a:r>
              <a:rPr lang="en-US" b="1" i="0" dirty="0">
                <a:solidFill>
                  <a:srgbClr val="555555"/>
                </a:solidFill>
                <a:effectLst/>
                <a:latin typeface="inherit"/>
              </a:rPr>
              <a:t>discuss ideas</a:t>
            </a:r>
            <a:r>
              <a:rPr lang="en-US" b="0" i="0" dirty="0">
                <a:solidFill>
                  <a:srgbClr val="555555"/>
                </a:solidFill>
                <a:effectLst/>
                <a:latin typeface="inherit"/>
              </a:rPr>
              <a:t> at all stages of development. You know that article is going to get a review from experts in the field before it’s accepted for publication. If you begin that process in a writing group, even with people in different disciplines, they can help you get it ready for a more “official” peer review.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55555"/>
                </a:solidFill>
                <a:effectLst/>
                <a:latin typeface="inherit"/>
              </a:rPr>
              <a:t>Your peers offer a </a:t>
            </a:r>
            <a:r>
              <a:rPr lang="en-US" b="1" i="0" dirty="0">
                <a:solidFill>
                  <a:srgbClr val="555555"/>
                </a:solidFill>
                <a:effectLst/>
                <a:latin typeface="inherit"/>
              </a:rPr>
              <a:t>fresh perspective.</a:t>
            </a:r>
            <a:r>
              <a:rPr lang="en-US" b="0" i="0" dirty="0">
                <a:solidFill>
                  <a:srgbClr val="555555"/>
                </a:solidFill>
                <a:effectLst/>
                <a:latin typeface="inherit"/>
              </a:rPr>
              <a:t> We have all gotten to the point with a piece of writing where we can no longer “see” it clearly. We need distance and a fresh pair of eyes.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55555"/>
                </a:solidFill>
                <a:effectLst/>
                <a:latin typeface="inherit"/>
              </a:rPr>
              <a:t>You learn about what others are working on. Your colleagues provide</a:t>
            </a:r>
            <a:r>
              <a:rPr lang="en-US" b="1" i="0" dirty="0">
                <a:solidFill>
                  <a:srgbClr val="555555"/>
                </a:solidFill>
                <a:effectLst/>
                <a:latin typeface="inherit"/>
              </a:rPr>
              <a:t> inspiration and knowledge </a:t>
            </a:r>
            <a:r>
              <a:rPr lang="en-US" b="0" i="0" dirty="0">
                <a:solidFill>
                  <a:srgbClr val="555555"/>
                </a:solidFill>
                <a:effectLst/>
                <a:latin typeface="inherit"/>
              </a:rPr>
              <a:t>(which is the whole idea behind conferences, right?). Chances are your peers will know of a resource that is just what you need at just the right time.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55555"/>
                </a:solidFill>
                <a:effectLst/>
                <a:latin typeface="inherit"/>
              </a:rPr>
              <a:t>These groups facilitate </a:t>
            </a:r>
            <a:r>
              <a:rPr lang="en-US" b="1" i="0" dirty="0">
                <a:solidFill>
                  <a:srgbClr val="555555"/>
                </a:solidFill>
                <a:effectLst/>
                <a:latin typeface="inherit"/>
              </a:rPr>
              <a:t>time management</a:t>
            </a:r>
            <a:r>
              <a:rPr lang="en-US" b="0" i="0" dirty="0">
                <a:solidFill>
                  <a:srgbClr val="555555"/>
                </a:solidFill>
                <a:effectLst/>
                <a:latin typeface="inherit"/>
              </a:rPr>
              <a:t> because this scheduled time allows you to say no to other things because you are already committed.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55555"/>
                </a:solidFill>
                <a:effectLst/>
                <a:latin typeface="inherit"/>
              </a:rPr>
              <a:t>Your peers provide </a:t>
            </a:r>
            <a:r>
              <a:rPr lang="en-US" b="1" i="0" dirty="0">
                <a:solidFill>
                  <a:srgbClr val="555555"/>
                </a:solidFill>
                <a:effectLst/>
                <a:latin typeface="inherit"/>
              </a:rPr>
              <a:t>emotional support and encouragement</a:t>
            </a:r>
            <a:r>
              <a:rPr lang="en-US" b="0" i="0" dirty="0">
                <a:solidFill>
                  <a:srgbClr val="555555"/>
                </a:solidFill>
                <a:effectLst/>
                <a:latin typeface="inherit"/>
              </a:rPr>
              <a:t>. Let’s face it. Writing can be exhausting, and we need moral support.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CA4AFC-D77A-F5B3-AAD2-079FE6C573A7}"/>
              </a:ext>
            </a:extLst>
          </p:cNvPr>
          <p:cNvSpPr txBox="1"/>
          <p:nvPr/>
        </p:nvSpPr>
        <p:spPr>
          <a:xfrm>
            <a:off x="5547947" y="6308209"/>
            <a:ext cx="72998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https://blog.ung.edu/ctll/the-benefits-of-faculty-writing-groups/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268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1C491C-16E6-CBD3-316E-5D7A1FD80A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545" y="190048"/>
            <a:ext cx="10640910" cy="647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167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F8C5348-90E2-C8E3-0144-0B91F6FB19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62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04F7ED-4137-55AF-BA54-44E0A13F1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Logistics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ABFF197-32A7-1E86-3AA1-FD07AB44DD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80462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1878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ADEAE5-B080-4DEC-819A-00E41A93F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FB580A-BA0E-4D5E-90F4-C42767A78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89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9346FA-D262-A248-67D9-4C7F5E0D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275" y="3655371"/>
            <a:ext cx="9679449" cy="146313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https://www.facultydiversity.org/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DE915F9-B76C-4F2E-E168-96EDB28E70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0006" y="998177"/>
            <a:ext cx="11111988" cy="2253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405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5662795" y="-3745097"/>
            <a:ext cx="1354979" cy="10750169"/>
          </a:xfrm>
          <a:prstGeom prst="downArrow">
            <a:avLst>
              <a:gd name="adj1" fmla="val 100000"/>
              <a:gd name="adj2" fmla="val 22582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9945C7-6E7F-39B6-953D-E1CBACAB5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2" y="1204109"/>
            <a:ext cx="10023398" cy="857894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14-day writing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70332-C0FA-CF34-5E2A-5DAE3C9CC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6930" y="2962451"/>
            <a:ext cx="4052499" cy="28200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0" i="0">
                <a:effectLst/>
                <a:latin typeface="proxima-nova"/>
              </a:rPr>
              <a:t>Write for at least 30 minutes every day - Monday through Friday - for two weeks. Writing, in this case, refers to </a:t>
            </a:r>
            <a:r>
              <a:rPr lang="en-US" sz="1800" b="0" i="1">
                <a:effectLst/>
                <a:latin typeface="proxima-nova"/>
              </a:rPr>
              <a:t>any scholarly activity</a:t>
            </a:r>
            <a:r>
              <a:rPr lang="en-US" sz="1800" b="0" i="0">
                <a:effectLst/>
                <a:latin typeface="proxima-nova"/>
              </a:rPr>
              <a:t> ranging from the spark of a new idea to polishing a near-complete project (article, grant proposal, exhibit, book chapter, etc.).</a:t>
            </a:r>
            <a:endParaRPr lang="en-US" sz="1800"/>
          </a:p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r>
              <a:rPr lang="en-US" sz="1800"/>
              <a:t>https://www.facultydiversity.org/14-day-challenge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B7946F-E453-CFCF-522F-BB646C95DA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8195" y="3851060"/>
            <a:ext cx="5141701" cy="104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964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9E01094-E591-4300-7075-0AA31BF4F9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7DDC4-F82F-2E3A-BF1A-6453A7BC5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Existing and Proposed Writing Groups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54414AF-5EA7-6DDC-EB7B-7ABF4CD7BD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138129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85245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1474</TotalTime>
  <Words>456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inherit</vt:lpstr>
      <vt:lpstr>Open Sans</vt:lpstr>
      <vt:lpstr>proxima-nova</vt:lpstr>
      <vt:lpstr>Office Theme</vt:lpstr>
      <vt:lpstr>Establishing a Writing Group</vt:lpstr>
      <vt:lpstr>‘Inspiring and creative places where people talk, write and learn together because they are being nurtured, empowered and stimulated’ (Aitchison, 2009, p. 261) </vt:lpstr>
      <vt:lpstr>Benefits</vt:lpstr>
      <vt:lpstr>Benefits</vt:lpstr>
      <vt:lpstr>PowerPoint Presentation</vt:lpstr>
      <vt:lpstr>Logistics</vt:lpstr>
      <vt:lpstr>https://www.facultydiversity.org/</vt:lpstr>
      <vt:lpstr>14-day writing challenge</vt:lpstr>
      <vt:lpstr>Existing and Proposed Writing Groups</vt:lpstr>
    </vt:vector>
  </TitlesOfParts>
  <Company>Kennesaw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Establishing a Writing Group</dc:title>
  <dc:creator>Mark Geil</dc:creator>
  <cp:lastModifiedBy>Mark Geil</cp:lastModifiedBy>
  <cp:revision>2</cp:revision>
  <dcterms:created xsi:type="dcterms:W3CDTF">2023-02-15T18:58:59Z</dcterms:created>
  <dcterms:modified xsi:type="dcterms:W3CDTF">2023-02-16T19:33:35Z</dcterms:modified>
</cp:coreProperties>
</file>