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1" r:id="rId6"/>
    <p:sldId id="263" r:id="rId7"/>
    <p:sldId id="265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502146-A5E3-1454-48F8-D41EFBB91B23}" v="132" dt="2026-01-28T19:56:18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2369-5D68-D534-C9BF-AE5F5FAE3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F1016-241C-5037-9E28-A694B87D3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5E422-9417-918E-B69E-BCE50A9B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F9A4-3005-461F-B4F3-CB50EB669D3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AD6BE-08A4-0C35-D249-F97BD1B1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36D71-D66E-DD5D-7D1F-F5BE7F53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DC2-8476-4126-A308-EA75D260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5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1B86-8962-4B75-D6D5-46750555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9367E-5189-8A7D-5758-97A7CF56A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1273A-9927-AC31-E1F2-4072E0566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F9A4-3005-461F-B4F3-CB50EB669D3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B5180-9DA3-037B-B987-9F8F8505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77A69-AA40-D28E-FB80-BA6D9F3F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DC2-8476-4126-A308-EA75D260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1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BFF41-8530-B491-468B-CF168ED69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8ABC4-CE4F-36D7-DE94-6C025565B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BE4D5-03EF-00D8-1267-974969B1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F9A4-3005-461F-B4F3-CB50EB669D3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17AC9-DA55-5FCA-B7A8-D4BD2AEB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71BE3-A2C7-F463-17C9-FD516FC8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DC2-8476-4126-A308-EA75D260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D617-66D1-9B4C-C79A-22EED435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1CC93-98D1-6A24-F5CB-0E12B8BC7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047AD-20AD-0B1E-BED4-B920428D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F9A4-3005-461F-B4F3-CB50EB669D3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290F5-19D7-D4B8-B884-65CEF876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D876D-8D96-591F-DE94-22E682DD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DC2-8476-4126-A308-EA75D260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8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6234-A9C1-4039-F534-36FCCE84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47369-92A8-F7D1-3A4F-4CB31431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16DCA-63E3-9173-F76C-9019A041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F9A4-3005-461F-B4F3-CB50EB669D3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BACF-1EC4-D2B0-0345-0E0F8C4D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E1DBE-7B37-EC4F-2578-7581BBAE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DC2-8476-4126-A308-EA75D260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4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36F1-0567-E10E-457E-004C1CD6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AED2D-FB6D-5CD9-DABF-31B2A7F77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906D6-5DCC-614E-EB18-C226E560C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1D761-8B1C-525D-0047-1E898868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F9A4-3005-461F-B4F3-CB50EB669D3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874D2-744C-91D9-EFC0-515709F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B058D-6A93-C258-91C4-7948AA7E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DC2-8476-4126-A308-EA75D260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1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7950-DCFC-81CD-61F7-BEF69CC1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AE70A-759D-1868-8DA7-45DE8529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ACC1D-424F-80C7-4331-142E3DCA8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F6260-FA1C-6E6A-1A61-669D5197F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8B510-6A16-30EF-3064-25DFAE4C8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9954B-E90A-E519-AA4F-820C6D56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F9A4-3005-461F-B4F3-CB50EB669D3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ECDDC-B8F4-0F40-1293-4AD9A407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E76E1-4A9D-2501-7AA0-16175E1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DC2-8476-4126-A308-EA75D260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38A8-18F2-54DF-82C3-0DC48346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1E6CA-282C-96B2-27C8-ECD8B447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F9A4-3005-461F-B4F3-CB50EB669D3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970C2-8553-878E-53B3-7F08B35D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93321-D025-44E5-BF63-61D2DB64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DC2-8476-4126-A308-EA75D260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4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EAF8B-CF4D-853D-C173-0C64D0E5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F9A4-3005-461F-B4F3-CB50EB669D3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D1C48-8AA4-1E29-9E7D-59F88D5E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91BD5-B5F5-DA66-AE9C-0F90ACF5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DC2-8476-4126-A308-EA75D260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5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25AC-14D5-79A5-24A1-F9740A4F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69B9-2F7F-3AD8-F0C7-3138E7355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B86D8-643F-A855-6547-A81C1F51C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8301E-7A4F-1D7A-4269-A91C5553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F9A4-3005-461F-B4F3-CB50EB669D3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0B56E-59B5-A706-34DB-304105AD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44433-9410-6004-C634-49FE45A1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DC2-8476-4126-A308-EA75D260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0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B55F-0D5C-24B5-FBE3-77CB6170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DA3B2-3017-FA4E-6BB4-ABB1BBB5C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3B549-9E97-7A07-4861-B6D8D806B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F6B1-C606-AC46-1D4D-635827872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F9A4-3005-461F-B4F3-CB50EB669D3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FB55C-C227-EC9F-46EA-41E08D03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87741-0A23-2296-F332-FB63C271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DC2-8476-4126-A308-EA75D260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256319-11DC-44D4-9590-CAA989A4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07BF0-F394-8C04-DB14-C2D83FFFD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A147E-3B53-B689-8062-0DADEFA8E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CF9A4-3005-461F-B4F3-CB50EB669D3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32BC2-C943-F009-1ECC-D87AAA64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D12-2631-8C97-7DEC-F9E6C569C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AFDC2-8476-4126-A308-EA75D260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kdriver7@kennesaw.ed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FBD967-F7F7-81DF-5F26-9778B101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How to Create a Mileage Expense Report</a:t>
            </a:r>
          </a:p>
        </p:txBody>
      </p:sp>
      <p:grpSp>
        <p:nvGrpSpPr>
          <p:cNvPr id="28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CDC5F4D-7647-8EEF-F14B-5C46ACD47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On the top left</a:t>
            </a:r>
            <a:endParaRPr lang="en-US" sz="3600" dirty="0">
              <a:ea typeface="Calibri"/>
              <a:cs typeface="Calibri"/>
            </a:endParaRPr>
          </a:p>
          <a:p>
            <a:pPr lvl="1"/>
            <a:r>
              <a:rPr lang="en-US" sz="3600" dirty="0"/>
              <a:t>Click "Create Expense Report" </a:t>
            </a:r>
            <a:endParaRPr lang="en-US" sz="3600" dirty="0">
              <a:ea typeface="Calibri"/>
              <a:cs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F9DA4BE-2B12-315D-C8CB-B88DFA3CA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165" y="1259417"/>
            <a:ext cx="5627504" cy="4349750"/>
          </a:xfrm>
          <a:prstGeom prst="rect">
            <a:avLst/>
          </a:prstGeom>
        </p:spPr>
      </p:pic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AA9C1D00-AA5B-B0DB-DC1E-D12F45A3D270}"/>
              </a:ext>
            </a:extLst>
          </p:cNvPr>
          <p:cNvSpPr/>
          <p:nvPr/>
        </p:nvSpPr>
        <p:spPr>
          <a:xfrm rot="3540000">
            <a:off x="7449454" y="841451"/>
            <a:ext cx="724829" cy="4832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6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A95159-D5AB-EE31-4AD7-8717C5D6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Fill out every box that has a </a:t>
            </a:r>
            <a:r>
              <a:rPr lang="en-US" sz="4800" kern="12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red asterisk 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0F27F-4E87-9C4B-546B-1780937E3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4139" y="2268792"/>
            <a:ext cx="4602129" cy="395680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Report Date</a:t>
            </a:r>
            <a:r>
              <a:rPr lang="en-US" sz="2000" dirty="0"/>
              <a:t> 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Trip Start Date</a:t>
            </a:r>
            <a:r>
              <a:rPr lang="en-US" sz="2000" dirty="0"/>
              <a:t> – First day of the Month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Trip End Date</a:t>
            </a:r>
            <a:r>
              <a:rPr lang="en-US" sz="2000" dirty="0"/>
              <a:t> – Last day of the month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Purpose of Trip</a:t>
            </a:r>
            <a:r>
              <a:rPr lang="en-US" sz="2000" dirty="0"/>
              <a:t> – Your class name and month traveling</a:t>
            </a:r>
          </a:p>
          <a:p>
            <a:pPr lvl="1"/>
            <a:r>
              <a:rPr lang="en-US" sz="1600" dirty="0">
                <a:ea typeface="Calibri"/>
                <a:cs typeface="Calibri"/>
              </a:rPr>
              <a:t>For example, NURS 3209 January Mileage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Trip Type</a:t>
            </a:r>
            <a:r>
              <a:rPr lang="en-US" sz="2000" dirty="0"/>
              <a:t> – Domestic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Travel Allowance</a:t>
            </a:r>
            <a:r>
              <a:rPr lang="en-US" sz="2000" dirty="0"/>
              <a:t> – No, I do not require a Travel allowance 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Comment</a:t>
            </a:r>
            <a:r>
              <a:rPr lang="en-US" sz="2000" dirty="0"/>
              <a:t> – List the name of the course and hospitals visiting. </a:t>
            </a:r>
            <a:endParaRPr lang="en-US" sz="2000" dirty="0">
              <a:ea typeface="Calibri"/>
              <a:cs typeface="Calibri"/>
            </a:endParaRPr>
          </a:p>
          <a:p>
            <a:pPr lvl="1"/>
            <a:r>
              <a:rPr lang="en-US" sz="2000" dirty="0"/>
              <a:t>Must include “Does not have an on-campus office”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8F0CED-F6E2-DB9E-D8DF-C898272EB7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9385" y="2688485"/>
            <a:ext cx="5977707" cy="3310599"/>
          </a:xfrm>
        </p:spPr>
      </p:pic>
    </p:spTree>
    <p:extLst>
      <p:ext uri="{BB962C8B-B14F-4D97-AF65-F5344CB8AC3E}">
        <p14:creationId xmlns:p14="http://schemas.microsoft.com/office/powerpoint/2010/main" val="293654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A4BD2-48CE-0E58-DC41-4CDFDFFE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Adding Expenses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32CDF-1806-14A1-259E-14A17E755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Hit the blue “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Add Expense</a:t>
            </a:r>
            <a:r>
              <a:rPr lang="en-US" sz="3200" dirty="0"/>
              <a:t>” button</a:t>
            </a:r>
          </a:p>
          <a:p>
            <a:r>
              <a:rPr lang="en-US" sz="3200" dirty="0">
                <a:ea typeface="Calibri"/>
                <a:cs typeface="Calibri"/>
              </a:rPr>
              <a:t>Select "Manually Create Expense"</a:t>
            </a:r>
          </a:p>
          <a:p>
            <a:r>
              <a:rPr lang="en-US" sz="3200" dirty="0">
                <a:ea typeface="Calibri"/>
                <a:cs typeface="Calibri"/>
              </a:rPr>
              <a:t>Select "Personal Car Mileage" </a:t>
            </a:r>
          </a:p>
          <a:p>
            <a:endParaRPr lang="en-US" sz="3200" dirty="0">
              <a:ea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screenshot of a website&#10;&#10;AI-generated content may be incorrect.">
            <a:extLst>
              <a:ext uri="{FF2B5EF4-FFF2-40B4-BE49-F238E27FC236}">
                <a16:creationId xmlns:a16="http://schemas.microsoft.com/office/drawing/2014/main" id="{3265A8D0-1F47-88A8-53C8-8333A39150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31367" y="1412868"/>
            <a:ext cx="6261100" cy="4213770"/>
          </a:xfrm>
          <a:prstGeom prst="rect">
            <a:avLst/>
          </a:prstGeom>
        </p:spPr>
      </p:pic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FA0EB637-D17E-CDF1-19CB-A1F7DAFF014F}"/>
              </a:ext>
            </a:extLst>
          </p:cNvPr>
          <p:cNvSpPr/>
          <p:nvPr/>
        </p:nvSpPr>
        <p:spPr>
          <a:xfrm rot="7680000">
            <a:off x="10916701" y="2171762"/>
            <a:ext cx="724829" cy="4832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AD8A47-E654-8B8D-92C9-AB46852A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latin typeface="+mj-lt"/>
                <a:ea typeface="+mj-ea"/>
                <a:cs typeface="+mj-cs"/>
              </a:rPr>
              <a:t>Before filling out the boxes click “</a:t>
            </a:r>
            <a:r>
              <a:rPr lang="en-US"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Mileage Calculato</a:t>
            </a:r>
            <a:r>
              <a:rPr lang="en-US" sz="3400" kern="1200">
                <a:latin typeface="+mj-lt"/>
                <a:ea typeface="+mj-ea"/>
                <a:cs typeface="+mj-cs"/>
              </a:rPr>
              <a:t>r”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6A4EB23-8752-75C9-75DF-5EB873BB3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568703"/>
            <a:ext cx="7608304" cy="379154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Striped Right 2">
            <a:extLst>
              <a:ext uri="{FF2B5EF4-FFF2-40B4-BE49-F238E27FC236}">
                <a16:creationId xmlns:a16="http://schemas.microsoft.com/office/drawing/2014/main" id="{DAE92233-3411-F882-4519-DCBD047863CB}"/>
              </a:ext>
            </a:extLst>
          </p:cNvPr>
          <p:cNvSpPr/>
          <p:nvPr/>
        </p:nvSpPr>
        <p:spPr>
          <a:xfrm rot="13200000">
            <a:off x="1665627" y="2921688"/>
            <a:ext cx="724829" cy="4832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6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317BFC-0976-DEAB-D63A-24912128FFDE}"/>
              </a:ext>
            </a:extLst>
          </p:cNvPr>
          <p:cNvSpPr/>
          <p:nvPr/>
        </p:nvSpPr>
        <p:spPr>
          <a:xfrm>
            <a:off x="0" y="399570"/>
            <a:ext cx="366336" cy="64584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01FC7-F459-209D-8261-DF548E70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Entering Your Mileage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72031-0499-DA2A-88A1-87DE16A7C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275115"/>
            <a:ext cx="3645453" cy="39953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900" dirty="0"/>
              <a:t>Enter your home address</a:t>
            </a:r>
          </a:p>
          <a:p>
            <a:r>
              <a:rPr lang="en-US" sz="1900" dirty="0"/>
              <a:t>Enter the hospital’s address</a:t>
            </a:r>
            <a:endParaRPr lang="en-US" sz="1900" dirty="0">
              <a:ea typeface="Calibri"/>
              <a:cs typeface="Calibri"/>
            </a:endParaRPr>
          </a:p>
          <a:p>
            <a:r>
              <a:rPr lang="en-US" sz="1900" dirty="0"/>
              <a:t>Hit “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Calculate Route</a:t>
            </a:r>
            <a:r>
              <a:rPr lang="en-US" sz="1900" dirty="0"/>
              <a:t>”</a:t>
            </a:r>
            <a:endParaRPr lang="en-US" sz="1900" dirty="0">
              <a:ea typeface="Calibri"/>
              <a:cs typeface="Calibri"/>
            </a:endParaRPr>
          </a:p>
          <a:p>
            <a:r>
              <a:rPr lang="en-US" sz="1900" dirty="0"/>
              <a:t>Hit “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Make Round Trip</a:t>
            </a:r>
            <a:r>
              <a:rPr lang="en-US" sz="1900" dirty="0"/>
              <a:t>”</a:t>
            </a:r>
            <a:endParaRPr lang="en-US" sz="1900" dirty="0">
              <a:ea typeface="Calibri"/>
              <a:cs typeface="Calibri"/>
            </a:endParaRPr>
          </a:p>
          <a:p>
            <a:r>
              <a:rPr lang="en-US" sz="1900" dirty="0"/>
              <a:t>Hit “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Add Mileage to Expense</a:t>
            </a:r>
            <a:r>
              <a:rPr lang="en-US" sz="1900" dirty="0"/>
              <a:t>”</a:t>
            </a:r>
            <a:endParaRPr lang="en-US" sz="1900" dirty="0">
              <a:ea typeface="Calibri"/>
              <a:cs typeface="Calibri"/>
            </a:endParaRPr>
          </a:p>
          <a:p>
            <a:endParaRPr lang="en-US" sz="1900"/>
          </a:p>
          <a:p>
            <a:r>
              <a:rPr lang="en-US" sz="1900" dirty="0">
                <a:ea typeface="Calibri" panose="020F0502020204030204"/>
                <a:cs typeface="Calibri" panose="020F0502020204030204"/>
              </a:rPr>
              <a:t>You can add multiple locations if you visit more than one site in a day</a:t>
            </a:r>
            <a:endParaRPr lang="en-US" sz="1900" dirty="0" err="1"/>
          </a:p>
          <a:p>
            <a:r>
              <a:rPr lang="en-US" sz="1900" dirty="0"/>
              <a:t>Please note that these instructions only apply to part-time instructors. Full-time faculty must follow a different process.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sz="190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map&#10;&#10;AI-generated content may be incorrect.">
            <a:extLst>
              <a:ext uri="{FF2B5EF4-FFF2-40B4-BE49-F238E27FC236}">
                <a16:creationId xmlns:a16="http://schemas.microsoft.com/office/drawing/2014/main" id="{4E1F5FBB-AF1E-880B-ACB3-B9E2DF7E7A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05862" y="1929820"/>
            <a:ext cx="6019331" cy="2995112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346BB9-F233-DB94-92D9-7DD1FE664D19}"/>
              </a:ext>
            </a:extLst>
          </p:cNvPr>
          <p:cNvSpPr/>
          <p:nvPr/>
        </p:nvSpPr>
        <p:spPr>
          <a:xfrm flipV="1">
            <a:off x="0" y="177372"/>
            <a:ext cx="366336" cy="1453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9BAE64DB-FE6D-236A-BCF4-69C8FB13A5F2}"/>
              </a:ext>
            </a:extLst>
          </p:cNvPr>
          <p:cNvSpPr/>
          <p:nvPr/>
        </p:nvSpPr>
        <p:spPr>
          <a:xfrm rot="10800000">
            <a:off x="7334716" y="2801545"/>
            <a:ext cx="724829" cy="4832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247AE-AB5A-2542-69F6-75218B19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Fill out the remaining boxes that have </a:t>
            </a:r>
            <a:r>
              <a:rPr lang="en-US">
                <a:solidFill>
                  <a:srgbClr val="FF0000"/>
                </a:solidFill>
              </a:rPr>
              <a:t>red asterisks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5BB960-5A67-B9FF-50EA-B245A74DC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Transaction Date</a:t>
            </a:r>
            <a:r>
              <a:rPr lang="en-US"/>
              <a:t> </a:t>
            </a:r>
          </a:p>
          <a:p>
            <a:r>
              <a:rPr lang="en-US">
                <a:solidFill>
                  <a:srgbClr val="FF0000"/>
                </a:solidFill>
              </a:rPr>
              <a:t>Traveler Type</a:t>
            </a:r>
            <a:r>
              <a:rPr lang="en-US"/>
              <a:t> – Employee </a:t>
            </a:r>
          </a:p>
          <a:p>
            <a:r>
              <a:rPr lang="en-US"/>
              <a:t>Hit “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Save Expense</a:t>
            </a:r>
            <a:r>
              <a:rPr lang="en-US"/>
              <a:t>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Then repeat each step for each travel date </a:t>
            </a:r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2A20ADA-4A6D-3411-8E75-5FBF0778E7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630" t="3502" r="24029" b="-3503"/>
          <a:stretch/>
        </p:blipFill>
        <p:spPr>
          <a:xfrm>
            <a:off x="5911532" y="2484255"/>
            <a:ext cx="5150614" cy="371424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68549B48-C5D5-6B6C-789A-AC925C59D57C}"/>
              </a:ext>
            </a:extLst>
          </p:cNvPr>
          <p:cNvSpPr/>
          <p:nvPr/>
        </p:nvSpPr>
        <p:spPr>
          <a:xfrm>
            <a:off x="5059348" y="5588689"/>
            <a:ext cx="724829" cy="4832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1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A0A445-FEAA-D258-ECD4-6930E148A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48D5C6-D0EA-AA54-E0F1-886CB8F7DD69}"/>
              </a:ext>
            </a:extLst>
          </p:cNvPr>
          <p:cNvSpPr/>
          <p:nvPr/>
        </p:nvSpPr>
        <p:spPr>
          <a:xfrm>
            <a:off x="0" y="399570"/>
            <a:ext cx="366336" cy="64584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2C110-584C-E10A-B2A3-AA4A8C59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Parking</a:t>
            </a:r>
            <a:endParaRPr lang="en-US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7CDD7-1B36-EB06-1A07-09FE0FFDB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259564"/>
            <a:ext cx="3645453" cy="24869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Hit the blue 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“Add Expense”</a:t>
            </a:r>
            <a:r>
              <a:rPr lang="en-US" dirty="0">
                <a:ea typeface="+mn-lt"/>
                <a:cs typeface="+mn-lt"/>
              </a:rPr>
              <a:t> button 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Scroll or type “Parking” in search box</a:t>
            </a:r>
            <a:endParaRPr lang="en-US">
              <a:ea typeface="Calibri"/>
              <a:cs typeface="Calibri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6B4DC2BE-A50A-F734-BFBD-D1240C6F1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1F9364C5-36EC-4D7E-0118-57CB5E79D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70321C3-EC2E-07F5-E7D2-0513405DB9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16083" y="1929820"/>
            <a:ext cx="5998888" cy="2995112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D783C8-15A4-74DD-43E6-2B8BEFD354CD}"/>
              </a:ext>
            </a:extLst>
          </p:cNvPr>
          <p:cNvSpPr/>
          <p:nvPr/>
        </p:nvSpPr>
        <p:spPr>
          <a:xfrm flipV="1">
            <a:off x="0" y="177372"/>
            <a:ext cx="366336" cy="1453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091DFDB4-61DA-9B30-AB11-57FD77D1D497}"/>
              </a:ext>
            </a:extLst>
          </p:cNvPr>
          <p:cNvSpPr/>
          <p:nvPr/>
        </p:nvSpPr>
        <p:spPr>
          <a:xfrm rot="10800000">
            <a:off x="7334716" y="2801545"/>
            <a:ext cx="724829" cy="483219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7740BB-70E8-6F13-B930-DF26887CD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5C6EA9-8CF8-EAC5-5E51-A71794ABDC54}"/>
              </a:ext>
            </a:extLst>
          </p:cNvPr>
          <p:cNvSpPr/>
          <p:nvPr/>
        </p:nvSpPr>
        <p:spPr>
          <a:xfrm>
            <a:off x="0" y="399570"/>
            <a:ext cx="366336" cy="64584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70EE6-0DFF-7551-D9E0-3C5540E7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Parking</a:t>
            </a:r>
            <a:endParaRPr lang="en-US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F928B-779A-C108-2C79-12CD4127E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259564"/>
            <a:ext cx="3645453" cy="248690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  <a:ea typeface="+mn-lt"/>
                <a:cs typeface="+mn-lt"/>
              </a:rPr>
              <a:t>Transaction Date</a:t>
            </a:r>
            <a:r>
              <a:rPr lang="en-US" sz="1800" dirty="0">
                <a:ea typeface="+mn-lt"/>
                <a:cs typeface="+mn-lt"/>
              </a:rPr>
              <a:t> </a:t>
            </a:r>
          </a:p>
          <a:p>
            <a:r>
              <a:rPr lang="en-US" sz="1800" dirty="0">
                <a:solidFill>
                  <a:srgbClr val="FF0000"/>
                </a:solidFill>
                <a:ea typeface="+mn-lt"/>
                <a:cs typeface="+mn-lt"/>
              </a:rPr>
              <a:t>Purpose of trip</a:t>
            </a:r>
            <a:r>
              <a:rPr lang="en-US" sz="1800" dirty="0">
                <a:ea typeface="+mn-lt"/>
                <a:cs typeface="+mn-lt"/>
              </a:rPr>
              <a:t> – Clinical Mileage</a:t>
            </a:r>
          </a:p>
          <a:p>
            <a:r>
              <a:rPr lang="en-US" sz="1800" dirty="0">
                <a:solidFill>
                  <a:srgbClr val="FF0000"/>
                </a:solidFill>
                <a:ea typeface="+mn-lt"/>
                <a:cs typeface="+mn-lt"/>
              </a:rPr>
              <a:t>Traveler Type</a:t>
            </a:r>
            <a:r>
              <a:rPr lang="en-US" sz="1800" dirty="0">
                <a:ea typeface="+mn-lt"/>
                <a:cs typeface="+mn-lt"/>
              </a:rPr>
              <a:t> – Employee</a:t>
            </a:r>
          </a:p>
          <a:p>
            <a:r>
              <a:rPr lang="en-US" sz="1800" dirty="0">
                <a:solidFill>
                  <a:srgbClr val="FF0000"/>
                </a:solidFill>
                <a:ea typeface="+mn-lt"/>
                <a:cs typeface="+mn-lt"/>
              </a:rPr>
              <a:t>Vendor Name</a:t>
            </a:r>
          </a:p>
          <a:p>
            <a:r>
              <a:rPr lang="en-US" sz="1800" dirty="0">
                <a:solidFill>
                  <a:srgbClr val="FF0000"/>
                </a:solidFill>
                <a:ea typeface="+mn-lt"/>
                <a:cs typeface="+mn-lt"/>
              </a:rPr>
              <a:t>Amount</a:t>
            </a:r>
          </a:p>
          <a:p>
            <a:r>
              <a:rPr lang="en-US" sz="1800" dirty="0">
                <a:ea typeface="+mn-lt"/>
                <a:cs typeface="+mn-lt"/>
              </a:rPr>
              <a:t>Attach a photo of your receipt</a:t>
            </a:r>
          </a:p>
          <a:p>
            <a:r>
              <a:rPr lang="en-US" sz="1800" dirty="0">
                <a:ea typeface="+mn-lt"/>
                <a:cs typeface="+mn-lt"/>
              </a:rPr>
              <a:t>Hit </a:t>
            </a:r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“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Save Expense</a:t>
            </a:r>
            <a:r>
              <a:rPr lang="en-US" sz="1800" dirty="0">
                <a:solidFill>
                  <a:srgbClr val="000000"/>
                </a:solidFill>
                <a:ea typeface="+mn-lt"/>
                <a:cs typeface="+mn-lt"/>
              </a:rPr>
              <a:t>”</a:t>
            </a:r>
            <a:endParaRPr lang="en-US" sz="180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r>
              <a:rPr lang="en-US" sz="1800" dirty="0">
                <a:ea typeface="Calibri" panose="020F0502020204030204"/>
                <a:cs typeface="Calibri" panose="020F0502020204030204"/>
              </a:rPr>
              <a:t>Parking must be submitted on the months report on a separate line item, with a photo receipt. </a:t>
            </a:r>
          </a:p>
          <a:p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endParaRPr lang="en-US" sz="18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5248C2C5-2253-7DAE-1120-069ABAC3E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39F5420B-603E-B373-85E3-185752F5D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24B0E28-5F27-22A9-160D-FE57306592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16083" y="1972085"/>
            <a:ext cx="5998888" cy="2910582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8F8FCB-72A5-333C-0701-3635B70612AD}"/>
              </a:ext>
            </a:extLst>
          </p:cNvPr>
          <p:cNvSpPr/>
          <p:nvPr/>
        </p:nvSpPr>
        <p:spPr>
          <a:xfrm flipV="1">
            <a:off x="0" y="177372"/>
            <a:ext cx="366336" cy="1453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6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584D9-30F8-80DA-F04E-14BB5425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Before you submit your report…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4EA59-842F-4B96-2837-C9B03D770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dirty="0"/>
              <a:t>Please email Keisha Driver at </a:t>
            </a:r>
            <a:r>
              <a:rPr lang="en-US" dirty="0">
                <a:hlinkClick r:id="rId2"/>
              </a:rPr>
              <a:t>kdriver7@kennesaw.edu</a:t>
            </a:r>
            <a:r>
              <a:rPr lang="en-US" dirty="0"/>
              <a:t> to approve your report before submission or if you have any questions.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/>
              <a:t>After you get approval, you can hit the blue “</a:t>
            </a:r>
            <a:r>
              <a:rPr lang="en-US" dirty="0">
                <a:solidFill>
                  <a:schemeClr val="accent1"/>
                </a:solidFill>
              </a:rPr>
              <a:t>Submit Report</a:t>
            </a:r>
            <a:r>
              <a:rPr lang="en-US" dirty="0"/>
              <a:t>” button. </a:t>
            </a:r>
          </a:p>
          <a:p>
            <a:r>
              <a:rPr lang="en-US" dirty="0">
                <a:ea typeface="Calibri"/>
                <a:cs typeface="Calibri"/>
              </a:rPr>
              <a:t>Travel mileage and parking for the whole month must be submitted on one single report.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0C38AF6E-CE47-F425-1417-0E8CAFFFB2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930493" y="1708230"/>
            <a:ext cx="4223252" cy="280421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625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How to Create a Mileage Expense Report</vt:lpstr>
      <vt:lpstr>Fill out every box that has a red asterisk </vt:lpstr>
      <vt:lpstr>Adding Expenses </vt:lpstr>
      <vt:lpstr>Before filling out the boxes click “Mileage Calculator”</vt:lpstr>
      <vt:lpstr>Entering Your Mileage</vt:lpstr>
      <vt:lpstr>Fill out the remaining boxes that have red asterisks</vt:lpstr>
      <vt:lpstr>Parking</vt:lpstr>
      <vt:lpstr>Parking</vt:lpstr>
      <vt:lpstr>Before you submit your report…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Mileage Expense Report</dc:title>
  <dc:creator>Amanda Curley</dc:creator>
  <cp:revision>180</cp:revision>
  <dcterms:created xsi:type="dcterms:W3CDTF">2023-02-15T19:13:01Z</dcterms:created>
  <dcterms:modified xsi:type="dcterms:W3CDTF">2026-02-04T19:54:46Z</dcterms:modified>
</cp:coreProperties>
</file>