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6"/>
  </p:notesMasterIdLst>
  <p:handoutMasterIdLst>
    <p:handoutMasterId r:id="rId47"/>
  </p:handoutMasterIdLst>
  <p:sldIdLst>
    <p:sldId id="256" r:id="rId2"/>
    <p:sldId id="257" r:id="rId3"/>
    <p:sldId id="259" r:id="rId4"/>
    <p:sldId id="258" r:id="rId5"/>
    <p:sldId id="260" r:id="rId6"/>
    <p:sldId id="271" r:id="rId7"/>
    <p:sldId id="272" r:id="rId8"/>
    <p:sldId id="273" r:id="rId9"/>
    <p:sldId id="274" r:id="rId10"/>
    <p:sldId id="323" r:id="rId11"/>
    <p:sldId id="276" r:id="rId12"/>
    <p:sldId id="278" r:id="rId13"/>
    <p:sldId id="268" r:id="rId14"/>
    <p:sldId id="283" r:id="rId15"/>
    <p:sldId id="261" r:id="rId16"/>
    <p:sldId id="313" r:id="rId17"/>
    <p:sldId id="280" r:id="rId18"/>
    <p:sldId id="314" r:id="rId19"/>
    <p:sldId id="265" r:id="rId20"/>
    <p:sldId id="286" r:id="rId21"/>
    <p:sldId id="269" r:id="rId22"/>
    <p:sldId id="262" r:id="rId23"/>
    <p:sldId id="285" r:id="rId24"/>
    <p:sldId id="266" r:id="rId25"/>
    <p:sldId id="287" r:id="rId26"/>
    <p:sldId id="288" r:id="rId27"/>
    <p:sldId id="290" r:id="rId28"/>
    <p:sldId id="325" r:id="rId29"/>
    <p:sldId id="291" r:id="rId30"/>
    <p:sldId id="292" r:id="rId31"/>
    <p:sldId id="326" r:id="rId32"/>
    <p:sldId id="293" r:id="rId33"/>
    <p:sldId id="298" r:id="rId34"/>
    <p:sldId id="317" r:id="rId35"/>
    <p:sldId id="304" r:id="rId36"/>
    <p:sldId id="316" r:id="rId37"/>
    <p:sldId id="306" r:id="rId38"/>
    <p:sldId id="307" r:id="rId39"/>
    <p:sldId id="308" r:id="rId40"/>
    <p:sldId id="319" r:id="rId41"/>
    <p:sldId id="320" r:id="rId42"/>
    <p:sldId id="321" r:id="rId43"/>
    <p:sldId id="322" r:id="rId44"/>
    <p:sldId id="305" r:id="rId45"/>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Corp."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C1FF"/>
    <a:srgbClr val="7700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0068" autoAdjust="0"/>
  </p:normalViewPr>
  <p:slideViewPr>
    <p:cSldViewPr>
      <p:cViewPr varScale="1">
        <p:scale>
          <a:sx n="115" d="100"/>
          <a:sy n="115" d="100"/>
        </p:scale>
        <p:origin x="2104"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12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63988" y="0"/>
            <a:ext cx="3032125" cy="463550"/>
          </a:xfrm>
          <a:prstGeom prst="rect">
            <a:avLst/>
          </a:prstGeom>
        </p:spPr>
        <p:txBody>
          <a:bodyPr vert="horz" lIns="91440" tIns="45720" rIns="91440" bIns="45720" rtlCol="0"/>
          <a:lstStyle>
            <a:lvl1pPr algn="r">
              <a:defRPr sz="1200"/>
            </a:lvl1pPr>
          </a:lstStyle>
          <a:p>
            <a:fld id="{EEB6AE34-59A9-4F69-89E8-CA7431B6B3F1}" type="datetimeFigureOut">
              <a:rPr lang="en-US" smtClean="0"/>
              <a:t>10/12/22</a:t>
            </a:fld>
            <a:endParaRPr lang="en-US"/>
          </a:p>
        </p:txBody>
      </p:sp>
      <p:sp>
        <p:nvSpPr>
          <p:cNvPr id="4" name="Footer Placeholder 3"/>
          <p:cNvSpPr>
            <a:spLocks noGrp="1"/>
          </p:cNvSpPr>
          <p:nvPr>
            <p:ph type="ftr" sz="quarter" idx="2"/>
          </p:nvPr>
        </p:nvSpPr>
        <p:spPr>
          <a:xfrm>
            <a:off x="0" y="8818563"/>
            <a:ext cx="3032125"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63988" y="8818563"/>
            <a:ext cx="3032125" cy="463550"/>
          </a:xfrm>
          <a:prstGeom prst="rect">
            <a:avLst/>
          </a:prstGeom>
        </p:spPr>
        <p:txBody>
          <a:bodyPr vert="horz" lIns="91440" tIns="45720" rIns="91440" bIns="45720" rtlCol="0" anchor="b"/>
          <a:lstStyle>
            <a:lvl1pPr algn="r">
              <a:defRPr sz="1200"/>
            </a:lvl1pPr>
          </a:lstStyle>
          <a:p>
            <a:fld id="{26FBBB84-76C4-458B-A9B6-02E2A80F9106}" type="slidenum">
              <a:rPr lang="en-US" smtClean="0"/>
              <a:t>‹#›</a:t>
            </a:fld>
            <a:endParaRPr lang="en-US"/>
          </a:p>
        </p:txBody>
      </p:sp>
    </p:spTree>
    <p:extLst>
      <p:ext uri="{BB962C8B-B14F-4D97-AF65-F5344CB8AC3E}">
        <p14:creationId xmlns:p14="http://schemas.microsoft.com/office/powerpoint/2010/main" val="4157570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29" tIns="46514" rIns="93029" bIns="46514" numCol="1" anchor="t" anchorCtr="0" compatLnSpc="1">
            <a:prstTxWarp prst="textNoShape">
              <a:avLst/>
            </a:prstTxWarp>
          </a:bodyPr>
          <a:lstStyle>
            <a:lvl1pPr defTabSz="930275" eaLnBrk="1" hangingPunct="1">
              <a:defRPr sz="1200"/>
            </a:lvl1pPr>
          </a:lstStyle>
          <a:p>
            <a:endParaRPr lang="en-US" dirty="0"/>
          </a:p>
        </p:txBody>
      </p:sp>
      <p:sp>
        <p:nvSpPr>
          <p:cNvPr id="45059"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3029" tIns="46514" rIns="93029" bIns="46514" numCol="1" anchor="t" anchorCtr="0" compatLnSpc="1">
            <a:prstTxWarp prst="textNoShape">
              <a:avLst/>
            </a:prstTxWarp>
          </a:bodyPr>
          <a:lstStyle>
            <a:lvl1pPr algn="r" defTabSz="930275" eaLnBrk="1" hangingPunct="1">
              <a:defRPr sz="1200"/>
            </a:lvl1pPr>
          </a:lstStyle>
          <a:p>
            <a:endParaRPr lang="en-US" dirty="0"/>
          </a:p>
        </p:txBody>
      </p:sp>
      <p:sp>
        <p:nvSpPr>
          <p:cNvPr id="45060"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p:spPr>
      </p:sp>
      <p:sp>
        <p:nvSpPr>
          <p:cNvPr id="45061" name="Rectangle 5"/>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3029" tIns="46514" rIns="93029" bIns="465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062"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029" tIns="46514" rIns="93029" bIns="46514" numCol="1" anchor="b" anchorCtr="0" compatLnSpc="1">
            <a:prstTxWarp prst="textNoShape">
              <a:avLst/>
            </a:prstTxWarp>
          </a:bodyPr>
          <a:lstStyle>
            <a:lvl1pPr defTabSz="930275" eaLnBrk="1" hangingPunct="1">
              <a:defRPr sz="1200"/>
            </a:lvl1pPr>
          </a:lstStyle>
          <a:p>
            <a:endParaRPr lang="en-US" dirty="0"/>
          </a:p>
        </p:txBody>
      </p:sp>
      <p:sp>
        <p:nvSpPr>
          <p:cNvPr id="45063"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029" tIns="46514" rIns="93029" bIns="46514" numCol="1" anchor="b" anchorCtr="0" compatLnSpc="1">
            <a:prstTxWarp prst="textNoShape">
              <a:avLst/>
            </a:prstTxWarp>
          </a:bodyPr>
          <a:lstStyle>
            <a:lvl1pPr algn="r" defTabSz="930275" eaLnBrk="1" hangingPunct="1">
              <a:defRPr sz="1200"/>
            </a:lvl1pPr>
          </a:lstStyle>
          <a:p>
            <a:fld id="{FCA7AFC3-49F8-4A97-8093-EC980ED1ED31}" type="slidenum">
              <a:rPr lang="en-US"/>
              <a:pPr/>
              <a:t>‹#›</a:t>
            </a:fld>
            <a:endParaRPr lang="en-US" dirty="0"/>
          </a:p>
        </p:txBody>
      </p:sp>
    </p:spTree>
    <p:extLst>
      <p:ext uri="{BB962C8B-B14F-4D97-AF65-F5344CB8AC3E}">
        <p14:creationId xmlns:p14="http://schemas.microsoft.com/office/powerpoint/2010/main" val="25742822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AD7772-D7E6-4B5A-945C-D154D79D73AF}" type="slidenum">
              <a:rPr lang="en-US"/>
              <a:pPr/>
              <a:t>1</a:t>
            </a:fld>
            <a:endParaRPr lang="en-US" dirty="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dirty="0"/>
              <a:t>Click to add notes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4A957-850A-43F2-AED1-440A0643FB43}" type="slidenum">
              <a:rPr lang="en-US"/>
              <a:pPr/>
              <a:t>2</a:t>
            </a:fld>
            <a:endParaRPr lang="en-US" dirty="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pPr lvl="1">
              <a:buFontTx/>
              <a:buChar char="•"/>
            </a:pPr>
            <a:r>
              <a:rPr lang="en-US" dirty="0"/>
              <a:t>How presentation will benefit audience: Adult learners are more interested in a subject if they know how or why it is important to them.</a:t>
            </a:r>
          </a:p>
          <a:p>
            <a:pPr lvl="1">
              <a:buFontTx/>
              <a:buChar char="•"/>
            </a:pPr>
            <a:r>
              <a:rPr lang="en-US" dirty="0"/>
              <a:t>Presenter’s level of expertise in the subject: Briefly state your credentials in this area, or explain why participants should listen to you.</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E58C78-8A64-434B-864B-5A63B5EC718B}" type="slidenum">
              <a:rPr lang="en-US"/>
              <a:pPr/>
              <a:t>3</a:t>
            </a:fld>
            <a:endParaRPr lang="en-US" dirty="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dirty="0"/>
              <a:t>Lesson descriptions should be brief.</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395790-04C0-454B-B9F0-2ED1413813A8}" type="slidenum">
              <a:rPr lang="en-US"/>
              <a:pPr/>
              <a:t>4</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b="1" dirty="0"/>
              <a:t>Example objectives</a:t>
            </a:r>
          </a:p>
          <a:p>
            <a:r>
              <a:rPr lang="en-US" dirty="0"/>
              <a:t>At the end of this lesson, you will be able to:</a:t>
            </a:r>
          </a:p>
          <a:p>
            <a:pPr lvl="1">
              <a:buFontTx/>
              <a:buChar char="•"/>
            </a:pPr>
            <a:r>
              <a:rPr lang="en-US" dirty="0"/>
              <a:t>Save files to the team Web server.</a:t>
            </a:r>
          </a:p>
          <a:p>
            <a:pPr lvl="1">
              <a:buFontTx/>
              <a:buChar char="•"/>
            </a:pPr>
            <a:r>
              <a:rPr lang="en-US" dirty="0"/>
              <a:t>Move files to different locations on the team Web server.</a:t>
            </a:r>
          </a:p>
          <a:p>
            <a:pPr lvl="1">
              <a:buFontTx/>
              <a:buChar char="•"/>
            </a:pPr>
            <a:r>
              <a:rPr lang="en-US" dirty="0"/>
              <a:t>Share files on the team Web server.</a:t>
            </a:r>
          </a:p>
          <a:p>
            <a:pPr>
              <a:buFontTx/>
              <a:buChar char="•"/>
            </a:pP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A7AFC3-49F8-4A97-8093-EC980ED1ED31}" type="slidenum">
              <a:rPr lang="en-US" smtClean="0"/>
              <a:pPr/>
              <a:t>12</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A7AFC3-49F8-4A97-8093-EC980ED1ED31}" type="slidenum">
              <a:rPr lang="en-US" smtClean="0"/>
              <a:pPr/>
              <a:t>29</a:t>
            </a:fld>
            <a:endParaRPr lang="en-US" dirty="0"/>
          </a:p>
        </p:txBody>
      </p:sp>
    </p:spTree>
    <p:extLst>
      <p:ext uri="{BB962C8B-B14F-4D97-AF65-F5344CB8AC3E}">
        <p14:creationId xmlns:p14="http://schemas.microsoft.com/office/powerpoint/2010/main" val="1536794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6562" name="Line 2"/>
          <p:cNvSpPr>
            <a:spLocks noChangeShapeType="1"/>
          </p:cNvSpPr>
          <p:nvPr/>
        </p:nvSpPr>
        <p:spPr bwMode="auto">
          <a:xfrm>
            <a:off x="7315200" y="1066800"/>
            <a:ext cx="0" cy="1752600"/>
          </a:xfrm>
          <a:prstGeom prst="line">
            <a:avLst/>
          </a:prstGeom>
          <a:noFill/>
          <a:ln w="9525">
            <a:solidFill>
              <a:schemeClr val="accent2"/>
            </a:solidFill>
            <a:round/>
            <a:headEnd/>
            <a:tailEnd/>
          </a:ln>
          <a:effectLst/>
        </p:spPr>
        <p:txBody>
          <a:bodyPr/>
          <a:lstStyle/>
          <a:p>
            <a:endParaRPr lang="en-US" dirty="0"/>
          </a:p>
        </p:txBody>
      </p:sp>
      <p:sp>
        <p:nvSpPr>
          <p:cNvPr id="66563" name="Rectangle 3"/>
          <p:cNvSpPr>
            <a:spLocks noGrp="1" noChangeArrowheads="1"/>
          </p:cNvSpPr>
          <p:nvPr>
            <p:ph type="ctrTitle"/>
          </p:nvPr>
        </p:nvSpPr>
        <p:spPr>
          <a:xfrm>
            <a:off x="762000" y="457200"/>
            <a:ext cx="6389688" cy="2133600"/>
          </a:xfrm>
        </p:spPr>
        <p:txBody>
          <a:bodyPr/>
          <a:lstStyle>
            <a:lvl1pPr>
              <a:defRPr/>
            </a:lvl1pPr>
          </a:lstStyle>
          <a:p>
            <a:r>
              <a:rPr lang="en-US" altLang="en-US"/>
              <a:t>Click to edit Master title style</a:t>
            </a:r>
          </a:p>
        </p:txBody>
      </p:sp>
      <p:sp>
        <p:nvSpPr>
          <p:cNvPr id="665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a:lvl1pPr>
          </a:lstStyle>
          <a:p>
            <a:r>
              <a:rPr lang="en-US" altLang="en-US"/>
              <a:t>Click to edit Master subtitle style</a:t>
            </a:r>
          </a:p>
        </p:txBody>
      </p:sp>
      <p:sp>
        <p:nvSpPr>
          <p:cNvPr id="66565" name="Rectangle 5"/>
          <p:cNvSpPr>
            <a:spLocks noGrp="1" noChangeArrowheads="1"/>
          </p:cNvSpPr>
          <p:nvPr>
            <p:ph type="dt" sz="half" idx="2"/>
          </p:nvPr>
        </p:nvSpPr>
        <p:spPr/>
        <p:txBody>
          <a:bodyPr/>
          <a:lstStyle>
            <a:lvl1pPr>
              <a:defRPr/>
            </a:lvl1pPr>
          </a:lstStyle>
          <a:p>
            <a:endParaRPr lang="en-US" altLang="en-US" dirty="0"/>
          </a:p>
        </p:txBody>
      </p:sp>
      <p:sp>
        <p:nvSpPr>
          <p:cNvPr id="66566" name="Rectangle 6"/>
          <p:cNvSpPr>
            <a:spLocks noGrp="1" noChangeArrowheads="1"/>
          </p:cNvSpPr>
          <p:nvPr>
            <p:ph type="ftr" sz="quarter" idx="3"/>
          </p:nvPr>
        </p:nvSpPr>
        <p:spPr/>
        <p:txBody>
          <a:bodyPr/>
          <a:lstStyle>
            <a:lvl1pPr>
              <a:defRPr/>
            </a:lvl1pPr>
          </a:lstStyle>
          <a:p>
            <a:endParaRPr lang="en-US" altLang="en-US" dirty="0"/>
          </a:p>
        </p:txBody>
      </p:sp>
      <p:sp>
        <p:nvSpPr>
          <p:cNvPr id="66567" name="Rectangle 7"/>
          <p:cNvSpPr>
            <a:spLocks noGrp="1" noChangeArrowheads="1"/>
          </p:cNvSpPr>
          <p:nvPr>
            <p:ph type="sldNum" sz="quarter" idx="4"/>
          </p:nvPr>
        </p:nvSpPr>
        <p:spPr/>
        <p:txBody>
          <a:bodyPr/>
          <a:lstStyle>
            <a:lvl1pPr>
              <a:defRPr/>
            </a:lvl1pPr>
          </a:lstStyle>
          <a:p>
            <a:fld id="{868D46EE-EBE9-45E5-A770-ACA30AA23E2B}" type="slidenum">
              <a:rPr lang="en-US" altLang="en-US"/>
              <a:pPr/>
              <a:t>‹#›</a:t>
            </a:fld>
            <a:endParaRPr lang="en-US" altLang="en-US" dirty="0"/>
          </a:p>
        </p:txBody>
      </p:sp>
      <p:sp>
        <p:nvSpPr>
          <p:cNvPr id="66568" name="Line 8"/>
          <p:cNvSpPr>
            <a:spLocks noChangeShapeType="1"/>
          </p:cNvSpPr>
          <p:nvPr/>
        </p:nvSpPr>
        <p:spPr bwMode="auto">
          <a:xfrm>
            <a:off x="838200" y="2819400"/>
            <a:ext cx="6477000" cy="0"/>
          </a:xfrm>
          <a:prstGeom prst="line">
            <a:avLst/>
          </a:prstGeom>
          <a:noFill/>
          <a:ln w="6350">
            <a:solidFill>
              <a:schemeClr val="accent2"/>
            </a:solidFill>
            <a:round/>
            <a:headEnd/>
            <a:tailEnd/>
          </a:ln>
          <a:effectLst/>
        </p:spPr>
        <p:txBody>
          <a:bodyPr/>
          <a:lstStyle/>
          <a:p>
            <a:endParaRPr lang="en-US" dirty="0"/>
          </a:p>
        </p:txBody>
      </p:sp>
      <p:grpSp>
        <p:nvGrpSpPr>
          <p:cNvPr id="66569" name="Group 9" descr="decorative graphic made up of dots"/>
          <p:cNvGrpSpPr>
            <a:grpSpLocks/>
          </p:cNvGrpSpPr>
          <p:nvPr/>
        </p:nvGrpSpPr>
        <p:grpSpPr bwMode="auto">
          <a:xfrm>
            <a:off x="7467600" y="1219200"/>
            <a:ext cx="792163" cy="1295400"/>
            <a:chOff x="5136" y="960"/>
            <a:chExt cx="528" cy="864"/>
          </a:xfrm>
        </p:grpSpPr>
        <p:sp>
          <p:nvSpPr>
            <p:cNvPr id="66570" name="Oval 10"/>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1" name="Oval 11"/>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2" name="Oval 12"/>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3" name="Oval 13"/>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4" name="Oval 14"/>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5" name="Oval 15"/>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6" name="Oval 16"/>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77" name="Oval 17"/>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8" name="Oval 18"/>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79" name="Oval 19"/>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0" name="Oval 20"/>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1" name="Oval 21"/>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82" name="Oval 22"/>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dirty="0"/>
            </a:p>
          </p:txBody>
        </p:sp>
        <p:sp>
          <p:nvSpPr>
            <p:cNvPr id="66583" name="Oval 23"/>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4" name="Oval 24"/>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5" name="Oval 25"/>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86" name="Oval 26"/>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7" name="Oval 27"/>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88" name="Oval 28"/>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89" name="Oval 29"/>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90" name="Oval 30"/>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591" name="Oval 31"/>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592" name="Oval 32"/>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93" name="Oval 33"/>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94" name="Oval 34"/>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595" name="Oval 35"/>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96" name="Oval 36"/>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597" name="Oval 37"/>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598" name="Oval 38"/>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599" name="Oval 39"/>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00" name="Oval 40"/>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dirty="0"/>
            </a:p>
          </p:txBody>
        </p:sp>
      </p:grpSp>
      <p:grpSp>
        <p:nvGrpSpPr>
          <p:cNvPr id="66601" name="Group 41" descr="decorative graphic made up of dots"/>
          <p:cNvGrpSpPr>
            <a:grpSpLocks/>
          </p:cNvGrpSpPr>
          <p:nvPr userDrawn="1"/>
        </p:nvGrpSpPr>
        <p:grpSpPr bwMode="auto">
          <a:xfrm>
            <a:off x="7467600" y="1219200"/>
            <a:ext cx="792163" cy="1295400"/>
            <a:chOff x="5136" y="960"/>
            <a:chExt cx="528" cy="864"/>
          </a:xfrm>
        </p:grpSpPr>
        <p:sp>
          <p:nvSpPr>
            <p:cNvPr id="66602" name="Oval 42"/>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3" name="Oval 43"/>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4" name="Oval 44"/>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5" name="Oval 45"/>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6" name="Oval 46"/>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7" name="Oval 47"/>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08" name="Oval 48"/>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09" name="Oval 49"/>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10" name="Oval 50"/>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11" name="Oval 51"/>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12" name="Oval 52"/>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13" name="Oval 53"/>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14" name="Oval 54"/>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dirty="0"/>
            </a:p>
          </p:txBody>
        </p:sp>
        <p:sp>
          <p:nvSpPr>
            <p:cNvPr id="66615" name="Oval 55"/>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16" name="Oval 56"/>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17" name="Oval 57"/>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18" name="Oval 58"/>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19" name="Oval 59"/>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20" name="Oval 60"/>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1" name="Oval 61"/>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2" name="Oval 62"/>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23" name="Oval 63"/>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6624" name="Oval 64"/>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5" name="Oval 65"/>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6" name="Oval 66"/>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27" name="Oval 67"/>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8" name="Oval 68"/>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6629" name="Oval 69"/>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30" name="Oval 70"/>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31" name="Oval 71"/>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6632" name="Oval 72"/>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dirty="0"/>
            </a:p>
          </p:txBody>
        </p:sp>
      </p:grpSp>
    </p:spTree>
  </p:cSld>
  <p:clrMapOvr>
    <a:masterClrMapping/>
  </p:clrMapOvr>
  <p:transition spd="med" advClick="0" advTm="20000">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879FEB3B-D6A0-4EE3-8CAB-98F0A26588B8}"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FCFD8731-020C-403F-B2FF-0C0FE27565A2}"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a:t>Click to edit Master title style</a:t>
            </a:r>
          </a:p>
        </p:txBody>
      </p:sp>
      <p:sp>
        <p:nvSpPr>
          <p:cNvPr id="3" name="Text Placeholder 2"/>
          <p:cNvSpPr>
            <a:spLocks noGrp="1"/>
          </p:cNvSpPr>
          <p:nvPr>
            <p:ph type="body" sz="half" idx="1"/>
          </p:nvPr>
        </p:nvSpPr>
        <p:spPr>
          <a:xfrm>
            <a:off x="457200" y="1719263"/>
            <a:ext cx="4038600" cy="44116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dirty="0"/>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dirty="0"/>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A5D8B432-2FEB-4CD0-B7E0-305A20CA927C}"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28362970-FFBB-4F44-A31C-998ACA1B008E}"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AA5C90AE-5C89-4F80-9305-8090644F9378}"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21D8B2AE-A514-4CDC-A1EB-2A867BD25C01}"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dirty="0"/>
          </a:p>
        </p:txBody>
      </p:sp>
      <p:sp>
        <p:nvSpPr>
          <p:cNvPr id="8" name="Footer Placeholder 7"/>
          <p:cNvSpPr>
            <a:spLocks noGrp="1"/>
          </p:cNvSpPr>
          <p:nvPr>
            <p:ph type="ftr" sz="quarter" idx="11"/>
          </p:nvPr>
        </p:nvSpPr>
        <p:spPr/>
        <p:txBody>
          <a:bodyPr/>
          <a:lstStyle>
            <a:lvl1pPr>
              <a:defRPr/>
            </a:lvl1pPr>
          </a:lstStyle>
          <a:p>
            <a:endParaRPr lang="en-US" altLang="en-US" dirty="0"/>
          </a:p>
        </p:txBody>
      </p:sp>
      <p:sp>
        <p:nvSpPr>
          <p:cNvPr id="9" name="Slide Number Placeholder 8"/>
          <p:cNvSpPr>
            <a:spLocks noGrp="1"/>
          </p:cNvSpPr>
          <p:nvPr>
            <p:ph type="sldNum" sz="quarter" idx="12"/>
          </p:nvPr>
        </p:nvSpPr>
        <p:spPr/>
        <p:txBody>
          <a:bodyPr/>
          <a:lstStyle>
            <a:lvl1pPr>
              <a:defRPr/>
            </a:lvl1pPr>
          </a:lstStyle>
          <a:p>
            <a:fld id="{45A19608-CDF2-421D-AD19-0CF15FEDC1EE}"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dirty="0"/>
          </a:p>
        </p:txBody>
      </p:sp>
      <p:sp>
        <p:nvSpPr>
          <p:cNvPr id="4" name="Footer Placeholder 3"/>
          <p:cNvSpPr>
            <a:spLocks noGrp="1"/>
          </p:cNvSpPr>
          <p:nvPr>
            <p:ph type="ftr" sz="quarter" idx="11"/>
          </p:nvPr>
        </p:nvSpPr>
        <p:spPr/>
        <p:txBody>
          <a:bodyPr/>
          <a:lstStyle>
            <a:lvl1pPr>
              <a:defRPr/>
            </a:lvl1pPr>
          </a:lstStyle>
          <a:p>
            <a:endParaRPr lang="en-US" altLang="en-US" dirty="0"/>
          </a:p>
        </p:txBody>
      </p:sp>
      <p:sp>
        <p:nvSpPr>
          <p:cNvPr id="5" name="Slide Number Placeholder 4"/>
          <p:cNvSpPr>
            <a:spLocks noGrp="1"/>
          </p:cNvSpPr>
          <p:nvPr>
            <p:ph type="sldNum" sz="quarter" idx="12"/>
          </p:nvPr>
        </p:nvSpPr>
        <p:spPr/>
        <p:txBody>
          <a:bodyPr/>
          <a:lstStyle>
            <a:lvl1pPr>
              <a:defRPr/>
            </a:lvl1pPr>
          </a:lstStyle>
          <a:p>
            <a:fld id="{5309DB9F-DDDC-4789-B63D-C807E77D6766}"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dirty="0"/>
          </a:p>
        </p:txBody>
      </p:sp>
      <p:sp>
        <p:nvSpPr>
          <p:cNvPr id="3" name="Footer Placeholder 2"/>
          <p:cNvSpPr>
            <a:spLocks noGrp="1"/>
          </p:cNvSpPr>
          <p:nvPr>
            <p:ph type="ftr" sz="quarter" idx="11"/>
          </p:nvPr>
        </p:nvSpPr>
        <p:spPr/>
        <p:txBody>
          <a:bodyPr/>
          <a:lstStyle>
            <a:lvl1pPr>
              <a:defRPr/>
            </a:lvl1pPr>
          </a:lstStyle>
          <a:p>
            <a:endParaRPr lang="en-US" altLang="en-US" dirty="0"/>
          </a:p>
        </p:txBody>
      </p:sp>
      <p:sp>
        <p:nvSpPr>
          <p:cNvPr id="4" name="Slide Number Placeholder 3"/>
          <p:cNvSpPr>
            <a:spLocks noGrp="1"/>
          </p:cNvSpPr>
          <p:nvPr>
            <p:ph type="sldNum" sz="quarter" idx="12"/>
          </p:nvPr>
        </p:nvSpPr>
        <p:spPr/>
        <p:txBody>
          <a:bodyPr/>
          <a:lstStyle>
            <a:lvl1pPr>
              <a:defRPr/>
            </a:lvl1pPr>
          </a:lstStyle>
          <a:p>
            <a:fld id="{AAFD6F36-3949-47F1-90AC-F21341201007}"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4D458AF9-9161-419D-AA81-DF8950406E4F}" type="slidenum">
              <a:rPr lang="en-US" altLang="en-US"/>
              <a:pPr/>
              <a:t>‹#›</a:t>
            </a:fld>
            <a:endParaRPr lang="en-US" altLang="en-US" dirty="0"/>
          </a:p>
        </p:txBody>
      </p:sp>
    </p:spTree>
  </p:cSld>
  <p:clrMapOvr>
    <a:masterClrMapping/>
  </p:clrMapOvr>
  <p:transition spd="med" advClick="0" advTm="20000">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B2D1C46D-A6F8-4131-A4F8-DEB16883DC0D}" type="slidenum">
              <a:rPr lang="en-US" altLang="en-US"/>
              <a:pPr/>
              <a:t>‹#›</a:t>
            </a:fld>
            <a:endParaRPr lang="en-US" altLang="en-US" dirty="0"/>
          </a:p>
        </p:txBody>
      </p:sp>
    </p:spTree>
  </p:cSld>
  <p:clrMapOvr>
    <a:masterClrMapping/>
  </p:clrMapOvr>
  <p:transition spd="med" advClick="0" advTm="20000">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65538" name="Line 2"/>
          <p:cNvSpPr>
            <a:spLocks noChangeShapeType="1"/>
          </p:cNvSpPr>
          <p:nvPr/>
        </p:nvSpPr>
        <p:spPr bwMode="auto">
          <a:xfrm>
            <a:off x="8001000" y="0"/>
            <a:ext cx="0" cy="1524000"/>
          </a:xfrm>
          <a:prstGeom prst="line">
            <a:avLst/>
          </a:prstGeom>
          <a:noFill/>
          <a:ln w="9525">
            <a:solidFill>
              <a:schemeClr val="accent2"/>
            </a:solidFill>
            <a:round/>
            <a:headEnd/>
            <a:tailEnd/>
          </a:ln>
          <a:effectLst/>
        </p:spPr>
        <p:txBody>
          <a:bodyPr/>
          <a:lstStyle/>
          <a:p>
            <a:endParaRPr lang="en-US" dirty="0"/>
          </a:p>
        </p:txBody>
      </p:sp>
      <p:sp>
        <p:nvSpPr>
          <p:cNvPr id="655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55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dirty="0"/>
          </a:p>
        </p:txBody>
      </p:sp>
      <p:sp>
        <p:nvSpPr>
          <p:cNvPr id="655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dirty="0"/>
          </a:p>
        </p:txBody>
      </p:sp>
      <p:sp>
        <p:nvSpPr>
          <p:cNvPr id="655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0E8AE69D-ABFE-442C-AB91-63BFDBE0B0EB}" type="slidenum">
              <a:rPr lang="en-US" altLang="en-US"/>
              <a:pPr/>
              <a:t>‹#›</a:t>
            </a:fld>
            <a:endParaRPr lang="en-US" altLang="en-US" dirty="0"/>
          </a:p>
        </p:txBody>
      </p:sp>
      <p:grpSp>
        <p:nvGrpSpPr>
          <p:cNvPr id="65544" name="Group 8" descr="decorative graphic made up of dots"/>
          <p:cNvGrpSpPr>
            <a:grpSpLocks/>
          </p:cNvGrpSpPr>
          <p:nvPr/>
        </p:nvGrpSpPr>
        <p:grpSpPr bwMode="auto">
          <a:xfrm>
            <a:off x="8153400" y="152400"/>
            <a:ext cx="792163" cy="1295400"/>
            <a:chOff x="5136" y="960"/>
            <a:chExt cx="528" cy="864"/>
          </a:xfrm>
        </p:grpSpPr>
        <p:sp>
          <p:nvSpPr>
            <p:cNvPr id="6554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46"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47"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48"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49"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50"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51"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52"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53"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54"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55"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56"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5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dirty="0"/>
            </a:p>
          </p:txBody>
        </p:sp>
        <p:sp>
          <p:nvSpPr>
            <p:cNvPr id="65558"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59"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60"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6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62"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63"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64"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6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5566"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dirty="0"/>
            </a:p>
          </p:txBody>
        </p:sp>
        <p:sp>
          <p:nvSpPr>
            <p:cNvPr id="65567"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68"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69"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5570"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71"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dirty="0"/>
            </a:p>
          </p:txBody>
        </p:sp>
        <p:sp>
          <p:nvSpPr>
            <p:cNvPr id="65572"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5573"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5574"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dirty="0"/>
            </a:p>
          </p:txBody>
        </p:sp>
        <p:sp>
          <p:nvSpPr>
            <p:cNvPr id="65575"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dirty="0"/>
            </a:p>
          </p:txBody>
        </p:sp>
      </p:grpSp>
      <p:sp>
        <p:nvSpPr>
          <p:cNvPr id="65576" name="Line 40"/>
          <p:cNvSpPr>
            <a:spLocks noChangeShapeType="1"/>
          </p:cNvSpPr>
          <p:nvPr/>
        </p:nvSpPr>
        <p:spPr bwMode="auto">
          <a:xfrm>
            <a:off x="457200" y="1524000"/>
            <a:ext cx="7543800" cy="0"/>
          </a:xfrm>
          <a:prstGeom prst="line">
            <a:avLst/>
          </a:prstGeom>
          <a:noFill/>
          <a:ln w="9525">
            <a:solidFill>
              <a:schemeClr val="accent2"/>
            </a:solidFill>
            <a:round/>
            <a:headEnd/>
            <a:tailEnd/>
          </a:ln>
          <a:effec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ransition spd="med" advClick="0" advTm="20000">
    <p:wheel spokes="8"/>
  </p:transition>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jointcommission.org/assets/1/18/NPSG_Chapter_Jan2013_HAP.pdf" TargetMode="External"/><Relationship Id="rId2" Type="http://schemas.openxmlformats.org/officeDocument/2006/relationships/hyperlink" Target="https://www.jointcommission.org/standards/national-patient-safety-goals/"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osha.gov/SLTC/healthcarefacilities/safepatienthandling.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hdsa.org/images/content/1/5/15047.pdf" TargetMode="External"/><Relationship Id="rId2" Type="http://schemas.openxmlformats.org/officeDocument/2006/relationships/hyperlink" Target="https://asprtracie.hhs.gov/technical-resources/resource/1947/managing-disruptive-behavior-and-workplace-violence-in-healthcar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457200"/>
            <a:ext cx="5703888" cy="2133600"/>
          </a:xfrm>
        </p:spPr>
        <p:txBody>
          <a:bodyPr/>
          <a:lstStyle/>
          <a:p>
            <a:r>
              <a:rPr lang="en-US" dirty="0"/>
              <a:t>Student Nurse </a:t>
            </a:r>
            <a:r>
              <a:rPr lang="en-US"/>
              <a:t>Education Module</a:t>
            </a:r>
            <a:endParaRPr lang="en-US" dirty="0"/>
          </a:p>
        </p:txBody>
      </p:sp>
      <p:sp>
        <p:nvSpPr>
          <p:cNvPr id="2051" name="Rectangle 3"/>
          <p:cNvSpPr>
            <a:spLocks noGrp="1" noChangeArrowheads="1"/>
          </p:cNvSpPr>
          <p:nvPr>
            <p:ph type="subTitle" idx="1"/>
          </p:nvPr>
        </p:nvSpPr>
        <p:spPr>
          <a:xfrm>
            <a:off x="914400" y="3124200"/>
            <a:ext cx="6248400" cy="3352800"/>
          </a:xfrm>
        </p:spPr>
        <p:txBody>
          <a:bodyPr/>
          <a:lstStyle/>
          <a:p>
            <a:r>
              <a:rPr lang="en-US" dirty="0"/>
              <a:t>Atlanta VA Health Care System</a:t>
            </a:r>
          </a:p>
          <a:p>
            <a:r>
              <a:rPr lang="en-US" dirty="0"/>
              <a:t>Jeanne L. Overby MSN, RN</a:t>
            </a:r>
          </a:p>
          <a:p>
            <a:r>
              <a:rPr lang="en-US" dirty="0"/>
              <a:t>Valencia Johnson MSN, RN</a:t>
            </a:r>
          </a:p>
          <a:p>
            <a:r>
              <a:rPr lang="en-US" dirty="0"/>
              <a:t>August 16,2013</a:t>
            </a:r>
          </a:p>
          <a:p>
            <a:r>
              <a:rPr lang="en-US" dirty="0"/>
              <a:t>Revised August 19, 2019</a:t>
            </a:r>
          </a:p>
          <a:p>
            <a:r>
              <a:rPr lang="en-US"/>
              <a:t>Revised August </a:t>
            </a:r>
            <a:r>
              <a:rPr lang="en-US" dirty="0"/>
              <a:t>16, 2021</a:t>
            </a:r>
          </a:p>
          <a:p>
            <a:endParaRPr lang="en-US" dirty="0"/>
          </a:p>
        </p:txBody>
      </p:sp>
      <p:pic>
        <p:nvPicPr>
          <p:cNvPr id="4" name="Picture 3">
            <a:extLst>
              <a:ext uri="{FF2B5EF4-FFF2-40B4-BE49-F238E27FC236}">
                <a16:creationId xmlns:a16="http://schemas.microsoft.com/office/drawing/2014/main" id="{0B549C70-72AE-4BA3-8802-F7FCC4BE67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28600"/>
            <a:ext cx="4419600" cy="838200"/>
          </a:xfrm>
          <a:prstGeom prst="rect">
            <a:avLst/>
          </a:prstGeom>
        </p:spPr>
      </p:pic>
    </p:spTree>
  </p:cSld>
  <p:clrMapOvr>
    <a:masterClrMapping/>
  </p:clrMapOvr>
  <p:transition spd="med" advClick="0" advTm="20000">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Risk Medications</a:t>
            </a:r>
          </a:p>
        </p:txBody>
      </p:sp>
      <p:sp>
        <p:nvSpPr>
          <p:cNvPr id="3" name="Content Placeholder 2"/>
          <p:cNvSpPr>
            <a:spLocks noGrp="1"/>
          </p:cNvSpPr>
          <p:nvPr>
            <p:ph idx="1"/>
          </p:nvPr>
        </p:nvSpPr>
        <p:spPr/>
        <p:txBody>
          <a:bodyPr/>
          <a:lstStyle/>
          <a:p>
            <a:r>
              <a:rPr lang="en-US" dirty="0"/>
              <a:t>High Risk medications require two person verification and patient identifiers</a:t>
            </a:r>
          </a:p>
          <a:p>
            <a:r>
              <a:rPr lang="en-US" dirty="0"/>
              <a:t>Validation of Patient Identification, Order, Drug, Dose, or Rate or Rate of IV Infusions, route, and Second Verifier, Shall be Documented in the Barcode Medication Administration (BCMA) System</a:t>
            </a:r>
          </a:p>
          <a:p>
            <a:endParaRPr lang="en-US" dirty="0"/>
          </a:p>
        </p:txBody>
      </p:sp>
    </p:spTree>
  </p:cSld>
  <p:clrMapOvr>
    <a:masterClrMapping/>
  </p:clrMapOvr>
  <p:transition spd="med" advClick="0" advTm="20000">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Intravenous Therapy</a:t>
            </a:r>
          </a:p>
        </p:txBody>
      </p:sp>
      <p:sp>
        <p:nvSpPr>
          <p:cNvPr id="7" name="Content Placeholder 6"/>
          <p:cNvSpPr>
            <a:spLocks noGrp="1"/>
          </p:cNvSpPr>
          <p:nvPr>
            <p:ph idx="1"/>
          </p:nvPr>
        </p:nvSpPr>
        <p:spPr>
          <a:xfrm>
            <a:off x="457200" y="1752600"/>
            <a:ext cx="8229600" cy="4411662"/>
          </a:xfrm>
        </p:spPr>
        <p:txBody>
          <a:bodyPr/>
          <a:lstStyle/>
          <a:p>
            <a:r>
              <a:rPr lang="en-US" dirty="0"/>
              <a:t>Students will be allowed to perform peripheral intravenous access with the supervision of a clinical instructor/ preceptor.</a:t>
            </a:r>
          </a:p>
          <a:p>
            <a:r>
              <a:rPr lang="en-US" dirty="0"/>
              <a:t>Access of central venous devices such as arm ports and chest ports </a:t>
            </a:r>
            <a:r>
              <a:rPr lang="en-US" b="1" dirty="0">
                <a:solidFill>
                  <a:schemeClr val="tx2">
                    <a:lumMod val="60000"/>
                    <a:lumOff val="40000"/>
                  </a:schemeClr>
                </a:solidFill>
              </a:rPr>
              <a:t>will not be permitted by students</a:t>
            </a:r>
          </a:p>
          <a:p>
            <a:endParaRPr lang="en-US" dirty="0"/>
          </a:p>
        </p:txBody>
      </p:sp>
      <p:pic>
        <p:nvPicPr>
          <p:cNvPr id="12" name="Picture 11" descr="chest 2.jpg"/>
          <p:cNvPicPr>
            <a:picLocks noChangeAspect="1"/>
          </p:cNvPicPr>
          <p:nvPr/>
        </p:nvPicPr>
        <p:blipFill>
          <a:blip r:embed="rId2" cstate="print"/>
          <a:stretch>
            <a:fillRect/>
          </a:stretch>
        </p:blipFill>
        <p:spPr>
          <a:xfrm>
            <a:off x="5943600" y="4724400"/>
            <a:ext cx="2857500" cy="1866900"/>
          </a:xfrm>
          <a:prstGeom prst="rect">
            <a:avLst/>
          </a:prstGeom>
        </p:spPr>
      </p:pic>
      <p:pic>
        <p:nvPicPr>
          <p:cNvPr id="5" name="Picture 4" descr="IV PUSh.jpg"/>
          <p:cNvPicPr>
            <a:picLocks noChangeAspect="1"/>
          </p:cNvPicPr>
          <p:nvPr/>
        </p:nvPicPr>
        <p:blipFill>
          <a:blip r:embed="rId3" cstate="print"/>
          <a:stretch>
            <a:fillRect/>
          </a:stretch>
        </p:blipFill>
        <p:spPr>
          <a:xfrm>
            <a:off x="533400" y="4800600"/>
            <a:ext cx="2362200" cy="1828800"/>
          </a:xfrm>
          <a:prstGeom prst="rect">
            <a:avLst/>
          </a:prstGeom>
        </p:spPr>
      </p:pic>
    </p:spTree>
  </p:cSld>
  <p:clrMapOvr>
    <a:masterClrMapping/>
  </p:clrMapOvr>
  <p:transition spd="med" advClick="0" advTm="20000">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Medication Module 1 Summary</a:t>
            </a:r>
          </a:p>
        </p:txBody>
      </p:sp>
      <p:sp>
        <p:nvSpPr>
          <p:cNvPr id="5" name="Content Placeholder 4"/>
          <p:cNvSpPr>
            <a:spLocks noGrp="1"/>
          </p:cNvSpPr>
          <p:nvPr>
            <p:ph sz="half" idx="1"/>
          </p:nvPr>
        </p:nvSpPr>
        <p:spPr/>
        <p:txBody>
          <a:bodyPr/>
          <a:lstStyle/>
          <a:p>
            <a:pPr>
              <a:buNone/>
            </a:pPr>
            <a:r>
              <a:rPr lang="en-US" dirty="0"/>
              <a:t>To improve the accuracy of patient identification</a:t>
            </a:r>
          </a:p>
          <a:p>
            <a:pPr>
              <a:buNone/>
            </a:pPr>
            <a:r>
              <a:rPr lang="en-US" dirty="0"/>
              <a:t>To improve medication safety</a:t>
            </a:r>
          </a:p>
          <a:p>
            <a:pPr>
              <a:buNone/>
            </a:pPr>
            <a:endParaRPr lang="en-US" dirty="0"/>
          </a:p>
          <a:p>
            <a:pPr>
              <a:buNone/>
            </a:pPr>
            <a:r>
              <a:rPr lang="en-US" dirty="0"/>
              <a:t> </a:t>
            </a:r>
          </a:p>
        </p:txBody>
      </p:sp>
      <p:sp>
        <p:nvSpPr>
          <p:cNvPr id="6" name="Content Placeholder 5"/>
          <p:cNvSpPr>
            <a:spLocks noGrp="1"/>
          </p:cNvSpPr>
          <p:nvPr>
            <p:ph sz="half" idx="2"/>
          </p:nvPr>
        </p:nvSpPr>
        <p:spPr>
          <a:xfrm>
            <a:off x="4648200" y="1719262"/>
            <a:ext cx="4038600" cy="5138738"/>
          </a:xfrm>
        </p:spPr>
        <p:txBody>
          <a:bodyPr/>
          <a:lstStyle/>
          <a:p>
            <a:pPr>
              <a:buNone/>
            </a:pPr>
            <a:r>
              <a:rPr lang="en-US" dirty="0"/>
              <a:t>    	Use at least two 	identifiers</a:t>
            </a:r>
          </a:p>
          <a:p>
            <a:pPr>
              <a:buNone/>
            </a:pPr>
            <a:r>
              <a:rPr lang="en-US" dirty="0"/>
              <a:t>     	</a:t>
            </a:r>
          </a:p>
          <a:p>
            <a:pPr>
              <a:buNone/>
            </a:pPr>
            <a:r>
              <a:rPr lang="en-US" dirty="0"/>
              <a:t>		Label and date all 	medications 	containers and 	other solutions </a:t>
            </a:r>
            <a:r>
              <a:rPr lang="en-US" dirty="0">
                <a:solidFill>
                  <a:schemeClr val="tx2">
                    <a:lumMod val="60000"/>
                    <a:lumOff val="40000"/>
                  </a:schemeClr>
                </a:solidFill>
              </a:rPr>
              <a:t>		(</a:t>
            </a:r>
            <a:r>
              <a:rPr lang="en-US" sz="2400" dirty="0">
                <a:solidFill>
                  <a:schemeClr val="tx2">
                    <a:lumMod val="60000"/>
                    <a:lumOff val="40000"/>
                  </a:schemeClr>
                </a:solidFill>
              </a:rPr>
              <a:t>Medication 	containers include 	syringes, medication 	cups, and basins )</a:t>
            </a:r>
            <a:endParaRPr lang="en-US" sz="2400" dirty="0"/>
          </a:p>
          <a:p>
            <a:pPr>
              <a:buNone/>
            </a:pPr>
            <a:r>
              <a:rPr lang="en-US" sz="2400" dirty="0"/>
              <a:t>		</a:t>
            </a:r>
            <a:endParaRPr lang="en-US" sz="2400" dirty="0">
              <a:solidFill>
                <a:schemeClr val="tx2">
                  <a:lumMod val="60000"/>
                  <a:lumOff val="40000"/>
                </a:schemeClr>
              </a:solidFill>
            </a:endParaRPr>
          </a:p>
          <a:p>
            <a:pPr>
              <a:buNone/>
            </a:pPr>
            <a:r>
              <a:rPr lang="en-US" dirty="0"/>
              <a:t>	</a:t>
            </a:r>
          </a:p>
        </p:txBody>
      </p:sp>
      <p:cxnSp>
        <p:nvCxnSpPr>
          <p:cNvPr id="8" name="Straight Arrow Connector 7"/>
          <p:cNvCxnSpPr/>
          <p:nvPr/>
        </p:nvCxnSpPr>
        <p:spPr bwMode="auto">
          <a:xfrm>
            <a:off x="3352800" y="2057400"/>
            <a:ext cx="2057400" cy="0"/>
          </a:xfrm>
          <a:prstGeom prst="straightConnector1">
            <a:avLst/>
          </a:prstGeom>
          <a:solidFill>
            <a:schemeClr val="accent1"/>
          </a:solidFill>
          <a:ln w="76200" cap="flat" cmpd="sng" algn="ctr">
            <a:solidFill>
              <a:schemeClr val="tx2">
                <a:lumMod val="60000"/>
                <a:lumOff val="40000"/>
              </a:schemeClr>
            </a:solidFill>
            <a:prstDash val="solid"/>
            <a:round/>
            <a:headEnd type="none" w="med" len="med"/>
            <a:tailEnd type="arrow"/>
          </a:ln>
          <a:effectLst/>
        </p:spPr>
      </p:cxnSp>
      <p:cxnSp>
        <p:nvCxnSpPr>
          <p:cNvPr id="10" name="Straight Arrow Connector 9"/>
          <p:cNvCxnSpPr/>
          <p:nvPr/>
        </p:nvCxnSpPr>
        <p:spPr bwMode="auto">
          <a:xfrm>
            <a:off x="4191000" y="3505200"/>
            <a:ext cx="1371600" cy="0"/>
          </a:xfrm>
          <a:prstGeom prst="straightConnector1">
            <a:avLst/>
          </a:prstGeom>
          <a:solidFill>
            <a:schemeClr val="accent1"/>
          </a:solidFill>
          <a:ln w="76200" cap="flat" cmpd="sng" algn="ctr">
            <a:solidFill>
              <a:schemeClr val="tx2">
                <a:lumMod val="60000"/>
                <a:lumOff val="40000"/>
              </a:schemeClr>
            </a:solidFill>
            <a:prstDash val="solid"/>
            <a:round/>
            <a:headEnd type="none" w="med" len="med"/>
            <a:tailEnd type="arrow"/>
          </a:ln>
          <a:effectLst/>
        </p:spPr>
      </p:cxnSp>
    </p:spTree>
  </p:cSld>
  <p:clrMapOvr>
    <a:masterClrMapping/>
  </p:clrMapOvr>
  <p:transition spd="med" advClick="0" advTm="20000">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dirty="0"/>
              <a:t>Module 2: Patient Lifting </a:t>
            </a:r>
          </a:p>
        </p:txBody>
      </p:sp>
      <p:sp>
        <p:nvSpPr>
          <p:cNvPr id="43011" name="Rectangle 3"/>
          <p:cNvSpPr>
            <a:spLocks noGrp="1" noChangeArrowheads="1"/>
          </p:cNvSpPr>
          <p:nvPr>
            <p:ph type="body" idx="1"/>
          </p:nvPr>
        </p:nvSpPr>
        <p:spPr/>
        <p:txBody>
          <a:bodyPr/>
          <a:lstStyle/>
          <a:p>
            <a:r>
              <a:rPr lang="en-US" sz="3600" dirty="0"/>
              <a:t>Objective: Students &amp; faculty will state the  responsibilities and procedures necessary to provide safe transfer of patients with limited mobility at the Atlanta VA Medical Center</a:t>
            </a:r>
          </a:p>
          <a:p>
            <a:endParaRPr lang="en-US" sz="3600" dirty="0"/>
          </a:p>
          <a:p>
            <a:endParaRPr lang="en-US" dirty="0"/>
          </a:p>
          <a:p>
            <a:endParaRPr lang="en-US" dirty="0"/>
          </a:p>
        </p:txBody>
      </p:sp>
    </p:spTree>
  </p:cSld>
  <p:clrMapOvr>
    <a:masterClrMapping/>
  </p:clrMapOvr>
  <p:transition spd="med" advClick="0" advTm="20000">
    <p:wheel spokes="8"/>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Patient Lifting, Cont’d</a:t>
            </a:r>
          </a:p>
        </p:txBody>
      </p:sp>
      <p:sp>
        <p:nvSpPr>
          <p:cNvPr id="3" name="Content Placeholder 2"/>
          <p:cNvSpPr>
            <a:spLocks noGrp="1"/>
          </p:cNvSpPr>
          <p:nvPr>
            <p:ph idx="1"/>
          </p:nvPr>
        </p:nvSpPr>
        <p:spPr/>
        <p:txBody>
          <a:bodyPr/>
          <a:lstStyle/>
          <a:p>
            <a:endParaRPr lang="en-US" dirty="0"/>
          </a:p>
          <a:p>
            <a:r>
              <a:rPr lang="en-US" dirty="0"/>
              <a:t>Patient transfer and lifting devices are key components of an effective program to control the risk of injury to patients and staff associated with lifting, transferring, repositioning or movement of patients </a:t>
            </a:r>
          </a:p>
          <a:p>
            <a:endParaRPr lang="en-US" dirty="0"/>
          </a:p>
        </p:txBody>
      </p:sp>
    </p:spTree>
    <p:extLst>
      <p:ext uri="{BB962C8B-B14F-4D97-AF65-F5344CB8AC3E}">
        <p14:creationId xmlns:p14="http://schemas.microsoft.com/office/powerpoint/2010/main" val="1552729435"/>
      </p:ext>
    </p:extLst>
  </p:cSld>
  <p:clrMapOvr>
    <a:masterClrMapping/>
  </p:clrMapOvr>
  <p:transition spd="med" advClick="0" advTm="20000">
    <p:wheel spokes="8"/>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a:t>Patient Lifting Cont’d</a:t>
            </a:r>
          </a:p>
        </p:txBody>
      </p:sp>
      <p:sp>
        <p:nvSpPr>
          <p:cNvPr id="35843" name="Rectangle 3"/>
          <p:cNvSpPr>
            <a:spLocks noGrp="1" noChangeArrowheads="1"/>
          </p:cNvSpPr>
          <p:nvPr>
            <p:ph idx="1"/>
          </p:nvPr>
        </p:nvSpPr>
        <p:spPr/>
        <p:txBody>
          <a:bodyPr/>
          <a:lstStyle/>
          <a:p>
            <a:r>
              <a:rPr lang="en-US" sz="3200" dirty="0">
                <a:solidFill>
                  <a:schemeClr val="tx2">
                    <a:lumMod val="60000"/>
                    <a:lumOff val="40000"/>
                  </a:schemeClr>
                </a:solidFill>
              </a:rPr>
              <a:t>The transfer team </a:t>
            </a:r>
            <a:r>
              <a:rPr lang="en-US" sz="3200" dirty="0"/>
              <a:t>will assist the nursing staff with transferring patients from one surface to another, by using mechanical equipment, patient handling aids and techniques that support  a no lift environment and culture of safety.</a:t>
            </a:r>
          </a:p>
          <a:p>
            <a:pPr>
              <a:buNone/>
            </a:pPr>
            <a:endParaRPr lang="en-US" sz="3200" dirty="0"/>
          </a:p>
          <a:p>
            <a:endParaRPr lang="en-US" sz="2600" dirty="0"/>
          </a:p>
        </p:txBody>
      </p:sp>
    </p:spTree>
  </p:cSld>
  <p:clrMapOvr>
    <a:masterClrMapping/>
  </p:clrMapOvr>
  <p:transition spd="med" advClick="0" advTm="20000">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Lifting cont’d</a:t>
            </a:r>
          </a:p>
        </p:txBody>
      </p:sp>
      <p:sp>
        <p:nvSpPr>
          <p:cNvPr id="3" name="Content Placeholder 2"/>
          <p:cNvSpPr>
            <a:spLocks noGrp="1"/>
          </p:cNvSpPr>
          <p:nvPr>
            <p:ph idx="1"/>
          </p:nvPr>
        </p:nvSpPr>
        <p:spPr/>
        <p:txBody>
          <a:bodyPr/>
          <a:lstStyle/>
          <a:p>
            <a:r>
              <a:rPr lang="en-US" sz="3600" dirty="0"/>
              <a:t>All lifts/ and or transfer of patients with </a:t>
            </a:r>
            <a:r>
              <a:rPr lang="en-US" sz="3600" dirty="0">
                <a:solidFill>
                  <a:schemeClr val="tx2">
                    <a:lumMod val="60000"/>
                    <a:lumOff val="40000"/>
                  </a:schemeClr>
                </a:solidFill>
              </a:rPr>
              <a:t>impaired mobility will require a minimum of two employees</a:t>
            </a:r>
            <a:r>
              <a:rPr lang="en-US" sz="3600" dirty="0"/>
              <a:t>, and the appropriate mechanical lift, transfer device or transfer techniques.</a:t>
            </a:r>
          </a:p>
          <a:p>
            <a:pPr marL="0" indent="0">
              <a:buNone/>
            </a:pPr>
            <a:endParaRPr lang="en-US" dirty="0"/>
          </a:p>
        </p:txBody>
      </p:sp>
    </p:spTree>
  </p:cSld>
  <p:clrMapOvr>
    <a:masterClrMapping/>
  </p:clrMapOvr>
  <p:transition spd="med" advClick="0" advTm="20000">
    <p:wheel spokes="8"/>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Lifting cont’d</a:t>
            </a:r>
          </a:p>
        </p:txBody>
      </p:sp>
      <p:sp>
        <p:nvSpPr>
          <p:cNvPr id="3" name="Content Placeholder 2"/>
          <p:cNvSpPr>
            <a:spLocks noGrp="1"/>
          </p:cNvSpPr>
          <p:nvPr>
            <p:ph idx="1"/>
          </p:nvPr>
        </p:nvSpPr>
        <p:spPr/>
        <p:txBody>
          <a:bodyPr/>
          <a:lstStyle/>
          <a:p>
            <a:r>
              <a:rPr lang="en-US" sz="3600" dirty="0"/>
              <a:t>Employees are responsible, prior to each transfer/lift of a patient to assess and determine the safest transfer/lift technique appropriate for the patient’s functional and mental status.</a:t>
            </a:r>
          </a:p>
        </p:txBody>
      </p:sp>
    </p:spTree>
    <p:extLst>
      <p:ext uri="{BB962C8B-B14F-4D97-AF65-F5344CB8AC3E}">
        <p14:creationId xmlns:p14="http://schemas.microsoft.com/office/powerpoint/2010/main" val="526375829"/>
      </p:ext>
    </p:extLst>
  </p:cSld>
  <p:clrMapOvr>
    <a:masterClrMapping/>
  </p:clrMapOvr>
  <p:transition spd="med" advClick="0" advTm="20000">
    <p:wheel spokes="8"/>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Lifting cont’d</a:t>
            </a:r>
          </a:p>
        </p:txBody>
      </p:sp>
      <p:sp>
        <p:nvSpPr>
          <p:cNvPr id="3" name="Content Placeholder 2"/>
          <p:cNvSpPr>
            <a:spLocks noGrp="1"/>
          </p:cNvSpPr>
          <p:nvPr>
            <p:ph idx="1"/>
          </p:nvPr>
        </p:nvSpPr>
        <p:spPr/>
        <p:txBody>
          <a:bodyPr/>
          <a:lstStyle/>
          <a:p>
            <a:r>
              <a:rPr lang="en-US" sz="3600" dirty="0"/>
              <a:t>Employees are responsible for utilizing the appropriate mechanical lifts and transfer devices to comply with policy.</a:t>
            </a:r>
          </a:p>
          <a:p>
            <a:endParaRPr lang="en-US" dirty="0"/>
          </a:p>
        </p:txBody>
      </p:sp>
    </p:spTree>
  </p:cSld>
  <p:clrMapOvr>
    <a:masterClrMapping/>
  </p:clrMapOvr>
  <p:transition spd="med" advClick="0" advTm="20000">
    <p:wheel spokes="8"/>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a:t>Lesson 2: Summary</a:t>
            </a:r>
          </a:p>
        </p:txBody>
      </p:sp>
      <p:sp>
        <p:nvSpPr>
          <p:cNvPr id="39939" name="Rectangle 3"/>
          <p:cNvSpPr>
            <a:spLocks noGrp="1" noChangeArrowheads="1"/>
          </p:cNvSpPr>
          <p:nvPr>
            <p:ph type="body" idx="1"/>
          </p:nvPr>
        </p:nvSpPr>
        <p:spPr/>
        <p:txBody>
          <a:bodyPr/>
          <a:lstStyle/>
          <a:p>
            <a:r>
              <a:rPr lang="en-US" dirty="0"/>
              <a:t>The education and training of healthcare employees at the Atlanta VA Health Care System is geared towards preventing hazardous injuries in the workplace.  The VA enforces the use and the selection of the appropriate patient lifting equipment and devices, as recommended by review of research-based practices of safe patient handling.</a:t>
            </a:r>
          </a:p>
        </p:txBody>
      </p:sp>
    </p:spTree>
  </p:cSld>
  <p:clrMapOvr>
    <a:masterClrMapping/>
  </p:clrMapOvr>
  <p:transition spd="med" advClick="0" advTm="20000">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t>Introduction</a:t>
            </a:r>
          </a:p>
        </p:txBody>
      </p:sp>
      <p:sp>
        <p:nvSpPr>
          <p:cNvPr id="6147" name="Rectangle 3"/>
          <p:cNvSpPr>
            <a:spLocks noGrp="1" noChangeArrowheads="1"/>
          </p:cNvSpPr>
          <p:nvPr>
            <p:ph type="body" idx="1"/>
          </p:nvPr>
        </p:nvSpPr>
        <p:spPr>
          <a:xfrm>
            <a:off x="457200" y="1719263"/>
            <a:ext cx="8229600" cy="3233737"/>
          </a:xfrm>
        </p:spPr>
        <p:txBody>
          <a:bodyPr/>
          <a:lstStyle/>
          <a:p>
            <a:pPr>
              <a:buNone/>
            </a:pPr>
            <a:r>
              <a:rPr lang="en-US" sz="4000" dirty="0"/>
              <a:t>   Goal: to educate faculty &amp; students on policies developed to enhance the safety &amp; care for all patients within the Atlanta VA Health Care System.</a:t>
            </a:r>
          </a:p>
          <a:p>
            <a:pPr>
              <a:buNone/>
            </a:pPr>
            <a:endParaRPr lang="en-US" sz="4000" dirty="0"/>
          </a:p>
          <a:p>
            <a:endParaRPr lang="en-US" dirty="0"/>
          </a:p>
        </p:txBody>
      </p:sp>
    </p:spTree>
  </p:cSld>
  <p:clrMapOvr>
    <a:masterClrMapping/>
  </p:clrMapOvr>
  <p:transition spd="med" advClick="0" advTm="20000">
    <p:wheel spokes="8"/>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Review</a:t>
            </a:r>
          </a:p>
        </p:txBody>
      </p:sp>
      <p:sp>
        <p:nvSpPr>
          <p:cNvPr id="3" name="Content Placeholder 2"/>
          <p:cNvSpPr>
            <a:spLocks noGrp="1"/>
          </p:cNvSpPr>
          <p:nvPr>
            <p:ph idx="1"/>
          </p:nvPr>
        </p:nvSpPr>
        <p:spPr>
          <a:xfrm>
            <a:off x="457200" y="1600200"/>
            <a:ext cx="8229600" cy="4411662"/>
          </a:xfrm>
        </p:spPr>
        <p:txBody>
          <a:bodyPr/>
          <a:lstStyle/>
          <a:p>
            <a:r>
              <a:rPr lang="en-US" dirty="0"/>
              <a:t>Who can safely lift patients?</a:t>
            </a:r>
          </a:p>
          <a:p>
            <a:r>
              <a:rPr lang="en-US" dirty="0"/>
              <a:t>What is the VA policy on one man lifts?</a:t>
            </a:r>
          </a:p>
          <a:p>
            <a:r>
              <a:rPr lang="en-US" dirty="0"/>
              <a:t>What is the purpose of the safe lifting policy?</a:t>
            </a:r>
          </a:p>
          <a:p>
            <a:endParaRPr lang="en-US" dirty="0"/>
          </a:p>
          <a:p>
            <a:endParaRPr lang="en-US" dirty="0"/>
          </a:p>
          <a:p>
            <a:endParaRPr lang="en-US" dirty="0"/>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1800" y="3429000"/>
            <a:ext cx="2971800"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5405558"/>
      </p:ext>
    </p:extLst>
  </p:cSld>
  <p:clrMapOvr>
    <a:masterClrMapping/>
  </p:clrMapOvr>
  <p:transition spd="med" advClick="0" advTm="20000">
    <p:wheel spokes="8"/>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a:t>Module 3: Cardiopulmonary Resuscitation Alert (Code99)</a:t>
            </a:r>
          </a:p>
        </p:txBody>
      </p:sp>
      <p:sp>
        <p:nvSpPr>
          <p:cNvPr id="44035" name="Rectangle 3"/>
          <p:cNvSpPr>
            <a:spLocks noGrp="1" noChangeArrowheads="1"/>
          </p:cNvSpPr>
          <p:nvPr>
            <p:ph type="body" idx="1"/>
          </p:nvPr>
        </p:nvSpPr>
        <p:spPr>
          <a:xfrm>
            <a:off x="381000" y="1600200"/>
            <a:ext cx="8229600" cy="5097462"/>
          </a:xfrm>
        </p:spPr>
        <p:txBody>
          <a:bodyPr/>
          <a:lstStyle/>
          <a:p>
            <a:pPr marL="0" indent="0">
              <a:buNone/>
            </a:pPr>
            <a:r>
              <a:rPr lang="en-US" b="1" dirty="0">
                <a:solidFill>
                  <a:schemeClr val="tx2">
                    <a:lumMod val="60000"/>
                    <a:lumOff val="40000"/>
                  </a:schemeClr>
                </a:solidFill>
              </a:rPr>
              <a:t>Objective </a:t>
            </a:r>
            <a:r>
              <a:rPr lang="en-US" b="1" dirty="0"/>
              <a:t>:  </a:t>
            </a:r>
            <a:r>
              <a:rPr lang="en-US" dirty="0"/>
              <a:t>students will identify the process to call for assistance for Cardiopulmonary resuscitation “Code 99”  at the Atlanta VA Medical Center.</a:t>
            </a:r>
          </a:p>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90800" y="3581400"/>
            <a:ext cx="4191000" cy="2781300"/>
          </a:xfrm>
          <a:prstGeom prst="rect">
            <a:avLst/>
          </a:prstGeom>
        </p:spPr>
      </p:pic>
    </p:spTree>
  </p:cSld>
  <p:clrMapOvr>
    <a:masterClrMapping/>
  </p:clrMapOvr>
  <p:transition spd="med" advClick="0" advTm="20000">
    <p:wheel spokes="8"/>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a:t>Module 3: </a:t>
            </a:r>
            <a:r>
              <a:rPr lang="en-US" b="0" dirty="0"/>
              <a:t>“</a:t>
            </a:r>
            <a:r>
              <a:rPr lang="en-US" dirty="0"/>
              <a:t>Code-99”</a:t>
            </a:r>
          </a:p>
        </p:txBody>
      </p:sp>
      <p:sp>
        <p:nvSpPr>
          <p:cNvPr id="36867" name="Rectangle 3"/>
          <p:cNvSpPr>
            <a:spLocks noGrp="1" noChangeArrowheads="1"/>
          </p:cNvSpPr>
          <p:nvPr>
            <p:ph idx="1"/>
          </p:nvPr>
        </p:nvSpPr>
        <p:spPr>
          <a:xfrm>
            <a:off x="422564" y="1752600"/>
            <a:ext cx="8229600" cy="4838700"/>
          </a:xfrm>
        </p:spPr>
        <p:txBody>
          <a:bodyPr/>
          <a:lstStyle/>
          <a:p>
            <a:r>
              <a:rPr lang="en-US" sz="2600" dirty="0"/>
              <a:t>Basic Life Support should be initiated immediately when signs of sudden or unexpected death are recognized by personnel trained in Basic Life Support(BLS). </a:t>
            </a:r>
          </a:p>
          <a:p>
            <a:r>
              <a:rPr lang="en-US" sz="2600" dirty="0"/>
              <a:t> A </a:t>
            </a:r>
            <a:r>
              <a:rPr lang="en-US" sz="2600" b="1" dirty="0"/>
              <a:t>(code 99</a:t>
            </a:r>
            <a:r>
              <a:rPr lang="en-US" sz="2600" dirty="0"/>
              <a:t>) can be </a:t>
            </a:r>
            <a:r>
              <a:rPr lang="en-US" sz="2600" b="1" dirty="0">
                <a:solidFill>
                  <a:srgbClr val="000000"/>
                </a:solidFill>
              </a:rPr>
              <a:t>Activated</a:t>
            </a:r>
            <a:r>
              <a:rPr lang="en-US" sz="2600" dirty="0"/>
              <a:t> from the </a:t>
            </a:r>
            <a:r>
              <a:rPr lang="en-US" sz="2600" b="1" dirty="0"/>
              <a:t>nearest phone by dialing the numbers 204911 and give the operator the exact location and the nature of the emergency which will be Code 99.</a:t>
            </a:r>
          </a:p>
          <a:p>
            <a:pPr>
              <a:buNone/>
            </a:pPr>
            <a:endParaRPr lang="en-US" sz="26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5248" y="5203430"/>
            <a:ext cx="2455752" cy="1532331"/>
          </a:xfrm>
          <a:prstGeom prst="rect">
            <a:avLst/>
          </a:prstGeom>
        </p:spPr>
      </p:pic>
    </p:spTree>
  </p:cSld>
  <p:clrMapOvr>
    <a:masterClrMapping/>
  </p:clrMapOvr>
  <p:transition spd="med" advClick="0" advTm="20000">
    <p:wheel spokes="8"/>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Code-99, cont’d”</a:t>
            </a:r>
          </a:p>
        </p:txBody>
      </p:sp>
      <p:sp>
        <p:nvSpPr>
          <p:cNvPr id="3" name="Content Placeholder 2"/>
          <p:cNvSpPr>
            <a:spLocks noGrp="1"/>
          </p:cNvSpPr>
          <p:nvPr>
            <p:ph idx="1"/>
          </p:nvPr>
        </p:nvSpPr>
        <p:spPr>
          <a:xfrm>
            <a:off x="457200" y="1719262"/>
            <a:ext cx="8229600" cy="5443538"/>
          </a:xfrm>
        </p:spPr>
        <p:txBody>
          <a:bodyPr/>
          <a:lstStyle/>
          <a:p>
            <a:r>
              <a:rPr lang="en-US" dirty="0">
                <a:solidFill>
                  <a:schemeClr val="tx2">
                    <a:lumMod val="60000"/>
                    <a:lumOff val="40000"/>
                  </a:schemeClr>
                </a:solidFill>
              </a:rPr>
              <a:t>Code buttons </a:t>
            </a:r>
            <a:r>
              <a:rPr lang="en-US" dirty="0"/>
              <a:t>are </a:t>
            </a:r>
            <a:r>
              <a:rPr lang="en-US" dirty="0">
                <a:solidFill>
                  <a:schemeClr val="tx2">
                    <a:lumMod val="60000"/>
                    <a:lumOff val="40000"/>
                  </a:schemeClr>
                </a:solidFill>
              </a:rPr>
              <a:t>located at the head of the bed </a:t>
            </a:r>
            <a:r>
              <a:rPr lang="en-US" dirty="0"/>
              <a:t>in the inpatient areas, the Dialysis unit, emergency room and the observation unit.</a:t>
            </a:r>
          </a:p>
          <a:p>
            <a:r>
              <a:rPr lang="en-US" dirty="0"/>
              <a:t> When the </a:t>
            </a:r>
            <a:r>
              <a:rPr lang="en-US" dirty="0">
                <a:solidFill>
                  <a:schemeClr val="tx2">
                    <a:lumMod val="60000"/>
                    <a:lumOff val="40000"/>
                  </a:schemeClr>
                </a:solidFill>
              </a:rPr>
              <a:t>code button </a:t>
            </a:r>
            <a:r>
              <a:rPr lang="en-US" dirty="0"/>
              <a:t>is pressed the </a:t>
            </a:r>
            <a:r>
              <a:rPr lang="en-US" b="1" dirty="0"/>
              <a:t>Code 99 system is automatically activated by the </a:t>
            </a:r>
            <a:r>
              <a:rPr lang="en-US" dirty="0"/>
              <a:t>operator who will activate code pagers and overhead announce the </a:t>
            </a:r>
            <a:r>
              <a:rPr lang="en-US" b="1" dirty="0"/>
              <a:t>Code 99 and location.</a:t>
            </a:r>
          </a:p>
        </p:txBody>
      </p:sp>
    </p:spTree>
    <p:extLst>
      <p:ext uri="{BB962C8B-B14F-4D97-AF65-F5344CB8AC3E}">
        <p14:creationId xmlns:p14="http://schemas.microsoft.com/office/powerpoint/2010/main" val="1901797083"/>
      </p:ext>
    </p:extLst>
  </p:cSld>
  <p:clrMapOvr>
    <a:masterClrMapping/>
  </p:clrMapOvr>
  <p:transition spd="med" advClick="0" advTm="20000">
    <p:wheel spokes="8"/>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a:t>Lesson 3: Summary</a:t>
            </a:r>
          </a:p>
        </p:txBody>
      </p:sp>
      <p:sp>
        <p:nvSpPr>
          <p:cNvPr id="40963" name="Rectangle 3"/>
          <p:cNvSpPr>
            <a:spLocks noGrp="1" noChangeArrowheads="1"/>
          </p:cNvSpPr>
          <p:nvPr>
            <p:ph type="body" idx="1"/>
          </p:nvPr>
        </p:nvSpPr>
        <p:spPr/>
        <p:txBody>
          <a:bodyPr/>
          <a:lstStyle/>
          <a:p>
            <a:r>
              <a:rPr lang="en-US" dirty="0"/>
              <a:t>To activate a “</a:t>
            </a:r>
            <a:r>
              <a:rPr lang="en-US" b="1" dirty="0">
                <a:solidFill>
                  <a:schemeClr val="tx2">
                    <a:lumMod val="60000"/>
                    <a:lumOff val="40000"/>
                  </a:schemeClr>
                </a:solidFill>
              </a:rPr>
              <a:t>Code 99</a:t>
            </a:r>
            <a:r>
              <a:rPr lang="en-US" b="1" dirty="0"/>
              <a:t>” you must</a:t>
            </a:r>
            <a:r>
              <a:rPr lang="en-US" dirty="0"/>
              <a:t>“ </a:t>
            </a:r>
            <a:r>
              <a:rPr lang="en-US" b="1" dirty="0">
                <a:solidFill>
                  <a:schemeClr val="tx2">
                    <a:lumMod val="60000"/>
                    <a:lumOff val="40000"/>
                  </a:schemeClr>
                </a:solidFill>
              </a:rPr>
              <a:t>Dial 204911</a:t>
            </a:r>
            <a:r>
              <a:rPr lang="en-US" dirty="0">
                <a:solidFill>
                  <a:schemeClr val="tx2">
                    <a:lumMod val="60000"/>
                    <a:lumOff val="40000"/>
                  </a:schemeClr>
                </a:solidFill>
              </a:rPr>
              <a:t>” </a:t>
            </a:r>
            <a:r>
              <a:rPr lang="en-US" dirty="0"/>
              <a:t>from the phone, or if in-patient area press the button at the head of the bed</a:t>
            </a:r>
          </a:p>
          <a:p>
            <a:r>
              <a:rPr lang="en-US" dirty="0"/>
              <a:t>Code Pagers are carried by all code team members</a:t>
            </a:r>
          </a:p>
          <a:p>
            <a:endParaRPr lang="en-US"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4038600"/>
            <a:ext cx="1905000"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advClick="0" advTm="20000">
    <p:wheel spokes="8"/>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4:Restraint &amp; Seclusion</a:t>
            </a:r>
          </a:p>
        </p:txBody>
      </p:sp>
      <p:sp>
        <p:nvSpPr>
          <p:cNvPr id="3" name="Content Placeholder 2"/>
          <p:cNvSpPr>
            <a:spLocks noGrp="1"/>
          </p:cNvSpPr>
          <p:nvPr>
            <p:ph idx="1"/>
          </p:nvPr>
        </p:nvSpPr>
        <p:spPr/>
        <p:txBody>
          <a:bodyPr/>
          <a:lstStyle/>
          <a:p>
            <a:r>
              <a:rPr lang="en-US" dirty="0"/>
              <a:t>Objective: Provide Faculty &amp; Students with the policy and procedure, of the Restraint and Seclusion interventions utilized at the Atlanta VA Medical Center.</a:t>
            </a:r>
          </a:p>
          <a:p>
            <a:endParaRPr lang="en-US"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4495800"/>
            <a:ext cx="2381250"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7564616"/>
      </p:ext>
    </p:extLst>
  </p:cSld>
  <p:clrMapOvr>
    <a:masterClrMapping/>
  </p:clrMapOvr>
  <p:transition spd="med" advClick="0" advTm="20000">
    <p:wheel spokes="8"/>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Restraint &amp; Seclusion</a:t>
            </a:r>
          </a:p>
        </p:txBody>
      </p:sp>
      <p:sp>
        <p:nvSpPr>
          <p:cNvPr id="3" name="Content Placeholder 2"/>
          <p:cNvSpPr>
            <a:spLocks noGrp="1"/>
          </p:cNvSpPr>
          <p:nvPr>
            <p:ph idx="1"/>
          </p:nvPr>
        </p:nvSpPr>
        <p:spPr/>
        <p:txBody>
          <a:bodyPr/>
          <a:lstStyle/>
          <a:p>
            <a:r>
              <a:rPr lang="en-US" dirty="0"/>
              <a:t>The Atlanta VA has strict policies that govern Restraint and Seclusion</a:t>
            </a:r>
          </a:p>
          <a:p>
            <a:r>
              <a:rPr lang="en-US" dirty="0"/>
              <a:t>We are committed to the prevention and reduction of the use of restraints</a:t>
            </a:r>
          </a:p>
          <a:p>
            <a:r>
              <a:rPr lang="en-US" dirty="0"/>
              <a:t>Every effort must be made to prevent situations that can lead to restraint use</a:t>
            </a:r>
          </a:p>
          <a:p>
            <a:endParaRPr lang="en-US" dirty="0"/>
          </a:p>
          <a:p>
            <a:endParaRPr lang="en-US"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4876800"/>
            <a:ext cx="1866900" cy="179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0028251"/>
      </p:ext>
    </p:extLst>
  </p:cSld>
  <p:clrMapOvr>
    <a:masterClrMapping/>
  </p:clrMapOvr>
  <p:transition spd="med" advClick="0" advTm="20000">
    <p:wheel spokes="8"/>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restraints used at Atlanta VAMC</a:t>
            </a:r>
          </a:p>
        </p:txBody>
      </p:sp>
      <p:sp>
        <p:nvSpPr>
          <p:cNvPr id="3" name="Content Placeholder 2"/>
          <p:cNvSpPr>
            <a:spLocks noGrp="1"/>
          </p:cNvSpPr>
          <p:nvPr>
            <p:ph idx="1"/>
          </p:nvPr>
        </p:nvSpPr>
        <p:spPr>
          <a:xfrm>
            <a:off x="533400" y="1719262"/>
            <a:ext cx="8153400" cy="5595937"/>
          </a:xfrm>
        </p:spPr>
        <p:txBody>
          <a:bodyPr/>
          <a:lstStyle/>
          <a:p>
            <a:r>
              <a:rPr lang="en-US" sz="3600" b="1" u="sng" dirty="0"/>
              <a:t> </a:t>
            </a:r>
            <a:r>
              <a:rPr lang="en-US" sz="2800" b="1" u="sng" dirty="0"/>
              <a:t>MEDICAL/SURGICAL Restraints:</a:t>
            </a:r>
            <a:endParaRPr lang="en-US" sz="2800" dirty="0"/>
          </a:p>
          <a:p>
            <a:pPr>
              <a:buFont typeface="Wingdings" pitchFamily="2" charset="2"/>
              <a:buChar char="v"/>
            </a:pPr>
            <a:r>
              <a:rPr lang="en-US" sz="2800" dirty="0"/>
              <a:t>Are utilized for acute medical problem, i.e. DT’s, electrolyte imbalance, LOC, </a:t>
            </a:r>
          </a:p>
          <a:p>
            <a:pPr>
              <a:buFont typeface="Wingdings" pitchFamily="2" charset="2"/>
              <a:buChar char="v"/>
            </a:pPr>
            <a:r>
              <a:rPr lang="en-US" sz="2800" dirty="0"/>
              <a:t>Promotes physical healing, i.e. need to prevent removal of IV’s, O2, ETT, NGT, etc.</a:t>
            </a:r>
            <a:endParaRPr lang="en-US" sz="3600" dirty="0"/>
          </a:p>
          <a:p>
            <a:r>
              <a:rPr lang="en-US" sz="2800" b="1" u="sng" dirty="0"/>
              <a:t>Behavioral Restraints</a:t>
            </a:r>
            <a:r>
              <a:rPr lang="en-US" sz="3200" b="1" u="sng" dirty="0"/>
              <a:t>:</a:t>
            </a:r>
            <a:r>
              <a:rPr lang="en-US" sz="3200" dirty="0"/>
              <a:t> </a:t>
            </a:r>
            <a:r>
              <a:rPr lang="en-US" sz="2800" dirty="0"/>
              <a:t>protect the individual against injury to him/herself or others, including staff, because of an emotional or behavioral disorder</a:t>
            </a:r>
            <a:endParaRPr lang="en-US" sz="2800" b="1" dirty="0"/>
          </a:p>
        </p:txBody>
      </p:sp>
    </p:spTree>
    <p:extLst>
      <p:ext uri="{BB962C8B-B14F-4D97-AF65-F5344CB8AC3E}">
        <p14:creationId xmlns:p14="http://schemas.microsoft.com/office/powerpoint/2010/main" val="2260308197"/>
      </p:ext>
    </p:extLst>
  </p:cSld>
  <p:clrMapOvr>
    <a:masterClrMapping/>
  </p:clrMapOvr>
  <p:transition spd="med" advClick="0" advTm="20000">
    <p:wheel spokes="8"/>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Restraints cont’d</a:t>
            </a:r>
          </a:p>
        </p:txBody>
      </p:sp>
      <p:sp>
        <p:nvSpPr>
          <p:cNvPr id="3" name="Content Placeholder 2"/>
          <p:cNvSpPr>
            <a:spLocks noGrp="1"/>
          </p:cNvSpPr>
          <p:nvPr>
            <p:ph idx="1"/>
          </p:nvPr>
        </p:nvSpPr>
        <p:spPr/>
        <p:txBody>
          <a:bodyPr/>
          <a:lstStyle/>
          <a:p>
            <a:r>
              <a:rPr lang="en-US" sz="3600" b="1" dirty="0"/>
              <a:t>Behaviors that may need restraints use are:</a:t>
            </a:r>
          </a:p>
          <a:p>
            <a:r>
              <a:rPr lang="en-US" dirty="0">
                <a:solidFill>
                  <a:schemeClr val="tx2">
                    <a:lumMod val="60000"/>
                    <a:lumOff val="40000"/>
                  </a:schemeClr>
                </a:solidFill>
              </a:rPr>
              <a:t>Assaultive behaviors</a:t>
            </a:r>
          </a:p>
          <a:p>
            <a:r>
              <a:rPr lang="en-US" dirty="0">
                <a:solidFill>
                  <a:schemeClr val="tx2">
                    <a:lumMod val="60000"/>
                    <a:lumOff val="40000"/>
                  </a:schemeClr>
                </a:solidFill>
              </a:rPr>
              <a:t>Self abuse</a:t>
            </a:r>
          </a:p>
          <a:p>
            <a:r>
              <a:rPr lang="en-US" dirty="0">
                <a:solidFill>
                  <a:schemeClr val="tx2">
                    <a:lumMod val="60000"/>
                    <a:lumOff val="40000"/>
                  </a:schemeClr>
                </a:solidFill>
              </a:rPr>
              <a:t>Verbalizing or demonstrating intent to do harm to self or others</a:t>
            </a:r>
          </a:p>
          <a:p>
            <a:r>
              <a:rPr lang="en-US" dirty="0">
                <a:solidFill>
                  <a:schemeClr val="tx2">
                    <a:lumMod val="60000"/>
                    <a:lumOff val="40000"/>
                  </a:schemeClr>
                </a:solidFill>
              </a:rPr>
              <a:t>Interference with medical plan of care</a:t>
            </a:r>
          </a:p>
        </p:txBody>
      </p:sp>
    </p:spTree>
    <p:extLst>
      <p:ext uri="{BB962C8B-B14F-4D97-AF65-F5344CB8AC3E}">
        <p14:creationId xmlns:p14="http://schemas.microsoft.com/office/powerpoint/2010/main" val="3930042589"/>
      </p:ext>
    </p:extLst>
  </p:cSld>
  <p:clrMapOvr>
    <a:masterClrMapping/>
  </p:clrMapOvr>
  <p:transition spd="med" advClick="0" advTm="20000">
    <p:wheel spokes="8"/>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SECLUSION</a:t>
            </a:r>
          </a:p>
        </p:txBody>
      </p:sp>
      <p:sp>
        <p:nvSpPr>
          <p:cNvPr id="3" name="Content Placeholder 2"/>
          <p:cNvSpPr>
            <a:spLocks noGrp="1"/>
          </p:cNvSpPr>
          <p:nvPr>
            <p:ph idx="1"/>
          </p:nvPr>
        </p:nvSpPr>
        <p:spPr/>
        <p:txBody>
          <a:bodyPr/>
          <a:lstStyle/>
          <a:p>
            <a:r>
              <a:rPr lang="en-US" sz="3600" b="1" dirty="0">
                <a:solidFill>
                  <a:schemeClr val="tx2">
                    <a:lumMod val="60000"/>
                    <a:lumOff val="40000"/>
                  </a:schemeClr>
                </a:solidFill>
              </a:rPr>
              <a:t>SECLUSION</a:t>
            </a:r>
            <a:r>
              <a:rPr lang="en-US" sz="3600" b="1" dirty="0"/>
              <a:t>-</a:t>
            </a:r>
            <a:r>
              <a:rPr lang="en-US" sz="3600" dirty="0"/>
              <a:t> is </a:t>
            </a:r>
            <a:r>
              <a:rPr lang="en-US" sz="3600" b="1" dirty="0"/>
              <a:t>confinement</a:t>
            </a:r>
            <a:r>
              <a:rPr lang="en-US" sz="3600" dirty="0"/>
              <a:t> of a patient alone, and prevents them from leaving for any period of time</a:t>
            </a:r>
          </a:p>
          <a:p>
            <a:r>
              <a:rPr lang="en-US" sz="3600" dirty="0"/>
              <a:t>Seclusion </a:t>
            </a:r>
            <a:r>
              <a:rPr lang="en-US" sz="3600" b="1" dirty="0">
                <a:solidFill>
                  <a:schemeClr val="tx2">
                    <a:lumMod val="60000"/>
                    <a:lumOff val="40000"/>
                  </a:schemeClr>
                </a:solidFill>
              </a:rPr>
              <a:t>is</a:t>
            </a:r>
            <a:r>
              <a:rPr lang="en-US" sz="3600" dirty="0"/>
              <a:t> a form of restraint</a:t>
            </a:r>
          </a:p>
          <a:p>
            <a:r>
              <a:rPr lang="en-US" sz="3600" dirty="0"/>
              <a:t>Seclusion rooms are located on In-patient  psychiatric units, and the emergency room</a:t>
            </a:r>
          </a:p>
          <a:p>
            <a:endParaRPr lang="en-US" sz="3600" dirty="0"/>
          </a:p>
        </p:txBody>
      </p:sp>
    </p:spTree>
    <p:extLst>
      <p:ext uri="{BB962C8B-B14F-4D97-AF65-F5344CB8AC3E}">
        <p14:creationId xmlns:p14="http://schemas.microsoft.com/office/powerpoint/2010/main" val="2969132059"/>
      </p:ext>
    </p:extLst>
  </p:cSld>
  <p:clrMapOvr>
    <a:masterClrMapping/>
  </p:clrMapOvr>
  <p:transition spd="med" advClick="0" advTm="20000">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t>Training Outline</a:t>
            </a:r>
          </a:p>
        </p:txBody>
      </p:sp>
      <p:sp>
        <p:nvSpPr>
          <p:cNvPr id="30723" name="Rectangle 3"/>
          <p:cNvSpPr>
            <a:spLocks noGrp="1" noChangeArrowheads="1"/>
          </p:cNvSpPr>
          <p:nvPr>
            <p:ph type="body" idx="1"/>
          </p:nvPr>
        </p:nvSpPr>
        <p:spPr>
          <a:xfrm>
            <a:off x="457200" y="1752600"/>
            <a:ext cx="8229600" cy="4302125"/>
          </a:xfrm>
        </p:spPr>
        <p:txBody>
          <a:bodyPr/>
          <a:lstStyle/>
          <a:p>
            <a:r>
              <a:rPr lang="en-US" dirty="0"/>
              <a:t>Module 1: Administration of Medications</a:t>
            </a:r>
          </a:p>
          <a:p>
            <a:r>
              <a:rPr lang="en-US" dirty="0"/>
              <a:t>Module 2: Patient Lifting </a:t>
            </a:r>
          </a:p>
          <a:p>
            <a:r>
              <a:rPr lang="en-US" dirty="0"/>
              <a:t>Module 3: Cardiopulmonary Resuscitation  Alert (Code-99)</a:t>
            </a:r>
          </a:p>
          <a:p>
            <a:r>
              <a:rPr lang="en-US" dirty="0"/>
              <a:t>Module 4:Restraint and Seclusion</a:t>
            </a:r>
          </a:p>
          <a:p>
            <a:r>
              <a:rPr lang="en-US" dirty="0"/>
              <a:t>Module 5:Disruptive Behavior (Code-44)</a:t>
            </a:r>
          </a:p>
        </p:txBody>
      </p:sp>
    </p:spTree>
  </p:cSld>
  <p:clrMapOvr>
    <a:masterClrMapping/>
  </p:clrMapOvr>
  <p:transition spd="med" advClick="0" advTm="20000">
    <p:wheel spokes="8"/>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Restraints </a:t>
            </a:r>
            <a:r>
              <a:rPr lang="en-US" dirty="0">
                <a:solidFill>
                  <a:schemeClr val="tx2">
                    <a:lumMod val="60000"/>
                    <a:lumOff val="40000"/>
                  </a:schemeClr>
                </a:solidFill>
              </a:rPr>
              <a:t>are not…</a:t>
            </a:r>
          </a:p>
        </p:txBody>
      </p:sp>
      <p:sp>
        <p:nvSpPr>
          <p:cNvPr id="3" name="Content Placeholder 2"/>
          <p:cNvSpPr>
            <a:spLocks noGrp="1"/>
          </p:cNvSpPr>
          <p:nvPr>
            <p:ph idx="1"/>
          </p:nvPr>
        </p:nvSpPr>
        <p:spPr/>
        <p:txBody>
          <a:bodyPr/>
          <a:lstStyle/>
          <a:p>
            <a:r>
              <a:rPr lang="en-US" dirty="0"/>
              <a:t>Routine immobilization devices</a:t>
            </a:r>
          </a:p>
          <a:p>
            <a:r>
              <a:rPr lang="en-US" dirty="0"/>
              <a:t>Splints</a:t>
            </a:r>
          </a:p>
          <a:p>
            <a:r>
              <a:rPr lang="en-US" dirty="0"/>
              <a:t>Protective helmets</a:t>
            </a:r>
          </a:p>
          <a:p>
            <a:r>
              <a:rPr lang="en-US" dirty="0"/>
              <a:t>Dressings or bandages</a:t>
            </a:r>
          </a:p>
          <a:p>
            <a:r>
              <a:rPr lang="en-US" dirty="0"/>
              <a:t>Orthopedic prescribed devices</a:t>
            </a:r>
          </a:p>
          <a:p>
            <a:r>
              <a:rPr lang="en-US" dirty="0"/>
              <a:t>Routine methods of care that may involve physically holding a patient during routine procedures</a:t>
            </a:r>
          </a:p>
          <a:p>
            <a:endParaRPr lang="en-US" dirty="0"/>
          </a:p>
        </p:txBody>
      </p:sp>
    </p:spTree>
    <p:extLst>
      <p:ext uri="{BB962C8B-B14F-4D97-AF65-F5344CB8AC3E}">
        <p14:creationId xmlns:p14="http://schemas.microsoft.com/office/powerpoint/2010/main" val="3035071223"/>
      </p:ext>
    </p:extLst>
  </p:cSld>
  <p:clrMapOvr>
    <a:masterClrMapping/>
  </p:clrMapOvr>
  <p:transition spd="med" advClick="0" advTm="20000">
    <p:wheel spokes="8"/>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03847-3112-466C-8C81-15419C29300A}"/>
              </a:ext>
            </a:extLst>
          </p:cNvPr>
          <p:cNvSpPr>
            <a:spLocks noGrp="1"/>
          </p:cNvSpPr>
          <p:nvPr>
            <p:ph type="title"/>
          </p:nvPr>
        </p:nvSpPr>
        <p:spPr/>
        <p:txBody>
          <a:bodyPr/>
          <a:lstStyle/>
          <a:p>
            <a:r>
              <a:rPr lang="en-US" dirty="0"/>
              <a:t>What is a restraint?</a:t>
            </a:r>
          </a:p>
        </p:txBody>
      </p:sp>
      <p:sp>
        <p:nvSpPr>
          <p:cNvPr id="3" name="Content Placeholder 2">
            <a:extLst>
              <a:ext uri="{FF2B5EF4-FFF2-40B4-BE49-F238E27FC236}">
                <a16:creationId xmlns:a16="http://schemas.microsoft.com/office/drawing/2014/main" id="{4646F3F8-07D4-4435-A4F8-CE84A02750A7}"/>
              </a:ext>
            </a:extLst>
          </p:cNvPr>
          <p:cNvSpPr>
            <a:spLocks noGrp="1"/>
          </p:cNvSpPr>
          <p:nvPr>
            <p:ph idx="1"/>
          </p:nvPr>
        </p:nvSpPr>
        <p:spPr/>
        <p:txBody>
          <a:bodyPr/>
          <a:lstStyle/>
          <a:p>
            <a:r>
              <a:rPr lang="en-US" dirty="0"/>
              <a:t>It is either physical device or chemical that is being used as a means to control the being used as a means to control the movement of a patient movement of a patient.</a:t>
            </a:r>
          </a:p>
        </p:txBody>
      </p:sp>
    </p:spTree>
    <p:extLst>
      <p:ext uri="{BB962C8B-B14F-4D97-AF65-F5344CB8AC3E}">
        <p14:creationId xmlns:p14="http://schemas.microsoft.com/office/powerpoint/2010/main" val="3264082442"/>
      </p:ext>
    </p:extLst>
  </p:cSld>
  <p:clrMapOvr>
    <a:masterClrMapping/>
  </p:clrMapOvr>
  <p:transition spd="med" advClick="0" advTm="20000">
    <p:wheel spokes="8"/>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Restraint Requirements</a:t>
            </a:r>
          </a:p>
        </p:txBody>
      </p:sp>
      <p:sp>
        <p:nvSpPr>
          <p:cNvPr id="3" name="Content Placeholder 2"/>
          <p:cNvSpPr>
            <a:spLocks noGrp="1"/>
          </p:cNvSpPr>
          <p:nvPr>
            <p:ph idx="1"/>
          </p:nvPr>
        </p:nvSpPr>
        <p:spPr/>
        <p:txBody>
          <a:bodyPr/>
          <a:lstStyle/>
          <a:p>
            <a:r>
              <a:rPr lang="en-US" sz="3600" dirty="0"/>
              <a:t>Orders from a Licensed Independent  Practitioner(LIP)</a:t>
            </a:r>
          </a:p>
          <a:p>
            <a:r>
              <a:rPr lang="en-US" sz="3600" dirty="0"/>
              <a:t>Atlanta VAMC training</a:t>
            </a:r>
          </a:p>
          <a:p>
            <a:r>
              <a:rPr lang="en-US" sz="3600" dirty="0"/>
              <a:t>Timely assessments and re-assessment of patients</a:t>
            </a:r>
          </a:p>
          <a:p>
            <a:r>
              <a:rPr lang="en-US" sz="3600" dirty="0"/>
              <a:t>Education of patients and families</a:t>
            </a:r>
          </a:p>
          <a:p>
            <a:endParaRPr lang="en-US" dirty="0"/>
          </a:p>
          <a:p>
            <a:endParaRPr lang="en-US" dirty="0"/>
          </a:p>
        </p:txBody>
      </p:sp>
    </p:spTree>
    <p:extLst>
      <p:ext uri="{BB962C8B-B14F-4D97-AF65-F5344CB8AC3E}">
        <p14:creationId xmlns:p14="http://schemas.microsoft.com/office/powerpoint/2010/main" val="3656459258"/>
      </p:ext>
    </p:extLst>
  </p:cSld>
  <p:clrMapOvr>
    <a:masterClrMapping/>
  </p:clrMapOvr>
  <p:transition spd="med" advClick="0" advTm="20000">
    <p:wheel spokes="8"/>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the AVAHCS:</a:t>
            </a:r>
          </a:p>
        </p:txBody>
      </p:sp>
      <p:sp>
        <p:nvSpPr>
          <p:cNvPr id="3" name="Content Placeholder 2"/>
          <p:cNvSpPr>
            <a:spLocks noGrp="1"/>
          </p:cNvSpPr>
          <p:nvPr>
            <p:ph idx="1"/>
          </p:nvPr>
        </p:nvSpPr>
        <p:spPr/>
        <p:txBody>
          <a:bodyPr/>
          <a:lstStyle/>
          <a:p>
            <a:r>
              <a:rPr lang="en-US" sz="3600" dirty="0"/>
              <a:t>An </a:t>
            </a:r>
            <a:r>
              <a:rPr lang="en-US" sz="3600" b="1" dirty="0"/>
              <a:t>RN Can Initiate an emergency </a:t>
            </a:r>
            <a:r>
              <a:rPr lang="en-US" sz="3600" dirty="0"/>
              <a:t>restraint /seclusion in an response to a patient that poses an immediate harm to self or others</a:t>
            </a:r>
          </a:p>
        </p:txBody>
      </p:sp>
    </p:spTree>
    <p:extLst>
      <p:ext uri="{BB962C8B-B14F-4D97-AF65-F5344CB8AC3E}">
        <p14:creationId xmlns:p14="http://schemas.microsoft.com/office/powerpoint/2010/main" val="667060022"/>
      </p:ext>
    </p:extLst>
  </p:cSld>
  <p:clrMapOvr>
    <a:masterClrMapping/>
  </p:clrMapOvr>
  <p:transition spd="med" advClick="0" advTm="20000">
    <p:wheel spokes="8"/>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5:”Code 44”</a:t>
            </a:r>
          </a:p>
        </p:txBody>
      </p:sp>
      <p:sp>
        <p:nvSpPr>
          <p:cNvPr id="3" name="Content Placeholder 2"/>
          <p:cNvSpPr>
            <a:spLocks noGrp="1"/>
          </p:cNvSpPr>
          <p:nvPr>
            <p:ph idx="1"/>
          </p:nvPr>
        </p:nvSpPr>
        <p:spPr/>
        <p:txBody>
          <a:bodyPr/>
          <a:lstStyle/>
          <a:p>
            <a:r>
              <a:rPr lang="en-US" sz="4000" b="1" dirty="0"/>
              <a:t>Code 44 </a:t>
            </a:r>
            <a:r>
              <a:rPr lang="en-US" sz="4000" dirty="0"/>
              <a:t>is called when an individual (patient, visitor or other person) is threatening to injure you, others or themselves and verbal interventions are not successful</a:t>
            </a:r>
          </a:p>
        </p:txBody>
      </p:sp>
    </p:spTree>
  </p:cSld>
  <p:clrMapOvr>
    <a:masterClrMapping/>
  </p:clrMapOvr>
  <p:transition spd="med" advClick="0" advTm="20000">
    <p:wheel spokes="8"/>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Call a (Code44)</a:t>
            </a:r>
          </a:p>
        </p:txBody>
      </p:sp>
      <p:sp>
        <p:nvSpPr>
          <p:cNvPr id="3" name="Content Placeholder 2"/>
          <p:cNvSpPr>
            <a:spLocks noGrp="1"/>
          </p:cNvSpPr>
          <p:nvPr>
            <p:ph idx="1"/>
          </p:nvPr>
        </p:nvSpPr>
        <p:spPr/>
        <p:txBody>
          <a:bodyPr/>
          <a:lstStyle/>
          <a:p>
            <a:r>
              <a:rPr lang="en-US" sz="3200" dirty="0"/>
              <a:t>The Atlanta VA uses verbal “</a:t>
            </a:r>
            <a:r>
              <a:rPr lang="en-US" sz="3200" b="1" dirty="0"/>
              <a:t>de-escalation</a:t>
            </a:r>
            <a:r>
              <a:rPr lang="en-US" sz="3200" dirty="0"/>
              <a:t>” techniques first before calling a (Code44)</a:t>
            </a:r>
          </a:p>
          <a:p>
            <a:pPr>
              <a:buNone/>
            </a:pPr>
            <a:endParaRPr lang="en-US" sz="3200" dirty="0"/>
          </a:p>
          <a:p>
            <a:r>
              <a:rPr lang="en-US" sz="3200" b="1" dirty="0"/>
              <a:t>De-escalation</a:t>
            </a:r>
            <a:r>
              <a:rPr lang="en-US" sz="3200" dirty="0"/>
              <a:t> is a technique used during a potential crisis situation in an attempt to prevent a person from causing harm to us, themselves or others (Johnson, 2011)</a:t>
            </a:r>
          </a:p>
          <a:p>
            <a:endParaRPr lang="en-US" dirty="0"/>
          </a:p>
        </p:txBody>
      </p:sp>
    </p:spTree>
    <p:extLst>
      <p:ext uri="{BB962C8B-B14F-4D97-AF65-F5344CB8AC3E}">
        <p14:creationId xmlns:p14="http://schemas.microsoft.com/office/powerpoint/2010/main" val="1671622984"/>
      </p:ext>
    </p:extLst>
  </p:cSld>
  <p:clrMapOvr>
    <a:masterClrMapping/>
  </p:clrMapOvr>
  <p:transition spd="med" advClick="0" advTm="20000">
    <p:wheel spokes="8"/>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There are 3 Levels of Intervention for Disruptive Behavior:</a:t>
            </a:r>
          </a:p>
        </p:txBody>
      </p:sp>
      <p:sp>
        <p:nvSpPr>
          <p:cNvPr id="3" name="Content Placeholder 2"/>
          <p:cNvSpPr>
            <a:spLocks noGrp="1"/>
          </p:cNvSpPr>
          <p:nvPr>
            <p:ph idx="1"/>
          </p:nvPr>
        </p:nvSpPr>
        <p:spPr/>
        <p:txBody>
          <a:bodyPr/>
          <a:lstStyle/>
          <a:p>
            <a:r>
              <a:rPr lang="en-US" sz="4000" dirty="0"/>
              <a:t>Level 1 :  Non-Emergency	</a:t>
            </a:r>
          </a:p>
          <a:p>
            <a:r>
              <a:rPr lang="en-US" sz="4000" dirty="0"/>
              <a:t>Level 2:  Disruption that does not respond to verbal redirection</a:t>
            </a:r>
          </a:p>
          <a:p>
            <a:r>
              <a:rPr lang="en-US" sz="4000" dirty="0"/>
              <a:t>Level 3:   Disruptive behavior that results in hostile action</a:t>
            </a:r>
          </a:p>
          <a:p>
            <a:endParaRPr lang="en-US" sz="36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transition spd="med" advClick="0" advTm="20000">
    <p:wheel spokes="8"/>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Levels 1: Non-Emergency</a:t>
            </a:r>
          </a:p>
        </p:txBody>
      </p:sp>
      <p:sp>
        <p:nvSpPr>
          <p:cNvPr id="3" name="Content Placeholder 2"/>
          <p:cNvSpPr>
            <a:spLocks noGrp="1"/>
          </p:cNvSpPr>
          <p:nvPr>
            <p:ph idx="1"/>
          </p:nvPr>
        </p:nvSpPr>
        <p:spPr>
          <a:noFill/>
        </p:spPr>
        <p:txBody>
          <a:bodyPr/>
          <a:lstStyle/>
          <a:p>
            <a:r>
              <a:rPr lang="en-US" sz="2800" b="1" dirty="0"/>
              <a:t>Non-emergency assistance: when an individual’s is displaying anger or making threatening comments. </a:t>
            </a:r>
          </a:p>
          <a:p>
            <a:r>
              <a:rPr lang="en-US" sz="2800" b="1" dirty="0"/>
              <a:t>Clinical staff role includes:</a:t>
            </a:r>
          </a:p>
          <a:p>
            <a:r>
              <a:rPr lang="en-US" sz="2800" dirty="0"/>
              <a:t>use verbal de-escalation, </a:t>
            </a:r>
          </a:p>
          <a:p>
            <a:r>
              <a:rPr lang="en-US" sz="2800" dirty="0"/>
              <a:t>evaluation by clinical team to assess for mental health consult</a:t>
            </a:r>
          </a:p>
          <a:p>
            <a:r>
              <a:rPr lang="en-US" sz="2800" dirty="0"/>
              <a:t>May choose to call the police for their physical presence and support  at ext.20</a:t>
            </a:r>
            <a:r>
              <a:rPr lang="en-US" sz="2800" b="1" dirty="0"/>
              <a:t>4911</a:t>
            </a:r>
          </a:p>
        </p:txBody>
      </p:sp>
    </p:spTree>
    <p:extLst>
      <p:ext uri="{BB962C8B-B14F-4D97-AF65-F5344CB8AC3E}">
        <p14:creationId xmlns:p14="http://schemas.microsoft.com/office/powerpoint/2010/main" val="2297939895"/>
      </p:ext>
    </p:extLst>
  </p:cSld>
  <p:clrMapOvr>
    <a:masterClrMapping/>
  </p:clrMapOvr>
  <p:transition spd="med" advClick="0" advTm="20000">
    <p:wheel spokes="8"/>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2:Code 44</a:t>
            </a:r>
          </a:p>
        </p:txBody>
      </p:sp>
      <p:sp>
        <p:nvSpPr>
          <p:cNvPr id="3" name="Content Placeholder 2"/>
          <p:cNvSpPr>
            <a:spLocks noGrp="1"/>
          </p:cNvSpPr>
          <p:nvPr>
            <p:ph idx="1"/>
          </p:nvPr>
        </p:nvSpPr>
        <p:spPr>
          <a:xfrm>
            <a:off x="457200" y="1719262"/>
            <a:ext cx="8229600" cy="4910137"/>
          </a:xfrm>
        </p:spPr>
        <p:txBody>
          <a:bodyPr/>
          <a:lstStyle/>
          <a:p>
            <a:r>
              <a:rPr lang="en-US" sz="3200" b="1" dirty="0"/>
              <a:t>Disruptive behavior that does not respond to verbal redirection is called a (Code 44)</a:t>
            </a:r>
          </a:p>
          <a:p>
            <a:r>
              <a:rPr lang="en-US" sz="3200" dirty="0"/>
              <a:t>1</a:t>
            </a:r>
            <a:r>
              <a:rPr lang="en-US" sz="3200" baseline="30000" dirty="0"/>
              <a:t>st</a:t>
            </a:r>
            <a:r>
              <a:rPr lang="en-US" sz="3200" dirty="0"/>
              <a:t> Responder Role includes:</a:t>
            </a:r>
          </a:p>
          <a:p>
            <a:pPr>
              <a:buFont typeface="Wingdings" pitchFamily="2" charset="2"/>
              <a:buChar char="v"/>
            </a:pPr>
            <a:r>
              <a:rPr lang="en-US" sz="3200" dirty="0"/>
              <a:t>Dial </a:t>
            </a:r>
            <a:r>
              <a:rPr lang="en-US" sz="3200" b="1" dirty="0"/>
              <a:t>“204911” </a:t>
            </a:r>
            <a:r>
              <a:rPr lang="en-US" sz="3200" dirty="0"/>
              <a:t>and notify the operator of the </a:t>
            </a:r>
            <a:r>
              <a:rPr lang="en-US" sz="3200" b="1" dirty="0"/>
              <a:t>Code 44 </a:t>
            </a:r>
            <a:r>
              <a:rPr lang="en-US" sz="3200" dirty="0"/>
              <a:t>and the location</a:t>
            </a:r>
          </a:p>
          <a:p>
            <a:pPr>
              <a:buFont typeface="Wingdings" pitchFamily="2" charset="2"/>
              <a:buChar char="v"/>
            </a:pPr>
            <a:r>
              <a:rPr lang="en-US" sz="3200" dirty="0"/>
              <a:t>Stay with the individual and assist team when they arrive, provide information and support</a:t>
            </a:r>
          </a:p>
        </p:txBody>
      </p:sp>
    </p:spTree>
    <p:extLst>
      <p:ext uri="{BB962C8B-B14F-4D97-AF65-F5344CB8AC3E}">
        <p14:creationId xmlns:p14="http://schemas.microsoft.com/office/powerpoint/2010/main" val="694180909"/>
      </p:ext>
    </p:extLst>
  </p:cSld>
  <p:clrMapOvr>
    <a:masterClrMapping/>
  </p:clrMapOvr>
  <p:transition spd="med" advClick="0" advTm="20000">
    <p:wheel spokes="8"/>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3: Code 44 Blue</a:t>
            </a:r>
          </a:p>
        </p:txBody>
      </p:sp>
      <p:sp>
        <p:nvSpPr>
          <p:cNvPr id="3" name="Content Placeholder 2"/>
          <p:cNvSpPr>
            <a:spLocks noGrp="1"/>
          </p:cNvSpPr>
          <p:nvPr>
            <p:ph idx="1"/>
          </p:nvPr>
        </p:nvSpPr>
        <p:spPr>
          <a:xfrm>
            <a:off x="457200" y="1600200"/>
            <a:ext cx="8229600" cy="5135562"/>
          </a:xfrm>
        </p:spPr>
        <p:txBody>
          <a:bodyPr/>
          <a:lstStyle/>
          <a:p>
            <a:r>
              <a:rPr lang="en-US" sz="3600" dirty="0"/>
              <a:t>Disruptive behavior that results in hostile action and immediate threat to the physical safety of personnel and others</a:t>
            </a:r>
          </a:p>
          <a:p>
            <a:r>
              <a:rPr lang="en-US" sz="3600" dirty="0"/>
              <a:t>Call </a:t>
            </a:r>
            <a:r>
              <a:rPr lang="en-US" sz="3600" b="1" dirty="0"/>
              <a:t>Code 44 Blue </a:t>
            </a:r>
            <a:r>
              <a:rPr lang="en-US" sz="3600" dirty="0"/>
              <a:t>by dialing </a:t>
            </a:r>
            <a:r>
              <a:rPr lang="en-US" sz="3600" b="1" dirty="0"/>
              <a:t>“204911” </a:t>
            </a:r>
            <a:r>
              <a:rPr lang="en-US" sz="3600" dirty="0"/>
              <a:t>and the police will answer and direct the proper announcement</a:t>
            </a:r>
          </a:p>
          <a:p>
            <a:r>
              <a:rPr lang="en-US" sz="3600" dirty="0"/>
              <a:t>Police secures the individual and limits hostile activity</a:t>
            </a:r>
          </a:p>
        </p:txBody>
      </p:sp>
    </p:spTree>
    <p:extLst>
      <p:ext uri="{BB962C8B-B14F-4D97-AF65-F5344CB8AC3E}">
        <p14:creationId xmlns:p14="http://schemas.microsoft.com/office/powerpoint/2010/main" val="1106587720"/>
      </p:ext>
    </p:extLst>
  </p:cSld>
  <p:clrMapOvr>
    <a:masterClrMapping/>
  </p:clrMapOvr>
  <p:transition spd="med" advClick="0" advTm="20000">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a:t>Module 1: Objective</a:t>
            </a:r>
          </a:p>
        </p:txBody>
      </p:sp>
      <p:sp>
        <p:nvSpPr>
          <p:cNvPr id="20483" name="Rectangle 3"/>
          <p:cNvSpPr>
            <a:spLocks noGrp="1" noChangeArrowheads="1"/>
          </p:cNvSpPr>
          <p:nvPr>
            <p:ph type="body" idx="1"/>
          </p:nvPr>
        </p:nvSpPr>
        <p:spPr>
          <a:xfrm>
            <a:off x="457200" y="1828800"/>
            <a:ext cx="8229600" cy="4411662"/>
          </a:xfrm>
        </p:spPr>
        <p:txBody>
          <a:bodyPr/>
          <a:lstStyle/>
          <a:p>
            <a:r>
              <a:rPr lang="en-US" dirty="0"/>
              <a:t>By the end of orientation students will be able to describe the safe medication and administration policy at the Atlanta VAMC</a:t>
            </a:r>
          </a:p>
        </p:txBody>
      </p:sp>
      <p:pic>
        <p:nvPicPr>
          <p:cNvPr id="8" name="Picture 7" descr="Patient safety.jpg"/>
          <p:cNvPicPr>
            <a:picLocks noChangeAspect="1"/>
          </p:cNvPicPr>
          <p:nvPr/>
        </p:nvPicPr>
        <p:blipFill>
          <a:blip r:embed="rId3" cstate="print"/>
          <a:stretch>
            <a:fillRect/>
          </a:stretch>
        </p:blipFill>
        <p:spPr>
          <a:xfrm>
            <a:off x="2590800" y="3581400"/>
            <a:ext cx="3886200" cy="2667000"/>
          </a:xfrm>
          <a:prstGeom prst="rect">
            <a:avLst/>
          </a:prstGeom>
        </p:spPr>
      </p:pic>
    </p:spTree>
  </p:cSld>
  <p:clrMapOvr>
    <a:masterClrMapping/>
  </p:clrMapOvr>
  <p:transition spd="med" advClick="0" advTm="20000">
    <p:wheel spokes="8"/>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References</a:t>
            </a:r>
          </a:p>
        </p:txBody>
      </p:sp>
      <p:sp>
        <p:nvSpPr>
          <p:cNvPr id="3" name="Content Placeholder 2"/>
          <p:cNvSpPr>
            <a:spLocks noGrp="1"/>
          </p:cNvSpPr>
          <p:nvPr>
            <p:ph idx="1"/>
          </p:nvPr>
        </p:nvSpPr>
        <p:spPr>
          <a:xfrm>
            <a:off x="457200" y="1719262"/>
            <a:ext cx="8229600" cy="4833937"/>
          </a:xfrm>
        </p:spPr>
        <p:txBody>
          <a:bodyPr/>
          <a:lstStyle/>
          <a:p>
            <a:r>
              <a:rPr lang="en-US" dirty="0"/>
              <a:t>The Joint Commission (2022). National patient safety goals: Hospital Accreditation Program. Retrieved </a:t>
            </a:r>
            <a:r>
              <a:rPr lang="en-US" dirty="0">
                <a:hlinkClick r:id="rId2"/>
              </a:rPr>
              <a:t>https://www.jointcommission.org/standards/national-patient-safety-goals/</a:t>
            </a:r>
            <a:endParaRPr lang="en-US" dirty="0">
              <a:solidFill>
                <a:schemeClr val="tx2">
                  <a:lumMod val="60000"/>
                  <a:lumOff val="40000"/>
                </a:schemeClr>
              </a:solidFill>
              <a:hlinkClick r:id="rId3"/>
            </a:endParaRPr>
          </a:p>
          <a:p>
            <a:r>
              <a:rPr lang="en-US" dirty="0"/>
              <a:t>Administration of medications, Intravenous fluids, by professional nurse, licensed practical nurses and nursing students. Nursing policy #118-3</a:t>
            </a:r>
          </a:p>
          <a:p>
            <a:endParaRPr lang="en-US" dirty="0"/>
          </a:p>
        </p:txBody>
      </p:sp>
    </p:spTree>
  </p:cSld>
  <p:clrMapOvr>
    <a:masterClrMapping/>
  </p:clrMapOvr>
  <p:transition spd="med" advClick="0" advTm="20000">
    <p:wheel spokes="8"/>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References</a:t>
            </a:r>
          </a:p>
        </p:txBody>
      </p:sp>
      <p:sp>
        <p:nvSpPr>
          <p:cNvPr id="3" name="Content Placeholder 2"/>
          <p:cNvSpPr>
            <a:spLocks noGrp="1"/>
          </p:cNvSpPr>
          <p:nvPr>
            <p:ph idx="1"/>
          </p:nvPr>
        </p:nvSpPr>
        <p:spPr/>
        <p:txBody>
          <a:bodyPr/>
          <a:lstStyle/>
          <a:p>
            <a:r>
              <a:rPr lang="en-US" dirty="0"/>
              <a:t>United States Department of Labor. (</a:t>
            </a:r>
            <a:r>
              <a:rPr lang="en-US" dirty="0" err="1"/>
              <a:t>n.d</a:t>
            </a:r>
            <a:r>
              <a:rPr lang="en-US" dirty="0"/>
              <a:t>). Occupational Safety and Health Administration: Safe patient handling. Retrieved August 19, 2019, from</a:t>
            </a:r>
          </a:p>
          <a:p>
            <a:pPr marL="0" indent="0">
              <a:buNone/>
            </a:pPr>
            <a:r>
              <a:rPr lang="en-US" dirty="0">
                <a:solidFill>
                  <a:schemeClr val="tx2">
                    <a:lumMod val="60000"/>
                    <a:lumOff val="40000"/>
                  </a:schemeClr>
                </a:solidFill>
                <a:hlinkClick r:id="rId2">
                  <a:extLst>
                    <a:ext uri="{A12FA001-AC4F-418D-AE19-62706E023703}">
                      <ahyp:hlinkClr xmlns:ahyp="http://schemas.microsoft.com/office/drawing/2018/hyperlinkcolor" val="tx"/>
                    </a:ext>
                  </a:extLst>
                </a:hlinkClick>
              </a:rPr>
              <a:t>https://www.osha.gov/SLTC/healthcarefacilities/safepatienthandling.html</a:t>
            </a:r>
            <a:r>
              <a:rPr lang="en-US" dirty="0">
                <a:solidFill>
                  <a:schemeClr val="tx2">
                    <a:lumMod val="60000"/>
                    <a:lumOff val="40000"/>
                  </a:schemeClr>
                </a:solidFill>
              </a:rPr>
              <a:t> </a:t>
            </a:r>
          </a:p>
          <a:p>
            <a:r>
              <a:rPr lang="en-US" dirty="0"/>
              <a:t>Safe Lifting Policy #11-63. Atlanta VA Medical Center </a:t>
            </a:r>
          </a:p>
        </p:txBody>
      </p:sp>
    </p:spTree>
  </p:cSld>
  <p:clrMapOvr>
    <a:masterClrMapping/>
  </p:clrMapOvr>
  <p:transition spd="med" advClick="0" advTm="20000">
    <p:wheel spokes="8"/>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a:t>
            </a:r>
          </a:p>
        </p:txBody>
      </p:sp>
      <p:sp>
        <p:nvSpPr>
          <p:cNvPr id="3" name="Content Placeholder 2"/>
          <p:cNvSpPr>
            <a:spLocks noGrp="1"/>
          </p:cNvSpPr>
          <p:nvPr>
            <p:ph idx="1"/>
          </p:nvPr>
        </p:nvSpPr>
        <p:spPr/>
        <p:txBody>
          <a:bodyPr/>
          <a:lstStyle/>
          <a:p>
            <a:r>
              <a:rPr lang="en-US" dirty="0"/>
              <a:t>Atlanta VA Medical Center , Memorandum Cardiopulmonary Resuscitation Alert, #11-24.</a:t>
            </a:r>
          </a:p>
          <a:p>
            <a:pPr lvl="1"/>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3505200"/>
            <a:ext cx="2857500" cy="2133600"/>
          </a:xfrm>
          <a:prstGeom prst="rect">
            <a:avLst/>
          </a:prstGeom>
        </p:spPr>
      </p:pic>
    </p:spTree>
  </p:cSld>
  <p:clrMapOvr>
    <a:masterClrMapping/>
  </p:clrMapOvr>
  <p:transition spd="med" advClick="0" advTm="20000">
    <p:wheel spokes="8"/>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a:t>
            </a:r>
          </a:p>
        </p:txBody>
      </p:sp>
      <p:sp>
        <p:nvSpPr>
          <p:cNvPr id="3" name="Content Placeholder 2"/>
          <p:cNvSpPr>
            <a:spLocks noGrp="1"/>
          </p:cNvSpPr>
          <p:nvPr>
            <p:ph idx="1"/>
          </p:nvPr>
        </p:nvSpPr>
        <p:spPr/>
        <p:txBody>
          <a:bodyPr/>
          <a:lstStyle/>
          <a:p>
            <a:r>
              <a:rPr lang="en-US" dirty="0"/>
              <a:t>Atlanta Medical Center Memorandum 11-52, dated May 4, 2016.</a:t>
            </a:r>
          </a:p>
          <a:p>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58836" y="3657600"/>
            <a:ext cx="257175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advClick="0" advTm="20000">
    <p:wheel spokes="8"/>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References</a:t>
            </a:r>
          </a:p>
        </p:txBody>
      </p:sp>
      <p:sp>
        <p:nvSpPr>
          <p:cNvPr id="3" name="Content Placeholder 2"/>
          <p:cNvSpPr>
            <a:spLocks noGrp="1"/>
          </p:cNvSpPr>
          <p:nvPr>
            <p:ph idx="1"/>
          </p:nvPr>
        </p:nvSpPr>
        <p:spPr>
          <a:xfrm>
            <a:off x="381000" y="1676400"/>
            <a:ext cx="8229600" cy="4411662"/>
          </a:xfrm>
        </p:spPr>
        <p:txBody>
          <a:bodyPr/>
          <a:lstStyle/>
          <a:p>
            <a:r>
              <a:rPr lang="fr-FR" dirty="0"/>
              <a:t>ASIS Healthcare Security Council (2010). Managing  disruptive </a:t>
            </a:r>
            <a:r>
              <a:rPr lang="fr-FR" dirty="0" err="1"/>
              <a:t>behavior</a:t>
            </a:r>
            <a:r>
              <a:rPr lang="fr-FR" dirty="0"/>
              <a:t> and </a:t>
            </a:r>
            <a:r>
              <a:rPr lang="fr-FR" dirty="0" err="1"/>
              <a:t>workplace</a:t>
            </a:r>
            <a:r>
              <a:rPr lang="fr-FR" dirty="0"/>
              <a:t> violence in Healthcare. Retrieved </a:t>
            </a:r>
            <a:r>
              <a:rPr lang="fr-FR" dirty="0" err="1"/>
              <a:t>from</a:t>
            </a:r>
            <a:r>
              <a:rPr lang="fr-FR" dirty="0"/>
              <a:t>  </a:t>
            </a:r>
          </a:p>
          <a:p>
            <a:r>
              <a:rPr lang="fr-FR" dirty="0">
                <a:solidFill>
                  <a:schemeClr val="tx2">
                    <a:lumMod val="60000"/>
                    <a:lumOff val="40000"/>
                  </a:schemeClr>
                </a:solidFill>
                <a:hlinkClick r:id="rId2">
                  <a:extLst>
                    <a:ext uri="{A12FA001-AC4F-418D-AE19-62706E023703}">
                      <ahyp:hlinkClr xmlns:ahyp="http://schemas.microsoft.com/office/drawing/2018/hyperlinkcolor" val="tx"/>
                    </a:ext>
                  </a:extLst>
                </a:hlinkClick>
              </a:rPr>
              <a:t>https://asprtracie.hhs.gov/technical-resources/resource/1947/managing-disruptive-behavior-and-workplace-violence-in-healthcare</a:t>
            </a:r>
            <a:r>
              <a:rPr lang="fr-FR" dirty="0"/>
              <a:t>. </a:t>
            </a:r>
          </a:p>
          <a:p>
            <a:r>
              <a:rPr lang="fr-FR" dirty="0"/>
              <a:t>Johnson, A (2011). De-</a:t>
            </a:r>
            <a:r>
              <a:rPr lang="fr-FR" dirty="0" err="1"/>
              <a:t>escalation</a:t>
            </a:r>
            <a:r>
              <a:rPr lang="fr-FR" dirty="0"/>
              <a:t> stratégies for crisis situations. Retrieved from: </a:t>
            </a:r>
            <a:r>
              <a:rPr lang="en-US" dirty="0">
                <a:solidFill>
                  <a:schemeClr val="tx2">
                    <a:lumMod val="60000"/>
                    <a:lumOff val="40000"/>
                  </a:schemeClr>
                </a:solidFill>
                <a:hlinkClick r:id="rId3">
                  <a:extLst>
                    <a:ext uri="{A12FA001-AC4F-418D-AE19-62706E023703}">
                      <ahyp:hlinkClr xmlns:ahyp="http://schemas.microsoft.com/office/drawing/2018/hyperlinkcolor" val="tx"/>
                    </a:ext>
                  </a:extLst>
                </a:hlinkClick>
              </a:rPr>
              <a:t>http://www.hdsa.org/images/content/1/5/15047.pdf</a:t>
            </a:r>
            <a:r>
              <a:rPr lang="en-US" dirty="0">
                <a:solidFill>
                  <a:schemeClr val="tx2">
                    <a:lumMod val="60000"/>
                    <a:lumOff val="40000"/>
                  </a:schemeClr>
                </a:solidFill>
              </a:rPr>
              <a:t>.</a:t>
            </a:r>
          </a:p>
        </p:txBody>
      </p:sp>
    </p:spTree>
    <p:extLst>
      <p:ext uri="{BB962C8B-B14F-4D97-AF65-F5344CB8AC3E}">
        <p14:creationId xmlns:p14="http://schemas.microsoft.com/office/powerpoint/2010/main" val="2523089646"/>
      </p:ext>
    </p:extLst>
  </p:cSld>
  <p:clrMapOvr>
    <a:masterClrMapping/>
  </p:clrMapOvr>
  <p:transition spd="med" advClick="0" advTm="20000">
    <p:wheel spokes="8"/>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t>Module 1: Medication Administration</a:t>
            </a:r>
          </a:p>
        </p:txBody>
      </p:sp>
      <p:sp>
        <p:nvSpPr>
          <p:cNvPr id="31750" name="Rectangle 6"/>
          <p:cNvSpPr>
            <a:spLocks noGrp="1" noChangeArrowheads="1"/>
          </p:cNvSpPr>
          <p:nvPr>
            <p:ph idx="1"/>
          </p:nvPr>
        </p:nvSpPr>
        <p:spPr/>
        <p:txBody>
          <a:bodyPr/>
          <a:lstStyle/>
          <a:p>
            <a:r>
              <a:rPr lang="en-US" sz="3200" dirty="0"/>
              <a:t>Nursing students may administer medications under the direct supervision of a clinical instructor or RN preceptor with prior approval</a:t>
            </a:r>
          </a:p>
          <a:p>
            <a:r>
              <a:rPr lang="en-US" sz="3200" dirty="0"/>
              <a:t>Orders are electronically entered via the computer or written on a doctors order sheet. </a:t>
            </a:r>
          </a:p>
          <a:p>
            <a:r>
              <a:rPr lang="en-US" sz="3200" dirty="0"/>
              <a:t>Telephone orders are discouraged; however they shall be written by an RN or pharmacist</a:t>
            </a:r>
          </a:p>
          <a:p>
            <a:pPr>
              <a:buNone/>
            </a:pPr>
            <a:r>
              <a:rPr lang="en-US" sz="2600" dirty="0"/>
              <a:t>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1200" y="0"/>
            <a:ext cx="2209800" cy="1371600"/>
          </a:xfrm>
          <a:prstGeom prst="rect">
            <a:avLst/>
          </a:prstGeom>
        </p:spPr>
      </p:pic>
    </p:spTree>
  </p:cSld>
  <p:clrMapOvr>
    <a:masterClrMapping/>
  </p:clrMapOvr>
  <p:transition spd="med" advClick="0" advTm="20000">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Patient Identification</a:t>
            </a:r>
          </a:p>
        </p:txBody>
      </p:sp>
      <p:sp>
        <p:nvSpPr>
          <p:cNvPr id="6" name="Content Placeholder 5"/>
          <p:cNvSpPr>
            <a:spLocks noGrp="1"/>
          </p:cNvSpPr>
          <p:nvPr>
            <p:ph idx="1"/>
          </p:nvPr>
        </p:nvSpPr>
        <p:spPr>
          <a:xfrm>
            <a:off x="609600" y="1676400"/>
            <a:ext cx="8229600" cy="4572000"/>
          </a:xfrm>
        </p:spPr>
        <p:txBody>
          <a:bodyPr/>
          <a:lstStyle/>
          <a:p>
            <a:r>
              <a:rPr lang="en-US" sz="3200" dirty="0"/>
              <a:t>Use at Least Two Identifiers When Providing Care, treatment and services</a:t>
            </a:r>
          </a:p>
          <a:p>
            <a:r>
              <a:rPr lang="en-US" sz="3200" dirty="0"/>
              <a:t>The VA uses patient’s Social Security Number and birth date</a:t>
            </a:r>
          </a:p>
          <a:p>
            <a:pPr>
              <a:buNone/>
            </a:pPr>
            <a:endParaRPr lang="en-US" dirty="0"/>
          </a:p>
        </p:txBody>
      </p:sp>
      <p:pic>
        <p:nvPicPr>
          <p:cNvPr id="9" name="Picture 8" descr="pt id.jpg"/>
          <p:cNvPicPr>
            <a:picLocks noChangeAspect="1"/>
          </p:cNvPicPr>
          <p:nvPr/>
        </p:nvPicPr>
        <p:blipFill>
          <a:blip r:embed="rId2" cstate="print"/>
          <a:stretch>
            <a:fillRect/>
          </a:stretch>
        </p:blipFill>
        <p:spPr>
          <a:xfrm>
            <a:off x="3124200" y="4038600"/>
            <a:ext cx="2971800" cy="2286000"/>
          </a:xfrm>
          <a:prstGeom prst="rect">
            <a:avLst/>
          </a:prstGeom>
        </p:spPr>
      </p:pic>
    </p:spTree>
  </p:cSld>
  <p:clrMapOvr>
    <a:masterClrMapping/>
  </p:clrMapOvr>
  <p:transition spd="med" advClick="0" advTm="20000">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 and Verification of Provider Orders</a:t>
            </a:r>
          </a:p>
        </p:txBody>
      </p:sp>
      <p:sp>
        <p:nvSpPr>
          <p:cNvPr id="5" name="Content Placeholder 4"/>
          <p:cNvSpPr>
            <a:spLocks noGrp="1"/>
          </p:cNvSpPr>
          <p:nvPr>
            <p:ph idx="1"/>
          </p:nvPr>
        </p:nvSpPr>
        <p:spPr>
          <a:xfrm>
            <a:off x="304800" y="1447800"/>
            <a:ext cx="8229600" cy="5097462"/>
          </a:xfrm>
        </p:spPr>
        <p:txBody>
          <a:bodyPr/>
          <a:lstStyle/>
          <a:p>
            <a:r>
              <a:rPr lang="en-US" dirty="0"/>
              <a:t>Medication and treatment orders are transcribed electronically or manually by an RN.</a:t>
            </a:r>
          </a:p>
          <a:p>
            <a:r>
              <a:rPr lang="en-US" dirty="0"/>
              <a:t>The RN verifies orders by utilizing the five rights:</a:t>
            </a:r>
          </a:p>
          <a:p>
            <a:endParaRPr lang="en-US" dirty="0"/>
          </a:p>
        </p:txBody>
      </p:sp>
      <p:pic>
        <p:nvPicPr>
          <p:cNvPr id="8" name="Picture 7" descr="five-rights-patient-safety.jpg"/>
          <p:cNvPicPr>
            <a:picLocks noChangeAspect="1"/>
          </p:cNvPicPr>
          <p:nvPr/>
        </p:nvPicPr>
        <p:blipFill>
          <a:blip r:embed="rId2" cstate="print"/>
          <a:stretch>
            <a:fillRect/>
          </a:stretch>
        </p:blipFill>
        <p:spPr>
          <a:xfrm>
            <a:off x="3124200" y="3581400"/>
            <a:ext cx="3886200" cy="3276600"/>
          </a:xfrm>
          <a:prstGeom prst="rect">
            <a:avLst/>
          </a:prstGeom>
        </p:spPr>
      </p:pic>
    </p:spTree>
  </p:cSld>
  <p:clrMapOvr>
    <a:masterClrMapping/>
  </p:clrMapOvr>
  <p:transition spd="med" advClick="0" advTm="20000">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Medication Administration Cont’d</a:t>
            </a:r>
          </a:p>
        </p:txBody>
      </p:sp>
      <p:sp>
        <p:nvSpPr>
          <p:cNvPr id="5" name="Content Placeholder 4"/>
          <p:cNvSpPr>
            <a:spLocks noGrp="1"/>
          </p:cNvSpPr>
          <p:nvPr>
            <p:ph idx="1"/>
          </p:nvPr>
        </p:nvSpPr>
        <p:spPr>
          <a:xfrm>
            <a:off x="533400" y="1752600"/>
            <a:ext cx="8229600" cy="4411662"/>
          </a:xfrm>
        </p:spPr>
        <p:txBody>
          <a:bodyPr/>
          <a:lstStyle/>
          <a:p>
            <a:r>
              <a:rPr lang="en-US" dirty="0"/>
              <a:t>Multiple dose vials must be labeled with a 30 day expiration date once opened</a:t>
            </a:r>
          </a:p>
          <a:p>
            <a:r>
              <a:rPr lang="en-US" dirty="0"/>
              <a:t>Insulin Vials Are Dated For 90 Days  After Opening</a:t>
            </a:r>
          </a:p>
          <a:p>
            <a:endParaRPr lang="en-US" dirty="0"/>
          </a:p>
          <a:p>
            <a:endParaRPr lang="en-US" dirty="0"/>
          </a:p>
        </p:txBody>
      </p:sp>
      <p:pic>
        <p:nvPicPr>
          <p:cNvPr id="6" name="Picture 5" descr="insulin.jpg"/>
          <p:cNvPicPr>
            <a:picLocks noChangeAspect="1"/>
          </p:cNvPicPr>
          <p:nvPr/>
        </p:nvPicPr>
        <p:blipFill>
          <a:blip r:embed="rId2" cstate="print"/>
          <a:stretch>
            <a:fillRect/>
          </a:stretch>
        </p:blipFill>
        <p:spPr>
          <a:xfrm>
            <a:off x="3276600" y="3733800"/>
            <a:ext cx="3810000" cy="2324100"/>
          </a:xfrm>
          <a:prstGeom prst="rect">
            <a:avLst/>
          </a:prstGeom>
        </p:spPr>
      </p:pic>
    </p:spTree>
  </p:cSld>
  <p:clrMapOvr>
    <a:masterClrMapping/>
  </p:clrMapOvr>
  <p:transition spd="med" advClick="0" advTm="20000">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Risk Medications</a:t>
            </a:r>
          </a:p>
        </p:txBody>
      </p:sp>
      <p:sp>
        <p:nvSpPr>
          <p:cNvPr id="3" name="Content Placeholder 2"/>
          <p:cNvSpPr>
            <a:spLocks noGrp="1"/>
          </p:cNvSpPr>
          <p:nvPr>
            <p:ph idx="1"/>
          </p:nvPr>
        </p:nvSpPr>
        <p:spPr/>
        <p:txBody>
          <a:bodyPr/>
          <a:lstStyle/>
          <a:p>
            <a:pPr>
              <a:buNone/>
            </a:pPr>
            <a:r>
              <a:rPr lang="en-US" dirty="0">
                <a:solidFill>
                  <a:schemeClr val="tx2">
                    <a:lumMod val="60000"/>
                    <a:lumOff val="40000"/>
                  </a:schemeClr>
                </a:solidFill>
              </a:rPr>
              <a:t>                 </a:t>
            </a:r>
            <a:endParaRPr lang="en-US" b="1" dirty="0">
              <a:solidFill>
                <a:schemeClr val="tx2">
                  <a:lumMod val="60000"/>
                  <a:lumOff val="40000"/>
                </a:schemeClr>
              </a:solidFill>
            </a:endParaRPr>
          </a:p>
          <a:p>
            <a:r>
              <a:rPr lang="en-US" dirty="0"/>
              <a:t>Insulin</a:t>
            </a:r>
          </a:p>
          <a:p>
            <a:r>
              <a:rPr lang="en-US" dirty="0"/>
              <a:t>Heparin</a:t>
            </a:r>
          </a:p>
          <a:p>
            <a:r>
              <a:rPr lang="en-US" dirty="0"/>
              <a:t>Parental Nutrition</a:t>
            </a:r>
          </a:p>
          <a:p>
            <a:r>
              <a:rPr lang="en-US" dirty="0"/>
              <a:t>Chemotherapy</a:t>
            </a:r>
          </a:p>
          <a:p>
            <a:r>
              <a:rPr lang="en-US" dirty="0"/>
              <a:t>Concentrated electrolytes</a:t>
            </a:r>
          </a:p>
        </p:txBody>
      </p:sp>
    </p:spTree>
  </p:cSld>
  <p:clrMapOvr>
    <a:masterClrMapping/>
  </p:clrMapOvr>
  <p:transition spd="med" advClick="0" advTm="20000">
    <p:wheel spokes="8"/>
  </p:transition>
</p:sld>
</file>

<file path=ppt/theme/theme1.xml><?xml version="1.0" encoding="utf-8"?>
<a:theme xmlns:a="http://schemas.openxmlformats.org/drawingml/2006/main" name="Training presentation">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presentation</Template>
  <TotalTime>3001</TotalTime>
  <Words>1854</Words>
  <Application>Microsoft Macintosh PowerPoint</Application>
  <PresentationFormat>On-screen Show (4:3)</PresentationFormat>
  <Paragraphs>287</Paragraphs>
  <Slides>44</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44</vt:i4>
      </vt:variant>
    </vt:vector>
  </HeadingPairs>
  <TitlesOfParts>
    <vt:vector size="47" baseType="lpstr">
      <vt:lpstr>Arial</vt:lpstr>
      <vt:lpstr>Wingdings</vt:lpstr>
      <vt:lpstr>Training presentation</vt:lpstr>
      <vt:lpstr>Student Nurse Education Module</vt:lpstr>
      <vt:lpstr>Introduction</vt:lpstr>
      <vt:lpstr>Training Outline</vt:lpstr>
      <vt:lpstr>Module 1: Objective</vt:lpstr>
      <vt:lpstr>Module 1: Medication Administration</vt:lpstr>
      <vt:lpstr>Patient Identification</vt:lpstr>
      <vt:lpstr>Transcription and Verification of Provider Orders</vt:lpstr>
      <vt:lpstr>Medication Administration Cont’d</vt:lpstr>
      <vt:lpstr>High Risk Medications</vt:lpstr>
      <vt:lpstr>High Risk Medications</vt:lpstr>
      <vt:lpstr>Intravenous Therapy</vt:lpstr>
      <vt:lpstr>Medication Module 1 Summary</vt:lpstr>
      <vt:lpstr>Module 2: Patient Lifting </vt:lpstr>
      <vt:lpstr>          Patient Lifting, Cont’d</vt:lpstr>
      <vt:lpstr>Patient Lifting Cont’d</vt:lpstr>
      <vt:lpstr>Patient Lifting cont’d</vt:lpstr>
      <vt:lpstr>Patient Lifting cont’d</vt:lpstr>
      <vt:lpstr>Patient Lifting cont’d</vt:lpstr>
      <vt:lpstr>Lesson 2: Summary</vt:lpstr>
      <vt:lpstr>Course Review</vt:lpstr>
      <vt:lpstr>Module 3: Cardiopulmonary Resuscitation Alert (Code99)</vt:lpstr>
      <vt:lpstr>Module 3: “Code-99”</vt:lpstr>
      <vt:lpstr>Code-99, cont’d”</vt:lpstr>
      <vt:lpstr>Lesson 3: Summary</vt:lpstr>
      <vt:lpstr>Module 4:Restraint &amp; Seclusion</vt:lpstr>
      <vt:lpstr>        Restraint &amp; Seclusion</vt:lpstr>
      <vt:lpstr>Categories of restraints used at Atlanta VAMC</vt:lpstr>
      <vt:lpstr>Restraints cont’d</vt:lpstr>
      <vt:lpstr>                SECLUSION</vt:lpstr>
      <vt:lpstr>             Restraints are not…</vt:lpstr>
      <vt:lpstr>What is a restraint?</vt:lpstr>
      <vt:lpstr>          Restraint Requirements</vt:lpstr>
      <vt:lpstr>At the AVAHCS:</vt:lpstr>
      <vt:lpstr>Module 5:”Code 44”</vt:lpstr>
      <vt:lpstr>When to Call a (Code44)</vt:lpstr>
      <vt:lpstr>There are 3 Levels of Intervention for Disruptive Behavior:</vt:lpstr>
      <vt:lpstr>Levels 1: Non-Emergency</vt:lpstr>
      <vt:lpstr>Level 2:Code 44</vt:lpstr>
      <vt:lpstr>Level 3: Code 44 Blue</vt:lpstr>
      <vt:lpstr>                 References</vt:lpstr>
      <vt:lpstr>                  References</vt:lpstr>
      <vt:lpstr>                Reference</vt:lpstr>
      <vt:lpstr>                 Reference</vt:lpstr>
      <vt:lpstr>                  References</vt:lpstr>
    </vt:vector>
  </TitlesOfParts>
  <Company>Veterans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VHAATGJohnsV1</dc:creator>
  <cp:lastModifiedBy>Tara Rose</cp:lastModifiedBy>
  <cp:revision>415</cp:revision>
  <dcterms:created xsi:type="dcterms:W3CDTF">2013-07-22T13:39:23Z</dcterms:created>
  <dcterms:modified xsi:type="dcterms:W3CDTF">2022-10-12T20:12:04Z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TC060888081033</vt:lpwstr>
  </property>
</Properties>
</file>