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1pPr>
    <a:lvl2pPr marL="95235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2pPr>
    <a:lvl3pPr marL="190470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3pPr>
    <a:lvl4pPr marL="285704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4pPr>
    <a:lvl5pPr marL="380939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5pPr>
    <a:lvl6pPr marL="476174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6pPr>
    <a:lvl7pPr marL="571409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7pPr>
    <a:lvl8pPr marL="666643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8pPr>
    <a:lvl9pPr marL="761878" algn="l" defTabSz="95235" rtl="0" eaLnBrk="1" latinLnBrk="0" hangingPunct="1">
      <a:defRPr sz="3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1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BC16FA-2A74-4DDB-8972-341C179B742B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203856-F62D-472F-924B-BD98813A0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40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1pPr>
    <a:lvl2pPr marL="383986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2pPr>
    <a:lvl3pPr marL="767973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3pPr>
    <a:lvl4pPr marL="1151960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4pPr>
    <a:lvl5pPr marL="1535946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5pPr>
    <a:lvl6pPr marL="1919933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6pPr>
    <a:lvl7pPr marL="2303919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7pPr>
    <a:lvl8pPr marL="2687906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8pPr>
    <a:lvl9pPr marL="3071892" algn="l" defTabSz="767973" rtl="0" eaLnBrk="1" latinLnBrk="0" hangingPunct="1">
      <a:defRPr sz="10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03856-F62D-472F-924B-BD98813A0E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49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45" indent="0" algn="ctr">
              <a:buNone/>
              <a:defRPr sz="1500"/>
            </a:lvl2pPr>
            <a:lvl3pPr marL="685690" indent="0" algn="ctr">
              <a:buNone/>
              <a:defRPr sz="1350"/>
            </a:lvl3pPr>
            <a:lvl4pPr marL="1028535" indent="0" algn="ctr">
              <a:buNone/>
              <a:defRPr sz="1200"/>
            </a:lvl4pPr>
            <a:lvl5pPr marL="1371381" indent="0" algn="ctr">
              <a:buNone/>
              <a:defRPr sz="1200"/>
            </a:lvl5pPr>
            <a:lvl6pPr marL="1714226" indent="0" algn="ctr">
              <a:buNone/>
              <a:defRPr sz="1200"/>
            </a:lvl6pPr>
            <a:lvl7pPr marL="2057071" indent="0" algn="ctr">
              <a:buNone/>
              <a:defRPr sz="1200"/>
            </a:lvl7pPr>
            <a:lvl8pPr marL="2399916" indent="0" algn="ctr">
              <a:buNone/>
              <a:defRPr sz="1200"/>
            </a:lvl8pPr>
            <a:lvl9pPr marL="274276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C02E51-A9BC-69E1-3D87-FC39694D4165}"/>
              </a:ext>
            </a:extLst>
          </p:cNvPr>
          <p:cNvSpPr/>
          <p:nvPr/>
        </p:nvSpPr>
        <p:spPr>
          <a:xfrm>
            <a:off x="0" y="-20932"/>
            <a:ext cx="6858000" cy="17424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4" dirty="0"/>
          </a:p>
        </p:txBody>
      </p:sp>
      <p:sp>
        <p:nvSpPr>
          <p:cNvPr id="9" name="Wave 8">
            <a:extLst>
              <a:ext uri="{FF2B5EF4-FFF2-40B4-BE49-F238E27FC236}">
                <a16:creationId xmlns:a16="http://schemas.microsoft.com/office/drawing/2014/main" id="{8DFAAFF1-3C87-2F36-B95E-99C77DB8BD2E}"/>
              </a:ext>
            </a:extLst>
          </p:cNvPr>
          <p:cNvSpPr/>
          <p:nvPr/>
        </p:nvSpPr>
        <p:spPr>
          <a:xfrm>
            <a:off x="-1018" y="1403351"/>
            <a:ext cx="6858000" cy="522762"/>
          </a:xfrm>
          <a:prstGeom prst="wave">
            <a:avLst>
              <a:gd name="adj1" fmla="val 20000"/>
              <a:gd name="adj2" fmla="val 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4" dirty="0"/>
          </a:p>
        </p:txBody>
      </p:sp>
      <p:sp>
        <p:nvSpPr>
          <p:cNvPr id="10" name="Wave 9">
            <a:extLst>
              <a:ext uri="{FF2B5EF4-FFF2-40B4-BE49-F238E27FC236}">
                <a16:creationId xmlns:a16="http://schemas.microsoft.com/office/drawing/2014/main" id="{EA59FFB4-1532-15AD-C103-CAB12E43E3C7}"/>
              </a:ext>
            </a:extLst>
          </p:cNvPr>
          <p:cNvSpPr/>
          <p:nvPr/>
        </p:nvSpPr>
        <p:spPr>
          <a:xfrm>
            <a:off x="1018" y="1347927"/>
            <a:ext cx="6858000" cy="365760"/>
          </a:xfrm>
          <a:prstGeom prst="wave">
            <a:avLst>
              <a:gd name="adj1" fmla="val 20000"/>
              <a:gd name="adj2" fmla="val 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34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3C260D-08D0-0734-00EB-E76A0A82EC63}"/>
              </a:ext>
            </a:extLst>
          </p:cNvPr>
          <p:cNvSpPr/>
          <p:nvPr/>
        </p:nvSpPr>
        <p:spPr>
          <a:xfrm>
            <a:off x="-1018" y="9025474"/>
            <a:ext cx="6860036" cy="8127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B8E257-8845-6133-287E-5323713705D3}"/>
              </a:ext>
            </a:extLst>
          </p:cNvPr>
          <p:cNvSpPr/>
          <p:nvPr/>
        </p:nvSpPr>
        <p:spPr>
          <a:xfrm>
            <a:off x="-197" y="8900167"/>
            <a:ext cx="6860036" cy="8127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1"/>
          </a:p>
        </p:txBody>
      </p:sp>
    </p:spTree>
    <p:extLst>
      <p:ext uri="{BB962C8B-B14F-4D97-AF65-F5344CB8AC3E}">
        <p14:creationId xmlns:p14="http://schemas.microsoft.com/office/powerpoint/2010/main" val="234418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5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0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69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5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3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2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07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39991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76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9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0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45" indent="0">
              <a:buNone/>
              <a:defRPr sz="1500" b="1"/>
            </a:lvl2pPr>
            <a:lvl3pPr marL="685690" indent="0">
              <a:buNone/>
              <a:defRPr sz="1350" b="1"/>
            </a:lvl3pPr>
            <a:lvl4pPr marL="1028535" indent="0">
              <a:buNone/>
              <a:defRPr sz="1200" b="1"/>
            </a:lvl4pPr>
            <a:lvl5pPr marL="1371381" indent="0">
              <a:buNone/>
              <a:defRPr sz="1200" b="1"/>
            </a:lvl5pPr>
            <a:lvl6pPr marL="1714226" indent="0">
              <a:buNone/>
              <a:defRPr sz="1200" b="1"/>
            </a:lvl6pPr>
            <a:lvl7pPr marL="2057071" indent="0">
              <a:buNone/>
              <a:defRPr sz="1200" b="1"/>
            </a:lvl7pPr>
            <a:lvl8pPr marL="2399916" indent="0">
              <a:buNone/>
              <a:defRPr sz="1200" b="1"/>
            </a:lvl8pPr>
            <a:lvl9pPr marL="274276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45" indent="0">
              <a:buNone/>
              <a:defRPr sz="1500" b="1"/>
            </a:lvl2pPr>
            <a:lvl3pPr marL="685690" indent="0">
              <a:buNone/>
              <a:defRPr sz="1350" b="1"/>
            </a:lvl3pPr>
            <a:lvl4pPr marL="1028535" indent="0">
              <a:buNone/>
              <a:defRPr sz="1200" b="1"/>
            </a:lvl4pPr>
            <a:lvl5pPr marL="1371381" indent="0">
              <a:buNone/>
              <a:defRPr sz="1200" b="1"/>
            </a:lvl5pPr>
            <a:lvl6pPr marL="1714226" indent="0">
              <a:buNone/>
              <a:defRPr sz="1200" b="1"/>
            </a:lvl6pPr>
            <a:lvl7pPr marL="2057071" indent="0">
              <a:buNone/>
              <a:defRPr sz="1200" b="1"/>
            </a:lvl7pPr>
            <a:lvl8pPr marL="2399916" indent="0">
              <a:buNone/>
              <a:defRPr sz="1200" b="1"/>
            </a:lvl8pPr>
            <a:lvl9pPr marL="274276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3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5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45" indent="0">
              <a:buNone/>
              <a:defRPr sz="1050"/>
            </a:lvl2pPr>
            <a:lvl3pPr marL="685690" indent="0">
              <a:buNone/>
              <a:defRPr sz="900"/>
            </a:lvl3pPr>
            <a:lvl4pPr marL="1028535" indent="0">
              <a:buNone/>
              <a:defRPr sz="750"/>
            </a:lvl4pPr>
            <a:lvl5pPr marL="1371381" indent="0">
              <a:buNone/>
              <a:defRPr sz="750"/>
            </a:lvl5pPr>
            <a:lvl6pPr marL="1714226" indent="0">
              <a:buNone/>
              <a:defRPr sz="750"/>
            </a:lvl6pPr>
            <a:lvl7pPr marL="2057071" indent="0">
              <a:buNone/>
              <a:defRPr sz="750"/>
            </a:lvl7pPr>
            <a:lvl8pPr marL="2399916" indent="0">
              <a:buNone/>
              <a:defRPr sz="750"/>
            </a:lvl8pPr>
            <a:lvl9pPr marL="2742761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3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45" indent="0">
              <a:buNone/>
              <a:defRPr sz="2100"/>
            </a:lvl2pPr>
            <a:lvl3pPr marL="685690" indent="0">
              <a:buNone/>
              <a:defRPr sz="1800"/>
            </a:lvl3pPr>
            <a:lvl4pPr marL="1028535" indent="0">
              <a:buNone/>
              <a:defRPr sz="1500"/>
            </a:lvl4pPr>
            <a:lvl5pPr marL="1371381" indent="0">
              <a:buNone/>
              <a:defRPr sz="1500"/>
            </a:lvl5pPr>
            <a:lvl6pPr marL="1714226" indent="0">
              <a:buNone/>
              <a:defRPr sz="1500"/>
            </a:lvl6pPr>
            <a:lvl7pPr marL="2057071" indent="0">
              <a:buNone/>
              <a:defRPr sz="1500"/>
            </a:lvl7pPr>
            <a:lvl8pPr marL="2399916" indent="0">
              <a:buNone/>
              <a:defRPr sz="1500"/>
            </a:lvl8pPr>
            <a:lvl9pPr marL="2742761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45" indent="0">
              <a:buNone/>
              <a:defRPr sz="1050"/>
            </a:lvl2pPr>
            <a:lvl3pPr marL="685690" indent="0">
              <a:buNone/>
              <a:defRPr sz="900"/>
            </a:lvl3pPr>
            <a:lvl4pPr marL="1028535" indent="0">
              <a:buNone/>
              <a:defRPr sz="750"/>
            </a:lvl4pPr>
            <a:lvl5pPr marL="1371381" indent="0">
              <a:buNone/>
              <a:defRPr sz="750"/>
            </a:lvl5pPr>
            <a:lvl6pPr marL="1714226" indent="0">
              <a:buNone/>
              <a:defRPr sz="750"/>
            </a:lvl6pPr>
            <a:lvl7pPr marL="2057071" indent="0">
              <a:buNone/>
              <a:defRPr sz="750"/>
            </a:lvl7pPr>
            <a:lvl8pPr marL="2399916" indent="0">
              <a:buNone/>
              <a:defRPr sz="750"/>
            </a:lvl8pPr>
            <a:lvl9pPr marL="2742761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0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5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C189C-38D3-4DF5-A479-F9F0F32FC4C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5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5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62372-0B9E-4023-B79E-CFFB5718A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8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690" rtl="0" eaLnBrk="1" latinLnBrk="0" hangingPunct="1">
        <a:lnSpc>
          <a:spcPct val="90000"/>
        </a:lnSpc>
        <a:spcBef>
          <a:spcPct val="0"/>
        </a:spcBef>
        <a:buNone/>
        <a:defRPr sz="32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3" indent="-171423" algn="l" defTabSz="68569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68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13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58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03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648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93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339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184" indent="-171423" algn="l" defTabSz="68569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45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690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35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81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26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071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16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761" algn="l" defTabSz="68569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F1CC19-C3E1-F260-06B4-F39C5A76F911}"/>
              </a:ext>
            </a:extLst>
          </p:cNvPr>
          <p:cNvSpPr txBox="1"/>
          <p:nvPr/>
        </p:nvSpPr>
        <p:spPr>
          <a:xfrm>
            <a:off x="247650" y="1973884"/>
            <a:ext cx="6391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67"/>
              </a:spcAft>
            </a:pPr>
            <a:r>
              <a:rPr lang="en-US" sz="2400" b="1" kern="100" dirty="0">
                <a:latin typeface="Berlin Sans FB Demi" panose="020E0802020502020306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Interested in Learning About </a:t>
            </a:r>
            <a:r>
              <a:rPr lang="en-US" sz="2400" b="1" kern="100">
                <a:latin typeface="Berlin Sans FB Demi" panose="020E0802020502020306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Importance of </a:t>
            </a:r>
            <a:r>
              <a:rPr lang="en-US" sz="2400" b="1" kern="100" dirty="0">
                <a:latin typeface="Berlin Sans FB Demi" panose="020E0802020502020306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Licensure for Engineers?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87FCEB-A4DD-6BBC-102A-545A9224020D}"/>
              </a:ext>
            </a:extLst>
          </p:cNvPr>
          <p:cNvSpPr txBox="1"/>
          <p:nvPr/>
        </p:nvSpPr>
        <p:spPr>
          <a:xfrm>
            <a:off x="133350" y="105219"/>
            <a:ext cx="6598957" cy="1138773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/>
              <a:t>      </a:t>
            </a:r>
            <a:r>
              <a:rPr lang="en-US" sz="2800" b="1" kern="100" dirty="0">
                <a:latin typeface="Bodoni MT Black" panose="02070A03080606020203" pitchFamily="18" charset="0"/>
                <a:cs typeface="Times New Roman" panose="02020603050405020304" pitchFamily="18" charset="0"/>
              </a:rPr>
              <a:t>Path to Professional</a:t>
            </a:r>
          </a:p>
          <a:p>
            <a:pPr algn="ctr"/>
            <a:r>
              <a:rPr lang="en-US" sz="2800" b="1" kern="100" dirty="0">
                <a:latin typeface="Bodoni MT Black" panose="02070A03080606020203" pitchFamily="18" charset="0"/>
                <a:cs typeface="Times New Roman" panose="02020603050405020304" pitchFamily="18" charset="0"/>
              </a:rPr>
              <a:t>    Engineer Licensure</a:t>
            </a:r>
            <a:endParaRPr lang="en-US" sz="3200" b="1" kern="100" dirty="0">
              <a:latin typeface="Bodoni MT Black" panose="02070A030806060202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9" descr="A yellow and black logo&#10;&#10;Description automatically generated">
            <a:extLst>
              <a:ext uri="{FF2B5EF4-FFF2-40B4-BE49-F238E27FC236}">
                <a16:creationId xmlns:a16="http://schemas.microsoft.com/office/drawing/2014/main" id="{9A9C2302-B8CA-809A-1909-B570F07E3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4992" y="257061"/>
            <a:ext cx="899658" cy="85071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EBBDD02-B492-F16C-35D1-7C6967A3FC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6628" y="4118439"/>
            <a:ext cx="1527689" cy="192024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0C254BA-B520-B338-4016-116F92279E33}"/>
              </a:ext>
            </a:extLst>
          </p:cNvPr>
          <p:cNvSpPr txBox="1"/>
          <p:nvPr/>
        </p:nvSpPr>
        <p:spPr>
          <a:xfrm>
            <a:off x="400050" y="3737663"/>
            <a:ext cx="4804569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none" strike="noStrike" baseline="0" dirty="0">
                <a:latin typeface="Aptos Slab Black" panose="020F0502020204030204" pitchFamily="34" charset="0"/>
              </a:rPr>
              <a:t>Guest Speaker: </a:t>
            </a:r>
          </a:p>
          <a:p>
            <a:pPr algn="l"/>
            <a:r>
              <a:rPr lang="en-US" sz="2000" b="0" i="0" u="none" strike="noStrike" baseline="0" dirty="0">
                <a:latin typeface="Aptos Slab Black" panose="020F0502020204030204" pitchFamily="34" charset="0"/>
              </a:rPr>
              <a:t>William B. M. Womack, P.E.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i="0" u="none" strike="noStrike" baseline="0" dirty="0">
                <a:latin typeface="Aptos SemiBold" panose="020B0004020202020204" pitchFamily="34" charset="0"/>
                <a:ea typeface="Cambria" panose="02040503050406030204" pitchFamily="18" charset="0"/>
              </a:rPr>
              <a:t>Sole Proprietor of an Electrical Consulting Firm for over 41 years.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i="0" u="none" strike="noStrike" baseline="0" dirty="0">
                <a:latin typeface="Aptos SemiBold" panose="020B0004020202020204" pitchFamily="34" charset="0"/>
                <a:ea typeface="Cambria" panose="02040503050406030204" pitchFamily="18" charset="0"/>
              </a:rPr>
              <a:t>Licensed Professional Engineer in the State of Georgia since 1979.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i="0" u="none" strike="noStrike" baseline="0" dirty="0">
                <a:latin typeface="Aptos SemiBold" panose="020B0004020202020204" pitchFamily="34" charset="0"/>
                <a:ea typeface="Cambria" panose="02040503050406030204" pitchFamily="18" charset="0"/>
              </a:rPr>
              <a:t>2026 recipient of the Georgia Society of Professional Engineers Lifetime Achievement Award in Engineering</a:t>
            </a:r>
            <a:endParaRPr lang="en-US" dirty="0">
              <a:latin typeface="Aptos SemiBold" panose="020B00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A2F817-00BC-71CE-8C7F-4FED941D12B1}"/>
              </a:ext>
            </a:extLst>
          </p:cNvPr>
          <p:cNvSpPr txBox="1"/>
          <p:nvPr/>
        </p:nvSpPr>
        <p:spPr>
          <a:xfrm>
            <a:off x="485775" y="2870061"/>
            <a:ext cx="615314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ptos Black" panose="020B0004020202020204" pitchFamily="34" charset="0"/>
              </a:rPr>
              <a:t>📅 Date: Thursday, </a:t>
            </a:r>
            <a:r>
              <a:rPr lang="en-US" sz="1600">
                <a:latin typeface="Aptos Black" panose="020B0004020202020204" pitchFamily="34" charset="0"/>
              </a:rPr>
              <a:t>April 16, </a:t>
            </a:r>
            <a:r>
              <a:rPr lang="en-US" sz="1600" dirty="0">
                <a:latin typeface="Aptos Black" panose="020B0004020202020204" pitchFamily="34" charset="0"/>
              </a:rPr>
              <a:t>2026</a:t>
            </a:r>
          </a:p>
          <a:p>
            <a:r>
              <a:rPr lang="en-US" sz="1600" dirty="0">
                <a:latin typeface="Aptos Black" panose="020B0004020202020204" pitchFamily="34" charset="0"/>
              </a:rPr>
              <a:t>⏰ Time: 2:00 PM</a:t>
            </a:r>
          </a:p>
          <a:p>
            <a:r>
              <a:rPr lang="en-US" sz="1600" dirty="0">
                <a:latin typeface="Aptos Black" panose="020B0004020202020204" pitchFamily="34" charset="0"/>
              </a:rPr>
              <a:t>📍 Location: </a:t>
            </a:r>
            <a:r>
              <a:rPr lang="en-US" sz="1600" b="0" i="0" u="none" strike="noStrike" baseline="0" dirty="0">
                <a:latin typeface="Aptos Black" panose="020B0004020202020204" pitchFamily="34" charset="0"/>
              </a:rPr>
              <a:t>S</a:t>
            </a:r>
            <a:r>
              <a:rPr lang="en-US" sz="1600" b="0" i="0" u="none" strike="noStrike" baseline="30000" dirty="0">
                <a:latin typeface="Aptos Black" panose="020B0004020202020204" pitchFamily="34" charset="0"/>
              </a:rPr>
              <a:t>2</a:t>
            </a:r>
            <a:r>
              <a:rPr lang="en-US" sz="1600" b="0" i="0" u="none" strike="noStrike" baseline="0" dirty="0">
                <a:latin typeface="Aptos Black" panose="020B0004020202020204" pitchFamily="34" charset="0"/>
              </a:rPr>
              <a:t> Center, Engineering Technology – Room Q206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A6411F-ADCE-124A-B349-0294E1EEDB8E}"/>
              </a:ext>
            </a:extLst>
          </p:cNvPr>
          <p:cNvSpPr txBox="1"/>
          <p:nvPr/>
        </p:nvSpPr>
        <p:spPr>
          <a:xfrm>
            <a:off x="290512" y="8506812"/>
            <a:ext cx="63055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i="1" dirty="0"/>
              <a:t>Open to all engineering students. Light refreshments provided.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56CF7E-D8B6-10A4-324E-88A1C82FF5F4}"/>
              </a:ext>
            </a:extLst>
          </p:cNvPr>
          <p:cNvSpPr txBox="1"/>
          <p:nvPr/>
        </p:nvSpPr>
        <p:spPr>
          <a:xfrm>
            <a:off x="400050" y="6247416"/>
            <a:ext cx="593407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Stencil" panose="040409050D0802020404" pitchFamily="82" charset="0"/>
              </a:rPr>
              <a:t>What You’ll Learn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ptos SemiBold" panose="020B0004020202020204" pitchFamily="34" charset="0"/>
              </a:rPr>
              <a:t>When and how engineering students should prepare for the FE and PE examinations.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ptos SemiBold" panose="020B0004020202020204" pitchFamily="34" charset="0"/>
              </a:rPr>
              <a:t>Experience requirements needed to become a licensed Professional Engineer.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ptos SemiBold" panose="020B0004020202020204" pitchFamily="34" charset="0"/>
              </a:rPr>
              <a:t>Real‑world insights on the pros and cons of pursuing PE licensure.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9DFDAB7-B086-AA33-032C-71EBDCF522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350" y="146895"/>
            <a:ext cx="1627299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6061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poster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poster" id="{FAD1E15B-18A1-4B51-984A-C2D7244D71EA}" vid="{0CEF0F2B-05D8-455E-B3B8-81A1E56B9B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Themeposter</Template>
  <TotalTime>3235</TotalTime>
  <Words>146</Words>
  <Application>Microsoft Office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Aptos</vt:lpstr>
      <vt:lpstr>Aptos Black</vt:lpstr>
      <vt:lpstr>Aptos SemiBold</vt:lpstr>
      <vt:lpstr>Aptos Slab Black</vt:lpstr>
      <vt:lpstr>Arial</vt:lpstr>
      <vt:lpstr>Berlin Sans FB Demi</vt:lpstr>
      <vt:lpstr>Bodoni MT Black</vt:lpstr>
      <vt:lpstr>Calibri</vt:lpstr>
      <vt:lpstr>Calibri Light</vt:lpstr>
      <vt:lpstr>Stencil</vt:lpstr>
      <vt:lpstr>Wingdings</vt:lpstr>
      <vt:lpstr>Themeposter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Aquib Reshad</dc:creator>
  <cp:lastModifiedBy>Awatef Ergai</cp:lastModifiedBy>
  <cp:revision>16</cp:revision>
  <cp:lastPrinted>2026-04-03T16:50:38Z</cp:lastPrinted>
  <dcterms:created xsi:type="dcterms:W3CDTF">2025-04-05T19:44:48Z</dcterms:created>
  <dcterms:modified xsi:type="dcterms:W3CDTF">2026-04-03T18:38:04Z</dcterms:modified>
</cp:coreProperties>
</file>