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A585DC7C-FA11-42F5-9A18-B5A36A83090D}">
  <a:tblStyle styleId="{A585DC7C-FA11-42F5-9A18-B5A36A83090D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" y="-6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4595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100" y="453025"/>
            <a:ext cx="8139811" cy="325592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36417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Joshua Mbugua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200"/>
              <a:t>Growth Analysis: Global Applied Services 9% Order Growth YOY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Record Level Revenue reached of 657M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23.8% of Revenues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Dependent on clientele’s need for services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Supplemental to Silicon systems Segment</a:t>
            </a:r>
          </a:p>
          <a:p>
            <a:pPr marL="514350" lvl="0" indent="-28575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Segment can still realize growth of Silicon Systems is lagging.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Growth Analysis: Display and Adjacent 153% YoY Revenue </a:t>
            </a:r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6616" y="976792"/>
            <a:ext cx="4717800" cy="3764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Orders totalling in $852M, Half of these orders coming from China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Operating Margin - 20.1%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VR technology dependent on OLED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New Order growth at 483%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Few companies in OLED space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UBS expects 15 cent increase in EPS from Apple demand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52849" y="1311975"/>
            <a:ext cx="4424900" cy="3392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Valuation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856700" cy="159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Analysts have a median 1YR price target of $33.67</a:t>
            </a:r>
          </a:p>
          <a:p>
            <a:pPr marL="457200" lvl="0" indent="-228600">
              <a:spcBef>
                <a:spcPts val="0"/>
              </a:spcBef>
            </a:pPr>
            <a:r>
              <a:rPr lang="en"/>
              <a:t> $45.18 PT through the P/E multiple method</a:t>
            </a: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3330309"/>
            <a:ext cx="6464175" cy="1523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Shape 1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449529" y="445024"/>
            <a:ext cx="3267095" cy="2534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07975" y="2879925"/>
            <a:ext cx="2913277" cy="40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Investment Thesis: </a:t>
            </a:r>
            <a:r>
              <a:rPr lang="en" b="1">
                <a:solidFill>
                  <a:srgbClr val="00FF00"/>
                </a:solidFill>
              </a:rPr>
              <a:t>Buy  </a:t>
            </a:r>
            <a:r>
              <a:rPr lang="en" b="1" u="sng">
                <a:solidFill>
                  <a:srgbClr val="FFFFFF"/>
                </a:solidFill>
              </a:rPr>
              <a:t>Price Target of $40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381000" y="1123950"/>
            <a:ext cx="8520600" cy="2959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en" sz="2400" b="1" u="sng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200 Shares @ 27.50 Total Value of $27.50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None/>
            </a:pPr>
            <a:r>
              <a:rPr lang="en" sz="2400" b="1" u="sng" dirty="0">
                <a:solidFill>
                  <a:srgbClr val="FFFFFF"/>
                </a:solidFill>
                <a:latin typeface="Cambria"/>
                <a:ea typeface="Cambria"/>
                <a:cs typeface="Cambria"/>
                <a:sym typeface="Cambria"/>
              </a:rPr>
              <a:t>Porfolio Weight: 3.42%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Ramping down its languishing Solar Equipment Business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Provides machinery to the largest semiconductor manufacturers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Applied Materials is positioned to take advantage of big tech shift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Expecting increased sales due to impending OLED demand</a:t>
            </a:r>
          </a:p>
          <a:p>
            <a:pPr marL="514350" lvl="0" indent="-285750" rtl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Focused on the future, 1.5B in </a:t>
            </a:r>
            <a:r>
              <a:rPr lang="en" sz="1600" dirty="0" smtClean="0"/>
              <a:t>R&amp;D, Increasing </a:t>
            </a:r>
            <a:r>
              <a:rPr lang="en" sz="1600" dirty="0"/>
              <a:t>margins</a:t>
            </a:r>
            <a:r>
              <a:rPr lang="en" dirty="0"/>
              <a:t/>
            </a:r>
            <a:br>
              <a:rPr lang="en" dirty="0"/>
            </a:br>
            <a:endParaRPr lang="e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9600">
                <a:solidFill>
                  <a:srgbClr val="FFFFFF"/>
                </a:solidFill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302550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Company Overview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127375" y="819150"/>
            <a:ext cx="8520600" cy="107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en" dirty="0"/>
              <a:t>Founded on November 10th 1967 by Michael A. McNeilly in Santa Clara, CA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en" dirty="0"/>
              <a:t>20.4% of market share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</a:pPr>
            <a:r>
              <a:rPr lang="en" dirty="0"/>
              <a:t>Largest U.S. based Semiconductor Machinery Manufacturer</a:t>
            </a:r>
          </a:p>
          <a:p>
            <a:pPr marR="0" lvl="0" algn="l" rtl="0">
              <a:lnSpc>
                <a:spcPct val="200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96712" y="2489550"/>
            <a:ext cx="1971900" cy="646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67900" y="3632625"/>
            <a:ext cx="1480075" cy="1169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Shape 6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07724" y="2364524"/>
            <a:ext cx="2063574" cy="63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93312" y="3321246"/>
            <a:ext cx="2063574" cy="1368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 title="Chart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4800" y="2609561"/>
            <a:ext cx="3965376" cy="2344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Management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575" y="1127675"/>
            <a:ext cx="1428750" cy="1428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Shape 7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76712" y="2928725"/>
            <a:ext cx="1575775" cy="157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64900" y="2928725"/>
            <a:ext cx="1575775" cy="157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64125" y="1054162"/>
            <a:ext cx="1575775" cy="15757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/>
          <p:nvPr/>
        </p:nvSpPr>
        <p:spPr>
          <a:xfrm>
            <a:off x="92775" y="2666375"/>
            <a:ext cx="2289300" cy="115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CEO: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Gary Dickerson</a:t>
            </a:r>
          </a:p>
          <a:p>
            <a:pPr lvl="0" rtl="0">
              <a:spcBef>
                <a:spcPts val="0"/>
              </a:spcBef>
              <a:buNone/>
            </a:pPr>
            <a:endParaRPr>
              <a:solidFill>
                <a:srgbClr val="CCCCCC"/>
              </a:solidFill>
            </a:endParaRPr>
          </a:p>
        </p:txBody>
      </p:sp>
      <p:sp>
        <p:nvSpPr>
          <p:cNvPr id="78" name="Shape 78"/>
          <p:cNvSpPr txBox="1"/>
          <p:nvPr/>
        </p:nvSpPr>
        <p:spPr>
          <a:xfrm>
            <a:off x="1977425" y="1437900"/>
            <a:ext cx="2676600" cy="1947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CTO: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Dr. Omkaram Nalamasu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4216476" y="2822725"/>
            <a:ext cx="2676599" cy="2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Head of Engineering Operations and Quality: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Dr. Gino Addiego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6887550" y="1788925"/>
            <a:ext cx="1972800" cy="1033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CFO: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2400">
                <a:solidFill>
                  <a:srgbClr val="CCCCCC"/>
                </a:solidFill>
              </a:rPr>
              <a:t>Bob Halliday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Recent News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February 2016: Samsung OLED Displays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May 2016: TSMC Building 3 Billion Dollar Wafer Plant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October 2016: Samsung’s Note 7 is the BOMB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August 2016: Emerging Technologies bringing demand for semiconductors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July 2016: Semiconductor Capital Spending to reach 31B by 2019 (Gartner)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SWOT Analysis</a:t>
            </a:r>
          </a:p>
        </p:txBody>
      </p:sp>
      <p:graphicFrame>
        <p:nvGraphicFramePr>
          <p:cNvPr id="92" name="Shape 92"/>
          <p:cNvGraphicFramePr/>
          <p:nvPr/>
        </p:nvGraphicFramePr>
        <p:xfrm>
          <a:off x="704100" y="1357850"/>
          <a:ext cx="7728850" cy="3138950"/>
        </p:xfrm>
        <a:graphic>
          <a:graphicData uri="http://schemas.openxmlformats.org/drawingml/2006/table">
            <a:tbl>
              <a:tblPr>
                <a:noFill/>
                <a:tableStyleId>{A585DC7C-FA11-42F5-9A18-B5A36A83090D}</a:tableStyleId>
              </a:tblPr>
              <a:tblGrid>
                <a:gridCol w="3864425"/>
                <a:gridCol w="3864425"/>
              </a:tblGrid>
              <a:tr h="15694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  <a:tr h="15694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93" name="Shape 93"/>
          <p:cNvSpPr txBox="1"/>
          <p:nvPr/>
        </p:nvSpPr>
        <p:spPr>
          <a:xfrm>
            <a:off x="703950" y="1357875"/>
            <a:ext cx="3862500" cy="156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Strengths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 to strong companies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and Patents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OLED Machinery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4566600" y="1357850"/>
            <a:ext cx="3862500" cy="156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Weaknesses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D9D9D9"/>
              </a:buClr>
              <a:buFont typeface="Times New Roman"/>
              <a:buChar char="-"/>
            </a:pPr>
            <a:r>
              <a:rPr lang="en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Large exposure to Semiconductors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D9D9D9"/>
              </a:buClr>
              <a:buFont typeface="Times New Roman"/>
              <a:buChar char="-"/>
            </a:pPr>
            <a:r>
              <a:rPr lang="en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Cyclical Revenues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704100" y="2919050"/>
            <a:ext cx="3862500" cy="156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Opportunities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Large exposure to Semiconductors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Internet Of Things: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Font typeface="Times New Roman"/>
              <a:buChar char="-"/>
            </a:pPr>
            <a:r>
              <a:rPr lang="en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Increases in Worldwide Corp IT Spending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4566600" y="2919050"/>
            <a:ext cx="3862500" cy="156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Threats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D9D9D9"/>
              </a:buClr>
              <a:buFont typeface="Times New Roman"/>
              <a:buChar char="-"/>
            </a:pPr>
            <a:r>
              <a:rPr lang="en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Competition in Largest Segment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D9D9D9"/>
              </a:buClr>
              <a:buFont typeface="Times New Roman"/>
              <a:buChar char="-"/>
            </a:pPr>
            <a:r>
              <a:rPr lang="en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Exposure to Clients that all have exposure to certain markets</a:t>
            </a:r>
          </a:p>
          <a:p>
            <a:pPr marL="457200" lvl="0" indent="-228600" rtl="0">
              <a:lnSpc>
                <a:spcPct val="150000"/>
              </a:lnSpc>
              <a:spcBef>
                <a:spcPts val="0"/>
              </a:spcBef>
              <a:buClr>
                <a:srgbClr val="D9D9D9"/>
              </a:buClr>
              <a:buFont typeface="Times New Roman"/>
              <a:buChar char="-"/>
            </a:pPr>
            <a:r>
              <a:rPr lang="en">
                <a:solidFill>
                  <a:srgbClr val="D9D9D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Slowing of Moore’s Law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Competitors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4048862"/>
            <a:ext cx="8520600" cy="915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AMAT has a ROE of 20.02% and a ROA of 10.55% which outperforms 86% of the competitors</a:t>
            </a:r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9125" y="1017725"/>
            <a:ext cx="6928849" cy="300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Growth Analysis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3990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1.7B in OCF in 2016 (Reported in Q3) 22% of Sales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26% YOY order growth </a:t>
            </a:r>
          </a:p>
          <a:p>
            <a:pPr marL="514350" lvl="0" indent="-285750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/>
              <a:t>Beat analysts sales expectations by $1B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43125" y="921025"/>
            <a:ext cx="52346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Growth Analysis (Cont.)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4825" y="1086675"/>
            <a:ext cx="6334500" cy="3794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/>
              <a:t>Growth Analysis: Silicon Systems 15% YoY Order Growth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26719" y="895350"/>
            <a:ext cx="4890200" cy="3764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 Revenue highest 5 years, 31.1% highest level in 4 years</a:t>
            </a:r>
          </a:p>
          <a:p>
            <a:pPr marL="5143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Guidance set at 80% YOY increase in Revenue</a:t>
            </a:r>
          </a:p>
          <a:p>
            <a:pPr marL="5143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Consumer Electronics 4.4% CAGR (2014-2022)</a:t>
            </a:r>
          </a:p>
          <a:p>
            <a:pPr marL="5143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Corporate IT spending 3.3% CAGR (2016-2020)</a:t>
            </a:r>
          </a:p>
          <a:p>
            <a:pPr marL="5143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Driven by IOT and Emerging Technologies</a:t>
            </a:r>
          </a:p>
          <a:p>
            <a:pPr marL="5143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sz="1600" dirty="0"/>
              <a:t>Semiconductor CAPEX to grow at 9% CAGR (2015-2019)</a:t>
            </a:r>
          </a:p>
        </p:txBody>
      </p:sp>
      <p:pic>
        <p:nvPicPr>
          <p:cNvPr id="123" name="Shape 1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200" y="1209310"/>
            <a:ext cx="4055024" cy="2553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-dark-2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466</Words>
  <Application>Microsoft Office PowerPoint</Application>
  <PresentationFormat>On-screen Show (16:9)</PresentationFormat>
  <Paragraphs>75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simple-dark-2</vt:lpstr>
      <vt:lpstr>PowerPoint Presentation</vt:lpstr>
      <vt:lpstr>Company Overview</vt:lpstr>
      <vt:lpstr>Management</vt:lpstr>
      <vt:lpstr>Recent News</vt:lpstr>
      <vt:lpstr>SWOT Analysis</vt:lpstr>
      <vt:lpstr>Competitors</vt:lpstr>
      <vt:lpstr>Growth Analysis</vt:lpstr>
      <vt:lpstr>Growth Analysis (Cont.)</vt:lpstr>
      <vt:lpstr>Growth Analysis: Silicon Systems 15% YoY Order Growth</vt:lpstr>
      <vt:lpstr>Growth Analysis: Global Applied Services 9% Order Growth YOY</vt:lpstr>
      <vt:lpstr>Growth Analysis: Display and Adjacent 153% YoY Revenue </vt:lpstr>
      <vt:lpstr>Valuation</vt:lpstr>
      <vt:lpstr>Investment Thesis: Buy  Price Target of $40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Josh</cp:lastModifiedBy>
  <cp:revision>1</cp:revision>
  <dcterms:modified xsi:type="dcterms:W3CDTF">2016-12-14T04:36:48Z</dcterms:modified>
</cp:coreProperties>
</file>