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in Morrow" userId="0604e20b-9abd-4e4a-9dc8-0fdb9169652b" providerId="ADAL" clId="{CE70A345-0515-40E2-A4F1-11807BC5F345}"/>
    <pc:docChg chg="modSld">
      <pc:chgData name="Darin Morrow" userId="0604e20b-9abd-4e4a-9dc8-0fdb9169652b" providerId="ADAL" clId="{CE70A345-0515-40E2-A4F1-11807BC5F345}" dt="2025-09-14T00:48:58.478" v="87" actId="20577"/>
      <pc:docMkLst>
        <pc:docMk/>
      </pc:docMkLst>
      <pc:sldChg chg="modSp mod">
        <pc:chgData name="Darin Morrow" userId="0604e20b-9abd-4e4a-9dc8-0fdb9169652b" providerId="ADAL" clId="{CE70A345-0515-40E2-A4F1-11807BC5F345}" dt="2025-09-14T00:48:58.478" v="87" actId="20577"/>
        <pc:sldMkLst>
          <pc:docMk/>
          <pc:sldMk cId="0" sldId="256"/>
        </pc:sldMkLst>
        <pc:spChg chg="mod">
          <ac:chgData name="Darin Morrow" userId="0604e20b-9abd-4e4a-9dc8-0fdb9169652b" providerId="ADAL" clId="{CE70A345-0515-40E2-A4F1-11807BC5F345}" dt="2025-09-14T00:48:58.478" v="87" actId="20577"/>
          <ac:spMkLst>
            <pc:docMk/>
            <pc:sldMk cId="0" sldId="256"/>
            <ac:spMk id="36" creationId="{00000000-0000-0000-0000-000000000000}"/>
          </ac:spMkLst>
        </pc:spChg>
      </pc:sldChg>
      <pc:sldChg chg="modSp mod">
        <pc:chgData name="Darin Morrow" userId="0604e20b-9abd-4e4a-9dc8-0fdb9169652b" providerId="ADAL" clId="{CE70A345-0515-40E2-A4F1-11807BC5F345}" dt="2025-09-14T00:48:16.957" v="64" actId="20577"/>
        <pc:sldMkLst>
          <pc:docMk/>
          <pc:sldMk cId="0" sldId="257"/>
        </pc:sldMkLst>
        <pc:spChg chg="mod">
          <ac:chgData name="Darin Morrow" userId="0604e20b-9abd-4e4a-9dc8-0fdb9169652b" providerId="ADAL" clId="{CE70A345-0515-40E2-A4F1-11807BC5F345}" dt="2025-09-14T00:48:16.957" v="64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Darin Morrow" userId="0604e20b-9abd-4e4a-9dc8-0fdb9169652b" providerId="ADAL" clId="{CE70A345-0515-40E2-A4F1-11807BC5F345}" dt="2025-09-14T00:48:46.425" v="78" actId="20577"/>
        <pc:sldMkLst>
          <pc:docMk/>
          <pc:sldMk cId="0" sldId="258"/>
        </pc:sldMkLst>
        <pc:spChg chg="mod">
          <ac:chgData name="Darin Morrow" userId="0604e20b-9abd-4e4a-9dc8-0fdb9169652b" providerId="ADAL" clId="{CE70A345-0515-40E2-A4F1-11807BC5F345}" dt="2025-09-14T00:48:46.425" v="78" actId="20577"/>
          <ac:spMkLst>
            <pc:docMk/>
            <pc:sldMk cId="0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312403"/>
            <a:ext cx="12192000" cy="546100"/>
          </a:xfrm>
          <a:custGeom>
            <a:avLst/>
            <a:gdLst/>
            <a:ahLst/>
            <a:cxnLst/>
            <a:rect l="l" t="t" r="r" b="b"/>
            <a:pathLst>
              <a:path w="12192000" h="546100">
                <a:moveTo>
                  <a:pt x="12191642" y="0"/>
                </a:moveTo>
                <a:lnTo>
                  <a:pt x="0" y="0"/>
                </a:lnTo>
                <a:lnTo>
                  <a:pt x="0" y="545592"/>
                </a:lnTo>
                <a:lnTo>
                  <a:pt x="12191642" y="545592"/>
                </a:lnTo>
                <a:lnTo>
                  <a:pt x="12191642" y="0"/>
                </a:lnTo>
                <a:close/>
              </a:path>
            </a:pathLst>
          </a:custGeom>
          <a:solidFill>
            <a:srgbClr val="F9BE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731965" y="6312407"/>
            <a:ext cx="5459730" cy="546100"/>
          </a:xfrm>
          <a:custGeom>
            <a:avLst/>
            <a:gdLst/>
            <a:ahLst/>
            <a:cxnLst/>
            <a:rect l="l" t="t" r="r" b="b"/>
            <a:pathLst>
              <a:path w="5459730" h="546100">
                <a:moveTo>
                  <a:pt x="881507" y="0"/>
                </a:moveTo>
                <a:lnTo>
                  <a:pt x="0" y="0"/>
                </a:lnTo>
                <a:lnTo>
                  <a:pt x="440994" y="439178"/>
                </a:lnTo>
                <a:lnTo>
                  <a:pt x="881507" y="0"/>
                </a:lnTo>
                <a:close/>
              </a:path>
              <a:path w="5459730" h="546100">
                <a:moveTo>
                  <a:pt x="2897365" y="0"/>
                </a:moveTo>
                <a:lnTo>
                  <a:pt x="1006983" y="0"/>
                </a:lnTo>
                <a:lnTo>
                  <a:pt x="1448396" y="439178"/>
                </a:lnTo>
                <a:lnTo>
                  <a:pt x="2455938" y="439178"/>
                </a:lnTo>
                <a:lnTo>
                  <a:pt x="2897365" y="0"/>
                </a:lnTo>
                <a:close/>
              </a:path>
              <a:path w="5459730" h="546100">
                <a:moveTo>
                  <a:pt x="5459666" y="439178"/>
                </a:moveTo>
                <a:lnTo>
                  <a:pt x="4470895" y="439178"/>
                </a:lnTo>
                <a:lnTo>
                  <a:pt x="4577943" y="545592"/>
                </a:lnTo>
                <a:lnTo>
                  <a:pt x="5459666" y="545592"/>
                </a:lnTo>
                <a:lnTo>
                  <a:pt x="5459666" y="439178"/>
                </a:lnTo>
                <a:close/>
              </a:path>
            </a:pathLst>
          </a:custGeom>
          <a:solidFill>
            <a:srgbClr val="FACC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974550" y="6312407"/>
            <a:ext cx="6217285" cy="546100"/>
          </a:xfrm>
          <a:custGeom>
            <a:avLst/>
            <a:gdLst/>
            <a:ahLst/>
            <a:cxnLst/>
            <a:rect l="l" t="t" r="r" b="b"/>
            <a:pathLst>
              <a:path w="6217284" h="546100">
                <a:moveTo>
                  <a:pt x="1198410" y="439178"/>
                </a:moveTo>
                <a:lnTo>
                  <a:pt x="0" y="439178"/>
                </a:lnTo>
                <a:lnTo>
                  <a:pt x="0" y="545592"/>
                </a:lnTo>
                <a:lnTo>
                  <a:pt x="1091247" y="545592"/>
                </a:lnTo>
                <a:lnTo>
                  <a:pt x="1198410" y="439178"/>
                </a:lnTo>
                <a:close/>
              </a:path>
              <a:path w="6217284" h="546100">
                <a:moveTo>
                  <a:pt x="3213354" y="439178"/>
                </a:moveTo>
                <a:lnTo>
                  <a:pt x="2205812" y="439178"/>
                </a:lnTo>
                <a:lnTo>
                  <a:pt x="1764398" y="0"/>
                </a:lnTo>
                <a:lnTo>
                  <a:pt x="1638922" y="0"/>
                </a:lnTo>
                <a:lnTo>
                  <a:pt x="1198410" y="439178"/>
                </a:lnTo>
                <a:lnTo>
                  <a:pt x="1305356" y="545592"/>
                </a:lnTo>
                <a:lnTo>
                  <a:pt x="3106394" y="545592"/>
                </a:lnTo>
                <a:lnTo>
                  <a:pt x="3213354" y="439178"/>
                </a:lnTo>
                <a:close/>
              </a:path>
              <a:path w="6217284" h="546100">
                <a:moveTo>
                  <a:pt x="4327906" y="545592"/>
                </a:moveTo>
                <a:lnTo>
                  <a:pt x="4220896" y="439178"/>
                </a:lnTo>
                <a:lnTo>
                  <a:pt x="4113936" y="545592"/>
                </a:lnTo>
                <a:lnTo>
                  <a:pt x="4327906" y="545592"/>
                </a:lnTo>
                <a:close/>
              </a:path>
              <a:path w="6217284" h="546100">
                <a:moveTo>
                  <a:pt x="6217082" y="0"/>
                </a:moveTo>
                <a:lnTo>
                  <a:pt x="4787785" y="0"/>
                </a:lnTo>
                <a:lnTo>
                  <a:pt x="5228310" y="439178"/>
                </a:lnTo>
                <a:lnTo>
                  <a:pt x="6217082" y="439178"/>
                </a:lnTo>
                <a:lnTo>
                  <a:pt x="6217082" y="0"/>
                </a:lnTo>
                <a:close/>
              </a:path>
            </a:pathLst>
          </a:custGeom>
          <a:solidFill>
            <a:srgbClr val="FAD2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974550" y="6312407"/>
            <a:ext cx="5336540" cy="546100"/>
          </a:xfrm>
          <a:custGeom>
            <a:avLst/>
            <a:gdLst/>
            <a:ahLst/>
            <a:cxnLst/>
            <a:rect l="l" t="t" r="r" b="b"/>
            <a:pathLst>
              <a:path w="5336540" h="546100">
                <a:moveTo>
                  <a:pt x="1198410" y="439178"/>
                </a:moveTo>
                <a:lnTo>
                  <a:pt x="757415" y="0"/>
                </a:lnTo>
                <a:lnTo>
                  <a:pt x="0" y="0"/>
                </a:lnTo>
                <a:lnTo>
                  <a:pt x="0" y="249262"/>
                </a:lnTo>
                <a:lnTo>
                  <a:pt x="190868" y="439178"/>
                </a:lnTo>
                <a:lnTo>
                  <a:pt x="1198410" y="439178"/>
                </a:lnTo>
                <a:close/>
              </a:path>
              <a:path w="5336540" h="546100">
                <a:moveTo>
                  <a:pt x="1305356" y="545592"/>
                </a:moveTo>
                <a:lnTo>
                  <a:pt x="1198410" y="439178"/>
                </a:lnTo>
                <a:lnTo>
                  <a:pt x="1091361" y="545592"/>
                </a:lnTo>
                <a:lnTo>
                  <a:pt x="1305356" y="545592"/>
                </a:lnTo>
                <a:close/>
              </a:path>
              <a:path w="5336540" h="546100">
                <a:moveTo>
                  <a:pt x="5336286" y="545592"/>
                </a:moveTo>
                <a:lnTo>
                  <a:pt x="4787912" y="0"/>
                </a:lnTo>
                <a:lnTo>
                  <a:pt x="4662322" y="0"/>
                </a:lnTo>
                <a:lnTo>
                  <a:pt x="4220896" y="439178"/>
                </a:lnTo>
                <a:lnTo>
                  <a:pt x="4327906" y="545592"/>
                </a:lnTo>
                <a:lnTo>
                  <a:pt x="5336286" y="545592"/>
                </a:lnTo>
                <a:close/>
              </a:path>
            </a:pathLst>
          </a:custGeom>
          <a:solidFill>
            <a:srgbClr val="F9C5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6312407"/>
            <a:ext cx="6272530" cy="546100"/>
          </a:xfrm>
          <a:custGeom>
            <a:avLst/>
            <a:gdLst/>
            <a:ahLst/>
            <a:cxnLst/>
            <a:rect l="l" t="t" r="r" b="b"/>
            <a:pathLst>
              <a:path w="6272530" h="546100">
                <a:moveTo>
                  <a:pt x="119545" y="439178"/>
                </a:moveTo>
                <a:lnTo>
                  <a:pt x="0" y="319024"/>
                </a:lnTo>
                <a:lnTo>
                  <a:pt x="0" y="545592"/>
                </a:lnTo>
                <a:lnTo>
                  <a:pt x="13131" y="545592"/>
                </a:lnTo>
                <a:lnTo>
                  <a:pt x="119545" y="439178"/>
                </a:lnTo>
                <a:close/>
              </a:path>
              <a:path w="6272530" h="546100">
                <a:moveTo>
                  <a:pt x="1568602" y="0"/>
                </a:moveTo>
                <a:lnTo>
                  <a:pt x="686993" y="0"/>
                </a:lnTo>
                <a:lnTo>
                  <a:pt x="1127988" y="439178"/>
                </a:lnTo>
                <a:lnTo>
                  <a:pt x="1568602" y="0"/>
                </a:lnTo>
                <a:close/>
              </a:path>
              <a:path w="6272530" h="546100">
                <a:moveTo>
                  <a:pt x="3583559" y="0"/>
                </a:moveTo>
                <a:lnTo>
                  <a:pt x="1694091" y="0"/>
                </a:lnTo>
                <a:lnTo>
                  <a:pt x="2135505" y="439178"/>
                </a:lnTo>
                <a:lnTo>
                  <a:pt x="3142919" y="439178"/>
                </a:lnTo>
                <a:lnTo>
                  <a:pt x="3583559" y="0"/>
                </a:lnTo>
                <a:close/>
              </a:path>
              <a:path w="6272530" h="546100">
                <a:moveTo>
                  <a:pt x="6272517" y="545592"/>
                </a:moveTo>
                <a:lnTo>
                  <a:pt x="6165418" y="439178"/>
                </a:lnTo>
                <a:lnTo>
                  <a:pt x="5158003" y="439178"/>
                </a:lnTo>
                <a:lnTo>
                  <a:pt x="5264963" y="545592"/>
                </a:lnTo>
                <a:lnTo>
                  <a:pt x="6272517" y="545592"/>
                </a:lnTo>
                <a:close/>
              </a:path>
            </a:pathLst>
          </a:custGeom>
          <a:solidFill>
            <a:srgbClr val="FACC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131" y="6312407"/>
            <a:ext cx="6593840" cy="546100"/>
          </a:xfrm>
          <a:custGeom>
            <a:avLst/>
            <a:gdLst/>
            <a:ahLst/>
            <a:cxnLst/>
            <a:rect l="l" t="t" r="r" b="b"/>
            <a:pathLst>
              <a:path w="6593840" h="546100">
                <a:moveTo>
                  <a:pt x="1114856" y="439178"/>
                </a:moveTo>
                <a:lnTo>
                  <a:pt x="106413" y="439178"/>
                </a:lnTo>
                <a:lnTo>
                  <a:pt x="0" y="545592"/>
                </a:lnTo>
                <a:lnTo>
                  <a:pt x="1007706" y="545592"/>
                </a:lnTo>
                <a:lnTo>
                  <a:pt x="1114856" y="439178"/>
                </a:lnTo>
                <a:close/>
              </a:path>
              <a:path w="6593840" h="546100">
                <a:moveTo>
                  <a:pt x="3129788" y="439178"/>
                </a:moveTo>
                <a:lnTo>
                  <a:pt x="2122373" y="439178"/>
                </a:lnTo>
                <a:lnTo>
                  <a:pt x="1680959" y="0"/>
                </a:lnTo>
                <a:lnTo>
                  <a:pt x="1555470" y="0"/>
                </a:lnTo>
                <a:lnTo>
                  <a:pt x="1114856" y="439178"/>
                </a:lnTo>
                <a:lnTo>
                  <a:pt x="1221816" y="545592"/>
                </a:lnTo>
                <a:lnTo>
                  <a:pt x="3022841" y="545592"/>
                </a:lnTo>
                <a:lnTo>
                  <a:pt x="3129788" y="439178"/>
                </a:lnTo>
                <a:close/>
              </a:path>
              <a:path w="6593840" h="546100">
                <a:moveTo>
                  <a:pt x="4244289" y="545592"/>
                </a:moveTo>
                <a:lnTo>
                  <a:pt x="4137329" y="439178"/>
                </a:lnTo>
                <a:lnTo>
                  <a:pt x="4030370" y="545592"/>
                </a:lnTo>
                <a:lnTo>
                  <a:pt x="4244289" y="545592"/>
                </a:lnTo>
                <a:close/>
              </a:path>
              <a:path w="6593840" h="546100">
                <a:moveTo>
                  <a:pt x="6593700" y="0"/>
                </a:moveTo>
                <a:lnTo>
                  <a:pt x="4704232" y="0"/>
                </a:lnTo>
                <a:lnTo>
                  <a:pt x="5144871" y="439178"/>
                </a:lnTo>
                <a:lnTo>
                  <a:pt x="6152286" y="439178"/>
                </a:lnTo>
                <a:lnTo>
                  <a:pt x="6593700" y="0"/>
                </a:lnTo>
                <a:close/>
              </a:path>
            </a:pathLst>
          </a:custGeom>
          <a:solidFill>
            <a:srgbClr val="FAD2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6312407"/>
            <a:ext cx="5266055" cy="546100"/>
          </a:xfrm>
          <a:custGeom>
            <a:avLst/>
            <a:gdLst/>
            <a:ahLst/>
            <a:cxnLst/>
            <a:rect l="l" t="t" r="r" b="b"/>
            <a:pathLst>
              <a:path w="5266055" h="546100">
                <a:moveTo>
                  <a:pt x="1127988" y="439178"/>
                </a:moveTo>
                <a:lnTo>
                  <a:pt x="686993" y="0"/>
                </a:lnTo>
                <a:lnTo>
                  <a:pt x="0" y="0"/>
                </a:lnTo>
                <a:lnTo>
                  <a:pt x="0" y="319024"/>
                </a:lnTo>
                <a:lnTo>
                  <a:pt x="119545" y="439178"/>
                </a:lnTo>
                <a:lnTo>
                  <a:pt x="1127988" y="439178"/>
                </a:lnTo>
                <a:close/>
              </a:path>
              <a:path w="5266055" h="546100">
                <a:moveTo>
                  <a:pt x="1234948" y="545592"/>
                </a:moveTo>
                <a:lnTo>
                  <a:pt x="1127988" y="439178"/>
                </a:lnTo>
                <a:lnTo>
                  <a:pt x="1021029" y="545592"/>
                </a:lnTo>
                <a:lnTo>
                  <a:pt x="1234948" y="545592"/>
                </a:lnTo>
                <a:close/>
              </a:path>
              <a:path w="5266055" h="546100">
                <a:moveTo>
                  <a:pt x="5265852" y="545592"/>
                </a:moveTo>
                <a:lnTo>
                  <a:pt x="4717478" y="0"/>
                </a:lnTo>
                <a:lnTo>
                  <a:pt x="4591875" y="0"/>
                </a:lnTo>
                <a:lnTo>
                  <a:pt x="4150461" y="439178"/>
                </a:lnTo>
                <a:lnTo>
                  <a:pt x="4257421" y="545592"/>
                </a:lnTo>
                <a:lnTo>
                  <a:pt x="5265852" y="545592"/>
                </a:lnTo>
                <a:close/>
              </a:path>
            </a:pathLst>
          </a:custGeom>
          <a:solidFill>
            <a:srgbClr val="F9C5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6312407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3098" y="109804"/>
            <a:ext cx="4189095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eers.kennesaw.edu/students/internships-co-ops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ennesaw.joinhandshake.com/edu/experiences" TargetMode="External"/><Relationship Id="rId2" Type="http://schemas.openxmlformats.org/officeDocument/2006/relationships/hyperlink" Target="https://kennesaw.joinhandshake.com/edu/posting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ga.kennesaw.edu/isss/f-1/curricular_practical_training.php" TargetMode="External"/><Relationship Id="rId4" Type="http://schemas.openxmlformats.org/officeDocument/2006/relationships/hyperlink" Target="https://www.kennesaw.edu/careers/students/internships-co-op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41135" y="0"/>
            <a:ext cx="6151245" cy="6858000"/>
            <a:chOff x="6041135" y="0"/>
            <a:chExt cx="6151245" cy="6858000"/>
          </a:xfrm>
        </p:grpSpPr>
        <p:sp>
          <p:nvSpPr>
            <p:cNvPr id="3" name="object 3"/>
            <p:cNvSpPr/>
            <p:nvPr/>
          </p:nvSpPr>
          <p:spPr>
            <a:xfrm>
              <a:off x="6041135" y="0"/>
              <a:ext cx="55244" cy="6858000"/>
            </a:xfrm>
            <a:custGeom>
              <a:avLst/>
              <a:gdLst/>
              <a:ahLst/>
              <a:cxnLst/>
              <a:rect l="l" t="t" r="r" b="b"/>
              <a:pathLst>
                <a:path w="55245" h="6858000">
                  <a:moveTo>
                    <a:pt x="0" y="6858000"/>
                  </a:moveTo>
                  <a:lnTo>
                    <a:pt x="54863" y="6858000"/>
                  </a:lnTo>
                  <a:lnTo>
                    <a:pt x="54863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095999" y="0"/>
              <a:ext cx="6096000" cy="6857365"/>
            </a:xfrm>
            <a:custGeom>
              <a:avLst/>
              <a:gdLst/>
              <a:ahLst/>
              <a:cxnLst/>
              <a:rect l="l" t="t" r="r" b="b"/>
              <a:pathLst>
                <a:path w="6096000" h="6857365">
                  <a:moveTo>
                    <a:pt x="0" y="0"/>
                  </a:moveTo>
                  <a:lnTo>
                    <a:pt x="6096000" y="0"/>
                  </a:lnTo>
                  <a:lnTo>
                    <a:pt x="6096000" y="6857179"/>
                  </a:lnTo>
                  <a:lnTo>
                    <a:pt x="0" y="6857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BE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90734" y="4234427"/>
              <a:ext cx="1270" cy="1270"/>
            </a:xfrm>
            <a:custGeom>
              <a:avLst/>
              <a:gdLst/>
              <a:ahLst/>
              <a:cxnLst/>
              <a:rect l="l" t="t" r="r" b="b"/>
              <a:pathLst>
                <a:path w="1270" h="1270">
                  <a:moveTo>
                    <a:pt x="1265" y="0"/>
                  </a:moveTo>
                  <a:lnTo>
                    <a:pt x="0" y="0"/>
                  </a:lnTo>
                  <a:lnTo>
                    <a:pt x="1265" y="1266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ACC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001068" y="5230037"/>
              <a:ext cx="191135" cy="1628139"/>
            </a:xfrm>
            <a:custGeom>
              <a:avLst/>
              <a:gdLst/>
              <a:ahLst/>
              <a:cxnLst/>
              <a:rect l="l" t="t" r="r" b="b"/>
              <a:pathLst>
                <a:path w="191134" h="1628140">
                  <a:moveTo>
                    <a:pt x="190919" y="1493774"/>
                  </a:moveTo>
                  <a:lnTo>
                    <a:pt x="0" y="1493774"/>
                  </a:lnTo>
                  <a:lnTo>
                    <a:pt x="0" y="1627962"/>
                  </a:lnTo>
                  <a:lnTo>
                    <a:pt x="190919" y="1627962"/>
                  </a:lnTo>
                  <a:lnTo>
                    <a:pt x="190919" y="1493774"/>
                  </a:lnTo>
                  <a:close/>
                </a:path>
                <a:path w="191134" h="1628140">
                  <a:moveTo>
                    <a:pt x="190919" y="0"/>
                  </a:moveTo>
                  <a:lnTo>
                    <a:pt x="0" y="0"/>
                  </a:lnTo>
                  <a:lnTo>
                    <a:pt x="0" y="497268"/>
                  </a:lnTo>
                  <a:lnTo>
                    <a:pt x="190919" y="497268"/>
                  </a:lnTo>
                  <a:lnTo>
                    <a:pt x="190919" y="0"/>
                  </a:lnTo>
                  <a:close/>
                </a:path>
              </a:pathLst>
            </a:custGeom>
            <a:solidFill>
              <a:srgbClr val="FAD2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001068" y="749502"/>
              <a:ext cx="191135" cy="5974715"/>
            </a:xfrm>
            <a:custGeom>
              <a:avLst/>
              <a:gdLst/>
              <a:ahLst/>
              <a:cxnLst/>
              <a:rect l="l" t="t" r="r" b="b"/>
              <a:pathLst>
                <a:path w="191134" h="5974715">
                  <a:moveTo>
                    <a:pt x="190919" y="5473014"/>
                  </a:moveTo>
                  <a:lnTo>
                    <a:pt x="0" y="5663743"/>
                  </a:lnTo>
                  <a:lnTo>
                    <a:pt x="0" y="5974308"/>
                  </a:lnTo>
                  <a:lnTo>
                    <a:pt x="190919" y="5974308"/>
                  </a:lnTo>
                  <a:lnTo>
                    <a:pt x="190919" y="5473014"/>
                  </a:lnTo>
                  <a:close/>
                </a:path>
                <a:path w="191134" h="5974715">
                  <a:moveTo>
                    <a:pt x="190919" y="3486200"/>
                  </a:moveTo>
                  <a:lnTo>
                    <a:pt x="189661" y="3484930"/>
                  </a:lnTo>
                  <a:lnTo>
                    <a:pt x="0" y="3484930"/>
                  </a:lnTo>
                  <a:lnTo>
                    <a:pt x="0" y="4291927"/>
                  </a:lnTo>
                  <a:lnTo>
                    <a:pt x="188645" y="4480534"/>
                  </a:lnTo>
                  <a:lnTo>
                    <a:pt x="190919" y="4480534"/>
                  </a:lnTo>
                  <a:lnTo>
                    <a:pt x="190919" y="3486200"/>
                  </a:lnTo>
                  <a:close/>
                </a:path>
                <a:path w="191134" h="5974715">
                  <a:moveTo>
                    <a:pt x="190919" y="3483660"/>
                  </a:moveTo>
                  <a:lnTo>
                    <a:pt x="189661" y="3484930"/>
                  </a:lnTo>
                  <a:lnTo>
                    <a:pt x="190919" y="3484930"/>
                  </a:lnTo>
                  <a:lnTo>
                    <a:pt x="190919" y="3483660"/>
                  </a:lnTo>
                  <a:close/>
                </a:path>
                <a:path w="191134" h="5974715">
                  <a:moveTo>
                    <a:pt x="190919" y="0"/>
                  </a:moveTo>
                  <a:lnTo>
                    <a:pt x="0" y="0"/>
                  </a:lnTo>
                  <a:lnTo>
                    <a:pt x="0" y="1305242"/>
                  </a:lnTo>
                  <a:lnTo>
                    <a:pt x="190550" y="1495755"/>
                  </a:lnTo>
                  <a:lnTo>
                    <a:pt x="190919" y="1495755"/>
                  </a:lnTo>
                  <a:lnTo>
                    <a:pt x="190919" y="0"/>
                  </a:lnTo>
                  <a:close/>
                </a:path>
              </a:pathLst>
            </a:custGeom>
            <a:solidFill>
              <a:srgbClr val="F9C5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95987" y="1246860"/>
              <a:ext cx="3604260" cy="5611495"/>
            </a:xfrm>
            <a:custGeom>
              <a:avLst/>
              <a:gdLst/>
              <a:ahLst/>
              <a:cxnLst/>
              <a:rect l="l" t="t" r="r" b="b"/>
              <a:pathLst>
                <a:path w="3604259" h="5611495">
                  <a:moveTo>
                    <a:pt x="118160" y="1992096"/>
                  </a:moveTo>
                  <a:lnTo>
                    <a:pt x="0" y="1992096"/>
                  </a:lnTo>
                  <a:lnTo>
                    <a:pt x="0" y="2110778"/>
                  </a:lnTo>
                  <a:lnTo>
                    <a:pt x="118160" y="1992096"/>
                  </a:lnTo>
                  <a:close/>
                </a:path>
                <a:path w="3604259" h="5611495">
                  <a:moveTo>
                    <a:pt x="3105493" y="997508"/>
                  </a:moveTo>
                  <a:lnTo>
                    <a:pt x="2110689" y="0"/>
                  </a:lnTo>
                  <a:lnTo>
                    <a:pt x="1612328" y="498246"/>
                  </a:lnTo>
                  <a:lnTo>
                    <a:pt x="2608021" y="1493850"/>
                  </a:lnTo>
                  <a:lnTo>
                    <a:pt x="3105493" y="997508"/>
                  </a:lnTo>
                  <a:close/>
                </a:path>
                <a:path w="3604259" h="5611495">
                  <a:moveTo>
                    <a:pt x="3106382" y="4978705"/>
                  </a:moveTo>
                  <a:lnTo>
                    <a:pt x="2110689" y="4978705"/>
                  </a:lnTo>
                  <a:lnTo>
                    <a:pt x="1478076" y="5611139"/>
                  </a:lnTo>
                  <a:lnTo>
                    <a:pt x="2474633" y="5611139"/>
                  </a:lnTo>
                  <a:lnTo>
                    <a:pt x="3106382" y="4978705"/>
                  </a:lnTo>
                  <a:close/>
                </a:path>
                <a:path w="3604259" h="5611495">
                  <a:moveTo>
                    <a:pt x="3603853" y="2489327"/>
                  </a:moveTo>
                  <a:lnTo>
                    <a:pt x="2608021" y="2489327"/>
                  </a:lnTo>
                  <a:lnTo>
                    <a:pt x="2110689" y="2987573"/>
                  </a:lnTo>
                  <a:lnTo>
                    <a:pt x="3106382" y="2987573"/>
                  </a:lnTo>
                  <a:lnTo>
                    <a:pt x="3603853" y="2489327"/>
                  </a:lnTo>
                  <a:close/>
                </a:path>
              </a:pathLst>
            </a:custGeom>
            <a:solidFill>
              <a:srgbClr val="F9D9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95987" y="12"/>
              <a:ext cx="6096000" cy="6858000"/>
            </a:xfrm>
            <a:custGeom>
              <a:avLst/>
              <a:gdLst/>
              <a:ahLst/>
              <a:cxnLst/>
              <a:rect l="l" t="t" r="r" b="b"/>
              <a:pathLst>
                <a:path w="6096000" h="6858000">
                  <a:moveTo>
                    <a:pt x="114350" y="2241435"/>
                  </a:moveTo>
                  <a:lnTo>
                    <a:pt x="0" y="2125942"/>
                  </a:lnTo>
                  <a:lnTo>
                    <a:pt x="0" y="2241435"/>
                  </a:lnTo>
                  <a:lnTo>
                    <a:pt x="114350" y="2241435"/>
                  </a:lnTo>
                  <a:close/>
                </a:path>
                <a:path w="6096000" h="6858000">
                  <a:moveTo>
                    <a:pt x="118160" y="5230025"/>
                  </a:moveTo>
                  <a:lnTo>
                    <a:pt x="0" y="5110708"/>
                  </a:lnTo>
                  <a:lnTo>
                    <a:pt x="0" y="5348706"/>
                  </a:lnTo>
                  <a:lnTo>
                    <a:pt x="118160" y="5230025"/>
                  </a:lnTo>
                  <a:close/>
                </a:path>
                <a:path w="6096000" h="6858000">
                  <a:moveTo>
                    <a:pt x="369989" y="0"/>
                  </a:moveTo>
                  <a:lnTo>
                    <a:pt x="0" y="0"/>
                  </a:lnTo>
                  <a:lnTo>
                    <a:pt x="0" y="251244"/>
                  </a:lnTo>
                  <a:lnTo>
                    <a:pt x="118160" y="251244"/>
                  </a:lnTo>
                  <a:lnTo>
                    <a:pt x="369989" y="0"/>
                  </a:lnTo>
                  <a:close/>
                </a:path>
                <a:path w="6096000" h="6858000">
                  <a:moveTo>
                    <a:pt x="616534" y="5727293"/>
                  </a:moveTo>
                  <a:lnTo>
                    <a:pt x="0" y="5728144"/>
                  </a:lnTo>
                  <a:lnTo>
                    <a:pt x="0" y="6345402"/>
                  </a:lnTo>
                  <a:lnTo>
                    <a:pt x="616534" y="5727293"/>
                  </a:lnTo>
                  <a:close/>
                </a:path>
                <a:path w="6096000" h="6858000">
                  <a:moveTo>
                    <a:pt x="751903" y="6857987"/>
                  </a:moveTo>
                  <a:lnTo>
                    <a:pt x="616534" y="6723799"/>
                  </a:lnTo>
                  <a:lnTo>
                    <a:pt x="482041" y="6857987"/>
                  </a:lnTo>
                  <a:lnTo>
                    <a:pt x="751903" y="6857987"/>
                  </a:lnTo>
                  <a:close/>
                </a:path>
                <a:path w="6096000" h="6858000">
                  <a:moveTo>
                    <a:pt x="1612328" y="4731778"/>
                  </a:moveTo>
                  <a:lnTo>
                    <a:pt x="1114882" y="4234421"/>
                  </a:lnTo>
                  <a:lnTo>
                    <a:pt x="120065" y="4234421"/>
                  </a:lnTo>
                  <a:lnTo>
                    <a:pt x="1114882" y="5230025"/>
                  </a:lnTo>
                  <a:lnTo>
                    <a:pt x="1612328" y="4731778"/>
                  </a:lnTo>
                  <a:close/>
                </a:path>
                <a:path w="6096000" h="6858000">
                  <a:moveTo>
                    <a:pt x="2110689" y="2244356"/>
                  </a:moveTo>
                  <a:lnTo>
                    <a:pt x="1612328" y="1745094"/>
                  </a:lnTo>
                  <a:lnTo>
                    <a:pt x="0" y="3357905"/>
                  </a:lnTo>
                  <a:lnTo>
                    <a:pt x="0" y="4234421"/>
                  </a:lnTo>
                  <a:lnTo>
                    <a:pt x="118160" y="4234421"/>
                  </a:lnTo>
                  <a:lnTo>
                    <a:pt x="2110689" y="2244356"/>
                  </a:lnTo>
                  <a:close/>
                </a:path>
                <a:path w="6096000" h="6858000">
                  <a:moveTo>
                    <a:pt x="3106382" y="251244"/>
                  </a:moveTo>
                  <a:lnTo>
                    <a:pt x="2110689" y="251244"/>
                  </a:lnTo>
                  <a:lnTo>
                    <a:pt x="1114882" y="1246847"/>
                  </a:lnTo>
                  <a:lnTo>
                    <a:pt x="1612328" y="1745094"/>
                  </a:lnTo>
                  <a:lnTo>
                    <a:pt x="3106382" y="251244"/>
                  </a:lnTo>
                  <a:close/>
                </a:path>
                <a:path w="6096000" h="6858000">
                  <a:moveTo>
                    <a:pt x="3603853" y="4731778"/>
                  </a:moveTo>
                  <a:lnTo>
                    <a:pt x="3106382" y="4234421"/>
                  </a:lnTo>
                  <a:lnTo>
                    <a:pt x="2110689" y="4234421"/>
                  </a:lnTo>
                  <a:lnTo>
                    <a:pt x="1612328" y="4731778"/>
                  </a:lnTo>
                  <a:lnTo>
                    <a:pt x="2110689" y="5230025"/>
                  </a:lnTo>
                  <a:lnTo>
                    <a:pt x="3106382" y="5230025"/>
                  </a:lnTo>
                  <a:lnTo>
                    <a:pt x="3603853" y="4731778"/>
                  </a:lnTo>
                  <a:close/>
                </a:path>
                <a:path w="6096000" h="6858000">
                  <a:moveTo>
                    <a:pt x="4100296" y="2244356"/>
                  </a:moveTo>
                  <a:lnTo>
                    <a:pt x="3105493" y="2244356"/>
                  </a:lnTo>
                  <a:lnTo>
                    <a:pt x="2608021" y="2740698"/>
                  </a:lnTo>
                  <a:lnTo>
                    <a:pt x="3603853" y="2740698"/>
                  </a:lnTo>
                  <a:lnTo>
                    <a:pt x="4100296" y="2244356"/>
                  </a:lnTo>
                  <a:close/>
                </a:path>
                <a:path w="6096000" h="6858000">
                  <a:moveTo>
                    <a:pt x="5350230" y="0"/>
                  </a:moveTo>
                  <a:lnTo>
                    <a:pt x="4354157" y="0"/>
                  </a:lnTo>
                  <a:lnTo>
                    <a:pt x="3106382" y="1246847"/>
                  </a:lnTo>
                  <a:lnTo>
                    <a:pt x="3603853" y="1745094"/>
                  </a:lnTo>
                  <a:lnTo>
                    <a:pt x="5350230" y="0"/>
                  </a:lnTo>
                  <a:close/>
                </a:path>
                <a:path w="6096000" h="6858000">
                  <a:moveTo>
                    <a:pt x="6089916" y="2243340"/>
                  </a:moveTo>
                  <a:lnTo>
                    <a:pt x="5098021" y="1246847"/>
                  </a:lnTo>
                  <a:lnTo>
                    <a:pt x="4600562" y="1745094"/>
                  </a:lnTo>
                  <a:lnTo>
                    <a:pt x="5596382" y="2740698"/>
                  </a:lnTo>
                  <a:lnTo>
                    <a:pt x="6089916" y="2243340"/>
                  </a:lnTo>
                  <a:close/>
                </a:path>
                <a:path w="6096000" h="6858000">
                  <a:moveTo>
                    <a:pt x="6096000" y="5232298"/>
                  </a:moveTo>
                  <a:lnTo>
                    <a:pt x="6093726" y="5230025"/>
                  </a:lnTo>
                  <a:lnTo>
                    <a:pt x="5098034" y="5230025"/>
                  </a:lnTo>
                  <a:lnTo>
                    <a:pt x="6096000" y="6227775"/>
                  </a:lnTo>
                  <a:lnTo>
                    <a:pt x="6096000" y="5232298"/>
                  </a:lnTo>
                  <a:close/>
                </a:path>
                <a:path w="6096000" h="6858000">
                  <a:moveTo>
                    <a:pt x="6096000" y="2740698"/>
                  </a:moveTo>
                  <a:lnTo>
                    <a:pt x="5596382" y="2740698"/>
                  </a:lnTo>
                  <a:lnTo>
                    <a:pt x="4102201" y="4234421"/>
                  </a:lnTo>
                  <a:lnTo>
                    <a:pt x="4600562" y="4731778"/>
                  </a:lnTo>
                  <a:lnTo>
                    <a:pt x="6096000" y="3236671"/>
                  </a:lnTo>
                  <a:lnTo>
                    <a:pt x="6096000" y="2740698"/>
                  </a:lnTo>
                  <a:close/>
                </a:path>
                <a:path w="6096000" h="6858000">
                  <a:moveTo>
                    <a:pt x="6096000" y="749490"/>
                  </a:moveTo>
                  <a:lnTo>
                    <a:pt x="5596382" y="749490"/>
                  </a:lnTo>
                  <a:lnTo>
                    <a:pt x="5098021" y="1246847"/>
                  </a:lnTo>
                  <a:lnTo>
                    <a:pt x="6093726" y="1246847"/>
                  </a:lnTo>
                  <a:lnTo>
                    <a:pt x="6096000" y="1244574"/>
                  </a:lnTo>
                  <a:lnTo>
                    <a:pt x="6096000" y="749490"/>
                  </a:lnTo>
                  <a:close/>
                </a:path>
              </a:pathLst>
            </a:custGeom>
            <a:solidFill>
              <a:srgbClr val="FACC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95987" y="12"/>
              <a:ext cx="6096000" cy="6858000"/>
            </a:xfrm>
            <a:custGeom>
              <a:avLst/>
              <a:gdLst/>
              <a:ahLst/>
              <a:cxnLst/>
              <a:rect l="l" t="t" r="r" b="b"/>
              <a:pathLst>
                <a:path w="6096000" h="6858000">
                  <a:moveTo>
                    <a:pt x="118160" y="251244"/>
                  </a:moveTo>
                  <a:lnTo>
                    <a:pt x="0" y="251244"/>
                  </a:lnTo>
                  <a:lnTo>
                    <a:pt x="0" y="370001"/>
                  </a:lnTo>
                  <a:lnTo>
                    <a:pt x="118160" y="251244"/>
                  </a:lnTo>
                  <a:close/>
                </a:path>
                <a:path w="6096000" h="6858000">
                  <a:moveTo>
                    <a:pt x="121018" y="2245245"/>
                  </a:moveTo>
                  <a:lnTo>
                    <a:pt x="0" y="2245245"/>
                  </a:lnTo>
                  <a:lnTo>
                    <a:pt x="0" y="2366264"/>
                  </a:lnTo>
                  <a:lnTo>
                    <a:pt x="121018" y="2245245"/>
                  </a:lnTo>
                  <a:close/>
                </a:path>
                <a:path w="6096000" h="6858000">
                  <a:moveTo>
                    <a:pt x="616534" y="6723799"/>
                  </a:moveTo>
                  <a:lnTo>
                    <a:pt x="0" y="6723799"/>
                  </a:lnTo>
                  <a:lnTo>
                    <a:pt x="0" y="6857987"/>
                  </a:lnTo>
                  <a:lnTo>
                    <a:pt x="482041" y="6857987"/>
                  </a:lnTo>
                  <a:lnTo>
                    <a:pt x="616534" y="6723799"/>
                  </a:lnTo>
                  <a:close/>
                </a:path>
                <a:path w="6096000" h="6858000">
                  <a:moveTo>
                    <a:pt x="1114882" y="5230025"/>
                  </a:moveTo>
                  <a:lnTo>
                    <a:pt x="118160" y="5230025"/>
                  </a:lnTo>
                  <a:lnTo>
                    <a:pt x="0" y="5348706"/>
                  </a:lnTo>
                  <a:lnTo>
                    <a:pt x="0" y="5727293"/>
                  </a:lnTo>
                  <a:lnTo>
                    <a:pt x="616534" y="5727293"/>
                  </a:lnTo>
                  <a:lnTo>
                    <a:pt x="1114882" y="5230025"/>
                  </a:lnTo>
                  <a:close/>
                </a:path>
                <a:path w="6096000" h="6858000">
                  <a:moveTo>
                    <a:pt x="2110689" y="251244"/>
                  </a:moveTo>
                  <a:lnTo>
                    <a:pt x="1858860" y="0"/>
                  </a:lnTo>
                  <a:lnTo>
                    <a:pt x="1366278" y="0"/>
                  </a:lnTo>
                  <a:lnTo>
                    <a:pt x="616534" y="749490"/>
                  </a:lnTo>
                  <a:lnTo>
                    <a:pt x="1114882" y="1246847"/>
                  </a:lnTo>
                  <a:lnTo>
                    <a:pt x="2110689" y="251244"/>
                  </a:lnTo>
                  <a:close/>
                </a:path>
                <a:path w="6096000" h="6858000">
                  <a:moveTo>
                    <a:pt x="3106382" y="5230025"/>
                  </a:moveTo>
                  <a:lnTo>
                    <a:pt x="2110689" y="5230025"/>
                  </a:lnTo>
                  <a:lnTo>
                    <a:pt x="1612328" y="4731778"/>
                  </a:lnTo>
                  <a:lnTo>
                    <a:pt x="1114882" y="5230025"/>
                  </a:lnTo>
                  <a:lnTo>
                    <a:pt x="2110689" y="6225552"/>
                  </a:lnTo>
                  <a:lnTo>
                    <a:pt x="3106382" y="5230025"/>
                  </a:lnTo>
                  <a:close/>
                </a:path>
                <a:path w="6096000" h="6858000">
                  <a:moveTo>
                    <a:pt x="3357753" y="0"/>
                  </a:moveTo>
                  <a:lnTo>
                    <a:pt x="2361996" y="0"/>
                  </a:lnTo>
                  <a:lnTo>
                    <a:pt x="2110689" y="251244"/>
                  </a:lnTo>
                  <a:lnTo>
                    <a:pt x="3106382" y="251244"/>
                  </a:lnTo>
                  <a:lnTo>
                    <a:pt x="3357753" y="0"/>
                  </a:lnTo>
                  <a:close/>
                </a:path>
                <a:path w="6096000" h="6858000">
                  <a:moveTo>
                    <a:pt x="3603853" y="2740698"/>
                  </a:moveTo>
                  <a:lnTo>
                    <a:pt x="2608021" y="2740698"/>
                  </a:lnTo>
                  <a:lnTo>
                    <a:pt x="1114882" y="4234421"/>
                  </a:lnTo>
                  <a:lnTo>
                    <a:pt x="1612328" y="4731778"/>
                  </a:lnTo>
                  <a:lnTo>
                    <a:pt x="3603853" y="2740698"/>
                  </a:lnTo>
                  <a:close/>
                </a:path>
                <a:path w="6096000" h="6858000">
                  <a:moveTo>
                    <a:pt x="3603853" y="749490"/>
                  </a:moveTo>
                  <a:lnTo>
                    <a:pt x="2608021" y="749490"/>
                  </a:lnTo>
                  <a:lnTo>
                    <a:pt x="2110689" y="1246847"/>
                  </a:lnTo>
                  <a:lnTo>
                    <a:pt x="3106382" y="1246847"/>
                  </a:lnTo>
                  <a:lnTo>
                    <a:pt x="3603853" y="749490"/>
                  </a:lnTo>
                  <a:close/>
                </a:path>
                <a:path w="6096000" h="6858000">
                  <a:moveTo>
                    <a:pt x="3737940" y="6857987"/>
                  </a:moveTo>
                  <a:lnTo>
                    <a:pt x="3603853" y="6723799"/>
                  </a:lnTo>
                  <a:lnTo>
                    <a:pt x="3469602" y="6857987"/>
                  </a:lnTo>
                  <a:lnTo>
                    <a:pt x="3737940" y="6857987"/>
                  </a:lnTo>
                  <a:close/>
                </a:path>
                <a:path w="6096000" h="6858000">
                  <a:moveTo>
                    <a:pt x="5730545" y="6857987"/>
                  </a:moveTo>
                  <a:lnTo>
                    <a:pt x="4102201" y="5230025"/>
                  </a:lnTo>
                  <a:lnTo>
                    <a:pt x="3106382" y="6225552"/>
                  </a:lnTo>
                  <a:lnTo>
                    <a:pt x="4102201" y="6225552"/>
                  </a:lnTo>
                  <a:lnTo>
                    <a:pt x="4734826" y="6857987"/>
                  </a:lnTo>
                  <a:lnTo>
                    <a:pt x="5730545" y="6857987"/>
                  </a:lnTo>
                  <a:close/>
                </a:path>
                <a:path w="6096000" h="6858000">
                  <a:moveTo>
                    <a:pt x="6096000" y="4236694"/>
                  </a:moveTo>
                  <a:lnTo>
                    <a:pt x="6093726" y="4234421"/>
                  </a:lnTo>
                  <a:lnTo>
                    <a:pt x="5098034" y="4234421"/>
                  </a:lnTo>
                  <a:lnTo>
                    <a:pt x="4600562" y="4731778"/>
                  </a:lnTo>
                  <a:lnTo>
                    <a:pt x="5098034" y="5230025"/>
                  </a:lnTo>
                  <a:lnTo>
                    <a:pt x="6093726" y="5230025"/>
                  </a:lnTo>
                  <a:lnTo>
                    <a:pt x="6096000" y="5227739"/>
                  </a:lnTo>
                  <a:lnTo>
                    <a:pt x="6096000" y="4236694"/>
                  </a:lnTo>
                  <a:close/>
                </a:path>
                <a:path w="6096000" h="6858000">
                  <a:moveTo>
                    <a:pt x="6096000" y="3238944"/>
                  </a:moveTo>
                  <a:lnTo>
                    <a:pt x="6093726" y="3238944"/>
                  </a:lnTo>
                  <a:lnTo>
                    <a:pt x="5596382" y="3736175"/>
                  </a:lnTo>
                  <a:lnTo>
                    <a:pt x="6096000" y="3736175"/>
                  </a:lnTo>
                  <a:lnTo>
                    <a:pt x="6096000" y="3238944"/>
                  </a:lnTo>
                  <a:close/>
                </a:path>
                <a:path w="6096000" h="6858000">
                  <a:moveTo>
                    <a:pt x="6096000" y="0"/>
                  </a:moveTo>
                  <a:lnTo>
                    <a:pt x="5350230" y="0"/>
                  </a:lnTo>
                  <a:lnTo>
                    <a:pt x="3603853" y="1745094"/>
                  </a:lnTo>
                  <a:lnTo>
                    <a:pt x="4100296" y="2244356"/>
                  </a:lnTo>
                  <a:lnTo>
                    <a:pt x="5098199" y="1247038"/>
                  </a:lnTo>
                  <a:lnTo>
                    <a:pt x="6089916" y="2243340"/>
                  </a:lnTo>
                  <a:lnTo>
                    <a:pt x="6096000" y="2243340"/>
                  </a:lnTo>
                  <a:lnTo>
                    <a:pt x="6096000" y="1249133"/>
                  </a:lnTo>
                  <a:lnTo>
                    <a:pt x="6093726" y="1246847"/>
                  </a:lnTo>
                  <a:lnTo>
                    <a:pt x="5098377" y="1246847"/>
                  </a:lnTo>
                  <a:lnTo>
                    <a:pt x="6096000" y="249809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FAD2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095987" y="12"/>
              <a:ext cx="6096000" cy="6858000"/>
            </a:xfrm>
            <a:custGeom>
              <a:avLst/>
              <a:gdLst/>
              <a:ahLst/>
              <a:cxnLst/>
              <a:rect l="l" t="t" r="r" b="b"/>
              <a:pathLst>
                <a:path w="6096000" h="6858000">
                  <a:moveTo>
                    <a:pt x="1114882" y="5230025"/>
                  </a:moveTo>
                  <a:lnTo>
                    <a:pt x="120065" y="4234421"/>
                  </a:lnTo>
                  <a:lnTo>
                    <a:pt x="0" y="4234421"/>
                  </a:lnTo>
                  <a:lnTo>
                    <a:pt x="0" y="5110708"/>
                  </a:lnTo>
                  <a:lnTo>
                    <a:pt x="118160" y="5230025"/>
                  </a:lnTo>
                  <a:lnTo>
                    <a:pt x="1114882" y="5230025"/>
                  </a:lnTo>
                  <a:close/>
                </a:path>
                <a:path w="6096000" h="6858000">
                  <a:moveTo>
                    <a:pt x="1612328" y="1745094"/>
                  </a:moveTo>
                  <a:lnTo>
                    <a:pt x="616534" y="749490"/>
                  </a:lnTo>
                  <a:lnTo>
                    <a:pt x="0" y="749490"/>
                  </a:lnTo>
                  <a:lnTo>
                    <a:pt x="0" y="2123668"/>
                  </a:lnTo>
                  <a:lnTo>
                    <a:pt x="121018" y="2245245"/>
                  </a:lnTo>
                  <a:lnTo>
                    <a:pt x="1115834" y="2245245"/>
                  </a:lnTo>
                  <a:lnTo>
                    <a:pt x="1612328" y="1745094"/>
                  </a:lnTo>
                  <a:close/>
                </a:path>
                <a:path w="6096000" h="6858000">
                  <a:moveTo>
                    <a:pt x="2110689" y="6225552"/>
                  </a:moveTo>
                  <a:lnTo>
                    <a:pt x="1114882" y="5230025"/>
                  </a:lnTo>
                  <a:lnTo>
                    <a:pt x="0" y="6344640"/>
                  </a:lnTo>
                  <a:lnTo>
                    <a:pt x="0" y="6723799"/>
                  </a:lnTo>
                  <a:lnTo>
                    <a:pt x="616534" y="6723799"/>
                  </a:lnTo>
                  <a:lnTo>
                    <a:pt x="751014" y="6857987"/>
                  </a:lnTo>
                  <a:lnTo>
                    <a:pt x="1478076" y="6857987"/>
                  </a:lnTo>
                  <a:lnTo>
                    <a:pt x="2110689" y="6225552"/>
                  </a:lnTo>
                  <a:close/>
                </a:path>
                <a:path w="6096000" h="6858000">
                  <a:moveTo>
                    <a:pt x="2608021" y="2740698"/>
                  </a:moveTo>
                  <a:lnTo>
                    <a:pt x="2110689" y="2244356"/>
                  </a:lnTo>
                  <a:lnTo>
                    <a:pt x="120065" y="4234421"/>
                  </a:lnTo>
                  <a:lnTo>
                    <a:pt x="1114882" y="4234421"/>
                  </a:lnTo>
                  <a:lnTo>
                    <a:pt x="2608021" y="2740698"/>
                  </a:lnTo>
                  <a:close/>
                </a:path>
                <a:path w="6096000" h="6858000">
                  <a:moveTo>
                    <a:pt x="4100296" y="2244356"/>
                  </a:moveTo>
                  <a:lnTo>
                    <a:pt x="3106382" y="1246847"/>
                  </a:lnTo>
                  <a:lnTo>
                    <a:pt x="2110689" y="1246847"/>
                  </a:lnTo>
                  <a:lnTo>
                    <a:pt x="3105493" y="2244356"/>
                  </a:lnTo>
                  <a:lnTo>
                    <a:pt x="4100296" y="2244356"/>
                  </a:lnTo>
                  <a:close/>
                </a:path>
                <a:path w="6096000" h="6858000">
                  <a:moveTo>
                    <a:pt x="4353064" y="0"/>
                  </a:moveTo>
                  <a:lnTo>
                    <a:pt x="3356381" y="0"/>
                  </a:lnTo>
                  <a:lnTo>
                    <a:pt x="2610942" y="744791"/>
                  </a:lnTo>
                  <a:lnTo>
                    <a:pt x="3606647" y="744791"/>
                  </a:lnTo>
                  <a:lnTo>
                    <a:pt x="4353064" y="0"/>
                  </a:lnTo>
                  <a:close/>
                </a:path>
                <a:path w="6096000" h="6858000">
                  <a:moveTo>
                    <a:pt x="4734826" y="6857987"/>
                  </a:moveTo>
                  <a:lnTo>
                    <a:pt x="4102201" y="6225552"/>
                  </a:lnTo>
                  <a:lnTo>
                    <a:pt x="3106382" y="6225552"/>
                  </a:lnTo>
                  <a:lnTo>
                    <a:pt x="2608021" y="6723799"/>
                  </a:lnTo>
                  <a:lnTo>
                    <a:pt x="3603853" y="6723799"/>
                  </a:lnTo>
                  <a:lnTo>
                    <a:pt x="3737940" y="6857987"/>
                  </a:lnTo>
                  <a:lnTo>
                    <a:pt x="4734826" y="6857987"/>
                  </a:lnTo>
                  <a:close/>
                </a:path>
                <a:path w="6096000" h="6858000">
                  <a:moveTo>
                    <a:pt x="5596382" y="2740698"/>
                  </a:moveTo>
                  <a:lnTo>
                    <a:pt x="4600562" y="1745094"/>
                  </a:lnTo>
                  <a:lnTo>
                    <a:pt x="2608021" y="3736175"/>
                  </a:lnTo>
                  <a:lnTo>
                    <a:pt x="3603853" y="3736175"/>
                  </a:lnTo>
                  <a:lnTo>
                    <a:pt x="4102201" y="4234421"/>
                  </a:lnTo>
                  <a:lnTo>
                    <a:pt x="5596382" y="2740698"/>
                  </a:lnTo>
                  <a:close/>
                </a:path>
                <a:path w="6096000" h="6858000">
                  <a:moveTo>
                    <a:pt x="6096000" y="6226886"/>
                  </a:moveTo>
                  <a:lnTo>
                    <a:pt x="4600562" y="4731778"/>
                  </a:lnTo>
                  <a:lnTo>
                    <a:pt x="4102201" y="5230025"/>
                  </a:lnTo>
                  <a:lnTo>
                    <a:pt x="5730545" y="6857987"/>
                  </a:lnTo>
                  <a:lnTo>
                    <a:pt x="6096000" y="6857987"/>
                  </a:lnTo>
                  <a:lnTo>
                    <a:pt x="6096000" y="6226886"/>
                  </a:lnTo>
                  <a:close/>
                </a:path>
                <a:path w="6096000" h="6858000">
                  <a:moveTo>
                    <a:pt x="6096000" y="2243340"/>
                  </a:moveTo>
                  <a:lnTo>
                    <a:pt x="6089916" y="2243340"/>
                  </a:lnTo>
                  <a:lnTo>
                    <a:pt x="6082208" y="2252192"/>
                  </a:lnTo>
                  <a:lnTo>
                    <a:pt x="5596382" y="2740698"/>
                  </a:lnTo>
                  <a:lnTo>
                    <a:pt x="6096000" y="2740698"/>
                  </a:lnTo>
                  <a:lnTo>
                    <a:pt x="6096000" y="2243340"/>
                  </a:lnTo>
                  <a:close/>
                </a:path>
                <a:path w="6096000" h="6858000">
                  <a:moveTo>
                    <a:pt x="6096000" y="1244574"/>
                  </a:moveTo>
                  <a:lnTo>
                    <a:pt x="6093726" y="1246847"/>
                  </a:lnTo>
                  <a:lnTo>
                    <a:pt x="6096000" y="1249133"/>
                  </a:lnTo>
                  <a:lnTo>
                    <a:pt x="6096000" y="1244574"/>
                  </a:lnTo>
                  <a:close/>
                </a:path>
              </a:pathLst>
            </a:custGeom>
            <a:solidFill>
              <a:srgbClr val="F9C5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1941592" y="1991307"/>
            <a:ext cx="2173545" cy="20458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00200" y="4189128"/>
            <a:ext cx="2853055" cy="0"/>
          </a:xfrm>
          <a:custGeom>
            <a:avLst/>
            <a:gdLst/>
            <a:ahLst/>
            <a:cxnLst/>
            <a:rect l="l" t="t" r="r" b="b"/>
            <a:pathLst>
              <a:path w="2853054">
                <a:moveTo>
                  <a:pt x="0" y="0"/>
                </a:moveTo>
                <a:lnTo>
                  <a:pt x="2852842" y="0"/>
                </a:lnTo>
              </a:path>
            </a:pathLst>
          </a:custGeom>
          <a:ln w="18468">
            <a:solidFill>
              <a:srgbClr val="F9B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00200" y="4686364"/>
            <a:ext cx="153623" cy="187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50125" y="4686364"/>
            <a:ext cx="155033" cy="1846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04299" y="4686364"/>
            <a:ext cx="20320" cy="184785"/>
          </a:xfrm>
          <a:custGeom>
            <a:avLst/>
            <a:gdLst/>
            <a:ahLst/>
            <a:cxnLst/>
            <a:rect l="l" t="t" r="r" b="b"/>
            <a:pathLst>
              <a:path w="20319" h="184785">
                <a:moveTo>
                  <a:pt x="19929" y="0"/>
                </a:moveTo>
                <a:lnTo>
                  <a:pt x="0" y="0"/>
                </a:lnTo>
                <a:lnTo>
                  <a:pt x="0" y="184686"/>
                </a:lnTo>
                <a:lnTo>
                  <a:pt x="19929" y="184686"/>
                </a:lnTo>
                <a:lnTo>
                  <a:pt x="199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506302" y="4686364"/>
            <a:ext cx="183476" cy="18468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859053" y="4686364"/>
            <a:ext cx="132298" cy="1846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174847" y="4686364"/>
            <a:ext cx="147923" cy="18468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493467" y="4684945"/>
            <a:ext cx="139465" cy="1889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13452" y="4686364"/>
            <a:ext cx="19050" cy="184785"/>
          </a:xfrm>
          <a:custGeom>
            <a:avLst/>
            <a:gdLst/>
            <a:ahLst/>
            <a:cxnLst/>
            <a:rect l="l" t="t" r="r" b="b"/>
            <a:pathLst>
              <a:path w="19050" h="184785">
                <a:moveTo>
                  <a:pt x="18582" y="0"/>
                </a:moveTo>
                <a:lnTo>
                  <a:pt x="0" y="0"/>
                </a:lnTo>
                <a:lnTo>
                  <a:pt x="0" y="184686"/>
                </a:lnTo>
                <a:lnTo>
                  <a:pt x="18582" y="184686"/>
                </a:lnTo>
                <a:lnTo>
                  <a:pt x="185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02684" y="4685956"/>
            <a:ext cx="149860" cy="185420"/>
          </a:xfrm>
          <a:custGeom>
            <a:avLst/>
            <a:gdLst/>
            <a:ahLst/>
            <a:cxnLst/>
            <a:rect l="l" t="t" r="r" b="b"/>
            <a:pathLst>
              <a:path w="149860" h="185420">
                <a:moveTo>
                  <a:pt x="149428" y="0"/>
                </a:moveTo>
                <a:lnTo>
                  <a:pt x="0" y="0"/>
                </a:lnTo>
                <a:lnTo>
                  <a:pt x="0" y="17754"/>
                </a:lnTo>
                <a:lnTo>
                  <a:pt x="64096" y="17754"/>
                </a:lnTo>
                <a:lnTo>
                  <a:pt x="64096" y="185267"/>
                </a:lnTo>
                <a:lnTo>
                  <a:pt x="84010" y="185267"/>
                </a:lnTo>
                <a:lnTo>
                  <a:pt x="84010" y="17754"/>
                </a:lnTo>
                <a:lnTo>
                  <a:pt x="149428" y="17754"/>
                </a:lnTo>
                <a:lnTo>
                  <a:pt x="1494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91485" y="4686364"/>
            <a:ext cx="161556" cy="1846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1600200" y="4377588"/>
            <a:ext cx="623570" cy="213995"/>
            <a:chOff x="1600200" y="4377588"/>
            <a:chExt cx="623570" cy="213995"/>
          </a:xfrm>
        </p:grpSpPr>
        <p:sp>
          <p:nvSpPr>
            <p:cNvPr id="25" name="object 25"/>
            <p:cNvSpPr/>
            <p:nvPr/>
          </p:nvSpPr>
          <p:spPr>
            <a:xfrm>
              <a:off x="1600200" y="4378079"/>
              <a:ext cx="203406" cy="213107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824926" y="4377588"/>
              <a:ext cx="165100" cy="213360"/>
            </a:xfrm>
            <a:custGeom>
              <a:avLst/>
              <a:gdLst/>
              <a:ahLst/>
              <a:cxnLst/>
              <a:rect l="l" t="t" r="r" b="b"/>
              <a:pathLst>
                <a:path w="165100" h="213360">
                  <a:moveTo>
                    <a:pt x="165011" y="173850"/>
                  </a:moveTo>
                  <a:lnTo>
                    <a:pt x="48374" y="173850"/>
                  </a:lnTo>
                  <a:lnTo>
                    <a:pt x="48374" y="124358"/>
                  </a:lnTo>
                  <a:lnTo>
                    <a:pt x="147942" y="124358"/>
                  </a:lnTo>
                  <a:lnTo>
                    <a:pt x="147942" y="86296"/>
                  </a:lnTo>
                  <a:lnTo>
                    <a:pt x="48374" y="86296"/>
                  </a:lnTo>
                  <a:lnTo>
                    <a:pt x="48374" y="40614"/>
                  </a:lnTo>
                  <a:lnTo>
                    <a:pt x="160743" y="40614"/>
                  </a:lnTo>
                  <a:lnTo>
                    <a:pt x="160743" y="0"/>
                  </a:lnTo>
                  <a:lnTo>
                    <a:pt x="0" y="0"/>
                  </a:lnTo>
                  <a:lnTo>
                    <a:pt x="0" y="40614"/>
                  </a:lnTo>
                  <a:lnTo>
                    <a:pt x="0" y="86296"/>
                  </a:lnTo>
                  <a:lnTo>
                    <a:pt x="0" y="124358"/>
                  </a:lnTo>
                  <a:lnTo>
                    <a:pt x="0" y="173850"/>
                  </a:lnTo>
                  <a:lnTo>
                    <a:pt x="0" y="213194"/>
                  </a:lnTo>
                  <a:lnTo>
                    <a:pt x="165011" y="213194"/>
                  </a:lnTo>
                  <a:lnTo>
                    <a:pt x="165011" y="1738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028363" y="4378079"/>
              <a:ext cx="194873" cy="213107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/>
          <p:nvPr/>
        </p:nvSpPr>
        <p:spPr>
          <a:xfrm>
            <a:off x="2271589" y="4378080"/>
            <a:ext cx="194873" cy="213107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2516257" y="4375240"/>
            <a:ext cx="919480" cy="219075"/>
            <a:chOff x="2516257" y="4375240"/>
            <a:chExt cx="919480" cy="219075"/>
          </a:xfrm>
        </p:grpSpPr>
        <p:sp>
          <p:nvSpPr>
            <p:cNvPr id="30" name="object 30"/>
            <p:cNvSpPr/>
            <p:nvPr/>
          </p:nvSpPr>
          <p:spPr>
            <a:xfrm>
              <a:off x="2516251" y="4377588"/>
              <a:ext cx="163830" cy="213360"/>
            </a:xfrm>
            <a:custGeom>
              <a:avLst/>
              <a:gdLst/>
              <a:ahLst/>
              <a:cxnLst/>
              <a:rect l="l" t="t" r="r" b="b"/>
              <a:pathLst>
                <a:path w="163830" h="213360">
                  <a:moveTo>
                    <a:pt x="163563" y="173850"/>
                  </a:moveTo>
                  <a:lnTo>
                    <a:pt x="48348" y="173850"/>
                  </a:lnTo>
                  <a:lnTo>
                    <a:pt x="48348" y="124358"/>
                  </a:lnTo>
                  <a:lnTo>
                    <a:pt x="146507" y="124358"/>
                  </a:lnTo>
                  <a:lnTo>
                    <a:pt x="146507" y="86296"/>
                  </a:lnTo>
                  <a:lnTo>
                    <a:pt x="48348" y="86296"/>
                  </a:lnTo>
                  <a:lnTo>
                    <a:pt x="48348" y="40614"/>
                  </a:lnTo>
                  <a:lnTo>
                    <a:pt x="160718" y="40614"/>
                  </a:lnTo>
                  <a:lnTo>
                    <a:pt x="160718" y="0"/>
                  </a:lnTo>
                  <a:lnTo>
                    <a:pt x="0" y="0"/>
                  </a:lnTo>
                  <a:lnTo>
                    <a:pt x="0" y="40614"/>
                  </a:lnTo>
                  <a:lnTo>
                    <a:pt x="0" y="86296"/>
                  </a:lnTo>
                  <a:lnTo>
                    <a:pt x="0" y="124358"/>
                  </a:lnTo>
                  <a:lnTo>
                    <a:pt x="0" y="173850"/>
                  </a:lnTo>
                  <a:lnTo>
                    <a:pt x="0" y="213194"/>
                  </a:lnTo>
                  <a:lnTo>
                    <a:pt x="163563" y="213194"/>
                  </a:lnTo>
                  <a:lnTo>
                    <a:pt x="163563" y="1738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702597" y="4375240"/>
              <a:ext cx="416767" cy="218786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095188" y="4378079"/>
              <a:ext cx="340360" cy="213360"/>
            </a:xfrm>
            <a:custGeom>
              <a:avLst/>
              <a:gdLst/>
              <a:ahLst/>
              <a:cxnLst/>
              <a:rect l="l" t="t" r="r" b="b"/>
              <a:pathLst>
                <a:path w="340360" h="213360">
                  <a:moveTo>
                    <a:pt x="339951" y="0"/>
                  </a:moveTo>
                  <a:lnTo>
                    <a:pt x="293020" y="0"/>
                  </a:lnTo>
                  <a:lnTo>
                    <a:pt x="243226" y="150596"/>
                  </a:lnTo>
                  <a:lnTo>
                    <a:pt x="194873" y="0"/>
                  </a:lnTo>
                  <a:lnTo>
                    <a:pt x="149345" y="0"/>
                  </a:lnTo>
                  <a:lnTo>
                    <a:pt x="99569" y="149176"/>
                  </a:lnTo>
                  <a:lnTo>
                    <a:pt x="51197" y="0"/>
                  </a:lnTo>
                  <a:lnTo>
                    <a:pt x="0" y="0"/>
                  </a:lnTo>
                  <a:lnTo>
                    <a:pt x="69685" y="213107"/>
                  </a:lnTo>
                  <a:lnTo>
                    <a:pt x="122324" y="213107"/>
                  </a:lnTo>
                  <a:lnTo>
                    <a:pt x="170696" y="68189"/>
                  </a:lnTo>
                  <a:lnTo>
                    <a:pt x="217627" y="213107"/>
                  </a:lnTo>
                  <a:lnTo>
                    <a:pt x="270266" y="213107"/>
                  </a:lnTo>
                  <a:lnTo>
                    <a:pt x="3399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/>
          <p:nvPr/>
        </p:nvSpPr>
        <p:spPr>
          <a:xfrm>
            <a:off x="3536226" y="4375240"/>
            <a:ext cx="176530" cy="219075"/>
          </a:xfrm>
          <a:custGeom>
            <a:avLst/>
            <a:gdLst/>
            <a:ahLst/>
            <a:cxnLst/>
            <a:rect l="l" t="t" r="r" b="b"/>
            <a:pathLst>
              <a:path w="176529" h="219075">
                <a:moveTo>
                  <a:pt x="93862" y="0"/>
                </a:moveTo>
                <a:lnTo>
                  <a:pt x="54009" y="5216"/>
                </a:lnTo>
                <a:lnTo>
                  <a:pt x="26049" y="19357"/>
                </a:lnTo>
                <a:lnTo>
                  <a:pt x="9572" y="40156"/>
                </a:lnTo>
                <a:lnTo>
                  <a:pt x="4171" y="65350"/>
                </a:lnTo>
                <a:lnTo>
                  <a:pt x="17049" y="101534"/>
                </a:lnTo>
                <a:lnTo>
                  <a:pt x="47757" y="120265"/>
                </a:lnTo>
                <a:lnTo>
                  <a:pt x="84408" y="129997"/>
                </a:lnTo>
                <a:lnTo>
                  <a:pt x="115116" y="139183"/>
                </a:lnTo>
                <a:lnTo>
                  <a:pt x="127993" y="156275"/>
                </a:lnTo>
                <a:lnTo>
                  <a:pt x="125534" y="165815"/>
                </a:lnTo>
                <a:lnTo>
                  <a:pt x="117991" y="172958"/>
                </a:lnTo>
                <a:lnTo>
                  <a:pt x="105115" y="177440"/>
                </a:lnTo>
                <a:lnTo>
                  <a:pt x="86656" y="178993"/>
                </a:lnTo>
                <a:lnTo>
                  <a:pt x="67383" y="177462"/>
                </a:lnTo>
                <a:lnTo>
                  <a:pt x="48661" y="173136"/>
                </a:lnTo>
                <a:lnTo>
                  <a:pt x="31539" y="166414"/>
                </a:lnTo>
                <a:lnTo>
                  <a:pt x="17065" y="157695"/>
                </a:lnTo>
                <a:lnTo>
                  <a:pt x="0" y="194630"/>
                </a:lnTo>
                <a:lnTo>
                  <a:pt x="16499" y="204394"/>
                </a:lnTo>
                <a:lnTo>
                  <a:pt x="37426" y="212032"/>
                </a:lnTo>
                <a:lnTo>
                  <a:pt x="61303" y="217008"/>
                </a:lnTo>
                <a:lnTo>
                  <a:pt x="86656" y="218786"/>
                </a:lnTo>
                <a:lnTo>
                  <a:pt x="125869" y="213569"/>
                </a:lnTo>
                <a:lnTo>
                  <a:pt x="153900" y="199429"/>
                </a:lnTo>
                <a:lnTo>
                  <a:pt x="170732" y="178630"/>
                </a:lnTo>
                <a:lnTo>
                  <a:pt x="176347" y="153436"/>
                </a:lnTo>
                <a:lnTo>
                  <a:pt x="163469" y="117789"/>
                </a:lnTo>
                <a:lnTo>
                  <a:pt x="132761" y="99125"/>
                </a:lnTo>
                <a:lnTo>
                  <a:pt x="96110" y="89192"/>
                </a:lnTo>
                <a:lnTo>
                  <a:pt x="65402" y="79737"/>
                </a:lnTo>
                <a:lnTo>
                  <a:pt x="52524" y="62510"/>
                </a:lnTo>
                <a:lnTo>
                  <a:pt x="54747" y="53337"/>
                </a:lnTo>
                <a:lnTo>
                  <a:pt x="61768" y="45633"/>
                </a:lnTo>
                <a:lnTo>
                  <a:pt x="74123" y="40329"/>
                </a:lnTo>
                <a:lnTo>
                  <a:pt x="92345" y="38354"/>
                </a:lnTo>
                <a:lnTo>
                  <a:pt x="107277" y="39419"/>
                </a:lnTo>
                <a:lnTo>
                  <a:pt x="122210" y="42616"/>
                </a:lnTo>
                <a:lnTo>
                  <a:pt x="137143" y="47946"/>
                </a:lnTo>
                <a:lnTo>
                  <a:pt x="152075" y="55411"/>
                </a:lnTo>
                <a:lnTo>
                  <a:pt x="167814" y="18457"/>
                </a:lnTo>
                <a:lnTo>
                  <a:pt x="151459" y="10182"/>
                </a:lnTo>
                <a:lnTo>
                  <a:pt x="132971" y="4436"/>
                </a:lnTo>
                <a:lnTo>
                  <a:pt x="113416" y="1087"/>
                </a:lnTo>
                <a:lnTo>
                  <a:pt x="938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18255" y="4377588"/>
            <a:ext cx="735330" cy="213995"/>
          </a:xfrm>
          <a:custGeom>
            <a:avLst/>
            <a:gdLst/>
            <a:ahLst/>
            <a:cxnLst/>
            <a:rect l="l" t="t" r="r" b="b"/>
            <a:pathLst>
              <a:path w="735329" h="213995">
                <a:moveTo>
                  <a:pt x="184886" y="0"/>
                </a:moveTo>
                <a:lnTo>
                  <a:pt x="0" y="0"/>
                </a:lnTo>
                <a:lnTo>
                  <a:pt x="0" y="40614"/>
                </a:lnTo>
                <a:lnTo>
                  <a:pt x="68262" y="40614"/>
                </a:lnTo>
                <a:lnTo>
                  <a:pt x="68262" y="213194"/>
                </a:lnTo>
                <a:lnTo>
                  <a:pt x="116611" y="213194"/>
                </a:lnTo>
                <a:lnTo>
                  <a:pt x="116611" y="40614"/>
                </a:lnTo>
                <a:lnTo>
                  <a:pt x="184886" y="40614"/>
                </a:lnTo>
                <a:lnTo>
                  <a:pt x="184886" y="0"/>
                </a:lnTo>
                <a:close/>
              </a:path>
              <a:path w="735329" h="213995">
                <a:moveTo>
                  <a:pt x="394030" y="213601"/>
                </a:moveTo>
                <a:lnTo>
                  <a:pt x="373684" y="168135"/>
                </a:lnTo>
                <a:lnTo>
                  <a:pt x="356514" y="129781"/>
                </a:lnTo>
                <a:lnTo>
                  <a:pt x="320268" y="48793"/>
                </a:lnTo>
                <a:lnTo>
                  <a:pt x="308698" y="22948"/>
                </a:lnTo>
                <a:lnTo>
                  <a:pt x="308698" y="129781"/>
                </a:lnTo>
                <a:lnTo>
                  <a:pt x="240245" y="129781"/>
                </a:lnTo>
                <a:lnTo>
                  <a:pt x="274574" y="48793"/>
                </a:lnTo>
                <a:lnTo>
                  <a:pt x="308698" y="129781"/>
                </a:lnTo>
                <a:lnTo>
                  <a:pt x="308698" y="22948"/>
                </a:lnTo>
                <a:lnTo>
                  <a:pt x="298653" y="495"/>
                </a:lnTo>
                <a:lnTo>
                  <a:pt x="250304" y="495"/>
                </a:lnTo>
                <a:lnTo>
                  <a:pt x="156438" y="213601"/>
                </a:lnTo>
                <a:lnTo>
                  <a:pt x="206121" y="213601"/>
                </a:lnTo>
                <a:lnTo>
                  <a:pt x="224701" y="168135"/>
                </a:lnTo>
                <a:lnTo>
                  <a:pt x="324256" y="168135"/>
                </a:lnTo>
                <a:lnTo>
                  <a:pt x="342836" y="213601"/>
                </a:lnTo>
                <a:lnTo>
                  <a:pt x="394030" y="213601"/>
                </a:lnTo>
                <a:close/>
              </a:path>
              <a:path w="735329" h="213995">
                <a:moveTo>
                  <a:pt x="550468" y="0"/>
                </a:moveTo>
                <a:lnTo>
                  <a:pt x="365594" y="0"/>
                </a:lnTo>
                <a:lnTo>
                  <a:pt x="365594" y="40614"/>
                </a:lnTo>
                <a:lnTo>
                  <a:pt x="432333" y="40614"/>
                </a:lnTo>
                <a:lnTo>
                  <a:pt x="432333" y="213194"/>
                </a:lnTo>
                <a:lnTo>
                  <a:pt x="482206" y="213194"/>
                </a:lnTo>
                <a:lnTo>
                  <a:pt x="482206" y="40614"/>
                </a:lnTo>
                <a:lnTo>
                  <a:pt x="550468" y="40614"/>
                </a:lnTo>
                <a:lnTo>
                  <a:pt x="550468" y="0"/>
                </a:lnTo>
                <a:close/>
              </a:path>
              <a:path w="735329" h="213995">
                <a:moveTo>
                  <a:pt x="734783" y="0"/>
                </a:moveTo>
                <a:lnTo>
                  <a:pt x="576072" y="0"/>
                </a:lnTo>
                <a:lnTo>
                  <a:pt x="576072" y="40614"/>
                </a:lnTo>
                <a:lnTo>
                  <a:pt x="576072" y="86296"/>
                </a:lnTo>
                <a:lnTo>
                  <a:pt x="576072" y="124358"/>
                </a:lnTo>
                <a:lnTo>
                  <a:pt x="576072" y="173850"/>
                </a:lnTo>
                <a:lnTo>
                  <a:pt x="576072" y="213194"/>
                </a:lnTo>
                <a:lnTo>
                  <a:pt x="734783" y="213194"/>
                </a:lnTo>
                <a:lnTo>
                  <a:pt x="734783" y="173850"/>
                </a:lnTo>
                <a:lnTo>
                  <a:pt x="625754" y="173850"/>
                </a:lnTo>
                <a:lnTo>
                  <a:pt x="625754" y="124358"/>
                </a:lnTo>
                <a:lnTo>
                  <a:pt x="723976" y="124358"/>
                </a:lnTo>
                <a:lnTo>
                  <a:pt x="723976" y="86296"/>
                </a:lnTo>
                <a:lnTo>
                  <a:pt x="625754" y="86296"/>
                </a:lnTo>
                <a:lnTo>
                  <a:pt x="625754" y="40614"/>
                </a:lnTo>
                <a:lnTo>
                  <a:pt x="734783" y="40614"/>
                </a:lnTo>
                <a:lnTo>
                  <a:pt x="734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7982839" y="2943555"/>
            <a:ext cx="232600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5" dirty="0"/>
              <a:t>Darin</a:t>
            </a:r>
            <a:r>
              <a:rPr sz="2800" spc="-95" dirty="0"/>
              <a:t> </a:t>
            </a:r>
            <a:r>
              <a:rPr sz="2800" spc="5" dirty="0"/>
              <a:t>Morrow</a:t>
            </a:r>
            <a:endParaRPr sz="2800"/>
          </a:p>
        </p:txBody>
      </p:sp>
      <p:sp>
        <p:nvSpPr>
          <p:cNvPr id="36" name="object 36"/>
          <p:cNvSpPr txBox="1"/>
          <p:nvPr/>
        </p:nvSpPr>
        <p:spPr>
          <a:xfrm>
            <a:off x="6227556" y="3474796"/>
            <a:ext cx="5773296" cy="31463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2280"/>
              </a:lnSpc>
              <a:spcBef>
                <a:spcPts val="95"/>
              </a:spcBef>
            </a:pPr>
            <a:r>
              <a:rPr sz="2000" b="1" spc="-10" dirty="0">
                <a:latin typeface="Arial"/>
                <a:cs typeface="Arial"/>
              </a:rPr>
              <a:t>CCSE </a:t>
            </a:r>
            <a:r>
              <a:rPr sz="2000" b="1" spc="-15" dirty="0">
                <a:latin typeface="Arial"/>
                <a:cs typeface="Arial"/>
              </a:rPr>
              <a:t>Academic </a:t>
            </a:r>
            <a:r>
              <a:rPr sz="2000" b="1" spc="-5" dirty="0">
                <a:latin typeface="Arial"/>
                <a:cs typeface="Arial"/>
              </a:rPr>
              <a:t>Coordinator</a:t>
            </a:r>
            <a:r>
              <a:rPr sz="2000" b="1" spc="6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for</a:t>
            </a:r>
            <a:endParaRPr sz="2000" dirty="0">
              <a:latin typeface="Arial"/>
              <a:cs typeface="Arial"/>
            </a:endParaRPr>
          </a:p>
          <a:p>
            <a:pPr marL="1270" algn="ctr">
              <a:lnSpc>
                <a:spcPts val="2280"/>
              </a:lnSpc>
            </a:pPr>
            <a:r>
              <a:rPr sz="2000" b="1" spc="-5" dirty="0">
                <a:latin typeface="Arial"/>
                <a:cs typeface="Arial"/>
              </a:rPr>
              <a:t>Internships</a:t>
            </a:r>
            <a:endParaRPr sz="2000" dirty="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765"/>
              </a:spcBef>
            </a:pPr>
            <a:r>
              <a:rPr lang="en-US" sz="2000" b="1" spc="-10" dirty="0">
                <a:latin typeface="Arial"/>
                <a:cs typeface="Arial"/>
              </a:rPr>
              <a:t>9/13/2025</a:t>
            </a:r>
          </a:p>
          <a:p>
            <a:pPr marL="2540" algn="ctr">
              <a:lnSpc>
                <a:spcPct val="100000"/>
              </a:lnSpc>
              <a:spcBef>
                <a:spcPts val="765"/>
              </a:spcBef>
            </a:pPr>
            <a:endParaRPr lang="en-US" sz="2000" b="1" spc="-10" dirty="0">
              <a:latin typeface="Arial"/>
              <a:cs typeface="Arial"/>
            </a:endParaRPr>
          </a:p>
          <a:p>
            <a:pPr marL="2540">
              <a:lnSpc>
                <a:spcPct val="100000"/>
              </a:lnSpc>
              <a:spcBef>
                <a:spcPts val="765"/>
              </a:spcBef>
            </a:pPr>
            <a:r>
              <a:rPr lang="en-US" b="1" spc="-10" dirty="0">
                <a:latin typeface="Arial"/>
                <a:cs typeface="Arial"/>
              </a:rPr>
              <a:t>NOTE: YOU MUST APPLY BEFORE END OF The PREVIOUS SEMESTER</a:t>
            </a:r>
          </a:p>
          <a:p>
            <a:pPr marL="2540">
              <a:lnSpc>
                <a:spcPct val="100000"/>
              </a:lnSpc>
              <a:spcBef>
                <a:spcPts val="765"/>
              </a:spcBef>
            </a:pPr>
            <a:r>
              <a:rPr lang="en-US" b="1" spc="-10" dirty="0">
                <a:latin typeface="Arial"/>
                <a:cs typeface="Arial"/>
              </a:rPr>
              <a:t>EXAMPLE: Apply BEFORE END OF SPRING SEMESTER FOR SUMMER SEMESTER INTERNSHIP</a:t>
            </a:r>
          </a:p>
          <a:p>
            <a:pPr marL="2540">
              <a:lnSpc>
                <a:spcPct val="100000"/>
              </a:lnSpc>
              <a:spcBef>
                <a:spcPts val="765"/>
              </a:spcBef>
            </a:pP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098" y="76200"/>
            <a:ext cx="11836502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CCSE Internship</a:t>
            </a:r>
            <a:r>
              <a:rPr spc="-60" dirty="0"/>
              <a:t> </a:t>
            </a:r>
            <a:r>
              <a:rPr lang="en-US" spc="-60" dirty="0"/>
              <a:t>Requirements &amp; </a:t>
            </a:r>
            <a:r>
              <a:rPr dirty="0"/>
              <a:t>Information</a:t>
            </a:r>
            <a:br>
              <a:rPr lang="en-US" dirty="0"/>
            </a:br>
            <a:r>
              <a:rPr lang="en-US" sz="1800" b="1" spc="-10" dirty="0">
                <a:latin typeface="Carlito"/>
                <a:cs typeface="Carlito"/>
                <a:hlinkClick r:id="rId2"/>
              </a:rPr>
              <a:t>https://careers.kennesaw.edu/students/internships-co-ops.php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03098" y="735355"/>
            <a:ext cx="11785804" cy="5799023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130"/>
              </a:spcBef>
              <a:buChar char="•"/>
              <a:tabLst>
                <a:tab pos="393065" algn="l"/>
                <a:tab pos="393700" algn="l"/>
              </a:tabLst>
            </a:pPr>
            <a:r>
              <a:rPr sz="1600" b="1" spc="-5" dirty="0">
                <a:latin typeface="Arial"/>
                <a:cs typeface="Arial"/>
              </a:rPr>
              <a:t>Graduate course: </a:t>
            </a:r>
            <a:r>
              <a:rPr sz="1600" dirty="0">
                <a:latin typeface="Arial"/>
                <a:cs typeface="Arial"/>
              </a:rPr>
              <a:t>CSE </a:t>
            </a:r>
            <a:r>
              <a:rPr sz="1600" spc="-5" dirty="0">
                <a:latin typeface="Arial"/>
                <a:cs typeface="Arial"/>
              </a:rPr>
              <a:t>7983 </a:t>
            </a:r>
            <a:r>
              <a:rPr sz="1600" dirty="0">
                <a:latin typeface="Arial"/>
                <a:cs typeface="Arial"/>
              </a:rPr>
              <a:t>- Graduate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Internship</a:t>
            </a:r>
            <a:r>
              <a:rPr lang="en-US" sz="1600" dirty="0">
                <a:latin typeface="Arial"/>
                <a:cs typeface="Arial"/>
              </a:rPr>
              <a:t> - </a:t>
            </a:r>
            <a:r>
              <a:rPr lang="en-US" sz="1600" spc="5" dirty="0">
                <a:latin typeface="Arial"/>
                <a:cs typeface="Arial"/>
              </a:rPr>
              <a:t>6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Sem </a:t>
            </a:r>
            <a:r>
              <a:rPr sz="1600" spc="-5" dirty="0">
                <a:latin typeface="Arial"/>
                <a:cs typeface="Arial"/>
              </a:rPr>
              <a:t>Hours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5" dirty="0">
                <a:latin typeface="Arial"/>
                <a:cs typeface="Arial"/>
              </a:rPr>
              <a:t>your </a:t>
            </a:r>
            <a:r>
              <a:rPr sz="1600" spc="-15" dirty="0">
                <a:latin typeface="Arial"/>
                <a:cs typeface="Arial"/>
              </a:rPr>
              <a:t>major</a:t>
            </a:r>
            <a:r>
              <a:rPr lang="en-US" sz="1600" spc="-15" dirty="0">
                <a:latin typeface="Arial"/>
                <a:cs typeface="Arial"/>
              </a:rPr>
              <a:t> (not 5000 courses)</a:t>
            </a:r>
            <a:r>
              <a:rPr sz="1600" spc="-15" dirty="0">
                <a:latin typeface="Arial"/>
                <a:cs typeface="Arial"/>
              </a:rPr>
              <a:t>, </a:t>
            </a:r>
            <a:r>
              <a:rPr sz="1600" spc="-35" dirty="0">
                <a:latin typeface="Arial"/>
                <a:cs typeface="Arial"/>
              </a:rPr>
              <a:t>GPA</a:t>
            </a:r>
            <a:r>
              <a:rPr sz="1600" spc="-1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&gt;3.0</a:t>
            </a:r>
          </a:p>
          <a:p>
            <a:pPr marL="393700" indent="-381000">
              <a:lnSpc>
                <a:spcPct val="100000"/>
              </a:lnSpc>
              <a:buChar char="•"/>
              <a:tabLst>
                <a:tab pos="393065" algn="l"/>
                <a:tab pos="393700" algn="l"/>
              </a:tabLst>
            </a:pPr>
            <a:r>
              <a:rPr sz="1600" b="1" spc="-5" dirty="0">
                <a:latin typeface="Arial"/>
                <a:cs typeface="Arial"/>
              </a:rPr>
              <a:t>Undergraduate course: </a:t>
            </a:r>
            <a:r>
              <a:rPr sz="1600" dirty="0">
                <a:latin typeface="Arial"/>
                <a:cs typeface="Arial"/>
              </a:rPr>
              <a:t>CSE </a:t>
            </a:r>
            <a:r>
              <a:rPr sz="1600" spc="-5" dirty="0">
                <a:latin typeface="Arial"/>
                <a:cs typeface="Arial"/>
              </a:rPr>
              <a:t>4983 </a:t>
            </a:r>
            <a:r>
              <a:rPr sz="1600" dirty="0">
                <a:latin typeface="Arial"/>
                <a:cs typeface="Arial"/>
              </a:rPr>
              <a:t>– CSE Computer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Internship</a:t>
            </a:r>
            <a:r>
              <a:rPr lang="en-US" sz="1600" dirty="0">
                <a:latin typeface="Arial"/>
                <a:cs typeface="Arial"/>
              </a:rPr>
              <a:t> - </a:t>
            </a:r>
            <a:r>
              <a:rPr lang="en-US" sz="1600" spc="-5" dirty="0">
                <a:latin typeface="Arial"/>
                <a:cs typeface="Arial"/>
              </a:rPr>
              <a:t>3</a:t>
            </a:r>
            <a:r>
              <a:rPr sz="1600" spc="-5" dirty="0">
                <a:latin typeface="Arial"/>
                <a:cs typeface="Arial"/>
              </a:rPr>
              <a:t>0 </a:t>
            </a:r>
            <a:r>
              <a:rPr sz="1600" dirty="0">
                <a:latin typeface="Arial"/>
                <a:cs typeface="Arial"/>
              </a:rPr>
              <a:t>Sem </a:t>
            </a:r>
            <a:r>
              <a:rPr sz="1600" spc="-5" dirty="0">
                <a:latin typeface="Arial"/>
                <a:cs typeface="Arial"/>
              </a:rPr>
              <a:t>Hours with </a:t>
            </a:r>
            <a:r>
              <a:rPr sz="1600" spc="-35" dirty="0">
                <a:latin typeface="Arial"/>
                <a:cs typeface="Arial"/>
              </a:rPr>
              <a:t>GPA</a:t>
            </a:r>
            <a:r>
              <a:rPr sz="1600" spc="-175" dirty="0">
                <a:latin typeface="Arial"/>
                <a:cs typeface="Arial"/>
              </a:rPr>
              <a:t> </a:t>
            </a:r>
            <a:r>
              <a:rPr lang="en-US" sz="1600" spc="-175" dirty="0">
                <a:latin typeface="Arial"/>
                <a:cs typeface="Arial"/>
              </a:rPr>
              <a:t>&gt; </a:t>
            </a:r>
            <a:r>
              <a:rPr sz="1600" dirty="0">
                <a:latin typeface="Arial"/>
                <a:cs typeface="Arial"/>
              </a:rPr>
              <a:t>2.</a:t>
            </a:r>
            <a:r>
              <a:rPr lang="en-US" sz="1600" dirty="0">
                <a:latin typeface="Arial"/>
                <a:cs typeface="Arial"/>
              </a:rPr>
              <a:t>5</a:t>
            </a:r>
          </a:p>
          <a:p>
            <a:pPr marL="393700" indent="-381000">
              <a:lnSpc>
                <a:spcPct val="100000"/>
              </a:lnSpc>
              <a:buChar char="•"/>
              <a:tabLst>
                <a:tab pos="393065" algn="l"/>
                <a:tab pos="393700" algn="l"/>
              </a:tabLst>
            </a:pPr>
            <a:r>
              <a:rPr lang="en-US" sz="1600" b="1" dirty="0">
                <a:latin typeface="Arial"/>
                <a:cs typeface="Arial"/>
              </a:rPr>
              <a:t>Usually </a:t>
            </a:r>
            <a:r>
              <a:rPr lang="en-US" sz="1600" b="1" spc="-5" dirty="0">
                <a:latin typeface="Arial"/>
                <a:cs typeface="Arial"/>
              </a:rPr>
              <a:t>serves </a:t>
            </a:r>
            <a:r>
              <a:rPr lang="en-US" sz="1600" b="1" dirty="0">
                <a:latin typeface="Arial"/>
                <a:cs typeface="Arial"/>
              </a:rPr>
              <a:t>as </a:t>
            </a:r>
            <a:r>
              <a:rPr lang="en-US" sz="1600" b="1" spc="5" dirty="0">
                <a:latin typeface="Arial"/>
                <a:cs typeface="Arial"/>
              </a:rPr>
              <a:t>a major </a:t>
            </a:r>
            <a:r>
              <a:rPr lang="en-US" sz="1600" b="1" dirty="0">
                <a:latin typeface="Arial"/>
                <a:cs typeface="Arial"/>
              </a:rPr>
              <a:t>elective, concentration elective,</a:t>
            </a:r>
            <a:r>
              <a:rPr lang="en-US" sz="1600" b="1" spc="-220" dirty="0">
                <a:latin typeface="Arial"/>
                <a:cs typeface="Arial"/>
              </a:rPr>
              <a:t> </a:t>
            </a:r>
            <a:r>
              <a:rPr lang="en-US" sz="1600" b="1" dirty="0">
                <a:latin typeface="Arial"/>
                <a:cs typeface="Arial"/>
              </a:rPr>
              <a:t>etc. depending on degree</a:t>
            </a:r>
          </a:p>
          <a:p>
            <a:pPr marL="850900" lvl="1" indent="-381000">
              <a:buChar char="•"/>
              <a:tabLst>
                <a:tab pos="393065" algn="l"/>
                <a:tab pos="393700" algn="l"/>
              </a:tabLst>
            </a:pPr>
            <a:r>
              <a:rPr lang="en-US" sz="1600" dirty="0">
                <a:latin typeface="Arial"/>
                <a:cs typeface="Arial"/>
              </a:rPr>
              <a:t>Course substitutions are usually not granted</a:t>
            </a:r>
          </a:p>
          <a:p>
            <a:pPr marL="850900" lvl="1" indent="-381000">
              <a:buChar char="•"/>
              <a:tabLst>
                <a:tab pos="393065" algn="l"/>
                <a:tab pos="393700" algn="l"/>
              </a:tabLst>
            </a:pPr>
            <a:r>
              <a:rPr lang="en-US" sz="1600" dirty="0">
                <a:latin typeface="Arial"/>
                <a:cs typeface="Arial"/>
              </a:rPr>
              <a:t>You may need to unenroll in one future major elective to take  CSE 4/7983 towards graduation</a:t>
            </a:r>
          </a:p>
          <a:p>
            <a:pPr marL="850900" lvl="1" indent="-381000">
              <a:buChar char="•"/>
              <a:tabLst>
                <a:tab pos="393065" algn="l"/>
                <a:tab pos="393700" algn="l"/>
              </a:tabLst>
            </a:pPr>
            <a:endParaRPr sz="1600" b="1" dirty="0">
              <a:latin typeface="Arial"/>
              <a:cs typeface="Arial"/>
            </a:endParaRPr>
          </a:p>
          <a:p>
            <a:pPr marL="393700" marR="5080" indent="-381635">
              <a:buFont typeface="Arial"/>
              <a:buChar char="•"/>
              <a:tabLst>
                <a:tab pos="850900" algn="l"/>
                <a:tab pos="851535" algn="l"/>
              </a:tabLst>
            </a:pPr>
            <a:r>
              <a:rPr sz="1600" b="1" dirty="0">
                <a:latin typeface="Arial"/>
                <a:cs typeface="Arial"/>
              </a:rPr>
              <a:t>Job </a:t>
            </a:r>
            <a:r>
              <a:rPr sz="1600" dirty="0">
                <a:latin typeface="Arial"/>
                <a:cs typeface="Arial"/>
              </a:rPr>
              <a:t>can </a:t>
            </a:r>
            <a:r>
              <a:rPr sz="1600" spc="-5" dirty="0">
                <a:latin typeface="Arial"/>
                <a:cs typeface="Arial"/>
              </a:rPr>
              <a:t>be </a:t>
            </a:r>
            <a:r>
              <a:rPr sz="1600" b="1" spc="5" dirty="0">
                <a:latin typeface="Arial"/>
                <a:cs typeface="Arial"/>
              </a:rPr>
              <a:t>paid </a:t>
            </a:r>
            <a:r>
              <a:rPr sz="1600" b="1" dirty="0">
                <a:latin typeface="Arial"/>
                <a:cs typeface="Arial"/>
              </a:rPr>
              <a:t>or </a:t>
            </a:r>
            <a:r>
              <a:rPr sz="1600" b="1" spc="5" dirty="0">
                <a:latin typeface="Arial"/>
                <a:cs typeface="Arial"/>
              </a:rPr>
              <a:t>unpaid </a:t>
            </a:r>
            <a:r>
              <a:rPr sz="1600" spc="-5" dirty="0">
                <a:latin typeface="Arial"/>
                <a:cs typeface="Arial"/>
              </a:rPr>
              <a:t>and </a:t>
            </a:r>
            <a:r>
              <a:rPr sz="1600" spc="5" dirty="0">
                <a:latin typeface="Arial"/>
                <a:cs typeface="Arial"/>
              </a:rPr>
              <a:t>must </a:t>
            </a:r>
            <a:r>
              <a:rPr sz="1600" spc="-5" dirty="0">
                <a:latin typeface="Arial"/>
                <a:cs typeface="Arial"/>
              </a:rPr>
              <a:t>be </a:t>
            </a:r>
            <a:r>
              <a:rPr sz="1600" b="1" dirty="0">
                <a:latin typeface="Arial"/>
                <a:cs typeface="Arial"/>
              </a:rPr>
              <a:t>related to the field of </a:t>
            </a:r>
            <a:r>
              <a:rPr sz="1600" b="1" spc="-35" dirty="0">
                <a:latin typeface="Arial"/>
                <a:cs typeface="Arial"/>
              </a:rPr>
              <a:t>study. </a:t>
            </a:r>
            <a:endParaRPr lang="en-US" sz="1600" b="1" spc="-35" dirty="0">
              <a:latin typeface="Arial"/>
              <a:cs typeface="Arial"/>
            </a:endParaRPr>
          </a:p>
          <a:p>
            <a:pPr marL="850900" marR="5080" lvl="1" indent="-381635">
              <a:buFont typeface="Arial"/>
              <a:buChar char="•"/>
              <a:tabLst>
                <a:tab pos="850900" algn="l"/>
                <a:tab pos="851535" algn="l"/>
              </a:tabLst>
            </a:pPr>
            <a:r>
              <a:rPr sz="1600" dirty="0">
                <a:latin typeface="Arial"/>
                <a:cs typeface="Arial"/>
              </a:rPr>
              <a:t>Academic </a:t>
            </a:r>
            <a:r>
              <a:rPr sz="1600" spc="-5" dirty="0">
                <a:latin typeface="Arial"/>
                <a:cs typeface="Arial"/>
              </a:rPr>
              <a:t>Coordinator </a:t>
            </a:r>
            <a:r>
              <a:rPr sz="1600" spc="-10" dirty="0">
                <a:latin typeface="Arial"/>
                <a:cs typeface="Arial"/>
              </a:rPr>
              <a:t>reviews </a:t>
            </a:r>
            <a:r>
              <a:rPr sz="1600" spc="-5" dirty="0">
                <a:latin typeface="Arial"/>
                <a:cs typeface="Arial"/>
              </a:rPr>
              <a:t>and </a:t>
            </a:r>
            <a:r>
              <a:rPr sz="1600" spc="-10" dirty="0">
                <a:latin typeface="Arial"/>
                <a:cs typeface="Arial"/>
              </a:rPr>
              <a:t>approves  </a:t>
            </a:r>
            <a:r>
              <a:rPr sz="1600" spc="-5" dirty="0">
                <a:latin typeface="Arial"/>
                <a:cs typeface="Arial"/>
              </a:rPr>
              <a:t>as part of process </a:t>
            </a:r>
            <a:r>
              <a:rPr sz="1600" dirty="0">
                <a:latin typeface="Arial"/>
                <a:cs typeface="Arial"/>
              </a:rPr>
              <a:t>– </a:t>
            </a:r>
            <a:r>
              <a:rPr sz="1600" spc="-5" dirty="0">
                <a:latin typeface="Arial"/>
                <a:cs typeface="Arial"/>
              </a:rPr>
              <a:t>you </a:t>
            </a:r>
            <a:r>
              <a:rPr sz="1600" dirty="0">
                <a:latin typeface="Arial"/>
                <a:cs typeface="Arial"/>
              </a:rPr>
              <a:t>can </a:t>
            </a:r>
            <a:r>
              <a:rPr sz="1600" spc="-5" dirty="0">
                <a:latin typeface="Arial"/>
                <a:cs typeface="Arial"/>
              </a:rPr>
              <a:t>get internship credit </a:t>
            </a:r>
            <a:r>
              <a:rPr sz="1600" dirty="0">
                <a:latin typeface="Arial"/>
                <a:cs typeface="Arial"/>
              </a:rPr>
              <a:t>for </a:t>
            </a:r>
            <a:r>
              <a:rPr sz="1600" spc="-5" dirty="0">
                <a:latin typeface="Arial"/>
                <a:cs typeface="Arial"/>
              </a:rPr>
              <a:t>one </a:t>
            </a:r>
            <a:r>
              <a:rPr sz="1600" spc="5" dirty="0">
                <a:latin typeface="Arial"/>
                <a:cs typeface="Arial"/>
              </a:rPr>
              <a:t>semester </a:t>
            </a:r>
            <a:r>
              <a:rPr sz="1600" spc="-5" dirty="0">
                <a:latin typeface="Arial"/>
                <a:cs typeface="Arial"/>
              </a:rPr>
              <a:t>of you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COOP</a:t>
            </a:r>
            <a:r>
              <a:rPr lang="en-US" sz="1600" dirty="0">
                <a:latin typeface="Arial"/>
                <a:cs typeface="Arial"/>
              </a:rPr>
              <a:t>. </a:t>
            </a:r>
          </a:p>
          <a:p>
            <a:pPr marL="850900" marR="5080" lvl="1" indent="-381635">
              <a:buFont typeface="Arial"/>
              <a:buChar char="•"/>
              <a:tabLst>
                <a:tab pos="850900" algn="l"/>
                <a:tab pos="851535" algn="l"/>
              </a:tabLst>
            </a:pPr>
            <a:r>
              <a:rPr lang="en-US" sz="1600" b="1" dirty="0">
                <a:latin typeface="Arial"/>
                <a:cs typeface="Arial"/>
              </a:rPr>
              <a:t>You must work 150 hours a semester</a:t>
            </a:r>
            <a:r>
              <a:rPr lang="en-US" sz="1600" dirty="0">
                <a:latin typeface="Arial"/>
                <a:cs typeface="Arial"/>
              </a:rPr>
              <a:t>. Semester begins at the end of previous semester and ends at the beginning of the next semester.</a:t>
            </a:r>
          </a:p>
          <a:p>
            <a:pPr marL="469265" marR="5080" lvl="1">
              <a:tabLst>
                <a:tab pos="850900" algn="l"/>
                <a:tab pos="851535" algn="l"/>
              </a:tabLst>
            </a:pPr>
            <a:endParaRPr sz="1600" dirty="0">
              <a:latin typeface="Arial"/>
              <a:cs typeface="Arial"/>
            </a:endParaRPr>
          </a:p>
          <a:p>
            <a:pPr marL="393700" indent="-381635">
              <a:buFont typeface="Arial"/>
              <a:buChar char="•"/>
              <a:tabLst>
                <a:tab pos="850900" algn="l"/>
                <a:tab pos="851535" algn="l"/>
              </a:tabLst>
            </a:pPr>
            <a:r>
              <a:rPr sz="1600" b="1" dirty="0">
                <a:latin typeface="Arial"/>
                <a:cs typeface="Arial"/>
              </a:rPr>
              <a:t>International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students</a:t>
            </a:r>
            <a:endParaRPr sz="1600" dirty="0">
              <a:latin typeface="Arial"/>
              <a:cs typeface="Arial"/>
            </a:endParaRPr>
          </a:p>
          <a:p>
            <a:pPr marL="850900" marR="217804" lvl="1" indent="-381635">
              <a:buFont typeface="Arial"/>
              <a:buChar char="•"/>
              <a:tabLst>
                <a:tab pos="1308100" algn="l"/>
                <a:tab pos="1308735" algn="l"/>
              </a:tabLst>
            </a:pPr>
            <a:r>
              <a:rPr lang="en-US" sz="1600" b="1" spc="-5" dirty="0">
                <a:latin typeface="Arial"/>
                <a:cs typeface="Arial"/>
              </a:rPr>
              <a:t>For CPT, ISSO only allows you to work during the actual semester Jan 12-May 11</a:t>
            </a:r>
          </a:p>
          <a:p>
            <a:pPr marL="850900" marR="217804" lvl="1" indent="-381635">
              <a:buFont typeface="Arial"/>
              <a:buChar char="•"/>
              <a:tabLst>
                <a:tab pos="1308100" algn="l"/>
                <a:tab pos="1308735" algn="l"/>
              </a:tabLst>
            </a:pPr>
            <a:r>
              <a:rPr lang="en-US" sz="1600" spc="-5" dirty="0">
                <a:latin typeface="Arial"/>
                <a:cs typeface="Arial"/>
              </a:rPr>
              <a:t>D</a:t>
            </a:r>
            <a:r>
              <a:rPr sz="1600" spc="-5" dirty="0">
                <a:latin typeface="Arial"/>
                <a:cs typeface="Arial"/>
              </a:rPr>
              <a:t>uring </a:t>
            </a:r>
            <a:r>
              <a:rPr sz="1600" b="1" spc="5" dirty="0">
                <a:latin typeface="Arial"/>
                <a:cs typeface="Arial"/>
              </a:rPr>
              <a:t>Spring/Fall </a:t>
            </a:r>
            <a:r>
              <a:rPr sz="1600" spc="-5" dirty="0">
                <a:latin typeface="Arial"/>
                <a:cs typeface="Arial"/>
              </a:rPr>
              <a:t>you </a:t>
            </a:r>
            <a:r>
              <a:rPr sz="1600" dirty="0">
                <a:latin typeface="Arial"/>
                <a:cs typeface="Arial"/>
              </a:rPr>
              <a:t>can’t </a:t>
            </a:r>
            <a:r>
              <a:rPr sz="1600" spc="-10" dirty="0">
                <a:latin typeface="Arial"/>
                <a:cs typeface="Arial"/>
              </a:rPr>
              <a:t>work </a:t>
            </a:r>
            <a:r>
              <a:rPr sz="1600" spc="5" dirty="0">
                <a:latin typeface="Arial"/>
                <a:cs typeface="Arial"/>
              </a:rPr>
              <a:t>more </a:t>
            </a:r>
            <a:r>
              <a:rPr sz="1600" dirty="0">
                <a:latin typeface="Arial"/>
                <a:cs typeface="Arial"/>
              </a:rPr>
              <a:t>than </a:t>
            </a:r>
            <a:r>
              <a:rPr sz="1600" b="1" dirty="0">
                <a:latin typeface="Arial"/>
                <a:cs typeface="Arial"/>
              </a:rPr>
              <a:t>20 </a:t>
            </a:r>
            <a:r>
              <a:rPr sz="1600" spc="-5" dirty="0">
                <a:latin typeface="Arial"/>
                <a:cs typeface="Arial"/>
              </a:rPr>
              <a:t>hours per </a:t>
            </a:r>
            <a:r>
              <a:rPr sz="1600" spc="-10" dirty="0">
                <a:latin typeface="Arial"/>
                <a:cs typeface="Arial"/>
              </a:rPr>
              <a:t>week, </a:t>
            </a:r>
            <a:r>
              <a:rPr sz="1600" spc="-5" dirty="0">
                <a:latin typeface="Arial"/>
                <a:cs typeface="Arial"/>
              </a:rPr>
              <a:t>during </a:t>
            </a:r>
            <a:r>
              <a:rPr sz="1600" b="1" spc="5" dirty="0">
                <a:latin typeface="Arial"/>
                <a:cs typeface="Arial"/>
              </a:rPr>
              <a:t>Summer </a:t>
            </a:r>
            <a:r>
              <a:rPr sz="1600" spc="-5" dirty="0">
                <a:latin typeface="Arial"/>
                <a:cs typeface="Arial"/>
              </a:rPr>
              <a:t>you </a:t>
            </a:r>
            <a:r>
              <a:rPr sz="1600" dirty="0">
                <a:latin typeface="Arial"/>
                <a:cs typeface="Arial"/>
              </a:rPr>
              <a:t>can </a:t>
            </a:r>
            <a:r>
              <a:rPr sz="1600" spc="-10" dirty="0">
                <a:latin typeface="Arial"/>
                <a:cs typeface="Arial"/>
              </a:rPr>
              <a:t>work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40</a:t>
            </a:r>
            <a:r>
              <a:rPr lang="en-US" sz="1600" b="1" spc="-5" dirty="0">
                <a:latin typeface="Arial"/>
                <a:cs typeface="Arial"/>
              </a:rPr>
              <a:t> (except last semester)</a:t>
            </a:r>
            <a:endParaRPr sz="1600" dirty="0">
              <a:latin typeface="Arial"/>
              <a:cs typeface="Arial"/>
            </a:endParaRPr>
          </a:p>
          <a:p>
            <a:pPr marL="850900" marR="60960" lvl="1" indent="-381635">
              <a:spcBef>
                <a:spcPts val="5"/>
              </a:spcBef>
              <a:buFont typeface="Arial"/>
              <a:buChar char="•"/>
              <a:tabLst>
                <a:tab pos="1308100" algn="l"/>
                <a:tab pos="1308735" algn="l"/>
              </a:tabLst>
            </a:pPr>
            <a:r>
              <a:rPr sz="1600" b="1" dirty="0">
                <a:latin typeface="Arial"/>
                <a:cs typeface="Arial"/>
              </a:rPr>
              <a:t>Please </a:t>
            </a:r>
            <a:r>
              <a:rPr sz="1600" b="1" spc="-5" dirty="0">
                <a:latin typeface="Arial"/>
                <a:cs typeface="Arial"/>
              </a:rPr>
              <a:t>review </a:t>
            </a:r>
            <a:r>
              <a:rPr sz="1600" b="1" spc="5" dirty="0">
                <a:latin typeface="Arial"/>
                <a:cs typeface="Arial"/>
              </a:rPr>
              <a:t>ISS</a:t>
            </a:r>
            <a:r>
              <a:rPr lang="en-US" sz="1600" b="1" spc="5" dirty="0">
                <a:latin typeface="Arial"/>
                <a:cs typeface="Arial"/>
              </a:rPr>
              <a:t>O</a:t>
            </a:r>
            <a:r>
              <a:rPr sz="1600" b="1" spc="5" dirty="0">
                <a:latin typeface="Arial"/>
                <a:cs typeface="Arial"/>
              </a:rPr>
              <a:t> web </a:t>
            </a:r>
            <a:r>
              <a:rPr sz="1600" b="1" spc="-5" dirty="0">
                <a:latin typeface="Arial"/>
                <a:cs typeface="Arial"/>
              </a:rPr>
              <a:t>site </a:t>
            </a:r>
            <a:r>
              <a:rPr sz="1600" b="1" dirty="0">
                <a:latin typeface="Arial"/>
                <a:cs typeface="Arial"/>
              </a:rPr>
              <a:t>for CPT process and requirements. </a:t>
            </a:r>
            <a:r>
              <a:rPr sz="1600" dirty="0">
                <a:latin typeface="Arial"/>
                <a:cs typeface="Arial"/>
              </a:rPr>
              <a:t>Example: Last </a:t>
            </a:r>
            <a:r>
              <a:rPr sz="1600" spc="5" dirty="0">
                <a:latin typeface="Arial"/>
                <a:cs typeface="Arial"/>
              </a:rPr>
              <a:t>semester </a:t>
            </a:r>
            <a:r>
              <a:rPr sz="1600" spc="-5" dirty="0">
                <a:latin typeface="Arial"/>
                <a:cs typeface="Arial"/>
              </a:rPr>
              <a:t>you </a:t>
            </a:r>
            <a:r>
              <a:rPr sz="1600" spc="5" dirty="0">
                <a:latin typeface="Arial"/>
                <a:cs typeface="Arial"/>
              </a:rPr>
              <a:t>must </a:t>
            </a:r>
            <a:r>
              <a:rPr sz="1600" spc="-5" dirty="0">
                <a:latin typeface="Arial"/>
                <a:cs typeface="Arial"/>
              </a:rPr>
              <a:t>have</a:t>
            </a:r>
            <a:r>
              <a:rPr sz="1600" spc="-27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  </a:t>
            </a:r>
            <a:r>
              <a:rPr lang="en-US" sz="1600" dirty="0">
                <a:latin typeface="Arial"/>
                <a:cs typeface="Arial"/>
              </a:rPr>
              <a:t>F2F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5" dirty="0">
                <a:latin typeface="Arial"/>
                <a:cs typeface="Arial"/>
              </a:rPr>
              <a:t>class</a:t>
            </a:r>
            <a:r>
              <a:rPr lang="en-US" sz="1600" spc="5" dirty="0">
                <a:latin typeface="Arial"/>
                <a:cs typeface="Arial"/>
              </a:rPr>
              <a:t> (register for section 01 in Internship)</a:t>
            </a:r>
            <a:r>
              <a:rPr sz="1600" spc="5" dirty="0">
                <a:latin typeface="Arial"/>
                <a:cs typeface="Arial"/>
              </a:rPr>
              <a:t>,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etc.</a:t>
            </a:r>
            <a:endParaRPr lang="en-US" sz="1600" dirty="0">
              <a:latin typeface="Arial"/>
              <a:cs typeface="Arial"/>
            </a:endParaRPr>
          </a:p>
          <a:p>
            <a:pPr marL="850900" marR="60960" lvl="1" indent="-381635">
              <a:spcBef>
                <a:spcPts val="5"/>
              </a:spcBef>
              <a:buFont typeface="Arial"/>
              <a:buChar char="•"/>
              <a:tabLst>
                <a:tab pos="1308100" algn="l"/>
                <a:tab pos="1308735" algn="l"/>
              </a:tabLst>
            </a:pPr>
            <a:endParaRPr lang="en-US" sz="1600" dirty="0">
              <a:latin typeface="Arial"/>
              <a:cs typeface="Arial"/>
            </a:endParaRPr>
          </a:p>
          <a:p>
            <a:pPr marL="393700" marR="60960" indent="-381635">
              <a:spcBef>
                <a:spcPts val="5"/>
              </a:spcBef>
              <a:buFont typeface="Arial"/>
              <a:buChar char="•"/>
              <a:tabLst>
                <a:tab pos="1308100" algn="l"/>
                <a:tab pos="1308735" algn="l"/>
              </a:tabLst>
            </a:pPr>
            <a:r>
              <a:rPr lang="en-US" sz="1600" b="1" dirty="0">
                <a:latin typeface="Arial"/>
                <a:cs typeface="Arial"/>
              </a:rPr>
              <a:t>Internship </a:t>
            </a:r>
            <a:r>
              <a:rPr lang="en-US" sz="1600" dirty="0">
                <a:latin typeface="Arial"/>
                <a:cs typeface="Arial"/>
              </a:rPr>
              <a:t>means you are working while you are registered and participating in the CSE 4983/7983 course at the same time to get course credit.  </a:t>
            </a:r>
            <a:r>
              <a:rPr lang="en-US" sz="1600" b="1" dirty="0">
                <a:latin typeface="Arial"/>
                <a:cs typeface="Arial"/>
              </a:rPr>
              <a:t>The Co-Op program </a:t>
            </a:r>
            <a:r>
              <a:rPr lang="en-US" sz="1600" dirty="0">
                <a:latin typeface="Arial"/>
                <a:cs typeface="Arial"/>
              </a:rPr>
              <a:t>is different but has a similar process through Handshake, COOP 2000 program is not course credit.</a:t>
            </a:r>
          </a:p>
          <a:p>
            <a:pPr marL="393700" marR="60960" indent="-381635">
              <a:spcBef>
                <a:spcPts val="5"/>
              </a:spcBef>
              <a:buFont typeface="Arial"/>
              <a:buChar char="•"/>
              <a:tabLst>
                <a:tab pos="1308100" algn="l"/>
                <a:tab pos="1308735" algn="l"/>
              </a:tabLst>
            </a:pP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098" y="109804"/>
            <a:ext cx="11663858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CCSE Internship</a:t>
            </a:r>
            <a:r>
              <a:rPr spc="-55" dirty="0"/>
              <a:t> </a:t>
            </a:r>
            <a:r>
              <a:rPr dirty="0"/>
              <a:t>Process</a:t>
            </a:r>
            <a:r>
              <a:rPr lang="en-US" dirty="0"/>
              <a:t> - </a:t>
            </a:r>
            <a:r>
              <a:rPr lang="en-US" spc="-45" dirty="0">
                <a:latin typeface="Carlito"/>
                <a:cs typeface="Carlito"/>
              </a:rPr>
              <a:t>You </a:t>
            </a:r>
            <a:r>
              <a:rPr lang="en-US" spc="-10" dirty="0">
                <a:latin typeface="Carlito"/>
                <a:cs typeface="Carlito"/>
              </a:rPr>
              <a:t>can </a:t>
            </a:r>
            <a:r>
              <a:rPr lang="en-US" spc="-5" dirty="0">
                <a:latin typeface="Carlito"/>
                <a:cs typeface="Carlito"/>
              </a:rPr>
              <a:t>only </a:t>
            </a:r>
            <a:r>
              <a:rPr lang="en-US" spc="-20" dirty="0">
                <a:latin typeface="Carlito"/>
                <a:cs typeface="Carlito"/>
              </a:rPr>
              <a:t>take </a:t>
            </a:r>
            <a:r>
              <a:rPr lang="en-US" spc="-15" dirty="0">
                <a:latin typeface="Carlito"/>
                <a:cs typeface="Carlito"/>
              </a:rPr>
              <a:t>Internship course</a:t>
            </a:r>
            <a:r>
              <a:rPr lang="en-US" spc="204" dirty="0">
                <a:latin typeface="Carlito"/>
                <a:cs typeface="Carlito"/>
              </a:rPr>
              <a:t> </a:t>
            </a:r>
            <a:r>
              <a:rPr lang="en-US" spc="-10" dirty="0">
                <a:latin typeface="Carlito"/>
                <a:cs typeface="Carlito"/>
              </a:rPr>
              <a:t>once!</a:t>
            </a:r>
            <a:br>
              <a:rPr lang="en-US" dirty="0"/>
            </a:br>
            <a:r>
              <a:rPr lang="en-US" sz="1400" i="1" spc="-5" dirty="0">
                <a:latin typeface="Carlito"/>
                <a:cs typeface="Carlito"/>
              </a:rPr>
              <a:t>An </a:t>
            </a:r>
            <a:r>
              <a:rPr lang="en-US" sz="1400" i="1" spc="-10" dirty="0">
                <a:latin typeface="Carlito"/>
                <a:cs typeface="Carlito"/>
              </a:rPr>
              <a:t>Internship </a:t>
            </a:r>
            <a:r>
              <a:rPr lang="en-US" sz="1400" i="1" spc="-5" dirty="0">
                <a:latin typeface="Carlito"/>
                <a:cs typeface="Carlito"/>
              </a:rPr>
              <a:t>means </a:t>
            </a:r>
            <a:r>
              <a:rPr lang="en-US" sz="1400" i="1" spc="-10" dirty="0">
                <a:latin typeface="Carlito"/>
                <a:cs typeface="Carlito"/>
              </a:rPr>
              <a:t>you are registered for </a:t>
            </a:r>
            <a:r>
              <a:rPr lang="en-US" sz="1400" i="1" spc="-5" dirty="0">
                <a:latin typeface="Carlito"/>
                <a:cs typeface="Carlito"/>
              </a:rPr>
              <a:t>classes and </a:t>
            </a:r>
            <a:r>
              <a:rPr lang="en-US" sz="1400" i="1" spc="-10" dirty="0">
                <a:latin typeface="Carlito"/>
                <a:cs typeface="Carlito"/>
              </a:rPr>
              <a:t>working.</a:t>
            </a:r>
            <a:r>
              <a:rPr lang="en-US" sz="1400" i="1" spc="80" dirty="0">
                <a:latin typeface="Carlito"/>
                <a:cs typeface="Carlito"/>
              </a:rPr>
              <a:t> </a:t>
            </a:r>
            <a:r>
              <a:rPr lang="en-US" sz="1400" i="1" spc="-10" dirty="0">
                <a:latin typeface="Carlito"/>
                <a:cs typeface="Carlito"/>
              </a:rPr>
              <a:t>The </a:t>
            </a:r>
            <a:r>
              <a:rPr lang="en-US" sz="1400" i="1" dirty="0">
                <a:latin typeface="Carlito"/>
                <a:cs typeface="Carlito"/>
              </a:rPr>
              <a:t>Co-Op </a:t>
            </a:r>
            <a:r>
              <a:rPr lang="en-US" sz="1400" i="1" spc="-5" dirty="0">
                <a:latin typeface="Carlito"/>
                <a:cs typeface="Carlito"/>
              </a:rPr>
              <a:t>program </a:t>
            </a:r>
            <a:r>
              <a:rPr lang="en-US" sz="1400" i="1" spc="-10" dirty="0">
                <a:latin typeface="Carlito"/>
                <a:cs typeface="Carlito"/>
              </a:rPr>
              <a:t>is different </a:t>
            </a:r>
            <a:r>
              <a:rPr lang="en-US" sz="1400" i="1" spc="-5" dirty="0">
                <a:latin typeface="Carlito"/>
                <a:cs typeface="Carlito"/>
              </a:rPr>
              <a:t>and has a </a:t>
            </a:r>
            <a:r>
              <a:rPr lang="en-US" sz="1400" i="1" spc="-10" dirty="0">
                <a:latin typeface="Carlito"/>
                <a:cs typeface="Carlito"/>
              </a:rPr>
              <a:t>different </a:t>
            </a:r>
            <a:r>
              <a:rPr lang="en-US" sz="1400" i="1" spc="-5" dirty="0">
                <a:latin typeface="Carlito"/>
                <a:cs typeface="Carlito"/>
              </a:rPr>
              <a:t>process </a:t>
            </a:r>
            <a:r>
              <a:rPr lang="en-US" sz="1400" i="1" dirty="0">
                <a:latin typeface="Carlito"/>
                <a:cs typeface="Carlito"/>
              </a:rPr>
              <a:t>through </a:t>
            </a:r>
            <a:r>
              <a:rPr lang="en-US" sz="1400" i="1" spc="-10" dirty="0">
                <a:latin typeface="Carlito"/>
                <a:cs typeface="Carlito"/>
              </a:rPr>
              <a:t>Handshake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60757" y="765877"/>
            <a:ext cx="11828145" cy="582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815" marR="1878330" indent="-28575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sz="1800" spc="-45" dirty="0">
                <a:latin typeface="Carlito"/>
                <a:cs typeface="Carlito"/>
              </a:rPr>
              <a:t>You </a:t>
            </a:r>
            <a:r>
              <a:rPr sz="1800" spc="-10" dirty="0">
                <a:latin typeface="Carlito"/>
                <a:cs typeface="Carlito"/>
              </a:rPr>
              <a:t>need </a:t>
            </a:r>
            <a:r>
              <a:rPr sz="1800" dirty="0">
                <a:latin typeface="Carlito"/>
                <a:cs typeface="Carlito"/>
              </a:rPr>
              <a:t>an </a:t>
            </a:r>
            <a:r>
              <a:rPr sz="1800" spc="-15" dirty="0">
                <a:latin typeface="Carlito"/>
                <a:cs typeface="Carlito"/>
              </a:rPr>
              <a:t>internship</a:t>
            </a:r>
            <a:r>
              <a:rPr lang="en-US" sz="1800" spc="-15" dirty="0">
                <a:latin typeface="Carlito"/>
                <a:cs typeface="Carlito"/>
              </a:rPr>
              <a:t>/job</a:t>
            </a:r>
            <a:r>
              <a:rPr sz="1800" spc="-1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offer</a:t>
            </a:r>
            <a:r>
              <a:rPr sz="1800" spc="-5" dirty="0">
                <a:latin typeface="Carlito"/>
                <a:cs typeface="Carlito"/>
              </a:rPr>
              <a:t>, the </a:t>
            </a:r>
            <a:r>
              <a:rPr sz="1800" spc="-15" dirty="0">
                <a:latin typeface="Carlito"/>
                <a:cs typeface="Carlito"/>
              </a:rPr>
              <a:t>best </a:t>
            </a:r>
            <a:r>
              <a:rPr sz="1800" spc="-5" dirty="0">
                <a:latin typeface="Carlito"/>
                <a:cs typeface="Carlito"/>
              </a:rPr>
              <a:t>place </a:t>
            </a:r>
            <a:r>
              <a:rPr sz="1800" spc="-15" dirty="0">
                <a:latin typeface="Carlito"/>
                <a:cs typeface="Carlito"/>
              </a:rPr>
              <a:t>to start </a:t>
            </a:r>
            <a:r>
              <a:rPr sz="1800" spc="-5" dirty="0">
                <a:latin typeface="Carlito"/>
                <a:cs typeface="Carlito"/>
              </a:rPr>
              <a:t>looking </a:t>
            </a:r>
            <a:r>
              <a:rPr sz="1800" spc="-15" dirty="0">
                <a:latin typeface="Carlito"/>
                <a:cs typeface="Carlito"/>
              </a:rPr>
              <a:t>for </a:t>
            </a:r>
            <a:r>
              <a:rPr sz="1800" dirty="0">
                <a:latin typeface="Carlito"/>
                <a:cs typeface="Carlito"/>
              </a:rPr>
              <a:t>an </a:t>
            </a:r>
            <a:r>
              <a:rPr sz="1800" spc="-15" dirty="0">
                <a:latin typeface="Carlito"/>
                <a:cs typeface="Carlito"/>
              </a:rPr>
              <a:t>internship </a:t>
            </a:r>
            <a:r>
              <a:rPr sz="1800" spc="-5" dirty="0">
                <a:latin typeface="Carlito"/>
                <a:cs typeface="Carlito"/>
              </a:rPr>
              <a:t>jobs </a:t>
            </a:r>
            <a:r>
              <a:rPr sz="1800" dirty="0">
                <a:latin typeface="Carlito"/>
                <a:cs typeface="Carlito"/>
              </a:rPr>
              <a:t>is </a:t>
            </a:r>
            <a:r>
              <a:rPr sz="1800" spc="-5" dirty="0">
                <a:latin typeface="Carlito"/>
                <a:cs typeface="Carlito"/>
              </a:rPr>
              <a:t>our </a:t>
            </a:r>
            <a:r>
              <a:rPr sz="1800" spc="-15" dirty="0">
                <a:latin typeface="Carlito"/>
                <a:cs typeface="Carlito"/>
              </a:rPr>
              <a:t>handshake </a:t>
            </a:r>
            <a:r>
              <a:rPr sz="1800" spc="-5" dirty="0">
                <a:latin typeface="Carlito"/>
                <a:cs typeface="Carlito"/>
              </a:rPr>
              <a:t>tool, </a:t>
            </a:r>
            <a:r>
              <a:rPr sz="18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 </a:t>
            </a:r>
            <a:r>
              <a:rPr sz="18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https://kennesaw.joinhandshake.com/edu/postings</a:t>
            </a:r>
            <a:endParaRPr sz="1800" dirty="0">
              <a:latin typeface="Carlito"/>
              <a:cs typeface="Carlito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b="1" spc="-5" dirty="0">
                <a:latin typeface="Carlito"/>
                <a:cs typeface="Carlito"/>
              </a:rPr>
              <a:t>Once </a:t>
            </a:r>
            <a:r>
              <a:rPr sz="1800" b="1" spc="-10" dirty="0">
                <a:latin typeface="Carlito"/>
                <a:cs typeface="Carlito"/>
              </a:rPr>
              <a:t>you </a:t>
            </a:r>
            <a:r>
              <a:rPr sz="1800" b="1" spc="-15" dirty="0">
                <a:latin typeface="Carlito"/>
                <a:cs typeface="Carlito"/>
              </a:rPr>
              <a:t>have </a:t>
            </a:r>
            <a:r>
              <a:rPr sz="1800" b="1" dirty="0">
                <a:latin typeface="Carlito"/>
                <a:cs typeface="Carlito"/>
              </a:rPr>
              <a:t>an </a:t>
            </a:r>
            <a:r>
              <a:rPr sz="1800" b="1" spc="-10" dirty="0">
                <a:latin typeface="Carlito"/>
                <a:cs typeface="Carlito"/>
              </a:rPr>
              <a:t>offer </a:t>
            </a:r>
            <a:r>
              <a:rPr sz="1800" dirty="0">
                <a:latin typeface="Carlito"/>
                <a:cs typeface="Carlito"/>
              </a:rPr>
              <a:t>, </a:t>
            </a:r>
            <a:r>
              <a:rPr sz="1800" spc="-45" dirty="0">
                <a:latin typeface="Carlito"/>
                <a:cs typeface="Carlito"/>
              </a:rPr>
              <a:t>You </a:t>
            </a:r>
            <a:r>
              <a:rPr sz="1800" spc="-5" dirty="0">
                <a:latin typeface="Carlito"/>
                <a:cs typeface="Carlito"/>
              </a:rPr>
              <a:t>will </a:t>
            </a:r>
            <a:r>
              <a:rPr sz="1800" spc="-10" dirty="0">
                <a:latin typeface="Carlito"/>
                <a:cs typeface="Carlito"/>
              </a:rPr>
              <a:t>need </a:t>
            </a:r>
            <a:r>
              <a:rPr sz="1800" spc="-15" dirty="0">
                <a:latin typeface="Carlito"/>
                <a:cs typeface="Carlito"/>
              </a:rPr>
              <a:t>to </a:t>
            </a:r>
            <a:r>
              <a:rPr sz="1800" b="1" spc="-10" dirty="0">
                <a:latin typeface="Carlito"/>
                <a:cs typeface="Carlito"/>
              </a:rPr>
              <a:t>apply </a:t>
            </a:r>
            <a:r>
              <a:rPr sz="1800" spc="-15" dirty="0">
                <a:latin typeface="Carlito"/>
                <a:cs typeface="Carlito"/>
              </a:rPr>
              <a:t>for </a:t>
            </a:r>
            <a:r>
              <a:rPr sz="1800" dirty="0">
                <a:latin typeface="Carlito"/>
                <a:cs typeface="Carlito"/>
              </a:rPr>
              <a:t>an </a:t>
            </a:r>
            <a:r>
              <a:rPr sz="1800" spc="-15" dirty="0">
                <a:latin typeface="Carlito"/>
                <a:cs typeface="Carlito"/>
              </a:rPr>
              <a:t>internship </a:t>
            </a:r>
            <a:r>
              <a:rPr sz="1800" spc="-5" dirty="0">
                <a:latin typeface="Carlito"/>
                <a:cs typeface="Carlito"/>
              </a:rPr>
              <a:t>in the </a:t>
            </a:r>
            <a:r>
              <a:rPr sz="1800" b="1" spc="-10" dirty="0">
                <a:latin typeface="Carlito"/>
                <a:cs typeface="Carlito"/>
              </a:rPr>
              <a:t>Handshake experience</a:t>
            </a:r>
            <a:r>
              <a:rPr sz="1800" b="1" spc="365" dirty="0">
                <a:latin typeface="Carlito"/>
                <a:cs typeface="Carlito"/>
              </a:rPr>
              <a:t> </a:t>
            </a:r>
            <a:r>
              <a:rPr sz="1800" b="1" spc="-15" dirty="0">
                <a:latin typeface="Carlito"/>
                <a:cs typeface="Carlito"/>
              </a:rPr>
              <a:t>tool</a:t>
            </a:r>
            <a:r>
              <a:rPr lang="en-US" sz="1800" b="1" spc="-15" dirty="0">
                <a:latin typeface="Carlito"/>
                <a:cs typeface="Carlito"/>
              </a:rPr>
              <a:t> by 15  Dec 2025</a:t>
            </a:r>
            <a:endParaRPr sz="1800" dirty="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3"/>
              </a:rPr>
              <a:t>https://kennesaw.joinhandshake.com/edu/experiences</a:t>
            </a:r>
            <a:r>
              <a:rPr sz="1800" spc="-15" dirty="0">
                <a:solidFill>
                  <a:srgbClr val="0462C1"/>
                </a:solidFill>
                <a:latin typeface="Carlito"/>
                <a:cs typeface="Carlito"/>
                <a:hlinkClick r:id="rId3"/>
              </a:rPr>
              <a:t> </a:t>
            </a:r>
            <a:r>
              <a:rPr sz="1800" dirty="0">
                <a:latin typeface="Carlito"/>
                <a:cs typeface="Carlito"/>
              </a:rPr>
              <a:t>- </a:t>
            </a:r>
            <a:r>
              <a:rPr sz="1800" spc="-10" dirty="0">
                <a:latin typeface="Carlito"/>
                <a:cs typeface="Carlito"/>
              </a:rPr>
              <a:t>Insure you </a:t>
            </a:r>
            <a:r>
              <a:rPr sz="1800" spc="-25" dirty="0">
                <a:latin typeface="Carlito"/>
                <a:cs typeface="Carlito"/>
              </a:rPr>
              <a:t>state </a:t>
            </a:r>
            <a:r>
              <a:rPr sz="1800" spc="-10" dirty="0">
                <a:latin typeface="Carlito"/>
                <a:cs typeface="Carlito"/>
              </a:rPr>
              <a:t>you </a:t>
            </a:r>
            <a:r>
              <a:rPr sz="1800" spc="-15" dirty="0">
                <a:latin typeface="Carlito"/>
                <a:cs typeface="Carlito"/>
              </a:rPr>
              <a:t>want </a:t>
            </a:r>
            <a:r>
              <a:rPr sz="1800" dirty="0">
                <a:latin typeface="Carlito"/>
                <a:cs typeface="Carlito"/>
              </a:rPr>
              <a:t>an </a:t>
            </a:r>
            <a:r>
              <a:rPr sz="1800" b="1" spc="-10" dirty="0">
                <a:latin typeface="Carlito"/>
                <a:cs typeface="Carlito"/>
              </a:rPr>
              <a:t>Internship </a:t>
            </a:r>
            <a:r>
              <a:rPr sz="1800" b="1" spc="-5" dirty="0">
                <a:latin typeface="Carlito"/>
                <a:cs typeface="Carlito"/>
              </a:rPr>
              <a:t>(and </a:t>
            </a:r>
            <a:r>
              <a:rPr sz="1800" b="1" spc="-10" dirty="0">
                <a:latin typeface="Carlito"/>
                <a:cs typeface="Carlito"/>
              </a:rPr>
              <a:t>not </a:t>
            </a:r>
            <a:r>
              <a:rPr sz="1800" b="1" dirty="0">
                <a:latin typeface="Carlito"/>
                <a:cs typeface="Carlito"/>
              </a:rPr>
              <a:t>a</a:t>
            </a:r>
            <a:r>
              <a:rPr sz="1800" b="1" spc="60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C</a:t>
            </a:r>
            <a:r>
              <a:rPr lang="en-US" sz="1800" b="1" dirty="0">
                <a:latin typeface="Carlito"/>
                <a:cs typeface="Carlito"/>
              </a:rPr>
              <a:t>O</a:t>
            </a:r>
            <a:r>
              <a:rPr sz="1800" b="1" dirty="0">
                <a:latin typeface="Carlito"/>
                <a:cs typeface="Carlito"/>
              </a:rPr>
              <a:t>O</a:t>
            </a:r>
            <a:r>
              <a:rPr lang="en-US" sz="1800" b="1" dirty="0">
                <a:latin typeface="Carlito"/>
                <a:cs typeface="Carlito"/>
              </a:rPr>
              <a:t>P</a:t>
            </a:r>
            <a:r>
              <a:rPr sz="1800" b="1" dirty="0">
                <a:latin typeface="Carlito"/>
                <a:cs typeface="Carlito"/>
              </a:rPr>
              <a:t>)</a:t>
            </a:r>
            <a:endParaRPr sz="1800" dirty="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Choose the </a:t>
            </a:r>
            <a:r>
              <a:rPr sz="1800" b="1" u="sng" spc="-10" dirty="0">
                <a:highlight>
                  <a:srgbClr val="FFFF00"/>
                </a:highlight>
                <a:latin typeface="Carlito"/>
                <a:cs typeface="Carlito"/>
              </a:rPr>
              <a:t>correct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 </a:t>
            </a:r>
            <a:r>
              <a:rPr sz="1800" b="1" u="sng" spc="-10" dirty="0">
                <a:highlight>
                  <a:srgbClr val="FFFF00"/>
                </a:highlight>
                <a:latin typeface="Carlito"/>
                <a:cs typeface="Carlito"/>
              </a:rPr>
              <a:t>experience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 </a:t>
            </a:r>
            <a:r>
              <a:rPr sz="1800" b="1" spc="-15" dirty="0">
                <a:highlight>
                  <a:srgbClr val="FFFF00"/>
                </a:highlight>
                <a:latin typeface="Carlito"/>
                <a:cs typeface="Carlito"/>
              </a:rPr>
              <a:t>template 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for your</a:t>
            </a:r>
            <a:r>
              <a:rPr sz="1800" b="1" spc="-30" dirty="0">
                <a:highlight>
                  <a:srgbClr val="FFFF00"/>
                </a:highlight>
                <a:latin typeface="Carlito"/>
                <a:cs typeface="Carlito"/>
              </a:rPr>
              <a:t> </a:t>
            </a: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degree</a:t>
            </a:r>
            <a:endParaRPr sz="1800" dirty="0">
              <a:highlight>
                <a:srgbClr val="FFFF00"/>
              </a:highlight>
              <a:latin typeface="Carlito"/>
              <a:cs typeface="Carlito"/>
            </a:endParaRPr>
          </a:p>
          <a:p>
            <a:pPr marL="1213485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800" b="1" spc="-15" dirty="0">
                <a:latin typeface="Carlito"/>
                <a:cs typeface="Carlito"/>
              </a:rPr>
              <a:t>Undergraduate </a:t>
            </a:r>
            <a:r>
              <a:rPr sz="1800" b="1" spc="-5" dirty="0">
                <a:latin typeface="Carlito"/>
                <a:cs typeface="Carlito"/>
              </a:rPr>
              <a:t>=&gt; Major </a:t>
            </a:r>
            <a:r>
              <a:rPr sz="1800" b="1" dirty="0">
                <a:latin typeface="Carlito"/>
                <a:cs typeface="Carlito"/>
              </a:rPr>
              <a:t>XYZ</a:t>
            </a:r>
            <a:r>
              <a:rPr sz="1800" dirty="0">
                <a:latin typeface="Carlito"/>
                <a:cs typeface="Carlito"/>
              </a:rPr>
              <a:t>, </a:t>
            </a:r>
            <a:r>
              <a:rPr sz="1800" spc="-10" dirty="0">
                <a:latin typeface="Carlito"/>
                <a:cs typeface="Carlito"/>
              </a:rPr>
              <a:t>etc. you </a:t>
            </a:r>
            <a:r>
              <a:rPr sz="1800" spc="-5" dirty="0">
                <a:latin typeface="Carlito"/>
                <a:cs typeface="Carlito"/>
              </a:rPr>
              <a:t>will </a:t>
            </a:r>
            <a:r>
              <a:rPr sz="1800" spc="-10" dirty="0">
                <a:latin typeface="Carlito"/>
                <a:cs typeface="Carlito"/>
              </a:rPr>
              <a:t>see CSE </a:t>
            </a:r>
            <a:r>
              <a:rPr sz="1800" dirty="0">
                <a:latin typeface="Carlito"/>
                <a:cs typeface="Carlito"/>
              </a:rPr>
              <a:t>4983 </a:t>
            </a:r>
            <a:r>
              <a:rPr sz="1800" spc="-5" dirty="0">
                <a:latin typeface="Carlito"/>
                <a:cs typeface="Carlito"/>
              </a:rPr>
              <a:t>otherwise </a:t>
            </a:r>
            <a:r>
              <a:rPr sz="1800" spc="-10" dirty="0">
                <a:latin typeface="Carlito"/>
                <a:cs typeface="Carlito"/>
              </a:rPr>
              <a:t>you </a:t>
            </a:r>
            <a:r>
              <a:rPr sz="1800" spc="-15" dirty="0">
                <a:latin typeface="Carlito"/>
                <a:cs typeface="Carlito"/>
              </a:rPr>
              <a:t>have </a:t>
            </a:r>
            <a:r>
              <a:rPr sz="1800" spc="-5" dirty="0">
                <a:latin typeface="Carlito"/>
                <a:cs typeface="Carlito"/>
              </a:rPr>
              <a:t>the </a:t>
            </a:r>
            <a:r>
              <a:rPr sz="1800" spc="-10" dirty="0">
                <a:latin typeface="Carlito"/>
                <a:cs typeface="Carlito"/>
              </a:rPr>
              <a:t>wrong</a:t>
            </a:r>
            <a:r>
              <a:rPr sz="1800" spc="200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template</a:t>
            </a:r>
            <a:endParaRPr sz="1800" dirty="0">
              <a:latin typeface="Carlito"/>
              <a:cs typeface="Carlito"/>
            </a:endParaRPr>
          </a:p>
          <a:p>
            <a:pPr marL="1213485" lvl="2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800" b="1" spc="-15" dirty="0">
                <a:latin typeface="Carlito"/>
                <a:cs typeface="Carlito"/>
              </a:rPr>
              <a:t>Graduate </a:t>
            </a:r>
            <a:r>
              <a:rPr sz="1800" b="1" spc="-10" dirty="0">
                <a:latin typeface="Carlito"/>
                <a:cs typeface="Carlito"/>
              </a:rPr>
              <a:t>Students </a:t>
            </a:r>
            <a:r>
              <a:rPr sz="1800" b="1" spc="-5" dirty="0">
                <a:latin typeface="Carlito"/>
                <a:cs typeface="Carlito"/>
              </a:rPr>
              <a:t>=&gt; </a:t>
            </a:r>
            <a:r>
              <a:rPr sz="1800" b="1" spc="-10" dirty="0">
                <a:latin typeface="Carlito"/>
                <a:cs typeface="Carlito"/>
              </a:rPr>
              <a:t>Masters </a:t>
            </a:r>
            <a:r>
              <a:rPr sz="1800" b="1" spc="-5" dirty="0">
                <a:latin typeface="Carlito"/>
                <a:cs typeface="Carlito"/>
              </a:rPr>
              <a:t>XYX</a:t>
            </a:r>
            <a:r>
              <a:rPr sz="1800" spc="-5" dirty="0">
                <a:latin typeface="Carlito"/>
                <a:cs typeface="Carlito"/>
              </a:rPr>
              <a:t>, you </a:t>
            </a:r>
            <a:r>
              <a:rPr sz="1800" dirty="0">
                <a:latin typeface="Carlito"/>
                <a:cs typeface="Carlito"/>
              </a:rPr>
              <a:t>will </a:t>
            </a:r>
            <a:r>
              <a:rPr sz="1800" spc="-5" dirty="0">
                <a:latin typeface="Carlito"/>
                <a:cs typeface="Carlito"/>
              </a:rPr>
              <a:t>see CSE </a:t>
            </a:r>
            <a:r>
              <a:rPr sz="1800" dirty="0">
                <a:latin typeface="Carlito"/>
                <a:cs typeface="Carlito"/>
              </a:rPr>
              <a:t>7893 </a:t>
            </a:r>
            <a:r>
              <a:rPr sz="1800" spc="-5" dirty="0">
                <a:latin typeface="Carlito"/>
                <a:cs typeface="Carlito"/>
              </a:rPr>
              <a:t>otherwise you </a:t>
            </a:r>
            <a:r>
              <a:rPr sz="1800" spc="-15" dirty="0">
                <a:latin typeface="Carlito"/>
                <a:cs typeface="Carlito"/>
              </a:rPr>
              <a:t>have </a:t>
            </a:r>
            <a:r>
              <a:rPr sz="1800" spc="-5" dirty="0">
                <a:latin typeface="Carlito"/>
                <a:cs typeface="Carlito"/>
              </a:rPr>
              <a:t>the wrong</a:t>
            </a:r>
            <a:r>
              <a:rPr sz="1800" spc="260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template</a:t>
            </a:r>
            <a:r>
              <a:rPr lang="en-US" sz="1800" spc="-15" dirty="0">
                <a:latin typeface="Carlito"/>
                <a:cs typeface="Carlito"/>
              </a:rPr>
              <a:t> and be denied</a:t>
            </a:r>
            <a:endParaRPr sz="1800" dirty="0">
              <a:latin typeface="Carlito"/>
              <a:cs typeface="Carlito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b="1" dirty="0">
                <a:latin typeface="Carlito"/>
                <a:cs typeface="Carlito"/>
              </a:rPr>
              <a:t>I</a:t>
            </a:r>
            <a:r>
              <a:rPr sz="1800" dirty="0">
                <a:latin typeface="Carlito"/>
                <a:cs typeface="Carlito"/>
              </a:rPr>
              <a:t> </a:t>
            </a:r>
            <a:r>
              <a:rPr sz="1800" b="1" spc="-10" dirty="0">
                <a:latin typeface="Carlito"/>
                <a:cs typeface="Carlito"/>
              </a:rPr>
              <a:t>review </a:t>
            </a:r>
            <a:endParaRPr lang="en-US" sz="1800" b="1" spc="-10" dirty="0">
              <a:latin typeface="Carlito"/>
              <a:cs typeface="Carlito"/>
            </a:endParaRPr>
          </a:p>
          <a:p>
            <a:pPr marL="756285" lvl="1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b="1" spc="-10" dirty="0">
                <a:latin typeface="Carlito"/>
                <a:cs typeface="Carlito"/>
              </a:rPr>
              <a:t>Y</a:t>
            </a:r>
            <a:r>
              <a:rPr b="1" spc="-10" dirty="0">
                <a:latin typeface="Carlito"/>
                <a:cs typeface="Carlito"/>
              </a:rPr>
              <a:t>our education </a:t>
            </a:r>
            <a:r>
              <a:rPr b="1" spc="-15" dirty="0">
                <a:latin typeface="Carlito"/>
                <a:cs typeface="Carlito"/>
              </a:rPr>
              <a:t>records </a:t>
            </a:r>
            <a:r>
              <a:rPr spc="-5" dirty="0">
                <a:latin typeface="Carlito"/>
                <a:cs typeface="Carlito"/>
              </a:rPr>
              <a:t>in </a:t>
            </a:r>
            <a:r>
              <a:rPr spc="-15" dirty="0">
                <a:latin typeface="Carlito"/>
                <a:cs typeface="Carlito"/>
              </a:rPr>
              <a:t>degree </a:t>
            </a:r>
            <a:r>
              <a:rPr spc="-10" dirty="0">
                <a:latin typeface="Carlito"/>
                <a:cs typeface="Carlito"/>
              </a:rPr>
              <a:t>works </a:t>
            </a:r>
            <a:r>
              <a:rPr spc="-15" dirty="0">
                <a:latin typeface="Carlito"/>
                <a:cs typeface="Carlito"/>
              </a:rPr>
              <a:t>to insure </a:t>
            </a:r>
            <a:r>
              <a:rPr spc="-10" dirty="0">
                <a:latin typeface="Carlito"/>
                <a:cs typeface="Carlito"/>
              </a:rPr>
              <a:t>you are eligible </a:t>
            </a:r>
            <a:r>
              <a:rPr spc="-5" dirty="0">
                <a:latin typeface="Carlito"/>
                <a:cs typeface="Carlito"/>
              </a:rPr>
              <a:t>(see </a:t>
            </a:r>
            <a:r>
              <a:rPr spc="-10" dirty="0">
                <a:latin typeface="Carlito"/>
                <a:cs typeface="Carlito"/>
              </a:rPr>
              <a:t>previous slide) </a:t>
            </a:r>
            <a:endParaRPr lang="en-US" spc="-5" dirty="0">
              <a:latin typeface="Carlito"/>
              <a:cs typeface="Carlito"/>
            </a:endParaRPr>
          </a:p>
          <a:p>
            <a:pPr marL="756285" lvl="1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pc="-5" dirty="0">
                <a:latin typeface="Carlito"/>
                <a:cs typeface="Carlito"/>
              </a:rPr>
              <a:t>T</a:t>
            </a:r>
            <a:r>
              <a:rPr spc="-5" dirty="0">
                <a:latin typeface="Carlito"/>
                <a:cs typeface="Carlito"/>
              </a:rPr>
              <a:t>he </a:t>
            </a:r>
            <a:r>
              <a:rPr dirty="0">
                <a:latin typeface="Carlito"/>
                <a:cs typeface="Carlito"/>
              </a:rPr>
              <a:t>job</a:t>
            </a:r>
            <a:r>
              <a:rPr spc="204" dirty="0">
                <a:latin typeface="Carlito"/>
                <a:cs typeface="Carlito"/>
              </a:rPr>
              <a:t> </a:t>
            </a:r>
            <a:r>
              <a:rPr spc="-10" dirty="0">
                <a:latin typeface="Carlito"/>
                <a:cs typeface="Carlito"/>
              </a:rPr>
              <a:t>description</a:t>
            </a:r>
            <a:r>
              <a:rPr lang="en-US" spc="-10" dirty="0">
                <a:latin typeface="Carlito"/>
                <a:cs typeface="Carlito"/>
              </a:rPr>
              <a:t> and responsibilities must align with your degree</a:t>
            </a:r>
            <a:r>
              <a:rPr spc="-10" dirty="0">
                <a:latin typeface="Carlito"/>
                <a:cs typeface="Carlito"/>
              </a:rPr>
              <a:t> </a:t>
            </a:r>
            <a:endParaRPr lang="en-US" dirty="0">
              <a:latin typeface="Carlito"/>
              <a:cs typeface="Carlito"/>
            </a:endParaRPr>
          </a:p>
          <a:p>
            <a:pPr marL="756285" lvl="1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800" b="1" spc="-15" dirty="0">
                <a:highlight>
                  <a:srgbClr val="FFFF00"/>
                </a:highlight>
                <a:latin typeface="Carlito"/>
                <a:cs typeface="Carlito"/>
              </a:rPr>
              <a:t>Make sure you attach your offer letter/email to the handshake application.</a:t>
            </a:r>
            <a:endParaRPr lang="en-US" b="1" dirty="0">
              <a:highlight>
                <a:srgbClr val="FFFF00"/>
              </a:highlight>
              <a:latin typeface="Carlito"/>
              <a:cs typeface="Carlito"/>
            </a:endParaRPr>
          </a:p>
          <a:p>
            <a:pPr marL="756285" lvl="1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spc="-35" dirty="0">
                <a:highlight>
                  <a:srgbClr val="FFFF00"/>
                </a:highlight>
                <a:latin typeface="Carlito"/>
                <a:cs typeface="Carlito"/>
              </a:rPr>
              <a:t>Your 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work </a:t>
            </a: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supervisor 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will </a:t>
            </a: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need </a:t>
            </a:r>
            <a:r>
              <a:rPr sz="1800" b="1" spc="-15" dirty="0">
                <a:highlight>
                  <a:srgbClr val="FFFF00"/>
                </a:highlight>
                <a:latin typeface="Carlito"/>
                <a:cs typeface="Carlito"/>
              </a:rPr>
              <a:t>to approve </a:t>
            </a: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in 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handshake </a:t>
            </a:r>
            <a:r>
              <a:rPr sz="1800" b="1" dirty="0">
                <a:highlight>
                  <a:srgbClr val="FFFF00"/>
                </a:highlight>
                <a:latin typeface="Carlito"/>
                <a:cs typeface="Carlito"/>
              </a:rPr>
              <a:t>–</a:t>
            </a:r>
            <a:r>
              <a:rPr sz="1800" b="1" spc="-10" dirty="0">
                <a:highlight>
                  <a:srgbClr val="FFFF00"/>
                </a:highlight>
                <a:latin typeface="Carlito"/>
                <a:cs typeface="Carlito"/>
              </a:rPr>
              <a:t>ensure </a:t>
            </a: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the supervisor/approver email/phone </a:t>
            </a:r>
            <a:r>
              <a:rPr sz="1800" b="1" dirty="0">
                <a:highlight>
                  <a:srgbClr val="FFFF00"/>
                </a:highlight>
                <a:latin typeface="Carlito"/>
                <a:cs typeface="Carlito"/>
              </a:rPr>
              <a:t>is</a:t>
            </a:r>
            <a:r>
              <a:rPr sz="1800" b="1" spc="395" dirty="0">
                <a:highlight>
                  <a:srgbClr val="FFFF00"/>
                </a:highlight>
                <a:latin typeface="Carlito"/>
                <a:cs typeface="Carlito"/>
              </a:rPr>
              <a:t> </a:t>
            </a:r>
            <a:r>
              <a:rPr sz="1800" b="1" spc="-5" dirty="0">
                <a:highlight>
                  <a:srgbClr val="FFFF00"/>
                </a:highlight>
                <a:latin typeface="Carlito"/>
                <a:cs typeface="Carlito"/>
              </a:rPr>
              <a:t>correct</a:t>
            </a:r>
            <a:r>
              <a:rPr sz="1800" spc="-5" dirty="0">
                <a:highlight>
                  <a:srgbClr val="FFFF00"/>
                </a:highlight>
                <a:latin typeface="Carlito"/>
                <a:cs typeface="Carlito"/>
              </a:rPr>
              <a:t>.</a:t>
            </a:r>
            <a:endParaRPr sz="1800" dirty="0">
              <a:highlight>
                <a:srgbClr val="FFFF00"/>
              </a:highlight>
              <a:latin typeface="Carlito"/>
              <a:cs typeface="Carlito"/>
            </a:endParaRPr>
          </a:p>
          <a:p>
            <a:pPr marL="756285" lvl="1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pc="-5" dirty="0">
                <a:latin typeface="Carlito"/>
                <a:cs typeface="Carlito"/>
              </a:rPr>
              <a:t>Once </a:t>
            </a:r>
            <a:r>
              <a:rPr b="1" spc="-10" dirty="0">
                <a:latin typeface="Carlito"/>
                <a:cs typeface="Carlito"/>
              </a:rPr>
              <a:t>finally approved</a:t>
            </a:r>
            <a:r>
              <a:rPr spc="-10" dirty="0">
                <a:latin typeface="Carlito"/>
                <a:cs typeface="Carlito"/>
              </a:rPr>
              <a:t>, then </a:t>
            </a:r>
            <a:r>
              <a:rPr lang="en-US" spc="-10" dirty="0">
                <a:latin typeface="Carlito"/>
                <a:cs typeface="Carlito"/>
              </a:rPr>
              <a:t>I will send you enrollment instructions to </a:t>
            </a:r>
            <a:r>
              <a:rPr spc="-20" dirty="0">
                <a:latin typeface="Carlito"/>
                <a:cs typeface="Carlito"/>
              </a:rPr>
              <a:t>register</a:t>
            </a:r>
            <a:r>
              <a:rPr lang="en-US" spc="-20" dirty="0">
                <a:latin typeface="Carlito"/>
                <a:cs typeface="Carlito"/>
              </a:rPr>
              <a:t>. </a:t>
            </a:r>
          </a:p>
          <a:p>
            <a:pPr marL="756285" lvl="1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b="1" spc="-10" dirty="0">
                <a:latin typeface="Carlito"/>
                <a:cs typeface="Carlito"/>
              </a:rPr>
              <a:t>Deadline to apply is listed here </a:t>
            </a:r>
            <a:r>
              <a:rPr lang="en-US" b="1" spc="-10" dirty="0">
                <a:latin typeface="Carlito"/>
                <a:cs typeface="Carlito"/>
                <a:hlinkClick r:id="rId4"/>
              </a:rPr>
              <a:t>https://www.kennesaw.edu/careers/students/internships-co-ops.php</a:t>
            </a:r>
            <a:endParaRPr lang="en-US" b="1" spc="-10" dirty="0">
              <a:latin typeface="Carlito"/>
              <a:cs typeface="Carlito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b="1" spc="-10" dirty="0">
                <a:latin typeface="Carlito"/>
                <a:cs typeface="Carlito"/>
              </a:rPr>
              <a:t>International</a:t>
            </a:r>
            <a:r>
              <a:rPr sz="1800" b="1" spc="5" dirty="0">
                <a:latin typeface="Carlito"/>
                <a:cs typeface="Carlito"/>
              </a:rPr>
              <a:t> </a:t>
            </a:r>
            <a:r>
              <a:rPr sz="1800" b="1" spc="-10" dirty="0">
                <a:latin typeface="Carlito"/>
                <a:cs typeface="Carlito"/>
              </a:rPr>
              <a:t>students</a:t>
            </a:r>
            <a:endParaRPr sz="1800" dirty="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45" dirty="0">
                <a:latin typeface="Carlito"/>
                <a:cs typeface="Carlito"/>
              </a:rPr>
              <a:t>You </a:t>
            </a:r>
            <a:r>
              <a:rPr sz="1800" spc="-5" dirty="0">
                <a:latin typeface="Carlito"/>
                <a:cs typeface="Carlito"/>
              </a:rPr>
              <a:t>will </a:t>
            </a:r>
            <a:r>
              <a:rPr sz="1800" spc="-10" dirty="0">
                <a:latin typeface="Carlito"/>
                <a:cs typeface="Carlito"/>
              </a:rPr>
              <a:t>need </a:t>
            </a:r>
            <a:r>
              <a:rPr sz="1800" spc="-15" dirty="0">
                <a:latin typeface="Carlito"/>
                <a:cs typeface="Carlito"/>
              </a:rPr>
              <a:t>to </a:t>
            </a:r>
            <a:r>
              <a:rPr sz="1800" spc="-5" dirty="0">
                <a:latin typeface="Carlito"/>
                <a:cs typeface="Carlito"/>
              </a:rPr>
              <a:t>work </a:t>
            </a:r>
            <a:r>
              <a:rPr sz="1800" dirty="0">
                <a:latin typeface="Carlito"/>
                <a:cs typeface="Carlito"/>
              </a:rPr>
              <a:t>with </a:t>
            </a:r>
            <a:r>
              <a:rPr sz="1800" spc="-10" dirty="0">
                <a:latin typeface="Carlito"/>
                <a:cs typeface="Carlito"/>
              </a:rPr>
              <a:t>ISSS </a:t>
            </a:r>
            <a:r>
              <a:rPr sz="1800" spc="-15" dirty="0">
                <a:latin typeface="Carlito"/>
                <a:cs typeface="Carlito"/>
              </a:rPr>
              <a:t>for </a:t>
            </a:r>
            <a:r>
              <a:rPr sz="1800" spc="-10" dirty="0">
                <a:latin typeface="Carlito"/>
                <a:cs typeface="Carlito"/>
              </a:rPr>
              <a:t>the </a:t>
            </a:r>
            <a:r>
              <a:rPr sz="1800" spc="-5" dirty="0">
                <a:latin typeface="Carlito"/>
                <a:cs typeface="Carlito"/>
              </a:rPr>
              <a:t>CPT</a:t>
            </a:r>
            <a:r>
              <a:rPr lang="en-US" sz="1800" spc="-5" dirty="0">
                <a:latin typeface="Carlito"/>
                <a:cs typeface="Carlito"/>
              </a:rPr>
              <a:t>/iStart. This is separate and after </a:t>
            </a:r>
            <a:r>
              <a:rPr lang="en-US" sz="1800" dirty="0">
                <a:latin typeface="Carlito"/>
                <a:cs typeface="Carlito"/>
              </a:rPr>
              <a:t>you are approved and enrolled in</a:t>
            </a:r>
            <a:r>
              <a:rPr sz="1800" spc="-5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internship</a:t>
            </a:r>
            <a:endParaRPr lang="en-US" spc="365" dirty="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b="1" spc="-45" dirty="0">
                <a:latin typeface="Carlito"/>
                <a:cs typeface="Carlito"/>
              </a:rPr>
              <a:t>You </a:t>
            </a:r>
            <a:r>
              <a:rPr sz="1800" b="1" spc="-10" dirty="0">
                <a:latin typeface="Carlito"/>
                <a:cs typeface="Carlito"/>
              </a:rPr>
              <a:t>can </a:t>
            </a:r>
            <a:r>
              <a:rPr sz="1800" b="1" spc="-5" dirty="0">
                <a:latin typeface="Carlito"/>
                <a:cs typeface="Carlito"/>
              </a:rPr>
              <a:t>not </a:t>
            </a:r>
            <a:r>
              <a:rPr sz="1800" b="1" spc="-20" dirty="0">
                <a:latin typeface="Carlito"/>
                <a:cs typeface="Carlito"/>
              </a:rPr>
              <a:t>extend </a:t>
            </a:r>
            <a:r>
              <a:rPr sz="1800" b="1" spc="-10" dirty="0">
                <a:latin typeface="Carlito"/>
                <a:cs typeface="Carlito"/>
              </a:rPr>
              <a:t>your </a:t>
            </a:r>
            <a:r>
              <a:rPr sz="1800" b="1" spc="-5" dirty="0">
                <a:latin typeface="Carlito"/>
                <a:cs typeface="Carlito"/>
              </a:rPr>
              <a:t>CPT </a:t>
            </a:r>
            <a:r>
              <a:rPr sz="1800" b="1" spc="-15" dirty="0">
                <a:latin typeface="Carlito"/>
                <a:cs typeface="Carlito"/>
              </a:rPr>
              <a:t>at </a:t>
            </a:r>
            <a:r>
              <a:rPr sz="1800" b="1" spc="-5" dirty="0">
                <a:latin typeface="Carlito"/>
                <a:cs typeface="Carlito"/>
              </a:rPr>
              <a:t>the </a:t>
            </a:r>
            <a:r>
              <a:rPr sz="1800" b="1" spc="-10" dirty="0">
                <a:latin typeface="Carlito"/>
                <a:cs typeface="Carlito"/>
              </a:rPr>
              <a:t>end </a:t>
            </a:r>
            <a:r>
              <a:rPr sz="1800" b="1" dirty="0">
                <a:latin typeface="Carlito"/>
                <a:cs typeface="Carlito"/>
              </a:rPr>
              <a:t>of </a:t>
            </a:r>
            <a:r>
              <a:rPr sz="1800" b="1" spc="-5" dirty="0">
                <a:latin typeface="Carlito"/>
                <a:cs typeface="Carlito"/>
              </a:rPr>
              <a:t>the </a:t>
            </a:r>
            <a:r>
              <a:rPr sz="1800" b="1" spc="-15" dirty="0">
                <a:latin typeface="Carlito"/>
                <a:cs typeface="Carlito"/>
              </a:rPr>
              <a:t>semester </a:t>
            </a:r>
            <a:r>
              <a:rPr sz="1800" b="1" dirty="0">
                <a:latin typeface="Carlito"/>
                <a:cs typeface="Carlito"/>
              </a:rPr>
              <a:t>as </a:t>
            </a:r>
            <a:r>
              <a:rPr sz="1800" b="1" spc="-10" dirty="0">
                <a:latin typeface="Carlito"/>
                <a:cs typeface="Carlito"/>
              </a:rPr>
              <a:t>your </a:t>
            </a:r>
            <a:r>
              <a:rPr sz="1800" b="1" spc="-15" dirty="0">
                <a:latin typeface="Carlito"/>
                <a:cs typeface="Carlito"/>
              </a:rPr>
              <a:t>internship </a:t>
            </a:r>
            <a:r>
              <a:rPr sz="1800" b="1" spc="-5" dirty="0">
                <a:latin typeface="Carlito"/>
                <a:cs typeface="Carlito"/>
              </a:rPr>
              <a:t>and CPT</a:t>
            </a:r>
            <a:r>
              <a:rPr sz="1800" b="1" spc="80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will </a:t>
            </a:r>
            <a:r>
              <a:rPr sz="1800" b="1" spc="-10" dirty="0">
                <a:latin typeface="Carlito"/>
                <a:cs typeface="Carlito"/>
              </a:rPr>
              <a:t>end.</a:t>
            </a:r>
            <a:endParaRPr sz="1800" b="1" dirty="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dirty="0">
                <a:latin typeface="Carlito"/>
                <a:cs typeface="Carlito"/>
              </a:rPr>
              <a:t>If </a:t>
            </a:r>
            <a:r>
              <a:rPr sz="1800" spc="-5" dirty="0">
                <a:latin typeface="Carlito"/>
                <a:cs typeface="Carlito"/>
              </a:rPr>
              <a:t>you </a:t>
            </a:r>
            <a:r>
              <a:rPr sz="1800" spc="-15" dirty="0">
                <a:latin typeface="Carlito"/>
                <a:cs typeface="Carlito"/>
              </a:rPr>
              <a:t>want to </a:t>
            </a:r>
            <a:r>
              <a:rPr sz="1800" spc="-5" dirty="0">
                <a:latin typeface="Carlito"/>
                <a:cs typeface="Carlito"/>
              </a:rPr>
              <a:t>work </a:t>
            </a:r>
            <a:r>
              <a:rPr sz="1800" spc="-10" dirty="0">
                <a:latin typeface="Carlito"/>
                <a:cs typeface="Carlito"/>
              </a:rPr>
              <a:t>after the </a:t>
            </a:r>
            <a:r>
              <a:rPr sz="1800" spc="-15" dirty="0">
                <a:latin typeface="Carlito"/>
                <a:cs typeface="Carlito"/>
              </a:rPr>
              <a:t>internship </a:t>
            </a:r>
            <a:r>
              <a:rPr sz="1800" spc="-10" dirty="0">
                <a:latin typeface="Carlito"/>
                <a:cs typeface="Carlito"/>
              </a:rPr>
              <a:t>ends, please </a:t>
            </a:r>
            <a:r>
              <a:rPr sz="1800" spc="-5" dirty="0">
                <a:latin typeface="Carlito"/>
                <a:cs typeface="Carlito"/>
              </a:rPr>
              <a:t>work with </a:t>
            </a:r>
            <a:r>
              <a:rPr sz="1800" spc="-10" dirty="0">
                <a:latin typeface="Carlito"/>
                <a:cs typeface="Carlito"/>
              </a:rPr>
              <a:t>ISSS </a:t>
            </a:r>
            <a:r>
              <a:rPr sz="1800" dirty="0">
                <a:latin typeface="Carlito"/>
                <a:cs typeface="Carlito"/>
              </a:rPr>
              <a:t>on </a:t>
            </a:r>
            <a:r>
              <a:rPr sz="1800" spc="-5" dirty="0">
                <a:latin typeface="Carlito"/>
                <a:cs typeface="Carlito"/>
              </a:rPr>
              <a:t>pre-OPT </a:t>
            </a:r>
            <a:r>
              <a:rPr sz="1800" dirty="0">
                <a:latin typeface="Carlito"/>
                <a:cs typeface="Carlito"/>
              </a:rPr>
              <a:t>or </a:t>
            </a:r>
            <a:r>
              <a:rPr sz="1800" spc="-5" dirty="0">
                <a:latin typeface="Carlito"/>
                <a:cs typeface="Carlito"/>
              </a:rPr>
              <a:t>other</a:t>
            </a:r>
            <a:r>
              <a:rPr sz="1800" spc="33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process.</a:t>
            </a:r>
            <a:endParaRPr sz="1800" dirty="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b="1" spc="-10" dirty="0">
                <a:latin typeface="Carlito"/>
                <a:cs typeface="Carlito"/>
              </a:rPr>
              <a:t>ISSS is </a:t>
            </a:r>
            <a:r>
              <a:rPr sz="1800" b="1" dirty="0">
                <a:latin typeface="Carlito"/>
                <a:cs typeface="Carlito"/>
              </a:rPr>
              <a:t>the </a:t>
            </a:r>
            <a:r>
              <a:rPr sz="1800" b="1" spc="-5" dirty="0">
                <a:latin typeface="Carlito"/>
                <a:cs typeface="Carlito"/>
              </a:rPr>
              <a:t>authority on </a:t>
            </a:r>
            <a:r>
              <a:rPr sz="1800" b="1" dirty="0">
                <a:latin typeface="Carlito"/>
                <a:cs typeface="Carlito"/>
              </a:rPr>
              <a:t>CPT </a:t>
            </a:r>
            <a:r>
              <a:rPr sz="1800" spc="-5" dirty="0">
                <a:latin typeface="Carlito"/>
                <a:cs typeface="Carlito"/>
              </a:rPr>
              <a:t>and other </a:t>
            </a:r>
            <a:r>
              <a:rPr sz="1800" spc="-10" dirty="0">
                <a:latin typeface="Carlito"/>
                <a:cs typeface="Carlito"/>
              </a:rPr>
              <a:t>processes </a:t>
            </a:r>
            <a:r>
              <a:rPr sz="1800" spc="-20" dirty="0">
                <a:latin typeface="Carlito"/>
                <a:cs typeface="Carlito"/>
              </a:rPr>
              <a:t>related </a:t>
            </a:r>
            <a:r>
              <a:rPr sz="1800" spc="-15" dirty="0">
                <a:latin typeface="Carlito"/>
                <a:cs typeface="Carlito"/>
              </a:rPr>
              <a:t>to international students </a:t>
            </a:r>
            <a:r>
              <a:rPr sz="1800" spc="-5" dirty="0">
                <a:latin typeface="Carlito"/>
                <a:cs typeface="Carlito"/>
              </a:rPr>
              <a:t>working</a:t>
            </a:r>
            <a:r>
              <a:rPr sz="1800" spc="9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in </a:t>
            </a:r>
            <a:r>
              <a:rPr sz="1800" spc="-5" dirty="0">
                <a:latin typeface="Carlito"/>
                <a:cs typeface="Carlito"/>
              </a:rPr>
              <a:t>the </a:t>
            </a:r>
            <a:r>
              <a:rPr sz="1800" dirty="0">
                <a:latin typeface="Carlito"/>
                <a:cs typeface="Carlito"/>
              </a:rPr>
              <a:t>US </a:t>
            </a:r>
            <a:r>
              <a:rPr sz="1800" b="1" dirty="0">
                <a:latin typeface="Carlito"/>
                <a:cs typeface="Carlito"/>
              </a:rPr>
              <a:t>– </a:t>
            </a:r>
            <a:r>
              <a:rPr sz="1800" b="1" spc="-10" dirty="0">
                <a:latin typeface="Carlito"/>
                <a:cs typeface="Carlito"/>
              </a:rPr>
              <a:t>not </a:t>
            </a:r>
            <a:r>
              <a:rPr sz="1800" b="1" spc="-5" dirty="0">
                <a:latin typeface="Carlito"/>
                <a:cs typeface="Carlito"/>
              </a:rPr>
              <a:t>CCSE</a:t>
            </a:r>
            <a:endParaRPr sz="1800" dirty="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</a:pPr>
            <a:r>
              <a:rPr sz="18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5"/>
              </a:rPr>
              <a:t>https://dga.kennesaw.edu/isss/f-1/curricular_practical_training.php</a:t>
            </a:r>
            <a:endParaRPr lang="en-US" sz="1800" u="heavy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rlito"/>
              <a:cs typeface="Carlito"/>
            </a:endParaRPr>
          </a:p>
          <a:p>
            <a:pPr marL="7556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u="heavy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690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Carlito</vt:lpstr>
      <vt:lpstr>Office Theme</vt:lpstr>
      <vt:lpstr>Darin Morrow</vt:lpstr>
      <vt:lpstr>CCSE Internship Requirements &amp; Information https://careers.kennesaw.edu/students/internships-co-ops.php</vt:lpstr>
      <vt:lpstr>CCSE Internship Process - You can only take Internship course once! An Internship means you are registered for classes and working. The Co-Op program is different and has a different process through Handshake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Lindy Taylor</dc:creator>
  <cp:lastModifiedBy>Darin Morrow</cp:lastModifiedBy>
  <cp:revision>14</cp:revision>
  <dcterms:created xsi:type="dcterms:W3CDTF">2022-09-11T07:10:41Z</dcterms:created>
  <dcterms:modified xsi:type="dcterms:W3CDTF">2025-09-14T00:49:02Z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2022-08-17T00:00:00Z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2022-09-11T00:00:00Z</vt:filetime>
  </property>
</Properties>
</file>