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9"/>
  </p:notesMasterIdLst>
  <p:handoutMasterIdLst>
    <p:handoutMasterId r:id="rId20"/>
  </p:handoutMasterIdLst>
  <p:sldIdLst>
    <p:sldId id="256" r:id="rId2"/>
    <p:sldId id="556" r:id="rId3"/>
    <p:sldId id="563" r:id="rId4"/>
    <p:sldId id="559" r:id="rId5"/>
    <p:sldId id="572" r:id="rId6"/>
    <p:sldId id="560" r:id="rId7"/>
    <p:sldId id="562" r:id="rId8"/>
    <p:sldId id="565" r:id="rId9"/>
    <p:sldId id="564" r:id="rId10"/>
    <p:sldId id="566" r:id="rId11"/>
    <p:sldId id="567" r:id="rId12"/>
    <p:sldId id="568" r:id="rId13"/>
    <p:sldId id="569" r:id="rId14"/>
    <p:sldId id="570" r:id="rId15"/>
    <p:sldId id="571" r:id="rId16"/>
    <p:sldId id="561" r:id="rId17"/>
    <p:sldId id="555" r:id="rId18"/>
  </p:sldIdLst>
  <p:sldSz cx="12192000" cy="6858000"/>
  <p:notesSz cx="6858000" cy="9296400"/>
  <p:defaultTextStyle>
    <a:defPPr>
      <a:defRPr lang="en-US"/>
    </a:defPPr>
    <a:lvl1pPr algn="ctr" rtl="0" eaLnBrk="0" fontAlgn="base" hangingPunct="0">
      <a:spcBef>
        <a:spcPct val="0"/>
      </a:spcBef>
      <a:spcAft>
        <a:spcPct val="0"/>
      </a:spcAft>
      <a:defRPr sz="3100" b="1" kern="1200">
        <a:solidFill>
          <a:schemeClr val="tx1"/>
        </a:solidFill>
        <a:latin typeface="Times New Roman" pitchFamily="18" charset="0"/>
        <a:ea typeface="+mn-ea"/>
        <a:cs typeface="+mn-cs"/>
      </a:defRPr>
    </a:lvl1pPr>
    <a:lvl2pPr marL="457200" algn="ctr" rtl="0" eaLnBrk="0" fontAlgn="base" hangingPunct="0">
      <a:spcBef>
        <a:spcPct val="0"/>
      </a:spcBef>
      <a:spcAft>
        <a:spcPct val="0"/>
      </a:spcAft>
      <a:defRPr sz="3100" b="1" kern="1200">
        <a:solidFill>
          <a:schemeClr val="tx1"/>
        </a:solidFill>
        <a:latin typeface="Times New Roman" pitchFamily="18" charset="0"/>
        <a:ea typeface="+mn-ea"/>
        <a:cs typeface="+mn-cs"/>
      </a:defRPr>
    </a:lvl2pPr>
    <a:lvl3pPr marL="914400" algn="ctr" rtl="0" eaLnBrk="0" fontAlgn="base" hangingPunct="0">
      <a:spcBef>
        <a:spcPct val="0"/>
      </a:spcBef>
      <a:spcAft>
        <a:spcPct val="0"/>
      </a:spcAft>
      <a:defRPr sz="3100" b="1" kern="1200">
        <a:solidFill>
          <a:schemeClr val="tx1"/>
        </a:solidFill>
        <a:latin typeface="Times New Roman" pitchFamily="18" charset="0"/>
        <a:ea typeface="+mn-ea"/>
        <a:cs typeface="+mn-cs"/>
      </a:defRPr>
    </a:lvl3pPr>
    <a:lvl4pPr marL="1371600" algn="ctr" rtl="0" eaLnBrk="0" fontAlgn="base" hangingPunct="0">
      <a:spcBef>
        <a:spcPct val="0"/>
      </a:spcBef>
      <a:spcAft>
        <a:spcPct val="0"/>
      </a:spcAft>
      <a:defRPr sz="3100" b="1" kern="1200">
        <a:solidFill>
          <a:schemeClr val="tx1"/>
        </a:solidFill>
        <a:latin typeface="Times New Roman" pitchFamily="18" charset="0"/>
        <a:ea typeface="+mn-ea"/>
        <a:cs typeface="+mn-cs"/>
      </a:defRPr>
    </a:lvl4pPr>
    <a:lvl5pPr marL="1828800" algn="ctr" rtl="0" eaLnBrk="0" fontAlgn="base" hangingPunct="0">
      <a:spcBef>
        <a:spcPct val="0"/>
      </a:spcBef>
      <a:spcAft>
        <a:spcPct val="0"/>
      </a:spcAft>
      <a:defRPr sz="3100" b="1" kern="1200">
        <a:solidFill>
          <a:schemeClr val="tx1"/>
        </a:solidFill>
        <a:latin typeface="Times New Roman" pitchFamily="18" charset="0"/>
        <a:ea typeface="+mn-ea"/>
        <a:cs typeface="+mn-cs"/>
      </a:defRPr>
    </a:lvl5pPr>
    <a:lvl6pPr marL="2286000" algn="l" defTabSz="914400" rtl="0" eaLnBrk="1" latinLnBrk="0" hangingPunct="1">
      <a:defRPr sz="3100" b="1" kern="1200">
        <a:solidFill>
          <a:schemeClr val="tx1"/>
        </a:solidFill>
        <a:latin typeface="Times New Roman" pitchFamily="18" charset="0"/>
        <a:ea typeface="+mn-ea"/>
        <a:cs typeface="+mn-cs"/>
      </a:defRPr>
    </a:lvl6pPr>
    <a:lvl7pPr marL="2743200" algn="l" defTabSz="914400" rtl="0" eaLnBrk="1" latinLnBrk="0" hangingPunct="1">
      <a:defRPr sz="3100" b="1" kern="1200">
        <a:solidFill>
          <a:schemeClr val="tx1"/>
        </a:solidFill>
        <a:latin typeface="Times New Roman" pitchFamily="18" charset="0"/>
        <a:ea typeface="+mn-ea"/>
        <a:cs typeface="+mn-cs"/>
      </a:defRPr>
    </a:lvl7pPr>
    <a:lvl8pPr marL="3200400" algn="l" defTabSz="914400" rtl="0" eaLnBrk="1" latinLnBrk="0" hangingPunct="1">
      <a:defRPr sz="3100" b="1" kern="1200">
        <a:solidFill>
          <a:schemeClr val="tx1"/>
        </a:solidFill>
        <a:latin typeface="Times New Roman" pitchFamily="18" charset="0"/>
        <a:ea typeface="+mn-ea"/>
        <a:cs typeface="+mn-cs"/>
      </a:defRPr>
    </a:lvl8pPr>
    <a:lvl9pPr marL="3657600" algn="l" defTabSz="914400" rtl="0" eaLnBrk="1" latinLnBrk="0" hangingPunct="1">
      <a:defRPr sz="3100" b="1"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898" autoAdjust="0"/>
  </p:normalViewPr>
  <p:slideViewPr>
    <p:cSldViewPr>
      <p:cViewPr varScale="1">
        <p:scale>
          <a:sx n="84" d="100"/>
          <a:sy n="84" d="100"/>
        </p:scale>
        <p:origin x="432" y="90"/>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2"/>
            <a:ext cx="2972098" cy="464205"/>
          </a:xfrm>
          <a:prstGeom prst="rect">
            <a:avLst/>
          </a:prstGeom>
          <a:noFill/>
          <a:ln w="9525">
            <a:noFill/>
            <a:miter lim="800000"/>
            <a:headEnd/>
            <a:tailEnd/>
          </a:ln>
          <a:effectLst/>
        </p:spPr>
        <p:txBody>
          <a:bodyPr vert="horz" wrap="square" lIns="92290" tIns="46146" rIns="92290" bIns="46146" numCol="1" anchor="t" anchorCtr="0" compatLnSpc="1">
            <a:prstTxWarp prst="textNoShape">
              <a:avLst/>
            </a:prstTxWarp>
          </a:bodyPr>
          <a:lstStyle>
            <a:lvl1pPr algn="l" defTabSz="923071" eaLnBrk="1" hangingPunct="1">
              <a:defRPr sz="1200" b="0">
                <a:latin typeface="Arial" pitchFamily="34" charset="0"/>
              </a:defRPr>
            </a:lvl1pPr>
          </a:lstStyle>
          <a:p>
            <a:pPr>
              <a:defRPr/>
            </a:pPr>
            <a:endParaRPr lang="en-US"/>
          </a:p>
        </p:txBody>
      </p:sp>
      <p:sp>
        <p:nvSpPr>
          <p:cNvPr id="44035" name="Rectangle 3"/>
          <p:cNvSpPr>
            <a:spLocks noGrp="1" noChangeArrowheads="1"/>
          </p:cNvSpPr>
          <p:nvPr>
            <p:ph type="dt" sz="quarter" idx="1"/>
          </p:nvPr>
        </p:nvSpPr>
        <p:spPr bwMode="auto">
          <a:xfrm>
            <a:off x="3884414" y="2"/>
            <a:ext cx="2972098" cy="464205"/>
          </a:xfrm>
          <a:prstGeom prst="rect">
            <a:avLst/>
          </a:prstGeom>
          <a:noFill/>
          <a:ln w="9525">
            <a:noFill/>
            <a:miter lim="800000"/>
            <a:headEnd/>
            <a:tailEnd/>
          </a:ln>
          <a:effectLst/>
        </p:spPr>
        <p:txBody>
          <a:bodyPr vert="horz" wrap="square" lIns="92290" tIns="46146" rIns="92290" bIns="46146" numCol="1" anchor="t" anchorCtr="0" compatLnSpc="1">
            <a:prstTxWarp prst="textNoShape">
              <a:avLst/>
            </a:prstTxWarp>
          </a:bodyPr>
          <a:lstStyle>
            <a:lvl1pPr algn="r" defTabSz="923071" eaLnBrk="1" hangingPunct="1">
              <a:defRPr sz="1200" b="0">
                <a:latin typeface="Arial" pitchFamily="34" charset="0"/>
              </a:defRPr>
            </a:lvl1pPr>
          </a:lstStyle>
          <a:p>
            <a:pPr>
              <a:defRPr/>
            </a:pPr>
            <a:endParaRPr lang="en-US"/>
          </a:p>
        </p:txBody>
      </p:sp>
      <p:sp>
        <p:nvSpPr>
          <p:cNvPr id="44036" name="Rectangle 4"/>
          <p:cNvSpPr>
            <a:spLocks noGrp="1" noChangeArrowheads="1"/>
          </p:cNvSpPr>
          <p:nvPr>
            <p:ph type="ftr" sz="quarter" idx="2"/>
          </p:nvPr>
        </p:nvSpPr>
        <p:spPr bwMode="auto">
          <a:xfrm>
            <a:off x="0" y="8830660"/>
            <a:ext cx="2972098" cy="464205"/>
          </a:xfrm>
          <a:prstGeom prst="rect">
            <a:avLst/>
          </a:prstGeom>
          <a:noFill/>
          <a:ln w="9525">
            <a:noFill/>
            <a:miter lim="800000"/>
            <a:headEnd/>
            <a:tailEnd/>
          </a:ln>
          <a:effectLst/>
        </p:spPr>
        <p:txBody>
          <a:bodyPr vert="horz" wrap="square" lIns="92290" tIns="46146" rIns="92290" bIns="46146" numCol="1" anchor="b" anchorCtr="0" compatLnSpc="1">
            <a:prstTxWarp prst="textNoShape">
              <a:avLst/>
            </a:prstTxWarp>
          </a:bodyPr>
          <a:lstStyle>
            <a:lvl1pPr algn="l" defTabSz="923071" eaLnBrk="1" hangingPunct="1">
              <a:defRPr sz="1200" b="0">
                <a:latin typeface="Arial" pitchFamily="34" charset="0"/>
              </a:defRPr>
            </a:lvl1pPr>
          </a:lstStyle>
          <a:p>
            <a:pPr>
              <a:defRPr/>
            </a:pPr>
            <a:endParaRPr lang="en-US"/>
          </a:p>
        </p:txBody>
      </p:sp>
      <p:sp>
        <p:nvSpPr>
          <p:cNvPr id="44037" name="Rectangle 5"/>
          <p:cNvSpPr>
            <a:spLocks noGrp="1" noChangeArrowheads="1"/>
          </p:cNvSpPr>
          <p:nvPr>
            <p:ph type="sldNum" sz="quarter" idx="3"/>
          </p:nvPr>
        </p:nvSpPr>
        <p:spPr bwMode="auto">
          <a:xfrm>
            <a:off x="3884414" y="8830660"/>
            <a:ext cx="2972098" cy="464205"/>
          </a:xfrm>
          <a:prstGeom prst="rect">
            <a:avLst/>
          </a:prstGeom>
          <a:noFill/>
          <a:ln w="9525">
            <a:noFill/>
            <a:miter lim="800000"/>
            <a:headEnd/>
            <a:tailEnd/>
          </a:ln>
          <a:effectLst/>
        </p:spPr>
        <p:txBody>
          <a:bodyPr vert="horz" wrap="square" lIns="92290" tIns="46146" rIns="92290" bIns="46146" numCol="1" anchor="b" anchorCtr="0" compatLnSpc="1">
            <a:prstTxWarp prst="textNoShape">
              <a:avLst/>
            </a:prstTxWarp>
          </a:bodyPr>
          <a:lstStyle>
            <a:lvl1pPr algn="r" defTabSz="923071" eaLnBrk="1" hangingPunct="1">
              <a:defRPr sz="1200" b="0">
                <a:latin typeface="Arial" pitchFamily="34" charset="0"/>
              </a:defRPr>
            </a:lvl1pPr>
          </a:lstStyle>
          <a:p>
            <a:pPr>
              <a:defRPr/>
            </a:pPr>
            <a:fld id="{D2CDFAC3-BB74-412E-B538-644E5138A0B2}" type="slidenum">
              <a:rPr lang="en-US"/>
              <a:pPr>
                <a:defRPr/>
              </a:pPr>
              <a:t>‹#›</a:t>
            </a:fld>
            <a:endParaRPr lang="en-US"/>
          </a:p>
        </p:txBody>
      </p:sp>
    </p:spTree>
    <p:extLst>
      <p:ext uri="{BB962C8B-B14F-4D97-AF65-F5344CB8AC3E}">
        <p14:creationId xmlns:p14="http://schemas.microsoft.com/office/powerpoint/2010/main" val="2818715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2"/>
            <a:ext cx="2972098" cy="464205"/>
          </a:xfrm>
          <a:prstGeom prst="rect">
            <a:avLst/>
          </a:prstGeom>
          <a:noFill/>
          <a:ln w="9525">
            <a:noFill/>
            <a:miter lim="800000"/>
            <a:headEnd/>
            <a:tailEnd/>
          </a:ln>
          <a:effectLst/>
        </p:spPr>
        <p:txBody>
          <a:bodyPr vert="horz" wrap="square" lIns="87306" tIns="43652" rIns="87306" bIns="43652" numCol="1" anchor="t" anchorCtr="0" compatLnSpc="1">
            <a:prstTxWarp prst="textNoShape">
              <a:avLst/>
            </a:prstTxWarp>
          </a:bodyPr>
          <a:lstStyle>
            <a:lvl1pPr algn="l" eaLnBrk="1" hangingPunct="1">
              <a:defRPr sz="1100" b="0">
                <a:latin typeface="Arial" pitchFamily="34" charset="0"/>
              </a:defRPr>
            </a:lvl1pPr>
          </a:lstStyle>
          <a:p>
            <a:pPr>
              <a:defRPr/>
            </a:pPr>
            <a:endParaRPr lang="en-US"/>
          </a:p>
        </p:txBody>
      </p:sp>
      <p:sp>
        <p:nvSpPr>
          <p:cNvPr id="63491" name="Rectangle 3"/>
          <p:cNvSpPr>
            <a:spLocks noGrp="1" noChangeArrowheads="1"/>
          </p:cNvSpPr>
          <p:nvPr>
            <p:ph type="dt" idx="1"/>
          </p:nvPr>
        </p:nvSpPr>
        <p:spPr bwMode="auto">
          <a:xfrm>
            <a:off x="3884414" y="2"/>
            <a:ext cx="2972098" cy="464205"/>
          </a:xfrm>
          <a:prstGeom prst="rect">
            <a:avLst/>
          </a:prstGeom>
          <a:noFill/>
          <a:ln w="9525">
            <a:noFill/>
            <a:miter lim="800000"/>
            <a:headEnd/>
            <a:tailEnd/>
          </a:ln>
          <a:effectLst/>
        </p:spPr>
        <p:txBody>
          <a:bodyPr vert="horz" wrap="square" lIns="87306" tIns="43652" rIns="87306" bIns="43652" numCol="1" anchor="t" anchorCtr="0" compatLnSpc="1">
            <a:prstTxWarp prst="textNoShape">
              <a:avLst/>
            </a:prstTxWarp>
          </a:bodyPr>
          <a:lstStyle>
            <a:lvl1pPr algn="r" eaLnBrk="1" hangingPunct="1">
              <a:defRPr sz="1100" b="0">
                <a:latin typeface="Arial" pitchFamily="34" charset="0"/>
              </a:defRPr>
            </a:lvl1pPr>
          </a:lstStyle>
          <a:p>
            <a:pPr>
              <a:defRPr/>
            </a:pPr>
            <a:endParaRPr lang="en-US"/>
          </a:p>
        </p:txBody>
      </p:sp>
      <p:sp>
        <p:nvSpPr>
          <p:cNvPr id="57348" name="Rectangle 4"/>
          <p:cNvSpPr>
            <a:spLocks noGrp="1" noRot="1" noChangeAspect="1" noChangeArrowheads="1" noTextEdit="1"/>
          </p:cNvSpPr>
          <p:nvPr>
            <p:ph type="sldImg" idx="2"/>
          </p:nvPr>
        </p:nvSpPr>
        <p:spPr bwMode="auto">
          <a:xfrm>
            <a:off x="331788" y="698500"/>
            <a:ext cx="6196012" cy="3486150"/>
          </a:xfrm>
          <a:prstGeom prst="rect">
            <a:avLst/>
          </a:prstGeom>
          <a:noFill/>
          <a:ln w="9525">
            <a:solidFill>
              <a:srgbClr val="000000"/>
            </a:solidFill>
            <a:miter lim="800000"/>
            <a:headEnd/>
            <a:tailEnd/>
          </a:ln>
        </p:spPr>
      </p:sp>
      <p:sp>
        <p:nvSpPr>
          <p:cNvPr id="63493" name="Rectangle 5"/>
          <p:cNvSpPr>
            <a:spLocks noGrp="1" noChangeArrowheads="1"/>
          </p:cNvSpPr>
          <p:nvPr>
            <p:ph type="body" sz="quarter" idx="3"/>
          </p:nvPr>
        </p:nvSpPr>
        <p:spPr bwMode="auto">
          <a:xfrm>
            <a:off x="686099" y="4416100"/>
            <a:ext cx="5485805" cy="4182457"/>
          </a:xfrm>
          <a:prstGeom prst="rect">
            <a:avLst/>
          </a:prstGeom>
          <a:noFill/>
          <a:ln w="9525">
            <a:noFill/>
            <a:miter lim="800000"/>
            <a:headEnd/>
            <a:tailEnd/>
          </a:ln>
          <a:effectLst/>
        </p:spPr>
        <p:txBody>
          <a:bodyPr vert="horz" wrap="square" lIns="87306" tIns="43652" rIns="87306" bIns="4365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3494" name="Rectangle 6"/>
          <p:cNvSpPr>
            <a:spLocks noGrp="1" noChangeArrowheads="1"/>
          </p:cNvSpPr>
          <p:nvPr>
            <p:ph type="ftr" sz="quarter" idx="4"/>
          </p:nvPr>
        </p:nvSpPr>
        <p:spPr bwMode="auto">
          <a:xfrm>
            <a:off x="0" y="8830660"/>
            <a:ext cx="2972098" cy="464205"/>
          </a:xfrm>
          <a:prstGeom prst="rect">
            <a:avLst/>
          </a:prstGeom>
          <a:noFill/>
          <a:ln w="9525">
            <a:noFill/>
            <a:miter lim="800000"/>
            <a:headEnd/>
            <a:tailEnd/>
          </a:ln>
          <a:effectLst/>
        </p:spPr>
        <p:txBody>
          <a:bodyPr vert="horz" wrap="square" lIns="87306" tIns="43652" rIns="87306" bIns="43652" numCol="1" anchor="b" anchorCtr="0" compatLnSpc="1">
            <a:prstTxWarp prst="textNoShape">
              <a:avLst/>
            </a:prstTxWarp>
          </a:bodyPr>
          <a:lstStyle>
            <a:lvl1pPr algn="l" eaLnBrk="1" hangingPunct="1">
              <a:defRPr sz="1100" b="0">
                <a:latin typeface="Arial" pitchFamily="34" charset="0"/>
              </a:defRPr>
            </a:lvl1pPr>
          </a:lstStyle>
          <a:p>
            <a:pPr>
              <a:defRPr/>
            </a:pPr>
            <a:endParaRPr lang="en-US"/>
          </a:p>
        </p:txBody>
      </p:sp>
      <p:sp>
        <p:nvSpPr>
          <p:cNvPr id="63495" name="Rectangle 7"/>
          <p:cNvSpPr>
            <a:spLocks noGrp="1" noChangeArrowheads="1"/>
          </p:cNvSpPr>
          <p:nvPr>
            <p:ph type="sldNum" sz="quarter" idx="5"/>
          </p:nvPr>
        </p:nvSpPr>
        <p:spPr bwMode="auto">
          <a:xfrm>
            <a:off x="3884414" y="8830660"/>
            <a:ext cx="2972098" cy="464205"/>
          </a:xfrm>
          <a:prstGeom prst="rect">
            <a:avLst/>
          </a:prstGeom>
          <a:noFill/>
          <a:ln w="9525">
            <a:noFill/>
            <a:miter lim="800000"/>
            <a:headEnd/>
            <a:tailEnd/>
          </a:ln>
          <a:effectLst/>
        </p:spPr>
        <p:txBody>
          <a:bodyPr vert="horz" wrap="square" lIns="87306" tIns="43652" rIns="87306" bIns="43652" numCol="1" anchor="b" anchorCtr="0" compatLnSpc="1">
            <a:prstTxWarp prst="textNoShape">
              <a:avLst/>
            </a:prstTxWarp>
          </a:bodyPr>
          <a:lstStyle>
            <a:lvl1pPr algn="r" eaLnBrk="1" hangingPunct="1">
              <a:defRPr sz="1100" b="0">
                <a:latin typeface="Arial" pitchFamily="34" charset="0"/>
              </a:defRPr>
            </a:lvl1pPr>
          </a:lstStyle>
          <a:p>
            <a:pPr>
              <a:defRPr/>
            </a:pPr>
            <a:fld id="{ED3D1BFF-AD57-4FAB-8EE2-BE468B9702E6}" type="slidenum">
              <a:rPr lang="en-US"/>
              <a:pPr>
                <a:defRPr/>
              </a:pPr>
              <a:t>‹#›</a:t>
            </a:fld>
            <a:endParaRPr lang="en-US"/>
          </a:p>
        </p:txBody>
      </p:sp>
    </p:spTree>
    <p:extLst>
      <p:ext uri="{BB962C8B-B14F-4D97-AF65-F5344CB8AC3E}">
        <p14:creationId xmlns:p14="http://schemas.microsoft.com/office/powerpoint/2010/main" val="38063351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1788" y="698500"/>
            <a:ext cx="6196012" cy="3486150"/>
          </a:xfrm>
        </p:spPr>
      </p:sp>
      <p:sp>
        <p:nvSpPr>
          <p:cNvPr id="3" name="Notes Placeholder 2"/>
          <p:cNvSpPr>
            <a:spLocks noGrp="1"/>
          </p:cNvSpPr>
          <p:nvPr>
            <p:ph type="body" idx="1"/>
          </p:nvPr>
        </p:nvSpPr>
        <p:spPr/>
        <p:txBody>
          <a:bodyPr/>
          <a:lstStyle/>
          <a:p>
            <a:r>
              <a:rPr lang="en-US" dirty="0" smtClean="0"/>
              <a:t>Today we’re going to learn about binary numbers.  </a:t>
            </a:r>
          </a:p>
          <a:p>
            <a:endParaRPr lang="en-US" dirty="0" smtClean="0"/>
          </a:p>
          <a:p>
            <a:r>
              <a:rPr lang="en-US" dirty="0" smtClean="0"/>
              <a:t>Binary numbers are important because all modern computers use</a:t>
            </a:r>
            <a:r>
              <a:rPr lang="en-US" baseline="0" dirty="0" smtClean="0"/>
              <a:t> only binary numbers internally.  If you work more than superficially with computers, you will find binary numbers everywhere.</a:t>
            </a:r>
          </a:p>
          <a:p>
            <a:endParaRPr lang="en-US" baseline="0" dirty="0" smtClean="0"/>
          </a:p>
          <a:p>
            <a:r>
              <a:rPr lang="en-US" baseline="0" dirty="0" smtClean="0"/>
              <a:t>Even as a casual computer user, you’ll very often see numbers like 8, 16, 32, and 64.  Those numbers are powers of two, and we find them in computing because binary numbers are used internally.</a:t>
            </a:r>
            <a:endParaRPr lang="en-US" dirty="0"/>
          </a:p>
        </p:txBody>
      </p:sp>
      <p:sp>
        <p:nvSpPr>
          <p:cNvPr id="4" name="Slide Number Placeholder 3"/>
          <p:cNvSpPr>
            <a:spLocks noGrp="1"/>
          </p:cNvSpPr>
          <p:nvPr>
            <p:ph type="sldNum" sz="quarter" idx="10"/>
          </p:nvPr>
        </p:nvSpPr>
        <p:spPr/>
        <p:txBody>
          <a:bodyPr/>
          <a:lstStyle/>
          <a:p>
            <a:pPr>
              <a:defRPr/>
            </a:pPr>
            <a:fld id="{ED3D1BFF-AD57-4FAB-8EE2-BE468B9702E6}" type="slidenum">
              <a:rPr lang="en-US" smtClean="0"/>
              <a:pPr>
                <a:defRPr/>
              </a:pPr>
              <a:t>1</a:t>
            </a:fld>
            <a:endParaRPr lang="en-US"/>
          </a:p>
        </p:txBody>
      </p:sp>
    </p:spTree>
    <p:extLst>
      <p:ext uri="{BB962C8B-B14F-4D97-AF65-F5344CB8AC3E}">
        <p14:creationId xmlns:p14="http://schemas.microsoft.com/office/powerpoint/2010/main" val="26991539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1788" y="698500"/>
            <a:ext cx="6196012" cy="3486150"/>
          </a:xfrm>
        </p:spPr>
      </p:sp>
      <p:sp>
        <p:nvSpPr>
          <p:cNvPr id="3" name="Notes Placeholder 2"/>
          <p:cNvSpPr>
            <a:spLocks noGrp="1"/>
          </p:cNvSpPr>
          <p:nvPr>
            <p:ph type="body" idx="1"/>
          </p:nvPr>
        </p:nvSpPr>
        <p:spPr/>
        <p:txBody>
          <a:bodyPr/>
          <a:lstStyle/>
          <a:p>
            <a:r>
              <a:rPr lang="en-US" dirty="0" smtClean="0"/>
              <a:t>Let's get started...  We start working with the cards on the left, so  we're going to look at the card in the sixteens place and sixteen is more than  fourteen so we're going to turn it over; we don't need a</a:t>
            </a:r>
            <a:r>
              <a:rPr lang="en-US" baseline="0" dirty="0" smtClean="0"/>
              <a:t> sixteen.</a:t>
            </a:r>
            <a:endParaRPr lang="en-US" dirty="0"/>
          </a:p>
        </p:txBody>
      </p:sp>
      <p:sp>
        <p:nvSpPr>
          <p:cNvPr id="4" name="Slide Number Placeholder 3"/>
          <p:cNvSpPr>
            <a:spLocks noGrp="1"/>
          </p:cNvSpPr>
          <p:nvPr>
            <p:ph type="sldNum" sz="quarter" idx="10"/>
          </p:nvPr>
        </p:nvSpPr>
        <p:spPr/>
        <p:txBody>
          <a:bodyPr/>
          <a:lstStyle/>
          <a:p>
            <a:pPr>
              <a:defRPr/>
            </a:pPr>
            <a:fld id="{ED3D1BFF-AD57-4FAB-8EE2-BE468B9702E6}" type="slidenum">
              <a:rPr lang="en-US" smtClean="0"/>
              <a:pPr>
                <a:defRPr/>
              </a:pPr>
              <a:t>10</a:t>
            </a:fld>
            <a:endParaRPr lang="en-US"/>
          </a:p>
        </p:txBody>
      </p:sp>
    </p:spTree>
    <p:extLst>
      <p:ext uri="{BB962C8B-B14F-4D97-AF65-F5344CB8AC3E}">
        <p14:creationId xmlns:p14="http://schemas.microsoft.com/office/powerpoint/2010/main" val="19563718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1788" y="698500"/>
            <a:ext cx="6196012" cy="3486150"/>
          </a:xfrm>
        </p:spPr>
      </p:sp>
      <p:sp>
        <p:nvSpPr>
          <p:cNvPr id="3" name="Notes Placeholder 2"/>
          <p:cNvSpPr>
            <a:spLocks noGrp="1"/>
          </p:cNvSpPr>
          <p:nvPr>
            <p:ph type="body" idx="1"/>
          </p:nvPr>
        </p:nvSpPr>
        <p:spPr/>
        <p:txBody>
          <a:bodyPr/>
          <a:lstStyle/>
          <a:p>
            <a:r>
              <a:rPr lang="en-US" dirty="0" smtClean="0"/>
              <a:t>We move on to the eights place. Eight is not   more than fourteen so we're going to leave the eights card turned face up.  </a:t>
            </a:r>
            <a:endParaRPr lang="en-US" dirty="0"/>
          </a:p>
        </p:txBody>
      </p:sp>
      <p:sp>
        <p:nvSpPr>
          <p:cNvPr id="4" name="Slide Number Placeholder 3"/>
          <p:cNvSpPr>
            <a:spLocks noGrp="1"/>
          </p:cNvSpPr>
          <p:nvPr>
            <p:ph type="sldNum" sz="quarter" idx="10"/>
          </p:nvPr>
        </p:nvSpPr>
        <p:spPr/>
        <p:txBody>
          <a:bodyPr/>
          <a:lstStyle/>
          <a:p>
            <a:pPr>
              <a:defRPr/>
            </a:pPr>
            <a:fld id="{ED3D1BFF-AD57-4FAB-8EE2-BE468B9702E6}" type="slidenum">
              <a:rPr lang="en-US" smtClean="0"/>
              <a:pPr>
                <a:defRPr/>
              </a:pPr>
              <a:t>11</a:t>
            </a:fld>
            <a:endParaRPr lang="en-US"/>
          </a:p>
        </p:txBody>
      </p:sp>
    </p:spTree>
    <p:extLst>
      <p:ext uri="{BB962C8B-B14F-4D97-AF65-F5344CB8AC3E}">
        <p14:creationId xmlns:p14="http://schemas.microsoft.com/office/powerpoint/2010/main" val="22934393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1788" y="698500"/>
            <a:ext cx="6196012" cy="3486150"/>
          </a:xfrm>
        </p:spPr>
      </p:sp>
      <p:sp>
        <p:nvSpPr>
          <p:cNvPr id="3" name="Notes Placeholder 2"/>
          <p:cNvSpPr>
            <a:spLocks noGrp="1"/>
          </p:cNvSpPr>
          <p:nvPr>
            <p:ph type="body" idx="1"/>
          </p:nvPr>
        </p:nvSpPr>
        <p:spPr/>
        <p:txBody>
          <a:bodyPr/>
          <a:lstStyle/>
          <a:p>
            <a:r>
              <a:rPr lang="en-US" dirty="0" smtClean="0"/>
              <a:t>Moving along the next card is a four but we've already got an eight so  we're going to consider the two cards together eight plus four that's twelve  it's not more than fourteen so we're going to leave the fours place card facing up  </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ED3D1BFF-AD57-4FAB-8EE2-BE468B9702E6}" type="slidenum">
              <a:rPr lang="en-US" smtClean="0"/>
              <a:pPr>
                <a:defRPr/>
              </a:pPr>
              <a:t>12</a:t>
            </a:fld>
            <a:endParaRPr lang="en-US"/>
          </a:p>
        </p:txBody>
      </p:sp>
    </p:spTree>
    <p:extLst>
      <p:ext uri="{BB962C8B-B14F-4D97-AF65-F5344CB8AC3E}">
        <p14:creationId xmlns:p14="http://schemas.microsoft.com/office/powerpoint/2010/main" val="10863796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1788" y="698500"/>
            <a:ext cx="6196012" cy="3486150"/>
          </a:xfrm>
        </p:spPr>
      </p:sp>
      <p:sp>
        <p:nvSpPr>
          <p:cNvPr id="3" name="Notes Placeholder 2"/>
          <p:cNvSpPr>
            <a:spLocks noGrp="1"/>
          </p:cNvSpPr>
          <p:nvPr>
            <p:ph type="body" idx="1"/>
          </p:nvPr>
        </p:nvSpPr>
        <p:spPr/>
        <p:txBody>
          <a:bodyPr/>
          <a:lstStyle/>
          <a:p>
            <a:r>
              <a:rPr lang="en-US" dirty="0" smtClean="0"/>
              <a:t>We move along to the twos place. We already have twelve from eight and four.  Now we have another two twelve plus two is fourteen and  here's the tricky part – fourteen is not more than  fourteen.  It's equal but it's not more so,  we're going to leave the two card facing up. </a:t>
            </a:r>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ED3D1BFF-AD57-4FAB-8EE2-BE468B9702E6}" type="slidenum">
              <a:rPr lang="en-US" smtClean="0"/>
              <a:pPr>
                <a:defRPr/>
              </a:pPr>
              <a:t>13</a:t>
            </a:fld>
            <a:endParaRPr lang="en-US"/>
          </a:p>
        </p:txBody>
      </p:sp>
    </p:spTree>
    <p:extLst>
      <p:ext uri="{BB962C8B-B14F-4D97-AF65-F5344CB8AC3E}">
        <p14:creationId xmlns:p14="http://schemas.microsoft.com/office/powerpoint/2010/main" val="39257151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1788" y="698500"/>
            <a:ext cx="6196012" cy="3486150"/>
          </a:xfrm>
        </p:spPr>
      </p:sp>
      <p:sp>
        <p:nvSpPr>
          <p:cNvPr id="3" name="Notes Placeholder 2"/>
          <p:cNvSpPr>
            <a:spLocks noGrp="1"/>
          </p:cNvSpPr>
          <p:nvPr>
            <p:ph type="body" idx="1"/>
          </p:nvPr>
        </p:nvSpPr>
        <p:spPr/>
        <p:txBody>
          <a:bodyPr/>
          <a:lstStyle/>
          <a:p>
            <a:r>
              <a:rPr lang="en-US" dirty="0" smtClean="0"/>
              <a:t>We've got a fourteen but  we're not done. We have to go all the way to the end. The next card is  the ones place; we already have fourteen from eight plus four plus two.  Fourteen plus one is fifteen and fifteen is more than fourteen, so  we're going to turn that ones card over removing the one.  </a:t>
            </a:r>
          </a:p>
          <a:p>
            <a:endParaRPr lang="en-US" dirty="0" smtClean="0"/>
          </a:p>
        </p:txBody>
      </p:sp>
      <p:sp>
        <p:nvSpPr>
          <p:cNvPr id="4" name="Slide Number Placeholder 3"/>
          <p:cNvSpPr>
            <a:spLocks noGrp="1"/>
          </p:cNvSpPr>
          <p:nvPr>
            <p:ph type="sldNum" sz="quarter" idx="10"/>
          </p:nvPr>
        </p:nvSpPr>
        <p:spPr/>
        <p:txBody>
          <a:bodyPr/>
          <a:lstStyle/>
          <a:p>
            <a:pPr>
              <a:defRPr/>
            </a:pPr>
            <a:fld id="{ED3D1BFF-AD57-4FAB-8EE2-BE468B9702E6}" type="slidenum">
              <a:rPr lang="en-US" smtClean="0"/>
              <a:pPr>
                <a:defRPr/>
              </a:pPr>
              <a:t>14</a:t>
            </a:fld>
            <a:endParaRPr lang="en-US"/>
          </a:p>
        </p:txBody>
      </p:sp>
    </p:spTree>
    <p:extLst>
      <p:ext uri="{BB962C8B-B14F-4D97-AF65-F5344CB8AC3E}">
        <p14:creationId xmlns:p14="http://schemas.microsoft.com/office/powerpoint/2010/main" val="25011189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1788" y="698500"/>
            <a:ext cx="6196012" cy="3486150"/>
          </a:xfrm>
        </p:spPr>
      </p:sp>
      <p:sp>
        <p:nvSpPr>
          <p:cNvPr id="3" name="Notes Placeholder 2"/>
          <p:cNvSpPr>
            <a:spLocks noGrp="1"/>
          </p:cNvSpPr>
          <p:nvPr>
            <p:ph type="body" idx="1"/>
          </p:nvPr>
        </p:nvSpPr>
        <p:spPr/>
        <p:txBody>
          <a:bodyPr/>
          <a:lstStyle/>
          <a:p>
            <a:r>
              <a:rPr lang="en-US" dirty="0" smtClean="0"/>
              <a:t>And there we have it!  We can read the binary number right off of the cards.  Zero one </a:t>
            </a:r>
            <a:r>
              <a:rPr lang="en-US" dirty="0" err="1" smtClean="0"/>
              <a:t>one</a:t>
            </a:r>
            <a:r>
              <a:rPr lang="en-US" dirty="0" smtClean="0"/>
              <a:t> </a:t>
            </a:r>
            <a:r>
              <a:rPr lang="en-US" dirty="0" err="1" smtClean="0"/>
              <a:t>one</a:t>
            </a:r>
            <a:r>
              <a:rPr lang="en-US" dirty="0" smtClean="0"/>
              <a:t> zero base two is the same  as fourteen base ten. That's eight plus four plus two with no sixteens and  no ones.  We've converted Alice's age of  fourteen to the binary number zero one </a:t>
            </a:r>
            <a:r>
              <a:rPr lang="en-US" dirty="0" err="1" smtClean="0"/>
              <a:t>one</a:t>
            </a:r>
            <a:r>
              <a:rPr lang="en-US" dirty="0" smtClean="0"/>
              <a:t> </a:t>
            </a:r>
            <a:r>
              <a:rPr lang="en-US" dirty="0" err="1" smtClean="0"/>
              <a:t>one</a:t>
            </a:r>
            <a:r>
              <a:rPr lang="en-US" dirty="0" smtClean="0"/>
              <a:t> zero.</a:t>
            </a:r>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ED3D1BFF-AD57-4FAB-8EE2-BE468B9702E6}" type="slidenum">
              <a:rPr lang="en-US" smtClean="0"/>
              <a:pPr>
                <a:defRPr/>
              </a:pPr>
              <a:t>15</a:t>
            </a:fld>
            <a:endParaRPr lang="en-US"/>
          </a:p>
        </p:txBody>
      </p:sp>
    </p:spTree>
    <p:extLst>
      <p:ext uri="{BB962C8B-B14F-4D97-AF65-F5344CB8AC3E}">
        <p14:creationId xmlns:p14="http://schemas.microsoft.com/office/powerpoint/2010/main" val="36017122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1788" y="698500"/>
            <a:ext cx="6196012" cy="3486150"/>
          </a:xfrm>
        </p:spPr>
      </p:sp>
      <p:sp>
        <p:nvSpPr>
          <p:cNvPr id="3" name="Notes Placeholder 2"/>
          <p:cNvSpPr>
            <a:spLocks noGrp="1"/>
          </p:cNvSpPr>
          <p:nvPr>
            <p:ph type="body" idx="1"/>
          </p:nvPr>
        </p:nvSpPr>
        <p:spPr/>
        <p:txBody>
          <a:bodyPr/>
          <a:lstStyle/>
          <a:p>
            <a:r>
              <a:rPr lang="en-US" dirty="0" smtClean="0"/>
              <a:t>There are some exercises on the handout. Working together with your teacher  complete the exercises that are on the handout.  </a:t>
            </a:r>
          </a:p>
          <a:p>
            <a:endParaRPr lang="en-US" dirty="0" smtClean="0"/>
          </a:p>
          <a:p>
            <a:r>
              <a:rPr lang="en-US" dirty="0" smtClean="0"/>
              <a:t>Before I started teaching college I worked in the health care field and  health care folks say see one, do one, teach one.  You've seen one in the video.  Now you're going to do more than one in the exercises.  When you're finished with the exercises I have a homework assignment for you.  Your homework assignment is to teach someone else about binary numbers.  It can be your mother or father your brother or sister friend or  anyone, but teach somebody else. When you can teach someone else something  that's how you can be sure that you know that thing yourself.</a:t>
            </a:r>
            <a:endParaRPr lang="en-US" dirty="0"/>
          </a:p>
        </p:txBody>
      </p:sp>
      <p:sp>
        <p:nvSpPr>
          <p:cNvPr id="4" name="Slide Number Placeholder 3"/>
          <p:cNvSpPr>
            <a:spLocks noGrp="1"/>
          </p:cNvSpPr>
          <p:nvPr>
            <p:ph type="sldNum" sz="quarter" idx="10"/>
          </p:nvPr>
        </p:nvSpPr>
        <p:spPr/>
        <p:txBody>
          <a:bodyPr/>
          <a:lstStyle/>
          <a:p>
            <a:pPr>
              <a:defRPr/>
            </a:pPr>
            <a:fld id="{ED3D1BFF-AD57-4FAB-8EE2-BE468B9702E6}" type="slidenum">
              <a:rPr lang="en-US" smtClean="0"/>
              <a:pPr>
                <a:defRPr/>
              </a:pPr>
              <a:t>16</a:t>
            </a:fld>
            <a:endParaRPr lang="en-US"/>
          </a:p>
        </p:txBody>
      </p:sp>
    </p:spTree>
    <p:extLst>
      <p:ext uri="{BB962C8B-B14F-4D97-AF65-F5344CB8AC3E}">
        <p14:creationId xmlns:p14="http://schemas.microsoft.com/office/powerpoint/2010/main" val="32225910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1788" y="698500"/>
            <a:ext cx="6196012" cy="3486150"/>
          </a:xfrm>
        </p:spPr>
      </p:sp>
      <p:sp>
        <p:nvSpPr>
          <p:cNvPr id="3" name="Notes Placeholder 2"/>
          <p:cNvSpPr>
            <a:spLocks noGrp="1"/>
          </p:cNvSpPr>
          <p:nvPr>
            <p:ph type="body" idx="1"/>
          </p:nvPr>
        </p:nvSpPr>
        <p:spPr/>
        <p:txBody>
          <a:bodyPr/>
          <a:lstStyle/>
          <a:p>
            <a:r>
              <a:rPr lang="en-US" dirty="0" smtClean="0"/>
              <a:t>Thank you very much ladies and gentlemen. I've enjoyed making this video. I hope you've enjoyed watching it and I hope it's helped you learn about binary numbers.  </a:t>
            </a:r>
          </a:p>
          <a:p>
            <a:endParaRPr lang="en-US" dirty="0" smtClean="0"/>
          </a:p>
          <a:p>
            <a:r>
              <a:rPr lang="en-US" dirty="0" smtClean="0"/>
              <a:t>[♫]</a:t>
            </a:r>
            <a:endParaRPr lang="en-US" dirty="0"/>
          </a:p>
        </p:txBody>
      </p:sp>
      <p:sp>
        <p:nvSpPr>
          <p:cNvPr id="4" name="Slide Number Placeholder 3"/>
          <p:cNvSpPr>
            <a:spLocks noGrp="1"/>
          </p:cNvSpPr>
          <p:nvPr>
            <p:ph type="sldNum" sz="quarter" idx="10"/>
          </p:nvPr>
        </p:nvSpPr>
        <p:spPr/>
        <p:txBody>
          <a:bodyPr/>
          <a:lstStyle/>
          <a:p>
            <a:pPr>
              <a:defRPr/>
            </a:pPr>
            <a:fld id="{ED3D1BFF-AD57-4FAB-8EE2-BE468B9702E6}" type="slidenum">
              <a:rPr lang="en-US" smtClean="0"/>
              <a:pPr>
                <a:defRPr/>
              </a:pPr>
              <a:t>17</a:t>
            </a:fld>
            <a:endParaRPr lang="en-US"/>
          </a:p>
        </p:txBody>
      </p:sp>
    </p:spTree>
    <p:extLst>
      <p:ext uri="{BB962C8B-B14F-4D97-AF65-F5344CB8AC3E}">
        <p14:creationId xmlns:p14="http://schemas.microsoft.com/office/powerpoint/2010/main" val="20264967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1788" y="698500"/>
            <a:ext cx="6196012" cy="3486150"/>
          </a:xfrm>
        </p:spPr>
      </p:sp>
      <p:sp>
        <p:nvSpPr>
          <p:cNvPr id="3" name="Notes Placeholder 2"/>
          <p:cNvSpPr>
            <a:spLocks noGrp="1"/>
          </p:cNvSpPr>
          <p:nvPr>
            <p:ph type="body" idx="1"/>
          </p:nvPr>
        </p:nvSpPr>
        <p:spPr/>
        <p:txBody>
          <a:bodyPr/>
          <a:lstStyle/>
          <a:p>
            <a:r>
              <a:rPr lang="en-US" dirty="0" smtClean="0"/>
              <a:t>Let's start with a review. we'll look at the number system we use every day,  the ordinary decimal number system. </a:t>
            </a:r>
          </a:p>
          <a:p>
            <a:endParaRPr lang="en-US" dirty="0" smtClean="0"/>
          </a:p>
          <a:p>
            <a:r>
              <a:rPr lang="en-US" dirty="0" smtClean="0"/>
              <a:t>The decimal number system is a positional number system.  That means the decimal number  system has place values. On the right we have the ones place and  in the example on the slide there are seven ones. The digit in the ones place  tells us how many ones contribute to the value of the number as a whole.  We start with the ones place because one is ten to the zeroth power.</a:t>
            </a:r>
          </a:p>
          <a:p>
            <a:endParaRPr lang="en-US" dirty="0" smtClean="0"/>
          </a:p>
          <a:p>
            <a:r>
              <a:rPr lang="en-US" dirty="0" smtClean="0"/>
              <a:t>Moving to the left the next place is the tens place, and  in the example there are no tens.  The next place after that is the hundreds place, and  we have three hundreds, so this number is three hundred and seven.  </a:t>
            </a:r>
          </a:p>
          <a:p>
            <a:endParaRPr lang="en-US" dirty="0" smtClean="0"/>
          </a:p>
          <a:p>
            <a:r>
              <a:rPr lang="en-US" dirty="0" smtClean="0"/>
              <a:t>The next place to the left would be the thousands place, then ten thousands,  then hundred thousands, then millions, and we can go as high as we need to.  </a:t>
            </a:r>
          </a:p>
          <a:p>
            <a:endParaRPr lang="en-US" dirty="0" smtClean="0"/>
          </a:p>
          <a:p>
            <a:r>
              <a:rPr lang="en-US" dirty="0" smtClean="0"/>
              <a:t>Decimal numbers are based on powers of ten;  ones, tens, hundreds,  thousands, and so on.  Each place value is ten times the one to its right, so  every time we move left we multiply by ten.  Each place can have one of ten possible digits including the zero, which  means that there is no value assigned by that place.  We can write numbers as big as we need them to be.  A mathematician would  say we can write arbitrarily large numbers using the decimal number system. </a:t>
            </a:r>
          </a:p>
        </p:txBody>
      </p:sp>
      <p:sp>
        <p:nvSpPr>
          <p:cNvPr id="4" name="Slide Number Placeholder 3"/>
          <p:cNvSpPr>
            <a:spLocks noGrp="1"/>
          </p:cNvSpPr>
          <p:nvPr>
            <p:ph type="sldNum" sz="quarter" idx="10"/>
          </p:nvPr>
        </p:nvSpPr>
        <p:spPr/>
        <p:txBody>
          <a:bodyPr/>
          <a:lstStyle/>
          <a:p>
            <a:pPr>
              <a:defRPr/>
            </a:pPr>
            <a:fld id="{ED3D1BFF-AD57-4FAB-8EE2-BE468B9702E6}" type="slidenum">
              <a:rPr lang="en-US" smtClean="0"/>
              <a:pPr>
                <a:defRPr/>
              </a:pPr>
              <a:t>2</a:t>
            </a:fld>
            <a:endParaRPr lang="en-US"/>
          </a:p>
        </p:txBody>
      </p:sp>
    </p:spTree>
    <p:extLst>
      <p:ext uri="{BB962C8B-B14F-4D97-AF65-F5344CB8AC3E}">
        <p14:creationId xmlns:p14="http://schemas.microsoft.com/office/powerpoint/2010/main" val="38212603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1788" y="698500"/>
            <a:ext cx="6196012" cy="3486150"/>
          </a:xfrm>
        </p:spPr>
      </p:sp>
      <p:sp>
        <p:nvSpPr>
          <p:cNvPr id="3" name="Notes Placeholder 2"/>
          <p:cNvSpPr>
            <a:spLocks noGrp="1"/>
          </p:cNvSpPr>
          <p:nvPr>
            <p:ph type="body" idx="1"/>
          </p:nvPr>
        </p:nvSpPr>
        <p:spPr/>
        <p:txBody>
          <a:bodyPr/>
          <a:lstStyle/>
          <a:p>
            <a:r>
              <a:rPr lang="en-US" dirty="0" smtClean="0"/>
              <a:t>As I said in the introduction, all modern computers use binary numbers internally.  Binary numbers are based on powers of two.  They are positional number system  like the decimal number system but instead of times ten we're going to use  times two. </a:t>
            </a:r>
          </a:p>
          <a:p>
            <a:endParaRPr lang="en-US" dirty="0" smtClean="0"/>
          </a:p>
          <a:p>
            <a:r>
              <a:rPr lang="en-US" dirty="0" smtClean="0"/>
              <a:t>We start with the ones place on the right because two to the zero power is one.  In fact, any number to the zero power is one!  Each place value is two times the one on  its right. Each place can have one of two possible digits and  so we only need two digit symbols,  zero for the null or  nothing quantity and one for the unit quantity.  We call these digits “bits,” a contraction of binary digit.  So, when you hear about a 64-bit computer, it’s a computer that does operations on 64 binary digits at a time.</a:t>
            </a:r>
          </a:p>
          <a:p>
            <a:endParaRPr lang="en-US" dirty="0" smtClean="0"/>
          </a:p>
          <a:p>
            <a:r>
              <a:rPr lang="en-US" dirty="0" smtClean="0"/>
              <a:t>The place values are powers of two. We have the  ones place on the right, then a twos place; two times one.  Then a fours place; two times two. Then an eights place; two times four, and  sixteen and thirty-two and sixty-four and one twenty-eight and  two fifty-six, and on as high as we need.  So with binary numbers we can also write arbitrarily large numbers.  we can make numbers as big as we need using only the digit symbols zero and one.</a:t>
            </a:r>
            <a:endParaRPr lang="en-US" dirty="0"/>
          </a:p>
        </p:txBody>
      </p:sp>
      <p:sp>
        <p:nvSpPr>
          <p:cNvPr id="4" name="Slide Number Placeholder 3"/>
          <p:cNvSpPr>
            <a:spLocks noGrp="1"/>
          </p:cNvSpPr>
          <p:nvPr>
            <p:ph type="sldNum" sz="quarter" idx="10"/>
          </p:nvPr>
        </p:nvSpPr>
        <p:spPr/>
        <p:txBody>
          <a:bodyPr/>
          <a:lstStyle/>
          <a:p>
            <a:pPr>
              <a:defRPr/>
            </a:pPr>
            <a:fld id="{ED3D1BFF-AD57-4FAB-8EE2-BE468B9702E6}" type="slidenum">
              <a:rPr lang="en-US" smtClean="0"/>
              <a:pPr>
                <a:defRPr/>
              </a:pPr>
              <a:t>3</a:t>
            </a:fld>
            <a:endParaRPr lang="en-US"/>
          </a:p>
        </p:txBody>
      </p:sp>
    </p:spTree>
    <p:extLst>
      <p:ext uri="{BB962C8B-B14F-4D97-AF65-F5344CB8AC3E}">
        <p14:creationId xmlns:p14="http://schemas.microsoft.com/office/powerpoint/2010/main" val="222100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1788" y="698500"/>
            <a:ext cx="6196012" cy="3486150"/>
          </a:xfrm>
        </p:spPr>
      </p:sp>
      <p:sp>
        <p:nvSpPr>
          <p:cNvPr id="3" name="Notes Placeholder 2"/>
          <p:cNvSpPr>
            <a:spLocks noGrp="1"/>
          </p:cNvSpPr>
          <p:nvPr>
            <p:ph type="body" idx="1"/>
          </p:nvPr>
        </p:nvSpPr>
        <p:spPr/>
        <p:txBody>
          <a:bodyPr/>
          <a:lstStyle/>
          <a:p>
            <a:r>
              <a:rPr lang="en-US" dirty="0" smtClean="0"/>
              <a:t>You might wonder why we go to the trouble of using binary numbers in computers and  the answer is reliability.  Probably you have heard a music player that doesn't sound as good as it used to when you got it new.  Electronic components change with age and they're not perfect when they  come out of the factory in the first place.  In fact engineers  generally design to the assumption that components will be correct to plus or  minus ten percent.  </a:t>
            </a:r>
          </a:p>
          <a:p>
            <a:endParaRPr lang="en-US" dirty="0" smtClean="0"/>
          </a:p>
          <a:p>
            <a:r>
              <a:rPr lang="en-US" dirty="0" smtClean="0"/>
              <a:t>Look what happens if we try to divide an  electric signal into ten different bands to represent  the ten different digits in the decimal number system.  If we want to represent the digit seven the desired value is going to be right in  the middle of that band that represents seven. Notice that a ten  percent error on the up side gives us a wrong answer, an eight, and  a ten percent error on the down side also gives us a wrong answer, a six.  </a:t>
            </a:r>
          </a:p>
          <a:p>
            <a:endParaRPr lang="en-US" dirty="0" smtClean="0"/>
          </a:p>
          <a:p>
            <a:r>
              <a:rPr lang="en-US" dirty="0" smtClean="0"/>
              <a:t>We can probably tolerate a music system that doesn't sound as good as it did when  it was new, but we really can't tolerate computers that give  us the wrong answers. </a:t>
            </a:r>
          </a:p>
          <a:p>
            <a:endParaRPr lang="en-US" dirty="0" smtClean="0"/>
          </a:p>
          <a:p>
            <a:r>
              <a:rPr lang="en-US" dirty="0" smtClean="0"/>
              <a:t>The solution is to use  binary numbers and a binary representation rather than decimal numbers.  Now I only need to divide my electronic signal, whether it's voltage or  something else, into two bands, a band to represent zero and another to represent one.  Once again we aim for the middle of the band and notice that if we're aiming for  the middle of the one band a plus ten percent error still puts us in the one  band, a minus ten percent error still puts us in the one band, and  in fact an error of forty nine percent will still get us the right answer.  </a:t>
            </a:r>
          </a:p>
          <a:p>
            <a:endParaRPr lang="en-US" dirty="0" smtClean="0"/>
          </a:p>
          <a:p>
            <a:r>
              <a:rPr lang="en-US" dirty="0" smtClean="0"/>
              <a:t>Another way of saying this is that we can build electronics that reliably detect on and off, but</a:t>
            </a:r>
            <a:r>
              <a:rPr lang="en-US" baseline="0" dirty="0" smtClean="0"/>
              <a:t> we can’t build electronics that reliably choose among ten values.  </a:t>
            </a:r>
            <a:r>
              <a:rPr lang="en-US" dirty="0" smtClean="0"/>
              <a:t>So we use binary numbers in computers for reasons of reliability.</a:t>
            </a:r>
            <a:endParaRPr lang="en-US" dirty="0"/>
          </a:p>
        </p:txBody>
      </p:sp>
      <p:sp>
        <p:nvSpPr>
          <p:cNvPr id="4" name="Slide Number Placeholder 3"/>
          <p:cNvSpPr>
            <a:spLocks noGrp="1"/>
          </p:cNvSpPr>
          <p:nvPr>
            <p:ph type="sldNum" sz="quarter" idx="10"/>
          </p:nvPr>
        </p:nvSpPr>
        <p:spPr/>
        <p:txBody>
          <a:bodyPr/>
          <a:lstStyle/>
          <a:p>
            <a:pPr>
              <a:defRPr/>
            </a:pPr>
            <a:fld id="{ED3D1BFF-AD57-4FAB-8EE2-BE468B9702E6}" type="slidenum">
              <a:rPr lang="en-US" smtClean="0"/>
              <a:pPr>
                <a:defRPr/>
              </a:pPr>
              <a:t>4</a:t>
            </a:fld>
            <a:endParaRPr lang="en-US"/>
          </a:p>
        </p:txBody>
      </p:sp>
    </p:spTree>
    <p:extLst>
      <p:ext uri="{BB962C8B-B14F-4D97-AF65-F5344CB8AC3E}">
        <p14:creationId xmlns:p14="http://schemas.microsoft.com/office/powerpoint/2010/main" val="25216354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 way to develop a feel for binary numbers is to use cards like the one on the screen.  Each</a:t>
            </a:r>
            <a:r>
              <a:rPr lang="en-US" baseline="0" dirty="0" smtClean="0"/>
              <a:t> card tells the place it occupies and, on the front there’s on “on” lightbulb with a one in it, representing a one in that position.  The number of dots on a card shows the value of that position.  The back of the card has a zero in the lightbulb and no dots.  If a binary digit is zero, it contributes nothing to the value of the number, but serves as a placeholder, just like with decimal numbers.</a:t>
            </a:r>
          </a:p>
          <a:p>
            <a:endParaRPr lang="en-US" baseline="0" dirty="0" smtClean="0"/>
          </a:p>
          <a:p>
            <a:r>
              <a:rPr lang="en-US" baseline="0" dirty="0" smtClean="0"/>
              <a:t>The examples and exercises use a set of five cards for the ones, twos, fours, eights, and sixteens places.  Of course, we can have binary numbers with many more than five digits.  With enough bits – binary digits – we can write arbitrarily large numbers.</a:t>
            </a:r>
            <a:endParaRPr lang="en-US" dirty="0"/>
          </a:p>
        </p:txBody>
      </p:sp>
      <p:sp>
        <p:nvSpPr>
          <p:cNvPr id="4" name="Slide Number Placeholder 3"/>
          <p:cNvSpPr>
            <a:spLocks noGrp="1"/>
          </p:cNvSpPr>
          <p:nvPr>
            <p:ph type="sldNum" sz="quarter" idx="10"/>
          </p:nvPr>
        </p:nvSpPr>
        <p:spPr/>
        <p:txBody>
          <a:bodyPr/>
          <a:lstStyle/>
          <a:p>
            <a:pPr>
              <a:defRPr/>
            </a:pPr>
            <a:fld id="{ED3D1BFF-AD57-4FAB-8EE2-BE468B9702E6}" type="slidenum">
              <a:rPr lang="en-US" smtClean="0"/>
              <a:pPr>
                <a:defRPr/>
              </a:pPr>
              <a:t>5</a:t>
            </a:fld>
            <a:endParaRPr lang="en-US"/>
          </a:p>
        </p:txBody>
      </p:sp>
    </p:spTree>
    <p:extLst>
      <p:ext uri="{BB962C8B-B14F-4D97-AF65-F5344CB8AC3E}">
        <p14:creationId xmlns:p14="http://schemas.microsoft.com/office/powerpoint/2010/main" val="31510992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1788" y="698500"/>
            <a:ext cx="6196012" cy="3486150"/>
          </a:xfrm>
        </p:spPr>
      </p:sp>
      <p:sp>
        <p:nvSpPr>
          <p:cNvPr id="3" name="Notes Placeholder 2"/>
          <p:cNvSpPr>
            <a:spLocks noGrp="1"/>
          </p:cNvSpPr>
          <p:nvPr>
            <p:ph type="body" idx="1"/>
          </p:nvPr>
        </p:nvSpPr>
        <p:spPr/>
        <p:txBody>
          <a:bodyPr/>
          <a:lstStyle/>
          <a:p>
            <a:r>
              <a:rPr lang="en-US" dirty="0" smtClean="0"/>
              <a:t>How do we interpret binary numbers? Well, remember there are only zeros and  ones.  There's a ones place on the right,  then twos, fours, eights, and sixteens. </a:t>
            </a:r>
          </a:p>
          <a:p>
            <a:endParaRPr lang="en-US" dirty="0" smtClean="0"/>
          </a:p>
          <a:p>
            <a:r>
              <a:rPr lang="en-US" dirty="0" smtClean="0"/>
              <a:t>We have a binary number  here on the screen: zero one </a:t>
            </a:r>
            <a:r>
              <a:rPr lang="en-US" dirty="0" err="1" smtClean="0"/>
              <a:t>one</a:t>
            </a:r>
            <a:r>
              <a:rPr lang="en-US" dirty="0" smtClean="0"/>
              <a:t> zero one,  and below the binary number I have placed the</a:t>
            </a:r>
            <a:r>
              <a:rPr lang="en-US" baseline="0" dirty="0" smtClean="0"/>
              <a:t> </a:t>
            </a:r>
            <a:r>
              <a:rPr lang="en-US" dirty="0" smtClean="0"/>
              <a:t>flash cards with dots on them  the ones place card has one dot, the twos place card has two dots on the front but  on the back it has nothing. Because this number has a zero in the twos place.</a:t>
            </a:r>
            <a:r>
              <a:rPr lang="en-US" baseline="0" dirty="0" smtClean="0"/>
              <a:t>  </a:t>
            </a:r>
            <a:r>
              <a:rPr lang="en-US" dirty="0" smtClean="0"/>
              <a:t> The fours place has four dots,  eights place has eight dots, sixteens place sixteen dots on the front but  on the back nothing.  We've turned the cards over  in the positions where there is a zero in the binary number.  We could count the dots and find out what the decimal value  of that binary number is.  There are eight dots for the eights place, four  more of the fours place, that's twelve. There are none in the twos place.  There's one in the ones place and so we have thirteen dots, and  that binary numbers zero one </a:t>
            </a:r>
            <a:r>
              <a:rPr lang="en-US" dirty="0" err="1" smtClean="0"/>
              <a:t>one</a:t>
            </a:r>
            <a:r>
              <a:rPr lang="en-US" dirty="0" smtClean="0"/>
              <a:t> zero one represents the decimal number thirteen.</a:t>
            </a:r>
            <a:endParaRPr lang="en-US" dirty="0"/>
          </a:p>
        </p:txBody>
      </p:sp>
      <p:sp>
        <p:nvSpPr>
          <p:cNvPr id="4" name="Slide Number Placeholder 3"/>
          <p:cNvSpPr>
            <a:spLocks noGrp="1"/>
          </p:cNvSpPr>
          <p:nvPr>
            <p:ph type="sldNum" sz="quarter" idx="10"/>
          </p:nvPr>
        </p:nvSpPr>
        <p:spPr/>
        <p:txBody>
          <a:bodyPr/>
          <a:lstStyle/>
          <a:p>
            <a:pPr>
              <a:defRPr/>
            </a:pPr>
            <a:fld id="{ED3D1BFF-AD57-4FAB-8EE2-BE468B9702E6}" type="slidenum">
              <a:rPr lang="en-US" smtClean="0"/>
              <a:pPr>
                <a:defRPr/>
              </a:pPr>
              <a:t>6</a:t>
            </a:fld>
            <a:endParaRPr lang="en-US"/>
          </a:p>
        </p:txBody>
      </p:sp>
    </p:spTree>
    <p:extLst>
      <p:ext uri="{BB962C8B-B14F-4D97-AF65-F5344CB8AC3E}">
        <p14:creationId xmlns:p14="http://schemas.microsoft.com/office/powerpoint/2010/main" val="20902552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1788" y="698500"/>
            <a:ext cx="6196012" cy="3486150"/>
          </a:xfrm>
        </p:spPr>
      </p:sp>
      <p:sp>
        <p:nvSpPr>
          <p:cNvPr id="3" name="Notes Placeholder 2"/>
          <p:cNvSpPr>
            <a:spLocks noGrp="1"/>
          </p:cNvSpPr>
          <p:nvPr>
            <p:ph type="body" idx="1"/>
          </p:nvPr>
        </p:nvSpPr>
        <p:spPr/>
        <p:txBody>
          <a:bodyPr/>
          <a:lstStyle/>
          <a:p>
            <a:r>
              <a:rPr lang="en-US" dirty="0" smtClean="0"/>
              <a:t>Let's look at that another way.  Zero one </a:t>
            </a:r>
            <a:r>
              <a:rPr lang="en-US" dirty="0" err="1" smtClean="0"/>
              <a:t>one</a:t>
            </a:r>
            <a:r>
              <a:rPr lang="en-US" dirty="0" smtClean="0"/>
              <a:t> zero one – and notice the little subscript two there.  That that tells us that’s a base two or binary number,  and </a:t>
            </a:r>
            <a:r>
              <a:rPr lang="en-US" dirty="0" err="1" smtClean="0"/>
              <a:t>we'lll</a:t>
            </a:r>
            <a:r>
              <a:rPr lang="en-US" dirty="0" smtClean="0"/>
              <a:t> use those subscripts when we need to distinguish binary from decimal.  The subscript ten after the thirteen confirms that it is a decimal number.   </a:t>
            </a:r>
          </a:p>
          <a:p>
            <a:endParaRPr lang="en-US" dirty="0" smtClean="0"/>
          </a:p>
          <a:p>
            <a:r>
              <a:rPr lang="en-US" dirty="0" smtClean="0"/>
              <a:t>Anyway zero one </a:t>
            </a:r>
            <a:r>
              <a:rPr lang="en-US" dirty="0" err="1" smtClean="0"/>
              <a:t>one</a:t>
            </a:r>
            <a:r>
              <a:rPr lang="en-US" dirty="0" smtClean="0"/>
              <a:t> zero one base two is equal to thirteen base ten and  that's because we have one eight plus one four plus one </a:t>
            </a:r>
            <a:r>
              <a:rPr lang="en-US" dirty="0" err="1" smtClean="0"/>
              <a:t>one</a:t>
            </a:r>
            <a:r>
              <a:rPr lang="en-US" dirty="0" smtClean="0"/>
              <a:t> and  eight plus four plus one is thirteen. </a:t>
            </a:r>
            <a:endParaRPr lang="en-US" dirty="0"/>
          </a:p>
        </p:txBody>
      </p:sp>
      <p:sp>
        <p:nvSpPr>
          <p:cNvPr id="4" name="Slide Number Placeholder 3"/>
          <p:cNvSpPr>
            <a:spLocks noGrp="1"/>
          </p:cNvSpPr>
          <p:nvPr>
            <p:ph type="sldNum" sz="quarter" idx="10"/>
          </p:nvPr>
        </p:nvSpPr>
        <p:spPr/>
        <p:txBody>
          <a:bodyPr/>
          <a:lstStyle/>
          <a:p>
            <a:pPr>
              <a:defRPr/>
            </a:pPr>
            <a:fld id="{ED3D1BFF-AD57-4FAB-8EE2-BE468B9702E6}" type="slidenum">
              <a:rPr lang="en-US" smtClean="0"/>
              <a:pPr>
                <a:defRPr/>
              </a:pPr>
              <a:t>7</a:t>
            </a:fld>
            <a:endParaRPr lang="en-US"/>
          </a:p>
        </p:txBody>
      </p:sp>
    </p:spTree>
    <p:extLst>
      <p:ext uri="{BB962C8B-B14F-4D97-AF65-F5344CB8AC3E}">
        <p14:creationId xmlns:p14="http://schemas.microsoft.com/office/powerpoint/2010/main" val="36013262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1788" y="698500"/>
            <a:ext cx="6196012" cy="3486150"/>
          </a:xfrm>
        </p:spPr>
      </p:sp>
      <p:sp>
        <p:nvSpPr>
          <p:cNvPr id="3" name="Notes Placeholder 2"/>
          <p:cNvSpPr>
            <a:spLocks noGrp="1"/>
          </p:cNvSpPr>
          <p:nvPr>
            <p:ph type="body" idx="1"/>
          </p:nvPr>
        </p:nvSpPr>
        <p:spPr/>
        <p:txBody>
          <a:bodyPr/>
          <a:lstStyle/>
          <a:p>
            <a:r>
              <a:rPr lang="en-US" dirty="0" smtClean="0"/>
              <a:t>Converting binary numbers to decimal is really easy.  We just add up the powers of two in the</a:t>
            </a:r>
            <a:r>
              <a:rPr lang="en-US" baseline="0" dirty="0" smtClean="0"/>
              <a:t> places where the bit – binary digit – is one. </a:t>
            </a:r>
          </a:p>
          <a:p>
            <a:endParaRPr lang="en-US" baseline="0" dirty="0" smtClean="0"/>
          </a:p>
          <a:p>
            <a:r>
              <a:rPr lang="en-US" dirty="0" smtClean="0"/>
              <a:t> Converting decimal numbers to binary numbers is equally  easy.  There are two ways to convert decimal to binary.  One of them is to use repeated division by two and we're not going to do  that one today.  </a:t>
            </a:r>
          </a:p>
          <a:p>
            <a:endParaRPr lang="en-US" dirty="0" smtClean="0"/>
          </a:p>
          <a:p>
            <a:r>
              <a:rPr lang="en-US" dirty="0" smtClean="0"/>
              <a:t>The other one is to take away  powers of two that make the resulting number too big.  Man!  That's clear as mud, isn't it? Let's do an example and  that will make it clearer what we mean by taking away powers of two.  For example we're going to consider Alice. Alice is fourteen years old, and  we're going to write Alice's age in binary.  So, mathematically speaking we're going to convert the decimal number fourteen to the corresponding binary  number. We're going to use those cards.  If you are viewing this video in a classroom,  then each of you probably has a set of cards like the ones you saw a moment ago.</a:t>
            </a:r>
          </a:p>
          <a:p>
            <a:endParaRPr lang="en-US" dirty="0" smtClean="0"/>
          </a:p>
          <a:p>
            <a:r>
              <a:rPr lang="en-US" smtClean="0"/>
              <a:t>http://maxpixel.freegreatpicture.com/Child-With-Braids-Braids-African-American-Girl-937658</a:t>
            </a:r>
            <a:endParaRPr lang="en-US" dirty="0" smtClean="0"/>
          </a:p>
        </p:txBody>
      </p:sp>
      <p:sp>
        <p:nvSpPr>
          <p:cNvPr id="4" name="Slide Number Placeholder 3"/>
          <p:cNvSpPr>
            <a:spLocks noGrp="1"/>
          </p:cNvSpPr>
          <p:nvPr>
            <p:ph type="sldNum" sz="quarter" idx="10"/>
          </p:nvPr>
        </p:nvSpPr>
        <p:spPr/>
        <p:txBody>
          <a:bodyPr/>
          <a:lstStyle/>
          <a:p>
            <a:pPr>
              <a:defRPr/>
            </a:pPr>
            <a:fld id="{ED3D1BFF-AD57-4FAB-8EE2-BE468B9702E6}" type="slidenum">
              <a:rPr lang="en-US" smtClean="0"/>
              <a:pPr>
                <a:defRPr/>
              </a:pPr>
              <a:t>8</a:t>
            </a:fld>
            <a:endParaRPr lang="en-US"/>
          </a:p>
        </p:txBody>
      </p:sp>
    </p:spTree>
    <p:extLst>
      <p:ext uri="{BB962C8B-B14F-4D97-AF65-F5344CB8AC3E}">
        <p14:creationId xmlns:p14="http://schemas.microsoft.com/office/powerpoint/2010/main" val="12580595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1788" y="698500"/>
            <a:ext cx="6196012" cy="3486150"/>
          </a:xfrm>
        </p:spPr>
      </p:sp>
      <p:sp>
        <p:nvSpPr>
          <p:cNvPr id="3" name="Notes Placeholder 2"/>
          <p:cNvSpPr>
            <a:spLocks noGrp="1"/>
          </p:cNvSpPr>
          <p:nvPr>
            <p:ph type="body" idx="1"/>
          </p:nvPr>
        </p:nvSpPr>
        <p:spPr/>
        <p:txBody>
          <a:bodyPr/>
          <a:lstStyle/>
          <a:p>
            <a:r>
              <a:rPr lang="en-US" dirty="0" smtClean="0"/>
              <a:t>We're going to start by stating our problem: Alice is fourteen years old and  our problem is to write her age in binary. In order to do that  we need the powers of two that add up to fourteen.  We're going to figure out those powers of two by using those cards.  We're going to start with all of the cards facing up so let's spread out our cards.  There they are all facing up and it's important that the ones place  goes on the right, then the twos place, then four, then eight, and 16.  If you get them out of order you'll get the wrong answer.  The ones place has to go on the right.</a:t>
            </a:r>
            <a:endParaRPr lang="en-US" dirty="0"/>
          </a:p>
        </p:txBody>
      </p:sp>
      <p:sp>
        <p:nvSpPr>
          <p:cNvPr id="4" name="Slide Number Placeholder 3"/>
          <p:cNvSpPr>
            <a:spLocks noGrp="1"/>
          </p:cNvSpPr>
          <p:nvPr>
            <p:ph type="sldNum" sz="quarter" idx="10"/>
          </p:nvPr>
        </p:nvSpPr>
        <p:spPr/>
        <p:txBody>
          <a:bodyPr/>
          <a:lstStyle/>
          <a:p>
            <a:pPr>
              <a:defRPr/>
            </a:pPr>
            <a:fld id="{ED3D1BFF-AD57-4FAB-8EE2-BE468B9702E6}" type="slidenum">
              <a:rPr lang="en-US" smtClean="0"/>
              <a:pPr>
                <a:defRPr/>
              </a:pPr>
              <a:t>9</a:t>
            </a:fld>
            <a:endParaRPr lang="en-US"/>
          </a:p>
        </p:txBody>
      </p:sp>
    </p:spTree>
    <p:extLst>
      <p:ext uri="{BB962C8B-B14F-4D97-AF65-F5344CB8AC3E}">
        <p14:creationId xmlns:p14="http://schemas.microsoft.com/office/powerpoint/2010/main" val="17060584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sz="1200">
                <a:solidFill>
                  <a:schemeClr val="tx1"/>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sz="1400">
                <a:solidFill>
                  <a:schemeClr val="tx1"/>
                </a:solidFill>
              </a:defRPr>
            </a:lvl1pPr>
          </a:lstStyle>
          <a:p>
            <a:pPr>
              <a:defRPr/>
            </a:pPr>
            <a:fld id="{54E78090-A71A-48F0-BF2E-EF0ACDA6F32D}" type="slidenum">
              <a:rPr lang="en-US" smtClean="0"/>
              <a:pPr>
                <a:defRPr/>
              </a:pPr>
              <a:t>‹#›</a:t>
            </a:fld>
            <a:endParaRPr lang="en-US"/>
          </a:p>
        </p:txBody>
      </p:sp>
    </p:spTree>
    <p:extLst>
      <p:ext uri="{BB962C8B-B14F-4D97-AF65-F5344CB8AC3E}">
        <p14:creationId xmlns:p14="http://schemas.microsoft.com/office/powerpoint/2010/main" val="33729046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lvl1pPr marL="342900" indent="-342900">
              <a:buFont typeface="Arial" panose="020B0604020202020204" pitchFamily="34" charset="0"/>
              <a:buChar char="•"/>
              <a:defRPr/>
            </a:lvl1pPr>
            <a:lvl2pPr marL="742950" indent="-285750">
              <a:buFont typeface="Arial" panose="020B0604020202020204" pitchFamily="34" charset="0"/>
              <a:buChar char="•"/>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26548F0-674C-4B03-868E-12CDA66C4EA4}" type="slidenum">
              <a:rPr lang="en-US" smtClean="0"/>
              <a:pPr>
                <a:defRPr/>
              </a:pPr>
              <a:t>‹#›</a:t>
            </a:fld>
            <a:endParaRPr lang="en-US"/>
          </a:p>
        </p:txBody>
      </p:sp>
    </p:spTree>
    <p:extLst>
      <p:ext uri="{BB962C8B-B14F-4D97-AF65-F5344CB8AC3E}">
        <p14:creationId xmlns:p14="http://schemas.microsoft.com/office/powerpoint/2010/main" val="55217361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lvl1pPr marL="342900" indent="-342900">
              <a:buFont typeface="Arial" panose="020B0604020202020204" pitchFamily="34" charset="0"/>
              <a:buChar char="•"/>
              <a:defRPr/>
            </a:lvl1pPr>
            <a:lvl2pPr marL="742950" indent="-285750">
              <a:buFont typeface="Arial" panose="020B0604020202020204" pitchFamily="34" charset="0"/>
              <a:buChar char="•"/>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4720409-2083-4A56-A295-A44E21D0B7F3}" type="slidenum">
              <a:rPr lang="en-US" smtClean="0"/>
              <a:pPr>
                <a:defRPr/>
              </a:pPr>
              <a:t>‹#›</a:t>
            </a:fld>
            <a:endParaRPr lang="en-US"/>
          </a:p>
        </p:txBody>
      </p:sp>
    </p:spTree>
    <p:extLst>
      <p:ext uri="{BB962C8B-B14F-4D97-AF65-F5344CB8AC3E}">
        <p14:creationId xmlns:p14="http://schemas.microsoft.com/office/powerpoint/2010/main" val="22219188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0" y="0"/>
            <a:ext cx="12192000" cy="1524000"/>
          </a:xfrm>
          <a:prstGeom prst="rect">
            <a:avLst/>
          </a:prstGeom>
          <a:solidFill>
            <a:srgbClr val="FFC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100"/>
          </a:p>
        </p:txBody>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2pPr marL="742950" indent="-285750">
              <a:buFont typeface="Arial" panose="020B0604020202020204" pitchFamily="34" charset="0"/>
              <a:buChar char="•"/>
              <a:defRPr/>
            </a:lvl2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D7380AF-61D7-4699-B802-EB0DBBA9EFAE}" type="slidenum">
              <a:rPr lang="en-US" smtClean="0"/>
              <a:pPr>
                <a:defRPr/>
              </a:pPr>
              <a:t>‹#›</a:t>
            </a:fld>
            <a:endParaRPr lang="en-US"/>
          </a:p>
        </p:txBody>
      </p:sp>
    </p:spTree>
    <p:extLst>
      <p:ext uri="{BB962C8B-B14F-4D97-AF65-F5344CB8AC3E}">
        <p14:creationId xmlns:p14="http://schemas.microsoft.com/office/powerpoint/2010/main" val="166011793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D5010B9-5261-4D35-AEF5-4FABF99A84BB}" type="slidenum">
              <a:rPr lang="en-US" smtClean="0"/>
              <a:pPr>
                <a:defRPr/>
              </a:pPr>
              <a:t>‹#›</a:t>
            </a:fld>
            <a:endParaRPr lang="en-US"/>
          </a:p>
        </p:txBody>
      </p:sp>
    </p:spTree>
    <p:extLst>
      <p:ext uri="{BB962C8B-B14F-4D97-AF65-F5344CB8AC3E}">
        <p14:creationId xmlns:p14="http://schemas.microsoft.com/office/powerpoint/2010/main" val="357523156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marL="742950" indent="-285750">
              <a:buFont typeface="Arial" panose="020B0604020202020204" pitchFamily="34" charset="0"/>
              <a:buChar char="•"/>
              <a:defRPr sz="2400"/>
            </a:lvl2pPr>
            <a:lvl3pPr marL="1143000" indent="-228600">
              <a:buFont typeface="Arial" panose="020B0604020202020204" pitchFamily="34" charset="0"/>
              <a:buChar char="•"/>
              <a:defRPr sz="2000"/>
            </a:lvl3pPr>
            <a:lvl4pPr marL="1600200" indent="-228600">
              <a:buFont typeface="Arial" panose="020B0604020202020204" pitchFamily="34" charset="0"/>
              <a:buChar char="•"/>
              <a:defRPr sz="1800"/>
            </a:lvl4pPr>
            <a:lvl5pPr marL="2057400" indent="-228600">
              <a:buFont typeface="Arial" panose="020B0604020202020204" pitchFamily="34" charset="0"/>
              <a:buChar cha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97600" y="1600201"/>
            <a:ext cx="5384800" cy="4525963"/>
          </a:xfrm>
        </p:spPr>
        <p:txBody>
          <a:bodyPr/>
          <a:lstStyle>
            <a:lvl1pPr>
              <a:defRPr sz="2800"/>
            </a:lvl1pPr>
            <a:lvl2pPr marL="457200" indent="0">
              <a:buNone/>
              <a:defRPr sz="2400"/>
            </a:lvl2pPr>
            <a:lvl3pPr marL="914400" indent="0">
              <a:buNone/>
              <a:defRPr sz="2000"/>
            </a:lvl3pPr>
            <a:lvl4pPr marL="1371600" indent="0">
              <a:buNone/>
              <a:defRPr sz="1800"/>
            </a:lvl4pPr>
            <a:lvl5pPr marL="1828800" indent="0">
              <a:buNone/>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17C27A7D-92F6-4C8B-8E7A-22B1978BE545}" type="slidenum">
              <a:rPr lang="en-US" smtClean="0"/>
              <a:pPr>
                <a:defRPr/>
              </a:pPr>
              <a:t>‹#›</a:t>
            </a:fld>
            <a:endParaRPr lang="en-US"/>
          </a:p>
        </p:txBody>
      </p:sp>
    </p:spTree>
    <p:extLst>
      <p:ext uri="{BB962C8B-B14F-4D97-AF65-F5344CB8AC3E}">
        <p14:creationId xmlns:p14="http://schemas.microsoft.com/office/powerpoint/2010/main" val="2228180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46238"/>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297112"/>
            <a:ext cx="5386917" cy="3951288"/>
          </a:xfrm>
        </p:spPr>
        <p:txBody>
          <a:bodyPr/>
          <a:lstStyle>
            <a:lvl1pPr marL="342900" indent="-342900">
              <a:buFont typeface="Arial" panose="020B0604020202020204" pitchFamily="34" charset="0"/>
              <a:buChar char="•"/>
              <a:defRPr sz="2400"/>
            </a:lvl1pPr>
            <a:lvl2pPr marL="742950" indent="-285750">
              <a:buFont typeface="Arial" panose="020B0604020202020204" pitchFamily="34" charset="0"/>
              <a:buChar char="•"/>
              <a:defRPr sz="2000"/>
            </a:lvl2pPr>
            <a:lvl3pPr marL="1143000" indent="-228600">
              <a:buFont typeface="Arial" panose="020B0604020202020204" pitchFamily="34" charset="0"/>
              <a:buChar char="•"/>
              <a:defRPr sz="1800"/>
            </a:lvl3pPr>
            <a:lvl4pPr marL="1600200" indent="-228600">
              <a:buFont typeface="Arial" panose="020B0604020202020204" pitchFamily="34" charset="0"/>
              <a:buChar char="•"/>
              <a:defRPr sz="1600"/>
            </a:lvl4pPr>
            <a:lvl5pPr marL="2057400" indent="-228600">
              <a:buFont typeface="Arial" panose="020B0604020202020204" pitchFamily="34" charset="0"/>
              <a:buChar cha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93368" y="1646238"/>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297112"/>
            <a:ext cx="5389033" cy="3951288"/>
          </a:xfrm>
        </p:spPr>
        <p:txBody>
          <a:bodyPr/>
          <a:lstStyle>
            <a:lvl1pPr>
              <a:defRPr sz="2400"/>
            </a:lvl1pPr>
            <a:lvl2pPr marL="742950" indent="-285750">
              <a:buFont typeface="Arial" panose="020B0604020202020204" pitchFamily="34" charset="0"/>
              <a:buChar char="•"/>
              <a:defRPr sz="2000"/>
            </a:lvl2pPr>
            <a:lvl3pPr marL="1143000" indent="-228600">
              <a:buFont typeface="Arial" panose="020B0604020202020204" pitchFamily="34" charset="0"/>
              <a:buChar char="•"/>
              <a:defRPr sz="1800"/>
            </a:lvl3pPr>
            <a:lvl4pPr marL="1600200" indent="-228600">
              <a:buFont typeface="Arial" panose="020B0604020202020204" pitchFamily="34" charset="0"/>
              <a:buChar char="•"/>
              <a:defRPr sz="1600"/>
            </a:lvl4pPr>
            <a:lvl5pPr marL="2057400" indent="-228600">
              <a:buFont typeface="Arial" panose="020B0604020202020204" pitchFamily="34" charset="0"/>
              <a:buChar cha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9605CE67-DC28-486C-B421-EC50C3327267}" type="slidenum">
              <a:rPr lang="en-US" smtClean="0"/>
              <a:pPr>
                <a:defRPr/>
              </a:pPr>
              <a:t>‹#›</a:t>
            </a:fld>
            <a:endParaRPr lang="en-US"/>
          </a:p>
        </p:txBody>
      </p:sp>
    </p:spTree>
    <p:extLst>
      <p:ext uri="{BB962C8B-B14F-4D97-AF65-F5344CB8AC3E}">
        <p14:creationId xmlns:p14="http://schemas.microsoft.com/office/powerpoint/2010/main" val="31728892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58E24A7E-EAA9-4760-9B34-F2E42B6849C7}" type="slidenum">
              <a:rPr lang="en-US" smtClean="0"/>
              <a:pPr>
                <a:defRPr/>
              </a:pPr>
              <a:t>‹#›</a:t>
            </a:fld>
            <a:endParaRPr lang="en-US"/>
          </a:p>
        </p:txBody>
      </p:sp>
    </p:spTree>
    <p:extLst>
      <p:ext uri="{BB962C8B-B14F-4D97-AF65-F5344CB8AC3E}">
        <p14:creationId xmlns:p14="http://schemas.microsoft.com/office/powerpoint/2010/main" val="120142625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1622F9DF-CE77-4375-A3F2-1F49E09D99C0}" type="slidenum">
              <a:rPr lang="en-US" smtClean="0"/>
              <a:pPr>
                <a:defRPr/>
              </a:pPr>
              <a:t>‹#›</a:t>
            </a:fld>
            <a:endParaRPr lang="en-US"/>
          </a:p>
        </p:txBody>
      </p:sp>
      <p:sp>
        <p:nvSpPr>
          <p:cNvPr id="3" name="Rectangle 2"/>
          <p:cNvSpPr/>
          <p:nvPr/>
        </p:nvSpPr>
        <p:spPr>
          <a:xfrm>
            <a:off x="0" y="0"/>
            <a:ext cx="12192000" cy="1447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100"/>
          </a:p>
        </p:txBody>
      </p:sp>
    </p:spTree>
    <p:extLst>
      <p:ext uri="{BB962C8B-B14F-4D97-AF65-F5344CB8AC3E}">
        <p14:creationId xmlns:p14="http://schemas.microsoft.com/office/powerpoint/2010/main" val="159113845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marL="742950" indent="-285750">
              <a:buFont typeface="Arial" panose="020B0604020202020204" pitchFamily="34" charset="0"/>
              <a:buChar char="•"/>
              <a:defRPr sz="2800"/>
            </a:lvl2pPr>
            <a:lvl3pPr marL="1143000" indent="-228600">
              <a:buFont typeface="Arial" panose="020B0604020202020204" pitchFamily="34" charset="0"/>
              <a:buChar char="•"/>
              <a:defRPr sz="2400"/>
            </a:lvl3pPr>
            <a:lvl4pPr marL="1600200" indent="-228600">
              <a:buFont typeface="Arial" panose="020B0604020202020204" pitchFamily="34" charset="0"/>
              <a:buChar char="•"/>
              <a:defRPr sz="2000"/>
            </a:lvl4pPr>
            <a:lvl5pPr marL="2057400" indent="-2286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9FAAA3DE-B5D6-497A-88B9-16D1A69CFAF1}" type="slidenum">
              <a:rPr lang="en-US" smtClean="0"/>
              <a:pPr>
                <a:defRPr/>
              </a:pPr>
              <a:t>‹#›</a:t>
            </a:fld>
            <a:endParaRPr lang="en-US"/>
          </a:p>
        </p:txBody>
      </p:sp>
    </p:spTree>
    <p:extLst>
      <p:ext uri="{BB962C8B-B14F-4D97-AF65-F5344CB8AC3E}">
        <p14:creationId xmlns:p14="http://schemas.microsoft.com/office/powerpoint/2010/main" val="272685160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1524000"/>
            <a:ext cx="7315200" cy="32035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B6B808E-ED4C-4406-9CD8-EC48BF5A6983}" type="slidenum">
              <a:rPr lang="en-US" smtClean="0"/>
              <a:pPr>
                <a:defRPr/>
              </a:pPr>
              <a:t>‹#›</a:t>
            </a:fld>
            <a:endParaRPr lang="en-US"/>
          </a:p>
        </p:txBody>
      </p:sp>
    </p:spTree>
    <p:extLst>
      <p:ext uri="{BB962C8B-B14F-4D97-AF65-F5344CB8AC3E}">
        <p14:creationId xmlns:p14="http://schemas.microsoft.com/office/powerpoint/2010/main" val="314709536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6248400"/>
            <a:ext cx="12192000" cy="609600"/>
          </a:xfrm>
          <a:prstGeom prst="rect">
            <a:avLst/>
          </a:prstGeom>
          <a:solidFill>
            <a:srgbClr val="FFC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100"/>
          </a:p>
        </p:txBody>
      </p:sp>
      <p:sp>
        <p:nvSpPr>
          <p:cNvPr id="7" name="Rectangle 6"/>
          <p:cNvSpPr/>
          <p:nvPr/>
        </p:nvSpPr>
        <p:spPr>
          <a:xfrm>
            <a:off x="0" y="0"/>
            <a:ext cx="12192000" cy="1447800"/>
          </a:xfrm>
          <a:prstGeom prst="rect">
            <a:avLst/>
          </a:prstGeom>
          <a:solidFill>
            <a:srgbClr val="FFC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100"/>
          </a:p>
        </p:txBody>
      </p:sp>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283200" y="6356351"/>
            <a:ext cx="2844800" cy="365125"/>
          </a:xfrm>
          <a:prstGeom prst="rect">
            <a:avLst/>
          </a:prstGeom>
        </p:spPr>
        <p:txBody>
          <a:bodyPr vert="horz" lIns="91440" tIns="45720" rIns="91440" bIns="45720" rtlCol="0" anchor="ctr"/>
          <a:lstStyle>
            <a:lvl1pPr algn="ctr">
              <a:defRPr sz="1200">
                <a:solidFill>
                  <a:schemeClr val="tx1"/>
                </a:solidFill>
                <a:latin typeface="Arial" panose="020B0604020202020204" pitchFamily="34" charset="0"/>
                <a:cs typeface="Arial" panose="020B0604020202020204" pitchFamily="34" charset="0"/>
              </a:defRPr>
            </a:lvl1pPr>
          </a:lstStyle>
          <a:p>
            <a:pPr>
              <a:defRPr/>
            </a:pPr>
            <a:endParaRPr lang="en-US" dirty="0"/>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400">
                <a:solidFill>
                  <a:schemeClr val="tx1"/>
                </a:solidFill>
                <a:latin typeface="Arial" panose="020B0604020202020204" pitchFamily="34" charset="0"/>
                <a:cs typeface="Arial" panose="020B0604020202020204" pitchFamily="34" charset="0"/>
              </a:defRPr>
            </a:lvl1pPr>
          </a:lstStyle>
          <a:p>
            <a:pPr>
              <a:defRPr/>
            </a:pPr>
            <a:fld id="{D9AE54C1-B21D-4627-A2B5-B6A7A88ED520}" type="slidenum">
              <a:rPr lang="en-US" smtClean="0"/>
              <a:pPr>
                <a:defRPr/>
              </a:pPr>
              <a:t>‹#›</a:t>
            </a:fld>
            <a:endParaRPr lang="en-US" dirty="0"/>
          </a:p>
        </p:txBody>
      </p:sp>
      <p:pic>
        <p:nvPicPr>
          <p:cNvPr id="9" name="Picture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27000" y="6297718"/>
            <a:ext cx="2514600" cy="560282"/>
          </a:xfrm>
          <a:prstGeom prst="rect">
            <a:avLst/>
          </a:prstGeom>
        </p:spPr>
      </p:pic>
    </p:spTree>
    <p:extLst>
      <p:ext uri="{BB962C8B-B14F-4D97-AF65-F5344CB8AC3E}">
        <p14:creationId xmlns:p14="http://schemas.microsoft.com/office/powerpoint/2010/main" val="386182558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iming>
    <p:tnLst>
      <p:par>
        <p:cTn id="1" dur="indefinite" restart="never" nodeType="tmRoot"/>
      </p:par>
    </p:tnLst>
  </p:timing>
  <p:hf hdr="0" ftr="0" dt="0"/>
  <p:txStyles>
    <p:titleStyle>
      <a:lvl1pPr algn="ctr" defTabSz="914400" rtl="0" eaLnBrk="1" latinLnBrk="0" hangingPunct="1">
        <a:spcBef>
          <a:spcPct val="0"/>
        </a:spcBef>
        <a:buNone/>
        <a:defRPr sz="3600" b="1" kern="1200">
          <a:solidFill>
            <a:schemeClr val="tx1"/>
          </a:solidFill>
          <a:latin typeface="Arial Narrow" panose="020B060602020203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000" kern="1200">
          <a:solidFill>
            <a:schemeClr val="tx1"/>
          </a:solidFill>
          <a:latin typeface="Times New Roman" panose="02020603050405020304" pitchFamily="18" charset="0"/>
          <a:ea typeface="+mn-ea"/>
          <a:cs typeface="Times New Roman" panose="02020603050405020304" pitchFamily="18" charset="0"/>
        </a:defRPr>
      </a:lvl1pPr>
      <a:lvl2pPr marL="914400" indent="-4572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257300" indent="-34290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714500" indent="-3429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171700" indent="-3429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7.png"/><Relationship Id="rId7"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6.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6.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6.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13.png"/><Relationship Id="rId7"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image" Target="../media/image12.png"/><Relationship Id="rId5" Type="http://schemas.openxmlformats.org/officeDocument/2006/relationships/image" Target="../media/image8.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7.png"/><Relationship Id="rId7"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dirty="0" smtClean="0"/>
              <a:t>Introduction to</a:t>
            </a:r>
            <a:br>
              <a:rPr lang="en-US" dirty="0" smtClean="0"/>
            </a:br>
            <a:r>
              <a:rPr lang="en-US" dirty="0" smtClean="0"/>
              <a:t>Binary Numbers</a:t>
            </a:r>
          </a:p>
        </p:txBody>
      </p:sp>
      <p:sp>
        <p:nvSpPr>
          <p:cNvPr id="4" name="Subtitle 3"/>
          <p:cNvSpPr>
            <a:spLocks noGrp="1"/>
          </p:cNvSpPr>
          <p:nvPr>
            <p:ph type="subTitle" idx="1"/>
          </p:nvPr>
        </p:nvSpPr>
        <p:spPr>
          <a:xfrm>
            <a:off x="1752600" y="3600450"/>
            <a:ext cx="8686800" cy="1752600"/>
          </a:xfrm>
        </p:spPr>
        <p:txBody>
          <a:bodyPr>
            <a:normAutofit/>
          </a:bodyPr>
          <a:lstStyle/>
          <a:p>
            <a:r>
              <a:rPr lang="en-US" dirty="0" smtClean="0">
                <a:latin typeface="Palatino Linotype" panose="02040502050505030304" pitchFamily="18" charset="0"/>
              </a:rPr>
              <a:t>Dr. Bob Brown</a:t>
            </a:r>
            <a:br>
              <a:rPr lang="en-US" dirty="0" smtClean="0">
                <a:latin typeface="Palatino Linotype" panose="02040502050505030304" pitchFamily="18" charset="0"/>
              </a:rPr>
            </a:br>
            <a:r>
              <a:rPr lang="en-US" dirty="0" smtClean="0">
                <a:latin typeface="Palatino Linotype" panose="02040502050505030304" pitchFamily="18" charset="0"/>
              </a:rPr>
              <a:t>College of Computing and Software Engineering</a:t>
            </a:r>
            <a:br>
              <a:rPr lang="en-US" dirty="0" smtClean="0">
                <a:latin typeface="Palatino Linotype" panose="02040502050505030304" pitchFamily="18" charset="0"/>
              </a:rPr>
            </a:br>
            <a:r>
              <a:rPr lang="en-US" dirty="0" smtClean="0">
                <a:latin typeface="Palatino Linotype" panose="02040502050505030304" pitchFamily="18" charset="0"/>
              </a:rPr>
              <a:t>Kennesaw State University</a:t>
            </a:r>
            <a:endParaRPr lang="en-US" dirty="0">
              <a:latin typeface="Palatino Linotype" panose="02040502050505030304" pitchFamily="18" charset="0"/>
            </a:endParaRPr>
          </a:p>
        </p:txBody>
      </p:sp>
      <p:grpSp>
        <p:nvGrpSpPr>
          <p:cNvPr id="8" name="Group 7"/>
          <p:cNvGrpSpPr/>
          <p:nvPr/>
        </p:nvGrpSpPr>
        <p:grpSpPr>
          <a:xfrm>
            <a:off x="8077200" y="6368679"/>
            <a:ext cx="3886200" cy="426569"/>
            <a:chOff x="5029200" y="6355231"/>
            <a:chExt cx="3886200" cy="426569"/>
          </a:xfrm>
        </p:grpSpPr>
        <p:sp>
          <p:nvSpPr>
            <p:cNvPr id="9" name="Text Box 4"/>
            <p:cNvSpPr txBox="1">
              <a:spLocks noChangeArrowheads="1"/>
            </p:cNvSpPr>
            <p:nvPr/>
          </p:nvSpPr>
          <p:spPr bwMode="auto">
            <a:xfrm>
              <a:off x="5029200" y="6419683"/>
              <a:ext cx="2470254" cy="297663"/>
            </a:xfrm>
            <a:prstGeom prst="rect">
              <a:avLst/>
            </a:prstGeom>
            <a:noFill/>
            <a:ln w="9525">
              <a:noFill/>
              <a:miter lim="800000"/>
              <a:headEnd/>
              <a:tailEnd/>
            </a:ln>
          </p:spPr>
          <p:txBody>
            <a:bodyPr wrap="square" lIns="111904" tIns="55952" rIns="111904" bIns="55952">
              <a:spAutoFit/>
            </a:bodyPr>
            <a:lstStyle/>
            <a:p>
              <a:pPr algn="r">
                <a:spcBef>
                  <a:spcPct val="50000"/>
                </a:spcBef>
              </a:pPr>
              <a:r>
                <a:rPr lang="en-US" sz="1200" b="0" dirty="0">
                  <a:latin typeface="+mj-lt"/>
                </a:rPr>
                <a:t>Copyright © 2017 by Bob Brown</a:t>
              </a:r>
            </a:p>
          </p:txBody>
        </p:sp>
        <p:pic>
          <p:nvPicPr>
            <p:cNvPr id="10" name="Picture 2" descr="http://mirrors.creativecommons.org/presskit/buttons/88x31/png/by-nc.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96200" y="6355231"/>
              <a:ext cx="1219200" cy="426569"/>
            </a:xfrm>
            <a:prstGeom prst="rect">
              <a:avLst/>
            </a:prstGeom>
            <a:noFill/>
            <a:extLst>
              <a:ext uri="{909E8E84-426E-40DD-AFC4-6F175D3DCCD1}">
                <a14:hiddenFill xmlns:a14="http://schemas.microsoft.com/office/drawing/2010/main">
                  <a:solidFill>
                    <a:srgbClr val="FFFFFF"/>
                  </a:solidFill>
                </a14:hiddenFill>
              </a:ext>
            </a:extLst>
          </p:spPr>
        </p:pic>
      </p:gr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Converting Decimal to Binary</a:t>
            </a:r>
            <a:endParaRPr lang="en-US" dirty="0"/>
          </a:p>
        </p:txBody>
      </p:sp>
      <p:sp>
        <p:nvSpPr>
          <p:cNvPr id="3" name="Slide Number Placeholder 2"/>
          <p:cNvSpPr>
            <a:spLocks noGrp="1"/>
          </p:cNvSpPr>
          <p:nvPr>
            <p:ph type="sldNum" sz="quarter" idx="12"/>
          </p:nvPr>
        </p:nvSpPr>
        <p:spPr/>
        <p:txBody>
          <a:bodyPr/>
          <a:lstStyle/>
          <a:p>
            <a:pPr>
              <a:defRPr/>
            </a:pPr>
            <a:fld id="{58E24A7E-EAA9-4760-9B34-F2E42B6849C7}" type="slidenum">
              <a:rPr lang="en-US" smtClean="0"/>
              <a:pPr>
                <a:defRPr/>
              </a:pPr>
              <a:t>10</a:t>
            </a:fld>
            <a:endParaRPr lang="en-US"/>
          </a:p>
        </p:txBody>
      </p:sp>
      <p:sp>
        <p:nvSpPr>
          <p:cNvPr id="4" name="TextBox 3"/>
          <p:cNvSpPr txBox="1"/>
          <p:nvPr/>
        </p:nvSpPr>
        <p:spPr>
          <a:xfrm>
            <a:off x="1905000" y="1676400"/>
            <a:ext cx="8534400" cy="2015936"/>
          </a:xfrm>
          <a:prstGeom prst="rect">
            <a:avLst/>
          </a:prstGeom>
          <a:noFill/>
        </p:spPr>
        <p:txBody>
          <a:bodyPr wrap="square" rtlCol="0">
            <a:spAutoFit/>
          </a:bodyPr>
          <a:lstStyle/>
          <a:p>
            <a:pPr algn="l"/>
            <a:r>
              <a:rPr lang="en-US" dirty="0"/>
              <a:t>Alice is 14 years old.  Write her age in binary.</a:t>
            </a:r>
          </a:p>
          <a:p>
            <a:pPr algn="l"/>
            <a:endParaRPr lang="en-US" sz="1600" b="0" dirty="0"/>
          </a:p>
          <a:p>
            <a:pPr algn="l"/>
            <a:r>
              <a:rPr lang="en-US" b="0" dirty="0"/>
              <a:t>We need the of powers of two that add up to 14. </a:t>
            </a:r>
            <a:br>
              <a:rPr lang="en-US" b="0" dirty="0"/>
            </a:br>
            <a:endParaRPr lang="en-US" sz="1600" b="0" dirty="0"/>
          </a:p>
          <a:p>
            <a:pPr algn="l"/>
            <a:r>
              <a:rPr lang="en-US" b="0" dirty="0"/>
              <a:t>Sixteen is more than 14… take it away.</a:t>
            </a:r>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98571" y="4053840"/>
            <a:ext cx="1403873" cy="822960"/>
          </a:xfrm>
          <a:prstGeom prst="rect">
            <a:avLst/>
          </a:prstGeom>
          <a:ln>
            <a:solidFill>
              <a:schemeClr val="tx1"/>
            </a:solidFill>
          </a:ln>
        </p:spPr>
      </p:pic>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53007" y="4053840"/>
            <a:ext cx="1403872" cy="822960"/>
          </a:xfrm>
          <a:prstGeom prst="rect">
            <a:avLst/>
          </a:prstGeom>
          <a:ln>
            <a:solidFill>
              <a:schemeClr val="tx1"/>
            </a:solidFill>
          </a:ln>
        </p:spPr>
      </p:pic>
      <p:pic>
        <p:nvPicPr>
          <p:cNvPr id="13" name="Pictur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40212" y="4053839"/>
            <a:ext cx="1403872" cy="822960"/>
          </a:xfrm>
          <a:prstGeom prst="rect">
            <a:avLst/>
          </a:prstGeom>
          <a:ln>
            <a:solidFill>
              <a:schemeClr val="tx1"/>
            </a:solidFill>
          </a:ln>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107443" y="4053839"/>
            <a:ext cx="1403872" cy="822960"/>
          </a:xfrm>
          <a:prstGeom prst="rect">
            <a:avLst/>
          </a:prstGeom>
          <a:ln>
            <a:solidFill>
              <a:schemeClr val="tx1"/>
            </a:solidFill>
          </a:ln>
        </p:spPr>
      </p:pic>
      <p:pic>
        <p:nvPicPr>
          <p:cNvPr id="22" name="Picture 2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61879" y="4058792"/>
            <a:ext cx="1403872" cy="822960"/>
          </a:xfrm>
          <a:prstGeom prst="rect">
            <a:avLst/>
          </a:prstGeom>
          <a:ln>
            <a:solidFill>
              <a:schemeClr val="tx1"/>
            </a:solidFill>
          </a:ln>
        </p:spPr>
      </p:pic>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143238" y="4053840"/>
            <a:ext cx="1403872" cy="822960"/>
          </a:xfrm>
          <a:prstGeom prst="rect">
            <a:avLst/>
          </a:prstGeom>
          <a:ln>
            <a:solidFill>
              <a:schemeClr val="tx1"/>
            </a:solidFill>
          </a:ln>
          <a:effectLst>
            <a:glow rad="127000">
              <a:srgbClr val="FFC000">
                <a:alpha val="40000"/>
              </a:srgbClr>
            </a:glow>
          </a:effectLst>
        </p:spPr>
      </p:pic>
    </p:spTree>
    <p:extLst>
      <p:ext uri="{BB962C8B-B14F-4D97-AF65-F5344CB8AC3E}">
        <p14:creationId xmlns:p14="http://schemas.microsoft.com/office/powerpoint/2010/main" val="1561094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xit" presetSubtype="10" fill="hold" nodeType="clickEffect">
                                  <p:stCondLst>
                                    <p:cond delay="0"/>
                                  </p:stCondLst>
                                  <p:childTnLst>
                                    <p:anim calcmode="lin" valueType="num">
                                      <p:cBhvr>
                                        <p:cTn id="6" dur="500"/>
                                        <p:tgtEl>
                                          <p:spTgt spid="10"/>
                                        </p:tgtEl>
                                        <p:attrNameLst>
                                          <p:attrName>ppt_w</p:attrName>
                                        </p:attrNameLst>
                                      </p:cBhvr>
                                      <p:tavLst>
                                        <p:tav tm="0">
                                          <p:val>
                                            <p:strVal val="ppt_w"/>
                                          </p:val>
                                        </p:tav>
                                        <p:tav tm="100000">
                                          <p:val>
                                            <p:fltVal val="0"/>
                                          </p:val>
                                        </p:tav>
                                      </p:tavLst>
                                    </p:anim>
                                    <p:anim calcmode="lin" valueType="num">
                                      <p:cBhvr>
                                        <p:cTn id="7" dur="500"/>
                                        <p:tgtEl>
                                          <p:spTgt spid="10"/>
                                        </p:tgtEl>
                                        <p:attrNameLst>
                                          <p:attrName>ppt_h</p:attrName>
                                        </p:attrNameLst>
                                      </p:cBhvr>
                                      <p:tavLst>
                                        <p:tav tm="0">
                                          <p:val>
                                            <p:strVal val="ppt_h"/>
                                          </p:val>
                                        </p:tav>
                                        <p:tav tm="100000">
                                          <p:val>
                                            <p:strVal val="ppt_h"/>
                                          </p:val>
                                        </p:tav>
                                      </p:tavLst>
                                    </p:anim>
                                    <p:set>
                                      <p:cBhvr>
                                        <p:cTn id="8" dur="1" fill="hold">
                                          <p:stCondLst>
                                            <p:cond delay="499"/>
                                          </p:stCondLst>
                                        </p:cTn>
                                        <p:tgtEl>
                                          <p:spTgt spid="10"/>
                                        </p:tgtEl>
                                        <p:attrNameLst>
                                          <p:attrName>style.visibility</p:attrName>
                                        </p:attrNameLst>
                                      </p:cBhvr>
                                      <p:to>
                                        <p:strVal val="hidden"/>
                                      </p:to>
                                    </p:set>
                                  </p:childTnLst>
                                </p:cTn>
                              </p:par>
                              <p:par>
                                <p:cTn id="9" presetID="17" presetClass="entr" presetSubtype="10" fill="hold" nodeType="with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p:cTn id="11" dur="500" fill="hold"/>
                                        <p:tgtEl>
                                          <p:spTgt spid="13"/>
                                        </p:tgtEl>
                                        <p:attrNameLst>
                                          <p:attrName>ppt_w</p:attrName>
                                        </p:attrNameLst>
                                      </p:cBhvr>
                                      <p:tavLst>
                                        <p:tav tm="0">
                                          <p:val>
                                            <p:fltVal val="0"/>
                                          </p:val>
                                        </p:tav>
                                        <p:tav tm="100000">
                                          <p:val>
                                            <p:strVal val="#ppt_w"/>
                                          </p:val>
                                        </p:tav>
                                      </p:tavLst>
                                    </p:anim>
                                    <p:anim calcmode="lin" valueType="num">
                                      <p:cBhvr>
                                        <p:cTn id="12" dur="500" fill="hold"/>
                                        <p:tgtEl>
                                          <p:spTgt spid="1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Converting Decimal to Binary</a:t>
            </a:r>
            <a:endParaRPr lang="en-US" dirty="0"/>
          </a:p>
        </p:txBody>
      </p:sp>
      <p:sp>
        <p:nvSpPr>
          <p:cNvPr id="3" name="Slide Number Placeholder 2"/>
          <p:cNvSpPr>
            <a:spLocks noGrp="1"/>
          </p:cNvSpPr>
          <p:nvPr>
            <p:ph type="sldNum" sz="quarter" idx="12"/>
          </p:nvPr>
        </p:nvSpPr>
        <p:spPr/>
        <p:txBody>
          <a:bodyPr/>
          <a:lstStyle/>
          <a:p>
            <a:pPr>
              <a:defRPr/>
            </a:pPr>
            <a:fld id="{58E24A7E-EAA9-4760-9B34-F2E42B6849C7}" type="slidenum">
              <a:rPr lang="en-US" smtClean="0"/>
              <a:pPr>
                <a:defRPr/>
              </a:pPr>
              <a:t>11</a:t>
            </a:fld>
            <a:endParaRPr lang="en-US"/>
          </a:p>
        </p:txBody>
      </p:sp>
      <p:sp>
        <p:nvSpPr>
          <p:cNvPr id="4" name="TextBox 3"/>
          <p:cNvSpPr txBox="1"/>
          <p:nvPr/>
        </p:nvSpPr>
        <p:spPr>
          <a:xfrm>
            <a:off x="1905000" y="1676400"/>
            <a:ext cx="8534400" cy="2015936"/>
          </a:xfrm>
          <a:prstGeom prst="rect">
            <a:avLst/>
          </a:prstGeom>
          <a:noFill/>
        </p:spPr>
        <p:txBody>
          <a:bodyPr wrap="square" rtlCol="0">
            <a:spAutoFit/>
          </a:bodyPr>
          <a:lstStyle/>
          <a:p>
            <a:pPr algn="l"/>
            <a:r>
              <a:rPr lang="en-US" dirty="0"/>
              <a:t>Alice is 14 years old.  Write her age in binary.</a:t>
            </a:r>
          </a:p>
          <a:p>
            <a:pPr algn="l"/>
            <a:endParaRPr lang="en-US" sz="1600" b="0" dirty="0"/>
          </a:p>
          <a:p>
            <a:pPr algn="l"/>
            <a:r>
              <a:rPr lang="en-US" b="0" dirty="0"/>
              <a:t>We need the of powers of two that add up to 14. </a:t>
            </a:r>
            <a:br>
              <a:rPr lang="en-US" b="0" dirty="0"/>
            </a:br>
            <a:endParaRPr lang="en-US" sz="1600" b="0" dirty="0"/>
          </a:p>
          <a:p>
            <a:pPr algn="l"/>
            <a:r>
              <a:rPr lang="en-US" b="0" dirty="0"/>
              <a:t>Eight is </a:t>
            </a:r>
            <a:r>
              <a:rPr lang="en-US" b="0" i="1" dirty="0"/>
              <a:t>not</a:t>
            </a:r>
            <a:r>
              <a:rPr lang="en-US" b="0" dirty="0"/>
              <a:t> more than 14… we will leave it.</a:t>
            </a:r>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98571" y="4053840"/>
            <a:ext cx="1403873" cy="822960"/>
          </a:xfrm>
          <a:prstGeom prst="rect">
            <a:avLst/>
          </a:prstGeom>
          <a:ln>
            <a:solidFill>
              <a:schemeClr val="tx1"/>
            </a:solidFill>
          </a:ln>
          <a:effectLst>
            <a:glow rad="127000">
              <a:srgbClr val="FFC000">
                <a:alpha val="40000"/>
              </a:srgbClr>
            </a:glow>
          </a:effectLst>
        </p:spPr>
      </p:pic>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53007" y="4053840"/>
            <a:ext cx="1403872" cy="822960"/>
          </a:xfrm>
          <a:prstGeom prst="rect">
            <a:avLst/>
          </a:prstGeom>
          <a:ln>
            <a:solidFill>
              <a:schemeClr val="tx1"/>
            </a:solidFill>
          </a:ln>
        </p:spPr>
      </p:pic>
      <p:pic>
        <p:nvPicPr>
          <p:cNvPr id="13" name="Pictur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40212" y="4053839"/>
            <a:ext cx="1403872" cy="822960"/>
          </a:xfrm>
          <a:prstGeom prst="rect">
            <a:avLst/>
          </a:prstGeom>
          <a:ln>
            <a:solidFill>
              <a:schemeClr val="tx1"/>
            </a:solidFill>
          </a:ln>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107443" y="4053839"/>
            <a:ext cx="1403872" cy="822960"/>
          </a:xfrm>
          <a:prstGeom prst="rect">
            <a:avLst/>
          </a:prstGeom>
          <a:ln>
            <a:solidFill>
              <a:schemeClr val="tx1"/>
            </a:solidFill>
          </a:ln>
        </p:spPr>
      </p:pic>
      <p:pic>
        <p:nvPicPr>
          <p:cNvPr id="22" name="Picture 2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61879" y="4058792"/>
            <a:ext cx="1403872" cy="822960"/>
          </a:xfrm>
          <a:prstGeom prst="rect">
            <a:avLst/>
          </a:prstGeom>
          <a:ln>
            <a:solidFill>
              <a:schemeClr val="tx1"/>
            </a:solidFill>
          </a:ln>
        </p:spPr>
      </p:pic>
    </p:spTree>
    <p:extLst>
      <p:ext uri="{BB962C8B-B14F-4D97-AF65-F5344CB8AC3E}">
        <p14:creationId xmlns:p14="http://schemas.microsoft.com/office/powerpoint/2010/main" val="9661399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Converting Decimal to Binary</a:t>
            </a:r>
            <a:endParaRPr lang="en-US" dirty="0"/>
          </a:p>
        </p:txBody>
      </p:sp>
      <p:sp>
        <p:nvSpPr>
          <p:cNvPr id="3" name="Slide Number Placeholder 2"/>
          <p:cNvSpPr>
            <a:spLocks noGrp="1"/>
          </p:cNvSpPr>
          <p:nvPr>
            <p:ph type="sldNum" sz="quarter" idx="12"/>
          </p:nvPr>
        </p:nvSpPr>
        <p:spPr/>
        <p:txBody>
          <a:bodyPr/>
          <a:lstStyle/>
          <a:p>
            <a:pPr>
              <a:defRPr/>
            </a:pPr>
            <a:fld id="{58E24A7E-EAA9-4760-9B34-F2E42B6849C7}" type="slidenum">
              <a:rPr lang="en-US" smtClean="0"/>
              <a:pPr>
                <a:defRPr/>
              </a:pPr>
              <a:t>12</a:t>
            </a:fld>
            <a:endParaRPr lang="en-US"/>
          </a:p>
        </p:txBody>
      </p:sp>
      <p:sp>
        <p:nvSpPr>
          <p:cNvPr id="4" name="TextBox 3"/>
          <p:cNvSpPr txBox="1"/>
          <p:nvPr/>
        </p:nvSpPr>
        <p:spPr>
          <a:xfrm>
            <a:off x="1905000" y="1676400"/>
            <a:ext cx="8534400" cy="2015936"/>
          </a:xfrm>
          <a:prstGeom prst="rect">
            <a:avLst/>
          </a:prstGeom>
          <a:noFill/>
        </p:spPr>
        <p:txBody>
          <a:bodyPr wrap="square" rtlCol="0">
            <a:spAutoFit/>
          </a:bodyPr>
          <a:lstStyle/>
          <a:p>
            <a:pPr algn="l"/>
            <a:r>
              <a:rPr lang="en-US" dirty="0"/>
              <a:t>Alice is 14 years old.  Write her age in binary.</a:t>
            </a:r>
          </a:p>
          <a:p>
            <a:pPr algn="l"/>
            <a:endParaRPr lang="en-US" sz="1600" b="0" dirty="0"/>
          </a:p>
          <a:p>
            <a:pPr algn="l"/>
            <a:r>
              <a:rPr lang="en-US" b="0" dirty="0"/>
              <a:t>We need the of powers of two that add up to 14. </a:t>
            </a:r>
            <a:br>
              <a:rPr lang="en-US" b="0" dirty="0"/>
            </a:br>
            <a:endParaRPr lang="en-US" sz="1600" b="0" dirty="0"/>
          </a:p>
          <a:p>
            <a:pPr algn="l"/>
            <a:r>
              <a:rPr lang="en-US" b="0" dirty="0"/>
              <a:t>The next card is four, but we already have eight.</a:t>
            </a:r>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98571" y="4053840"/>
            <a:ext cx="1403873" cy="822960"/>
          </a:xfrm>
          <a:prstGeom prst="rect">
            <a:avLst/>
          </a:prstGeom>
          <a:ln>
            <a:solidFill>
              <a:schemeClr val="tx1"/>
            </a:solidFill>
          </a:ln>
          <a:effectLst/>
        </p:spPr>
      </p:pic>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53007" y="4053840"/>
            <a:ext cx="1403872" cy="822960"/>
          </a:xfrm>
          <a:prstGeom prst="rect">
            <a:avLst/>
          </a:prstGeom>
          <a:ln>
            <a:solidFill>
              <a:schemeClr val="tx1"/>
            </a:solidFill>
          </a:ln>
          <a:effectLst>
            <a:glow rad="127000">
              <a:srgbClr val="FFC000">
                <a:alpha val="40000"/>
              </a:srgbClr>
            </a:glow>
          </a:effectLst>
        </p:spPr>
      </p:pic>
      <p:pic>
        <p:nvPicPr>
          <p:cNvPr id="13" name="Pictur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40212" y="4053839"/>
            <a:ext cx="1403872" cy="822960"/>
          </a:xfrm>
          <a:prstGeom prst="rect">
            <a:avLst/>
          </a:prstGeom>
          <a:ln>
            <a:solidFill>
              <a:schemeClr val="tx1"/>
            </a:solidFill>
          </a:ln>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107443" y="4053839"/>
            <a:ext cx="1403872" cy="822960"/>
          </a:xfrm>
          <a:prstGeom prst="rect">
            <a:avLst/>
          </a:prstGeom>
          <a:ln>
            <a:solidFill>
              <a:schemeClr val="tx1"/>
            </a:solidFill>
          </a:ln>
        </p:spPr>
      </p:pic>
      <p:pic>
        <p:nvPicPr>
          <p:cNvPr id="22" name="Picture 2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61879" y="4058792"/>
            <a:ext cx="1403872" cy="822960"/>
          </a:xfrm>
          <a:prstGeom prst="rect">
            <a:avLst/>
          </a:prstGeom>
          <a:ln>
            <a:solidFill>
              <a:schemeClr val="tx1"/>
            </a:solidFill>
          </a:ln>
        </p:spPr>
      </p:pic>
      <p:sp>
        <p:nvSpPr>
          <p:cNvPr id="5" name="TextBox 4"/>
          <p:cNvSpPr txBox="1"/>
          <p:nvPr/>
        </p:nvSpPr>
        <p:spPr>
          <a:xfrm>
            <a:off x="1981200" y="5257801"/>
            <a:ext cx="8458200" cy="569387"/>
          </a:xfrm>
          <a:prstGeom prst="rect">
            <a:avLst/>
          </a:prstGeom>
          <a:noFill/>
        </p:spPr>
        <p:txBody>
          <a:bodyPr wrap="square" rtlCol="0">
            <a:spAutoFit/>
          </a:bodyPr>
          <a:lstStyle/>
          <a:p>
            <a:pPr algn="l"/>
            <a:r>
              <a:rPr lang="en-US" b="0" dirty="0"/>
              <a:t>8+4 is 12, so not more than 14. Leave 4 facing up.</a:t>
            </a:r>
          </a:p>
        </p:txBody>
      </p:sp>
    </p:spTree>
    <p:extLst>
      <p:ext uri="{BB962C8B-B14F-4D97-AF65-F5344CB8AC3E}">
        <p14:creationId xmlns:p14="http://schemas.microsoft.com/office/powerpoint/2010/main" val="42370632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Converting Decimal to Binary</a:t>
            </a:r>
            <a:endParaRPr lang="en-US" dirty="0"/>
          </a:p>
        </p:txBody>
      </p:sp>
      <p:sp>
        <p:nvSpPr>
          <p:cNvPr id="3" name="Slide Number Placeholder 2"/>
          <p:cNvSpPr>
            <a:spLocks noGrp="1"/>
          </p:cNvSpPr>
          <p:nvPr>
            <p:ph type="sldNum" sz="quarter" idx="12"/>
          </p:nvPr>
        </p:nvSpPr>
        <p:spPr/>
        <p:txBody>
          <a:bodyPr/>
          <a:lstStyle/>
          <a:p>
            <a:pPr>
              <a:defRPr/>
            </a:pPr>
            <a:fld id="{58E24A7E-EAA9-4760-9B34-F2E42B6849C7}" type="slidenum">
              <a:rPr lang="en-US" smtClean="0"/>
              <a:pPr>
                <a:defRPr/>
              </a:pPr>
              <a:t>13</a:t>
            </a:fld>
            <a:endParaRPr lang="en-US"/>
          </a:p>
        </p:txBody>
      </p:sp>
      <p:sp>
        <p:nvSpPr>
          <p:cNvPr id="4" name="TextBox 3"/>
          <p:cNvSpPr txBox="1"/>
          <p:nvPr/>
        </p:nvSpPr>
        <p:spPr>
          <a:xfrm>
            <a:off x="1905000" y="1676400"/>
            <a:ext cx="8534400" cy="2015936"/>
          </a:xfrm>
          <a:prstGeom prst="rect">
            <a:avLst/>
          </a:prstGeom>
          <a:noFill/>
        </p:spPr>
        <p:txBody>
          <a:bodyPr wrap="square" rtlCol="0">
            <a:spAutoFit/>
          </a:bodyPr>
          <a:lstStyle/>
          <a:p>
            <a:pPr algn="l"/>
            <a:r>
              <a:rPr lang="en-US" dirty="0"/>
              <a:t>Alice is 14 years old.  Write her age in binary.</a:t>
            </a:r>
          </a:p>
          <a:p>
            <a:pPr algn="l"/>
            <a:endParaRPr lang="en-US" sz="1600" b="0" dirty="0"/>
          </a:p>
          <a:p>
            <a:pPr algn="l"/>
            <a:r>
              <a:rPr lang="en-US" b="0" dirty="0"/>
              <a:t>We need the of powers of two that add up to 14. </a:t>
            </a:r>
            <a:br>
              <a:rPr lang="en-US" b="0" dirty="0"/>
            </a:br>
            <a:endParaRPr lang="en-US" sz="1600" b="0" dirty="0"/>
          </a:p>
          <a:p>
            <a:pPr algn="l"/>
            <a:r>
              <a:rPr lang="en-US" b="0" dirty="0"/>
              <a:t>The next card is two, and we already have twelve.</a:t>
            </a:r>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98571" y="4053840"/>
            <a:ext cx="1403873" cy="822960"/>
          </a:xfrm>
          <a:prstGeom prst="rect">
            <a:avLst/>
          </a:prstGeom>
          <a:ln>
            <a:solidFill>
              <a:schemeClr val="tx1"/>
            </a:solidFill>
          </a:ln>
          <a:effectLst/>
        </p:spPr>
      </p:pic>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53007" y="4053840"/>
            <a:ext cx="1403872" cy="822960"/>
          </a:xfrm>
          <a:prstGeom prst="rect">
            <a:avLst/>
          </a:prstGeom>
          <a:ln>
            <a:solidFill>
              <a:schemeClr val="tx1"/>
            </a:solidFill>
          </a:ln>
          <a:effectLst/>
        </p:spPr>
      </p:pic>
      <p:pic>
        <p:nvPicPr>
          <p:cNvPr id="13" name="Pictur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40212" y="4053839"/>
            <a:ext cx="1403872" cy="822960"/>
          </a:xfrm>
          <a:prstGeom prst="rect">
            <a:avLst/>
          </a:prstGeom>
          <a:ln>
            <a:solidFill>
              <a:schemeClr val="tx1"/>
            </a:solidFill>
          </a:ln>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107443" y="4053839"/>
            <a:ext cx="1403872" cy="822960"/>
          </a:xfrm>
          <a:prstGeom prst="rect">
            <a:avLst/>
          </a:prstGeom>
          <a:ln>
            <a:solidFill>
              <a:schemeClr val="tx1"/>
            </a:solidFill>
          </a:ln>
          <a:effectLst>
            <a:glow rad="127000">
              <a:srgbClr val="FFC000">
                <a:alpha val="40000"/>
              </a:srgbClr>
            </a:glow>
          </a:effectLst>
        </p:spPr>
      </p:pic>
      <p:pic>
        <p:nvPicPr>
          <p:cNvPr id="22" name="Picture 2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61879" y="4058792"/>
            <a:ext cx="1403872" cy="822960"/>
          </a:xfrm>
          <a:prstGeom prst="rect">
            <a:avLst/>
          </a:prstGeom>
          <a:ln>
            <a:solidFill>
              <a:schemeClr val="tx1"/>
            </a:solidFill>
          </a:ln>
        </p:spPr>
      </p:pic>
      <p:sp>
        <p:nvSpPr>
          <p:cNvPr id="5" name="TextBox 4"/>
          <p:cNvSpPr txBox="1"/>
          <p:nvPr/>
        </p:nvSpPr>
        <p:spPr>
          <a:xfrm>
            <a:off x="1981200" y="5257801"/>
            <a:ext cx="8458200" cy="569387"/>
          </a:xfrm>
          <a:prstGeom prst="rect">
            <a:avLst/>
          </a:prstGeom>
          <a:noFill/>
        </p:spPr>
        <p:txBody>
          <a:bodyPr wrap="square" rtlCol="0">
            <a:spAutoFit/>
          </a:bodyPr>
          <a:lstStyle/>
          <a:p>
            <a:pPr algn="l"/>
            <a:r>
              <a:rPr lang="en-US" b="0" dirty="0"/>
              <a:t>12 +2 is 14, so </a:t>
            </a:r>
            <a:r>
              <a:rPr lang="en-US" b="0" i="1" dirty="0"/>
              <a:t>not</a:t>
            </a:r>
            <a:r>
              <a:rPr lang="en-US" b="0" dirty="0"/>
              <a:t> </a:t>
            </a:r>
            <a:r>
              <a:rPr lang="en-US" b="0" i="1" dirty="0"/>
              <a:t>more than </a:t>
            </a:r>
            <a:r>
              <a:rPr lang="en-US" b="0" dirty="0"/>
              <a:t>14. Leave 2 facing up.</a:t>
            </a:r>
          </a:p>
        </p:txBody>
      </p:sp>
    </p:spTree>
    <p:extLst>
      <p:ext uri="{BB962C8B-B14F-4D97-AF65-F5344CB8AC3E}">
        <p14:creationId xmlns:p14="http://schemas.microsoft.com/office/powerpoint/2010/main" val="41882617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61879" y="4061906"/>
            <a:ext cx="1403872" cy="822960"/>
          </a:xfrm>
          <a:prstGeom prst="rect">
            <a:avLst/>
          </a:prstGeom>
          <a:ln>
            <a:solidFill>
              <a:schemeClr val="tx1"/>
            </a:solidFill>
          </a:ln>
        </p:spPr>
      </p:pic>
      <p:sp>
        <p:nvSpPr>
          <p:cNvPr id="2" name="Title 1"/>
          <p:cNvSpPr>
            <a:spLocks noGrp="1"/>
          </p:cNvSpPr>
          <p:nvPr>
            <p:ph type="title"/>
          </p:nvPr>
        </p:nvSpPr>
        <p:spPr/>
        <p:txBody>
          <a:bodyPr/>
          <a:lstStyle/>
          <a:p>
            <a:r>
              <a:rPr lang="en-US" dirty="0" smtClean="0"/>
              <a:t>Converting Decimal to Binary</a:t>
            </a:r>
            <a:endParaRPr lang="en-US" dirty="0"/>
          </a:p>
        </p:txBody>
      </p:sp>
      <p:sp>
        <p:nvSpPr>
          <p:cNvPr id="3" name="Slide Number Placeholder 2"/>
          <p:cNvSpPr>
            <a:spLocks noGrp="1"/>
          </p:cNvSpPr>
          <p:nvPr>
            <p:ph type="sldNum" sz="quarter" idx="12"/>
          </p:nvPr>
        </p:nvSpPr>
        <p:spPr/>
        <p:txBody>
          <a:bodyPr/>
          <a:lstStyle/>
          <a:p>
            <a:pPr>
              <a:defRPr/>
            </a:pPr>
            <a:fld id="{58E24A7E-EAA9-4760-9B34-F2E42B6849C7}" type="slidenum">
              <a:rPr lang="en-US" smtClean="0"/>
              <a:pPr>
                <a:defRPr/>
              </a:pPr>
              <a:t>14</a:t>
            </a:fld>
            <a:endParaRPr lang="en-US" dirty="0"/>
          </a:p>
        </p:txBody>
      </p:sp>
      <p:sp>
        <p:nvSpPr>
          <p:cNvPr id="4" name="TextBox 3"/>
          <p:cNvSpPr txBox="1"/>
          <p:nvPr/>
        </p:nvSpPr>
        <p:spPr>
          <a:xfrm>
            <a:off x="1905000" y="1676400"/>
            <a:ext cx="8534400" cy="2015936"/>
          </a:xfrm>
          <a:prstGeom prst="rect">
            <a:avLst/>
          </a:prstGeom>
          <a:noFill/>
        </p:spPr>
        <p:txBody>
          <a:bodyPr wrap="square" rtlCol="0">
            <a:spAutoFit/>
          </a:bodyPr>
          <a:lstStyle/>
          <a:p>
            <a:pPr algn="l"/>
            <a:r>
              <a:rPr lang="en-US" dirty="0"/>
              <a:t>Alice is 14 years old.  Write her age in binary.</a:t>
            </a:r>
          </a:p>
          <a:p>
            <a:pPr algn="l"/>
            <a:endParaRPr lang="en-US" sz="1600" b="0" dirty="0"/>
          </a:p>
          <a:p>
            <a:pPr algn="l"/>
            <a:r>
              <a:rPr lang="en-US" b="0" dirty="0"/>
              <a:t>We need the of powers of two that add up to 14. </a:t>
            </a:r>
            <a:br>
              <a:rPr lang="en-US" b="0" dirty="0"/>
            </a:br>
            <a:endParaRPr lang="en-US" sz="1600" b="0" dirty="0"/>
          </a:p>
          <a:p>
            <a:pPr algn="l"/>
            <a:r>
              <a:rPr lang="en-US" b="0" dirty="0"/>
              <a:t>The next card is one, and we already have fourteen.</a:t>
            </a:r>
          </a:p>
        </p:txBody>
      </p:sp>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98571" y="4053840"/>
            <a:ext cx="1403873" cy="822960"/>
          </a:xfrm>
          <a:prstGeom prst="rect">
            <a:avLst/>
          </a:prstGeom>
          <a:ln>
            <a:solidFill>
              <a:schemeClr val="tx1"/>
            </a:solidFill>
          </a:ln>
          <a:effectLst/>
        </p:spPr>
      </p:pic>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453007" y="4053840"/>
            <a:ext cx="1403872" cy="822960"/>
          </a:xfrm>
          <a:prstGeom prst="rect">
            <a:avLst/>
          </a:prstGeom>
          <a:ln>
            <a:solidFill>
              <a:schemeClr val="tx1"/>
            </a:solidFill>
          </a:ln>
          <a:effectLst/>
        </p:spPr>
      </p:pic>
      <p:pic>
        <p:nvPicPr>
          <p:cNvPr id="13" name="Picture 1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140212" y="4053839"/>
            <a:ext cx="1403872" cy="822960"/>
          </a:xfrm>
          <a:prstGeom prst="rect">
            <a:avLst/>
          </a:prstGeom>
          <a:ln>
            <a:solidFill>
              <a:schemeClr val="tx1"/>
            </a:solidFill>
          </a:ln>
        </p:spPr>
      </p:pic>
      <p:pic>
        <p:nvPicPr>
          <p:cNvPr id="6" name="Picture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107443" y="4053839"/>
            <a:ext cx="1403872" cy="822960"/>
          </a:xfrm>
          <a:prstGeom prst="rect">
            <a:avLst/>
          </a:prstGeom>
          <a:ln>
            <a:solidFill>
              <a:schemeClr val="tx1"/>
            </a:solidFill>
          </a:ln>
          <a:effectLst/>
        </p:spPr>
      </p:pic>
      <p:pic>
        <p:nvPicPr>
          <p:cNvPr id="22" name="Picture 2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761879" y="4061906"/>
            <a:ext cx="1403872" cy="822960"/>
          </a:xfrm>
          <a:prstGeom prst="rect">
            <a:avLst/>
          </a:prstGeom>
          <a:ln>
            <a:solidFill>
              <a:schemeClr val="tx1"/>
            </a:solidFill>
          </a:ln>
          <a:effectLst>
            <a:glow rad="127000">
              <a:srgbClr val="FFC000">
                <a:alpha val="40000"/>
              </a:srgbClr>
            </a:glow>
          </a:effectLst>
        </p:spPr>
      </p:pic>
      <p:sp>
        <p:nvSpPr>
          <p:cNvPr id="5" name="TextBox 4"/>
          <p:cNvSpPr txBox="1"/>
          <p:nvPr/>
        </p:nvSpPr>
        <p:spPr>
          <a:xfrm>
            <a:off x="1981200" y="5257801"/>
            <a:ext cx="8458200" cy="569387"/>
          </a:xfrm>
          <a:prstGeom prst="rect">
            <a:avLst/>
          </a:prstGeom>
          <a:noFill/>
        </p:spPr>
        <p:txBody>
          <a:bodyPr wrap="square" rtlCol="0">
            <a:spAutoFit/>
          </a:bodyPr>
          <a:lstStyle/>
          <a:p>
            <a:pPr algn="l"/>
            <a:r>
              <a:rPr lang="en-US" b="0" dirty="0"/>
              <a:t>14 +1 is 15, so more than 14. Remove the 1.</a:t>
            </a:r>
          </a:p>
        </p:txBody>
      </p:sp>
    </p:spTree>
    <p:extLst>
      <p:ext uri="{BB962C8B-B14F-4D97-AF65-F5344CB8AC3E}">
        <p14:creationId xmlns:p14="http://schemas.microsoft.com/office/powerpoint/2010/main" val="3324110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xit" presetSubtype="10" fill="hold" nodeType="clickEffect">
                                  <p:stCondLst>
                                    <p:cond delay="0"/>
                                  </p:stCondLst>
                                  <p:childTnLst>
                                    <p:anim calcmode="lin" valueType="num">
                                      <p:cBhvr>
                                        <p:cTn id="6" dur="500"/>
                                        <p:tgtEl>
                                          <p:spTgt spid="22"/>
                                        </p:tgtEl>
                                        <p:attrNameLst>
                                          <p:attrName>ppt_w</p:attrName>
                                        </p:attrNameLst>
                                      </p:cBhvr>
                                      <p:tavLst>
                                        <p:tav tm="0">
                                          <p:val>
                                            <p:strVal val="ppt_w"/>
                                          </p:val>
                                        </p:tav>
                                        <p:tav tm="100000">
                                          <p:val>
                                            <p:fltVal val="0"/>
                                          </p:val>
                                        </p:tav>
                                      </p:tavLst>
                                    </p:anim>
                                    <p:anim calcmode="lin" valueType="num">
                                      <p:cBhvr>
                                        <p:cTn id="7" dur="500"/>
                                        <p:tgtEl>
                                          <p:spTgt spid="22"/>
                                        </p:tgtEl>
                                        <p:attrNameLst>
                                          <p:attrName>ppt_h</p:attrName>
                                        </p:attrNameLst>
                                      </p:cBhvr>
                                      <p:tavLst>
                                        <p:tav tm="0">
                                          <p:val>
                                            <p:strVal val="ppt_h"/>
                                          </p:val>
                                        </p:tav>
                                        <p:tav tm="100000">
                                          <p:val>
                                            <p:strVal val="ppt_h"/>
                                          </p:val>
                                        </p:tav>
                                      </p:tavLst>
                                    </p:anim>
                                    <p:set>
                                      <p:cBhvr>
                                        <p:cTn id="8" dur="1" fill="hold">
                                          <p:stCondLst>
                                            <p:cond delay="499"/>
                                          </p:stCondLst>
                                        </p:cTn>
                                        <p:tgtEl>
                                          <p:spTgt spid="22"/>
                                        </p:tgtEl>
                                        <p:attrNameLst>
                                          <p:attrName>style.visibility</p:attrName>
                                        </p:attrNameLst>
                                      </p:cBhvr>
                                      <p:to>
                                        <p:strVal val="hidden"/>
                                      </p:to>
                                    </p:set>
                                  </p:childTnLst>
                                </p:cTn>
                              </p:par>
                              <p:par>
                                <p:cTn id="9" presetID="17" presetClass="entr" presetSubtype="1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ppt_w</p:attrName>
                                        </p:attrNameLst>
                                      </p:cBhvr>
                                      <p:tavLst>
                                        <p:tav tm="0">
                                          <p:val>
                                            <p:fltVal val="0"/>
                                          </p:val>
                                        </p:tav>
                                        <p:tav tm="100000">
                                          <p:val>
                                            <p:strVal val="#ppt_w"/>
                                          </p:val>
                                        </p:tav>
                                      </p:tavLst>
                                    </p:anim>
                                    <p:anim calcmode="lin" valueType="num">
                                      <p:cBhvr>
                                        <p:cTn id="12" dur="500" fill="hold"/>
                                        <p:tgtEl>
                                          <p:spTgt spid="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61879" y="4061906"/>
            <a:ext cx="1403872" cy="822960"/>
          </a:xfrm>
          <a:prstGeom prst="rect">
            <a:avLst/>
          </a:prstGeom>
          <a:ln>
            <a:solidFill>
              <a:schemeClr val="tx1"/>
            </a:solidFill>
          </a:ln>
        </p:spPr>
      </p:pic>
      <p:sp>
        <p:nvSpPr>
          <p:cNvPr id="2" name="Title 1"/>
          <p:cNvSpPr>
            <a:spLocks noGrp="1"/>
          </p:cNvSpPr>
          <p:nvPr>
            <p:ph type="title"/>
          </p:nvPr>
        </p:nvSpPr>
        <p:spPr/>
        <p:txBody>
          <a:bodyPr/>
          <a:lstStyle/>
          <a:p>
            <a:r>
              <a:rPr lang="en-US" dirty="0" smtClean="0"/>
              <a:t>Converting Decimal to Binary</a:t>
            </a:r>
            <a:endParaRPr lang="en-US" dirty="0"/>
          </a:p>
        </p:txBody>
      </p:sp>
      <p:sp>
        <p:nvSpPr>
          <p:cNvPr id="3" name="Slide Number Placeholder 2"/>
          <p:cNvSpPr>
            <a:spLocks noGrp="1"/>
          </p:cNvSpPr>
          <p:nvPr>
            <p:ph type="sldNum" sz="quarter" idx="12"/>
          </p:nvPr>
        </p:nvSpPr>
        <p:spPr/>
        <p:txBody>
          <a:bodyPr/>
          <a:lstStyle/>
          <a:p>
            <a:pPr>
              <a:defRPr/>
            </a:pPr>
            <a:fld id="{58E24A7E-EAA9-4760-9B34-F2E42B6849C7}" type="slidenum">
              <a:rPr lang="en-US" smtClean="0"/>
              <a:pPr>
                <a:defRPr/>
              </a:pPr>
              <a:t>15</a:t>
            </a:fld>
            <a:endParaRPr lang="en-US"/>
          </a:p>
        </p:txBody>
      </p:sp>
      <p:sp>
        <p:nvSpPr>
          <p:cNvPr id="4" name="TextBox 3"/>
          <p:cNvSpPr txBox="1"/>
          <p:nvPr/>
        </p:nvSpPr>
        <p:spPr>
          <a:xfrm>
            <a:off x="1905000" y="1676400"/>
            <a:ext cx="8534400" cy="2015936"/>
          </a:xfrm>
          <a:prstGeom prst="rect">
            <a:avLst/>
          </a:prstGeom>
          <a:noFill/>
        </p:spPr>
        <p:txBody>
          <a:bodyPr wrap="square" rtlCol="0">
            <a:spAutoFit/>
          </a:bodyPr>
          <a:lstStyle/>
          <a:p>
            <a:pPr algn="l"/>
            <a:r>
              <a:rPr lang="en-US" dirty="0"/>
              <a:t>Alice is 14 years old.  Write her age in binary.</a:t>
            </a:r>
          </a:p>
          <a:p>
            <a:pPr algn="l"/>
            <a:endParaRPr lang="en-US" sz="1600" b="0" dirty="0"/>
          </a:p>
          <a:p>
            <a:pPr algn="l"/>
            <a:r>
              <a:rPr lang="en-US" b="0" dirty="0"/>
              <a:t>We need the of powers of two that add up to 14. </a:t>
            </a:r>
            <a:br>
              <a:rPr lang="en-US" b="0" dirty="0"/>
            </a:br>
            <a:endParaRPr lang="en-US" sz="1600" b="0" dirty="0"/>
          </a:p>
          <a:p>
            <a:pPr algn="l"/>
            <a:r>
              <a:rPr lang="en-US" b="0" dirty="0"/>
              <a:t>Alice’s age in binary is </a:t>
            </a:r>
            <a:r>
              <a:rPr lang="en-US" sz="3200" dirty="0">
                <a:latin typeface="+mj-lt"/>
              </a:rPr>
              <a:t>0 1 1 1 0</a:t>
            </a:r>
          </a:p>
        </p:txBody>
      </p:sp>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98571" y="4053840"/>
            <a:ext cx="1403873" cy="822960"/>
          </a:xfrm>
          <a:prstGeom prst="rect">
            <a:avLst/>
          </a:prstGeom>
          <a:ln>
            <a:solidFill>
              <a:schemeClr val="tx1"/>
            </a:solidFill>
          </a:ln>
          <a:effectLst/>
        </p:spPr>
      </p:pic>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453007" y="4053840"/>
            <a:ext cx="1403872" cy="822960"/>
          </a:xfrm>
          <a:prstGeom prst="rect">
            <a:avLst/>
          </a:prstGeom>
          <a:ln>
            <a:solidFill>
              <a:schemeClr val="tx1"/>
            </a:solidFill>
          </a:ln>
          <a:effectLst/>
        </p:spPr>
      </p:pic>
      <p:pic>
        <p:nvPicPr>
          <p:cNvPr id="13" name="Picture 1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140212" y="4053839"/>
            <a:ext cx="1403872" cy="822960"/>
          </a:xfrm>
          <a:prstGeom prst="rect">
            <a:avLst/>
          </a:prstGeom>
          <a:ln>
            <a:solidFill>
              <a:schemeClr val="tx1"/>
            </a:solidFill>
          </a:ln>
        </p:spPr>
      </p:pic>
      <p:pic>
        <p:nvPicPr>
          <p:cNvPr id="6" name="Picture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107443" y="4053839"/>
            <a:ext cx="1403872" cy="822960"/>
          </a:xfrm>
          <a:prstGeom prst="rect">
            <a:avLst/>
          </a:prstGeom>
          <a:ln>
            <a:solidFill>
              <a:schemeClr val="tx1"/>
            </a:solidFill>
          </a:ln>
          <a:effectLst/>
        </p:spPr>
      </p:pic>
      <p:sp>
        <p:nvSpPr>
          <p:cNvPr id="5" name="TextBox 4"/>
          <p:cNvSpPr txBox="1"/>
          <p:nvPr/>
        </p:nvSpPr>
        <p:spPr>
          <a:xfrm>
            <a:off x="1981200" y="5257801"/>
            <a:ext cx="8458200" cy="584775"/>
          </a:xfrm>
          <a:prstGeom prst="rect">
            <a:avLst/>
          </a:prstGeom>
          <a:noFill/>
        </p:spPr>
        <p:txBody>
          <a:bodyPr wrap="square" rtlCol="0">
            <a:spAutoFit/>
          </a:bodyPr>
          <a:lstStyle/>
          <a:p>
            <a:r>
              <a:rPr lang="en-US" b="0" dirty="0"/>
              <a:t>That’s 8+4+2 with no 16s and no 1.</a:t>
            </a:r>
            <a:endParaRPr lang="en-US" sz="3200" dirty="0">
              <a:latin typeface="+mj-lt"/>
            </a:endParaRPr>
          </a:p>
        </p:txBody>
      </p:sp>
    </p:spTree>
    <p:extLst>
      <p:ext uri="{BB962C8B-B14F-4D97-AF65-F5344CB8AC3E}">
        <p14:creationId xmlns:p14="http://schemas.microsoft.com/office/powerpoint/2010/main" val="27701001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Exercises</a:t>
            </a:r>
            <a:endParaRPr lang="en-US" dirty="0"/>
          </a:p>
        </p:txBody>
      </p:sp>
      <p:sp>
        <p:nvSpPr>
          <p:cNvPr id="4" name="Content Placeholder 3"/>
          <p:cNvSpPr>
            <a:spLocks noGrp="1"/>
          </p:cNvSpPr>
          <p:nvPr>
            <p:ph idx="1"/>
          </p:nvPr>
        </p:nvSpPr>
        <p:spPr/>
        <p:txBody>
          <a:bodyPr/>
          <a:lstStyle/>
          <a:p>
            <a:r>
              <a:rPr lang="en-US" dirty="0" smtClean="0"/>
              <a:t>Working with your teacher, complete the exercises in the handout.</a:t>
            </a:r>
          </a:p>
          <a:p>
            <a:r>
              <a:rPr lang="en-US" dirty="0" smtClean="0"/>
              <a:t>Then – teach someone else about binary numbers.  It can be mother or father, brother or sister, friend, or anyone.</a:t>
            </a:r>
            <a:endParaRPr lang="en-US" dirty="0"/>
          </a:p>
        </p:txBody>
      </p:sp>
      <p:sp>
        <p:nvSpPr>
          <p:cNvPr id="3" name="Slide Number Placeholder 2"/>
          <p:cNvSpPr>
            <a:spLocks noGrp="1"/>
          </p:cNvSpPr>
          <p:nvPr>
            <p:ph type="sldNum" sz="quarter" idx="12"/>
          </p:nvPr>
        </p:nvSpPr>
        <p:spPr/>
        <p:txBody>
          <a:bodyPr/>
          <a:lstStyle/>
          <a:p>
            <a:pPr>
              <a:defRPr/>
            </a:pPr>
            <a:fld id="{58E24A7E-EAA9-4760-9B34-F2E42B6849C7}" type="slidenum">
              <a:rPr lang="en-US" smtClean="0"/>
              <a:pPr>
                <a:defRPr/>
              </a:pPr>
              <a:t>16</a:t>
            </a:fld>
            <a:endParaRPr lang="en-US"/>
          </a:p>
        </p:txBody>
      </p:sp>
    </p:spTree>
    <p:extLst>
      <p:ext uri="{BB962C8B-B14F-4D97-AF65-F5344CB8AC3E}">
        <p14:creationId xmlns:p14="http://schemas.microsoft.com/office/powerpoint/2010/main" val="3263526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dirty="0" smtClean="0"/>
              <a:t>Binary Numbers</a:t>
            </a:r>
          </a:p>
        </p:txBody>
      </p:sp>
      <p:sp>
        <p:nvSpPr>
          <p:cNvPr id="4" name="Subtitle 3"/>
          <p:cNvSpPr>
            <a:spLocks noGrp="1"/>
          </p:cNvSpPr>
          <p:nvPr>
            <p:ph type="subTitle" idx="1"/>
          </p:nvPr>
        </p:nvSpPr>
        <p:spPr>
          <a:xfrm>
            <a:off x="1752600" y="3600450"/>
            <a:ext cx="8686800" cy="1752600"/>
          </a:xfrm>
        </p:spPr>
        <p:txBody>
          <a:bodyPr>
            <a:normAutofit/>
          </a:bodyPr>
          <a:lstStyle/>
          <a:p>
            <a:r>
              <a:rPr lang="en-US" dirty="0" smtClean="0">
                <a:latin typeface="Palatino Linotype" panose="02040502050505030304" pitchFamily="18" charset="0"/>
              </a:rPr>
              <a:t>Dr. Bob Brown</a:t>
            </a:r>
            <a:br>
              <a:rPr lang="en-US" dirty="0" smtClean="0">
                <a:latin typeface="Palatino Linotype" panose="02040502050505030304" pitchFamily="18" charset="0"/>
              </a:rPr>
            </a:br>
            <a:r>
              <a:rPr lang="en-US" dirty="0" smtClean="0">
                <a:latin typeface="Palatino Linotype" panose="02040502050505030304" pitchFamily="18" charset="0"/>
              </a:rPr>
              <a:t>College of Computing and Software Engineering</a:t>
            </a:r>
            <a:br>
              <a:rPr lang="en-US" dirty="0" smtClean="0">
                <a:latin typeface="Palatino Linotype" panose="02040502050505030304" pitchFamily="18" charset="0"/>
              </a:rPr>
            </a:br>
            <a:r>
              <a:rPr lang="en-US" dirty="0" smtClean="0">
                <a:latin typeface="Palatino Linotype" panose="02040502050505030304" pitchFamily="18" charset="0"/>
              </a:rPr>
              <a:t>Kennesaw State University</a:t>
            </a:r>
            <a:endParaRPr lang="en-US" dirty="0">
              <a:latin typeface="Palatino Linotype" panose="02040502050505030304" pitchFamily="18" charset="0"/>
            </a:endParaRPr>
          </a:p>
        </p:txBody>
      </p:sp>
      <p:grpSp>
        <p:nvGrpSpPr>
          <p:cNvPr id="8" name="Group 7"/>
          <p:cNvGrpSpPr/>
          <p:nvPr/>
        </p:nvGrpSpPr>
        <p:grpSpPr>
          <a:xfrm>
            <a:off x="8001000" y="6324600"/>
            <a:ext cx="3886200" cy="426569"/>
            <a:chOff x="5029200" y="6355231"/>
            <a:chExt cx="3886200" cy="426569"/>
          </a:xfrm>
        </p:grpSpPr>
        <p:sp>
          <p:nvSpPr>
            <p:cNvPr id="9" name="Text Box 4"/>
            <p:cNvSpPr txBox="1">
              <a:spLocks noChangeArrowheads="1"/>
            </p:cNvSpPr>
            <p:nvPr/>
          </p:nvSpPr>
          <p:spPr bwMode="auto">
            <a:xfrm>
              <a:off x="5029200" y="6419683"/>
              <a:ext cx="2470254" cy="297663"/>
            </a:xfrm>
            <a:prstGeom prst="rect">
              <a:avLst/>
            </a:prstGeom>
            <a:noFill/>
            <a:ln w="9525">
              <a:noFill/>
              <a:miter lim="800000"/>
              <a:headEnd/>
              <a:tailEnd/>
            </a:ln>
          </p:spPr>
          <p:txBody>
            <a:bodyPr wrap="square" lIns="111904" tIns="55952" rIns="111904" bIns="55952">
              <a:spAutoFit/>
            </a:bodyPr>
            <a:lstStyle/>
            <a:p>
              <a:pPr algn="r">
                <a:spcBef>
                  <a:spcPct val="50000"/>
                </a:spcBef>
              </a:pPr>
              <a:r>
                <a:rPr lang="en-US" sz="1200" b="0" dirty="0">
                  <a:latin typeface="+mj-lt"/>
                </a:rPr>
                <a:t>Copyright © 2017 by Bob Brown</a:t>
              </a:r>
            </a:p>
          </p:txBody>
        </p:sp>
        <p:pic>
          <p:nvPicPr>
            <p:cNvPr id="10" name="Picture 2" descr="http://mirrors.creativecommons.org/presskit/buttons/88x31/png/by-nc.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96200" y="6355231"/>
              <a:ext cx="1219200" cy="426569"/>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7967815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Decimal Numbers</a:t>
            </a:r>
            <a:endParaRPr lang="en-US" dirty="0"/>
          </a:p>
        </p:txBody>
      </p:sp>
      <p:sp>
        <p:nvSpPr>
          <p:cNvPr id="4" name="Slide Number Placeholder 3"/>
          <p:cNvSpPr>
            <a:spLocks noGrp="1"/>
          </p:cNvSpPr>
          <p:nvPr>
            <p:ph type="sldNum" sz="quarter" idx="12"/>
          </p:nvPr>
        </p:nvSpPr>
        <p:spPr/>
        <p:txBody>
          <a:bodyPr/>
          <a:lstStyle/>
          <a:p>
            <a:pPr>
              <a:defRPr/>
            </a:pPr>
            <a:fld id="{0D7380AF-61D7-4699-B802-EB0DBBA9EFAE}" type="slidenum">
              <a:rPr lang="en-US" smtClean="0"/>
              <a:pPr>
                <a:defRPr/>
              </a:pPr>
              <a:t>2</a:t>
            </a:fld>
            <a:endParaRPr lang="en-US"/>
          </a:p>
        </p:txBody>
      </p:sp>
      <p:sp>
        <p:nvSpPr>
          <p:cNvPr id="5" name="TextBox 4"/>
          <p:cNvSpPr txBox="1"/>
          <p:nvPr/>
        </p:nvSpPr>
        <p:spPr>
          <a:xfrm>
            <a:off x="3886200" y="1453773"/>
            <a:ext cx="4648200" cy="1569660"/>
          </a:xfrm>
          <a:prstGeom prst="rect">
            <a:avLst/>
          </a:prstGeom>
          <a:noFill/>
        </p:spPr>
        <p:txBody>
          <a:bodyPr wrap="square" rtlCol="0">
            <a:spAutoFit/>
          </a:bodyPr>
          <a:lstStyle/>
          <a:p>
            <a:r>
              <a:rPr lang="en-US" sz="9600" dirty="0">
                <a:latin typeface="Arial" panose="020B0604020202020204" pitchFamily="34" charset="0"/>
                <a:cs typeface="Arial" panose="020B0604020202020204" pitchFamily="34" charset="0"/>
              </a:rPr>
              <a:t>3  0  7</a:t>
            </a:r>
          </a:p>
        </p:txBody>
      </p:sp>
      <p:sp>
        <p:nvSpPr>
          <p:cNvPr id="6" name="TextBox 5"/>
          <p:cNvSpPr txBox="1"/>
          <p:nvPr/>
        </p:nvSpPr>
        <p:spPr>
          <a:xfrm>
            <a:off x="6934200" y="3232596"/>
            <a:ext cx="1295400" cy="954107"/>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Ones place</a:t>
            </a:r>
          </a:p>
        </p:txBody>
      </p:sp>
      <p:sp>
        <p:nvSpPr>
          <p:cNvPr id="7" name="TextBox 6"/>
          <p:cNvSpPr txBox="1"/>
          <p:nvPr/>
        </p:nvSpPr>
        <p:spPr>
          <a:xfrm>
            <a:off x="5562600" y="3232596"/>
            <a:ext cx="1295400" cy="954107"/>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Tens place</a:t>
            </a:r>
          </a:p>
        </p:txBody>
      </p:sp>
      <p:sp>
        <p:nvSpPr>
          <p:cNvPr id="8" name="TextBox 7"/>
          <p:cNvSpPr txBox="1"/>
          <p:nvPr/>
        </p:nvSpPr>
        <p:spPr>
          <a:xfrm>
            <a:off x="3733800" y="3232597"/>
            <a:ext cx="1905000" cy="954107"/>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Hundreds place</a:t>
            </a:r>
          </a:p>
        </p:txBody>
      </p:sp>
      <p:sp>
        <p:nvSpPr>
          <p:cNvPr id="3" name="TextBox 2"/>
          <p:cNvSpPr txBox="1"/>
          <p:nvPr/>
        </p:nvSpPr>
        <p:spPr>
          <a:xfrm>
            <a:off x="1828800" y="4267200"/>
            <a:ext cx="9144000" cy="2000548"/>
          </a:xfrm>
          <a:prstGeom prst="rect">
            <a:avLst/>
          </a:prstGeom>
          <a:noFill/>
        </p:spPr>
        <p:txBody>
          <a:bodyPr wrap="square" rtlCol="0">
            <a:spAutoFit/>
          </a:bodyPr>
          <a:lstStyle/>
          <a:p>
            <a:pPr algn="l"/>
            <a:r>
              <a:rPr lang="en-US" b="0" dirty="0">
                <a:latin typeface="+mn-lt"/>
              </a:rPr>
              <a:t>Decimal numbers are based on powers of ten.</a:t>
            </a:r>
          </a:p>
          <a:p>
            <a:pPr algn="l"/>
            <a:r>
              <a:rPr lang="en-US" b="0" dirty="0">
                <a:latin typeface="+mn-lt"/>
              </a:rPr>
              <a:t>Each place value is </a:t>
            </a:r>
            <a:r>
              <a:rPr lang="en-US" dirty="0">
                <a:latin typeface="+mn-lt"/>
              </a:rPr>
              <a:t>ten times </a:t>
            </a:r>
            <a:r>
              <a:rPr lang="en-US" b="0" dirty="0">
                <a:latin typeface="+mn-lt"/>
              </a:rPr>
              <a:t>the one to its right. </a:t>
            </a:r>
          </a:p>
          <a:p>
            <a:pPr algn="l"/>
            <a:r>
              <a:rPr lang="en-US" b="0" dirty="0">
                <a:latin typeface="+mn-lt"/>
              </a:rPr>
              <a:t>Each place can have one of ten possible digits. </a:t>
            </a:r>
          </a:p>
          <a:p>
            <a:pPr algn="l"/>
            <a:r>
              <a:rPr lang="en-US" b="0" dirty="0">
                <a:latin typeface="+mn-lt"/>
              </a:rPr>
              <a:t>We can write arbitrarily large numbers this way.</a:t>
            </a:r>
          </a:p>
        </p:txBody>
      </p:sp>
    </p:spTree>
    <p:extLst>
      <p:ext uri="{BB962C8B-B14F-4D97-AF65-F5344CB8AC3E}">
        <p14:creationId xmlns:p14="http://schemas.microsoft.com/office/powerpoint/2010/main" val="30254404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Binary Numbers: Powers of Two</a:t>
            </a:r>
            <a:endParaRPr lang="en-US" dirty="0"/>
          </a:p>
        </p:txBody>
      </p:sp>
      <p:sp>
        <p:nvSpPr>
          <p:cNvPr id="3" name="Slide Number Placeholder 2"/>
          <p:cNvSpPr>
            <a:spLocks noGrp="1"/>
          </p:cNvSpPr>
          <p:nvPr>
            <p:ph type="sldNum" sz="quarter" idx="12"/>
          </p:nvPr>
        </p:nvSpPr>
        <p:spPr/>
        <p:txBody>
          <a:bodyPr/>
          <a:lstStyle/>
          <a:p>
            <a:pPr>
              <a:defRPr/>
            </a:pPr>
            <a:fld id="{58E24A7E-EAA9-4760-9B34-F2E42B6849C7}" type="slidenum">
              <a:rPr lang="en-US" smtClean="0"/>
              <a:pPr>
                <a:defRPr/>
              </a:pPr>
              <a:t>3</a:t>
            </a:fld>
            <a:endParaRPr lang="en-US"/>
          </a:p>
        </p:txBody>
      </p:sp>
      <p:sp>
        <p:nvSpPr>
          <p:cNvPr id="4" name="TextBox 3"/>
          <p:cNvSpPr txBox="1"/>
          <p:nvPr/>
        </p:nvSpPr>
        <p:spPr>
          <a:xfrm>
            <a:off x="1447800" y="1567464"/>
            <a:ext cx="9829800" cy="4585871"/>
          </a:xfrm>
          <a:prstGeom prst="rect">
            <a:avLst/>
          </a:prstGeom>
          <a:noFill/>
        </p:spPr>
        <p:txBody>
          <a:bodyPr wrap="square" rtlCol="0">
            <a:spAutoFit/>
          </a:bodyPr>
          <a:lstStyle/>
          <a:p>
            <a:pPr algn="l"/>
            <a:r>
              <a:rPr lang="en-US" sz="3200" b="0" dirty="0">
                <a:latin typeface="+mn-lt"/>
              </a:rPr>
              <a:t>Binary numbers are based on powers of two. </a:t>
            </a:r>
          </a:p>
          <a:p>
            <a:pPr algn="l"/>
            <a:r>
              <a:rPr lang="en-US" sz="3200" b="0" dirty="0">
                <a:latin typeface="+mn-lt"/>
              </a:rPr>
              <a:t>Each place value is </a:t>
            </a:r>
            <a:r>
              <a:rPr lang="en-US" sz="3200" dirty="0">
                <a:latin typeface="+mn-lt"/>
              </a:rPr>
              <a:t>two times </a:t>
            </a:r>
            <a:r>
              <a:rPr lang="en-US" sz="3200" b="0" dirty="0">
                <a:latin typeface="+mn-lt"/>
              </a:rPr>
              <a:t>the one to its right.</a:t>
            </a:r>
          </a:p>
          <a:p>
            <a:pPr algn="l"/>
            <a:r>
              <a:rPr lang="en-US" sz="3200" b="0" dirty="0">
                <a:latin typeface="+mn-lt"/>
              </a:rPr>
              <a:t>Each place can have one of two possible digits.</a:t>
            </a:r>
          </a:p>
          <a:p>
            <a:pPr algn="l"/>
            <a:endParaRPr lang="en-US" sz="1800" b="0" dirty="0">
              <a:latin typeface="+mn-lt"/>
            </a:endParaRPr>
          </a:p>
          <a:p>
            <a:pPr algn="l"/>
            <a:r>
              <a:rPr lang="en-US" sz="3200" b="0" dirty="0">
                <a:latin typeface="+mn-lt"/>
              </a:rPr>
              <a:t>We only need two digit symbols: </a:t>
            </a:r>
            <a:r>
              <a:rPr lang="en-US" sz="3200" dirty="0">
                <a:latin typeface="+mn-lt"/>
              </a:rPr>
              <a:t>0</a:t>
            </a:r>
            <a:r>
              <a:rPr lang="en-US" sz="3200" b="0" dirty="0">
                <a:latin typeface="+mn-lt"/>
              </a:rPr>
              <a:t> and </a:t>
            </a:r>
            <a:r>
              <a:rPr lang="en-US" sz="3200" dirty="0" smtClean="0">
                <a:latin typeface="+mn-lt"/>
              </a:rPr>
              <a:t>1; </a:t>
            </a:r>
            <a:r>
              <a:rPr lang="en-US" sz="3200" b="0" dirty="0" smtClean="0">
                <a:latin typeface="+mn-lt"/>
              </a:rPr>
              <a:t>call these </a:t>
            </a:r>
            <a:r>
              <a:rPr lang="en-US" sz="3200" dirty="0" smtClean="0">
                <a:latin typeface="+mn-lt"/>
              </a:rPr>
              <a:t>bits.</a:t>
            </a:r>
            <a:endParaRPr lang="en-US" sz="3200" dirty="0">
              <a:latin typeface="+mn-lt"/>
            </a:endParaRPr>
          </a:p>
          <a:p>
            <a:pPr algn="l"/>
            <a:endParaRPr lang="en-US" sz="1800" b="0" dirty="0">
              <a:latin typeface="+mn-lt"/>
            </a:endParaRPr>
          </a:p>
          <a:p>
            <a:pPr algn="l"/>
            <a:r>
              <a:rPr lang="en-US" sz="3200" b="0" dirty="0">
                <a:latin typeface="+mn-lt"/>
              </a:rPr>
              <a:t>Place values are </a:t>
            </a:r>
            <a:r>
              <a:rPr lang="en-US" sz="3200" dirty="0">
                <a:latin typeface="+mn-lt"/>
              </a:rPr>
              <a:t>ones place </a:t>
            </a:r>
            <a:r>
              <a:rPr lang="en-US" sz="3200" b="0" dirty="0">
                <a:latin typeface="+mn-lt"/>
              </a:rPr>
              <a:t>on the right, then</a:t>
            </a:r>
          </a:p>
          <a:p>
            <a:pPr algn="l"/>
            <a:r>
              <a:rPr lang="en-US" sz="3200" dirty="0">
                <a:latin typeface="+mn-lt"/>
              </a:rPr>
              <a:t>twos place</a:t>
            </a:r>
            <a:endParaRPr lang="en-US" sz="3200" b="0" dirty="0">
              <a:latin typeface="+mn-lt"/>
            </a:endParaRPr>
          </a:p>
          <a:p>
            <a:pPr algn="l"/>
            <a:r>
              <a:rPr lang="en-US" sz="3200" dirty="0">
                <a:latin typeface="+mn-lt"/>
              </a:rPr>
              <a:t>fours place </a:t>
            </a:r>
          </a:p>
          <a:p>
            <a:pPr algn="l"/>
            <a:r>
              <a:rPr lang="en-US" sz="3200" dirty="0">
                <a:latin typeface="+mn-lt"/>
              </a:rPr>
              <a:t>eights place </a:t>
            </a:r>
            <a:r>
              <a:rPr lang="en-US" sz="3200" b="0" dirty="0">
                <a:latin typeface="+mn-lt"/>
              </a:rPr>
              <a:t>…</a:t>
            </a:r>
            <a:r>
              <a:rPr lang="en-US" sz="3200" dirty="0">
                <a:latin typeface="+mn-lt"/>
              </a:rPr>
              <a:t> </a:t>
            </a:r>
            <a:r>
              <a:rPr lang="en-US" sz="3200" b="0" dirty="0">
                <a:latin typeface="+mn-lt"/>
              </a:rPr>
              <a:t>and so on, as high as we need.</a:t>
            </a:r>
          </a:p>
        </p:txBody>
      </p:sp>
    </p:spTree>
    <p:extLst>
      <p:ext uri="{BB962C8B-B14F-4D97-AF65-F5344CB8AC3E}">
        <p14:creationId xmlns:p14="http://schemas.microsoft.com/office/powerpoint/2010/main" val="6732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Why Binary ?  </a:t>
            </a:r>
            <a:r>
              <a:rPr lang="en-US" i="1" dirty="0" smtClean="0"/>
              <a:t>Reliability!</a:t>
            </a:r>
            <a:endParaRPr lang="en-US" i="1" dirty="0"/>
          </a:p>
        </p:txBody>
      </p:sp>
      <p:sp>
        <p:nvSpPr>
          <p:cNvPr id="4" name="Slide Number Placeholder 3"/>
          <p:cNvSpPr>
            <a:spLocks noGrp="1"/>
          </p:cNvSpPr>
          <p:nvPr>
            <p:ph type="sldNum" sz="quarter" idx="12"/>
          </p:nvPr>
        </p:nvSpPr>
        <p:spPr/>
        <p:txBody>
          <a:bodyPr/>
          <a:lstStyle/>
          <a:p>
            <a:pPr>
              <a:defRPr/>
            </a:pPr>
            <a:fld id="{9F4932D4-9411-4AA1-8B67-8B1990DEEA43}" type="slidenum">
              <a:rPr lang="en-US" smtClean="0"/>
              <a:pPr>
                <a:defRPr/>
              </a:pPr>
              <a:t>4</a:t>
            </a:fld>
            <a:endParaRPr lang="en-US" dirty="0"/>
          </a:p>
        </p:txBody>
      </p:sp>
      <p:grpSp>
        <p:nvGrpSpPr>
          <p:cNvPr id="35" name="Decimal block"/>
          <p:cNvGrpSpPr/>
          <p:nvPr/>
        </p:nvGrpSpPr>
        <p:grpSpPr>
          <a:xfrm>
            <a:off x="4292498" y="1903544"/>
            <a:ext cx="2990389" cy="3960711"/>
            <a:chOff x="261484" y="1888461"/>
            <a:chExt cx="2990389" cy="3960711"/>
          </a:xfrm>
        </p:grpSpPr>
        <p:sp>
          <p:nvSpPr>
            <p:cNvPr id="6" name="Rectangle 5"/>
            <p:cNvSpPr/>
            <p:nvPr/>
          </p:nvSpPr>
          <p:spPr bwMode="auto">
            <a:xfrm>
              <a:off x="1026941" y="2000094"/>
              <a:ext cx="1254034" cy="267920"/>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111904" tIns="55952" rIns="111904" bIns="55952" numCol="1" rtlCol="0" anchor="t" anchorCtr="0" compatLnSpc="1">
              <a:prstTxWarp prst="textNoShape">
                <a:avLst/>
              </a:prstTxWarp>
            </a:bodyPr>
            <a:lstStyle/>
            <a:p>
              <a:pPr defTabSz="1119043"/>
              <a:endParaRPr lang="en-US"/>
            </a:p>
          </p:txBody>
        </p:sp>
        <p:sp>
          <p:nvSpPr>
            <p:cNvPr id="11" name="Rectangle 10"/>
            <p:cNvSpPr/>
            <p:nvPr/>
          </p:nvSpPr>
          <p:spPr bwMode="auto">
            <a:xfrm>
              <a:off x="1026941" y="2268014"/>
              <a:ext cx="1254034" cy="267920"/>
            </a:xfrm>
            <a:prstGeom prst="rect">
              <a:avLst/>
            </a:prstGeom>
            <a:solidFill>
              <a:srgbClr val="FF33CC"/>
            </a:solidFill>
            <a:ln w="9525" cap="flat" cmpd="sng" algn="ctr">
              <a:solidFill>
                <a:schemeClr val="tx1"/>
              </a:solidFill>
              <a:prstDash val="solid"/>
              <a:round/>
              <a:headEnd type="none" w="med" len="med"/>
              <a:tailEnd type="none" w="med" len="med"/>
            </a:ln>
            <a:effectLst/>
          </p:spPr>
          <p:txBody>
            <a:bodyPr vert="horz" wrap="square" lIns="111904" tIns="55952" rIns="111904" bIns="55952" numCol="1" rtlCol="0" anchor="t" anchorCtr="0" compatLnSpc="1">
              <a:prstTxWarp prst="textNoShape">
                <a:avLst/>
              </a:prstTxWarp>
            </a:bodyPr>
            <a:lstStyle/>
            <a:p>
              <a:pPr defTabSz="1119043"/>
              <a:endParaRPr lang="en-US"/>
            </a:p>
          </p:txBody>
        </p:sp>
        <p:sp>
          <p:nvSpPr>
            <p:cNvPr id="12" name="Rectangle 11"/>
            <p:cNvSpPr/>
            <p:nvPr/>
          </p:nvSpPr>
          <p:spPr bwMode="auto">
            <a:xfrm>
              <a:off x="1026941" y="2535934"/>
              <a:ext cx="1254034" cy="267920"/>
            </a:xfrm>
            <a:prstGeom prst="rect">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111904" tIns="55952" rIns="111904" bIns="55952" numCol="1" rtlCol="0" anchor="t" anchorCtr="0" compatLnSpc="1">
              <a:prstTxWarp prst="textNoShape">
                <a:avLst/>
              </a:prstTxWarp>
            </a:bodyPr>
            <a:lstStyle/>
            <a:p>
              <a:pPr defTabSz="1119043"/>
              <a:endParaRPr lang="en-US"/>
            </a:p>
          </p:txBody>
        </p:sp>
        <p:sp>
          <p:nvSpPr>
            <p:cNvPr id="13" name="Rectangle 12"/>
            <p:cNvSpPr/>
            <p:nvPr/>
          </p:nvSpPr>
          <p:spPr bwMode="auto">
            <a:xfrm>
              <a:off x="1026941" y="2803853"/>
              <a:ext cx="1254034" cy="267920"/>
            </a:xfrm>
            <a:prstGeom prst="rect">
              <a:avLst/>
            </a:prstGeom>
            <a:solidFill>
              <a:srgbClr val="9999FF"/>
            </a:solidFill>
            <a:ln w="9525" cap="flat" cmpd="sng" algn="ctr">
              <a:solidFill>
                <a:schemeClr val="tx1"/>
              </a:solidFill>
              <a:prstDash val="solid"/>
              <a:round/>
              <a:headEnd type="none" w="med" len="med"/>
              <a:tailEnd type="none" w="med" len="med"/>
            </a:ln>
            <a:effectLst/>
          </p:spPr>
          <p:txBody>
            <a:bodyPr vert="horz" wrap="square" lIns="111904" tIns="55952" rIns="111904" bIns="55952" numCol="1" rtlCol="0" anchor="t" anchorCtr="0" compatLnSpc="1">
              <a:prstTxWarp prst="textNoShape">
                <a:avLst/>
              </a:prstTxWarp>
            </a:bodyPr>
            <a:lstStyle/>
            <a:p>
              <a:pPr defTabSz="1119043"/>
              <a:endParaRPr lang="en-US"/>
            </a:p>
          </p:txBody>
        </p:sp>
        <p:sp>
          <p:nvSpPr>
            <p:cNvPr id="14" name="Rectangle 13"/>
            <p:cNvSpPr/>
            <p:nvPr/>
          </p:nvSpPr>
          <p:spPr bwMode="auto">
            <a:xfrm>
              <a:off x="1026941" y="3071773"/>
              <a:ext cx="1254034" cy="267920"/>
            </a:xfrm>
            <a:prstGeom prst="rect">
              <a:avLst/>
            </a:prstGeom>
            <a:solidFill>
              <a:srgbClr val="0099FF"/>
            </a:solidFill>
            <a:ln w="9525" cap="flat" cmpd="sng" algn="ctr">
              <a:solidFill>
                <a:schemeClr val="tx1"/>
              </a:solidFill>
              <a:prstDash val="solid"/>
              <a:round/>
              <a:headEnd type="none" w="med" len="med"/>
              <a:tailEnd type="none" w="med" len="med"/>
            </a:ln>
            <a:effectLst/>
          </p:spPr>
          <p:txBody>
            <a:bodyPr vert="horz" wrap="square" lIns="111904" tIns="55952" rIns="111904" bIns="55952" numCol="1" rtlCol="0" anchor="t" anchorCtr="0" compatLnSpc="1">
              <a:prstTxWarp prst="textNoShape">
                <a:avLst/>
              </a:prstTxWarp>
            </a:bodyPr>
            <a:lstStyle/>
            <a:p>
              <a:pPr defTabSz="1119043"/>
              <a:endParaRPr lang="en-US"/>
            </a:p>
          </p:txBody>
        </p:sp>
        <p:sp>
          <p:nvSpPr>
            <p:cNvPr id="15" name="Rectangle 14"/>
            <p:cNvSpPr/>
            <p:nvPr/>
          </p:nvSpPr>
          <p:spPr bwMode="auto">
            <a:xfrm>
              <a:off x="1026941" y="3339693"/>
              <a:ext cx="1254034" cy="267920"/>
            </a:xfrm>
            <a:prstGeom prst="rect">
              <a:avLst/>
            </a:prstGeom>
            <a:solidFill>
              <a:srgbClr val="33CCFF"/>
            </a:solidFill>
            <a:ln w="9525" cap="flat" cmpd="sng" algn="ctr">
              <a:solidFill>
                <a:schemeClr val="tx1"/>
              </a:solidFill>
              <a:prstDash val="solid"/>
              <a:round/>
              <a:headEnd type="none" w="med" len="med"/>
              <a:tailEnd type="none" w="med" len="med"/>
            </a:ln>
            <a:effectLst/>
          </p:spPr>
          <p:txBody>
            <a:bodyPr vert="horz" wrap="square" lIns="111904" tIns="55952" rIns="111904" bIns="55952" numCol="1" rtlCol="0" anchor="t" anchorCtr="0" compatLnSpc="1">
              <a:prstTxWarp prst="textNoShape">
                <a:avLst/>
              </a:prstTxWarp>
            </a:bodyPr>
            <a:lstStyle/>
            <a:p>
              <a:pPr defTabSz="1119043"/>
              <a:endParaRPr lang="en-US"/>
            </a:p>
          </p:txBody>
        </p:sp>
        <p:sp>
          <p:nvSpPr>
            <p:cNvPr id="16" name="Rectangle 15"/>
            <p:cNvSpPr/>
            <p:nvPr/>
          </p:nvSpPr>
          <p:spPr bwMode="auto">
            <a:xfrm>
              <a:off x="1026941" y="3607612"/>
              <a:ext cx="1254034" cy="267920"/>
            </a:xfrm>
            <a:prstGeom prst="rect">
              <a:avLst/>
            </a:prstGeom>
            <a:solidFill>
              <a:srgbClr val="00FFFF"/>
            </a:solidFill>
            <a:ln w="9525" cap="flat" cmpd="sng" algn="ctr">
              <a:solidFill>
                <a:schemeClr val="tx1"/>
              </a:solidFill>
              <a:prstDash val="solid"/>
              <a:round/>
              <a:headEnd type="none" w="med" len="med"/>
              <a:tailEnd type="none" w="med" len="med"/>
            </a:ln>
            <a:effectLst/>
          </p:spPr>
          <p:txBody>
            <a:bodyPr vert="horz" wrap="square" lIns="111904" tIns="55952" rIns="111904" bIns="55952" numCol="1" rtlCol="0" anchor="t" anchorCtr="0" compatLnSpc="1">
              <a:prstTxWarp prst="textNoShape">
                <a:avLst/>
              </a:prstTxWarp>
            </a:bodyPr>
            <a:lstStyle/>
            <a:p>
              <a:pPr defTabSz="1119043"/>
              <a:endParaRPr lang="en-US"/>
            </a:p>
          </p:txBody>
        </p:sp>
        <p:sp>
          <p:nvSpPr>
            <p:cNvPr id="17" name="Rectangle 16"/>
            <p:cNvSpPr/>
            <p:nvPr/>
          </p:nvSpPr>
          <p:spPr bwMode="auto">
            <a:xfrm>
              <a:off x="1026941" y="3875532"/>
              <a:ext cx="1254034" cy="267920"/>
            </a:xfrm>
            <a:prstGeom prst="rect">
              <a:avLst/>
            </a:prstGeom>
            <a:solidFill>
              <a:srgbClr val="00FFCC"/>
            </a:solidFill>
            <a:ln w="9525" cap="flat" cmpd="sng" algn="ctr">
              <a:solidFill>
                <a:schemeClr val="tx1"/>
              </a:solidFill>
              <a:prstDash val="solid"/>
              <a:round/>
              <a:headEnd type="none" w="med" len="med"/>
              <a:tailEnd type="none" w="med" len="med"/>
            </a:ln>
            <a:effectLst/>
          </p:spPr>
          <p:txBody>
            <a:bodyPr vert="horz" wrap="square" lIns="111904" tIns="55952" rIns="111904" bIns="55952" numCol="1" rtlCol="0" anchor="t" anchorCtr="0" compatLnSpc="1">
              <a:prstTxWarp prst="textNoShape">
                <a:avLst/>
              </a:prstTxWarp>
            </a:bodyPr>
            <a:lstStyle/>
            <a:p>
              <a:pPr defTabSz="1119043"/>
              <a:endParaRPr lang="en-US"/>
            </a:p>
          </p:txBody>
        </p:sp>
        <p:sp>
          <p:nvSpPr>
            <p:cNvPr id="18" name="Rectangle 17"/>
            <p:cNvSpPr/>
            <p:nvPr/>
          </p:nvSpPr>
          <p:spPr bwMode="auto">
            <a:xfrm>
              <a:off x="1026941" y="4143452"/>
              <a:ext cx="1254034" cy="267920"/>
            </a:xfrm>
            <a:prstGeom prst="rect">
              <a:avLst/>
            </a:prstGeom>
            <a:solidFill>
              <a:srgbClr val="00FF99"/>
            </a:solidFill>
            <a:ln w="9525" cap="flat" cmpd="sng" algn="ctr">
              <a:solidFill>
                <a:schemeClr val="tx1"/>
              </a:solidFill>
              <a:prstDash val="solid"/>
              <a:round/>
              <a:headEnd type="none" w="med" len="med"/>
              <a:tailEnd type="none" w="med" len="med"/>
            </a:ln>
            <a:effectLst/>
          </p:spPr>
          <p:txBody>
            <a:bodyPr vert="horz" wrap="square" lIns="111904" tIns="55952" rIns="111904" bIns="55952" numCol="1" rtlCol="0" anchor="t" anchorCtr="0" compatLnSpc="1">
              <a:prstTxWarp prst="textNoShape">
                <a:avLst/>
              </a:prstTxWarp>
            </a:bodyPr>
            <a:lstStyle/>
            <a:p>
              <a:pPr defTabSz="1119043"/>
              <a:endParaRPr lang="en-US"/>
            </a:p>
          </p:txBody>
        </p:sp>
        <p:sp>
          <p:nvSpPr>
            <p:cNvPr id="19" name="Rectangle 18"/>
            <p:cNvSpPr/>
            <p:nvPr/>
          </p:nvSpPr>
          <p:spPr bwMode="auto">
            <a:xfrm>
              <a:off x="1026941" y="4411371"/>
              <a:ext cx="1254034" cy="267920"/>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111904" tIns="55952" rIns="111904" bIns="55952" numCol="1" rtlCol="0" anchor="t" anchorCtr="0" compatLnSpc="1">
              <a:prstTxWarp prst="textNoShape">
                <a:avLst/>
              </a:prstTxWarp>
            </a:bodyPr>
            <a:lstStyle/>
            <a:p>
              <a:pPr defTabSz="1119043"/>
              <a:endParaRPr lang="en-US"/>
            </a:p>
          </p:txBody>
        </p:sp>
        <p:sp>
          <p:nvSpPr>
            <p:cNvPr id="20" name="TextBox 19"/>
            <p:cNvSpPr txBox="1"/>
            <p:nvPr/>
          </p:nvSpPr>
          <p:spPr>
            <a:xfrm>
              <a:off x="1219869" y="4310831"/>
              <a:ext cx="868178" cy="482329"/>
            </a:xfrm>
            <a:prstGeom prst="rect">
              <a:avLst/>
            </a:prstGeom>
            <a:noFill/>
          </p:spPr>
          <p:txBody>
            <a:bodyPr wrap="square" lIns="111904" tIns="55952" rIns="111904" bIns="55952" rtlCol="0">
              <a:spAutoFit/>
            </a:bodyPr>
            <a:lstStyle/>
            <a:p>
              <a:pPr algn="ctr"/>
              <a:r>
                <a:rPr lang="en-US" sz="2400" dirty="0"/>
                <a:t>0</a:t>
              </a:r>
            </a:p>
          </p:txBody>
        </p:sp>
        <p:sp>
          <p:nvSpPr>
            <p:cNvPr id="21" name="TextBox 20"/>
            <p:cNvSpPr txBox="1"/>
            <p:nvPr/>
          </p:nvSpPr>
          <p:spPr>
            <a:xfrm>
              <a:off x="1219869" y="4031819"/>
              <a:ext cx="868178" cy="482329"/>
            </a:xfrm>
            <a:prstGeom prst="rect">
              <a:avLst/>
            </a:prstGeom>
            <a:noFill/>
          </p:spPr>
          <p:txBody>
            <a:bodyPr wrap="square" lIns="111904" tIns="55952" rIns="111904" bIns="55952" rtlCol="0">
              <a:spAutoFit/>
            </a:bodyPr>
            <a:lstStyle/>
            <a:p>
              <a:pPr algn="ctr"/>
              <a:r>
                <a:rPr lang="en-US" sz="2400" dirty="0"/>
                <a:t>1</a:t>
              </a:r>
            </a:p>
          </p:txBody>
        </p:sp>
        <p:sp>
          <p:nvSpPr>
            <p:cNvPr id="22" name="TextBox 21"/>
            <p:cNvSpPr txBox="1"/>
            <p:nvPr/>
          </p:nvSpPr>
          <p:spPr>
            <a:xfrm>
              <a:off x="1219869" y="3775062"/>
              <a:ext cx="868178" cy="482329"/>
            </a:xfrm>
            <a:prstGeom prst="rect">
              <a:avLst/>
            </a:prstGeom>
            <a:noFill/>
          </p:spPr>
          <p:txBody>
            <a:bodyPr wrap="square" lIns="111904" tIns="55952" rIns="111904" bIns="55952" rtlCol="0">
              <a:spAutoFit/>
            </a:bodyPr>
            <a:lstStyle/>
            <a:p>
              <a:pPr algn="ctr"/>
              <a:r>
                <a:rPr lang="en-US" sz="2400" dirty="0"/>
                <a:t>2</a:t>
              </a:r>
            </a:p>
          </p:txBody>
        </p:sp>
        <p:sp>
          <p:nvSpPr>
            <p:cNvPr id="23" name="TextBox 22"/>
            <p:cNvSpPr txBox="1"/>
            <p:nvPr/>
          </p:nvSpPr>
          <p:spPr>
            <a:xfrm>
              <a:off x="1219869" y="3518306"/>
              <a:ext cx="868178" cy="482329"/>
            </a:xfrm>
            <a:prstGeom prst="rect">
              <a:avLst/>
            </a:prstGeom>
            <a:noFill/>
          </p:spPr>
          <p:txBody>
            <a:bodyPr wrap="square" lIns="111904" tIns="55952" rIns="111904" bIns="55952" rtlCol="0">
              <a:spAutoFit/>
            </a:bodyPr>
            <a:lstStyle/>
            <a:p>
              <a:pPr algn="ctr"/>
              <a:r>
                <a:rPr lang="en-US" sz="2400" dirty="0"/>
                <a:t>3</a:t>
              </a:r>
            </a:p>
          </p:txBody>
        </p:sp>
        <p:sp>
          <p:nvSpPr>
            <p:cNvPr id="24" name="TextBox 23"/>
            <p:cNvSpPr txBox="1"/>
            <p:nvPr/>
          </p:nvSpPr>
          <p:spPr>
            <a:xfrm>
              <a:off x="1219869" y="3250386"/>
              <a:ext cx="868178" cy="482329"/>
            </a:xfrm>
            <a:prstGeom prst="rect">
              <a:avLst/>
            </a:prstGeom>
            <a:noFill/>
          </p:spPr>
          <p:txBody>
            <a:bodyPr wrap="square" lIns="111904" tIns="55952" rIns="111904" bIns="55952" rtlCol="0">
              <a:spAutoFit/>
            </a:bodyPr>
            <a:lstStyle/>
            <a:p>
              <a:pPr algn="ctr"/>
              <a:r>
                <a:rPr lang="en-US" sz="2400" dirty="0"/>
                <a:t>4</a:t>
              </a:r>
            </a:p>
          </p:txBody>
        </p:sp>
        <p:sp>
          <p:nvSpPr>
            <p:cNvPr id="25" name="TextBox 24"/>
            <p:cNvSpPr txBox="1"/>
            <p:nvPr/>
          </p:nvSpPr>
          <p:spPr>
            <a:xfrm>
              <a:off x="1219869" y="2982466"/>
              <a:ext cx="868178" cy="482329"/>
            </a:xfrm>
            <a:prstGeom prst="rect">
              <a:avLst/>
            </a:prstGeom>
            <a:noFill/>
          </p:spPr>
          <p:txBody>
            <a:bodyPr wrap="square" lIns="111904" tIns="55952" rIns="111904" bIns="55952" rtlCol="0">
              <a:spAutoFit/>
            </a:bodyPr>
            <a:lstStyle/>
            <a:p>
              <a:pPr algn="ctr"/>
              <a:r>
                <a:rPr lang="en-US" sz="2400" dirty="0"/>
                <a:t>5</a:t>
              </a:r>
            </a:p>
          </p:txBody>
        </p:sp>
        <p:sp>
          <p:nvSpPr>
            <p:cNvPr id="26" name="TextBox 25"/>
            <p:cNvSpPr txBox="1"/>
            <p:nvPr/>
          </p:nvSpPr>
          <p:spPr>
            <a:xfrm>
              <a:off x="1219869" y="2692150"/>
              <a:ext cx="868178" cy="482329"/>
            </a:xfrm>
            <a:prstGeom prst="rect">
              <a:avLst/>
            </a:prstGeom>
            <a:noFill/>
          </p:spPr>
          <p:txBody>
            <a:bodyPr wrap="square" lIns="111904" tIns="55952" rIns="111904" bIns="55952" rtlCol="0">
              <a:spAutoFit/>
            </a:bodyPr>
            <a:lstStyle/>
            <a:p>
              <a:pPr algn="ctr"/>
              <a:r>
                <a:rPr lang="en-US" sz="2400" dirty="0"/>
                <a:t>6</a:t>
              </a:r>
            </a:p>
          </p:txBody>
        </p:sp>
        <p:sp>
          <p:nvSpPr>
            <p:cNvPr id="27" name="TextBox 26"/>
            <p:cNvSpPr txBox="1"/>
            <p:nvPr/>
          </p:nvSpPr>
          <p:spPr>
            <a:xfrm>
              <a:off x="1219869" y="2435464"/>
              <a:ext cx="868178" cy="482329"/>
            </a:xfrm>
            <a:prstGeom prst="rect">
              <a:avLst/>
            </a:prstGeom>
            <a:noFill/>
          </p:spPr>
          <p:txBody>
            <a:bodyPr wrap="square" lIns="111904" tIns="55952" rIns="111904" bIns="55952" rtlCol="0">
              <a:spAutoFit/>
            </a:bodyPr>
            <a:lstStyle/>
            <a:p>
              <a:pPr algn="ctr"/>
              <a:r>
                <a:rPr lang="en-US" sz="2400" dirty="0"/>
                <a:t>7</a:t>
              </a:r>
            </a:p>
          </p:txBody>
        </p:sp>
        <p:sp>
          <p:nvSpPr>
            <p:cNvPr id="28" name="TextBox 27"/>
            <p:cNvSpPr txBox="1"/>
            <p:nvPr/>
          </p:nvSpPr>
          <p:spPr>
            <a:xfrm>
              <a:off x="1219869" y="2156381"/>
              <a:ext cx="868178" cy="482329"/>
            </a:xfrm>
            <a:prstGeom prst="rect">
              <a:avLst/>
            </a:prstGeom>
            <a:noFill/>
          </p:spPr>
          <p:txBody>
            <a:bodyPr wrap="square" lIns="111904" tIns="55952" rIns="111904" bIns="55952" rtlCol="0">
              <a:spAutoFit/>
            </a:bodyPr>
            <a:lstStyle/>
            <a:p>
              <a:pPr algn="ctr"/>
              <a:r>
                <a:rPr lang="en-US" sz="2400" dirty="0"/>
                <a:t>8</a:t>
              </a:r>
            </a:p>
          </p:txBody>
        </p:sp>
        <p:sp>
          <p:nvSpPr>
            <p:cNvPr id="29" name="TextBox 28"/>
            <p:cNvSpPr txBox="1"/>
            <p:nvPr/>
          </p:nvSpPr>
          <p:spPr>
            <a:xfrm>
              <a:off x="1219869" y="1888461"/>
              <a:ext cx="868178" cy="482329"/>
            </a:xfrm>
            <a:prstGeom prst="rect">
              <a:avLst/>
            </a:prstGeom>
            <a:noFill/>
          </p:spPr>
          <p:txBody>
            <a:bodyPr wrap="square" lIns="111904" tIns="55952" rIns="111904" bIns="55952" rtlCol="0">
              <a:spAutoFit/>
            </a:bodyPr>
            <a:lstStyle/>
            <a:p>
              <a:pPr algn="ctr"/>
              <a:r>
                <a:rPr lang="en-US" sz="2400" dirty="0"/>
                <a:t>9</a:t>
              </a:r>
            </a:p>
          </p:txBody>
        </p:sp>
        <p:sp>
          <p:nvSpPr>
            <p:cNvPr id="62" name="TextBox 61"/>
            <p:cNvSpPr txBox="1"/>
            <p:nvPr/>
          </p:nvSpPr>
          <p:spPr>
            <a:xfrm>
              <a:off x="261484" y="4782068"/>
              <a:ext cx="2990389" cy="1067104"/>
            </a:xfrm>
            <a:prstGeom prst="rect">
              <a:avLst/>
            </a:prstGeom>
            <a:noFill/>
          </p:spPr>
          <p:txBody>
            <a:bodyPr wrap="square" lIns="111904" tIns="55952" rIns="111904" bIns="55952" rtlCol="0">
              <a:spAutoFit/>
            </a:bodyPr>
            <a:lstStyle/>
            <a:p>
              <a:r>
                <a:rPr lang="en-US" dirty="0">
                  <a:latin typeface="+mj-lt"/>
                </a:rPr>
                <a:t>Decimal Representation</a:t>
              </a:r>
            </a:p>
          </p:txBody>
        </p:sp>
      </p:grpSp>
      <p:grpSp>
        <p:nvGrpSpPr>
          <p:cNvPr id="10" name="Binary block"/>
          <p:cNvGrpSpPr/>
          <p:nvPr/>
        </p:nvGrpSpPr>
        <p:grpSpPr>
          <a:xfrm>
            <a:off x="5985084" y="2002536"/>
            <a:ext cx="2990389" cy="3864159"/>
            <a:chOff x="4415699" y="2000095"/>
            <a:chExt cx="2990389" cy="3864159"/>
          </a:xfrm>
        </p:grpSpPr>
        <p:sp>
          <p:nvSpPr>
            <p:cNvPr id="30" name="Rectangle 29"/>
            <p:cNvSpPr/>
            <p:nvPr/>
          </p:nvSpPr>
          <p:spPr bwMode="auto">
            <a:xfrm>
              <a:off x="5271365" y="2000095"/>
              <a:ext cx="1254034" cy="1339598"/>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111904" tIns="55952" rIns="111904" bIns="55952" numCol="1" rtlCol="0" anchor="t" anchorCtr="0" compatLnSpc="1">
              <a:prstTxWarp prst="textNoShape">
                <a:avLst/>
              </a:prstTxWarp>
            </a:bodyPr>
            <a:lstStyle/>
            <a:p>
              <a:pPr defTabSz="1119043"/>
              <a:endParaRPr lang="en-US"/>
            </a:p>
          </p:txBody>
        </p:sp>
        <p:sp>
          <p:nvSpPr>
            <p:cNvPr id="31" name="Rectangle 30"/>
            <p:cNvSpPr/>
            <p:nvPr/>
          </p:nvSpPr>
          <p:spPr bwMode="auto">
            <a:xfrm>
              <a:off x="5271365" y="3339693"/>
              <a:ext cx="1254034" cy="1339598"/>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111904" tIns="55952" rIns="111904" bIns="55952" numCol="1" rtlCol="0" anchor="t" anchorCtr="0" compatLnSpc="1">
              <a:prstTxWarp prst="textNoShape">
                <a:avLst/>
              </a:prstTxWarp>
            </a:bodyPr>
            <a:lstStyle/>
            <a:p>
              <a:pPr defTabSz="1119043"/>
              <a:endParaRPr lang="en-US"/>
            </a:p>
          </p:txBody>
        </p:sp>
        <p:sp>
          <p:nvSpPr>
            <p:cNvPr id="32" name="TextBox 31"/>
            <p:cNvSpPr txBox="1"/>
            <p:nvPr/>
          </p:nvSpPr>
          <p:spPr>
            <a:xfrm>
              <a:off x="5271365" y="3786226"/>
              <a:ext cx="1254034" cy="482329"/>
            </a:xfrm>
            <a:prstGeom prst="rect">
              <a:avLst/>
            </a:prstGeom>
            <a:noFill/>
          </p:spPr>
          <p:txBody>
            <a:bodyPr wrap="square" lIns="111904" tIns="55952" rIns="111904" bIns="55952" rtlCol="0">
              <a:spAutoFit/>
            </a:bodyPr>
            <a:lstStyle/>
            <a:p>
              <a:pPr algn="ctr"/>
              <a:r>
                <a:rPr lang="en-US" sz="2400" dirty="0"/>
                <a:t>0</a:t>
              </a:r>
            </a:p>
          </p:txBody>
        </p:sp>
        <p:sp>
          <p:nvSpPr>
            <p:cNvPr id="33" name="TextBox 32"/>
            <p:cNvSpPr txBox="1"/>
            <p:nvPr/>
          </p:nvSpPr>
          <p:spPr>
            <a:xfrm>
              <a:off x="5271365" y="2446627"/>
              <a:ext cx="1254034" cy="482329"/>
            </a:xfrm>
            <a:prstGeom prst="rect">
              <a:avLst/>
            </a:prstGeom>
            <a:noFill/>
          </p:spPr>
          <p:txBody>
            <a:bodyPr wrap="square" lIns="111904" tIns="55952" rIns="111904" bIns="55952" rtlCol="0">
              <a:spAutoFit/>
            </a:bodyPr>
            <a:lstStyle/>
            <a:p>
              <a:pPr algn="ctr"/>
              <a:r>
                <a:rPr lang="en-US" sz="2400" dirty="0"/>
                <a:t>1</a:t>
              </a:r>
            </a:p>
          </p:txBody>
        </p:sp>
        <p:sp>
          <p:nvSpPr>
            <p:cNvPr id="63" name="TextBox 62"/>
            <p:cNvSpPr txBox="1"/>
            <p:nvPr/>
          </p:nvSpPr>
          <p:spPr>
            <a:xfrm>
              <a:off x="4415699" y="4797150"/>
              <a:ext cx="2990389" cy="1067104"/>
            </a:xfrm>
            <a:prstGeom prst="rect">
              <a:avLst/>
            </a:prstGeom>
            <a:noFill/>
          </p:spPr>
          <p:txBody>
            <a:bodyPr wrap="square" lIns="111904" tIns="55952" rIns="111904" bIns="55952" rtlCol="0">
              <a:spAutoFit/>
            </a:bodyPr>
            <a:lstStyle/>
            <a:p>
              <a:r>
                <a:rPr lang="en-US" dirty="0">
                  <a:latin typeface="+mj-lt"/>
                </a:rPr>
                <a:t>Binary Representation</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95280" y="2401973"/>
              <a:ext cx="431229" cy="703424"/>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95280" y="3775062"/>
              <a:ext cx="431229" cy="678957"/>
            </a:xfrm>
            <a:prstGeom prst="rect">
              <a:avLst/>
            </a:prstGeom>
          </p:spPr>
        </p:pic>
      </p:grpSp>
      <p:sp>
        <p:nvSpPr>
          <p:cNvPr id="36" name="Fader rectangle"/>
          <p:cNvSpPr/>
          <p:nvPr/>
        </p:nvSpPr>
        <p:spPr>
          <a:xfrm>
            <a:off x="838201" y="1600200"/>
            <a:ext cx="5238826" cy="4419600"/>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3" name="desired value"/>
          <p:cNvGrpSpPr/>
          <p:nvPr/>
        </p:nvGrpSpPr>
        <p:grpSpPr>
          <a:xfrm>
            <a:off x="6324600" y="2456928"/>
            <a:ext cx="2680900" cy="451551"/>
            <a:chOff x="6311990" y="2461710"/>
            <a:chExt cx="2680900" cy="451551"/>
          </a:xfrm>
        </p:grpSpPr>
        <p:cxnSp>
          <p:nvCxnSpPr>
            <p:cNvPr id="54" name="Straight Arrow Connector 53"/>
            <p:cNvCxnSpPr/>
            <p:nvPr/>
          </p:nvCxnSpPr>
          <p:spPr bwMode="auto">
            <a:xfrm flipH="1">
              <a:off x="6311990" y="2683046"/>
              <a:ext cx="807887" cy="0"/>
            </a:xfrm>
            <a:prstGeom prst="straightConnector1">
              <a:avLst/>
            </a:prstGeom>
            <a:solidFill>
              <a:schemeClr val="accent1"/>
            </a:solidFill>
            <a:ln w="25400" cap="flat" cmpd="sng" algn="ctr">
              <a:solidFill>
                <a:schemeClr val="tx1"/>
              </a:solidFill>
              <a:prstDash val="solid"/>
              <a:round/>
              <a:headEnd type="none" w="med" len="med"/>
              <a:tailEnd type="arrow"/>
            </a:ln>
            <a:effectLst/>
          </p:spPr>
        </p:cxnSp>
        <p:sp>
          <p:nvSpPr>
            <p:cNvPr id="55" name="TextBox 54"/>
            <p:cNvSpPr txBox="1"/>
            <p:nvPr/>
          </p:nvSpPr>
          <p:spPr>
            <a:xfrm>
              <a:off x="6774214" y="2461710"/>
              <a:ext cx="2218676" cy="451551"/>
            </a:xfrm>
            <a:prstGeom prst="rect">
              <a:avLst/>
            </a:prstGeom>
            <a:noFill/>
          </p:spPr>
          <p:txBody>
            <a:bodyPr wrap="square" lIns="111904" tIns="55952" rIns="111904" bIns="55952" rtlCol="0">
              <a:spAutoFit/>
            </a:bodyPr>
            <a:lstStyle/>
            <a:p>
              <a:r>
                <a:rPr lang="en-US" sz="2200" dirty="0">
                  <a:latin typeface="+mj-lt"/>
                </a:rPr>
                <a:t>Desired value</a:t>
              </a:r>
            </a:p>
          </p:txBody>
        </p:sp>
      </p:grpSp>
      <p:grpSp>
        <p:nvGrpSpPr>
          <p:cNvPr id="64" name="10% up"/>
          <p:cNvGrpSpPr/>
          <p:nvPr/>
        </p:nvGrpSpPr>
        <p:grpSpPr>
          <a:xfrm>
            <a:off x="6320012" y="2039995"/>
            <a:ext cx="2447778" cy="451551"/>
            <a:chOff x="6324048" y="2115647"/>
            <a:chExt cx="2447778" cy="451551"/>
          </a:xfrm>
        </p:grpSpPr>
        <p:cxnSp>
          <p:nvCxnSpPr>
            <p:cNvPr id="65" name="Straight Arrow Connector 64"/>
            <p:cNvCxnSpPr/>
            <p:nvPr/>
          </p:nvCxnSpPr>
          <p:spPr bwMode="auto">
            <a:xfrm flipH="1">
              <a:off x="6324048" y="2515597"/>
              <a:ext cx="807887" cy="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sp>
          <p:nvSpPr>
            <p:cNvPr id="66" name="TextBox 65"/>
            <p:cNvSpPr txBox="1"/>
            <p:nvPr/>
          </p:nvSpPr>
          <p:spPr>
            <a:xfrm>
              <a:off x="6553150" y="2115647"/>
              <a:ext cx="2218676" cy="451551"/>
            </a:xfrm>
            <a:prstGeom prst="rect">
              <a:avLst/>
            </a:prstGeom>
            <a:noFill/>
          </p:spPr>
          <p:txBody>
            <a:bodyPr wrap="square" lIns="111904" tIns="55952" rIns="111904" bIns="55952" rtlCol="0">
              <a:spAutoFit/>
            </a:bodyPr>
            <a:lstStyle/>
            <a:p>
              <a:r>
                <a:rPr lang="en-US" sz="2200" dirty="0">
                  <a:latin typeface="+mj-lt"/>
                </a:rPr>
                <a:t>10% error</a:t>
              </a:r>
            </a:p>
          </p:txBody>
        </p:sp>
      </p:grpSp>
      <p:grpSp>
        <p:nvGrpSpPr>
          <p:cNvPr id="67" name="10% down"/>
          <p:cNvGrpSpPr/>
          <p:nvPr/>
        </p:nvGrpSpPr>
        <p:grpSpPr>
          <a:xfrm>
            <a:off x="6320012" y="2873662"/>
            <a:ext cx="2447778" cy="451551"/>
            <a:chOff x="6324048" y="2797191"/>
            <a:chExt cx="2447778" cy="451551"/>
          </a:xfrm>
        </p:grpSpPr>
        <p:cxnSp>
          <p:nvCxnSpPr>
            <p:cNvPr id="68" name="Straight Arrow Connector 67"/>
            <p:cNvCxnSpPr/>
            <p:nvPr/>
          </p:nvCxnSpPr>
          <p:spPr bwMode="auto">
            <a:xfrm flipH="1">
              <a:off x="6324048" y="2850496"/>
              <a:ext cx="807887" cy="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sp>
          <p:nvSpPr>
            <p:cNvPr id="69" name="TextBox 68"/>
            <p:cNvSpPr txBox="1"/>
            <p:nvPr/>
          </p:nvSpPr>
          <p:spPr>
            <a:xfrm>
              <a:off x="6553150" y="2797191"/>
              <a:ext cx="2218676" cy="451551"/>
            </a:xfrm>
            <a:prstGeom prst="rect">
              <a:avLst/>
            </a:prstGeom>
            <a:noFill/>
          </p:spPr>
          <p:txBody>
            <a:bodyPr wrap="square" lIns="111904" tIns="55952" rIns="111904" bIns="55952" rtlCol="0">
              <a:spAutoFit/>
            </a:bodyPr>
            <a:lstStyle/>
            <a:p>
              <a:r>
                <a:rPr lang="en-US" sz="2200" dirty="0">
                  <a:latin typeface="+mj-lt"/>
                </a:rPr>
                <a:t>10% error</a:t>
              </a:r>
            </a:p>
          </p:txBody>
        </p:sp>
      </p:grpSp>
      <p:grpSp>
        <p:nvGrpSpPr>
          <p:cNvPr id="70" name="Bin 10%upGroup 69"/>
          <p:cNvGrpSpPr/>
          <p:nvPr/>
        </p:nvGrpSpPr>
        <p:grpSpPr>
          <a:xfrm>
            <a:off x="8128000" y="2133527"/>
            <a:ext cx="2690336" cy="432858"/>
            <a:chOff x="1509540" y="2375293"/>
            <a:chExt cx="2690336" cy="432858"/>
          </a:xfrm>
        </p:grpSpPr>
        <p:cxnSp>
          <p:nvCxnSpPr>
            <p:cNvPr id="71" name="Straight Arrow Connector 70"/>
            <p:cNvCxnSpPr/>
            <p:nvPr/>
          </p:nvCxnSpPr>
          <p:spPr bwMode="auto">
            <a:xfrm flipH="1">
              <a:off x="1509540" y="2687459"/>
              <a:ext cx="807887" cy="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sp>
          <p:nvSpPr>
            <p:cNvPr id="72" name="TextBox 71"/>
            <p:cNvSpPr txBox="1"/>
            <p:nvPr/>
          </p:nvSpPr>
          <p:spPr>
            <a:xfrm>
              <a:off x="1981200" y="2375293"/>
              <a:ext cx="2218676" cy="432858"/>
            </a:xfrm>
            <a:prstGeom prst="rect">
              <a:avLst/>
            </a:prstGeom>
            <a:noFill/>
          </p:spPr>
          <p:txBody>
            <a:bodyPr wrap="square" rtlCol="0">
              <a:spAutoFit/>
            </a:bodyPr>
            <a:lstStyle/>
            <a:p>
              <a:r>
                <a:rPr lang="en-US" sz="2200" dirty="0">
                  <a:latin typeface="+mj-lt"/>
                </a:rPr>
                <a:t>10% error</a:t>
              </a:r>
            </a:p>
          </p:txBody>
        </p:sp>
      </p:grpSp>
      <p:grpSp>
        <p:nvGrpSpPr>
          <p:cNvPr id="73" name="Bin desired value"/>
          <p:cNvGrpSpPr/>
          <p:nvPr/>
        </p:nvGrpSpPr>
        <p:grpSpPr>
          <a:xfrm>
            <a:off x="8125265" y="2424611"/>
            <a:ext cx="2954215" cy="432858"/>
            <a:chOff x="1454540" y="2846390"/>
            <a:chExt cx="2954215" cy="432858"/>
          </a:xfrm>
        </p:grpSpPr>
        <p:cxnSp>
          <p:nvCxnSpPr>
            <p:cNvPr id="74" name="Straight Arrow Connector 73"/>
            <p:cNvCxnSpPr/>
            <p:nvPr/>
          </p:nvCxnSpPr>
          <p:spPr bwMode="auto">
            <a:xfrm flipH="1">
              <a:off x="1454540" y="3069656"/>
              <a:ext cx="807887" cy="0"/>
            </a:xfrm>
            <a:prstGeom prst="straightConnector1">
              <a:avLst/>
            </a:prstGeom>
            <a:solidFill>
              <a:schemeClr val="accent1"/>
            </a:solidFill>
            <a:ln w="25400" cap="flat" cmpd="sng" algn="ctr">
              <a:solidFill>
                <a:schemeClr val="tx1"/>
              </a:solidFill>
              <a:prstDash val="solid"/>
              <a:round/>
              <a:headEnd type="none" w="med" len="med"/>
              <a:tailEnd type="arrow"/>
            </a:ln>
            <a:effectLst/>
          </p:spPr>
        </p:cxnSp>
        <p:sp>
          <p:nvSpPr>
            <p:cNvPr id="75" name="TextBox 74"/>
            <p:cNvSpPr txBox="1"/>
            <p:nvPr/>
          </p:nvSpPr>
          <p:spPr>
            <a:xfrm>
              <a:off x="2190079" y="2846390"/>
              <a:ext cx="2218676" cy="432858"/>
            </a:xfrm>
            <a:prstGeom prst="rect">
              <a:avLst/>
            </a:prstGeom>
            <a:noFill/>
          </p:spPr>
          <p:txBody>
            <a:bodyPr wrap="square" rtlCol="0">
              <a:spAutoFit/>
            </a:bodyPr>
            <a:lstStyle/>
            <a:p>
              <a:r>
                <a:rPr lang="en-US" sz="2200" dirty="0">
                  <a:latin typeface="+mj-lt"/>
                </a:rPr>
                <a:t>Desired value</a:t>
              </a:r>
            </a:p>
          </p:txBody>
        </p:sp>
      </p:grpSp>
      <p:grpSp>
        <p:nvGrpSpPr>
          <p:cNvPr id="76" name="Bin 10% down"/>
          <p:cNvGrpSpPr/>
          <p:nvPr/>
        </p:nvGrpSpPr>
        <p:grpSpPr>
          <a:xfrm>
            <a:off x="8144819" y="2691342"/>
            <a:ext cx="2704320" cy="432858"/>
            <a:chOff x="1495556" y="3324820"/>
            <a:chExt cx="2704320" cy="432858"/>
          </a:xfrm>
        </p:grpSpPr>
        <p:cxnSp>
          <p:nvCxnSpPr>
            <p:cNvPr id="77" name="Straight Arrow Connector 76"/>
            <p:cNvCxnSpPr/>
            <p:nvPr/>
          </p:nvCxnSpPr>
          <p:spPr bwMode="auto">
            <a:xfrm flipH="1">
              <a:off x="1495556" y="3459186"/>
              <a:ext cx="807887" cy="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sp>
          <p:nvSpPr>
            <p:cNvPr id="78" name="TextBox 77"/>
            <p:cNvSpPr txBox="1"/>
            <p:nvPr/>
          </p:nvSpPr>
          <p:spPr>
            <a:xfrm>
              <a:off x="1981200" y="3324820"/>
              <a:ext cx="2218676" cy="432858"/>
            </a:xfrm>
            <a:prstGeom prst="rect">
              <a:avLst/>
            </a:prstGeom>
            <a:noFill/>
          </p:spPr>
          <p:txBody>
            <a:bodyPr wrap="square" rtlCol="0">
              <a:spAutoFit/>
            </a:bodyPr>
            <a:lstStyle/>
            <a:p>
              <a:r>
                <a:rPr lang="en-US" sz="2200" dirty="0">
                  <a:latin typeface="+mj-lt"/>
                </a:rPr>
                <a:t>10% error</a:t>
              </a:r>
            </a:p>
          </p:txBody>
        </p:sp>
      </p:grpSp>
      <p:grpSp>
        <p:nvGrpSpPr>
          <p:cNvPr id="79" name="Bin 49%"/>
          <p:cNvGrpSpPr/>
          <p:nvPr/>
        </p:nvGrpSpPr>
        <p:grpSpPr>
          <a:xfrm>
            <a:off x="8115300" y="3079049"/>
            <a:ext cx="2746884" cy="451551"/>
            <a:chOff x="1338692" y="4070620"/>
            <a:chExt cx="2746884" cy="451551"/>
          </a:xfrm>
        </p:grpSpPr>
        <p:cxnSp>
          <p:nvCxnSpPr>
            <p:cNvPr id="80" name="Straight Arrow Connector 79"/>
            <p:cNvCxnSpPr/>
            <p:nvPr/>
          </p:nvCxnSpPr>
          <p:spPr bwMode="auto">
            <a:xfrm flipH="1">
              <a:off x="1338692" y="4331986"/>
              <a:ext cx="807887" cy="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sp>
          <p:nvSpPr>
            <p:cNvPr id="81" name="TextBox 80"/>
            <p:cNvSpPr txBox="1"/>
            <p:nvPr/>
          </p:nvSpPr>
          <p:spPr>
            <a:xfrm>
              <a:off x="1866900" y="4070620"/>
              <a:ext cx="2218676" cy="451551"/>
            </a:xfrm>
            <a:prstGeom prst="rect">
              <a:avLst/>
            </a:prstGeom>
            <a:noFill/>
          </p:spPr>
          <p:txBody>
            <a:bodyPr wrap="square" lIns="111904" tIns="55952" rIns="111904" bIns="55952" rtlCol="0">
              <a:spAutoFit/>
            </a:bodyPr>
            <a:lstStyle/>
            <a:p>
              <a:r>
                <a:rPr lang="en-US" sz="2200" dirty="0">
                  <a:latin typeface="+mj-lt"/>
                </a:rPr>
                <a:t>49% error</a:t>
              </a:r>
            </a:p>
          </p:txBody>
        </p:sp>
      </p:grpSp>
    </p:spTree>
    <p:extLst>
      <p:ext uri="{BB962C8B-B14F-4D97-AF65-F5344CB8AC3E}">
        <p14:creationId xmlns:p14="http://schemas.microsoft.com/office/powerpoint/2010/main" val="500066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53"/>
                                        </p:tgtEl>
                                        <p:attrNameLst>
                                          <p:attrName>style.visibility</p:attrName>
                                        </p:attrNameLst>
                                      </p:cBhvr>
                                      <p:to>
                                        <p:strVal val="visible"/>
                                      </p:to>
                                    </p:set>
                                    <p:anim calcmode="lin" valueType="num">
                                      <p:cBhvr additive="base">
                                        <p:cTn id="7" dur="500" fill="hold"/>
                                        <p:tgtEl>
                                          <p:spTgt spid="53"/>
                                        </p:tgtEl>
                                        <p:attrNameLst>
                                          <p:attrName>ppt_x</p:attrName>
                                        </p:attrNameLst>
                                      </p:cBhvr>
                                      <p:tavLst>
                                        <p:tav tm="0">
                                          <p:val>
                                            <p:strVal val="1+#ppt_w/2"/>
                                          </p:val>
                                        </p:tav>
                                        <p:tav tm="100000">
                                          <p:val>
                                            <p:strVal val="#ppt_x"/>
                                          </p:val>
                                        </p:tav>
                                      </p:tavLst>
                                    </p:anim>
                                    <p:anim calcmode="lin" valueType="num">
                                      <p:cBhvr additive="base">
                                        <p:cTn id="8" dur="500" fill="hold"/>
                                        <p:tgtEl>
                                          <p:spTgt spid="5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64"/>
                                        </p:tgtEl>
                                        <p:attrNameLst>
                                          <p:attrName>style.visibility</p:attrName>
                                        </p:attrNameLst>
                                      </p:cBhvr>
                                      <p:to>
                                        <p:strVal val="visible"/>
                                      </p:to>
                                    </p:set>
                                    <p:anim calcmode="lin" valueType="num">
                                      <p:cBhvr additive="base">
                                        <p:cTn id="13" dur="500" fill="hold"/>
                                        <p:tgtEl>
                                          <p:spTgt spid="64"/>
                                        </p:tgtEl>
                                        <p:attrNameLst>
                                          <p:attrName>ppt_x</p:attrName>
                                        </p:attrNameLst>
                                      </p:cBhvr>
                                      <p:tavLst>
                                        <p:tav tm="0">
                                          <p:val>
                                            <p:strVal val="1+#ppt_w/2"/>
                                          </p:val>
                                        </p:tav>
                                        <p:tav tm="100000">
                                          <p:val>
                                            <p:strVal val="#ppt_x"/>
                                          </p:val>
                                        </p:tav>
                                      </p:tavLst>
                                    </p:anim>
                                    <p:anim calcmode="lin" valueType="num">
                                      <p:cBhvr additive="base">
                                        <p:cTn id="14" dur="500" fill="hold"/>
                                        <p:tgtEl>
                                          <p:spTgt spid="64"/>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67"/>
                                        </p:tgtEl>
                                        <p:attrNameLst>
                                          <p:attrName>style.visibility</p:attrName>
                                        </p:attrNameLst>
                                      </p:cBhvr>
                                      <p:to>
                                        <p:strVal val="visible"/>
                                      </p:to>
                                    </p:set>
                                    <p:anim calcmode="lin" valueType="num">
                                      <p:cBhvr additive="base">
                                        <p:cTn id="19" dur="500" fill="hold"/>
                                        <p:tgtEl>
                                          <p:spTgt spid="67"/>
                                        </p:tgtEl>
                                        <p:attrNameLst>
                                          <p:attrName>ppt_x</p:attrName>
                                        </p:attrNameLst>
                                      </p:cBhvr>
                                      <p:tavLst>
                                        <p:tav tm="0">
                                          <p:val>
                                            <p:strVal val="1+#ppt_w/2"/>
                                          </p:val>
                                        </p:tav>
                                        <p:tav tm="100000">
                                          <p:val>
                                            <p:strVal val="#ppt_x"/>
                                          </p:val>
                                        </p:tav>
                                      </p:tavLst>
                                    </p:anim>
                                    <p:anim calcmode="lin" valueType="num">
                                      <p:cBhvr additive="base">
                                        <p:cTn id="20" dur="500" fill="hold"/>
                                        <p:tgtEl>
                                          <p:spTgt spid="67"/>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5" presetClass="path" presetSubtype="0" accel="50000" decel="50000" fill="hold" nodeType="clickEffect">
                                  <p:stCondLst>
                                    <p:cond delay="0"/>
                                  </p:stCondLst>
                                  <p:childTnLst>
                                    <p:animMotion origin="layout" path="M 4.16667E-7 -3.7037E-6 L -0.24974 -0.00254 " pathEditMode="relative" rAng="0" ptsTypes="AA">
                                      <p:cBhvr>
                                        <p:cTn id="24" dur="2000" fill="hold"/>
                                        <p:tgtEl>
                                          <p:spTgt spid="35"/>
                                        </p:tgtEl>
                                        <p:attrNameLst>
                                          <p:attrName>ppt_x</p:attrName>
                                          <p:attrName>ppt_y</p:attrName>
                                        </p:attrNameLst>
                                      </p:cBhvr>
                                      <p:rCtr x="-12487" y="-139"/>
                                    </p:animMotion>
                                  </p:childTnLst>
                                </p:cTn>
                              </p:par>
                              <p:par>
                                <p:cTn id="25" presetID="1" presetClass="exit" presetSubtype="0" fill="hold" nodeType="withEffect">
                                  <p:stCondLst>
                                    <p:cond delay="0"/>
                                  </p:stCondLst>
                                  <p:childTnLst>
                                    <p:set>
                                      <p:cBhvr>
                                        <p:cTn id="26" dur="1" fill="hold">
                                          <p:stCondLst>
                                            <p:cond delay="0"/>
                                          </p:stCondLst>
                                        </p:cTn>
                                        <p:tgtEl>
                                          <p:spTgt spid="64"/>
                                        </p:tgtEl>
                                        <p:attrNameLst>
                                          <p:attrName>style.visibility</p:attrName>
                                        </p:attrNameLst>
                                      </p:cBhvr>
                                      <p:to>
                                        <p:strVal val="hidden"/>
                                      </p:to>
                                    </p:set>
                                  </p:childTnLst>
                                </p:cTn>
                              </p:par>
                              <p:par>
                                <p:cTn id="27" presetID="1" presetClass="exit" presetSubtype="0" fill="hold" nodeType="withEffect">
                                  <p:stCondLst>
                                    <p:cond delay="0"/>
                                  </p:stCondLst>
                                  <p:childTnLst>
                                    <p:set>
                                      <p:cBhvr>
                                        <p:cTn id="28" dur="1" fill="hold">
                                          <p:stCondLst>
                                            <p:cond delay="0"/>
                                          </p:stCondLst>
                                        </p:cTn>
                                        <p:tgtEl>
                                          <p:spTgt spid="53"/>
                                        </p:tgtEl>
                                        <p:attrNameLst>
                                          <p:attrName>style.visibility</p:attrName>
                                        </p:attrNameLst>
                                      </p:cBhvr>
                                      <p:to>
                                        <p:strVal val="hidden"/>
                                      </p:to>
                                    </p:set>
                                  </p:childTnLst>
                                </p:cTn>
                              </p:par>
                              <p:par>
                                <p:cTn id="29" presetID="1" presetClass="exit" presetSubtype="0" fill="hold" nodeType="withEffect">
                                  <p:stCondLst>
                                    <p:cond delay="0"/>
                                  </p:stCondLst>
                                  <p:childTnLst>
                                    <p:set>
                                      <p:cBhvr>
                                        <p:cTn id="30" dur="1" fill="hold">
                                          <p:stCondLst>
                                            <p:cond delay="0"/>
                                          </p:stCondLst>
                                        </p:cTn>
                                        <p:tgtEl>
                                          <p:spTgt spid="67"/>
                                        </p:tgtEl>
                                        <p:attrNameLst>
                                          <p:attrName>style.visibility</p:attrName>
                                        </p:attrNameLst>
                                      </p:cBhvr>
                                      <p:to>
                                        <p:strVal val="hidden"/>
                                      </p:to>
                                    </p:set>
                                  </p:childTnLst>
                                </p:cTn>
                              </p:par>
                            </p:childTnLst>
                          </p:cTn>
                        </p:par>
                        <p:par>
                          <p:cTn id="31" fill="hold">
                            <p:stCondLst>
                              <p:cond delay="2000"/>
                            </p:stCondLst>
                            <p:childTnLst>
                              <p:par>
                                <p:cTn id="32" presetID="10" presetClass="entr" presetSubtype="0" fill="hold" grpId="0" nodeType="afterEffect">
                                  <p:stCondLst>
                                    <p:cond delay="0"/>
                                  </p:stCondLst>
                                  <p:childTnLst>
                                    <p:set>
                                      <p:cBhvr>
                                        <p:cTn id="33" dur="1" fill="hold">
                                          <p:stCondLst>
                                            <p:cond delay="0"/>
                                          </p:stCondLst>
                                        </p:cTn>
                                        <p:tgtEl>
                                          <p:spTgt spid="36"/>
                                        </p:tgtEl>
                                        <p:attrNameLst>
                                          <p:attrName>style.visibility</p:attrName>
                                        </p:attrNameLst>
                                      </p:cBhvr>
                                      <p:to>
                                        <p:strVal val="visible"/>
                                      </p:to>
                                    </p:set>
                                    <p:animEffect transition="in" filter="fade">
                                      <p:cBhvr>
                                        <p:cTn id="34" dur="500"/>
                                        <p:tgtEl>
                                          <p:spTgt spid="36"/>
                                        </p:tgtEl>
                                      </p:cBhvr>
                                    </p:animEffect>
                                  </p:childTnLst>
                                </p:cTn>
                              </p:par>
                            </p:childTnLst>
                          </p:cTn>
                        </p:par>
                        <p:par>
                          <p:cTn id="35" fill="hold">
                            <p:stCondLst>
                              <p:cond delay="2500"/>
                            </p:stCondLst>
                            <p:childTnLst>
                              <p:par>
                                <p:cTn id="36" presetID="2" presetClass="entr" presetSubtype="2" accel="18000" decel="16000" fill="hold" nodeType="afterEffect">
                                  <p:stCondLst>
                                    <p:cond delay="0"/>
                                  </p:stCondLst>
                                  <p:childTnLst>
                                    <p:set>
                                      <p:cBhvr>
                                        <p:cTn id="37" dur="1" fill="hold">
                                          <p:stCondLst>
                                            <p:cond delay="0"/>
                                          </p:stCondLst>
                                        </p:cTn>
                                        <p:tgtEl>
                                          <p:spTgt spid="10"/>
                                        </p:tgtEl>
                                        <p:attrNameLst>
                                          <p:attrName>style.visibility</p:attrName>
                                        </p:attrNameLst>
                                      </p:cBhvr>
                                      <p:to>
                                        <p:strVal val="visible"/>
                                      </p:to>
                                    </p:set>
                                    <p:anim calcmode="lin" valueType="num">
                                      <p:cBhvr additive="base">
                                        <p:cTn id="38" dur="2000" fill="hold"/>
                                        <p:tgtEl>
                                          <p:spTgt spid="10"/>
                                        </p:tgtEl>
                                        <p:attrNameLst>
                                          <p:attrName>ppt_x</p:attrName>
                                        </p:attrNameLst>
                                      </p:cBhvr>
                                      <p:tavLst>
                                        <p:tav tm="0">
                                          <p:val>
                                            <p:strVal val="1+#ppt_w/2"/>
                                          </p:val>
                                        </p:tav>
                                        <p:tav tm="100000">
                                          <p:val>
                                            <p:strVal val="#ppt_x"/>
                                          </p:val>
                                        </p:tav>
                                      </p:tavLst>
                                    </p:anim>
                                    <p:anim calcmode="lin" valueType="num">
                                      <p:cBhvr additive="base">
                                        <p:cTn id="39" dur="20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2" fill="hold" nodeType="clickEffect">
                                  <p:stCondLst>
                                    <p:cond delay="0"/>
                                  </p:stCondLst>
                                  <p:childTnLst>
                                    <p:set>
                                      <p:cBhvr>
                                        <p:cTn id="43" dur="1" fill="hold">
                                          <p:stCondLst>
                                            <p:cond delay="0"/>
                                          </p:stCondLst>
                                        </p:cTn>
                                        <p:tgtEl>
                                          <p:spTgt spid="73"/>
                                        </p:tgtEl>
                                        <p:attrNameLst>
                                          <p:attrName>style.visibility</p:attrName>
                                        </p:attrNameLst>
                                      </p:cBhvr>
                                      <p:to>
                                        <p:strVal val="visible"/>
                                      </p:to>
                                    </p:set>
                                    <p:anim calcmode="lin" valueType="num">
                                      <p:cBhvr additive="base">
                                        <p:cTn id="44" dur="500" fill="hold"/>
                                        <p:tgtEl>
                                          <p:spTgt spid="73"/>
                                        </p:tgtEl>
                                        <p:attrNameLst>
                                          <p:attrName>ppt_x</p:attrName>
                                        </p:attrNameLst>
                                      </p:cBhvr>
                                      <p:tavLst>
                                        <p:tav tm="0">
                                          <p:val>
                                            <p:strVal val="1+#ppt_w/2"/>
                                          </p:val>
                                        </p:tav>
                                        <p:tav tm="100000">
                                          <p:val>
                                            <p:strVal val="#ppt_x"/>
                                          </p:val>
                                        </p:tav>
                                      </p:tavLst>
                                    </p:anim>
                                    <p:anim calcmode="lin" valueType="num">
                                      <p:cBhvr additive="base">
                                        <p:cTn id="45" dur="500" fill="hold"/>
                                        <p:tgtEl>
                                          <p:spTgt spid="73"/>
                                        </p:tgtEl>
                                        <p:attrNameLst>
                                          <p:attrName>ppt_y</p:attrName>
                                        </p:attrNameLst>
                                      </p:cBhvr>
                                      <p:tavLst>
                                        <p:tav tm="0">
                                          <p:val>
                                            <p:strVal val="#ppt_y"/>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2" fill="hold" nodeType="clickEffect">
                                  <p:stCondLst>
                                    <p:cond delay="0"/>
                                  </p:stCondLst>
                                  <p:childTnLst>
                                    <p:set>
                                      <p:cBhvr>
                                        <p:cTn id="49" dur="1" fill="hold">
                                          <p:stCondLst>
                                            <p:cond delay="0"/>
                                          </p:stCondLst>
                                        </p:cTn>
                                        <p:tgtEl>
                                          <p:spTgt spid="70"/>
                                        </p:tgtEl>
                                        <p:attrNameLst>
                                          <p:attrName>style.visibility</p:attrName>
                                        </p:attrNameLst>
                                      </p:cBhvr>
                                      <p:to>
                                        <p:strVal val="visible"/>
                                      </p:to>
                                    </p:set>
                                    <p:anim calcmode="lin" valueType="num">
                                      <p:cBhvr additive="base">
                                        <p:cTn id="50" dur="500" fill="hold"/>
                                        <p:tgtEl>
                                          <p:spTgt spid="70"/>
                                        </p:tgtEl>
                                        <p:attrNameLst>
                                          <p:attrName>ppt_x</p:attrName>
                                        </p:attrNameLst>
                                      </p:cBhvr>
                                      <p:tavLst>
                                        <p:tav tm="0">
                                          <p:val>
                                            <p:strVal val="1+#ppt_w/2"/>
                                          </p:val>
                                        </p:tav>
                                        <p:tav tm="100000">
                                          <p:val>
                                            <p:strVal val="#ppt_x"/>
                                          </p:val>
                                        </p:tav>
                                      </p:tavLst>
                                    </p:anim>
                                    <p:anim calcmode="lin" valueType="num">
                                      <p:cBhvr additive="base">
                                        <p:cTn id="51" dur="500" fill="hold"/>
                                        <p:tgtEl>
                                          <p:spTgt spid="70"/>
                                        </p:tgtEl>
                                        <p:attrNameLst>
                                          <p:attrName>ppt_y</p:attrName>
                                        </p:attrNameLst>
                                      </p:cBhvr>
                                      <p:tavLst>
                                        <p:tav tm="0">
                                          <p:val>
                                            <p:strVal val="#ppt_y"/>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2" fill="hold" nodeType="clickEffect">
                                  <p:stCondLst>
                                    <p:cond delay="0"/>
                                  </p:stCondLst>
                                  <p:childTnLst>
                                    <p:set>
                                      <p:cBhvr>
                                        <p:cTn id="55" dur="1" fill="hold">
                                          <p:stCondLst>
                                            <p:cond delay="0"/>
                                          </p:stCondLst>
                                        </p:cTn>
                                        <p:tgtEl>
                                          <p:spTgt spid="76"/>
                                        </p:tgtEl>
                                        <p:attrNameLst>
                                          <p:attrName>style.visibility</p:attrName>
                                        </p:attrNameLst>
                                      </p:cBhvr>
                                      <p:to>
                                        <p:strVal val="visible"/>
                                      </p:to>
                                    </p:set>
                                    <p:anim calcmode="lin" valueType="num">
                                      <p:cBhvr additive="base">
                                        <p:cTn id="56" dur="500" fill="hold"/>
                                        <p:tgtEl>
                                          <p:spTgt spid="76"/>
                                        </p:tgtEl>
                                        <p:attrNameLst>
                                          <p:attrName>ppt_x</p:attrName>
                                        </p:attrNameLst>
                                      </p:cBhvr>
                                      <p:tavLst>
                                        <p:tav tm="0">
                                          <p:val>
                                            <p:strVal val="1+#ppt_w/2"/>
                                          </p:val>
                                        </p:tav>
                                        <p:tav tm="100000">
                                          <p:val>
                                            <p:strVal val="#ppt_x"/>
                                          </p:val>
                                        </p:tav>
                                      </p:tavLst>
                                    </p:anim>
                                    <p:anim calcmode="lin" valueType="num">
                                      <p:cBhvr additive="base">
                                        <p:cTn id="57" dur="500" fill="hold"/>
                                        <p:tgtEl>
                                          <p:spTgt spid="76"/>
                                        </p:tgtEl>
                                        <p:attrNameLst>
                                          <p:attrName>ppt_y</p:attrName>
                                        </p:attrNameLst>
                                      </p:cBhvr>
                                      <p:tavLst>
                                        <p:tav tm="0">
                                          <p:val>
                                            <p:strVal val="#ppt_y"/>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2" fill="hold" nodeType="clickEffect">
                                  <p:stCondLst>
                                    <p:cond delay="0"/>
                                  </p:stCondLst>
                                  <p:childTnLst>
                                    <p:set>
                                      <p:cBhvr>
                                        <p:cTn id="61" dur="1" fill="hold">
                                          <p:stCondLst>
                                            <p:cond delay="0"/>
                                          </p:stCondLst>
                                        </p:cTn>
                                        <p:tgtEl>
                                          <p:spTgt spid="79"/>
                                        </p:tgtEl>
                                        <p:attrNameLst>
                                          <p:attrName>style.visibility</p:attrName>
                                        </p:attrNameLst>
                                      </p:cBhvr>
                                      <p:to>
                                        <p:strVal val="visible"/>
                                      </p:to>
                                    </p:set>
                                    <p:anim calcmode="lin" valueType="num">
                                      <p:cBhvr additive="base">
                                        <p:cTn id="62" dur="500" fill="hold"/>
                                        <p:tgtEl>
                                          <p:spTgt spid="79"/>
                                        </p:tgtEl>
                                        <p:attrNameLst>
                                          <p:attrName>ppt_x</p:attrName>
                                        </p:attrNameLst>
                                      </p:cBhvr>
                                      <p:tavLst>
                                        <p:tav tm="0">
                                          <p:val>
                                            <p:strVal val="1+#ppt_w/2"/>
                                          </p:val>
                                        </p:tav>
                                        <p:tav tm="100000">
                                          <p:val>
                                            <p:strVal val="#ppt_x"/>
                                          </p:val>
                                        </p:tav>
                                      </p:tavLst>
                                    </p:anim>
                                    <p:anim calcmode="lin" valueType="num">
                                      <p:cBhvr additive="base">
                                        <p:cTn id="63" dur="500" fill="hold"/>
                                        <p:tgtEl>
                                          <p:spTgt spid="7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Binary Cards</a:t>
            </a:r>
            <a:endParaRPr lang="en-US" dirty="0"/>
          </a:p>
        </p:txBody>
      </p:sp>
      <p:sp>
        <p:nvSpPr>
          <p:cNvPr id="3" name="Slide Number Placeholder 2"/>
          <p:cNvSpPr>
            <a:spLocks noGrp="1"/>
          </p:cNvSpPr>
          <p:nvPr>
            <p:ph type="sldNum" sz="quarter" idx="12"/>
          </p:nvPr>
        </p:nvSpPr>
        <p:spPr/>
        <p:txBody>
          <a:bodyPr/>
          <a:lstStyle/>
          <a:p>
            <a:pPr>
              <a:defRPr/>
            </a:pPr>
            <a:fld id="{58E24A7E-EAA9-4760-9B34-F2E42B6849C7}" type="slidenum">
              <a:rPr lang="en-US" smtClean="0"/>
              <a:pPr>
                <a:defRPr/>
              </a:pPr>
              <a:t>5</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68140" y="2179371"/>
            <a:ext cx="3657600" cy="2144113"/>
          </a:xfrm>
          <a:prstGeom prst="rect">
            <a:avLst/>
          </a:prstGeom>
          <a:ln w="19050">
            <a:solidFill>
              <a:schemeClr val="tx1"/>
            </a:solidFill>
          </a:ln>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70997" y="2183181"/>
            <a:ext cx="3657600" cy="2144110"/>
          </a:xfrm>
          <a:prstGeom prst="rect">
            <a:avLst/>
          </a:prstGeom>
          <a:ln w="19050">
            <a:solidFill>
              <a:schemeClr val="tx1"/>
            </a:solidFill>
          </a:ln>
        </p:spPr>
      </p:pic>
      <p:grpSp>
        <p:nvGrpSpPr>
          <p:cNvPr id="13" name="Group 12"/>
          <p:cNvGrpSpPr/>
          <p:nvPr/>
        </p:nvGrpSpPr>
        <p:grpSpPr>
          <a:xfrm>
            <a:off x="2159430" y="4800600"/>
            <a:ext cx="8025539" cy="827913"/>
            <a:chOff x="2140212" y="4053839"/>
            <a:chExt cx="8025539" cy="827913"/>
          </a:xfrm>
        </p:grpSpPr>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98571" y="4053840"/>
              <a:ext cx="1403873" cy="822960"/>
            </a:xfrm>
            <a:prstGeom prst="rect">
              <a:avLst/>
            </a:prstGeom>
            <a:ln>
              <a:solidFill>
                <a:schemeClr val="tx1"/>
              </a:solidFill>
            </a:ln>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53007" y="4053840"/>
              <a:ext cx="1403872" cy="822960"/>
            </a:xfrm>
            <a:prstGeom prst="rect">
              <a:avLst/>
            </a:prstGeom>
            <a:ln>
              <a:solidFill>
                <a:schemeClr val="tx1"/>
              </a:solidFill>
            </a:ln>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140212" y="4053839"/>
              <a:ext cx="1403872" cy="822960"/>
            </a:xfrm>
            <a:prstGeom prst="rect">
              <a:avLst/>
            </a:prstGeom>
            <a:ln>
              <a:solidFill>
                <a:schemeClr val="tx1"/>
              </a:solidFill>
            </a:ln>
          </p:spPr>
        </p:pic>
        <p:pic>
          <p:nvPicPr>
            <p:cNvPr id="10" name="Picture 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107443" y="4053839"/>
              <a:ext cx="1403872" cy="822960"/>
            </a:xfrm>
            <a:prstGeom prst="rect">
              <a:avLst/>
            </a:prstGeom>
            <a:ln>
              <a:solidFill>
                <a:schemeClr val="tx1"/>
              </a:solidFill>
            </a:ln>
          </p:spPr>
        </p:pic>
        <p:pic>
          <p:nvPicPr>
            <p:cNvPr id="11" name="Picture 1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761879" y="4058792"/>
              <a:ext cx="1403872" cy="822960"/>
            </a:xfrm>
            <a:prstGeom prst="rect">
              <a:avLst/>
            </a:prstGeom>
            <a:ln>
              <a:solidFill>
                <a:schemeClr val="tx1"/>
              </a:solidFill>
            </a:ln>
          </p:spPr>
        </p:pic>
        <p:pic>
          <p:nvPicPr>
            <p:cNvPr id="12" name="Picture 1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144022" y="4053839"/>
              <a:ext cx="1403872" cy="822960"/>
            </a:xfrm>
            <a:prstGeom prst="rect">
              <a:avLst/>
            </a:prstGeom>
            <a:ln>
              <a:solidFill>
                <a:schemeClr val="tx1"/>
              </a:solidFill>
            </a:ln>
          </p:spPr>
        </p:pic>
      </p:grpSp>
      <p:sp>
        <p:nvSpPr>
          <p:cNvPr id="6" name="Rectangle 5"/>
          <p:cNvSpPr/>
          <p:nvPr/>
        </p:nvSpPr>
        <p:spPr>
          <a:xfrm>
            <a:off x="2057400" y="4552062"/>
            <a:ext cx="8733528" cy="14403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36697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xit" presetSubtype="10" fill="hold" nodeType="clickEffect">
                                  <p:stCondLst>
                                    <p:cond delay="0"/>
                                  </p:stCondLst>
                                  <p:childTnLst>
                                    <p:anim calcmode="lin" valueType="num">
                                      <p:cBhvr>
                                        <p:cTn id="6" dur="500"/>
                                        <p:tgtEl>
                                          <p:spTgt spid="4"/>
                                        </p:tgtEl>
                                        <p:attrNameLst>
                                          <p:attrName>ppt_w</p:attrName>
                                        </p:attrNameLst>
                                      </p:cBhvr>
                                      <p:tavLst>
                                        <p:tav tm="0">
                                          <p:val>
                                            <p:strVal val="ppt_w"/>
                                          </p:val>
                                        </p:tav>
                                        <p:tav tm="100000">
                                          <p:val>
                                            <p:fltVal val="0"/>
                                          </p:val>
                                        </p:tav>
                                      </p:tavLst>
                                    </p:anim>
                                    <p:anim calcmode="lin" valueType="num">
                                      <p:cBhvr>
                                        <p:cTn id="7" dur="500"/>
                                        <p:tgtEl>
                                          <p:spTgt spid="4"/>
                                        </p:tgtEl>
                                        <p:attrNameLst>
                                          <p:attrName>ppt_h</p:attrName>
                                        </p:attrNameLst>
                                      </p:cBhvr>
                                      <p:tavLst>
                                        <p:tav tm="0">
                                          <p:val>
                                            <p:strVal val="ppt_h"/>
                                          </p:val>
                                        </p:tav>
                                        <p:tav tm="100000">
                                          <p:val>
                                            <p:strVal val="ppt_h"/>
                                          </p:val>
                                        </p:tav>
                                      </p:tavLst>
                                    </p:anim>
                                    <p:set>
                                      <p:cBhvr>
                                        <p:cTn id="8" dur="1" fill="hold">
                                          <p:stCondLst>
                                            <p:cond delay="499"/>
                                          </p:stCondLst>
                                        </p:cTn>
                                        <p:tgtEl>
                                          <p:spTgt spid="4"/>
                                        </p:tgtEl>
                                        <p:attrNameLst>
                                          <p:attrName>style.visibility</p:attrName>
                                        </p:attrNameLst>
                                      </p:cBhvr>
                                      <p:to>
                                        <p:strVal val="hidden"/>
                                      </p:to>
                                    </p:set>
                                  </p:childTnLst>
                                </p:cTn>
                              </p:par>
                              <p:par>
                                <p:cTn id="9" presetID="55" presetClass="entr" presetSubtype="0" fill="hold" nodeType="withEffect">
                                  <p:stCondLst>
                                    <p:cond delay="200"/>
                                  </p:stCondLst>
                                  <p:childTnLst>
                                    <p:set>
                                      <p:cBhvr>
                                        <p:cTn id="10" dur="1" fill="hold">
                                          <p:stCondLst>
                                            <p:cond delay="0"/>
                                          </p:stCondLst>
                                        </p:cTn>
                                        <p:tgtEl>
                                          <p:spTgt spid="5"/>
                                        </p:tgtEl>
                                        <p:attrNameLst>
                                          <p:attrName>style.visibility</p:attrName>
                                        </p:attrNameLst>
                                      </p:cBhvr>
                                      <p:to>
                                        <p:strVal val="visible"/>
                                      </p:to>
                                    </p:set>
                                    <p:anim calcmode="lin" valueType="num">
                                      <p:cBhvr>
                                        <p:cTn id="11" dur="500" fill="hold"/>
                                        <p:tgtEl>
                                          <p:spTgt spid="5"/>
                                        </p:tgtEl>
                                        <p:attrNameLst>
                                          <p:attrName>ppt_w</p:attrName>
                                        </p:attrNameLst>
                                      </p:cBhvr>
                                      <p:tavLst>
                                        <p:tav tm="0">
                                          <p:val>
                                            <p:strVal val="#ppt_w*0.70"/>
                                          </p:val>
                                        </p:tav>
                                        <p:tav tm="100000">
                                          <p:val>
                                            <p:strVal val="#ppt_w"/>
                                          </p:val>
                                        </p:tav>
                                      </p:tavLst>
                                    </p:anim>
                                    <p:anim calcmode="lin" valueType="num">
                                      <p:cBhvr>
                                        <p:cTn id="12" dur="500" fill="hold"/>
                                        <p:tgtEl>
                                          <p:spTgt spid="5"/>
                                        </p:tgtEl>
                                        <p:attrNameLst>
                                          <p:attrName>ppt_h</p:attrName>
                                        </p:attrNameLst>
                                      </p:cBhvr>
                                      <p:tavLst>
                                        <p:tav tm="0">
                                          <p:val>
                                            <p:strVal val="#ppt_h"/>
                                          </p:val>
                                        </p:tav>
                                        <p:tav tm="100000">
                                          <p:val>
                                            <p:strVal val="#ppt_h"/>
                                          </p:val>
                                        </p:tav>
                                      </p:tavLst>
                                    </p:anim>
                                    <p:animEffect transition="in" filter="fade">
                                      <p:cBhvr>
                                        <p:cTn id="13" dur="500"/>
                                        <p:tgtEl>
                                          <p:spTgt spid="5"/>
                                        </p:tgtEl>
                                      </p:cBhvr>
                                    </p:animEffect>
                                  </p:childTnLst>
                                </p:cTn>
                              </p:par>
                            </p:childTnLst>
                          </p:cTn>
                        </p:par>
                        <p:par>
                          <p:cTn id="14" fill="hold">
                            <p:stCondLst>
                              <p:cond delay="700"/>
                            </p:stCondLst>
                            <p:childTnLst>
                              <p:par>
                                <p:cTn id="15" presetID="17" presetClass="entr" presetSubtype="10" fill="hold" nodeType="afterEffect">
                                  <p:stCondLst>
                                    <p:cond delay="2500"/>
                                  </p:stCondLst>
                                  <p:childTnLst>
                                    <p:set>
                                      <p:cBhvr>
                                        <p:cTn id="16" dur="1" fill="hold">
                                          <p:stCondLst>
                                            <p:cond delay="0"/>
                                          </p:stCondLst>
                                        </p:cTn>
                                        <p:tgtEl>
                                          <p:spTgt spid="4"/>
                                        </p:tgtEl>
                                        <p:attrNameLst>
                                          <p:attrName>style.visibility</p:attrName>
                                        </p:attrNameLst>
                                      </p:cBhvr>
                                      <p:to>
                                        <p:strVal val="visible"/>
                                      </p:to>
                                    </p:set>
                                    <p:anim calcmode="lin" valueType="num">
                                      <p:cBhvr>
                                        <p:cTn id="17" dur="500" fill="hold"/>
                                        <p:tgtEl>
                                          <p:spTgt spid="4"/>
                                        </p:tgtEl>
                                        <p:attrNameLst>
                                          <p:attrName>ppt_w</p:attrName>
                                        </p:attrNameLst>
                                      </p:cBhvr>
                                      <p:tavLst>
                                        <p:tav tm="0">
                                          <p:val>
                                            <p:fltVal val="0"/>
                                          </p:val>
                                        </p:tav>
                                        <p:tav tm="100000">
                                          <p:val>
                                            <p:strVal val="#ppt_w"/>
                                          </p:val>
                                        </p:tav>
                                      </p:tavLst>
                                    </p:anim>
                                    <p:anim calcmode="lin" valueType="num">
                                      <p:cBhvr>
                                        <p:cTn id="18" dur="500" fill="hold"/>
                                        <p:tgtEl>
                                          <p:spTgt spid="4"/>
                                        </p:tgtEl>
                                        <p:attrNameLst>
                                          <p:attrName>ppt_h</p:attrName>
                                        </p:attrNameLst>
                                      </p:cBhvr>
                                      <p:tavLst>
                                        <p:tav tm="0">
                                          <p:val>
                                            <p:strVal val="#ppt_h"/>
                                          </p:val>
                                        </p:tav>
                                        <p:tav tm="100000">
                                          <p:val>
                                            <p:strVal val="#ppt_h"/>
                                          </p:val>
                                        </p:tav>
                                      </p:tavLst>
                                    </p:anim>
                                  </p:childTnLst>
                                </p:cTn>
                              </p:par>
                              <p:par>
                                <p:cTn id="19" presetID="17" presetClass="exit" presetSubtype="10" fill="hold" nodeType="withEffect">
                                  <p:stCondLst>
                                    <p:cond delay="2700"/>
                                  </p:stCondLst>
                                  <p:childTnLst>
                                    <p:anim calcmode="lin" valueType="num">
                                      <p:cBhvr>
                                        <p:cTn id="20" dur="500"/>
                                        <p:tgtEl>
                                          <p:spTgt spid="5"/>
                                        </p:tgtEl>
                                        <p:attrNameLst>
                                          <p:attrName>ppt_w</p:attrName>
                                        </p:attrNameLst>
                                      </p:cBhvr>
                                      <p:tavLst>
                                        <p:tav tm="0">
                                          <p:val>
                                            <p:strVal val="ppt_w"/>
                                          </p:val>
                                        </p:tav>
                                        <p:tav tm="100000">
                                          <p:val>
                                            <p:fltVal val="0"/>
                                          </p:val>
                                        </p:tav>
                                      </p:tavLst>
                                    </p:anim>
                                    <p:anim calcmode="lin" valueType="num">
                                      <p:cBhvr>
                                        <p:cTn id="21" dur="500"/>
                                        <p:tgtEl>
                                          <p:spTgt spid="5"/>
                                        </p:tgtEl>
                                        <p:attrNameLst>
                                          <p:attrName>ppt_h</p:attrName>
                                        </p:attrNameLst>
                                      </p:cBhvr>
                                      <p:tavLst>
                                        <p:tav tm="0">
                                          <p:val>
                                            <p:strVal val="ppt_h"/>
                                          </p:val>
                                        </p:tav>
                                        <p:tav tm="100000">
                                          <p:val>
                                            <p:strVal val="ppt_h"/>
                                          </p:val>
                                        </p:tav>
                                      </p:tavLst>
                                    </p:anim>
                                    <p:set>
                                      <p:cBhvr>
                                        <p:cTn id="22" dur="1" fill="hold">
                                          <p:stCondLst>
                                            <p:cond delay="499"/>
                                          </p:stCondLst>
                                        </p:cTn>
                                        <p:tgtEl>
                                          <p:spTgt spid="5"/>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 presetClass="exit" presetSubtype="8" fill="hold" grpId="0" nodeType="clickEffect">
                                  <p:stCondLst>
                                    <p:cond delay="0"/>
                                  </p:stCondLst>
                                  <p:childTnLst>
                                    <p:anim calcmode="lin" valueType="num">
                                      <p:cBhvr additive="base">
                                        <p:cTn id="26" dur="1000"/>
                                        <p:tgtEl>
                                          <p:spTgt spid="6"/>
                                        </p:tgtEl>
                                        <p:attrNameLst>
                                          <p:attrName>ppt_x</p:attrName>
                                        </p:attrNameLst>
                                      </p:cBhvr>
                                      <p:tavLst>
                                        <p:tav tm="0">
                                          <p:val>
                                            <p:strVal val="ppt_x"/>
                                          </p:val>
                                        </p:tav>
                                        <p:tav tm="100000">
                                          <p:val>
                                            <p:strVal val="0-ppt_w/2"/>
                                          </p:val>
                                        </p:tav>
                                      </p:tavLst>
                                    </p:anim>
                                    <p:anim calcmode="lin" valueType="num">
                                      <p:cBhvr additive="base">
                                        <p:cTn id="27" dur="1000"/>
                                        <p:tgtEl>
                                          <p:spTgt spid="6"/>
                                        </p:tgtEl>
                                        <p:attrNameLst>
                                          <p:attrName>ppt_y</p:attrName>
                                        </p:attrNameLst>
                                      </p:cBhvr>
                                      <p:tavLst>
                                        <p:tav tm="0">
                                          <p:val>
                                            <p:strVal val="ppt_y"/>
                                          </p:val>
                                        </p:tav>
                                        <p:tav tm="100000">
                                          <p:val>
                                            <p:strVal val="ppt_y"/>
                                          </p:val>
                                        </p:tav>
                                      </p:tavLst>
                                    </p:anim>
                                    <p:set>
                                      <p:cBhvr>
                                        <p:cTn id="28" dur="1" fill="hold">
                                          <p:stCondLst>
                                            <p:cond delay="9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Interpreting Binary Numbers</a:t>
            </a:r>
            <a:endParaRPr lang="en-US" dirty="0"/>
          </a:p>
        </p:txBody>
      </p:sp>
      <p:sp>
        <p:nvSpPr>
          <p:cNvPr id="4" name="Slide Number Placeholder 3"/>
          <p:cNvSpPr>
            <a:spLocks noGrp="1"/>
          </p:cNvSpPr>
          <p:nvPr>
            <p:ph type="sldNum" sz="quarter" idx="12"/>
          </p:nvPr>
        </p:nvSpPr>
        <p:spPr/>
        <p:txBody>
          <a:bodyPr/>
          <a:lstStyle/>
          <a:p>
            <a:pPr>
              <a:defRPr/>
            </a:pPr>
            <a:fld id="{0D7380AF-61D7-4699-B802-EB0DBBA9EFAE}" type="slidenum">
              <a:rPr lang="en-US" smtClean="0"/>
              <a:pPr>
                <a:defRPr/>
              </a:pPr>
              <a:t>6</a:t>
            </a:fld>
            <a:endParaRPr lang="en-US"/>
          </a:p>
        </p:txBody>
      </p:sp>
      <p:sp>
        <p:nvSpPr>
          <p:cNvPr id="5" name="TextBox 4"/>
          <p:cNvSpPr txBox="1"/>
          <p:nvPr/>
        </p:nvSpPr>
        <p:spPr>
          <a:xfrm>
            <a:off x="1866900" y="2182338"/>
            <a:ext cx="8458200" cy="1569660"/>
          </a:xfrm>
          <a:prstGeom prst="rect">
            <a:avLst/>
          </a:prstGeom>
          <a:noFill/>
        </p:spPr>
        <p:txBody>
          <a:bodyPr wrap="square" rtlCol="0">
            <a:spAutoFit/>
          </a:bodyPr>
          <a:lstStyle/>
          <a:p>
            <a:r>
              <a:rPr lang="en-US" sz="9600" spc="-100" dirty="0">
                <a:latin typeface="Arial" panose="020B0604020202020204" pitchFamily="34" charset="0"/>
                <a:cs typeface="Arial" panose="020B0604020202020204" pitchFamily="34" charset="0"/>
              </a:rPr>
              <a:t>0   1   1   0   1</a:t>
            </a:r>
          </a:p>
        </p:txBody>
      </p:sp>
      <p:sp>
        <p:nvSpPr>
          <p:cNvPr id="6" name="TextBox 5"/>
          <p:cNvSpPr txBox="1"/>
          <p:nvPr/>
        </p:nvSpPr>
        <p:spPr>
          <a:xfrm>
            <a:off x="8693524" y="3706481"/>
            <a:ext cx="1295400" cy="954107"/>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Ones place</a:t>
            </a:r>
          </a:p>
        </p:txBody>
      </p:sp>
      <p:sp>
        <p:nvSpPr>
          <p:cNvPr id="7" name="TextBox 6"/>
          <p:cNvSpPr txBox="1"/>
          <p:nvPr/>
        </p:nvSpPr>
        <p:spPr>
          <a:xfrm>
            <a:off x="7106546" y="3688122"/>
            <a:ext cx="1295400" cy="954107"/>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Twos place</a:t>
            </a:r>
          </a:p>
        </p:txBody>
      </p:sp>
      <p:sp>
        <p:nvSpPr>
          <p:cNvPr id="8" name="TextBox 7"/>
          <p:cNvSpPr txBox="1"/>
          <p:nvPr/>
        </p:nvSpPr>
        <p:spPr>
          <a:xfrm>
            <a:off x="5171066" y="3688122"/>
            <a:ext cx="1905000" cy="954107"/>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Fours place</a:t>
            </a:r>
          </a:p>
        </p:txBody>
      </p:sp>
      <p:sp>
        <p:nvSpPr>
          <p:cNvPr id="9" name="TextBox 8"/>
          <p:cNvSpPr txBox="1"/>
          <p:nvPr/>
        </p:nvSpPr>
        <p:spPr>
          <a:xfrm>
            <a:off x="3852806" y="3628791"/>
            <a:ext cx="1295400" cy="954107"/>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Eights place</a:t>
            </a:r>
          </a:p>
        </p:txBody>
      </p:sp>
      <p:sp>
        <p:nvSpPr>
          <p:cNvPr id="10" name="TextBox 9"/>
          <p:cNvSpPr txBox="1"/>
          <p:nvPr/>
        </p:nvSpPr>
        <p:spPr>
          <a:xfrm>
            <a:off x="1927748" y="3640221"/>
            <a:ext cx="1828800" cy="954107"/>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Sixteens place</a:t>
            </a:r>
          </a:p>
        </p:txBody>
      </p:sp>
      <p:pic>
        <p:nvPicPr>
          <p:cNvPr id="16" name="Picture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98571" y="4768691"/>
            <a:ext cx="1403873" cy="822960"/>
          </a:xfrm>
          <a:prstGeom prst="rect">
            <a:avLst/>
          </a:prstGeom>
          <a:ln>
            <a:solidFill>
              <a:schemeClr val="tx1"/>
            </a:solidFill>
          </a:ln>
        </p:spPr>
      </p:pic>
      <p:pic>
        <p:nvPicPr>
          <p:cNvPr id="17" name="Picture 1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53007" y="4768691"/>
            <a:ext cx="1403872" cy="822960"/>
          </a:xfrm>
          <a:prstGeom prst="rect">
            <a:avLst/>
          </a:prstGeom>
          <a:ln>
            <a:solidFill>
              <a:schemeClr val="tx1"/>
            </a:solidFill>
          </a:ln>
        </p:spPr>
      </p:pic>
      <p:pic>
        <p:nvPicPr>
          <p:cNvPr id="18" name="Picture 1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40212" y="4768690"/>
            <a:ext cx="1403872" cy="822960"/>
          </a:xfrm>
          <a:prstGeom prst="rect">
            <a:avLst/>
          </a:prstGeom>
          <a:ln>
            <a:solidFill>
              <a:schemeClr val="tx1"/>
            </a:solidFill>
          </a:ln>
        </p:spPr>
      </p:pic>
      <p:pic>
        <p:nvPicPr>
          <p:cNvPr id="19" name="Picture 1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076066" y="4768690"/>
            <a:ext cx="1403872" cy="822960"/>
          </a:xfrm>
          <a:prstGeom prst="rect">
            <a:avLst/>
          </a:prstGeom>
          <a:ln>
            <a:solidFill>
              <a:schemeClr val="tx1"/>
            </a:solidFill>
          </a:ln>
        </p:spPr>
      </p:pic>
      <p:pic>
        <p:nvPicPr>
          <p:cNvPr id="20" name="Picture 1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08764" y="4779565"/>
            <a:ext cx="1403872" cy="822960"/>
          </a:xfrm>
          <a:prstGeom prst="rect">
            <a:avLst/>
          </a:prstGeom>
          <a:ln>
            <a:solidFill>
              <a:schemeClr val="tx1"/>
            </a:solidFill>
          </a:ln>
        </p:spPr>
      </p:pic>
    </p:spTree>
    <p:extLst>
      <p:ext uri="{BB962C8B-B14F-4D97-AF65-F5344CB8AC3E}">
        <p14:creationId xmlns:p14="http://schemas.microsoft.com/office/powerpoint/2010/main" val="2388668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fade">
                                      <p:cBhvr>
                                        <p:cTn id="2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Interpreting Binary Numbers</a:t>
            </a:r>
            <a:endParaRPr lang="en-US" dirty="0"/>
          </a:p>
        </p:txBody>
      </p:sp>
      <p:sp>
        <p:nvSpPr>
          <p:cNvPr id="4" name="Slide Number Placeholder 3"/>
          <p:cNvSpPr>
            <a:spLocks noGrp="1"/>
          </p:cNvSpPr>
          <p:nvPr>
            <p:ph type="sldNum" sz="quarter" idx="12"/>
          </p:nvPr>
        </p:nvSpPr>
        <p:spPr/>
        <p:txBody>
          <a:bodyPr/>
          <a:lstStyle/>
          <a:p>
            <a:pPr>
              <a:defRPr/>
            </a:pPr>
            <a:fld id="{0D7380AF-61D7-4699-B802-EB0DBBA9EFAE}" type="slidenum">
              <a:rPr lang="en-US" smtClean="0"/>
              <a:pPr>
                <a:defRPr/>
              </a:pPr>
              <a:t>7</a:t>
            </a:fld>
            <a:endParaRPr lang="en-US"/>
          </a:p>
        </p:txBody>
      </p:sp>
      <p:sp>
        <p:nvSpPr>
          <p:cNvPr id="5" name="TextBox 4"/>
          <p:cNvSpPr txBox="1"/>
          <p:nvPr/>
        </p:nvSpPr>
        <p:spPr>
          <a:xfrm>
            <a:off x="1752600" y="1752600"/>
            <a:ext cx="8915400" cy="1569660"/>
          </a:xfrm>
          <a:prstGeom prst="rect">
            <a:avLst/>
          </a:prstGeom>
          <a:noFill/>
        </p:spPr>
        <p:txBody>
          <a:bodyPr wrap="square" rtlCol="0">
            <a:spAutoFit/>
          </a:bodyPr>
          <a:lstStyle/>
          <a:p>
            <a:r>
              <a:rPr lang="en-US" sz="9600" dirty="0">
                <a:latin typeface="Arial" panose="020B0604020202020204" pitchFamily="34" charset="0"/>
                <a:cs typeface="Arial" panose="020B0604020202020204" pitchFamily="34" charset="0"/>
              </a:rPr>
              <a:t>0 1 1 0 1</a:t>
            </a:r>
            <a:r>
              <a:rPr lang="en-US" sz="4800" baseline="-25000" dirty="0">
                <a:latin typeface="Arial" panose="020B0604020202020204" pitchFamily="34" charset="0"/>
                <a:cs typeface="Arial" panose="020B0604020202020204" pitchFamily="34" charset="0"/>
              </a:rPr>
              <a:t>2</a:t>
            </a:r>
            <a:r>
              <a:rPr lang="en-US" sz="9600" dirty="0">
                <a:latin typeface="Arial" panose="020B0604020202020204" pitchFamily="34" charset="0"/>
                <a:cs typeface="Arial" panose="020B0604020202020204" pitchFamily="34" charset="0"/>
              </a:rPr>
              <a:t> = 13</a:t>
            </a:r>
            <a:r>
              <a:rPr lang="en-US" sz="4800" baseline="-25000" dirty="0">
                <a:latin typeface="Arial" panose="020B0604020202020204" pitchFamily="34" charset="0"/>
                <a:cs typeface="Arial" panose="020B0604020202020204" pitchFamily="34" charset="0"/>
              </a:rPr>
              <a:t>10</a:t>
            </a:r>
          </a:p>
        </p:txBody>
      </p:sp>
      <p:sp>
        <p:nvSpPr>
          <p:cNvPr id="16" name="TextBox 15"/>
          <p:cNvSpPr txBox="1"/>
          <p:nvPr/>
        </p:nvSpPr>
        <p:spPr>
          <a:xfrm>
            <a:off x="1752600" y="3315811"/>
            <a:ext cx="6800850" cy="1015663"/>
          </a:xfrm>
          <a:prstGeom prst="rect">
            <a:avLst/>
          </a:prstGeom>
          <a:noFill/>
        </p:spPr>
        <p:txBody>
          <a:bodyPr wrap="square" rtlCol="0">
            <a:spAutoFit/>
          </a:bodyPr>
          <a:lstStyle/>
          <a:p>
            <a:pPr algn="r"/>
            <a:r>
              <a:rPr lang="en-US" sz="6000" dirty="0">
                <a:latin typeface="Arial" panose="020B0604020202020204" pitchFamily="34" charset="0"/>
                <a:cs typeface="Arial" panose="020B0604020202020204" pitchFamily="34" charset="0"/>
              </a:rPr>
              <a:t>8+4      +1 = 13</a:t>
            </a:r>
            <a:endParaRPr lang="en-US" sz="6000" baseline="-25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33274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Converting Decimal to Binary</a:t>
            </a:r>
            <a:endParaRPr lang="en-US" dirty="0"/>
          </a:p>
        </p:txBody>
      </p:sp>
      <p:sp>
        <p:nvSpPr>
          <p:cNvPr id="4" name="Content Placeholder 3"/>
          <p:cNvSpPr>
            <a:spLocks noGrp="1"/>
          </p:cNvSpPr>
          <p:nvPr>
            <p:ph idx="1"/>
          </p:nvPr>
        </p:nvSpPr>
        <p:spPr/>
        <p:txBody>
          <a:bodyPr/>
          <a:lstStyle/>
          <a:p>
            <a:r>
              <a:rPr lang="en-US" dirty="0" smtClean="0"/>
              <a:t>There are two ways to convert decimal to binary:</a:t>
            </a:r>
          </a:p>
          <a:p>
            <a:pPr lvl="1"/>
            <a:r>
              <a:rPr lang="en-US" dirty="0" smtClean="0"/>
              <a:t>Repeated division by two.</a:t>
            </a:r>
          </a:p>
          <a:p>
            <a:pPr lvl="1"/>
            <a:r>
              <a:rPr lang="en-US" dirty="0" smtClean="0"/>
              <a:t>Take away powers of two that make the number too big.</a:t>
            </a:r>
          </a:p>
          <a:p>
            <a:r>
              <a:rPr lang="en-US" dirty="0" smtClean="0"/>
              <a:t>Let’s try one:  Alice is 14 years old.  We will write her age in binary.</a:t>
            </a:r>
            <a:endParaRPr lang="en-US" dirty="0"/>
          </a:p>
        </p:txBody>
      </p:sp>
      <p:sp>
        <p:nvSpPr>
          <p:cNvPr id="3" name="Slide Number Placeholder 2"/>
          <p:cNvSpPr>
            <a:spLocks noGrp="1"/>
          </p:cNvSpPr>
          <p:nvPr>
            <p:ph type="sldNum" sz="quarter" idx="12"/>
          </p:nvPr>
        </p:nvSpPr>
        <p:spPr/>
        <p:txBody>
          <a:bodyPr/>
          <a:lstStyle/>
          <a:p>
            <a:pPr>
              <a:defRPr/>
            </a:pPr>
            <a:fld id="{58E24A7E-EAA9-4760-9B34-F2E42B6849C7}" type="slidenum">
              <a:rPr lang="en-US" smtClean="0"/>
              <a:pPr>
                <a:defRPr/>
              </a:pPr>
              <a:t>8</a:t>
            </a:fld>
            <a:endParaRPr lang="en-US"/>
          </a:p>
        </p:txBody>
      </p:sp>
    </p:spTree>
    <p:extLst>
      <p:ext uri="{BB962C8B-B14F-4D97-AF65-F5344CB8AC3E}">
        <p14:creationId xmlns:p14="http://schemas.microsoft.com/office/powerpoint/2010/main" val="2617257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Converting Decimal to Binary</a:t>
            </a:r>
            <a:endParaRPr lang="en-US" dirty="0"/>
          </a:p>
        </p:txBody>
      </p:sp>
      <p:sp>
        <p:nvSpPr>
          <p:cNvPr id="3" name="Slide Number Placeholder 2"/>
          <p:cNvSpPr>
            <a:spLocks noGrp="1"/>
          </p:cNvSpPr>
          <p:nvPr>
            <p:ph type="sldNum" sz="quarter" idx="12"/>
          </p:nvPr>
        </p:nvSpPr>
        <p:spPr/>
        <p:txBody>
          <a:bodyPr/>
          <a:lstStyle/>
          <a:p>
            <a:pPr>
              <a:defRPr/>
            </a:pPr>
            <a:fld id="{58E24A7E-EAA9-4760-9B34-F2E42B6849C7}" type="slidenum">
              <a:rPr lang="en-US" smtClean="0"/>
              <a:pPr>
                <a:defRPr/>
              </a:pPr>
              <a:t>9</a:t>
            </a:fld>
            <a:endParaRPr lang="en-US"/>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98571" y="4053840"/>
            <a:ext cx="1403873" cy="822960"/>
          </a:xfrm>
          <a:prstGeom prst="rect">
            <a:avLst/>
          </a:prstGeom>
          <a:ln>
            <a:solidFill>
              <a:schemeClr val="tx1"/>
            </a:solidFill>
          </a:ln>
        </p:spPr>
      </p:pic>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53007" y="4053840"/>
            <a:ext cx="1403872" cy="822960"/>
          </a:xfrm>
          <a:prstGeom prst="rect">
            <a:avLst/>
          </a:prstGeom>
          <a:ln>
            <a:solidFill>
              <a:schemeClr val="tx1"/>
            </a:solidFill>
          </a:ln>
        </p:spPr>
      </p:pic>
      <p:pic>
        <p:nvPicPr>
          <p:cNvPr id="13" name="Pictur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40212" y="4053839"/>
            <a:ext cx="1403872" cy="822960"/>
          </a:xfrm>
          <a:prstGeom prst="rect">
            <a:avLst/>
          </a:prstGeom>
          <a:ln>
            <a:solidFill>
              <a:schemeClr val="tx1"/>
            </a:solidFill>
          </a:ln>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107443" y="4053839"/>
            <a:ext cx="1403872" cy="822960"/>
          </a:xfrm>
          <a:prstGeom prst="rect">
            <a:avLst/>
          </a:prstGeom>
          <a:ln>
            <a:solidFill>
              <a:schemeClr val="tx1"/>
            </a:solidFill>
          </a:ln>
        </p:spPr>
      </p:pic>
      <p:pic>
        <p:nvPicPr>
          <p:cNvPr id="22" name="Picture 2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61879" y="4058792"/>
            <a:ext cx="1403872" cy="822960"/>
          </a:xfrm>
          <a:prstGeom prst="rect">
            <a:avLst/>
          </a:prstGeom>
          <a:ln>
            <a:solidFill>
              <a:schemeClr val="tx1"/>
            </a:solidFill>
          </a:ln>
        </p:spPr>
      </p:pic>
      <p:pic>
        <p:nvPicPr>
          <p:cNvPr id="23" name="Picture 2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144022" y="4053839"/>
            <a:ext cx="1403872" cy="822960"/>
          </a:xfrm>
          <a:prstGeom prst="rect">
            <a:avLst/>
          </a:prstGeom>
          <a:ln>
            <a:solidFill>
              <a:schemeClr val="tx1"/>
            </a:solidFill>
          </a:ln>
        </p:spPr>
      </p:pic>
      <p:sp>
        <p:nvSpPr>
          <p:cNvPr id="24" name="Rectangle 23"/>
          <p:cNvSpPr/>
          <p:nvPr/>
        </p:nvSpPr>
        <p:spPr>
          <a:xfrm>
            <a:off x="1778261" y="3775458"/>
            <a:ext cx="8733528" cy="14403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1659143" y="5298953"/>
            <a:ext cx="8991600" cy="584775"/>
          </a:xfrm>
          <a:prstGeom prst="rect">
            <a:avLst/>
          </a:prstGeom>
          <a:noFill/>
        </p:spPr>
        <p:txBody>
          <a:bodyPr wrap="square" rtlCol="0">
            <a:spAutoFit/>
          </a:bodyPr>
          <a:lstStyle/>
          <a:p>
            <a:pPr algn="l"/>
            <a:r>
              <a:rPr lang="en-US" b="0" dirty="0">
                <a:latin typeface="+mn-lt"/>
              </a:rPr>
              <a:t>Ones place goes on the right, then 2, 4, 8, and 16.</a:t>
            </a:r>
          </a:p>
        </p:txBody>
      </p:sp>
      <p:sp>
        <p:nvSpPr>
          <p:cNvPr id="15" name="TextBox 14"/>
          <p:cNvSpPr txBox="1"/>
          <p:nvPr/>
        </p:nvSpPr>
        <p:spPr>
          <a:xfrm>
            <a:off x="1905000" y="1676400"/>
            <a:ext cx="8534400" cy="2015936"/>
          </a:xfrm>
          <a:prstGeom prst="rect">
            <a:avLst/>
          </a:prstGeom>
          <a:noFill/>
        </p:spPr>
        <p:txBody>
          <a:bodyPr wrap="square" rtlCol="0">
            <a:spAutoFit/>
          </a:bodyPr>
          <a:lstStyle/>
          <a:p>
            <a:pPr algn="l"/>
            <a:r>
              <a:rPr lang="en-US" dirty="0"/>
              <a:t>Alice is 14 years old.  Write her age in binary.</a:t>
            </a:r>
          </a:p>
          <a:p>
            <a:pPr algn="l"/>
            <a:endParaRPr lang="en-US" sz="1600" b="0" dirty="0"/>
          </a:p>
          <a:p>
            <a:pPr algn="l"/>
            <a:r>
              <a:rPr lang="en-US" b="0" dirty="0"/>
              <a:t>We need the of powers of two that add up to 14. </a:t>
            </a:r>
            <a:br>
              <a:rPr lang="en-US" b="0" dirty="0"/>
            </a:br>
            <a:endParaRPr lang="en-US" sz="1600" b="0" dirty="0"/>
          </a:p>
          <a:p>
            <a:pPr algn="l"/>
            <a:r>
              <a:rPr lang="en-US" b="0" dirty="0"/>
              <a:t>Start with all the cards facing up.</a:t>
            </a:r>
          </a:p>
        </p:txBody>
      </p:sp>
    </p:spTree>
    <p:extLst>
      <p:ext uri="{BB962C8B-B14F-4D97-AF65-F5344CB8AC3E}">
        <p14:creationId xmlns:p14="http://schemas.microsoft.com/office/powerpoint/2010/main" val="2443765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xit" presetSubtype="8" fill="hold" grpId="0" nodeType="clickEffect">
                                  <p:stCondLst>
                                    <p:cond delay="0"/>
                                  </p:stCondLst>
                                  <p:childTnLst>
                                    <p:anim calcmode="lin" valueType="num">
                                      <p:cBhvr additive="base">
                                        <p:cTn id="14" dur="1000"/>
                                        <p:tgtEl>
                                          <p:spTgt spid="24"/>
                                        </p:tgtEl>
                                        <p:attrNameLst>
                                          <p:attrName>ppt_x</p:attrName>
                                        </p:attrNameLst>
                                      </p:cBhvr>
                                      <p:tavLst>
                                        <p:tav tm="0">
                                          <p:val>
                                            <p:strVal val="ppt_x"/>
                                          </p:val>
                                        </p:tav>
                                        <p:tav tm="100000">
                                          <p:val>
                                            <p:strVal val="0-ppt_w/2"/>
                                          </p:val>
                                        </p:tav>
                                      </p:tavLst>
                                    </p:anim>
                                    <p:anim calcmode="lin" valueType="num">
                                      <p:cBhvr additive="base">
                                        <p:cTn id="15" dur="1000"/>
                                        <p:tgtEl>
                                          <p:spTgt spid="24"/>
                                        </p:tgtEl>
                                        <p:attrNameLst>
                                          <p:attrName>ppt_y</p:attrName>
                                        </p:attrNameLst>
                                      </p:cBhvr>
                                      <p:tavLst>
                                        <p:tav tm="0">
                                          <p:val>
                                            <p:strVal val="ppt_y"/>
                                          </p:val>
                                        </p:tav>
                                        <p:tav tm="100000">
                                          <p:val>
                                            <p:strVal val="ppt_y"/>
                                          </p:val>
                                        </p:tav>
                                      </p:tavLst>
                                    </p:anim>
                                    <p:set>
                                      <p:cBhvr>
                                        <p:cTn id="16" dur="1" fill="hold">
                                          <p:stCondLst>
                                            <p:cond delay="999"/>
                                          </p:stCondLst>
                                        </p:cTn>
                                        <p:tgtEl>
                                          <p:spTgt spid="24"/>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theme/theme1.xml><?xml version="1.0" encoding="utf-8"?>
<a:theme xmlns:a="http://schemas.openxmlformats.org/drawingml/2006/main" name="ksu_stripe_4x3">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2D2DB9"/>
      </a:folHlink>
    </a:clrScheme>
    <a:fontScheme name="KSU_Stripe">
      <a:majorFont>
        <a:latin typeface="Arial Narrow"/>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ksu_stripe_4x3</Template>
  <TotalTime>4664</TotalTime>
  <Words>2874</Words>
  <Application>Microsoft Office PowerPoint</Application>
  <PresentationFormat>Widescreen</PresentationFormat>
  <Paragraphs>197</Paragraphs>
  <Slides>17</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Arial Narrow</vt:lpstr>
      <vt:lpstr>Palatino Linotype</vt:lpstr>
      <vt:lpstr>Times New Roman</vt:lpstr>
      <vt:lpstr>ksu_stripe_4x3</vt:lpstr>
      <vt:lpstr>Introduction to Binary Numbers</vt:lpstr>
      <vt:lpstr>Decimal Numbers</vt:lpstr>
      <vt:lpstr>Binary Numbers: Powers of Two</vt:lpstr>
      <vt:lpstr>Why Binary ?  Reliability!</vt:lpstr>
      <vt:lpstr>Binary Cards</vt:lpstr>
      <vt:lpstr>Interpreting Binary Numbers</vt:lpstr>
      <vt:lpstr>Interpreting Binary Numbers</vt:lpstr>
      <vt:lpstr>Converting Decimal to Binary</vt:lpstr>
      <vt:lpstr>Converting Decimal to Binary</vt:lpstr>
      <vt:lpstr>Converting Decimal to Binary</vt:lpstr>
      <vt:lpstr>Converting Decimal to Binary</vt:lpstr>
      <vt:lpstr>Converting Decimal to Binary</vt:lpstr>
      <vt:lpstr>Converting Decimal to Binary</vt:lpstr>
      <vt:lpstr>Converting Decimal to Binary</vt:lpstr>
      <vt:lpstr>Converting Decimal to Binary</vt:lpstr>
      <vt:lpstr>Exercises</vt:lpstr>
      <vt:lpstr>Binary Numbers</vt:lpstr>
    </vt:vector>
  </TitlesOfParts>
  <Company>spsu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 3204</dc:title>
  <dc:creator>cse</dc:creator>
  <cp:lastModifiedBy>Bob Brown</cp:lastModifiedBy>
  <cp:revision>262</cp:revision>
  <cp:lastPrinted>2017-08-14T22:35:09Z</cp:lastPrinted>
  <dcterms:created xsi:type="dcterms:W3CDTF">2005-08-29T17:59:24Z</dcterms:created>
  <dcterms:modified xsi:type="dcterms:W3CDTF">2017-10-05T23:15:13Z</dcterms:modified>
</cp:coreProperties>
</file>