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42"/>
  </p:notesMasterIdLst>
  <p:sldIdLst>
    <p:sldId id="256" r:id="rId2"/>
    <p:sldId id="275" r:id="rId3"/>
    <p:sldId id="276" r:id="rId4"/>
    <p:sldId id="277" r:id="rId5"/>
    <p:sldId id="278" r:id="rId6"/>
    <p:sldId id="279" r:id="rId7"/>
    <p:sldId id="280" r:id="rId8"/>
    <p:sldId id="282" r:id="rId9"/>
    <p:sldId id="283" r:id="rId10"/>
    <p:sldId id="284" r:id="rId11"/>
    <p:sldId id="285" r:id="rId12"/>
    <p:sldId id="286" r:id="rId13"/>
    <p:sldId id="287" r:id="rId14"/>
    <p:sldId id="281"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302" r:id="rId30"/>
    <p:sldId id="304" r:id="rId31"/>
    <p:sldId id="305" r:id="rId32"/>
    <p:sldId id="306" r:id="rId33"/>
    <p:sldId id="307" r:id="rId34"/>
    <p:sldId id="308" r:id="rId35"/>
    <p:sldId id="309" r:id="rId36"/>
    <p:sldId id="310" r:id="rId37"/>
    <p:sldId id="311" r:id="rId38"/>
    <p:sldId id="312" r:id="rId39"/>
    <p:sldId id="313" r:id="rId40"/>
    <p:sldId id="314" r:id="rId4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91"/>
    <p:restoredTop sz="94672"/>
  </p:normalViewPr>
  <p:slideViewPr>
    <p:cSldViewPr snapToGrid="0" snapToObjects="1">
      <p:cViewPr varScale="1">
        <p:scale>
          <a:sx n="99" d="100"/>
          <a:sy n="99" d="100"/>
        </p:scale>
        <p:origin x="2384" y="176"/>
      </p:cViewPr>
      <p:guideLst/>
    </p:cSldViewPr>
  </p:slideViewPr>
  <p:outlineViewPr>
    <p:cViewPr>
      <p:scale>
        <a:sx n="33" d="100"/>
        <a:sy n="33" d="100"/>
      </p:scale>
      <p:origin x="0" y="-7303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yourself and welcome the students</a:t>
            </a: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69227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143000" y="3602037"/>
            <a:ext cx="6858000" cy="1655763"/>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4"/>
          <p:cNvSpPr txBox="1">
            <a:spLocks noGrp="1"/>
          </p:cNvSpPr>
          <p:nvPr>
            <p:ph type="dt" idx="10"/>
          </p:nvPr>
        </p:nvSpPr>
        <p:spPr>
          <a:xfrm>
            <a:off x="628650" y="64988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4988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4988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623888" y="1709740"/>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9841"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7"/>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96330" y="57944"/>
            <a:ext cx="4351339"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4" y="2285208"/>
            <a:ext cx="5811839"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623094" y="370683"/>
            <a:ext cx="581183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4"/>
          <p:cNvSpPr txBox="1">
            <a:spLocks noGrp="1"/>
          </p:cNvSpPr>
          <p:nvPr>
            <p:ph type="title"/>
          </p:nvPr>
        </p:nvSpPr>
        <p:spPr>
          <a:xfrm>
            <a:off x="916950" y="1847429"/>
            <a:ext cx="7310100" cy="77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40"/>
              <a:buFont typeface="Calibri"/>
              <a:buNone/>
            </a:pPr>
            <a:r>
              <a:rPr lang="en-US" sz="3240" dirty="0"/>
              <a:t>CSE1300</a:t>
            </a:r>
            <a:endParaRPr sz="3240" dirty="0"/>
          </a:p>
        </p:txBody>
      </p:sp>
      <p:sp>
        <p:nvSpPr>
          <p:cNvPr id="92" name="Google Shape;92;p14"/>
          <p:cNvSpPr txBox="1"/>
          <p:nvPr/>
        </p:nvSpPr>
        <p:spPr>
          <a:xfrm>
            <a:off x="624017" y="3121238"/>
            <a:ext cx="8068962" cy="61552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800" b="1" i="0" u="none" strike="noStrike" dirty="0">
                <a:solidFill>
                  <a:srgbClr val="000000"/>
                </a:solidFill>
                <a:effectLst/>
                <a:latin typeface="-webkit-standard"/>
              </a:rPr>
              <a:t>Introduction to Python (I/O, variables)</a:t>
            </a:r>
            <a:endParaRPr sz="2000" b="1"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1CB5-B0A7-6892-9EFD-D0B9B3147D12}"/>
              </a:ext>
            </a:extLst>
          </p:cNvPr>
          <p:cNvSpPr>
            <a:spLocks noGrp="1"/>
          </p:cNvSpPr>
          <p:nvPr>
            <p:ph type="title"/>
          </p:nvPr>
        </p:nvSpPr>
        <p:spPr>
          <a:xfrm>
            <a:off x="628650" y="500062"/>
            <a:ext cx="7886700" cy="1325563"/>
          </a:xfrm>
        </p:spPr>
        <p:txBody>
          <a:bodyPr/>
          <a:lstStyle/>
          <a:p>
            <a:r>
              <a:rPr lang="en-US" b="0" i="0" u="none" strike="noStrike" dirty="0">
                <a:solidFill>
                  <a:srgbClr val="000000"/>
                </a:solidFill>
                <a:effectLst/>
                <a:latin typeface="-webkit-standard"/>
              </a:rPr>
              <a:t>What is Python?</a:t>
            </a:r>
            <a:endParaRPr lang="en-US" dirty="0"/>
          </a:p>
        </p:txBody>
      </p:sp>
      <p:sp>
        <p:nvSpPr>
          <p:cNvPr id="3" name="Text Placeholder 2">
            <a:extLst>
              <a:ext uri="{FF2B5EF4-FFF2-40B4-BE49-F238E27FC236}">
                <a16:creationId xmlns:a16="http://schemas.microsoft.com/office/drawing/2014/main" id="{157E8EB4-B2D9-C607-9E5C-B8CBADC7C60E}"/>
              </a:ext>
            </a:extLst>
          </p:cNvPr>
          <p:cNvSpPr>
            <a:spLocks noGrp="1"/>
          </p:cNvSpPr>
          <p:nvPr>
            <p:ph type="body" idx="1"/>
          </p:nvPr>
        </p:nvSpPr>
        <p:spPr/>
        <p:txBody>
          <a:bodyPr/>
          <a:lstStyle/>
          <a:p>
            <a:pPr>
              <a:buNone/>
            </a:pPr>
            <a:r>
              <a:rPr lang="en-US" sz="2000" b="1" dirty="0"/>
              <a:t>High-level Language</a:t>
            </a:r>
            <a:r>
              <a:rPr lang="en-US" sz="2000" dirty="0"/>
              <a:t>: </a:t>
            </a:r>
            <a:r>
              <a:rPr lang="en-US" sz="1800" dirty="0"/>
              <a:t>Python is a high-level, interpreted programming language created by Guido van Rossum and first released in 1991.</a:t>
            </a:r>
          </a:p>
          <a:p>
            <a:r>
              <a:rPr lang="en-US" sz="1800" dirty="0"/>
              <a:t>It emphasizes code readability, making it a favorite for both beginners and experienced developers.</a:t>
            </a:r>
          </a:p>
          <a:p>
            <a:r>
              <a:rPr lang="en-US" sz="1800" dirty="0"/>
              <a:t>Inspired by the idea that code should be simple, clear, and almost as easy to read as plain English.</a:t>
            </a:r>
          </a:p>
          <a:p>
            <a:r>
              <a:rPr lang="en-US" sz="1800" dirty="0"/>
              <a:t>Python’s syntax is designed to reduce complexity—fewer symbols and a heavy reliance on indentation.</a:t>
            </a:r>
          </a:p>
          <a:p>
            <a:pPr>
              <a:buNone/>
            </a:pPr>
            <a:r>
              <a:rPr lang="en-US" sz="2000" b="1" dirty="0"/>
              <a:t>General-Purpose</a:t>
            </a:r>
            <a:r>
              <a:rPr lang="en-US" sz="2000" dirty="0"/>
              <a:t>: Widely used in web development, data science, scripting, automation, and more.</a:t>
            </a:r>
          </a:p>
          <a:p>
            <a:pPr marL="114300" indent="0">
              <a:buNone/>
            </a:pPr>
            <a:r>
              <a:rPr lang="en-US" sz="2000" b="1" dirty="0"/>
              <a:t>Community &amp; Ecosystem</a:t>
            </a:r>
            <a:r>
              <a:rPr lang="en-US" sz="2000" dirty="0"/>
              <a:t>: Strong community support with numerous libraries and frameworks.</a:t>
            </a:r>
          </a:p>
        </p:txBody>
      </p:sp>
    </p:spTree>
    <p:extLst>
      <p:ext uri="{BB962C8B-B14F-4D97-AF65-F5344CB8AC3E}">
        <p14:creationId xmlns:p14="http://schemas.microsoft.com/office/powerpoint/2010/main" val="228246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240E3-A5A5-C403-5A0B-E7AD5F2B8DD9}"/>
              </a:ext>
            </a:extLst>
          </p:cNvPr>
          <p:cNvSpPr>
            <a:spLocks noGrp="1"/>
          </p:cNvSpPr>
          <p:nvPr>
            <p:ph type="title"/>
          </p:nvPr>
        </p:nvSpPr>
        <p:spPr/>
        <p:txBody>
          <a:bodyPr/>
          <a:lstStyle/>
          <a:p>
            <a:r>
              <a:rPr lang="en-US" b="0" i="0" u="none" strike="noStrike" dirty="0">
                <a:solidFill>
                  <a:srgbClr val="000000"/>
                </a:solidFill>
                <a:effectLst/>
                <a:latin typeface="-webkit-standard"/>
              </a:rPr>
              <a:t>Why Learn Python?</a:t>
            </a:r>
            <a:endParaRPr lang="en-US" dirty="0"/>
          </a:p>
        </p:txBody>
      </p:sp>
      <p:sp>
        <p:nvSpPr>
          <p:cNvPr id="3" name="Text Placeholder 2">
            <a:extLst>
              <a:ext uri="{FF2B5EF4-FFF2-40B4-BE49-F238E27FC236}">
                <a16:creationId xmlns:a16="http://schemas.microsoft.com/office/drawing/2014/main" id="{2634D906-FCE1-6A45-FA56-6F043D05A941}"/>
              </a:ext>
            </a:extLst>
          </p:cNvPr>
          <p:cNvSpPr>
            <a:spLocks noGrp="1"/>
          </p:cNvSpPr>
          <p:nvPr>
            <p:ph type="body" idx="1"/>
          </p:nvPr>
        </p:nvSpPr>
        <p:spPr/>
        <p:txBody>
          <a:bodyPr/>
          <a:lstStyle/>
          <a:p>
            <a:r>
              <a:rPr lang="en-US" dirty="0"/>
              <a:t>Beginner-Friendly: Straightforward syntax helps you focus on logic rather than complex language rules.</a:t>
            </a:r>
          </a:p>
          <a:p>
            <a:r>
              <a:rPr lang="en-US" dirty="0"/>
              <a:t>Job Market Demand: Popular in fields like data science, web dev, and AI, opening many career opportunities.</a:t>
            </a:r>
          </a:p>
          <a:p>
            <a:r>
              <a:rPr lang="en-US" dirty="0"/>
              <a:t>Versatility: Suitable for small scripts, large-scale enterprise solutions, and everything in between.</a:t>
            </a:r>
          </a:p>
          <a:p>
            <a:endParaRPr lang="en-US" dirty="0"/>
          </a:p>
        </p:txBody>
      </p:sp>
    </p:spTree>
    <p:extLst>
      <p:ext uri="{BB962C8B-B14F-4D97-AF65-F5344CB8AC3E}">
        <p14:creationId xmlns:p14="http://schemas.microsoft.com/office/powerpoint/2010/main" val="3211961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89B33-8ACE-8572-A955-449F9FDDA695}"/>
              </a:ext>
            </a:extLst>
          </p:cNvPr>
          <p:cNvSpPr>
            <a:spLocks noGrp="1"/>
          </p:cNvSpPr>
          <p:nvPr>
            <p:ph type="title"/>
          </p:nvPr>
        </p:nvSpPr>
        <p:spPr/>
        <p:txBody>
          <a:bodyPr/>
          <a:lstStyle/>
          <a:p>
            <a:r>
              <a:rPr lang="en-US" b="0" i="0" u="none" strike="noStrike" dirty="0">
                <a:solidFill>
                  <a:srgbClr val="000000"/>
                </a:solidFill>
                <a:effectLst/>
                <a:latin typeface="-webkit-standard"/>
              </a:rPr>
              <a:t>Setting Up Python</a:t>
            </a:r>
            <a:endParaRPr lang="en-US" dirty="0"/>
          </a:p>
        </p:txBody>
      </p:sp>
      <p:sp>
        <p:nvSpPr>
          <p:cNvPr id="3" name="Text Placeholder 2">
            <a:extLst>
              <a:ext uri="{FF2B5EF4-FFF2-40B4-BE49-F238E27FC236}">
                <a16:creationId xmlns:a16="http://schemas.microsoft.com/office/drawing/2014/main" id="{B45AC311-A1D5-5535-7F36-62F2C5F61DBA}"/>
              </a:ext>
            </a:extLst>
          </p:cNvPr>
          <p:cNvSpPr>
            <a:spLocks noGrp="1"/>
          </p:cNvSpPr>
          <p:nvPr>
            <p:ph type="body" idx="1"/>
          </p:nvPr>
        </p:nvSpPr>
        <p:spPr/>
        <p:txBody>
          <a:bodyPr/>
          <a:lstStyle/>
          <a:p>
            <a:pPr marL="114300" indent="0">
              <a:buNone/>
            </a:pPr>
            <a:r>
              <a:rPr lang="en-US" b="1" dirty="0"/>
              <a:t>You can simply follow the steps from the below video from the FYE website.</a:t>
            </a:r>
          </a:p>
          <a:p>
            <a:pPr marL="114300" indent="0">
              <a:buNone/>
            </a:pPr>
            <a:endParaRPr lang="en-US" b="1" dirty="0"/>
          </a:p>
          <a:p>
            <a:pPr marL="114300" indent="0">
              <a:buNone/>
            </a:pPr>
            <a:r>
              <a:rPr lang="en-US" dirty="0">
                <a:highlight>
                  <a:srgbClr val="FFFF00"/>
                </a:highlight>
              </a:rPr>
              <a:t>https://</a:t>
            </a:r>
            <a:r>
              <a:rPr lang="en-US" dirty="0" err="1">
                <a:highlight>
                  <a:srgbClr val="FFFF00"/>
                </a:highlight>
              </a:rPr>
              <a:t>mediaspace.kennesaw.edu</a:t>
            </a:r>
            <a:r>
              <a:rPr lang="en-US" dirty="0">
                <a:highlight>
                  <a:srgbClr val="FFFF00"/>
                </a:highlight>
              </a:rPr>
              <a:t>/playlist/dedicated/1_zvmtmstx/1_u2pfx0ja</a:t>
            </a:r>
          </a:p>
          <a:p>
            <a:endParaRPr lang="en-US" dirty="0"/>
          </a:p>
        </p:txBody>
      </p:sp>
    </p:spTree>
    <p:extLst>
      <p:ext uri="{BB962C8B-B14F-4D97-AF65-F5344CB8AC3E}">
        <p14:creationId xmlns:p14="http://schemas.microsoft.com/office/powerpoint/2010/main" val="2313162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05B-6BEC-C658-75B1-209332E1DA71}"/>
              </a:ext>
            </a:extLst>
          </p:cNvPr>
          <p:cNvSpPr>
            <a:spLocks noGrp="1"/>
          </p:cNvSpPr>
          <p:nvPr>
            <p:ph type="title"/>
          </p:nvPr>
        </p:nvSpPr>
        <p:spPr>
          <a:xfrm>
            <a:off x="628650" y="142704"/>
            <a:ext cx="7886700" cy="1325563"/>
          </a:xfrm>
        </p:spPr>
        <p:txBody>
          <a:bodyPr/>
          <a:lstStyle/>
          <a:p>
            <a:r>
              <a:rPr lang="en-US" b="0" i="0" u="none" strike="noStrike" dirty="0">
                <a:solidFill>
                  <a:srgbClr val="000000"/>
                </a:solidFill>
                <a:effectLst/>
                <a:latin typeface="-webkit-standard"/>
              </a:rPr>
              <a:t>Your First Python Program</a:t>
            </a:r>
            <a:endParaRPr lang="en-US" dirty="0"/>
          </a:p>
        </p:txBody>
      </p:sp>
      <p:sp>
        <p:nvSpPr>
          <p:cNvPr id="3" name="Text Placeholder 2">
            <a:extLst>
              <a:ext uri="{FF2B5EF4-FFF2-40B4-BE49-F238E27FC236}">
                <a16:creationId xmlns:a16="http://schemas.microsoft.com/office/drawing/2014/main" id="{4B3B3842-F5F9-2532-4085-98C5BDDF7BB5}"/>
              </a:ext>
            </a:extLst>
          </p:cNvPr>
          <p:cNvSpPr>
            <a:spLocks noGrp="1"/>
          </p:cNvSpPr>
          <p:nvPr>
            <p:ph type="body" idx="1"/>
          </p:nvPr>
        </p:nvSpPr>
        <p:spPr>
          <a:xfrm>
            <a:off x="628650" y="1018552"/>
            <a:ext cx="7886700" cy="4351339"/>
          </a:xfrm>
        </p:spPr>
        <p:txBody>
          <a:bodyPr/>
          <a:lstStyle/>
          <a:p>
            <a:pPr algn="l">
              <a:buNone/>
            </a:pPr>
            <a:r>
              <a:rPr lang="en-US" b="1" i="0" u="none" strike="noStrike" dirty="0">
                <a:solidFill>
                  <a:srgbClr val="000000"/>
                </a:solidFill>
                <a:effectLst/>
              </a:rPr>
              <a:t>The “Hello, World!” Tradition</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Printing “Hello, World!” is a time-honored tradition for learning a new programming language.</a:t>
            </a:r>
          </a:p>
          <a:p>
            <a:pPr algn="l">
              <a:buFont typeface="Arial" panose="020B0604020202020204" pitchFamily="34" charset="0"/>
              <a:buChar char="•"/>
            </a:pPr>
            <a:r>
              <a:rPr lang="en-US" b="0" i="0" u="none" strike="noStrike" dirty="0">
                <a:solidFill>
                  <a:srgbClr val="000000"/>
                </a:solidFill>
                <a:effectLst/>
              </a:rPr>
              <a:t>It demonstrates the basic syntax for outputting text to the screen and confirms that everything is installed and working.</a:t>
            </a:r>
          </a:p>
          <a:p>
            <a:pPr marL="114300" indent="0">
              <a:buNone/>
            </a:pPr>
            <a:endParaRPr lang="en-US" dirty="0">
              <a:solidFill>
                <a:schemeClr val="accent4"/>
              </a:solidFill>
              <a:latin typeface="Courier New" panose="02070309020205020404" pitchFamily="49" charset="0"/>
              <a:cs typeface="Courier New" panose="02070309020205020404" pitchFamily="49" charset="0"/>
            </a:endParaRPr>
          </a:p>
          <a:p>
            <a:pPr marL="114300" indent="0">
              <a:buNone/>
            </a:pPr>
            <a:r>
              <a:rPr lang="en-US" dirty="0">
                <a:solidFill>
                  <a:schemeClr val="accent4"/>
                </a:solidFill>
                <a:latin typeface="Courier New" panose="02070309020205020404" pitchFamily="49" charset="0"/>
                <a:cs typeface="Courier New" panose="02070309020205020404" pitchFamily="49" charset="0"/>
              </a:rPr>
              <a:t>print</a:t>
            </a:r>
            <a:r>
              <a:rPr lang="en-US" dirty="0">
                <a:latin typeface="Courier New" panose="02070309020205020404" pitchFamily="49" charset="0"/>
                <a:cs typeface="Courier New" panose="02070309020205020404" pitchFamily="49" charset="0"/>
              </a:rPr>
              <a:t>(</a:t>
            </a:r>
            <a:r>
              <a:rPr lang="en-US" dirty="0">
                <a:solidFill>
                  <a:schemeClr val="accent6"/>
                </a:solidFill>
                <a:latin typeface="Courier New" panose="02070309020205020404" pitchFamily="49" charset="0"/>
                <a:cs typeface="Courier New" panose="02070309020205020404" pitchFamily="49" charset="0"/>
              </a:rPr>
              <a:t>"Hello, world!"</a:t>
            </a:r>
            <a:r>
              <a:rPr lang="en-US" dirty="0">
                <a:latin typeface="Courier New" panose="02070309020205020404" pitchFamily="49" charset="0"/>
                <a:cs typeface="Courier New" panose="02070309020205020404" pitchFamily="49" charset="0"/>
              </a:rPr>
              <a:t>)</a:t>
            </a:r>
            <a:endParaRPr lang="en-US" b="1" dirty="0"/>
          </a:p>
          <a:p>
            <a:pPr algn="l">
              <a:buNone/>
            </a:pPr>
            <a:r>
              <a:rPr lang="en-US" b="1" i="0" u="none" strike="noStrike" dirty="0">
                <a:solidFill>
                  <a:srgbClr val="000000"/>
                </a:solidFill>
                <a:effectLst/>
              </a:rPr>
              <a:t>Explanation</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print() is a built-in function in Python that sends text or other data to the console (standard output).</a:t>
            </a:r>
          </a:p>
          <a:p>
            <a:pPr algn="l">
              <a:buFont typeface="Arial" panose="020B0604020202020204" pitchFamily="34" charset="0"/>
              <a:buChar char="•"/>
            </a:pPr>
            <a:r>
              <a:rPr lang="en-US" b="0" i="0" u="none" strike="noStrike" dirty="0">
                <a:solidFill>
                  <a:srgbClr val="000000"/>
                </a:solidFill>
                <a:effectLst/>
              </a:rPr>
              <a:t>The text "Hello, world!" is a string literal, enclosed in quotes.</a:t>
            </a:r>
          </a:p>
          <a:p>
            <a:endParaRPr lang="en-US" dirty="0"/>
          </a:p>
        </p:txBody>
      </p:sp>
    </p:spTree>
    <p:extLst>
      <p:ext uri="{BB962C8B-B14F-4D97-AF65-F5344CB8AC3E}">
        <p14:creationId xmlns:p14="http://schemas.microsoft.com/office/powerpoint/2010/main" val="4141879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A3D07-5346-5B52-31B3-4B55A014B48F}"/>
              </a:ext>
            </a:extLst>
          </p:cNvPr>
          <p:cNvSpPr>
            <a:spLocks noGrp="1"/>
          </p:cNvSpPr>
          <p:nvPr>
            <p:ph type="title"/>
          </p:nvPr>
        </p:nvSpPr>
        <p:spPr/>
        <p:txBody>
          <a:bodyPr/>
          <a:lstStyle/>
          <a:p>
            <a:r>
              <a:rPr lang="en-US" b="0" i="0" u="none" strike="noStrike" dirty="0">
                <a:solidFill>
                  <a:srgbClr val="000000"/>
                </a:solidFill>
                <a:effectLst/>
                <a:latin typeface="-webkit-standard"/>
              </a:rPr>
              <a:t>Running the Program</a:t>
            </a:r>
            <a:endParaRPr lang="en-US" dirty="0"/>
          </a:p>
        </p:txBody>
      </p:sp>
      <p:sp>
        <p:nvSpPr>
          <p:cNvPr id="3" name="Text Placeholder 2">
            <a:extLst>
              <a:ext uri="{FF2B5EF4-FFF2-40B4-BE49-F238E27FC236}">
                <a16:creationId xmlns:a16="http://schemas.microsoft.com/office/drawing/2014/main" id="{39B31CBD-8C4C-1485-B081-C8F5F73A1B01}"/>
              </a:ext>
            </a:extLst>
          </p:cNvPr>
          <p:cNvSpPr>
            <a:spLocks noGrp="1"/>
          </p:cNvSpPr>
          <p:nvPr>
            <p:ph type="body" idx="1"/>
          </p:nvPr>
        </p:nvSpPr>
        <p:spPr/>
        <p:txBody>
          <a:bodyPr/>
          <a:lstStyle/>
          <a:p>
            <a:pPr>
              <a:buNone/>
            </a:pPr>
            <a:r>
              <a:rPr lang="en-US" b="1" dirty="0"/>
              <a:t>Interactive Mode (REPL)</a:t>
            </a:r>
            <a:r>
              <a:rPr lang="en-US" dirty="0"/>
              <a:t>: Type python or python3 in your terminal, then type print("Hello, world!") and press Enter.</a:t>
            </a:r>
          </a:p>
          <a:p>
            <a:pPr>
              <a:buNone/>
            </a:pPr>
            <a:endParaRPr lang="en-US" b="1" dirty="0"/>
          </a:p>
          <a:p>
            <a:pPr>
              <a:buNone/>
            </a:pPr>
            <a:r>
              <a:rPr lang="en-US" b="1" dirty="0"/>
              <a:t>Script Mode</a:t>
            </a:r>
            <a:r>
              <a:rPr lang="en-US" dirty="0"/>
              <a:t>:</a:t>
            </a:r>
          </a:p>
          <a:p>
            <a:pPr>
              <a:buFont typeface="+mj-lt"/>
              <a:buAutoNum type="arabicPeriod"/>
            </a:pPr>
            <a:r>
              <a:rPr lang="en-US" dirty="0"/>
              <a:t>Open a text editor or IDE.</a:t>
            </a:r>
          </a:p>
          <a:p>
            <a:pPr>
              <a:buFont typeface="+mj-lt"/>
              <a:buAutoNum type="arabicPeriod"/>
            </a:pPr>
            <a:r>
              <a:rPr lang="en-US" dirty="0"/>
              <a:t>Write the code in a file named </a:t>
            </a:r>
            <a:r>
              <a:rPr lang="en-US" dirty="0" err="1"/>
              <a:t>hello.py</a:t>
            </a:r>
            <a:r>
              <a:rPr lang="en-US" dirty="0"/>
              <a:t>.</a:t>
            </a:r>
          </a:p>
          <a:p>
            <a:pPr>
              <a:buFont typeface="+mj-lt"/>
              <a:buAutoNum type="arabicPeriod"/>
            </a:pPr>
            <a:r>
              <a:rPr lang="en-US" dirty="0"/>
              <a:t>Run it by typing python </a:t>
            </a:r>
            <a:r>
              <a:rPr lang="en-US" dirty="0" err="1"/>
              <a:t>hello.py</a:t>
            </a:r>
            <a:r>
              <a:rPr lang="en-US" dirty="0"/>
              <a:t> in your terminal.</a:t>
            </a:r>
          </a:p>
          <a:p>
            <a:endParaRPr lang="en-US" dirty="0"/>
          </a:p>
        </p:txBody>
      </p:sp>
    </p:spTree>
    <p:extLst>
      <p:ext uri="{BB962C8B-B14F-4D97-AF65-F5344CB8AC3E}">
        <p14:creationId xmlns:p14="http://schemas.microsoft.com/office/powerpoint/2010/main" val="2131423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07375-D608-5976-571A-ECCD6B2BF3FE}"/>
              </a:ext>
            </a:extLst>
          </p:cNvPr>
          <p:cNvSpPr>
            <a:spLocks noGrp="1"/>
          </p:cNvSpPr>
          <p:nvPr>
            <p:ph type="title"/>
          </p:nvPr>
        </p:nvSpPr>
        <p:spPr/>
        <p:txBody>
          <a:bodyPr/>
          <a:lstStyle/>
          <a:p>
            <a:r>
              <a:rPr lang="en-US" b="0" i="0" u="none" strike="noStrike" dirty="0">
                <a:solidFill>
                  <a:srgbClr val="000000"/>
                </a:solidFill>
                <a:effectLst/>
                <a:latin typeface="-webkit-standard"/>
              </a:rPr>
              <a:t>Common Variations of PRINT statements</a:t>
            </a:r>
            <a:endParaRPr lang="en-US" dirty="0"/>
          </a:p>
        </p:txBody>
      </p:sp>
      <p:sp>
        <p:nvSpPr>
          <p:cNvPr id="3" name="Text Placeholder 2">
            <a:extLst>
              <a:ext uri="{FF2B5EF4-FFF2-40B4-BE49-F238E27FC236}">
                <a16:creationId xmlns:a16="http://schemas.microsoft.com/office/drawing/2014/main" id="{2BAE5A0D-5A22-BC4C-342B-CE96838DFA00}"/>
              </a:ext>
            </a:extLst>
          </p:cNvPr>
          <p:cNvSpPr>
            <a:spLocks noGrp="1"/>
          </p:cNvSpPr>
          <p:nvPr>
            <p:ph type="body" idx="1"/>
          </p:nvPr>
        </p:nvSpPr>
        <p:spPr/>
        <p:txBody>
          <a:bodyPr/>
          <a:lstStyle/>
          <a:p>
            <a:r>
              <a:rPr lang="en-US" b="0" i="0" u="none" strike="noStrike" dirty="0">
                <a:solidFill>
                  <a:srgbClr val="000000"/>
                </a:solidFill>
                <a:effectLst/>
                <a:latin typeface="-webkit-standard"/>
              </a:rPr>
              <a:t>Using different strings: </a:t>
            </a:r>
            <a:r>
              <a:rPr lang="en-US" dirty="0">
                <a:latin typeface="Courier New" panose="02070309020205020404" pitchFamily="49" charset="0"/>
                <a:cs typeface="Courier New" panose="02070309020205020404" pitchFamily="49" charset="0"/>
              </a:rPr>
              <a:t>print("Welcome to Python!")</a:t>
            </a:r>
          </a:p>
          <a:p>
            <a:r>
              <a:rPr lang="en-US" b="0" i="0" u="none" strike="noStrike" dirty="0">
                <a:solidFill>
                  <a:srgbClr val="000000"/>
                </a:solidFill>
                <a:effectLst/>
                <a:latin typeface="-webkit-standard"/>
              </a:rPr>
              <a:t>Printing numbers: </a:t>
            </a:r>
            <a:r>
              <a:rPr lang="en-US" sz="2000" b="0" i="0" u="none" strike="noStrike" dirty="0">
                <a:solidFill>
                  <a:srgbClr val="000000"/>
                </a:solidFill>
                <a:effectLst/>
                <a:latin typeface="Courier New" panose="02070309020205020404" pitchFamily="49" charset="0"/>
                <a:cs typeface="Courier New" panose="02070309020205020404" pitchFamily="49" charset="0"/>
              </a:rPr>
              <a:t>print(42) </a:t>
            </a:r>
            <a:r>
              <a:rPr lang="en-US" sz="2000" dirty="0">
                <a:solidFill>
                  <a:srgbClr val="000000"/>
                </a:solidFill>
                <a:latin typeface="Courier New" panose="02070309020205020404" pitchFamily="49" charset="0"/>
                <a:cs typeface="Courier New" panose="02070309020205020404" pitchFamily="49" charset="0"/>
              </a:rPr>
              <a:t>OR </a:t>
            </a:r>
            <a:r>
              <a:rPr lang="en-US" sz="2000" b="0" i="0" u="none" strike="noStrike" dirty="0">
                <a:solidFill>
                  <a:srgbClr val="000000"/>
                </a:solidFill>
                <a:effectLst/>
                <a:latin typeface="Courier New" panose="02070309020205020404" pitchFamily="49" charset="0"/>
                <a:cs typeface="Courier New" panose="02070309020205020404" pitchFamily="49" charset="0"/>
              </a:rPr>
              <a:t>print("The answer is:", 42)</a:t>
            </a:r>
          </a:p>
          <a:p>
            <a:r>
              <a:rPr lang="en-US" b="0" i="0" u="none" strike="noStrike" dirty="0">
                <a:solidFill>
                  <a:srgbClr val="000000"/>
                </a:solidFill>
                <a:effectLst/>
                <a:latin typeface="-webkit-standard"/>
              </a:rPr>
              <a:t>Formatted strings (f-strings):</a:t>
            </a:r>
            <a:r>
              <a:rPr lang="en-US" dirty="0">
                <a:solidFill>
                  <a:srgbClr val="000000"/>
                </a:solidFill>
                <a:latin typeface="-webkit-standard"/>
              </a:rPr>
              <a:t> </a:t>
            </a:r>
          </a:p>
          <a:p>
            <a:pPr marL="114300" indent="0">
              <a:buNone/>
            </a:pPr>
            <a:r>
              <a:rPr lang="en-US" dirty="0">
                <a:solidFill>
                  <a:srgbClr val="000000"/>
                </a:solidFill>
                <a:latin typeface="Courier New" panose="02070309020205020404" pitchFamily="49" charset="0"/>
                <a:cs typeface="Courier New" panose="02070309020205020404" pitchFamily="49" charset="0"/>
              </a:rPr>
              <a:t>name = "Alice"</a:t>
            </a:r>
          </a:p>
          <a:p>
            <a:pPr marL="114300" indent="0">
              <a:buNone/>
            </a:pPr>
            <a:r>
              <a:rPr lang="en-US" dirty="0">
                <a:solidFill>
                  <a:srgbClr val="000000"/>
                </a:solidFill>
                <a:latin typeface="Courier New" panose="02070309020205020404" pitchFamily="49" charset="0"/>
                <a:cs typeface="Courier New" panose="02070309020205020404" pitchFamily="49" charset="0"/>
              </a:rPr>
              <a:t>print(</a:t>
            </a:r>
            <a:r>
              <a:rPr lang="en-US" dirty="0" err="1">
                <a:solidFill>
                  <a:srgbClr val="000000"/>
                </a:solidFill>
                <a:latin typeface="Courier New" panose="02070309020205020404" pitchFamily="49" charset="0"/>
                <a:cs typeface="Courier New" panose="02070309020205020404" pitchFamily="49" charset="0"/>
              </a:rPr>
              <a:t>f"Hello</a:t>
            </a:r>
            <a:r>
              <a:rPr lang="en-US" dirty="0">
                <a:solidFill>
                  <a:srgbClr val="000000"/>
                </a:solidFill>
                <a:latin typeface="Courier New" panose="02070309020205020404" pitchFamily="49" charset="0"/>
                <a:cs typeface="Courier New" panose="02070309020205020404" pitchFamily="49" charset="0"/>
              </a:rPr>
              <a:t>, {name}!")</a:t>
            </a:r>
          </a:p>
          <a:p>
            <a:endParaRPr lang="en-US" b="0" i="0" u="none" strike="noStrike" dirty="0">
              <a:solidFill>
                <a:srgbClr val="000000"/>
              </a:solidFill>
              <a:effectLst/>
              <a:latin typeface="-webkit-standard"/>
            </a:endParaRPr>
          </a:p>
          <a:p>
            <a:r>
              <a:rPr lang="en-US" dirty="0"/>
              <a:t>Mastering print() is fundamental.</a:t>
            </a:r>
          </a:p>
          <a:p>
            <a:r>
              <a:rPr lang="en-US" dirty="0"/>
              <a:t>Output is often the fastest way to verify logic during development.</a:t>
            </a:r>
          </a:p>
          <a:p>
            <a:endParaRPr lang="en-US" b="0" i="0" u="none" strike="noStrike" dirty="0">
              <a:solidFill>
                <a:srgbClr val="000000"/>
              </a:solidFill>
              <a:effectLst/>
              <a:latin typeface="-webkit-standard"/>
            </a:endParaRPr>
          </a:p>
          <a:p>
            <a:endParaRPr lang="en-US" dirty="0"/>
          </a:p>
        </p:txBody>
      </p:sp>
    </p:spTree>
    <p:extLst>
      <p:ext uri="{BB962C8B-B14F-4D97-AF65-F5344CB8AC3E}">
        <p14:creationId xmlns:p14="http://schemas.microsoft.com/office/powerpoint/2010/main" val="1922219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4CB05-2C72-572E-AC21-1DF2F9827AF2}"/>
              </a:ext>
            </a:extLst>
          </p:cNvPr>
          <p:cNvSpPr>
            <a:spLocks noGrp="1"/>
          </p:cNvSpPr>
          <p:nvPr>
            <p:ph type="title"/>
          </p:nvPr>
        </p:nvSpPr>
        <p:spPr/>
        <p:txBody>
          <a:bodyPr/>
          <a:lstStyle/>
          <a:p>
            <a:r>
              <a:rPr lang="en-US" b="0" i="0" u="none" strike="noStrike" dirty="0">
                <a:solidFill>
                  <a:srgbClr val="000000"/>
                </a:solidFill>
                <a:effectLst/>
                <a:latin typeface="-webkit-standard"/>
              </a:rPr>
              <a:t>Basic Syntax &amp; Indentation</a:t>
            </a:r>
            <a:endParaRPr lang="en-US" dirty="0"/>
          </a:p>
        </p:txBody>
      </p:sp>
      <p:sp>
        <p:nvSpPr>
          <p:cNvPr id="3" name="Text Placeholder 2">
            <a:extLst>
              <a:ext uri="{FF2B5EF4-FFF2-40B4-BE49-F238E27FC236}">
                <a16:creationId xmlns:a16="http://schemas.microsoft.com/office/drawing/2014/main" id="{C2EAFFD5-C446-DB1B-A8B3-B62182002623}"/>
              </a:ext>
            </a:extLst>
          </p:cNvPr>
          <p:cNvSpPr>
            <a:spLocks noGrp="1"/>
          </p:cNvSpPr>
          <p:nvPr>
            <p:ph type="body" idx="1"/>
          </p:nvPr>
        </p:nvSpPr>
        <p:spPr/>
        <p:txBody>
          <a:bodyPr/>
          <a:lstStyle/>
          <a:p>
            <a:r>
              <a:rPr lang="en-US" dirty="0"/>
              <a:t>Python’s syntax is designed to be concise and readable.</a:t>
            </a:r>
          </a:p>
          <a:p>
            <a:r>
              <a:rPr lang="en-US" dirty="0"/>
              <a:t>Unlike many languages that rely on curly braces {} to denote blocks of code, Python uses indentation to determine block structure.</a:t>
            </a:r>
          </a:p>
          <a:p>
            <a:endParaRPr lang="en-US" dirty="0"/>
          </a:p>
          <a:p>
            <a:endParaRPr lang="en-US" dirty="0"/>
          </a:p>
        </p:txBody>
      </p:sp>
    </p:spTree>
    <p:extLst>
      <p:ext uri="{BB962C8B-B14F-4D97-AF65-F5344CB8AC3E}">
        <p14:creationId xmlns:p14="http://schemas.microsoft.com/office/powerpoint/2010/main" val="4141725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652DE-B777-D947-41CF-9C3CF685A86B}"/>
              </a:ext>
            </a:extLst>
          </p:cNvPr>
          <p:cNvSpPr>
            <a:spLocks noGrp="1"/>
          </p:cNvSpPr>
          <p:nvPr>
            <p:ph type="title"/>
          </p:nvPr>
        </p:nvSpPr>
        <p:spPr/>
        <p:txBody>
          <a:bodyPr/>
          <a:lstStyle/>
          <a:p>
            <a:r>
              <a:rPr lang="en-US" b="0" i="0" u="none" strike="noStrike" dirty="0">
                <a:solidFill>
                  <a:srgbClr val="000000"/>
                </a:solidFill>
                <a:effectLst/>
                <a:latin typeface="-webkit-standard"/>
              </a:rPr>
              <a:t>Indentation</a:t>
            </a:r>
            <a:endParaRPr lang="en-US" dirty="0"/>
          </a:p>
        </p:txBody>
      </p:sp>
      <p:sp>
        <p:nvSpPr>
          <p:cNvPr id="3" name="Text Placeholder 2">
            <a:extLst>
              <a:ext uri="{FF2B5EF4-FFF2-40B4-BE49-F238E27FC236}">
                <a16:creationId xmlns:a16="http://schemas.microsoft.com/office/drawing/2014/main" id="{54ED73B1-2E16-0BD8-3CBF-47F1FAE12CEB}"/>
              </a:ext>
            </a:extLst>
          </p:cNvPr>
          <p:cNvSpPr>
            <a:spLocks noGrp="1"/>
          </p:cNvSpPr>
          <p:nvPr>
            <p:ph type="body" idx="1"/>
          </p:nvPr>
        </p:nvSpPr>
        <p:spPr>
          <a:xfrm>
            <a:off x="628650" y="1405496"/>
            <a:ext cx="7886700" cy="4351339"/>
          </a:xfrm>
        </p:spPr>
        <p:txBody>
          <a:bodyPr/>
          <a:lstStyle/>
          <a:p>
            <a:r>
              <a:rPr lang="en-US" b="1" i="0" u="none" strike="noStrike" dirty="0">
                <a:solidFill>
                  <a:srgbClr val="000000"/>
                </a:solidFill>
                <a:effectLst/>
              </a:rPr>
              <a:t>How It Works</a:t>
            </a:r>
            <a:r>
              <a:rPr lang="en-US" b="0" i="0" u="none" strike="noStrike" dirty="0">
                <a:solidFill>
                  <a:srgbClr val="000000"/>
                </a:solidFill>
                <a:effectLst/>
                <a:latin typeface="-webkit-standard"/>
              </a:rPr>
              <a:t>: A group of statements that are indented to the same level constitutes a “block.”</a:t>
            </a:r>
          </a:p>
          <a:p>
            <a:endParaRPr lang="en-US" b="0" i="0" u="none" strike="noStrike" dirty="0">
              <a:solidFill>
                <a:srgbClr val="000000"/>
              </a:solidFill>
              <a:effectLst/>
              <a:latin typeface="-webkit-standard"/>
            </a:endParaRPr>
          </a:p>
          <a:p>
            <a:pPr marL="114300" indent="0">
              <a:buNone/>
            </a:pPr>
            <a:r>
              <a:rPr lang="en-US" dirty="0">
                <a:latin typeface="Courier New" panose="02070309020205020404" pitchFamily="49" charset="0"/>
                <a:cs typeface="Courier New" panose="02070309020205020404" pitchFamily="49" charset="0"/>
              </a:rPr>
              <a:t>if x &gt; 0:</a:t>
            </a:r>
          </a:p>
          <a:p>
            <a:pPr marL="114300" indent="0">
              <a:buNone/>
            </a:pPr>
            <a:r>
              <a:rPr lang="en-US" dirty="0">
                <a:latin typeface="Courier New" panose="02070309020205020404" pitchFamily="49" charset="0"/>
                <a:cs typeface="Courier New" panose="02070309020205020404" pitchFamily="49" charset="0"/>
              </a:rPr>
              <a:t>    print("x is positive")</a:t>
            </a:r>
          </a:p>
          <a:p>
            <a:pPr marL="114300" indent="0">
              <a:buNone/>
            </a:pPr>
            <a:r>
              <a:rPr lang="en-US" dirty="0">
                <a:latin typeface="Courier New" panose="02070309020205020404" pitchFamily="49" charset="0"/>
                <a:cs typeface="Courier New" panose="02070309020205020404" pitchFamily="49" charset="0"/>
              </a:rPr>
              <a:t>    x = x - 1</a:t>
            </a:r>
          </a:p>
          <a:p>
            <a:pPr marL="114300" indent="0">
              <a:buNone/>
            </a:pPr>
            <a:r>
              <a:rPr lang="en-US" dirty="0">
                <a:latin typeface="Courier New" panose="02070309020205020404" pitchFamily="49" charset="0"/>
                <a:cs typeface="Courier New" panose="02070309020205020404" pitchFamily="49" charset="0"/>
              </a:rPr>
              <a:t>print("Done!")</a:t>
            </a:r>
          </a:p>
          <a:p>
            <a:pPr marL="114300" indent="0">
              <a:buNone/>
            </a:pPr>
            <a:endParaRPr lang="en-US" dirty="0">
              <a:latin typeface="Courier New" panose="02070309020205020404" pitchFamily="49" charset="0"/>
              <a:cs typeface="Courier New" panose="02070309020205020404" pitchFamily="49" charset="0"/>
            </a:endParaRPr>
          </a:p>
          <a:p>
            <a:r>
              <a:rPr lang="en-US" dirty="0"/>
              <a:t>Typically, 4 spaces per indentation level (instead of tabs) is the Python community standard (PEP 8).</a:t>
            </a:r>
          </a:p>
          <a:p>
            <a:r>
              <a:rPr lang="en-US" b="1" dirty="0"/>
              <a:t>Why It Matters</a:t>
            </a:r>
            <a:r>
              <a:rPr lang="en-US" dirty="0"/>
              <a:t>: Indentation is </a:t>
            </a:r>
            <a:r>
              <a:rPr lang="en-US" b="1" dirty="0"/>
              <a:t>not</a:t>
            </a:r>
            <a:r>
              <a:rPr lang="en-US" dirty="0"/>
              <a:t> just for style—Python will throw an </a:t>
            </a:r>
            <a:r>
              <a:rPr lang="en-US" dirty="0" err="1"/>
              <a:t>IndentationError</a:t>
            </a:r>
            <a:r>
              <a:rPr lang="en-US" dirty="0"/>
              <a:t> if used incorrectly.</a:t>
            </a:r>
          </a:p>
          <a:p>
            <a:endParaRPr lang="en-US" dirty="0"/>
          </a:p>
        </p:txBody>
      </p:sp>
    </p:spTree>
    <p:extLst>
      <p:ext uri="{BB962C8B-B14F-4D97-AF65-F5344CB8AC3E}">
        <p14:creationId xmlns:p14="http://schemas.microsoft.com/office/powerpoint/2010/main" val="3965942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B8ADF-9050-D69A-087E-4BD71BD1A35F}"/>
              </a:ext>
            </a:extLst>
          </p:cNvPr>
          <p:cNvSpPr>
            <a:spLocks noGrp="1"/>
          </p:cNvSpPr>
          <p:nvPr>
            <p:ph type="title"/>
          </p:nvPr>
        </p:nvSpPr>
        <p:spPr/>
        <p:txBody>
          <a:bodyPr/>
          <a:lstStyle/>
          <a:p>
            <a:r>
              <a:rPr lang="en-US" b="0" i="0" u="none" strike="noStrike" dirty="0">
                <a:solidFill>
                  <a:srgbClr val="000000"/>
                </a:solidFill>
                <a:effectLst/>
                <a:latin typeface="-webkit-standard"/>
              </a:rPr>
              <a:t>Line Endings</a:t>
            </a:r>
            <a:endParaRPr lang="en-US" dirty="0"/>
          </a:p>
        </p:txBody>
      </p:sp>
      <p:sp>
        <p:nvSpPr>
          <p:cNvPr id="3" name="Text Placeholder 2">
            <a:extLst>
              <a:ext uri="{FF2B5EF4-FFF2-40B4-BE49-F238E27FC236}">
                <a16:creationId xmlns:a16="http://schemas.microsoft.com/office/drawing/2014/main" id="{D71BC453-4720-E08F-DEBA-83E6987CCA1B}"/>
              </a:ext>
            </a:extLst>
          </p:cNvPr>
          <p:cNvSpPr>
            <a:spLocks noGrp="1"/>
          </p:cNvSpPr>
          <p:nvPr>
            <p:ph type="body" idx="1"/>
          </p:nvPr>
        </p:nvSpPr>
        <p:spPr/>
        <p:txBody>
          <a:bodyPr/>
          <a:lstStyle/>
          <a:p>
            <a:r>
              <a:rPr lang="en-US" dirty="0"/>
              <a:t>Python statements usually end when the line ends.</a:t>
            </a:r>
          </a:p>
          <a:p>
            <a:pPr>
              <a:buFont typeface="Arial" panose="020B0604020202020204" pitchFamily="34" charset="0"/>
              <a:buChar char="•"/>
            </a:pPr>
            <a:r>
              <a:rPr lang="en-US" dirty="0"/>
              <a:t>No need for semicolons (;) as in some other languages, although you can use them if desired (not recommended for code clarity).</a:t>
            </a:r>
          </a:p>
          <a:p>
            <a:pPr>
              <a:buNone/>
            </a:pPr>
            <a:br>
              <a:rPr lang="en-US" dirty="0"/>
            </a:br>
            <a:endParaRPr lang="en-US" dirty="0"/>
          </a:p>
        </p:txBody>
      </p:sp>
    </p:spTree>
    <p:extLst>
      <p:ext uri="{BB962C8B-B14F-4D97-AF65-F5344CB8AC3E}">
        <p14:creationId xmlns:p14="http://schemas.microsoft.com/office/powerpoint/2010/main" val="2997465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7522D-3A3E-B08E-B502-F042EC6EB63A}"/>
              </a:ext>
            </a:extLst>
          </p:cNvPr>
          <p:cNvSpPr>
            <a:spLocks noGrp="1"/>
          </p:cNvSpPr>
          <p:nvPr>
            <p:ph type="title"/>
          </p:nvPr>
        </p:nvSpPr>
        <p:spPr/>
        <p:txBody>
          <a:bodyPr/>
          <a:lstStyle/>
          <a:p>
            <a:r>
              <a:rPr lang="en-US" b="0" i="0" u="none" strike="noStrike" dirty="0">
                <a:solidFill>
                  <a:srgbClr val="000000"/>
                </a:solidFill>
                <a:effectLst/>
                <a:latin typeface="-webkit-standard"/>
              </a:rPr>
              <a:t>Comments</a:t>
            </a:r>
            <a:endParaRPr lang="en-US" dirty="0"/>
          </a:p>
        </p:txBody>
      </p:sp>
      <p:sp>
        <p:nvSpPr>
          <p:cNvPr id="3" name="Text Placeholder 2">
            <a:extLst>
              <a:ext uri="{FF2B5EF4-FFF2-40B4-BE49-F238E27FC236}">
                <a16:creationId xmlns:a16="http://schemas.microsoft.com/office/drawing/2014/main" id="{E553AEAE-7F80-FB3E-C57E-BE5F00A2B8BB}"/>
              </a:ext>
            </a:extLst>
          </p:cNvPr>
          <p:cNvSpPr>
            <a:spLocks noGrp="1"/>
          </p:cNvSpPr>
          <p:nvPr>
            <p:ph type="body" idx="1"/>
          </p:nvPr>
        </p:nvSpPr>
        <p:spPr>
          <a:xfrm>
            <a:off x="628650" y="1380782"/>
            <a:ext cx="7886700" cy="4351339"/>
          </a:xfrm>
        </p:spPr>
        <p:txBody>
          <a:bodyPr/>
          <a:lstStyle/>
          <a:p>
            <a:r>
              <a:rPr lang="en-US" b="1" i="0" u="none" strike="noStrike" dirty="0">
                <a:solidFill>
                  <a:srgbClr val="000000"/>
                </a:solidFill>
                <a:effectLst/>
              </a:rPr>
              <a:t>Single-Line Comments</a:t>
            </a:r>
            <a:r>
              <a:rPr lang="en-US" b="0" i="0" u="none" strike="noStrike" dirty="0">
                <a:solidFill>
                  <a:srgbClr val="000000"/>
                </a:solidFill>
                <a:effectLst/>
                <a:latin typeface="-webkit-standard"/>
              </a:rPr>
              <a:t>: Start a line with </a:t>
            </a:r>
            <a:r>
              <a:rPr lang="en-US" dirty="0"/>
              <a:t>#</a:t>
            </a:r>
            <a:r>
              <a:rPr lang="en-US" b="0" i="0" u="none" strike="noStrike" dirty="0">
                <a:solidFill>
                  <a:srgbClr val="000000"/>
                </a:solidFill>
                <a:effectLst/>
                <a:latin typeface="-webkit-standard"/>
              </a:rPr>
              <a:t>.</a:t>
            </a:r>
          </a:p>
          <a:p>
            <a:pPr marL="114300" indent="0">
              <a:buNone/>
            </a:pPr>
            <a:r>
              <a:rPr lang="en-US" dirty="0">
                <a:latin typeface="Courier New" panose="02070309020205020404" pitchFamily="49" charset="0"/>
                <a:cs typeface="Courier New" panose="02070309020205020404" pitchFamily="49" charset="0"/>
              </a:rPr>
              <a:t># This is a comment explaining the next line</a:t>
            </a:r>
          </a:p>
          <a:p>
            <a:pPr marL="114300" indent="0">
              <a:buNone/>
            </a:pPr>
            <a:r>
              <a:rPr lang="en-US" dirty="0">
                <a:latin typeface="Courier New" panose="02070309020205020404" pitchFamily="49" charset="0"/>
                <a:cs typeface="Courier New" panose="02070309020205020404" pitchFamily="49" charset="0"/>
              </a:rPr>
              <a:t>print("Hello, Python!")  # inline comment</a:t>
            </a:r>
          </a:p>
          <a:p>
            <a:r>
              <a:rPr lang="en-US" b="1" i="0" u="none" strike="noStrike" dirty="0">
                <a:solidFill>
                  <a:srgbClr val="000000"/>
                </a:solidFill>
                <a:effectLst/>
              </a:rPr>
              <a:t>Docstrings</a:t>
            </a:r>
            <a:r>
              <a:rPr lang="en-US" b="0" i="0" u="none" strike="noStrike" dirty="0">
                <a:solidFill>
                  <a:srgbClr val="000000"/>
                </a:solidFill>
                <a:effectLst/>
                <a:latin typeface="-webkit-standard"/>
              </a:rPr>
              <a:t>: Triple-quoted strings often used at the beginning of modules or functions to describe functionality.</a:t>
            </a:r>
            <a:endParaRPr lang="en-US" b="0" i="0" u="none" strike="noStrike" dirty="0">
              <a:solidFill>
                <a:srgbClr val="000000"/>
              </a:solidFill>
              <a:effectLst/>
              <a:latin typeface="Courier New" panose="02070309020205020404" pitchFamily="49" charset="0"/>
              <a:cs typeface="Courier New" panose="02070309020205020404" pitchFamily="49" charset="0"/>
            </a:endParaRPr>
          </a:p>
          <a:p>
            <a:pPr marL="114300" indent="0">
              <a:buNone/>
            </a:pPr>
            <a:r>
              <a:rPr lang="en-US" dirty="0">
                <a:latin typeface="Courier New" panose="02070309020205020404" pitchFamily="49" charset="0"/>
                <a:cs typeface="Courier New" panose="02070309020205020404" pitchFamily="49" charset="0"/>
              </a:rPr>
              <a:t>"""</a:t>
            </a:r>
          </a:p>
          <a:p>
            <a:pPr marL="114300" indent="0">
              <a:buNone/>
            </a:pPr>
            <a:r>
              <a:rPr lang="en-US" dirty="0">
                <a:latin typeface="Courier New" panose="02070309020205020404" pitchFamily="49" charset="0"/>
                <a:cs typeface="Courier New" panose="02070309020205020404" pitchFamily="49" charset="0"/>
              </a:rPr>
              <a:t>This module provides a greeting function.</a:t>
            </a:r>
          </a:p>
          <a:p>
            <a:pPr marL="114300" indent="0">
              <a:buNone/>
            </a:pPr>
            <a:r>
              <a:rPr lang="en-US" dirty="0">
                <a:latin typeface="Courier New" panose="02070309020205020404" pitchFamily="49" charset="0"/>
                <a:cs typeface="Courier New" panose="02070309020205020404" pitchFamily="49" charset="0"/>
              </a:rPr>
              <a:t>"""</a:t>
            </a:r>
          </a:p>
          <a:p>
            <a:pPr marL="114300" indent="0">
              <a:buNone/>
            </a:pPr>
            <a:r>
              <a:rPr lang="en-US" dirty="0">
                <a:latin typeface="Courier New" panose="02070309020205020404" pitchFamily="49" charset="0"/>
                <a:cs typeface="Courier New" panose="02070309020205020404" pitchFamily="49" charset="0"/>
              </a:rPr>
              <a:t>def greet(name):</a:t>
            </a:r>
          </a:p>
          <a:p>
            <a:pPr marL="114300" indent="0">
              <a:buNone/>
            </a:pPr>
            <a:r>
              <a:rPr lang="en-US" dirty="0">
                <a:latin typeface="Courier New" panose="02070309020205020404" pitchFamily="49" charset="0"/>
                <a:cs typeface="Courier New" panose="02070309020205020404" pitchFamily="49" charset="0"/>
              </a:rPr>
              <a:t>    """Return a greeting for a specific name."""</a:t>
            </a:r>
          </a:p>
          <a:p>
            <a:pPr marL="114300" indent="0">
              <a:buNone/>
            </a:pPr>
            <a:r>
              <a:rPr lang="en-US" dirty="0">
                <a:latin typeface="Courier New" panose="02070309020205020404" pitchFamily="49" charset="0"/>
                <a:cs typeface="Courier New" panose="02070309020205020404" pitchFamily="49" charset="0"/>
              </a:rPr>
              <a:t>    return </a:t>
            </a:r>
            <a:r>
              <a:rPr lang="en-US" dirty="0" err="1">
                <a:latin typeface="Courier New" panose="02070309020205020404" pitchFamily="49" charset="0"/>
                <a:cs typeface="Courier New" panose="02070309020205020404" pitchFamily="49" charset="0"/>
              </a:rPr>
              <a:t>f"Hello</a:t>
            </a:r>
            <a:r>
              <a:rPr lang="en-US" dirty="0">
                <a:latin typeface="Courier New" panose="02070309020205020404" pitchFamily="49" charset="0"/>
                <a:cs typeface="Courier New" panose="02070309020205020404" pitchFamily="49" charset="0"/>
              </a:rPr>
              <a:t>, {name}"</a:t>
            </a:r>
          </a:p>
          <a:p>
            <a:pPr marL="114300" indent="0">
              <a:buNone/>
            </a:pPr>
            <a:endParaRPr lang="en-US" dirty="0">
              <a:latin typeface="Courier New" panose="02070309020205020404" pitchFamily="49" charset="0"/>
              <a:cs typeface="Courier New" panose="02070309020205020404" pitchFamily="49" charset="0"/>
            </a:endParaRPr>
          </a:p>
          <a:p>
            <a:endParaRPr lang="en-US" dirty="0"/>
          </a:p>
        </p:txBody>
      </p:sp>
    </p:spTree>
    <p:extLst>
      <p:ext uri="{BB962C8B-B14F-4D97-AF65-F5344CB8AC3E}">
        <p14:creationId xmlns:p14="http://schemas.microsoft.com/office/powerpoint/2010/main" val="2526201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521AAE-8785-7C1D-86E5-1BE2B1126E60}"/>
              </a:ext>
            </a:extLst>
          </p:cNvPr>
          <p:cNvSpPr>
            <a:spLocks noGrp="1"/>
          </p:cNvSpPr>
          <p:nvPr>
            <p:ph type="title" idx="4294967295"/>
          </p:nvPr>
        </p:nvSpPr>
        <p:spPr>
          <a:xfrm>
            <a:off x="628650" y="725488"/>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Purpose</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of comments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Documenting code improves readability and maintainability.</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Helps other developers (and your future self) understand the purpose of specific code sections.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Other Syntax Conventions</a:t>
            </a:r>
            <a:endPar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Case Sensitivity</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Python is case-sensitive (Name vs. name are different variables).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Underscores</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Often used in variable names (e.g., </a:t>
            </a:r>
            <a:r>
              <a:rPr kumimoji="0" lang="en-US" sz="2100" b="0" i="0" u="none" strike="noStrike" kern="0" cap="none" spc="0" normalizeH="0" baseline="0" noProof="0" dirty="0" err="1">
                <a:ln>
                  <a:noFill/>
                </a:ln>
                <a:solidFill>
                  <a:srgbClr val="000000"/>
                </a:solidFill>
                <a:effectLst/>
                <a:uLnTx/>
                <a:uFillTx/>
                <a:latin typeface="Calibri"/>
                <a:ea typeface="Calibri"/>
                <a:cs typeface="Calibri"/>
                <a:sym typeface="Calibri"/>
              </a:rPr>
              <a:t>my_variable</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to increase readability.</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Line Continuation</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If a statement is too long, you can use a backslash \ or wrap the expression in parentheses, brackets, or braces to continue on the next line.</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endPar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503070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41D35A7-9892-B852-80F8-BA2EEB94A2B4}"/>
              </a:ext>
            </a:extLst>
          </p:cNvPr>
          <p:cNvSpPr>
            <a:spLocks noGrp="1"/>
          </p:cNvSpPr>
          <p:nvPr>
            <p:ph type="title" idx="4294967295"/>
          </p:nvPr>
        </p:nvSpPr>
        <p:spPr>
          <a:xfrm>
            <a:off x="628650" y="874713"/>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Common Errors</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IndentationError</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Occurs when your code’s indentation is inconsistent or incorrect.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err="1">
                <a:ln>
                  <a:noFill/>
                </a:ln>
                <a:solidFill>
                  <a:schemeClr val="dk1"/>
                </a:solidFill>
                <a:effectLst/>
                <a:uLnTx/>
                <a:uFillTx/>
                <a:latin typeface="Calibri"/>
                <a:ea typeface="Calibri"/>
                <a:cs typeface="Calibri"/>
                <a:sym typeface="Calibri"/>
              </a:rPr>
              <a:t>SyntaxError</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Typos, missing punctuation, or incorrect use of characters can trigger this.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Carefully check your whitespace alignment to ensure logical grouping of statements.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Takeaway</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Proper indentation is essential to structuring programs in Python.</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Comments help clarify intent, making code more readable and maintainable.</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559577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508A-F429-AD76-784A-53A1400DD5FF}"/>
              </a:ext>
            </a:extLst>
          </p:cNvPr>
          <p:cNvSpPr>
            <a:spLocks noGrp="1"/>
          </p:cNvSpPr>
          <p:nvPr>
            <p:ph type="title"/>
          </p:nvPr>
        </p:nvSpPr>
        <p:spPr/>
        <p:txBody>
          <a:bodyPr/>
          <a:lstStyle/>
          <a:p>
            <a:r>
              <a:rPr lang="en-US" b="0" i="0" u="none" strike="noStrike" dirty="0">
                <a:solidFill>
                  <a:srgbClr val="000000"/>
                </a:solidFill>
                <a:effectLst/>
                <a:latin typeface="-webkit-standard"/>
              </a:rPr>
              <a:t>Introduction to I/O</a:t>
            </a:r>
            <a:endParaRPr lang="en-US" dirty="0"/>
          </a:p>
        </p:txBody>
      </p:sp>
      <p:sp>
        <p:nvSpPr>
          <p:cNvPr id="3" name="Text Placeholder 2">
            <a:extLst>
              <a:ext uri="{FF2B5EF4-FFF2-40B4-BE49-F238E27FC236}">
                <a16:creationId xmlns:a16="http://schemas.microsoft.com/office/drawing/2014/main" id="{38B110AA-9A18-2CC8-24E1-A0DC1F51BF7E}"/>
              </a:ext>
            </a:extLst>
          </p:cNvPr>
          <p:cNvSpPr>
            <a:spLocks noGrp="1"/>
          </p:cNvSpPr>
          <p:nvPr>
            <p:ph type="body" idx="1"/>
          </p:nvPr>
        </p:nvSpPr>
        <p:spPr/>
        <p:txBody>
          <a:bodyPr/>
          <a:lstStyle/>
          <a:p>
            <a:pPr>
              <a:buFont typeface="Arial" panose="020B0604020202020204" pitchFamily="34" charset="0"/>
              <a:buChar char="•"/>
            </a:pPr>
            <a:r>
              <a:rPr lang="en-US" i="1" dirty="0"/>
              <a:t>Input</a:t>
            </a:r>
            <a:r>
              <a:rPr lang="en-US" dirty="0"/>
              <a:t>: Data coming into a program from external sources (keyboard, files, sensors, etc.).</a:t>
            </a:r>
          </a:p>
          <a:p>
            <a:pPr>
              <a:buFont typeface="Arial" panose="020B0604020202020204" pitchFamily="34" charset="0"/>
              <a:buChar char="•"/>
            </a:pPr>
            <a:r>
              <a:rPr lang="en-US" i="1" dirty="0"/>
              <a:t>Output</a:t>
            </a:r>
            <a:r>
              <a:rPr lang="en-US" dirty="0"/>
              <a:t>: Data or information sent from a program to be displayed or stored somewhere (console, file, screen).</a:t>
            </a:r>
          </a:p>
          <a:p>
            <a:pPr algn="l">
              <a:buNone/>
            </a:pPr>
            <a:r>
              <a:rPr lang="en-US" b="1" i="0" u="none" strike="noStrike" dirty="0">
                <a:solidFill>
                  <a:srgbClr val="000000"/>
                </a:solidFill>
                <a:effectLst/>
              </a:rPr>
              <a:t>Role in Programming</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Enables interaction between the user and the program (e.g., entering names, numbers, commands).</a:t>
            </a:r>
          </a:p>
          <a:p>
            <a:pPr algn="l">
              <a:buFont typeface="Arial" panose="020B0604020202020204" pitchFamily="34" charset="0"/>
              <a:buChar char="•"/>
            </a:pPr>
            <a:r>
              <a:rPr lang="en-US" b="0" i="0" u="none" strike="noStrike" dirty="0">
                <a:solidFill>
                  <a:srgbClr val="000000"/>
                </a:solidFill>
                <a:effectLst/>
              </a:rPr>
              <a:t>Essential for debugging and verifying that your code works as intended.</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468869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131C0EB-863A-AA3A-3052-12498EE5C7FC}"/>
              </a:ext>
            </a:extLst>
          </p:cNvPr>
          <p:cNvSpPr>
            <a:spLocks noGrp="1"/>
          </p:cNvSpPr>
          <p:nvPr>
            <p:ph type="title" idx="4294967295"/>
          </p:nvPr>
        </p:nvSpPr>
        <p:spPr>
          <a:xfrm>
            <a:off x="530225" y="601663"/>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Console vs. File I/O</a:t>
            </a:r>
            <a:endPar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a:ea typeface="Calibri"/>
                <a:cs typeface="Calibri"/>
                <a:sym typeface="Calibri"/>
              </a:rPr>
              <a:t>Console I/O</a:t>
            </a: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 Reading user input from the command line and printing output to the terminal.</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a:ea typeface="Calibri"/>
                <a:cs typeface="Calibri"/>
                <a:sym typeface="Calibri"/>
              </a:rPr>
              <a:t>File I/O</a:t>
            </a: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 Storing data in files for later use, or reading data from files instead of direct user input.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1800" b="1" i="0" u="none" strike="noStrike" kern="0" cap="none" spc="0" normalizeH="0" baseline="0" noProof="0" dirty="0">
                <a:ln>
                  <a:noFill/>
                </a:ln>
                <a:solidFill>
                  <a:schemeClr val="dk1"/>
                </a:solidFill>
                <a:effectLst/>
                <a:uLnTx/>
                <a:uFillTx/>
                <a:latin typeface="Calibri"/>
                <a:ea typeface="Calibri"/>
                <a:cs typeface="Calibri"/>
                <a:sym typeface="Calibri"/>
              </a:rPr>
              <a:t>Importance in Real-World Applications</a:t>
            </a:r>
            <a:endPar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1800" b="0" i="1" u="none" strike="noStrike" kern="0" cap="none" spc="0" normalizeH="0" baseline="0" noProof="0" dirty="0">
                <a:ln>
                  <a:noFill/>
                </a:ln>
                <a:solidFill>
                  <a:schemeClr val="dk1"/>
                </a:solidFill>
                <a:effectLst/>
                <a:uLnTx/>
                <a:uFillTx/>
                <a:latin typeface="Calibri"/>
                <a:ea typeface="Calibri"/>
                <a:cs typeface="Calibri"/>
                <a:sym typeface="Calibri"/>
              </a:rPr>
              <a:t>Web Apps</a:t>
            </a:r>
            <a:r>
              <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rPr>
              <a:t>: Handling form submissions (input) and displaying web pages (output).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1800" b="0" i="1" u="none" strike="noStrike" kern="0" cap="none" spc="0" normalizeH="0" baseline="0" noProof="0" dirty="0">
                <a:ln>
                  <a:noFill/>
                </a:ln>
                <a:solidFill>
                  <a:schemeClr val="dk1"/>
                </a:solidFill>
                <a:effectLst/>
                <a:uLnTx/>
                <a:uFillTx/>
                <a:latin typeface="Calibri"/>
                <a:ea typeface="Calibri"/>
                <a:cs typeface="Calibri"/>
                <a:sym typeface="Calibri"/>
              </a:rPr>
              <a:t>Data Processing</a:t>
            </a:r>
            <a:r>
              <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rPr>
              <a:t>: Reading data from CSV or text files, generating output reports.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1800" b="1" i="0" u="none" strike="noStrike" kern="0" cap="none" spc="0" normalizeH="0" baseline="0" noProof="0" dirty="0">
                <a:ln>
                  <a:noFill/>
                </a:ln>
                <a:solidFill>
                  <a:schemeClr val="dk1"/>
                </a:solidFill>
                <a:effectLst/>
                <a:uLnTx/>
                <a:uFillTx/>
                <a:latin typeface="Calibri"/>
                <a:ea typeface="Calibri"/>
                <a:cs typeface="Calibri"/>
                <a:sym typeface="Calibri"/>
              </a:rPr>
              <a:t>Python’s Approach</a:t>
            </a:r>
            <a:endPar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rPr>
              <a:t>Straightforward functions like input() (for input) and print() (for output).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rPr>
              <a:t>Rich standard library with modules (e.g., open() function) for file I/O, networking, etc.</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1800" b="1" i="0" u="none" strike="noStrike" kern="0" cap="none" spc="0" normalizeH="0" baseline="0" noProof="0" dirty="0">
                <a:ln>
                  <a:noFill/>
                </a:ln>
                <a:solidFill>
                  <a:schemeClr val="dk1"/>
                </a:solidFill>
                <a:effectLst/>
                <a:uLnTx/>
                <a:uFillTx/>
                <a:latin typeface="Calibri"/>
                <a:ea typeface="Calibri"/>
                <a:cs typeface="Calibri"/>
                <a:sym typeface="Calibri"/>
              </a:rPr>
              <a:t>Key Takeaway</a:t>
            </a:r>
            <a:endPar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rPr>
              <a:t>Understanding Python’s I/O methods is fundamental to building interactive and practical applications.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07127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EA4E-7538-8531-AF5C-68F5E15E62A4}"/>
              </a:ext>
            </a:extLst>
          </p:cNvPr>
          <p:cNvSpPr>
            <a:spLocks noGrp="1"/>
          </p:cNvSpPr>
          <p:nvPr>
            <p:ph type="title"/>
          </p:nvPr>
        </p:nvSpPr>
        <p:spPr/>
        <p:txBody>
          <a:bodyPr/>
          <a:lstStyle/>
          <a:p>
            <a:r>
              <a:rPr lang="en-US" b="0" i="0" u="none" strike="noStrike" dirty="0">
                <a:solidFill>
                  <a:srgbClr val="000000"/>
                </a:solidFill>
                <a:effectLst/>
                <a:latin typeface="-webkit-standard"/>
              </a:rPr>
              <a:t>Reading Input with </a:t>
            </a:r>
            <a:r>
              <a:rPr lang="en-US" dirty="0"/>
              <a:t>input()</a:t>
            </a:r>
          </a:p>
        </p:txBody>
      </p:sp>
      <p:sp>
        <p:nvSpPr>
          <p:cNvPr id="3" name="Text Placeholder 2">
            <a:extLst>
              <a:ext uri="{FF2B5EF4-FFF2-40B4-BE49-F238E27FC236}">
                <a16:creationId xmlns:a16="http://schemas.microsoft.com/office/drawing/2014/main" id="{7BFFBFA1-1DB5-433A-BCFE-B1FD5DBA0DEC}"/>
              </a:ext>
            </a:extLst>
          </p:cNvPr>
          <p:cNvSpPr>
            <a:spLocks noGrp="1"/>
          </p:cNvSpPr>
          <p:nvPr>
            <p:ph type="body" idx="1"/>
          </p:nvPr>
        </p:nvSpPr>
        <p:spPr>
          <a:xfrm>
            <a:off x="628650" y="1417852"/>
            <a:ext cx="7886700" cy="4351339"/>
          </a:xfrm>
        </p:spPr>
        <p:txBody>
          <a:bodyPr/>
          <a:lstStyle/>
          <a:p>
            <a:pPr marL="114300" indent="0">
              <a:buNone/>
            </a:pPr>
            <a:r>
              <a:rPr lang="en-US" dirty="0" err="1">
                <a:latin typeface="Courier New" panose="02070309020205020404" pitchFamily="49" charset="0"/>
                <a:cs typeface="Courier New" panose="02070309020205020404" pitchFamily="49" charset="0"/>
              </a:rPr>
              <a:t>user_input</a:t>
            </a:r>
            <a:r>
              <a:rPr lang="en-US" dirty="0">
                <a:latin typeface="Courier New" panose="02070309020205020404" pitchFamily="49" charset="0"/>
                <a:cs typeface="Courier New" panose="02070309020205020404" pitchFamily="49" charset="0"/>
              </a:rPr>
              <a:t> = input("Enter something: ")</a:t>
            </a:r>
          </a:p>
          <a:p>
            <a:pPr marL="114300" indent="0">
              <a:buNone/>
            </a:pPr>
            <a:r>
              <a:rPr lang="en-US" dirty="0">
                <a:latin typeface="Courier New" panose="02070309020205020404" pitchFamily="49" charset="0"/>
                <a:cs typeface="Courier New" panose="02070309020205020404" pitchFamily="49" charset="0"/>
              </a:rPr>
              <a:t>print(</a:t>
            </a:r>
            <a:r>
              <a:rPr lang="en-US" dirty="0" err="1">
                <a:latin typeface="Courier New" panose="02070309020205020404" pitchFamily="49" charset="0"/>
                <a:cs typeface="Courier New" panose="02070309020205020404" pitchFamily="49" charset="0"/>
              </a:rPr>
              <a:t>f"You</a:t>
            </a:r>
            <a:r>
              <a:rPr lang="en-US" dirty="0">
                <a:latin typeface="Courier New" panose="02070309020205020404" pitchFamily="49" charset="0"/>
                <a:cs typeface="Courier New" panose="02070309020205020404" pitchFamily="49" charset="0"/>
              </a:rPr>
              <a:t> entered: {</a:t>
            </a:r>
            <a:r>
              <a:rPr lang="en-US" dirty="0" err="1">
                <a:latin typeface="Courier New" panose="02070309020205020404" pitchFamily="49" charset="0"/>
                <a:cs typeface="Courier New" panose="02070309020205020404" pitchFamily="49" charset="0"/>
              </a:rPr>
              <a:t>user_input</a:t>
            </a:r>
            <a:r>
              <a:rPr lang="en-US" dirty="0">
                <a:latin typeface="Courier New" panose="02070309020205020404" pitchFamily="49" charset="0"/>
                <a:cs typeface="Courier New" panose="02070309020205020404" pitchFamily="49" charset="0"/>
              </a:rPr>
              <a:t>}")</a:t>
            </a:r>
          </a:p>
          <a:p>
            <a:pPr marL="114300" indent="0">
              <a:buNone/>
            </a:pPr>
            <a:endParaRPr lang="en-US" dirty="0">
              <a:latin typeface="Courier New" panose="02070309020205020404" pitchFamily="49" charset="0"/>
              <a:cs typeface="Courier New" panose="02070309020205020404" pitchFamily="49" charset="0"/>
            </a:endParaRPr>
          </a:p>
          <a:p>
            <a:pPr>
              <a:buNone/>
            </a:pPr>
            <a:r>
              <a:rPr lang="en-US" dirty="0"/>
              <a:t>Pauses the program until the user presses Enter.</a:t>
            </a:r>
          </a:p>
          <a:p>
            <a:pPr marL="114300" indent="0">
              <a:buNone/>
            </a:pPr>
            <a:r>
              <a:rPr lang="en-US" dirty="0"/>
              <a:t>Returns user input as a string.</a:t>
            </a:r>
          </a:p>
          <a:p>
            <a:pPr>
              <a:buNone/>
            </a:pPr>
            <a:r>
              <a:rPr lang="en-US" b="1" dirty="0"/>
              <a:t>Prompting the User</a:t>
            </a:r>
            <a:endParaRPr lang="en-US" dirty="0"/>
          </a:p>
          <a:p>
            <a:pPr>
              <a:buFont typeface="Arial" panose="020B0604020202020204" pitchFamily="34" charset="0"/>
              <a:buChar char="•"/>
            </a:pPr>
            <a:r>
              <a:rPr lang="en-US" dirty="0"/>
              <a:t>You can provide text inside input() to guide the user on what to type.</a:t>
            </a:r>
          </a:p>
          <a:p>
            <a:pPr>
              <a:buFont typeface="Arial" panose="020B0604020202020204" pitchFamily="34" charset="0"/>
              <a:buChar char="•"/>
            </a:pPr>
            <a:r>
              <a:rPr lang="en-US" dirty="0"/>
              <a:t>Example: input("What is your name? ").</a:t>
            </a:r>
          </a:p>
          <a:p>
            <a:pPr>
              <a:buNone/>
            </a:pPr>
            <a:r>
              <a:rPr lang="en-US" b="1" dirty="0"/>
              <a:t>Why input() Returns a String</a:t>
            </a:r>
            <a:endParaRPr lang="en-US" dirty="0"/>
          </a:p>
          <a:p>
            <a:pPr>
              <a:buFont typeface="Arial" panose="020B0604020202020204" pitchFamily="34" charset="0"/>
              <a:buChar char="•"/>
            </a:pPr>
            <a:r>
              <a:rPr lang="en-US" dirty="0"/>
              <a:t>Simplifies immediate capturing of user input.</a:t>
            </a:r>
          </a:p>
          <a:p>
            <a:pPr>
              <a:buFont typeface="Arial" panose="020B0604020202020204" pitchFamily="34" charset="0"/>
              <a:buChar char="•"/>
            </a:pPr>
            <a:r>
              <a:rPr lang="en-US" dirty="0"/>
              <a:t>You can convert it to other types (int, float) as needed.</a:t>
            </a:r>
          </a:p>
          <a:p>
            <a:pPr marL="114300" indent="0">
              <a:buNone/>
            </a:pPr>
            <a:endParaRPr lang="en-US" dirty="0"/>
          </a:p>
          <a:p>
            <a:pPr marL="114300" indent="0">
              <a:buNone/>
            </a:pPr>
            <a:endParaRPr lang="en-US" dirty="0">
              <a:latin typeface="Courier New" panose="02070309020205020404" pitchFamily="49" charset="0"/>
              <a:cs typeface="Courier New" panose="02070309020205020404" pitchFamily="49" charset="0"/>
            </a:endParaRPr>
          </a:p>
          <a:p>
            <a:endParaRPr lang="en-US" dirty="0"/>
          </a:p>
        </p:txBody>
      </p:sp>
    </p:spTree>
    <p:extLst>
      <p:ext uri="{BB962C8B-B14F-4D97-AF65-F5344CB8AC3E}">
        <p14:creationId xmlns:p14="http://schemas.microsoft.com/office/powerpoint/2010/main" val="3122309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591D-6819-0A79-F089-A4D6B3B73E1D}"/>
              </a:ext>
            </a:extLst>
          </p:cNvPr>
          <p:cNvSpPr>
            <a:spLocks noGrp="1"/>
          </p:cNvSpPr>
          <p:nvPr>
            <p:ph type="title"/>
          </p:nvPr>
        </p:nvSpPr>
        <p:spPr/>
        <p:txBody>
          <a:bodyPr/>
          <a:lstStyle/>
          <a:p>
            <a:r>
              <a:rPr lang="en-US" b="0" i="0" u="none" strike="noStrike" dirty="0">
                <a:solidFill>
                  <a:srgbClr val="000000"/>
                </a:solidFill>
                <a:effectLst/>
                <a:latin typeface="-webkit-standard"/>
              </a:rPr>
              <a:t>Converting Input to Numbers</a:t>
            </a:r>
            <a:endParaRPr lang="en-US" dirty="0"/>
          </a:p>
        </p:txBody>
      </p:sp>
      <p:sp>
        <p:nvSpPr>
          <p:cNvPr id="3" name="Text Placeholder 2">
            <a:extLst>
              <a:ext uri="{FF2B5EF4-FFF2-40B4-BE49-F238E27FC236}">
                <a16:creationId xmlns:a16="http://schemas.microsoft.com/office/drawing/2014/main" id="{A9A6D006-82AF-1305-2B5C-BF151A46C3E5}"/>
              </a:ext>
            </a:extLst>
          </p:cNvPr>
          <p:cNvSpPr>
            <a:spLocks noGrp="1"/>
          </p:cNvSpPr>
          <p:nvPr>
            <p:ph type="body" idx="1"/>
          </p:nvPr>
        </p:nvSpPr>
        <p:spPr>
          <a:xfrm>
            <a:off x="628650" y="1356068"/>
            <a:ext cx="7886700" cy="4351339"/>
          </a:xfrm>
        </p:spPr>
        <p:txBody>
          <a:bodyPr/>
          <a:lstStyle/>
          <a:p>
            <a:pPr algn="l">
              <a:buNone/>
            </a:pPr>
            <a:r>
              <a:rPr lang="en-US" b="1" i="0" u="none" strike="noStrike" dirty="0">
                <a:solidFill>
                  <a:srgbClr val="000000"/>
                </a:solidFill>
                <a:effectLst/>
              </a:rPr>
              <a:t>Why Conversion is Needed</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input() always returns strings.</a:t>
            </a:r>
          </a:p>
          <a:p>
            <a:pPr algn="l">
              <a:buFont typeface="Arial" panose="020B0604020202020204" pitchFamily="34" charset="0"/>
              <a:buChar char="•"/>
            </a:pPr>
            <a:r>
              <a:rPr lang="en-US" b="0" i="0" u="none" strike="noStrike" dirty="0">
                <a:solidFill>
                  <a:srgbClr val="000000"/>
                </a:solidFill>
                <a:effectLst/>
              </a:rPr>
              <a:t>Mathematical operations require numeric types (int or float).</a:t>
            </a:r>
          </a:p>
          <a:p>
            <a:pPr algn="l">
              <a:buFont typeface="Arial" panose="020B0604020202020204" pitchFamily="34" charset="0"/>
              <a:buChar char="•"/>
            </a:pPr>
            <a:endParaRPr lang="en-US" b="0" i="0" u="none" strike="noStrike" dirty="0">
              <a:solidFill>
                <a:srgbClr val="000000"/>
              </a:solidFill>
              <a:effectLst/>
            </a:endParaRPr>
          </a:p>
          <a:p>
            <a:pPr marL="114300" indent="0" algn="l">
              <a:buNone/>
            </a:pPr>
            <a:r>
              <a:rPr lang="en-US" b="0" i="0" u="none" strike="noStrike" dirty="0">
                <a:solidFill>
                  <a:srgbClr val="000000"/>
                </a:solidFill>
                <a:effectLst/>
                <a:latin typeface="-webkit-standard"/>
              </a:rPr>
              <a:t>Integer Conversion: </a:t>
            </a:r>
          </a:p>
          <a:p>
            <a:pPr marL="114300" indent="0" algn="l">
              <a:buNone/>
            </a:pPr>
            <a:r>
              <a:rPr lang="en-US" b="0" i="0" u="none" strike="noStrike" dirty="0" err="1">
                <a:solidFill>
                  <a:srgbClr val="000000"/>
                </a:solidFill>
                <a:effectLst/>
                <a:latin typeface="Courier New" panose="02070309020205020404" pitchFamily="49" charset="0"/>
                <a:cs typeface="Courier New" panose="02070309020205020404" pitchFamily="49" charset="0"/>
              </a:rPr>
              <a:t>age_str</a:t>
            </a:r>
            <a:r>
              <a:rPr lang="en-US" b="0" i="0" u="none" strike="noStrike" dirty="0">
                <a:solidFill>
                  <a:srgbClr val="000000"/>
                </a:solidFill>
                <a:effectLst/>
                <a:latin typeface="Courier New" panose="02070309020205020404" pitchFamily="49" charset="0"/>
                <a:cs typeface="Courier New" panose="02070309020205020404" pitchFamily="49" charset="0"/>
              </a:rPr>
              <a:t> = input("Enter your age: ")</a:t>
            </a:r>
          </a:p>
          <a:p>
            <a:pPr marL="114300" indent="0" algn="l">
              <a:buNone/>
            </a:pPr>
            <a:r>
              <a:rPr lang="en-US" b="0" i="0" u="none" strike="noStrike" dirty="0">
                <a:solidFill>
                  <a:srgbClr val="000000"/>
                </a:solidFill>
                <a:effectLst/>
                <a:latin typeface="Courier New" panose="02070309020205020404" pitchFamily="49" charset="0"/>
                <a:cs typeface="Courier New" panose="02070309020205020404" pitchFamily="49" charset="0"/>
              </a:rPr>
              <a:t>age = int(</a:t>
            </a:r>
            <a:r>
              <a:rPr lang="en-US" b="0" i="0" u="none" strike="noStrike" dirty="0" err="1">
                <a:solidFill>
                  <a:srgbClr val="000000"/>
                </a:solidFill>
                <a:effectLst/>
                <a:latin typeface="Courier New" panose="02070309020205020404" pitchFamily="49" charset="0"/>
                <a:cs typeface="Courier New" panose="02070309020205020404" pitchFamily="49" charset="0"/>
              </a:rPr>
              <a:t>age_str</a:t>
            </a:r>
            <a:r>
              <a:rPr lang="en-US" b="0" i="0" u="none" strike="noStrike" dirty="0">
                <a:solidFill>
                  <a:srgbClr val="000000"/>
                </a:solidFill>
                <a:effectLst/>
                <a:latin typeface="Courier New" panose="02070309020205020404" pitchFamily="49" charset="0"/>
                <a:cs typeface="Courier New" panose="02070309020205020404" pitchFamily="49" charset="0"/>
              </a:rPr>
              <a:t>)</a:t>
            </a:r>
          </a:p>
          <a:p>
            <a:pPr marL="114300" indent="0" algn="l">
              <a:buNone/>
            </a:pPr>
            <a:r>
              <a:rPr lang="en-US" b="0" i="0" u="none" strike="noStrike" dirty="0">
                <a:solidFill>
                  <a:srgbClr val="000000"/>
                </a:solidFill>
                <a:effectLst/>
                <a:latin typeface="Courier New" panose="02070309020205020404" pitchFamily="49" charset="0"/>
                <a:cs typeface="Courier New" panose="02070309020205020404" pitchFamily="49" charset="0"/>
              </a:rPr>
              <a:t>print(age * 2)</a:t>
            </a:r>
          </a:p>
          <a:p>
            <a:pPr marL="114300" indent="0" algn="l">
              <a:buNone/>
            </a:pPr>
            <a:endParaRPr lang="en-US" dirty="0">
              <a:solidFill>
                <a:srgbClr val="000000"/>
              </a:solidFill>
              <a:latin typeface="Courier New" panose="02070309020205020404" pitchFamily="49" charset="0"/>
              <a:cs typeface="Courier New" panose="02070309020205020404" pitchFamily="49" charset="0"/>
            </a:endParaRPr>
          </a:p>
          <a:p>
            <a:pPr marL="114300" indent="0" algn="l">
              <a:buNone/>
            </a:pPr>
            <a:r>
              <a:rPr lang="en-US" dirty="0"/>
              <a:t>int()</a:t>
            </a:r>
            <a:r>
              <a:rPr lang="en-US" b="0" i="0" u="none" strike="noStrike" dirty="0">
                <a:solidFill>
                  <a:srgbClr val="000000"/>
                </a:solidFill>
                <a:effectLst/>
                <a:latin typeface="-webkit-standard"/>
              </a:rPr>
              <a:t> tries to convert a string to an integer.</a:t>
            </a:r>
            <a:endParaRPr lang="en-US" b="0" i="0" u="none" strike="noStrike" dirty="0">
              <a:solidFill>
                <a:srgbClr val="000000"/>
              </a:solidFill>
              <a:effectLst/>
              <a:latin typeface="Courier New" panose="02070309020205020404" pitchFamily="49" charset="0"/>
              <a:cs typeface="Courier New" panose="02070309020205020404" pitchFamily="49" charset="0"/>
            </a:endParaRPr>
          </a:p>
          <a:p>
            <a:pPr marL="114300" indent="0" algn="l">
              <a:buNone/>
            </a:pPr>
            <a:endParaRPr lang="en-US" b="0" i="0" u="none" strike="noStrike" dirty="0">
              <a:solidFill>
                <a:srgbClr val="000000"/>
              </a:solidFill>
              <a:effectLst/>
            </a:endParaRPr>
          </a:p>
          <a:p>
            <a:endParaRPr lang="en-US" dirty="0"/>
          </a:p>
        </p:txBody>
      </p:sp>
    </p:spTree>
    <p:extLst>
      <p:ext uri="{BB962C8B-B14F-4D97-AF65-F5344CB8AC3E}">
        <p14:creationId xmlns:p14="http://schemas.microsoft.com/office/powerpoint/2010/main" val="4014065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40E1E2-9A93-4931-7040-64A80BECC9F3}"/>
              </a:ext>
            </a:extLst>
          </p:cNvPr>
          <p:cNvSpPr>
            <a:spLocks noGrp="1"/>
          </p:cNvSpPr>
          <p:nvPr>
            <p:ph type="title" idx="4294967295"/>
          </p:nvPr>
        </p:nvSpPr>
        <p:spPr>
          <a:xfrm>
            <a:off x="628650" y="627063"/>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Float Conversion:</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err="1">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height_str</a:t>
            </a: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 = input("Enter your height in meters: ")</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height = float(</a:t>
            </a:r>
            <a:r>
              <a:rPr kumimoji="0" lang="en-US" sz="2100" b="0" i="0" u="none" strike="noStrike" kern="0" cap="none" spc="0" normalizeH="0" baseline="0" noProof="0" dirty="0" err="1">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height_str</a:t>
            </a: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print(height * 2)</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float()</a:t>
            </a: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 attempts to parse a string into a decimal value.</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50046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CDAD03-0674-DCD6-3955-70C01B5556A9}"/>
              </a:ext>
            </a:extLst>
          </p:cNvPr>
          <p:cNvSpPr>
            <a:spLocks noGrp="1"/>
          </p:cNvSpPr>
          <p:nvPr>
            <p:ph type="title" idx="4294967295"/>
          </p:nvPr>
        </p:nvSpPr>
        <p:spPr>
          <a:xfrm>
            <a:off x="628650" y="590550"/>
            <a:ext cx="7886700" cy="435133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Handling Invalid Input:</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try:</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    num = int(input("Enter an integer: "))</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except </a:t>
            </a:r>
            <a:r>
              <a:rPr kumimoji="0" lang="en-US" sz="2100" b="0" i="0" u="none" strike="noStrike" kern="0" cap="none" spc="0" normalizeH="0" baseline="0" noProof="0" dirty="0" err="1">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ValueError</a:t>
            </a: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    print("That wasn't an integer!")</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Use </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try</a:t>
            </a: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 and </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except</a:t>
            </a: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 blocks to catch errors gracefully.</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6345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0AD16-2BDF-8DA2-0AF4-3EA8C8658F27}"/>
              </a:ext>
            </a:extLst>
          </p:cNvPr>
          <p:cNvSpPr>
            <a:spLocks noGrp="1"/>
          </p:cNvSpPr>
          <p:nvPr>
            <p:ph type="title"/>
          </p:nvPr>
        </p:nvSpPr>
        <p:spPr/>
        <p:txBody>
          <a:bodyPr/>
          <a:lstStyle/>
          <a:p>
            <a:r>
              <a:rPr lang="en-US" b="0" i="0" u="none" strike="noStrike" dirty="0">
                <a:solidFill>
                  <a:srgbClr val="000000"/>
                </a:solidFill>
                <a:effectLst/>
                <a:latin typeface="-webkit-standard"/>
              </a:rPr>
              <a:t>Variables – An Overview</a:t>
            </a:r>
            <a:endParaRPr lang="en-US" dirty="0"/>
          </a:p>
        </p:txBody>
      </p:sp>
      <p:sp>
        <p:nvSpPr>
          <p:cNvPr id="3" name="Text Placeholder 2">
            <a:extLst>
              <a:ext uri="{FF2B5EF4-FFF2-40B4-BE49-F238E27FC236}">
                <a16:creationId xmlns:a16="http://schemas.microsoft.com/office/drawing/2014/main" id="{7A01FB9F-68C9-7B21-6AE7-2FA7AB89919F}"/>
              </a:ext>
            </a:extLst>
          </p:cNvPr>
          <p:cNvSpPr>
            <a:spLocks noGrp="1"/>
          </p:cNvSpPr>
          <p:nvPr>
            <p:ph type="body" idx="1"/>
          </p:nvPr>
        </p:nvSpPr>
        <p:spPr>
          <a:xfrm>
            <a:off x="628650" y="1380782"/>
            <a:ext cx="7886700" cy="4351339"/>
          </a:xfrm>
        </p:spPr>
        <p:txBody>
          <a:bodyPr/>
          <a:lstStyle/>
          <a:p>
            <a:pPr marL="114300" indent="0">
              <a:buNone/>
            </a:pPr>
            <a:r>
              <a:rPr lang="en-US" dirty="0"/>
              <a:t>A named placeholder in memory to store a value that can change over time (hence “variable”).</a:t>
            </a:r>
          </a:p>
          <a:p>
            <a:pPr>
              <a:buNone/>
            </a:pPr>
            <a:r>
              <a:rPr lang="en-US" b="1" dirty="0"/>
              <a:t>Purpose</a:t>
            </a:r>
            <a:endParaRPr lang="en-US" dirty="0"/>
          </a:p>
          <a:p>
            <a:pPr>
              <a:buFont typeface="Arial" panose="020B0604020202020204" pitchFamily="34" charset="0"/>
              <a:buChar char="•"/>
            </a:pPr>
            <a:r>
              <a:rPr lang="en-US" dirty="0"/>
              <a:t>Allows retrieval and manipulation of data through a name rather than having to deal with raw memory addresses.</a:t>
            </a:r>
          </a:p>
          <a:p>
            <a:pPr marL="114300" indent="0">
              <a:buNone/>
            </a:pPr>
            <a:r>
              <a:rPr lang="en-US" b="1" dirty="0"/>
              <a:t>Examples</a:t>
            </a:r>
          </a:p>
          <a:p>
            <a:pPr marL="114300" indent="0">
              <a:buNone/>
            </a:pPr>
            <a:r>
              <a:rPr lang="en-US" dirty="0">
                <a:latin typeface="Courier New" panose="02070309020205020404" pitchFamily="49" charset="0"/>
                <a:cs typeface="Courier New" panose="02070309020205020404" pitchFamily="49" charset="0"/>
              </a:rPr>
              <a:t>score = 100</a:t>
            </a:r>
          </a:p>
          <a:p>
            <a:pPr marL="114300" indent="0">
              <a:buNone/>
            </a:pPr>
            <a:r>
              <a:rPr lang="en-US" dirty="0" err="1">
                <a:latin typeface="Courier New" panose="02070309020205020404" pitchFamily="49" charset="0"/>
                <a:cs typeface="Courier New" panose="02070309020205020404" pitchFamily="49" charset="0"/>
              </a:rPr>
              <a:t>player_name</a:t>
            </a:r>
            <a:r>
              <a:rPr lang="en-US" dirty="0">
                <a:latin typeface="Courier New" panose="02070309020205020404" pitchFamily="49" charset="0"/>
                <a:cs typeface="Courier New" panose="02070309020205020404" pitchFamily="49" charset="0"/>
              </a:rPr>
              <a:t> = "Alice”</a:t>
            </a:r>
          </a:p>
          <a:p>
            <a:pPr marL="114300" indent="0">
              <a:buNone/>
            </a:pPr>
            <a:endParaRPr lang="en-US" dirty="0">
              <a:latin typeface="Courier New" panose="02070309020205020404" pitchFamily="49" charset="0"/>
              <a:cs typeface="Courier New" panose="02070309020205020404" pitchFamily="49" charset="0"/>
            </a:endParaRPr>
          </a:p>
          <a:p>
            <a:pPr marL="114300" indent="0">
              <a:buNone/>
            </a:pPr>
            <a:r>
              <a:rPr lang="en-US" dirty="0"/>
              <a:t>score</a:t>
            </a:r>
            <a:r>
              <a:rPr lang="en-US" b="0" i="0" u="none" strike="noStrike" dirty="0">
                <a:solidFill>
                  <a:srgbClr val="000000"/>
                </a:solidFill>
                <a:effectLst/>
                <a:latin typeface="-webkit-standard"/>
              </a:rPr>
              <a:t> and </a:t>
            </a:r>
            <a:r>
              <a:rPr lang="en-US" dirty="0" err="1"/>
              <a:t>player_name</a:t>
            </a:r>
            <a:r>
              <a:rPr lang="en-US" b="0" i="0" u="none" strike="noStrike" dirty="0">
                <a:solidFill>
                  <a:srgbClr val="000000"/>
                </a:solidFill>
                <a:effectLst/>
                <a:latin typeface="-webkit-standard"/>
              </a:rPr>
              <a:t> hold integer and string data, respectively.</a:t>
            </a:r>
            <a:endParaRPr lang="en-US" dirty="0">
              <a:latin typeface="Courier New" panose="02070309020205020404" pitchFamily="49" charset="0"/>
              <a:cs typeface="Courier New" panose="02070309020205020404" pitchFamily="49" charset="0"/>
            </a:endParaRPr>
          </a:p>
          <a:p>
            <a:pPr marL="114300" indent="0">
              <a:buNone/>
            </a:pPr>
            <a:endParaRPr lang="en-US" dirty="0"/>
          </a:p>
          <a:p>
            <a:endParaRPr lang="en-US" dirty="0"/>
          </a:p>
        </p:txBody>
      </p:sp>
    </p:spTree>
    <p:extLst>
      <p:ext uri="{BB962C8B-B14F-4D97-AF65-F5344CB8AC3E}">
        <p14:creationId xmlns:p14="http://schemas.microsoft.com/office/powerpoint/2010/main" val="1323358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18F1138-06F2-0EDF-4516-3C9BA5E1A41E}"/>
              </a:ext>
            </a:extLst>
          </p:cNvPr>
          <p:cNvSpPr>
            <a:spLocks noGrp="1"/>
          </p:cNvSpPr>
          <p:nvPr>
            <p:ph type="title" idx="4294967295"/>
          </p:nvPr>
        </p:nvSpPr>
        <p:spPr>
          <a:xfrm>
            <a:off x="542925" y="787400"/>
            <a:ext cx="7886700" cy="435133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Scope</a:t>
            </a:r>
            <a:endPar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Variables declared in a function are local by default.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Global scope variables can be accessed throughout a module (useful but can be dangerous if misused).</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Case Sensitivity</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Python treats Score and score as different variables.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Maintain consistency in naming to avoid confusion.</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Why They Matter</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Fundamental concept in all programming.</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Keep track of state (e.g., counters, user data, configurations).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665136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50E88-0D81-4D73-844C-FADD57EB76DB}"/>
              </a:ext>
            </a:extLst>
          </p:cNvPr>
          <p:cNvSpPr>
            <a:spLocks noGrp="1"/>
          </p:cNvSpPr>
          <p:nvPr>
            <p:ph type="title"/>
          </p:nvPr>
        </p:nvSpPr>
        <p:spPr/>
        <p:txBody>
          <a:bodyPr/>
          <a:lstStyle/>
          <a:p>
            <a:r>
              <a:rPr lang="en-US" b="0" i="0" u="none" strike="noStrike" dirty="0">
                <a:solidFill>
                  <a:srgbClr val="000000"/>
                </a:solidFill>
                <a:effectLst/>
                <a:latin typeface="-webkit-standard"/>
              </a:rPr>
              <a:t>Creating and Assigning Variables</a:t>
            </a:r>
            <a:endParaRPr lang="en-US" dirty="0"/>
          </a:p>
        </p:txBody>
      </p:sp>
      <p:sp>
        <p:nvSpPr>
          <p:cNvPr id="3" name="Text Placeholder 2">
            <a:extLst>
              <a:ext uri="{FF2B5EF4-FFF2-40B4-BE49-F238E27FC236}">
                <a16:creationId xmlns:a16="http://schemas.microsoft.com/office/drawing/2014/main" id="{1B3ED867-D0B8-4908-D990-F9A35B0C53D4}"/>
              </a:ext>
            </a:extLst>
          </p:cNvPr>
          <p:cNvSpPr>
            <a:spLocks noGrp="1"/>
          </p:cNvSpPr>
          <p:nvPr>
            <p:ph type="body" idx="1"/>
          </p:nvPr>
        </p:nvSpPr>
        <p:spPr/>
        <p:txBody>
          <a:bodyPr/>
          <a:lstStyle/>
          <a:p>
            <a:pPr marL="114300" indent="0">
              <a:buNone/>
            </a:pPr>
            <a:r>
              <a:rPr lang="en-US" b="0" i="0" u="none" strike="noStrike" dirty="0">
                <a:solidFill>
                  <a:srgbClr val="000000"/>
                </a:solidFill>
                <a:effectLst/>
                <a:latin typeface="-webkit-standard"/>
              </a:rPr>
              <a:t>Single Assignment:</a:t>
            </a:r>
          </a:p>
          <a:p>
            <a:pPr marL="114300" indent="0">
              <a:buNone/>
            </a:pPr>
            <a:r>
              <a:rPr lang="en-US" dirty="0">
                <a:latin typeface="Courier New" panose="02070309020205020404" pitchFamily="49" charset="0"/>
                <a:cs typeface="Courier New" panose="02070309020205020404" pitchFamily="49" charset="0"/>
              </a:rPr>
              <a:t>age = 20</a:t>
            </a:r>
          </a:p>
          <a:p>
            <a:pPr marL="114300" indent="0">
              <a:buNone/>
            </a:pPr>
            <a:r>
              <a:rPr lang="en-US" dirty="0">
                <a:latin typeface="Courier New" panose="02070309020205020404" pitchFamily="49" charset="0"/>
                <a:cs typeface="Courier New" panose="02070309020205020404" pitchFamily="49" charset="0"/>
              </a:rPr>
              <a:t>message = "Hello”</a:t>
            </a:r>
          </a:p>
          <a:p>
            <a:pPr marL="114300" indent="0">
              <a:buNone/>
            </a:pPr>
            <a:r>
              <a:rPr lang="en-US" b="0" i="0" u="none" strike="noStrike" dirty="0">
                <a:solidFill>
                  <a:srgbClr val="000000"/>
                </a:solidFill>
                <a:effectLst/>
                <a:latin typeface="-webkit-standard"/>
              </a:rPr>
              <a:t>Creates variables </a:t>
            </a:r>
            <a:r>
              <a:rPr lang="en-US" dirty="0"/>
              <a:t>age</a:t>
            </a:r>
            <a:r>
              <a:rPr lang="en-US" b="0" i="0" u="none" strike="noStrike" dirty="0">
                <a:solidFill>
                  <a:srgbClr val="000000"/>
                </a:solidFill>
                <a:effectLst/>
                <a:latin typeface="-webkit-standard"/>
              </a:rPr>
              <a:t> (int) and </a:t>
            </a:r>
            <a:r>
              <a:rPr lang="en-US" dirty="0"/>
              <a:t>message</a:t>
            </a:r>
            <a:r>
              <a:rPr lang="en-US" b="0" i="0" u="none" strike="noStrike" dirty="0">
                <a:solidFill>
                  <a:srgbClr val="000000"/>
                </a:solidFill>
                <a:effectLst/>
                <a:latin typeface="-webkit-standard"/>
              </a:rPr>
              <a:t> (str).</a:t>
            </a:r>
          </a:p>
          <a:p>
            <a:pPr marL="114300" indent="0">
              <a:buNone/>
            </a:pPr>
            <a:endParaRPr lang="en-US" b="0" i="0" u="none" strike="noStrike" dirty="0">
              <a:solidFill>
                <a:srgbClr val="000000"/>
              </a:solidFill>
              <a:effectLst/>
              <a:latin typeface="Courier New" panose="02070309020205020404" pitchFamily="49" charset="0"/>
              <a:cs typeface="Courier New" panose="02070309020205020404" pitchFamily="49" charset="0"/>
            </a:endParaRPr>
          </a:p>
          <a:p>
            <a:pPr marL="114300" indent="0">
              <a:buNone/>
            </a:pPr>
            <a:r>
              <a:rPr lang="en-US" b="0" i="0" u="none" strike="noStrike" dirty="0">
                <a:solidFill>
                  <a:srgbClr val="000000"/>
                </a:solidFill>
                <a:effectLst/>
                <a:latin typeface="-webkit-standard"/>
              </a:rPr>
              <a:t>Multiple Assignment:</a:t>
            </a:r>
          </a:p>
          <a:p>
            <a:pPr marL="114300" indent="0">
              <a:buNone/>
            </a:pPr>
            <a:r>
              <a:rPr lang="en-US" dirty="0">
                <a:latin typeface="Courier New" panose="02070309020205020404" pitchFamily="49" charset="0"/>
                <a:cs typeface="Courier New" panose="02070309020205020404" pitchFamily="49" charset="0"/>
              </a:rPr>
              <a:t>x, y, z = 1, 2, 3</a:t>
            </a:r>
          </a:p>
          <a:p>
            <a:pPr marL="114300" indent="0">
              <a:buNone/>
            </a:pPr>
            <a:r>
              <a:rPr lang="en-US" b="0" i="0" u="none" strike="noStrike" dirty="0">
                <a:solidFill>
                  <a:srgbClr val="000000"/>
                </a:solidFill>
                <a:effectLst/>
                <a:latin typeface="-webkit-standard"/>
              </a:rPr>
              <a:t>Assign different values to different variables in one line.</a:t>
            </a:r>
            <a:endParaRPr lang="en-US" dirty="0">
              <a:latin typeface="Courier New" panose="02070309020205020404" pitchFamily="49" charset="0"/>
              <a:cs typeface="Courier New" panose="02070309020205020404" pitchFamily="49" charset="0"/>
            </a:endParaRPr>
          </a:p>
          <a:p>
            <a:endParaRPr lang="en-US" dirty="0"/>
          </a:p>
        </p:txBody>
      </p:sp>
    </p:spTree>
    <p:extLst>
      <p:ext uri="{BB962C8B-B14F-4D97-AF65-F5344CB8AC3E}">
        <p14:creationId xmlns:p14="http://schemas.microsoft.com/office/powerpoint/2010/main" val="1025419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79F97B-9851-8B84-DE45-27DA5183BBC6}"/>
              </a:ext>
            </a:extLst>
          </p:cNvPr>
          <p:cNvSpPr>
            <a:spLocks noGrp="1"/>
          </p:cNvSpPr>
          <p:nvPr>
            <p:ph type="title" idx="4294967295"/>
          </p:nvPr>
        </p:nvSpPr>
        <p:spPr>
          <a:xfrm>
            <a:off x="504825" y="614363"/>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Same Value to Multiple Variables:</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a = b = c = 0</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endPar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All reference the same value initially.</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Changing one does not affect the others if the value is immutable, but watch out for mutable objects like lists.</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b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b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Reassignment:</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rgbClr val="000000"/>
                </a:solidFill>
                <a:effectLst/>
                <a:uLnTx/>
                <a:uFillTx/>
                <a:latin typeface="Courier New" panose="02070309020205020404" pitchFamily="49" charset="0"/>
                <a:ea typeface="Calibri"/>
                <a:cs typeface="Courier New" panose="02070309020205020404" pitchFamily="49" charset="0"/>
                <a:sym typeface="Calibri"/>
              </a:rPr>
              <a:t>count = 5</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rgbClr val="000000"/>
                </a:solidFill>
                <a:effectLst/>
                <a:uLnTx/>
                <a:uFillTx/>
                <a:latin typeface="Courier New" panose="02070309020205020404" pitchFamily="49" charset="0"/>
                <a:ea typeface="Calibri"/>
                <a:cs typeface="Courier New" panose="02070309020205020404" pitchFamily="49" charset="0"/>
                <a:sym typeface="Calibri"/>
              </a:rPr>
              <a:t>count = count + 1  # Now count is 6</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endParaRPr kumimoji="0" lang="en-US" sz="2100" b="0" i="0" u="none" strike="noStrike" kern="0" cap="none" spc="0" normalizeH="0" baseline="0" noProof="0" dirty="0">
              <a:ln>
                <a:noFill/>
              </a:ln>
              <a:solidFill>
                <a:srgbClr val="000000"/>
              </a:solidFill>
              <a:effectLst/>
              <a:uLnTx/>
              <a:uFillTx/>
              <a:latin typeface="Courier New" panose="02070309020205020404" pitchFamily="49" charset="0"/>
              <a:ea typeface="Calibri"/>
              <a:cs typeface="Courier New" panose="02070309020205020404" pitchFamily="49" charset="0"/>
              <a:sym typeface="Calibri"/>
            </a:endParaRP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Variables can change throughout the program’s execution.</a:t>
            </a:r>
            <a:endParaRPr kumimoji="0" lang="en-US" sz="2100" b="0" i="0" u="none" strike="noStrike" kern="0" cap="none" spc="0" normalizeH="0" baseline="0" noProof="0" dirty="0">
              <a:ln>
                <a:noFill/>
              </a:ln>
              <a:solidFill>
                <a:srgbClr val="000000"/>
              </a:solidFill>
              <a:effectLst/>
              <a:uLnTx/>
              <a:uFillTx/>
              <a:latin typeface="Courier New" panose="02070309020205020404" pitchFamily="49" charset="0"/>
              <a:ea typeface="Calibri"/>
              <a:cs typeface="Courier New" panose="02070309020205020404" pitchFamily="49" charset="0"/>
              <a:sym typeface="Calibri"/>
            </a:endParaRP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endPar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endParaRP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endPar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80138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87121DF-DE82-28A1-DEE5-10ACEBB79657}"/>
              </a:ext>
            </a:extLst>
          </p:cNvPr>
          <p:cNvSpPr>
            <a:spLocks noGrp="1"/>
          </p:cNvSpPr>
          <p:nvPr>
            <p:ph type="title" idx="4294967295"/>
          </p:nvPr>
        </p:nvSpPr>
        <p:spPr>
          <a:xfrm>
            <a:off x="530225" y="601663"/>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Naming Conventions</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1" u="none" strike="noStrike" kern="0" cap="none" spc="0" normalizeH="0" baseline="0" noProof="0" dirty="0" err="1">
                <a:ln>
                  <a:noFill/>
                </a:ln>
                <a:solidFill>
                  <a:schemeClr val="dk1"/>
                </a:solidFill>
                <a:effectLst/>
                <a:uLnTx/>
                <a:uFillTx/>
                <a:latin typeface="Calibri"/>
                <a:ea typeface="Calibri"/>
                <a:cs typeface="Calibri"/>
                <a:sym typeface="Calibri"/>
              </a:rPr>
              <a:t>snake_case</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a:t>
            </a:r>
            <a:r>
              <a:rPr kumimoji="0" lang="en-US" sz="2100" b="0" i="0" u="none" strike="noStrike" kern="0" cap="none" spc="0" normalizeH="0" baseline="0" noProof="0" dirty="0" err="1">
                <a:ln>
                  <a:noFill/>
                </a:ln>
                <a:solidFill>
                  <a:schemeClr val="dk1"/>
                </a:solidFill>
                <a:effectLst/>
                <a:uLnTx/>
                <a:uFillTx/>
                <a:latin typeface="Calibri"/>
                <a:ea typeface="Calibri"/>
                <a:cs typeface="Calibri"/>
                <a:sym typeface="Calibri"/>
              </a:rPr>
              <a:t>user_name</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a:t>
            </a:r>
            <a:r>
              <a:rPr kumimoji="0" lang="en-US" sz="2100" b="0" i="0" u="none" strike="noStrike" kern="0" cap="none" spc="0" normalizeH="0" baseline="0" noProof="0" dirty="0" err="1">
                <a:ln>
                  <a:noFill/>
                </a:ln>
                <a:solidFill>
                  <a:schemeClr val="dk1"/>
                </a:solidFill>
                <a:effectLst/>
                <a:uLnTx/>
                <a:uFillTx/>
                <a:latin typeface="Calibri"/>
                <a:ea typeface="Calibri"/>
                <a:cs typeface="Calibri"/>
                <a:sym typeface="Calibri"/>
              </a:rPr>
              <a:t>total_price</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Avoid starting with digits or using special characters (except _).</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Why This Matters</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Variables improve readability and maintainability of your code.</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Proper naming clarifies the role of each piece of data.</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13306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3C512-94B1-EEE4-530B-4EEBEEDC209B}"/>
              </a:ext>
            </a:extLst>
          </p:cNvPr>
          <p:cNvSpPr>
            <a:spLocks noGrp="1"/>
          </p:cNvSpPr>
          <p:nvPr>
            <p:ph type="title"/>
          </p:nvPr>
        </p:nvSpPr>
        <p:spPr/>
        <p:txBody>
          <a:bodyPr/>
          <a:lstStyle/>
          <a:p>
            <a:r>
              <a:rPr lang="en-US" b="0" i="0" u="none" strike="noStrike" dirty="0">
                <a:solidFill>
                  <a:srgbClr val="000000"/>
                </a:solidFill>
                <a:effectLst/>
                <a:latin typeface="-webkit-standard"/>
              </a:rPr>
              <a:t>Data Types in Python</a:t>
            </a:r>
            <a:endParaRPr lang="en-US" dirty="0"/>
          </a:p>
        </p:txBody>
      </p:sp>
      <p:sp>
        <p:nvSpPr>
          <p:cNvPr id="3" name="Text Placeholder 2">
            <a:extLst>
              <a:ext uri="{FF2B5EF4-FFF2-40B4-BE49-F238E27FC236}">
                <a16:creationId xmlns:a16="http://schemas.microsoft.com/office/drawing/2014/main" id="{C1AB9CDD-3A13-BB38-C8FF-32F48D410694}"/>
              </a:ext>
            </a:extLst>
          </p:cNvPr>
          <p:cNvSpPr>
            <a:spLocks noGrp="1"/>
          </p:cNvSpPr>
          <p:nvPr>
            <p:ph type="body" idx="1"/>
          </p:nvPr>
        </p:nvSpPr>
        <p:spPr/>
        <p:txBody>
          <a:bodyPr/>
          <a:lstStyle/>
          <a:p>
            <a:pPr algn="l">
              <a:buNone/>
            </a:pPr>
            <a:r>
              <a:rPr lang="en-US" b="1" i="0" u="none" strike="noStrike" dirty="0">
                <a:solidFill>
                  <a:srgbClr val="000000"/>
                </a:solidFill>
                <a:effectLst/>
              </a:rPr>
              <a:t>Overview of Common Data Types</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int</a:t>
            </a:r>
            <a:r>
              <a:rPr lang="en-US" b="0" i="0" u="none" strike="noStrike" dirty="0">
                <a:solidFill>
                  <a:srgbClr val="000000"/>
                </a:solidFill>
                <a:effectLst/>
              </a:rPr>
              <a:t>: Whole numbers (e.g., 10, -5).</a:t>
            </a:r>
          </a:p>
          <a:p>
            <a:pPr algn="l">
              <a:buFont typeface="Arial" panose="020B0604020202020204" pitchFamily="34" charset="0"/>
              <a:buChar char="•"/>
            </a:pPr>
            <a:r>
              <a:rPr lang="en-US" b="1" i="0" u="none" strike="noStrike" dirty="0">
                <a:solidFill>
                  <a:srgbClr val="000000"/>
                </a:solidFill>
                <a:effectLst/>
              </a:rPr>
              <a:t>float</a:t>
            </a:r>
            <a:r>
              <a:rPr lang="en-US" b="0" i="0" u="none" strike="noStrike" dirty="0">
                <a:solidFill>
                  <a:srgbClr val="000000"/>
                </a:solidFill>
                <a:effectLst/>
              </a:rPr>
              <a:t>: Decimal or floating-point numbers (e.g., 3.14).</a:t>
            </a:r>
          </a:p>
          <a:p>
            <a:pPr algn="l">
              <a:buFont typeface="Arial" panose="020B0604020202020204" pitchFamily="34" charset="0"/>
              <a:buChar char="•"/>
            </a:pPr>
            <a:r>
              <a:rPr lang="en-US" b="1" i="0" u="none" strike="noStrike" dirty="0">
                <a:solidFill>
                  <a:srgbClr val="000000"/>
                </a:solidFill>
                <a:effectLst/>
              </a:rPr>
              <a:t>str</a:t>
            </a:r>
            <a:r>
              <a:rPr lang="en-US" b="0" i="0" u="none" strike="noStrike" dirty="0">
                <a:solidFill>
                  <a:srgbClr val="000000"/>
                </a:solidFill>
                <a:effectLst/>
              </a:rPr>
              <a:t>: Strings (e.g., "Hello").</a:t>
            </a:r>
          </a:p>
          <a:p>
            <a:pPr algn="l">
              <a:buFont typeface="Arial" panose="020B0604020202020204" pitchFamily="34" charset="0"/>
              <a:buChar char="•"/>
            </a:pPr>
            <a:r>
              <a:rPr lang="en-US" b="1" i="0" u="none" strike="noStrike" dirty="0">
                <a:solidFill>
                  <a:srgbClr val="000000"/>
                </a:solidFill>
                <a:effectLst/>
              </a:rPr>
              <a:t>bool</a:t>
            </a:r>
            <a:r>
              <a:rPr lang="en-US" b="0" i="0" u="none" strike="noStrike" dirty="0">
                <a:solidFill>
                  <a:srgbClr val="000000"/>
                </a:solidFill>
                <a:effectLst/>
              </a:rPr>
              <a:t>: Booleans (True or False).</a:t>
            </a:r>
          </a:p>
          <a:p>
            <a:pPr algn="l">
              <a:buFont typeface="Arial" panose="020B0604020202020204" pitchFamily="34" charset="0"/>
              <a:buChar char="•"/>
            </a:pPr>
            <a:r>
              <a:rPr lang="en-US" b="1" i="0" u="none" strike="noStrike" dirty="0" err="1">
                <a:solidFill>
                  <a:srgbClr val="000000"/>
                </a:solidFill>
                <a:effectLst/>
              </a:rPr>
              <a:t>NoneType</a:t>
            </a:r>
            <a:r>
              <a:rPr lang="en-US" b="0" i="0" u="none" strike="noStrike" dirty="0">
                <a:solidFill>
                  <a:srgbClr val="000000"/>
                </a:solidFill>
                <a:effectLst/>
              </a:rPr>
              <a:t>: Represents the absence of a value (None).</a:t>
            </a:r>
          </a:p>
          <a:p>
            <a:endParaRPr lang="en-US" dirty="0"/>
          </a:p>
        </p:txBody>
      </p:sp>
    </p:spTree>
    <p:extLst>
      <p:ext uri="{BB962C8B-B14F-4D97-AF65-F5344CB8AC3E}">
        <p14:creationId xmlns:p14="http://schemas.microsoft.com/office/powerpoint/2010/main" val="2110766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B7BE24-445D-1188-70EE-90B4FFF4E679}"/>
              </a:ext>
            </a:extLst>
          </p:cNvPr>
          <p:cNvSpPr>
            <a:spLocks noGrp="1"/>
          </p:cNvSpPr>
          <p:nvPr>
            <p:ph type="title" idx="4294967295"/>
          </p:nvPr>
        </p:nvSpPr>
        <p:spPr>
          <a:xfrm>
            <a:off x="628650" y="639763"/>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Collections</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(brief mention)</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list</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Ordered, mutable sequences.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tuple</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Ordered, immutable sequences.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err="1">
                <a:ln>
                  <a:noFill/>
                </a:ln>
                <a:solidFill>
                  <a:srgbClr val="000000"/>
                </a:solidFill>
                <a:effectLst/>
                <a:uLnTx/>
                <a:uFillTx/>
                <a:latin typeface="Calibri"/>
                <a:ea typeface="Calibri"/>
                <a:cs typeface="Calibri"/>
                <a:sym typeface="Calibri"/>
              </a:rPr>
              <a:t>dict</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Key-value pairs for fast lookups.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rgbClr val="000000"/>
                </a:solidFill>
                <a:effectLst/>
                <a:uLnTx/>
                <a:uFillTx/>
                <a:latin typeface="Calibri"/>
                <a:ea typeface="Calibri"/>
                <a:cs typeface="Calibri"/>
                <a:sym typeface="Calibri"/>
              </a:rPr>
              <a:t>set</a:t>
            </a:r>
            <a:r>
              <a:rPr kumimoji="0" lang="en-US" sz="2100" b="0" i="0" u="none" strike="noStrike" kern="0" cap="none" spc="0" normalizeH="0" baseline="0" noProof="0" dirty="0">
                <a:ln>
                  <a:noFill/>
                </a:ln>
                <a:solidFill>
                  <a:srgbClr val="000000"/>
                </a:solidFill>
                <a:effectLst/>
                <a:uLnTx/>
                <a:uFillTx/>
                <a:latin typeface="Calibri"/>
                <a:ea typeface="Calibri"/>
                <a:cs typeface="Calibri"/>
                <a:sym typeface="Calibri"/>
              </a:rPr>
              <a:t>: Unordered collections with unique elements.</a:t>
            </a:r>
          </a:p>
        </p:txBody>
      </p:sp>
    </p:spTree>
    <p:extLst>
      <p:ext uri="{BB962C8B-B14F-4D97-AF65-F5344CB8AC3E}">
        <p14:creationId xmlns:p14="http://schemas.microsoft.com/office/powerpoint/2010/main" val="157013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67EE6-7004-2029-6C37-8C861C811F95}"/>
              </a:ext>
            </a:extLst>
          </p:cNvPr>
          <p:cNvSpPr>
            <a:spLocks noGrp="1"/>
          </p:cNvSpPr>
          <p:nvPr>
            <p:ph type="title"/>
          </p:nvPr>
        </p:nvSpPr>
        <p:spPr/>
        <p:txBody>
          <a:bodyPr/>
          <a:lstStyle/>
          <a:p>
            <a:r>
              <a:rPr lang="en-US" b="0" i="0" u="none" strike="noStrike" dirty="0">
                <a:solidFill>
                  <a:srgbClr val="000000"/>
                </a:solidFill>
                <a:effectLst/>
                <a:latin typeface="-webkit-standard"/>
              </a:rPr>
              <a:t>Working with Integers and Floats</a:t>
            </a:r>
            <a:endParaRPr lang="en-US" dirty="0"/>
          </a:p>
        </p:txBody>
      </p:sp>
      <p:sp>
        <p:nvSpPr>
          <p:cNvPr id="3" name="Text Placeholder 2">
            <a:extLst>
              <a:ext uri="{FF2B5EF4-FFF2-40B4-BE49-F238E27FC236}">
                <a16:creationId xmlns:a16="http://schemas.microsoft.com/office/drawing/2014/main" id="{1334B610-63DF-40C0-A7F0-A2271E30CD02}"/>
              </a:ext>
            </a:extLst>
          </p:cNvPr>
          <p:cNvSpPr>
            <a:spLocks noGrp="1"/>
          </p:cNvSpPr>
          <p:nvPr>
            <p:ph type="body" idx="1"/>
          </p:nvPr>
        </p:nvSpPr>
        <p:spPr/>
        <p:txBody>
          <a:bodyPr/>
          <a:lstStyle/>
          <a:p>
            <a:pPr>
              <a:buNone/>
            </a:pPr>
            <a:r>
              <a:rPr lang="en-US" b="1" dirty="0"/>
              <a:t>Integer Arithmetic</a:t>
            </a:r>
            <a:endParaRPr lang="en-US" dirty="0"/>
          </a:p>
          <a:p>
            <a:pPr>
              <a:buFont typeface="Arial" panose="020B0604020202020204" pitchFamily="34" charset="0"/>
              <a:buChar char="•"/>
            </a:pPr>
            <a:r>
              <a:rPr lang="en-US" dirty="0"/>
              <a:t>+ (add), - (subtract), * (multiply), // (floor division), ** (exponent).</a:t>
            </a:r>
          </a:p>
          <a:p>
            <a:pPr>
              <a:buFont typeface="Arial" panose="020B0604020202020204" pitchFamily="34" charset="0"/>
              <a:buChar char="•"/>
            </a:pPr>
            <a:r>
              <a:rPr lang="en-US" dirty="0"/>
              <a:t>Example: 7 // 3 yields 2, ignoring the remainder.</a:t>
            </a:r>
          </a:p>
          <a:p>
            <a:pPr>
              <a:buNone/>
            </a:pPr>
            <a:r>
              <a:rPr lang="en-US" b="1" dirty="0"/>
              <a:t>Float Arithmetic</a:t>
            </a:r>
            <a:endParaRPr lang="en-US" dirty="0"/>
          </a:p>
          <a:p>
            <a:pPr>
              <a:buFont typeface="Arial" panose="020B0604020202020204" pitchFamily="34" charset="0"/>
              <a:buChar char="•"/>
            </a:pPr>
            <a:r>
              <a:rPr lang="en-US" dirty="0"/>
              <a:t>+, -, *, / (true division).</a:t>
            </a:r>
          </a:p>
          <a:p>
            <a:pPr>
              <a:buFont typeface="Arial" panose="020B0604020202020204" pitchFamily="34" charset="0"/>
              <a:buChar char="•"/>
            </a:pPr>
            <a:r>
              <a:rPr lang="en-US" dirty="0"/>
              <a:t>Example: 7 / 3 yields 2.3333...</a:t>
            </a:r>
          </a:p>
          <a:p>
            <a:endParaRPr lang="en-US" dirty="0"/>
          </a:p>
        </p:txBody>
      </p:sp>
    </p:spTree>
    <p:extLst>
      <p:ext uri="{BB962C8B-B14F-4D97-AF65-F5344CB8AC3E}">
        <p14:creationId xmlns:p14="http://schemas.microsoft.com/office/powerpoint/2010/main" val="440560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2349B1-BC0C-0F8C-9988-6B6E1F2EA69A}"/>
              </a:ext>
            </a:extLst>
          </p:cNvPr>
          <p:cNvSpPr>
            <a:spLocks noGrp="1"/>
          </p:cNvSpPr>
          <p:nvPr>
            <p:ph type="title" idx="4294967295"/>
          </p:nvPr>
        </p:nvSpPr>
        <p:spPr>
          <a:xfrm>
            <a:off x="628650" y="503238"/>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Precision Issues</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Floating-point numbers can introduce rounding errors (e.g., 0.1 + 0.2 != 0.3 exactly).</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1" u="none" strike="noStrike" kern="0" cap="none" spc="0" normalizeH="0" baseline="0" noProof="0" dirty="0">
                <a:ln>
                  <a:noFill/>
                </a:ln>
                <a:solidFill>
                  <a:schemeClr val="dk1"/>
                </a:solidFill>
                <a:effectLst/>
                <a:uLnTx/>
                <a:uFillTx/>
                <a:latin typeface="Calibri"/>
                <a:ea typeface="Calibri"/>
                <a:cs typeface="Calibri"/>
                <a:sym typeface="Calibri"/>
              </a:rPr>
              <a:t>Decimal</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module or round() can help manage precision.</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Mixing int and float</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Expressions with both types result in floats.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Example: 1 + 2.0 → 3.0</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Type Conversions</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float(5) → 5.0</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int(5.9) → 5 (truncation, not rounding)</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Practical Applications</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Counting items, indexing lists (int).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Dealing with measurements, currency calculations (float, but watch out for precision).</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776016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EC3AB-6AC6-7C14-FB04-36F8F0773308}"/>
              </a:ext>
            </a:extLst>
          </p:cNvPr>
          <p:cNvSpPr>
            <a:spLocks noGrp="1"/>
          </p:cNvSpPr>
          <p:nvPr>
            <p:ph type="title"/>
          </p:nvPr>
        </p:nvSpPr>
        <p:spPr/>
        <p:txBody>
          <a:bodyPr/>
          <a:lstStyle/>
          <a:p>
            <a:r>
              <a:rPr lang="en-US" b="0" i="0" u="none" strike="noStrike" dirty="0">
                <a:solidFill>
                  <a:srgbClr val="000000"/>
                </a:solidFill>
                <a:effectLst/>
                <a:latin typeface="-webkit-standard"/>
              </a:rPr>
              <a:t>String Variables in Detail</a:t>
            </a:r>
            <a:endParaRPr lang="en-US" dirty="0"/>
          </a:p>
        </p:txBody>
      </p:sp>
      <p:sp>
        <p:nvSpPr>
          <p:cNvPr id="3" name="Text Placeholder 2">
            <a:extLst>
              <a:ext uri="{FF2B5EF4-FFF2-40B4-BE49-F238E27FC236}">
                <a16:creationId xmlns:a16="http://schemas.microsoft.com/office/drawing/2014/main" id="{95FB4106-5086-B596-1561-21E0278A37E4}"/>
              </a:ext>
            </a:extLst>
          </p:cNvPr>
          <p:cNvSpPr>
            <a:spLocks noGrp="1"/>
          </p:cNvSpPr>
          <p:nvPr>
            <p:ph type="body" idx="1"/>
          </p:nvPr>
        </p:nvSpPr>
        <p:spPr>
          <a:xfrm>
            <a:off x="628650" y="1253330"/>
            <a:ext cx="7886700" cy="4351339"/>
          </a:xfrm>
        </p:spPr>
        <p:txBody>
          <a:bodyPr/>
          <a:lstStyle/>
          <a:p>
            <a:pPr>
              <a:buNone/>
            </a:pPr>
            <a:r>
              <a:rPr lang="en-US" b="1" dirty="0"/>
              <a:t>String Creation</a:t>
            </a:r>
            <a:endParaRPr lang="en-US" dirty="0"/>
          </a:p>
          <a:p>
            <a:pPr>
              <a:buFont typeface="Arial" panose="020B0604020202020204" pitchFamily="34" charset="0"/>
              <a:buChar char="•"/>
            </a:pPr>
            <a:r>
              <a:rPr lang="en-US" dirty="0"/>
              <a:t>Single quotes 'hello' or double quotes "hello".</a:t>
            </a:r>
          </a:p>
          <a:p>
            <a:pPr>
              <a:buFont typeface="Arial" panose="020B0604020202020204" pitchFamily="34" charset="0"/>
              <a:buChar char="•"/>
            </a:pPr>
            <a:r>
              <a:rPr lang="en-US" dirty="0"/>
              <a:t>Triple quotes """long string""" for multi-line strings or docstrings.</a:t>
            </a:r>
          </a:p>
          <a:p>
            <a:pPr>
              <a:buNone/>
            </a:pPr>
            <a:r>
              <a:rPr lang="en-US" b="1" dirty="0"/>
              <a:t>Concatenation &amp; Repetition</a:t>
            </a:r>
            <a:endParaRPr lang="en-US" dirty="0"/>
          </a:p>
          <a:p>
            <a:pPr>
              <a:buFont typeface="Arial" panose="020B0604020202020204" pitchFamily="34" charset="0"/>
              <a:buChar char="•"/>
            </a:pPr>
            <a:r>
              <a:rPr lang="en-US" dirty="0"/>
              <a:t>"Hello " + "World" → "Hello World"</a:t>
            </a:r>
          </a:p>
          <a:p>
            <a:pPr>
              <a:buFont typeface="Arial" panose="020B0604020202020204" pitchFamily="34" charset="0"/>
              <a:buChar char="•"/>
            </a:pPr>
            <a:r>
              <a:rPr lang="en-US" dirty="0"/>
              <a:t>"Hi" * 3 → "</a:t>
            </a:r>
            <a:r>
              <a:rPr lang="en-US" dirty="0" err="1"/>
              <a:t>HiHiHi</a:t>
            </a:r>
            <a:r>
              <a:rPr lang="en-US" dirty="0"/>
              <a:t>"</a:t>
            </a:r>
          </a:p>
          <a:p>
            <a:pPr marL="114300" indent="0">
              <a:buNone/>
            </a:pPr>
            <a:r>
              <a:rPr lang="en-US" b="1" i="0" u="none" strike="noStrike" dirty="0">
                <a:solidFill>
                  <a:srgbClr val="000000"/>
                </a:solidFill>
                <a:effectLst/>
                <a:latin typeface="-webkit-standard"/>
              </a:rPr>
              <a:t>Indexing</a:t>
            </a:r>
          </a:p>
          <a:p>
            <a:pPr marL="114300" indent="0">
              <a:buNone/>
            </a:pPr>
            <a:r>
              <a:rPr lang="en-US" dirty="0">
                <a:latin typeface="Courier New" panose="02070309020205020404" pitchFamily="49" charset="0"/>
                <a:cs typeface="Courier New" panose="02070309020205020404" pitchFamily="49" charset="0"/>
              </a:rPr>
              <a:t>s = "Python"</a:t>
            </a:r>
          </a:p>
          <a:p>
            <a:pPr marL="114300" indent="0">
              <a:buNone/>
            </a:pPr>
            <a:r>
              <a:rPr lang="en-US" dirty="0">
                <a:latin typeface="Courier New" panose="02070309020205020404" pitchFamily="49" charset="0"/>
                <a:cs typeface="Courier New" panose="02070309020205020404" pitchFamily="49" charset="0"/>
              </a:rPr>
              <a:t>print(s[0])  # 'P'</a:t>
            </a:r>
          </a:p>
          <a:p>
            <a:pPr marL="114300" indent="0">
              <a:buNone/>
            </a:pPr>
            <a:r>
              <a:rPr lang="en-US" dirty="0">
                <a:latin typeface="Courier New" panose="02070309020205020404" pitchFamily="49" charset="0"/>
                <a:cs typeface="Courier New" panose="02070309020205020404" pitchFamily="49" charset="0"/>
              </a:rPr>
              <a:t>print(s[-1]) # ‘n’</a:t>
            </a:r>
          </a:p>
          <a:p>
            <a:pPr marL="114300" indent="0">
              <a:buNone/>
            </a:pPr>
            <a:r>
              <a:rPr lang="en-US" b="0" i="0" u="none" strike="noStrike" dirty="0">
                <a:solidFill>
                  <a:srgbClr val="000000"/>
                </a:solidFill>
                <a:effectLst/>
                <a:latin typeface="-webkit-standard"/>
              </a:rPr>
              <a:t>Zero-based indexing: first character at index 0, last at </a:t>
            </a:r>
            <a:r>
              <a:rPr lang="en-US" dirty="0"/>
              <a:t>-1</a:t>
            </a:r>
            <a:r>
              <a:rPr lang="en-US" b="0" i="0" u="none" strike="noStrike" dirty="0">
                <a:solidFill>
                  <a:srgbClr val="000000"/>
                </a:solidFill>
                <a:effectLst/>
                <a:latin typeface="-webkit-standard"/>
              </a:rPr>
              <a:t>.</a:t>
            </a:r>
            <a:endParaRPr lang="en-US" dirty="0">
              <a:latin typeface="Courier New" panose="02070309020205020404" pitchFamily="49" charset="0"/>
              <a:cs typeface="Courier New" panose="02070309020205020404" pitchFamily="49" charset="0"/>
            </a:endParaRPr>
          </a:p>
          <a:p>
            <a:pPr marL="114300" indent="0">
              <a:buNone/>
            </a:pPr>
            <a:endParaRPr lang="en-US" b="1" dirty="0"/>
          </a:p>
        </p:txBody>
      </p:sp>
    </p:spTree>
    <p:extLst>
      <p:ext uri="{BB962C8B-B14F-4D97-AF65-F5344CB8AC3E}">
        <p14:creationId xmlns:p14="http://schemas.microsoft.com/office/powerpoint/2010/main" val="4278527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CA0251F-968B-94D2-03FB-AA960AF3BBC5}"/>
              </a:ext>
            </a:extLst>
          </p:cNvPr>
          <p:cNvSpPr>
            <a:spLocks noGrp="1"/>
          </p:cNvSpPr>
          <p:nvPr>
            <p:ph type="title" idx="4294967295"/>
          </p:nvPr>
        </p:nvSpPr>
        <p:spPr>
          <a:xfrm>
            <a:off x="628650" y="688975"/>
            <a:ext cx="7886700" cy="435133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r>
              <a:rPr kumimoji="0" lang="en-US" sz="2100" b="1" i="0" u="none" strike="noStrike" kern="0" cap="none" spc="0" normalizeH="0" baseline="0" noProof="0" dirty="0">
                <a:ln>
                  <a:noFill/>
                </a:ln>
                <a:solidFill>
                  <a:srgbClr val="000000"/>
                </a:solidFill>
                <a:effectLst/>
                <a:uLnTx/>
                <a:uFillTx/>
                <a:latin typeface="-webkit-standard"/>
                <a:ea typeface="Calibri"/>
                <a:cs typeface="Calibri"/>
                <a:sym typeface="Calibri"/>
              </a:rPr>
              <a:t>Slicing</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s = "Python"</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print(s[1:4])  # '</a:t>
            </a:r>
            <a:r>
              <a:rPr kumimoji="0" lang="en-US" sz="2100" b="0" i="0" u="none" strike="noStrike" kern="0" cap="none" spc="0" normalizeH="0" baseline="0" noProof="0" dirty="0" err="1">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yth</a:t>
            </a: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print(s[:2])   # 'Py'</a:t>
            </a:r>
          </a:p>
          <a:p>
            <a:pPr marL="114300" marR="0" lvl="0" indent="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rPr>
              <a:t>print(s[2:])   # 'thon’</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r>
              <a:rPr kumimoji="0" lang="en-US" sz="2100" b="0" i="0" u="none" strike="noStrike" kern="0" cap="none" spc="0" normalizeH="0" baseline="0" noProof="0" dirty="0">
                <a:ln>
                  <a:noFill/>
                </a:ln>
                <a:solidFill>
                  <a:srgbClr val="000000"/>
                </a:solidFill>
                <a:effectLst/>
                <a:uLnTx/>
                <a:uFillTx/>
                <a:latin typeface="-webkit-standard"/>
                <a:ea typeface="Calibri"/>
                <a:cs typeface="Calibri"/>
                <a:sym typeface="Calibri"/>
              </a:rPr>
              <a:t>Allows extracting substrings.</a:t>
            </a:r>
            <a:endParaRPr kumimoji="0" lang="en-US" sz="2100" b="0" i="0" u="none" strike="noStrike" kern="0" cap="none" spc="0" normalizeH="0" baseline="0" noProof="0" dirty="0">
              <a:ln>
                <a:noFill/>
              </a:ln>
              <a:solidFill>
                <a:schemeClr val="dk1"/>
              </a:solidFill>
              <a:effectLst/>
              <a:uLnTx/>
              <a:uFillTx/>
              <a:latin typeface="Courier New" panose="02070309020205020404" pitchFamily="49" charset="0"/>
              <a:ea typeface="Calibri"/>
              <a:cs typeface="Courier New" panose="02070309020205020404" pitchFamily="49" charset="0"/>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37537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D1464-17CF-8912-4101-5CE70B87CEDC}"/>
              </a:ext>
            </a:extLst>
          </p:cNvPr>
          <p:cNvSpPr>
            <a:spLocks noGrp="1"/>
          </p:cNvSpPr>
          <p:nvPr>
            <p:ph type="title"/>
          </p:nvPr>
        </p:nvSpPr>
        <p:spPr/>
        <p:txBody>
          <a:bodyPr/>
          <a:lstStyle/>
          <a:p>
            <a:r>
              <a:rPr lang="en-US" b="0" i="0" u="none" strike="noStrike" dirty="0">
                <a:solidFill>
                  <a:srgbClr val="000000"/>
                </a:solidFill>
                <a:effectLst/>
                <a:latin typeface="-webkit-standard"/>
              </a:rPr>
              <a:t>Boolean Variables and Comparisons</a:t>
            </a:r>
            <a:endParaRPr lang="en-US" dirty="0"/>
          </a:p>
        </p:txBody>
      </p:sp>
      <p:sp>
        <p:nvSpPr>
          <p:cNvPr id="3" name="Text Placeholder 2">
            <a:extLst>
              <a:ext uri="{FF2B5EF4-FFF2-40B4-BE49-F238E27FC236}">
                <a16:creationId xmlns:a16="http://schemas.microsoft.com/office/drawing/2014/main" id="{A0C232C5-3AEC-F339-1338-27E997086CD4}"/>
              </a:ext>
            </a:extLst>
          </p:cNvPr>
          <p:cNvSpPr>
            <a:spLocks noGrp="1"/>
          </p:cNvSpPr>
          <p:nvPr>
            <p:ph type="body" idx="1"/>
          </p:nvPr>
        </p:nvSpPr>
        <p:spPr/>
        <p:txBody>
          <a:bodyPr/>
          <a:lstStyle/>
          <a:p>
            <a:pPr>
              <a:buNone/>
            </a:pPr>
            <a:r>
              <a:rPr lang="en-US" b="1" dirty="0"/>
              <a:t>Definition</a:t>
            </a:r>
            <a:endParaRPr lang="en-US" dirty="0"/>
          </a:p>
          <a:p>
            <a:pPr>
              <a:buFont typeface="Arial" panose="020B0604020202020204" pitchFamily="34" charset="0"/>
              <a:buChar char="•"/>
            </a:pPr>
            <a:r>
              <a:rPr lang="en-US" dirty="0"/>
              <a:t>Boolean variables hold either True or False.</a:t>
            </a:r>
          </a:p>
          <a:p>
            <a:pPr>
              <a:buNone/>
            </a:pPr>
            <a:r>
              <a:rPr lang="en-US" b="1" dirty="0"/>
              <a:t>Comparison Operators</a:t>
            </a:r>
            <a:endParaRPr lang="en-US" dirty="0"/>
          </a:p>
          <a:p>
            <a:pPr>
              <a:buFont typeface="Arial" panose="020B0604020202020204" pitchFamily="34" charset="0"/>
              <a:buChar char="•"/>
            </a:pPr>
            <a:r>
              <a:rPr lang="en-US" dirty="0"/>
              <a:t>== (equal to), != (not equal to), &gt;, &lt;, &gt;=, &lt;=.</a:t>
            </a:r>
          </a:p>
          <a:p>
            <a:pPr>
              <a:buFont typeface="Arial" panose="020B0604020202020204" pitchFamily="34" charset="0"/>
              <a:buChar char="•"/>
            </a:pPr>
            <a:r>
              <a:rPr lang="en-US" dirty="0"/>
              <a:t>Example: 5 &gt; 3 → True.</a:t>
            </a:r>
          </a:p>
          <a:p>
            <a:pPr>
              <a:buNone/>
            </a:pPr>
            <a:r>
              <a:rPr lang="en-US" b="1" dirty="0"/>
              <a:t>Boolean Expressions</a:t>
            </a:r>
            <a:endParaRPr lang="en-US" dirty="0"/>
          </a:p>
          <a:p>
            <a:pPr>
              <a:buFont typeface="Arial" panose="020B0604020202020204" pitchFamily="34" charset="0"/>
              <a:buChar char="•"/>
            </a:pPr>
            <a:r>
              <a:rPr lang="en-US" dirty="0"/>
              <a:t>Combine comparisons with logical operators: and, or, not.</a:t>
            </a:r>
          </a:p>
          <a:p>
            <a:pPr>
              <a:buFont typeface="Arial" panose="020B0604020202020204" pitchFamily="34" charset="0"/>
              <a:buChar char="•"/>
            </a:pPr>
            <a:r>
              <a:rPr lang="en-US" dirty="0"/>
              <a:t>Example: (x &gt; 0) and (x &lt; 10) → True if x is between 1 and 9.</a:t>
            </a:r>
          </a:p>
          <a:p>
            <a:pPr>
              <a:buNone/>
            </a:pPr>
            <a:br>
              <a:rPr lang="en-US" dirty="0"/>
            </a:br>
            <a:endParaRPr lang="en-US" dirty="0"/>
          </a:p>
        </p:txBody>
      </p:sp>
    </p:spTree>
    <p:extLst>
      <p:ext uri="{BB962C8B-B14F-4D97-AF65-F5344CB8AC3E}">
        <p14:creationId xmlns:p14="http://schemas.microsoft.com/office/powerpoint/2010/main" val="963586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20B0A8-216D-F384-DB39-8A7AC2E7423D}"/>
              </a:ext>
            </a:extLst>
          </p:cNvPr>
          <p:cNvSpPr>
            <a:spLocks noGrp="1"/>
          </p:cNvSpPr>
          <p:nvPr>
            <p:ph type="title" idx="4294967295"/>
          </p:nvPr>
        </p:nvSpPr>
        <p:spPr>
          <a:xfrm>
            <a:off x="628650" y="688975"/>
            <a:ext cx="7886700" cy="435133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Practical Use Cases</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Checking conditions (e.g., user login success or failure).</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Loop control, branching logic in programs.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Short-Circuiting</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and and or might not evaluate the second operand if the first one decides the outcome.</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Example: if x != 0 and (10 / x) &gt; 2: → if x is 0, (10 / x) isn’t even evaluated, avoiding error.</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Truthy &amp; </a:t>
            </a:r>
            <a:r>
              <a:rPr kumimoji="0" lang="en-US" sz="2100" b="1" i="0" u="none" strike="noStrike" kern="0" cap="none" spc="0" normalizeH="0" baseline="0" noProof="0" dirty="0" err="1">
                <a:ln>
                  <a:noFill/>
                </a:ln>
                <a:solidFill>
                  <a:schemeClr val="dk1"/>
                </a:solidFill>
                <a:effectLst/>
                <a:uLnTx/>
                <a:uFillTx/>
                <a:latin typeface="Calibri"/>
                <a:ea typeface="Calibri"/>
                <a:cs typeface="Calibri"/>
                <a:sym typeface="Calibri"/>
              </a:rPr>
              <a:t>Falsy</a:t>
            </a: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 Values</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Many Python objects can be used in a Boolean context.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0, "" (empty string), [] (empty list) are considered False. Everything else is True.</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47680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F57BB-9C7E-0CFE-052F-A81C34BDECDF}"/>
              </a:ext>
            </a:extLst>
          </p:cNvPr>
          <p:cNvSpPr>
            <a:spLocks noGrp="1"/>
          </p:cNvSpPr>
          <p:nvPr>
            <p:ph type="title"/>
          </p:nvPr>
        </p:nvSpPr>
        <p:spPr/>
        <p:txBody>
          <a:bodyPr/>
          <a:lstStyle/>
          <a:p>
            <a:r>
              <a:rPr lang="en-US" b="0" i="0" u="none" strike="noStrike" dirty="0">
                <a:solidFill>
                  <a:srgbClr val="000000"/>
                </a:solidFill>
                <a:effectLst/>
                <a:latin typeface="-webkit-standard"/>
              </a:rPr>
              <a:t>Dynamic Typing in Python</a:t>
            </a:r>
            <a:endParaRPr lang="en-US" dirty="0"/>
          </a:p>
        </p:txBody>
      </p:sp>
      <p:sp>
        <p:nvSpPr>
          <p:cNvPr id="3" name="Text Placeholder 2">
            <a:extLst>
              <a:ext uri="{FF2B5EF4-FFF2-40B4-BE49-F238E27FC236}">
                <a16:creationId xmlns:a16="http://schemas.microsoft.com/office/drawing/2014/main" id="{CD1383D6-42D8-27AA-28D2-497B5A91180B}"/>
              </a:ext>
            </a:extLst>
          </p:cNvPr>
          <p:cNvSpPr>
            <a:spLocks noGrp="1"/>
          </p:cNvSpPr>
          <p:nvPr>
            <p:ph type="body" idx="1"/>
          </p:nvPr>
        </p:nvSpPr>
        <p:spPr>
          <a:xfrm>
            <a:off x="628650" y="1253330"/>
            <a:ext cx="7886700" cy="4351339"/>
          </a:xfrm>
        </p:spPr>
        <p:txBody>
          <a:bodyPr/>
          <a:lstStyle/>
          <a:p>
            <a:pPr algn="l">
              <a:buNone/>
            </a:pPr>
            <a:r>
              <a:rPr lang="en-US" b="1" i="0" u="none" strike="noStrike" dirty="0">
                <a:solidFill>
                  <a:srgbClr val="000000"/>
                </a:solidFill>
                <a:effectLst/>
              </a:rPr>
              <a:t>What is Dynamic Typing?</a:t>
            </a:r>
            <a:endParaRPr lang="en-US" b="0" i="0" u="none" strike="noStrike" dirty="0">
              <a:solidFill>
                <a:srgbClr val="000000"/>
              </a:solidFill>
              <a:effectLst/>
            </a:endParaRPr>
          </a:p>
          <a:p>
            <a:pPr algn="l">
              <a:buFont typeface="Arial" panose="020B0604020202020204" pitchFamily="34" charset="0"/>
              <a:buChar char="•"/>
            </a:pPr>
            <a:r>
              <a:rPr lang="en-US" sz="1800" b="0" i="0" u="none" strike="noStrike" dirty="0">
                <a:solidFill>
                  <a:srgbClr val="000000"/>
                </a:solidFill>
                <a:effectLst/>
              </a:rPr>
              <a:t>Variables are not locked to a single data type. They can change over time.</a:t>
            </a:r>
          </a:p>
          <a:p>
            <a:pPr marL="114300" indent="0">
              <a:buNone/>
            </a:pPr>
            <a:r>
              <a:rPr lang="en-US" sz="1800" b="1" i="0" u="none" strike="noStrike" dirty="0">
                <a:solidFill>
                  <a:srgbClr val="000000"/>
                </a:solidFill>
                <a:effectLst/>
                <a:latin typeface="-webkit-standard"/>
              </a:rPr>
              <a:t>Example</a:t>
            </a:r>
          </a:p>
          <a:p>
            <a:pPr marL="114300" indent="0">
              <a:buNone/>
            </a:pPr>
            <a:r>
              <a:rPr lang="en-US" sz="1800" dirty="0">
                <a:latin typeface="Courier New" panose="02070309020205020404" pitchFamily="49" charset="0"/>
                <a:cs typeface="Courier New" panose="02070309020205020404" pitchFamily="49" charset="0"/>
              </a:rPr>
              <a:t>x = 10     # x is an int</a:t>
            </a:r>
          </a:p>
          <a:p>
            <a:pPr marL="114300" indent="0">
              <a:buNone/>
            </a:pPr>
            <a:r>
              <a:rPr lang="en-US" sz="1800" dirty="0">
                <a:latin typeface="Courier New" panose="02070309020205020404" pitchFamily="49" charset="0"/>
                <a:cs typeface="Courier New" panose="02070309020205020404" pitchFamily="49" charset="0"/>
              </a:rPr>
              <a:t>x = "Ten"  # now x is a str</a:t>
            </a:r>
          </a:p>
          <a:p>
            <a:pPr>
              <a:buNone/>
            </a:pPr>
            <a:r>
              <a:rPr lang="en-US" sz="1800" b="1" dirty="0"/>
              <a:t>Advantages</a:t>
            </a:r>
            <a:endParaRPr lang="en-US" sz="1800" dirty="0"/>
          </a:p>
          <a:p>
            <a:pPr>
              <a:buFont typeface="Arial" panose="020B0604020202020204" pitchFamily="34" charset="0"/>
              <a:buChar char="•"/>
            </a:pPr>
            <a:r>
              <a:rPr lang="en-US" sz="1800" dirty="0"/>
              <a:t>Faster to develop prototypes.</a:t>
            </a:r>
          </a:p>
          <a:p>
            <a:pPr>
              <a:buFont typeface="Arial" panose="020B0604020202020204" pitchFamily="34" charset="0"/>
              <a:buChar char="•"/>
            </a:pPr>
            <a:r>
              <a:rPr lang="en-US" sz="1800" dirty="0"/>
              <a:t>Flexible with changing requirements.</a:t>
            </a:r>
          </a:p>
          <a:p>
            <a:pPr>
              <a:buNone/>
            </a:pPr>
            <a:r>
              <a:rPr lang="en-US" sz="1800" b="1" dirty="0"/>
              <a:t>Disadvantages</a:t>
            </a:r>
            <a:endParaRPr lang="en-US" sz="1800" dirty="0"/>
          </a:p>
          <a:p>
            <a:pPr>
              <a:buFont typeface="Arial" panose="020B0604020202020204" pitchFamily="34" charset="0"/>
              <a:buChar char="•"/>
            </a:pPr>
            <a:r>
              <a:rPr lang="en-US" sz="1800" dirty="0"/>
              <a:t>Potential for type-related errors that the interpreter won’t catch until runtime.</a:t>
            </a:r>
          </a:p>
          <a:p>
            <a:pPr>
              <a:buFont typeface="Arial" panose="020B0604020202020204" pitchFamily="34" charset="0"/>
              <a:buChar char="•"/>
            </a:pPr>
            <a:r>
              <a:rPr lang="en-US" sz="1800" dirty="0"/>
              <a:t>Harder to maintain large projects without careful type checking or documentation.</a:t>
            </a:r>
          </a:p>
          <a:p>
            <a:pPr marL="114300" indent="0">
              <a:buNone/>
            </a:pPr>
            <a:endParaRPr lang="en-US" dirty="0">
              <a:latin typeface="Courier New" panose="02070309020205020404" pitchFamily="49" charset="0"/>
              <a:cs typeface="Courier New" panose="02070309020205020404" pitchFamily="49" charset="0"/>
            </a:endParaRPr>
          </a:p>
          <a:p>
            <a:pPr marL="114300" indent="0">
              <a:buNone/>
            </a:pPr>
            <a:endParaRPr lang="en-US" b="1" dirty="0"/>
          </a:p>
        </p:txBody>
      </p:sp>
    </p:spTree>
    <p:extLst>
      <p:ext uri="{BB962C8B-B14F-4D97-AF65-F5344CB8AC3E}">
        <p14:creationId xmlns:p14="http://schemas.microsoft.com/office/powerpoint/2010/main" val="2085536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808F-B19F-5E5B-2B8B-3DE1B659E6A5}"/>
              </a:ext>
            </a:extLst>
          </p:cNvPr>
          <p:cNvSpPr>
            <a:spLocks noGrp="1"/>
          </p:cNvSpPr>
          <p:nvPr>
            <p:ph type="title"/>
          </p:nvPr>
        </p:nvSpPr>
        <p:spPr/>
        <p:txBody>
          <a:bodyPr/>
          <a:lstStyle/>
          <a:p>
            <a:r>
              <a:rPr lang="en-US" b="0" i="0" u="none" strike="noStrike" dirty="0">
                <a:solidFill>
                  <a:srgbClr val="000000"/>
                </a:solidFill>
                <a:effectLst/>
                <a:latin typeface="-webkit-standard"/>
              </a:rPr>
              <a:t>Putting It All Together (Sample Code)</a:t>
            </a:r>
            <a:endParaRPr lang="en-US" dirty="0"/>
          </a:p>
        </p:txBody>
      </p:sp>
      <p:sp>
        <p:nvSpPr>
          <p:cNvPr id="3" name="Text Placeholder 2">
            <a:extLst>
              <a:ext uri="{FF2B5EF4-FFF2-40B4-BE49-F238E27FC236}">
                <a16:creationId xmlns:a16="http://schemas.microsoft.com/office/drawing/2014/main" id="{F6C94F6D-19FA-07E6-37ED-58E5ED8D6644}"/>
              </a:ext>
            </a:extLst>
          </p:cNvPr>
          <p:cNvSpPr>
            <a:spLocks noGrp="1"/>
          </p:cNvSpPr>
          <p:nvPr>
            <p:ph type="body" idx="1"/>
          </p:nvPr>
        </p:nvSpPr>
        <p:spPr/>
        <p:txBody>
          <a:bodyPr/>
          <a:lstStyle/>
          <a:p>
            <a:pPr marL="114300" indent="0">
              <a:buNone/>
            </a:pPr>
            <a:r>
              <a:rPr lang="en-US" dirty="0">
                <a:latin typeface="Courier New" panose="02070309020205020404" pitchFamily="49" charset="0"/>
                <a:cs typeface="Courier New" panose="02070309020205020404" pitchFamily="49" charset="0"/>
              </a:rPr>
              <a:t># Simple calculator to add two numbers</a:t>
            </a:r>
          </a:p>
          <a:p>
            <a:pPr marL="114300" indent="0">
              <a:buNone/>
            </a:pPr>
            <a:r>
              <a:rPr lang="en-US" dirty="0">
                <a:latin typeface="Courier New" panose="02070309020205020404" pitchFamily="49" charset="0"/>
                <a:cs typeface="Courier New" panose="02070309020205020404" pitchFamily="49" charset="0"/>
              </a:rPr>
              <a:t>num1 = float(input("Enter the first number: "))</a:t>
            </a:r>
          </a:p>
          <a:p>
            <a:pPr marL="114300" indent="0">
              <a:buNone/>
            </a:pPr>
            <a:r>
              <a:rPr lang="en-US" dirty="0">
                <a:latin typeface="Courier New" panose="02070309020205020404" pitchFamily="49" charset="0"/>
                <a:cs typeface="Courier New" panose="02070309020205020404" pitchFamily="49" charset="0"/>
              </a:rPr>
              <a:t>num2 = float(input("Enter the second number: "))</a:t>
            </a:r>
          </a:p>
          <a:p>
            <a:pPr marL="114300" indent="0">
              <a:buNone/>
            </a:pPr>
            <a:r>
              <a:rPr lang="en-US" dirty="0">
                <a:latin typeface="Courier New" panose="02070309020205020404" pitchFamily="49" charset="0"/>
                <a:cs typeface="Courier New" panose="02070309020205020404" pitchFamily="49" charset="0"/>
              </a:rPr>
              <a:t>total = num1 + num2</a:t>
            </a:r>
          </a:p>
          <a:p>
            <a:pPr marL="114300" indent="0">
              <a:buNone/>
            </a:pPr>
            <a:r>
              <a:rPr lang="en-US" dirty="0">
                <a:latin typeface="Courier New" panose="02070309020205020404" pitchFamily="49" charset="0"/>
                <a:cs typeface="Courier New" panose="02070309020205020404" pitchFamily="49" charset="0"/>
              </a:rPr>
              <a:t>print(</a:t>
            </a:r>
            <a:r>
              <a:rPr lang="en-US" dirty="0" err="1">
                <a:latin typeface="Courier New" panose="02070309020205020404" pitchFamily="49" charset="0"/>
                <a:cs typeface="Courier New" panose="02070309020205020404" pitchFamily="49" charset="0"/>
              </a:rPr>
              <a:t>f"The</a:t>
            </a:r>
            <a:r>
              <a:rPr lang="en-US" dirty="0">
                <a:latin typeface="Courier New" panose="02070309020205020404" pitchFamily="49" charset="0"/>
                <a:cs typeface="Courier New" panose="02070309020205020404" pitchFamily="49" charset="0"/>
              </a:rPr>
              <a:t> sum of {num1} and {num2} is {total}")</a:t>
            </a:r>
          </a:p>
          <a:p>
            <a:endParaRPr lang="en-US" dirty="0"/>
          </a:p>
        </p:txBody>
      </p:sp>
    </p:spTree>
    <p:extLst>
      <p:ext uri="{BB962C8B-B14F-4D97-AF65-F5344CB8AC3E}">
        <p14:creationId xmlns:p14="http://schemas.microsoft.com/office/powerpoint/2010/main" val="7806888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A585717-7350-988C-340F-FC85A67A2FD2}"/>
              </a:ext>
            </a:extLst>
          </p:cNvPr>
          <p:cNvSpPr>
            <a:spLocks noGrp="1"/>
          </p:cNvSpPr>
          <p:nvPr>
            <p:ph type="title" idx="4294967295"/>
          </p:nvPr>
        </p:nvSpPr>
        <p:spPr>
          <a:xfrm>
            <a:off x="628650" y="763588"/>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Explanation</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Line 1</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A comment describing the purpose.</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Lines 2-3</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Reading input from the user, converting strings to floats.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Line 4</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Adding the two numbers.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Line 5</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Displaying a formatted string with the result.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What We’ve Used</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input() for user input.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float() to convert from string to float.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Variables to store data.</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print() to show the result.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03544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DE20E72-2AC6-2E2A-402A-450036CF45DF}"/>
              </a:ext>
            </a:extLst>
          </p:cNvPr>
          <p:cNvSpPr>
            <a:spLocks noGrp="1"/>
          </p:cNvSpPr>
          <p:nvPr>
            <p:ph type="title" idx="4294967295"/>
          </p:nvPr>
        </p:nvSpPr>
        <p:spPr>
          <a:xfrm>
            <a:off x="542925" y="836613"/>
            <a:ext cx="7886700" cy="43513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Potential Enhancements</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Add error handling with try/except.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Allow the user to choose different operations (+, −, ×, ÷).</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Practical Value</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Demonstrates the core basics of Python: variables, I/O, and arithmetic.</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Exercise</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Extend this code to handle subtraction, multiplication, and division.</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Validate user input to catch invalid entries.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453196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3CD14-08FE-5531-A426-23FE9BB73C69}"/>
              </a:ext>
            </a:extLst>
          </p:cNvPr>
          <p:cNvSpPr>
            <a:spLocks noGrp="1"/>
          </p:cNvSpPr>
          <p:nvPr>
            <p:ph type="title"/>
          </p:nvPr>
        </p:nvSpPr>
        <p:spPr/>
        <p:txBody>
          <a:bodyPr/>
          <a:lstStyle/>
          <a:p>
            <a:r>
              <a:rPr lang="en-US" b="0" i="0" u="none" strike="noStrike" dirty="0">
                <a:solidFill>
                  <a:srgbClr val="000000"/>
                </a:solidFill>
                <a:effectLst/>
                <a:latin typeface="-webkit-standard"/>
              </a:rPr>
              <a:t>Common Errors and Troubleshooting</a:t>
            </a:r>
            <a:endParaRPr lang="en-US" dirty="0"/>
          </a:p>
        </p:txBody>
      </p:sp>
      <p:sp>
        <p:nvSpPr>
          <p:cNvPr id="3" name="Text Placeholder 2">
            <a:extLst>
              <a:ext uri="{FF2B5EF4-FFF2-40B4-BE49-F238E27FC236}">
                <a16:creationId xmlns:a16="http://schemas.microsoft.com/office/drawing/2014/main" id="{7E630E5D-650F-3E15-A879-AFAEDD850196}"/>
              </a:ext>
            </a:extLst>
          </p:cNvPr>
          <p:cNvSpPr>
            <a:spLocks noGrp="1"/>
          </p:cNvSpPr>
          <p:nvPr>
            <p:ph type="body" idx="1"/>
          </p:nvPr>
        </p:nvSpPr>
        <p:spPr/>
        <p:txBody>
          <a:bodyPr/>
          <a:lstStyle/>
          <a:p>
            <a:pPr>
              <a:buNone/>
            </a:pPr>
            <a:r>
              <a:rPr lang="en-US" b="1" dirty="0" err="1"/>
              <a:t>SyntaxError</a:t>
            </a:r>
            <a:endParaRPr lang="en-US" dirty="0"/>
          </a:p>
          <a:p>
            <a:pPr>
              <a:buFont typeface="Arial" panose="020B0604020202020204" pitchFamily="34" charset="0"/>
              <a:buChar char="•"/>
            </a:pPr>
            <a:r>
              <a:rPr lang="en-US" dirty="0"/>
              <a:t>Occurs when Python can’t parse code.</a:t>
            </a:r>
          </a:p>
          <a:p>
            <a:pPr>
              <a:buFont typeface="Arial" panose="020B0604020202020204" pitchFamily="34" charset="0"/>
              <a:buChar char="•"/>
            </a:pPr>
            <a:r>
              <a:rPr lang="en-US" i="1" dirty="0"/>
              <a:t>Example</a:t>
            </a:r>
            <a:r>
              <a:rPr lang="en-US" dirty="0"/>
              <a:t>: Missing colon in a function definition.</a:t>
            </a:r>
          </a:p>
          <a:p>
            <a:pPr>
              <a:buNone/>
            </a:pPr>
            <a:r>
              <a:rPr lang="en-US" b="1" dirty="0" err="1"/>
              <a:t>IndentationError</a:t>
            </a:r>
            <a:endParaRPr lang="en-US" dirty="0"/>
          </a:p>
          <a:p>
            <a:pPr>
              <a:buFont typeface="Arial" panose="020B0604020202020204" pitchFamily="34" charset="0"/>
              <a:buChar char="•"/>
            </a:pPr>
            <a:r>
              <a:rPr lang="en-US" dirty="0"/>
              <a:t>Happens when indentation is inconsistent.</a:t>
            </a:r>
          </a:p>
          <a:p>
            <a:pPr>
              <a:buFont typeface="Arial" panose="020B0604020202020204" pitchFamily="34" charset="0"/>
              <a:buChar char="•"/>
            </a:pPr>
            <a:r>
              <a:rPr lang="en-US" i="1" dirty="0"/>
              <a:t>Example</a:t>
            </a:r>
            <a:r>
              <a:rPr lang="en-US" dirty="0"/>
              <a:t>: Mixing tabs and spaces in one code block.</a:t>
            </a:r>
          </a:p>
          <a:p>
            <a:pPr>
              <a:buNone/>
            </a:pPr>
            <a:r>
              <a:rPr lang="en-US" b="1" dirty="0" err="1"/>
              <a:t>NameError</a:t>
            </a:r>
            <a:endParaRPr lang="en-US" dirty="0"/>
          </a:p>
          <a:p>
            <a:pPr>
              <a:buFont typeface="Arial" panose="020B0604020202020204" pitchFamily="34" charset="0"/>
              <a:buChar char="•"/>
            </a:pPr>
            <a:r>
              <a:rPr lang="en-US" dirty="0"/>
              <a:t>Using a variable or function that hasn’t been defined.</a:t>
            </a:r>
          </a:p>
          <a:p>
            <a:pPr>
              <a:buFont typeface="Arial" panose="020B0604020202020204" pitchFamily="34" charset="0"/>
              <a:buChar char="•"/>
            </a:pPr>
            <a:r>
              <a:rPr lang="en-US" i="1" dirty="0"/>
              <a:t>Example</a:t>
            </a:r>
            <a:r>
              <a:rPr lang="en-US" dirty="0"/>
              <a:t>: print(</a:t>
            </a:r>
            <a:r>
              <a:rPr lang="en-US" dirty="0" err="1"/>
              <a:t>scroe</a:t>
            </a:r>
            <a:r>
              <a:rPr lang="en-US" dirty="0"/>
              <a:t>) instead of score.</a:t>
            </a:r>
          </a:p>
          <a:p>
            <a:endParaRPr lang="en-US" dirty="0"/>
          </a:p>
        </p:txBody>
      </p:sp>
    </p:spTree>
    <p:extLst>
      <p:ext uri="{BB962C8B-B14F-4D97-AF65-F5344CB8AC3E}">
        <p14:creationId xmlns:p14="http://schemas.microsoft.com/office/powerpoint/2010/main" val="3561132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823A20-B63D-3893-58F0-274F873FDFF2}"/>
              </a:ext>
            </a:extLst>
          </p:cNvPr>
          <p:cNvSpPr>
            <a:spLocks noGrp="1"/>
          </p:cNvSpPr>
          <p:nvPr>
            <p:ph type="title" idx="4294967295"/>
          </p:nvPr>
        </p:nvSpPr>
        <p:spPr>
          <a:xfrm>
            <a:off x="628650" y="898525"/>
            <a:ext cx="7886700" cy="435133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err="1">
                <a:ln>
                  <a:noFill/>
                </a:ln>
                <a:solidFill>
                  <a:schemeClr val="dk1"/>
                </a:solidFill>
                <a:effectLst/>
                <a:uLnTx/>
                <a:uFillTx/>
                <a:latin typeface="Calibri"/>
                <a:ea typeface="Calibri"/>
                <a:cs typeface="Calibri"/>
                <a:sym typeface="Calibri"/>
              </a:rPr>
              <a:t>TypeError</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Invalid operation on a data type (e.g., subtracting a string from an integer).</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1" u="none" strike="noStrike" kern="0" cap="none" spc="0" normalizeH="0" baseline="0" noProof="0" dirty="0">
                <a:ln>
                  <a:noFill/>
                </a:ln>
                <a:solidFill>
                  <a:schemeClr val="dk1"/>
                </a:solidFill>
                <a:effectLst/>
                <a:uLnTx/>
                <a:uFillTx/>
                <a:latin typeface="Calibri"/>
                <a:ea typeface="Calibri"/>
                <a:cs typeface="Calibri"/>
                <a:sym typeface="Calibri"/>
              </a:rPr>
              <a:t>Example</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"Hello" - 2.</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err="1">
                <a:ln>
                  <a:noFill/>
                </a:ln>
                <a:solidFill>
                  <a:schemeClr val="dk1"/>
                </a:solidFill>
                <a:effectLst/>
                <a:uLnTx/>
                <a:uFillTx/>
                <a:latin typeface="Calibri"/>
                <a:ea typeface="Calibri"/>
                <a:cs typeface="Calibri"/>
                <a:sym typeface="Calibri"/>
              </a:rPr>
              <a:t>ValueError</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Problem with converting data from one type to another.</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1" u="none" strike="noStrike" kern="0" cap="none" spc="0" normalizeH="0" baseline="0" noProof="0" dirty="0">
                <a:ln>
                  <a:noFill/>
                </a:ln>
                <a:solidFill>
                  <a:schemeClr val="dk1"/>
                </a:solidFill>
                <a:effectLst/>
                <a:uLnTx/>
                <a:uFillTx/>
                <a:latin typeface="Calibri"/>
                <a:ea typeface="Calibri"/>
                <a:cs typeface="Calibri"/>
                <a:sym typeface="Calibri"/>
              </a:rPr>
              <a:t>Example</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int("</a:t>
            </a:r>
            <a:r>
              <a:rPr kumimoji="0" lang="en-US" sz="2100" b="0" i="0" u="none" strike="noStrike" kern="0" cap="none" spc="0" normalizeH="0" baseline="0" noProof="0" dirty="0" err="1">
                <a:ln>
                  <a:noFill/>
                </a:ln>
                <a:solidFill>
                  <a:schemeClr val="dk1"/>
                </a:solidFill>
                <a:effectLst/>
                <a:uLnTx/>
                <a:uFillTx/>
                <a:latin typeface="Calibri"/>
                <a:ea typeface="Calibri"/>
                <a:cs typeface="Calibri"/>
                <a:sym typeface="Calibri"/>
              </a:rPr>
              <a:t>abc</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How to Fix Them</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Check Code Carefully</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Look for typos and indentation mistakes.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Print Debugging</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Print variable values to isolate problems.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Google or Documentation</a:t>
            </a: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 Many solutions are documented online.</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6582747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121B1-173A-5488-00D9-20D6A6BF7D30}"/>
              </a:ext>
            </a:extLst>
          </p:cNvPr>
          <p:cNvSpPr>
            <a:spLocks noGrp="1"/>
          </p:cNvSpPr>
          <p:nvPr>
            <p:ph type="title"/>
          </p:nvPr>
        </p:nvSpPr>
        <p:spPr/>
        <p:txBody>
          <a:bodyPr/>
          <a:lstStyle/>
          <a:p>
            <a:r>
              <a:rPr lang="en-US" b="0" i="0" u="none" strike="noStrike" dirty="0">
                <a:solidFill>
                  <a:srgbClr val="000000"/>
                </a:solidFill>
                <a:effectLst/>
                <a:latin typeface="-webkit-standard"/>
              </a:rPr>
              <a:t>Simple Debugging Tips</a:t>
            </a:r>
            <a:endParaRPr lang="en-US" dirty="0"/>
          </a:p>
        </p:txBody>
      </p:sp>
      <p:sp>
        <p:nvSpPr>
          <p:cNvPr id="3" name="Text Placeholder 2">
            <a:extLst>
              <a:ext uri="{FF2B5EF4-FFF2-40B4-BE49-F238E27FC236}">
                <a16:creationId xmlns:a16="http://schemas.microsoft.com/office/drawing/2014/main" id="{43040D71-66B7-2D5F-2113-05E8F91BF797}"/>
              </a:ext>
            </a:extLst>
          </p:cNvPr>
          <p:cNvSpPr>
            <a:spLocks noGrp="1"/>
          </p:cNvSpPr>
          <p:nvPr>
            <p:ph type="body" idx="1"/>
          </p:nvPr>
        </p:nvSpPr>
        <p:spPr>
          <a:xfrm>
            <a:off x="628650" y="1578490"/>
            <a:ext cx="7886700" cy="4351339"/>
          </a:xfrm>
        </p:spPr>
        <p:txBody>
          <a:bodyPr/>
          <a:lstStyle/>
          <a:p>
            <a:pPr>
              <a:buNone/>
            </a:pPr>
            <a:r>
              <a:rPr lang="en-US" b="1" dirty="0"/>
              <a:t>Print Statements</a:t>
            </a:r>
            <a:endParaRPr lang="en-US" dirty="0"/>
          </a:p>
          <a:p>
            <a:pPr>
              <a:buFont typeface="Arial" panose="020B0604020202020204" pitchFamily="34" charset="0"/>
              <a:buChar char="•"/>
            </a:pPr>
            <a:r>
              <a:rPr lang="en-US" dirty="0"/>
              <a:t>Print variables at key points to verify values.</a:t>
            </a:r>
          </a:p>
          <a:p>
            <a:pPr>
              <a:buFont typeface="Arial" panose="020B0604020202020204" pitchFamily="34" charset="0"/>
              <a:buChar char="•"/>
            </a:pPr>
            <a:r>
              <a:rPr lang="en-US" dirty="0"/>
              <a:t>Keep track of progress in loops or conditionals.</a:t>
            </a:r>
          </a:p>
          <a:p>
            <a:pPr>
              <a:buNone/>
            </a:pPr>
            <a:r>
              <a:rPr lang="en-US" b="1" dirty="0"/>
              <a:t>Comment Out Sections</a:t>
            </a:r>
            <a:endParaRPr lang="en-US" dirty="0"/>
          </a:p>
          <a:p>
            <a:pPr>
              <a:buFont typeface="Arial" panose="020B0604020202020204" pitchFamily="34" charset="0"/>
              <a:buChar char="•"/>
            </a:pPr>
            <a:r>
              <a:rPr lang="en-US" dirty="0"/>
              <a:t>Temporarily remove code you suspect might be causing issues.</a:t>
            </a:r>
          </a:p>
          <a:p>
            <a:pPr>
              <a:buFont typeface="Arial" panose="020B0604020202020204" pitchFamily="34" charset="0"/>
              <a:buChar char="•"/>
            </a:pPr>
            <a:r>
              <a:rPr lang="en-US" dirty="0"/>
              <a:t>Helps isolate the problem area.</a:t>
            </a:r>
          </a:p>
          <a:p>
            <a:pPr>
              <a:buNone/>
            </a:pPr>
            <a:r>
              <a:rPr lang="en-US" b="1" dirty="0"/>
              <a:t>Use an IDE/Debugger</a:t>
            </a:r>
            <a:endParaRPr lang="en-US" dirty="0"/>
          </a:p>
          <a:p>
            <a:pPr>
              <a:buFont typeface="Arial" panose="020B0604020202020204" pitchFamily="34" charset="0"/>
              <a:buChar char="•"/>
            </a:pPr>
            <a:r>
              <a:rPr lang="en-US" dirty="0"/>
              <a:t>PyCharm, VS Code, or other IDEs have built-in debugging tools.</a:t>
            </a:r>
          </a:p>
          <a:p>
            <a:pPr>
              <a:buFont typeface="Arial" panose="020B0604020202020204" pitchFamily="34" charset="0"/>
              <a:buChar char="•"/>
            </a:pPr>
            <a:r>
              <a:rPr lang="en-US" dirty="0"/>
              <a:t>Step through your code line by line, inspect variable values.</a:t>
            </a:r>
          </a:p>
          <a:p>
            <a:endParaRPr lang="en-US" dirty="0"/>
          </a:p>
        </p:txBody>
      </p:sp>
    </p:spTree>
    <p:extLst>
      <p:ext uri="{BB962C8B-B14F-4D97-AF65-F5344CB8AC3E}">
        <p14:creationId xmlns:p14="http://schemas.microsoft.com/office/powerpoint/2010/main" val="1013393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DA07D97-F141-5A8D-82CF-366D910C488D}"/>
              </a:ext>
            </a:extLst>
          </p:cNvPr>
          <p:cNvSpPr>
            <a:spLocks noGrp="1"/>
          </p:cNvSpPr>
          <p:nvPr>
            <p:ph type="title" idx="4294967295"/>
          </p:nvPr>
        </p:nvSpPr>
        <p:spPr>
          <a:xfrm>
            <a:off x="628650" y="800100"/>
            <a:ext cx="7886700" cy="435133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Rubber Duck Debugging</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Explain your code to a “rubber duck” (or a colleague), often helps you find logic errors.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Limit Scope</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Write small, modular functions.</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Test each part individually before combining them.</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None/>
              <a:tabLst/>
              <a:defRPr/>
            </a:pPr>
            <a:r>
              <a:rPr kumimoji="0" lang="en-US" sz="2100" b="1" i="0" u="none" strike="noStrike" kern="0" cap="none" spc="0" normalizeH="0" baseline="0" noProof="0" dirty="0">
                <a:ln>
                  <a:noFill/>
                </a:ln>
                <a:solidFill>
                  <a:schemeClr val="dk1"/>
                </a:solidFill>
                <a:effectLst/>
                <a:uLnTx/>
                <a:uFillTx/>
                <a:latin typeface="Calibri"/>
                <a:ea typeface="Calibri"/>
                <a:cs typeface="Calibri"/>
                <a:sym typeface="Calibri"/>
              </a:rPr>
              <a:t>Read Error Messages Carefully</a:t>
            </a: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panose="020B0604020202020204" pitchFamily="34" charset="0"/>
              <a:buChar char="•"/>
              <a:tabLst/>
              <a:defRPr/>
            </a:pPr>
            <a:r>
              <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rPr>
              <a:t>Python’s error messages typically point you to the exact line and type of error.</a:t>
            </a:r>
          </a:p>
          <a:p>
            <a:pPr marL="457200" marR="0" lvl="0" indent="-342900" algn="l" defTabSz="914400" rtl="0" eaLnBrk="1" fontAlgn="auto" latinLnBrk="0" hangingPunct="1">
              <a:lnSpc>
                <a:spcPct val="90000"/>
              </a:lnSpc>
              <a:spcBef>
                <a:spcPts val="750"/>
              </a:spcBef>
              <a:spcAft>
                <a:spcPts val="0"/>
              </a:spcAft>
              <a:buClr>
                <a:schemeClr val="dk1"/>
              </a:buClr>
              <a:buSzPts val="1800"/>
              <a:buFont typeface="Arial"/>
              <a:buChar char="•"/>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57176898"/>
      </p:ext>
    </p:extLst>
  </p:cSld>
  <p:clrMapOvr>
    <a:masterClrMapping/>
  </p:clrMapOvr>
</p:sld>
</file>

<file path=ppt/theme/theme1.xml><?xml version="1.0" encoding="utf-8"?>
<a:theme xmlns:a="http://schemas.openxmlformats.org/drawingml/2006/main"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442</TotalTime>
  <Words>2734</Words>
  <Application>Microsoft Macintosh PowerPoint</Application>
  <PresentationFormat>On-screen Show (4:3)</PresentationFormat>
  <Paragraphs>327</Paragraphs>
  <Slides>40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-webkit-standard</vt:lpstr>
      <vt:lpstr>Arial</vt:lpstr>
      <vt:lpstr>Calibri</vt:lpstr>
      <vt:lpstr>Courier New</vt:lpstr>
      <vt:lpstr>PPT2_16to9</vt:lpstr>
      <vt:lpstr>CSE1300</vt:lpstr>
      <vt:lpstr>What is Python?</vt:lpstr>
      <vt:lpstr>Why Learn Python?</vt:lpstr>
      <vt:lpstr>Setting Up Python</vt:lpstr>
      <vt:lpstr>Your First Python Program</vt:lpstr>
      <vt:lpstr>Running the Program</vt:lpstr>
      <vt:lpstr>Common Variations of PRINT statements</vt:lpstr>
      <vt:lpstr>Basic Syntax &amp; Indentation</vt:lpstr>
      <vt:lpstr>Indentation</vt:lpstr>
      <vt:lpstr>Line Endings</vt:lpstr>
      <vt:lpstr>Comments</vt:lpstr>
      <vt:lpstr>Purpose of comments Documenting code improves readability and maintainability. Helps other developers (and your future self) understand the purpose of specific code sections. Other Syntax Conventions Case Sensitivity: Python is case-sensitive (Name vs. name are different variables). Underscores: Often used in variable names (e.g., my_variable) to increase readability. Line Continuation: If a statement is too long, you can use a backslash \ or wrap the expression in parentheses, brackets, or braces to continue on the next line.  </vt:lpstr>
      <vt:lpstr>Common Errors IndentationError: Occurs when your code’s indentation is inconsistent or incorrect. SyntaxError: Typos, missing punctuation, or incorrect use of characters can trigger this. Carefully check your whitespace alignment to ensure logical grouping of statements. Takeaway Proper indentation is essential to structuring programs in Python. Comments help clarify intent, making code more readable and maintainable. </vt:lpstr>
      <vt:lpstr>Introduction to I/O</vt:lpstr>
      <vt:lpstr>Console vs. File I/O Console I/O: Reading user input from the command line and printing output to the terminal. File I/O: Storing data in files for later use, or reading data from files instead of direct user input. Importance in Real-World Applications Web Apps: Handling form submissions (input) and displaying web pages (output). Data Processing: Reading data from CSV or text files, generating output reports. Python’s Approach Straightforward functions like input() (for input) and print() (for output). Rich standard library with modules (e.g., open() function) for file I/O, networking, etc. Key Takeaway Understanding Python’s I/O methods is fundamental to building interactive and practical applications.  </vt:lpstr>
      <vt:lpstr>Reading Input with input()</vt:lpstr>
      <vt:lpstr>Converting Input to Numbers</vt:lpstr>
      <vt:lpstr>Float Conversion: height_str = input("Enter your height in meters: ") height = float(height_str) print(height * 2)  float() attempts to parse a string into a decimal value.</vt:lpstr>
      <vt:lpstr>Handling Invalid Input: try:     num = int(input("Enter an integer: ")) except ValueError:     print("That wasn't an integer!")  Use try and except blocks to catch errors gracefully.</vt:lpstr>
      <vt:lpstr>Variables – An Overview</vt:lpstr>
      <vt:lpstr>Scope Variables declared in a function are local by default. Global scope variables can be accessed throughout a module (useful but can be dangerous if misused). Case Sensitivity Python treats Score and score as different variables. Maintain consistency in naming to avoid confusion. Why They Matter Fundamental concept in all programming. Keep track of state (e.g., counters, user data, configurations). </vt:lpstr>
      <vt:lpstr>Creating and Assigning Variables</vt:lpstr>
      <vt:lpstr>Same Value to Multiple Variables: a = b = c = 0  All reference the same value initially. Changing one does not affect the others if the value is immutable, but watch out for mutable objects like lists.  Reassignment: count = 5 count = count + 1  # Now count is 6  Variables can change throughout the program’s execution.    </vt:lpstr>
      <vt:lpstr>Naming Conventions snake_case: user_name, total_price. Avoid starting with digits or using special characters (except _). Why This Matters Variables improve readability and maintainability of your code. Proper naming clarifies the role of each piece of data. </vt:lpstr>
      <vt:lpstr>Data Types in Python</vt:lpstr>
      <vt:lpstr>Collections (brief mention) list: Ordered, mutable sequences. tuple: Ordered, immutable sequences. dict: Key-value pairs for fast lookups. set: Unordered collections with unique elements.</vt:lpstr>
      <vt:lpstr>Working with Integers and Floats</vt:lpstr>
      <vt:lpstr>Precision Issues Floating-point numbers can introduce rounding errors (e.g., 0.1 + 0.2 != 0.3 exactly). Decimal module or round() can help manage precision. Mixing int and float Expressions with both types result in floats. Example: 1 + 2.0 → 3.0 Type Conversions float(5) → 5.0 int(5.9) → 5 (truncation, not rounding) Practical Applications Counting items, indexing lists (int). Dealing with measurements, currency calculations (float, but watch out for precision). </vt:lpstr>
      <vt:lpstr>String Variables in Detail</vt:lpstr>
      <vt:lpstr>Slicing s = "Python" print(s[1:4])  # 'yth' print(s[:2])   # 'Py' print(s[2:])   # 'thon’ Allows extracting substrings. </vt:lpstr>
      <vt:lpstr>Boolean Variables and Comparisons</vt:lpstr>
      <vt:lpstr>Practical Use Cases Checking conditions (e.g., user login success or failure). Loop control, branching logic in programs. Short-Circuiting and and or might not evaluate the second operand if the first one decides the outcome. Example: if x != 0 and (10 / x) &gt; 2: → if x is 0, (10 / x) isn’t even evaluated, avoiding error. Truthy &amp; Falsy Values Many Python objects can be used in a Boolean context. 0, "" (empty string), [] (empty list) are considered False. Everything else is True. </vt:lpstr>
      <vt:lpstr>Dynamic Typing in Python</vt:lpstr>
      <vt:lpstr>Putting It All Together (Sample Code)</vt:lpstr>
      <vt:lpstr>Explanation Line 1: A comment describing the purpose. Lines 2-3: Reading input from the user, converting strings to floats. Line 4: Adding the two numbers. Line 5: Displaying a formatted string with the result. What We’ve Used input() for user input. float() to convert from string to float. Variables to store data. print() to show the result. </vt:lpstr>
      <vt:lpstr>Potential Enhancements Add error handling with try/except. Allow the user to choose different operations (+, −, ×, ÷). Practical Value Demonstrates the core basics of Python: variables, I/O, and arithmetic. Exercise Extend this code to handle subtraction, multiplication, and division. Validate user input to catch invalid entries. </vt:lpstr>
      <vt:lpstr>Common Errors and Troubleshooting</vt:lpstr>
      <vt:lpstr>TypeError Invalid operation on a data type (e.g., subtracting a string from an integer). Example: "Hello" - 2. ValueError Problem with converting data from one type to another. Example: int("abc"). How to Fix Them Check Code Carefully: Look for typos and indentation mistakes. Print Debugging: Print variable values to isolate problems. Google or Documentation: Many solutions are documented online. </vt:lpstr>
      <vt:lpstr>Simple Debugging Tips</vt:lpstr>
      <vt:lpstr>Rubber Duck Debugging Explain your code to a “rubber duck” (or a colleague), often helps you find logic errors. Limit Scope Write small, modular functions. Test each part individually before combining them. Read Error Messages Carefully Python’s error messages typically point you to the exact line and type of error.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First-Year Experience! </dc:title>
  <cp:lastModifiedBy>Harshitha Nirujogi</cp:lastModifiedBy>
  <cp:revision>147</cp:revision>
  <dcterms:modified xsi:type="dcterms:W3CDTF">2026-04-14T15:43:18Z</dcterms:modified>
</cp:coreProperties>
</file>