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0" r:id="rId1"/>
  </p:sldMasterIdLst>
  <p:notesMasterIdLst>
    <p:notesMasterId r:id="rId55"/>
  </p:notesMasterIdLst>
  <p:sldIdLst>
    <p:sldId id="256" r:id="rId2"/>
    <p:sldId id="275" r:id="rId3"/>
    <p:sldId id="276" r:id="rId4"/>
    <p:sldId id="277" r:id="rId5"/>
    <p:sldId id="278" r:id="rId6"/>
    <p:sldId id="280" r:id="rId7"/>
    <p:sldId id="285" r:id="rId8"/>
    <p:sldId id="286" r:id="rId9"/>
    <p:sldId id="287" r:id="rId10"/>
    <p:sldId id="288" r:id="rId11"/>
    <p:sldId id="289" r:id="rId12"/>
    <p:sldId id="290" r:id="rId13"/>
    <p:sldId id="291" r:id="rId14"/>
    <p:sldId id="292" r:id="rId15"/>
    <p:sldId id="293" r:id="rId16"/>
    <p:sldId id="294" r:id="rId17"/>
    <p:sldId id="295" r:id="rId18"/>
    <p:sldId id="296" r:id="rId19"/>
    <p:sldId id="297" r:id="rId20"/>
    <p:sldId id="298" r:id="rId21"/>
    <p:sldId id="299" r:id="rId22"/>
    <p:sldId id="300" r:id="rId23"/>
    <p:sldId id="301" r:id="rId24"/>
    <p:sldId id="303" r:id="rId25"/>
    <p:sldId id="304" r:id="rId26"/>
    <p:sldId id="305" r:id="rId27"/>
    <p:sldId id="323" r:id="rId28"/>
    <p:sldId id="307" r:id="rId29"/>
    <p:sldId id="308" r:id="rId30"/>
    <p:sldId id="310" r:id="rId31"/>
    <p:sldId id="311" r:id="rId32"/>
    <p:sldId id="312" r:id="rId33"/>
    <p:sldId id="313" r:id="rId34"/>
    <p:sldId id="314" r:id="rId35"/>
    <p:sldId id="315" r:id="rId36"/>
    <p:sldId id="316" r:id="rId37"/>
    <p:sldId id="317" r:id="rId38"/>
    <p:sldId id="318" r:id="rId39"/>
    <p:sldId id="319" r:id="rId40"/>
    <p:sldId id="320" r:id="rId41"/>
    <p:sldId id="321" r:id="rId42"/>
    <p:sldId id="322" r:id="rId43"/>
    <p:sldId id="324" r:id="rId44"/>
    <p:sldId id="325" r:id="rId45"/>
    <p:sldId id="326" r:id="rId46"/>
    <p:sldId id="327" r:id="rId47"/>
    <p:sldId id="328" r:id="rId48"/>
    <p:sldId id="329" r:id="rId49"/>
    <p:sldId id="331" r:id="rId50"/>
    <p:sldId id="332" r:id="rId51"/>
    <p:sldId id="333" r:id="rId52"/>
    <p:sldId id="334" r:id="rId53"/>
    <p:sldId id="284" r:id="rId54"/>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891"/>
    <p:restoredTop sz="94668"/>
  </p:normalViewPr>
  <p:slideViewPr>
    <p:cSldViewPr snapToGrid="0" snapToObjects="1">
      <p:cViewPr varScale="1">
        <p:scale>
          <a:sx n="119" d="100"/>
          <a:sy n="119" d="100"/>
        </p:scale>
        <p:origin x="1824" y="416"/>
      </p:cViewPr>
      <p:guideLst/>
    </p:cSldViewPr>
  </p:slideViewPr>
  <p:outlineViewPr>
    <p:cViewPr>
      <p:scale>
        <a:sx n="33" d="100"/>
        <a:sy n="33" d="100"/>
      </p:scale>
      <p:origin x="0" y="-5518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7" name="Google Shape;87;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Introduce yourself and welcome the students</a:t>
            </a:r>
            <a:endParaRPr/>
          </a:p>
        </p:txBody>
      </p:sp>
      <p:sp>
        <p:nvSpPr>
          <p:cNvPr id="88" name="Google Shape;88;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014270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674701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300168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5"/>
        <p:cNvGrpSpPr/>
        <p:nvPr/>
      </p:nvGrpSpPr>
      <p:grpSpPr>
        <a:xfrm>
          <a:off x="0" y="0"/>
          <a:ext cx="0" cy="0"/>
          <a:chOff x="0" y="0"/>
          <a:chExt cx="0" cy="0"/>
        </a:xfrm>
      </p:grpSpPr>
      <p:sp>
        <p:nvSpPr>
          <p:cNvPr id="16" name="Google Shape;16;p2"/>
          <p:cNvSpPr txBox="1">
            <a:spLocks noGrp="1"/>
          </p:cNvSpPr>
          <p:nvPr>
            <p:ph type="title"/>
          </p:nvPr>
        </p:nvSpPr>
        <p:spPr>
          <a:xfrm>
            <a:off x="628650" y="365125"/>
            <a:ext cx="78867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2"/>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0"/>
        <p:cNvGrpSpPr/>
        <p:nvPr/>
      </p:nvGrpSpPr>
      <p:grpSpPr>
        <a:xfrm>
          <a:off x="0" y="0"/>
          <a:ext cx="0" cy="0"/>
          <a:chOff x="0" y="0"/>
          <a:chExt cx="0" cy="0"/>
        </a:xfrm>
      </p:grpSpPr>
      <p:sp>
        <p:nvSpPr>
          <p:cNvPr id="21" name="Google Shape;21;p3"/>
          <p:cNvSpPr txBox="1">
            <a:spLocks noGrp="1"/>
          </p:cNvSpPr>
          <p:nvPr>
            <p:ph type="title"/>
          </p:nvPr>
        </p:nvSpPr>
        <p:spPr>
          <a:xfrm>
            <a:off x="628650" y="365125"/>
            <a:ext cx="78867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 name="Google Shape;22;p3"/>
          <p:cNvSpPr txBox="1">
            <a:spLocks noGrp="1"/>
          </p:cNvSpPr>
          <p:nvPr>
            <p:ph type="body" idx="1"/>
          </p:nvPr>
        </p:nvSpPr>
        <p:spPr>
          <a:xfrm>
            <a:off x="628650" y="1825625"/>
            <a:ext cx="7886700" cy="4351339"/>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23" name="Google Shape;23;p3"/>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3"/>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3"/>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6"/>
        <p:cNvGrpSpPr/>
        <p:nvPr/>
      </p:nvGrpSpPr>
      <p:grpSpPr>
        <a:xfrm>
          <a:off x="0" y="0"/>
          <a:ext cx="0" cy="0"/>
          <a:chOff x="0" y="0"/>
          <a:chExt cx="0" cy="0"/>
        </a:xfrm>
      </p:grpSpPr>
      <p:sp>
        <p:nvSpPr>
          <p:cNvPr id="27" name="Google Shape;27;p4"/>
          <p:cNvSpPr txBox="1">
            <a:spLocks noGrp="1"/>
          </p:cNvSpPr>
          <p:nvPr>
            <p:ph type="ctrTitle"/>
          </p:nvPr>
        </p:nvSpPr>
        <p:spPr>
          <a:xfrm>
            <a:off x="1143000" y="1122363"/>
            <a:ext cx="6858000" cy="23876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 name="Google Shape;28;p4"/>
          <p:cNvSpPr txBox="1">
            <a:spLocks noGrp="1"/>
          </p:cNvSpPr>
          <p:nvPr>
            <p:ph type="subTitle" idx="1"/>
          </p:nvPr>
        </p:nvSpPr>
        <p:spPr>
          <a:xfrm>
            <a:off x="1143000" y="3602037"/>
            <a:ext cx="6858000" cy="1655763"/>
          </a:xfrm>
          <a:prstGeom prst="rect">
            <a:avLst/>
          </a:prstGeom>
          <a:noFill/>
          <a:ln>
            <a:noFill/>
          </a:ln>
        </p:spPr>
        <p:txBody>
          <a:bodyPr spcFirstLastPara="1" wrap="square" lIns="91425" tIns="45700" rIns="91425" bIns="45700" anchor="t" anchorCtr="0">
            <a:noAutofit/>
          </a:bodyPr>
          <a:lstStyle>
            <a:lvl1pPr lvl="0" algn="ctr">
              <a:lnSpc>
                <a:spcPct val="90000"/>
              </a:lnSpc>
              <a:spcBef>
                <a:spcPts val="750"/>
              </a:spcBef>
              <a:spcAft>
                <a:spcPts val="0"/>
              </a:spcAft>
              <a:buClr>
                <a:schemeClr val="dk1"/>
              </a:buClr>
              <a:buSzPts val="1800"/>
              <a:buNone/>
              <a:defRPr sz="1800"/>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a:endParaRPr/>
          </a:p>
        </p:txBody>
      </p:sp>
      <p:sp>
        <p:nvSpPr>
          <p:cNvPr id="29" name="Google Shape;29;p4"/>
          <p:cNvSpPr txBox="1">
            <a:spLocks noGrp="1"/>
          </p:cNvSpPr>
          <p:nvPr>
            <p:ph type="dt" idx="10"/>
          </p:nvPr>
        </p:nvSpPr>
        <p:spPr>
          <a:xfrm>
            <a:off x="628650" y="64988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4"/>
          <p:cNvSpPr txBox="1">
            <a:spLocks noGrp="1"/>
          </p:cNvSpPr>
          <p:nvPr>
            <p:ph type="ftr" idx="11"/>
          </p:nvPr>
        </p:nvSpPr>
        <p:spPr>
          <a:xfrm>
            <a:off x="3028950" y="64988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
          <p:cNvSpPr txBox="1">
            <a:spLocks noGrp="1"/>
          </p:cNvSpPr>
          <p:nvPr>
            <p:ph type="sldNum" idx="12"/>
          </p:nvPr>
        </p:nvSpPr>
        <p:spPr>
          <a:xfrm>
            <a:off x="6457950" y="64988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2"/>
        <p:cNvGrpSpPr/>
        <p:nvPr/>
      </p:nvGrpSpPr>
      <p:grpSpPr>
        <a:xfrm>
          <a:off x="0" y="0"/>
          <a:ext cx="0" cy="0"/>
          <a:chOff x="0" y="0"/>
          <a:chExt cx="0" cy="0"/>
        </a:xfrm>
      </p:grpSpPr>
      <p:sp>
        <p:nvSpPr>
          <p:cNvPr id="33" name="Google Shape;33;p5"/>
          <p:cNvSpPr txBox="1">
            <a:spLocks noGrp="1"/>
          </p:cNvSpPr>
          <p:nvPr>
            <p:ph type="title"/>
          </p:nvPr>
        </p:nvSpPr>
        <p:spPr>
          <a:xfrm>
            <a:off x="623888" y="1709740"/>
            <a:ext cx="7886700" cy="2852737"/>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 name="Google Shape;34;p5"/>
          <p:cNvSpPr txBox="1">
            <a:spLocks noGrp="1"/>
          </p:cNvSpPr>
          <p:nvPr>
            <p:ph type="body" idx="1"/>
          </p:nvPr>
        </p:nvSpPr>
        <p:spPr>
          <a:xfrm>
            <a:off x="623888" y="4589464"/>
            <a:ext cx="7886700" cy="1500187"/>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750"/>
              </a:spcBef>
              <a:spcAft>
                <a:spcPts val="0"/>
              </a:spcAft>
              <a:buClr>
                <a:srgbClr val="888888"/>
              </a:buClr>
              <a:buSzPts val="1800"/>
              <a:buNone/>
              <a:defRPr sz="1800">
                <a:solidFill>
                  <a:srgbClr val="888888"/>
                </a:solidFill>
              </a:defRPr>
            </a:lvl1pPr>
            <a:lvl2pPr marL="914400" lvl="1" indent="-228600" algn="l">
              <a:lnSpc>
                <a:spcPct val="90000"/>
              </a:lnSpc>
              <a:spcBef>
                <a:spcPts val="375"/>
              </a:spcBef>
              <a:spcAft>
                <a:spcPts val="0"/>
              </a:spcAft>
              <a:buClr>
                <a:srgbClr val="888888"/>
              </a:buClr>
              <a:buSzPts val="1500"/>
              <a:buNone/>
              <a:defRPr sz="1500">
                <a:solidFill>
                  <a:srgbClr val="888888"/>
                </a:solidFill>
              </a:defRPr>
            </a:lvl2pPr>
            <a:lvl3pPr marL="1371600" lvl="2" indent="-228600" algn="l">
              <a:lnSpc>
                <a:spcPct val="90000"/>
              </a:lnSpc>
              <a:spcBef>
                <a:spcPts val="375"/>
              </a:spcBef>
              <a:spcAft>
                <a:spcPts val="0"/>
              </a:spcAft>
              <a:buClr>
                <a:srgbClr val="888888"/>
              </a:buClr>
              <a:buSzPts val="1350"/>
              <a:buNone/>
              <a:defRPr sz="1350">
                <a:solidFill>
                  <a:srgbClr val="888888"/>
                </a:solidFill>
              </a:defRPr>
            </a:lvl3pPr>
            <a:lvl4pPr marL="1828800" lvl="3" indent="-228600" algn="l">
              <a:lnSpc>
                <a:spcPct val="90000"/>
              </a:lnSpc>
              <a:spcBef>
                <a:spcPts val="375"/>
              </a:spcBef>
              <a:spcAft>
                <a:spcPts val="0"/>
              </a:spcAft>
              <a:buClr>
                <a:srgbClr val="888888"/>
              </a:buClr>
              <a:buSzPts val="1200"/>
              <a:buNone/>
              <a:defRPr sz="1200">
                <a:solidFill>
                  <a:srgbClr val="888888"/>
                </a:solidFill>
              </a:defRPr>
            </a:lvl4pPr>
            <a:lvl5pPr marL="2286000" lvl="4" indent="-228600" algn="l">
              <a:lnSpc>
                <a:spcPct val="90000"/>
              </a:lnSpc>
              <a:spcBef>
                <a:spcPts val="375"/>
              </a:spcBef>
              <a:spcAft>
                <a:spcPts val="0"/>
              </a:spcAft>
              <a:buClr>
                <a:srgbClr val="888888"/>
              </a:buClr>
              <a:buSzPts val="1200"/>
              <a:buNone/>
              <a:defRPr sz="1200">
                <a:solidFill>
                  <a:srgbClr val="888888"/>
                </a:solidFill>
              </a:defRPr>
            </a:lvl5pPr>
            <a:lvl6pPr marL="2743200" lvl="5" indent="-228600" algn="l">
              <a:lnSpc>
                <a:spcPct val="90000"/>
              </a:lnSpc>
              <a:spcBef>
                <a:spcPts val="375"/>
              </a:spcBef>
              <a:spcAft>
                <a:spcPts val="0"/>
              </a:spcAft>
              <a:buClr>
                <a:srgbClr val="888888"/>
              </a:buClr>
              <a:buSzPts val="1200"/>
              <a:buNone/>
              <a:defRPr sz="1200">
                <a:solidFill>
                  <a:srgbClr val="888888"/>
                </a:solidFill>
              </a:defRPr>
            </a:lvl6pPr>
            <a:lvl7pPr marL="3200400" lvl="6" indent="-228600" algn="l">
              <a:lnSpc>
                <a:spcPct val="90000"/>
              </a:lnSpc>
              <a:spcBef>
                <a:spcPts val="375"/>
              </a:spcBef>
              <a:spcAft>
                <a:spcPts val="0"/>
              </a:spcAft>
              <a:buClr>
                <a:srgbClr val="888888"/>
              </a:buClr>
              <a:buSzPts val="1200"/>
              <a:buNone/>
              <a:defRPr sz="1200">
                <a:solidFill>
                  <a:srgbClr val="888888"/>
                </a:solidFill>
              </a:defRPr>
            </a:lvl7pPr>
            <a:lvl8pPr marL="3657600" lvl="7" indent="-228600" algn="l">
              <a:lnSpc>
                <a:spcPct val="90000"/>
              </a:lnSpc>
              <a:spcBef>
                <a:spcPts val="375"/>
              </a:spcBef>
              <a:spcAft>
                <a:spcPts val="0"/>
              </a:spcAft>
              <a:buClr>
                <a:srgbClr val="888888"/>
              </a:buClr>
              <a:buSzPts val="1200"/>
              <a:buNone/>
              <a:defRPr sz="1200">
                <a:solidFill>
                  <a:srgbClr val="888888"/>
                </a:solidFill>
              </a:defRPr>
            </a:lvl8pPr>
            <a:lvl9pPr marL="4114800" lvl="8" indent="-228600" algn="l">
              <a:lnSpc>
                <a:spcPct val="90000"/>
              </a:lnSpc>
              <a:spcBef>
                <a:spcPts val="375"/>
              </a:spcBef>
              <a:spcAft>
                <a:spcPts val="0"/>
              </a:spcAft>
              <a:buClr>
                <a:srgbClr val="888888"/>
              </a:buClr>
              <a:buSzPts val="1200"/>
              <a:buNone/>
              <a:defRPr sz="1200">
                <a:solidFill>
                  <a:srgbClr val="888888"/>
                </a:solidFill>
              </a:defRPr>
            </a:lvl9pPr>
          </a:lstStyle>
          <a:p>
            <a:endParaRPr/>
          </a:p>
        </p:txBody>
      </p:sp>
      <p:sp>
        <p:nvSpPr>
          <p:cNvPr id="35" name="Google Shape;35;p5"/>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5"/>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5"/>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8"/>
        <p:cNvGrpSpPr/>
        <p:nvPr/>
      </p:nvGrpSpPr>
      <p:grpSpPr>
        <a:xfrm>
          <a:off x="0" y="0"/>
          <a:ext cx="0" cy="0"/>
          <a:chOff x="0" y="0"/>
          <a:chExt cx="0" cy="0"/>
        </a:xfrm>
      </p:grpSpPr>
      <p:sp>
        <p:nvSpPr>
          <p:cNvPr id="39" name="Google Shape;39;p6"/>
          <p:cNvSpPr txBox="1">
            <a:spLocks noGrp="1"/>
          </p:cNvSpPr>
          <p:nvPr>
            <p:ph type="title"/>
          </p:nvPr>
        </p:nvSpPr>
        <p:spPr>
          <a:xfrm>
            <a:off x="628650" y="365125"/>
            <a:ext cx="78867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 name="Google Shape;40;p6"/>
          <p:cNvSpPr txBox="1">
            <a:spLocks noGrp="1"/>
          </p:cNvSpPr>
          <p:nvPr>
            <p:ph type="body" idx="1"/>
          </p:nvPr>
        </p:nvSpPr>
        <p:spPr>
          <a:xfrm>
            <a:off x="628650" y="1825625"/>
            <a:ext cx="3886200" cy="4351339"/>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1" name="Google Shape;41;p6"/>
          <p:cNvSpPr txBox="1">
            <a:spLocks noGrp="1"/>
          </p:cNvSpPr>
          <p:nvPr>
            <p:ph type="body" idx="2"/>
          </p:nvPr>
        </p:nvSpPr>
        <p:spPr>
          <a:xfrm>
            <a:off x="4629150" y="1825625"/>
            <a:ext cx="3886200" cy="4351339"/>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2" name="Google Shape;42;p6"/>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6"/>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6"/>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5"/>
        <p:cNvGrpSpPr/>
        <p:nvPr/>
      </p:nvGrpSpPr>
      <p:grpSpPr>
        <a:xfrm>
          <a:off x="0" y="0"/>
          <a:ext cx="0" cy="0"/>
          <a:chOff x="0" y="0"/>
          <a:chExt cx="0" cy="0"/>
        </a:xfrm>
      </p:grpSpPr>
      <p:sp>
        <p:nvSpPr>
          <p:cNvPr id="46" name="Google Shape;46;p7"/>
          <p:cNvSpPr txBox="1">
            <a:spLocks noGrp="1"/>
          </p:cNvSpPr>
          <p:nvPr>
            <p:ph type="title"/>
          </p:nvPr>
        </p:nvSpPr>
        <p:spPr>
          <a:xfrm>
            <a:off x="629841" y="365125"/>
            <a:ext cx="78867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7"/>
          <p:cNvSpPr txBox="1">
            <a:spLocks noGrp="1"/>
          </p:cNvSpPr>
          <p:nvPr>
            <p:ph type="body" idx="1"/>
          </p:nvPr>
        </p:nvSpPr>
        <p:spPr>
          <a:xfrm>
            <a:off x="629842" y="1681163"/>
            <a:ext cx="3868340"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48" name="Google Shape;48;p7"/>
          <p:cNvSpPr txBox="1">
            <a:spLocks noGrp="1"/>
          </p:cNvSpPr>
          <p:nvPr>
            <p:ph type="body" idx="2"/>
          </p:nvPr>
        </p:nvSpPr>
        <p:spPr>
          <a:xfrm>
            <a:off x="629842" y="2505075"/>
            <a:ext cx="3868340"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9" name="Google Shape;49;p7"/>
          <p:cNvSpPr txBox="1">
            <a:spLocks noGrp="1"/>
          </p:cNvSpPr>
          <p:nvPr>
            <p:ph type="body" idx="3"/>
          </p:nvPr>
        </p:nvSpPr>
        <p:spPr>
          <a:xfrm>
            <a:off x="4629151" y="1681163"/>
            <a:ext cx="3887391"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50" name="Google Shape;50;p7"/>
          <p:cNvSpPr txBox="1">
            <a:spLocks noGrp="1"/>
          </p:cNvSpPr>
          <p:nvPr>
            <p:ph type="body" idx="4"/>
          </p:nvPr>
        </p:nvSpPr>
        <p:spPr>
          <a:xfrm>
            <a:off x="4629151" y="2505075"/>
            <a:ext cx="3887391"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51" name="Google Shape;51;p7"/>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7"/>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7"/>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8"/>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8"/>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8"/>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9"/>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9"/>
          <p:cNvSpPr txBox="1">
            <a:spLocks noGrp="1"/>
          </p:cNvSpPr>
          <p:nvPr>
            <p:ph type="body" idx="1"/>
          </p:nvPr>
        </p:nvSpPr>
        <p:spPr>
          <a:xfrm>
            <a:off x="3887391" y="987426"/>
            <a:ext cx="4629150" cy="4873625"/>
          </a:xfrm>
          <a:prstGeom prst="rect">
            <a:avLst/>
          </a:prstGeom>
          <a:noFill/>
          <a:ln>
            <a:noFill/>
          </a:ln>
        </p:spPr>
        <p:txBody>
          <a:bodyPr spcFirstLastPara="1" wrap="square" lIns="91425" tIns="45700" rIns="91425" bIns="45700" anchor="t" anchorCtr="0">
            <a:noAutofit/>
          </a:bodyPr>
          <a:lstStyle>
            <a:lvl1pPr marL="457200" lvl="0" indent="-381000" algn="l">
              <a:lnSpc>
                <a:spcPct val="90000"/>
              </a:lnSpc>
              <a:spcBef>
                <a:spcPts val="750"/>
              </a:spcBef>
              <a:spcAft>
                <a:spcPts val="0"/>
              </a:spcAft>
              <a:buClr>
                <a:schemeClr val="dk1"/>
              </a:buClr>
              <a:buSzPts val="2400"/>
              <a:buChar char="•"/>
              <a:defRPr sz="2400"/>
            </a:lvl1pPr>
            <a:lvl2pPr marL="914400" lvl="1" indent="-361950" algn="l">
              <a:lnSpc>
                <a:spcPct val="90000"/>
              </a:lnSpc>
              <a:spcBef>
                <a:spcPts val="375"/>
              </a:spcBef>
              <a:spcAft>
                <a:spcPts val="0"/>
              </a:spcAft>
              <a:buClr>
                <a:schemeClr val="dk1"/>
              </a:buClr>
              <a:buSzPts val="2100"/>
              <a:buChar char="•"/>
              <a:defRPr sz="2100"/>
            </a:lvl2pPr>
            <a:lvl3pPr marL="1371600" lvl="2" indent="-342900" algn="l">
              <a:lnSpc>
                <a:spcPct val="90000"/>
              </a:lnSpc>
              <a:spcBef>
                <a:spcPts val="375"/>
              </a:spcBef>
              <a:spcAft>
                <a:spcPts val="0"/>
              </a:spcAft>
              <a:buClr>
                <a:schemeClr val="dk1"/>
              </a:buClr>
              <a:buSzPts val="1800"/>
              <a:buChar char="•"/>
              <a:defRPr sz="1800"/>
            </a:lvl3pPr>
            <a:lvl4pPr marL="1828800" lvl="3" indent="-323850" algn="l">
              <a:lnSpc>
                <a:spcPct val="90000"/>
              </a:lnSpc>
              <a:spcBef>
                <a:spcPts val="375"/>
              </a:spcBef>
              <a:spcAft>
                <a:spcPts val="0"/>
              </a:spcAft>
              <a:buClr>
                <a:schemeClr val="dk1"/>
              </a:buClr>
              <a:buSzPts val="1500"/>
              <a:buChar char="•"/>
              <a:defRPr sz="1500"/>
            </a:lvl4pPr>
            <a:lvl5pPr marL="2286000" lvl="4" indent="-323850" algn="l">
              <a:lnSpc>
                <a:spcPct val="90000"/>
              </a:lnSpc>
              <a:spcBef>
                <a:spcPts val="375"/>
              </a:spcBef>
              <a:spcAft>
                <a:spcPts val="0"/>
              </a:spcAft>
              <a:buClr>
                <a:schemeClr val="dk1"/>
              </a:buClr>
              <a:buSzPts val="1500"/>
              <a:buChar char="•"/>
              <a:defRPr sz="1500"/>
            </a:lvl5pPr>
            <a:lvl6pPr marL="2743200" lvl="5" indent="-323850" algn="l">
              <a:lnSpc>
                <a:spcPct val="90000"/>
              </a:lnSpc>
              <a:spcBef>
                <a:spcPts val="375"/>
              </a:spcBef>
              <a:spcAft>
                <a:spcPts val="0"/>
              </a:spcAft>
              <a:buClr>
                <a:schemeClr val="dk1"/>
              </a:buClr>
              <a:buSzPts val="1500"/>
              <a:buChar char="•"/>
              <a:defRPr sz="1500"/>
            </a:lvl6pPr>
            <a:lvl7pPr marL="3200400" lvl="6" indent="-323850" algn="l">
              <a:lnSpc>
                <a:spcPct val="90000"/>
              </a:lnSpc>
              <a:spcBef>
                <a:spcPts val="375"/>
              </a:spcBef>
              <a:spcAft>
                <a:spcPts val="0"/>
              </a:spcAft>
              <a:buClr>
                <a:schemeClr val="dk1"/>
              </a:buClr>
              <a:buSzPts val="1500"/>
              <a:buChar char="•"/>
              <a:defRPr sz="1500"/>
            </a:lvl7pPr>
            <a:lvl8pPr marL="3657600" lvl="7" indent="-323850" algn="l">
              <a:lnSpc>
                <a:spcPct val="90000"/>
              </a:lnSpc>
              <a:spcBef>
                <a:spcPts val="375"/>
              </a:spcBef>
              <a:spcAft>
                <a:spcPts val="0"/>
              </a:spcAft>
              <a:buClr>
                <a:schemeClr val="dk1"/>
              </a:buClr>
              <a:buSzPts val="1500"/>
              <a:buChar char="•"/>
              <a:defRPr sz="1500"/>
            </a:lvl8pPr>
            <a:lvl9pPr marL="4114800" lvl="8" indent="-323850" algn="l">
              <a:lnSpc>
                <a:spcPct val="90000"/>
              </a:lnSpc>
              <a:spcBef>
                <a:spcPts val="375"/>
              </a:spcBef>
              <a:spcAft>
                <a:spcPts val="0"/>
              </a:spcAft>
              <a:buClr>
                <a:schemeClr val="dk1"/>
              </a:buClr>
              <a:buSzPts val="1500"/>
              <a:buChar char="•"/>
              <a:defRPr sz="1500"/>
            </a:lvl9pPr>
          </a:lstStyle>
          <a:p>
            <a:endParaRPr/>
          </a:p>
        </p:txBody>
      </p:sp>
      <p:sp>
        <p:nvSpPr>
          <p:cNvPr id="61" name="Google Shape;61;p9"/>
          <p:cNvSpPr txBox="1">
            <a:spLocks noGrp="1"/>
          </p:cNvSpPr>
          <p:nvPr>
            <p:ph type="body" idx="2"/>
          </p:nvPr>
        </p:nvSpPr>
        <p:spPr>
          <a:xfrm>
            <a:off x="629841" y="2057401"/>
            <a:ext cx="2949178"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750"/>
              </a:spcBef>
              <a:spcAft>
                <a:spcPts val="0"/>
              </a:spcAft>
              <a:buClr>
                <a:schemeClr val="dk1"/>
              </a:buClr>
              <a:buSzPts val="1200"/>
              <a:buNone/>
              <a:defRPr sz="1200"/>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62" name="Google Shape;62;p9"/>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9"/>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9"/>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0"/>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0"/>
          <p:cNvSpPr>
            <a:spLocks noGrp="1"/>
          </p:cNvSpPr>
          <p:nvPr>
            <p:ph type="pic" idx="2"/>
          </p:nvPr>
        </p:nvSpPr>
        <p:spPr>
          <a:xfrm>
            <a:off x="3887391" y="987426"/>
            <a:ext cx="4629150" cy="4873625"/>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75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R="0" lvl="1" algn="l" rtl="0">
              <a:lnSpc>
                <a:spcPct val="90000"/>
              </a:lnSpc>
              <a:spcBef>
                <a:spcPts val="375"/>
              </a:spcBef>
              <a:spcAft>
                <a:spcPts val="0"/>
              </a:spcAft>
              <a:buClr>
                <a:schemeClr val="dk1"/>
              </a:buClr>
              <a:buSzPts val="2100"/>
              <a:buFont typeface="Arial"/>
              <a:buNone/>
              <a:defRPr sz="2100" b="0" i="0" u="none" strike="noStrike" cap="none">
                <a:solidFill>
                  <a:schemeClr val="dk1"/>
                </a:solidFill>
                <a:latin typeface="Calibri"/>
                <a:ea typeface="Calibri"/>
                <a:cs typeface="Calibri"/>
                <a:sym typeface="Calibri"/>
              </a:defRPr>
            </a:lvl2pPr>
            <a:lvl3pPr marR="0" lvl="2" algn="l" rtl="0">
              <a:lnSpc>
                <a:spcPct val="90000"/>
              </a:lnSpc>
              <a:spcBef>
                <a:spcPts val="375"/>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R="0" lvl="3"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4pPr>
            <a:lvl5pPr marR="0" lvl="4"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5pPr>
            <a:lvl6pPr marR="0" lvl="5"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6pPr>
            <a:lvl7pPr marR="0" lvl="6"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7pPr>
            <a:lvl8pPr marR="0" lvl="7"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8pPr>
            <a:lvl9pPr marR="0" lvl="8"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9pPr>
          </a:lstStyle>
          <a:p>
            <a:endParaRPr/>
          </a:p>
        </p:txBody>
      </p:sp>
      <p:sp>
        <p:nvSpPr>
          <p:cNvPr id="68" name="Google Shape;68;p10"/>
          <p:cNvSpPr txBox="1">
            <a:spLocks noGrp="1"/>
          </p:cNvSpPr>
          <p:nvPr>
            <p:ph type="body" idx="1"/>
          </p:nvPr>
        </p:nvSpPr>
        <p:spPr>
          <a:xfrm>
            <a:off x="629841" y="2057401"/>
            <a:ext cx="2949178"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750"/>
              </a:spcBef>
              <a:spcAft>
                <a:spcPts val="0"/>
              </a:spcAft>
              <a:buClr>
                <a:schemeClr val="dk1"/>
              </a:buClr>
              <a:buSzPts val="1200"/>
              <a:buNone/>
              <a:defRPr sz="1200"/>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69" name="Google Shape;69;p10"/>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0"/>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0"/>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1"/>
          <p:cNvSpPr txBox="1">
            <a:spLocks noGrp="1"/>
          </p:cNvSpPr>
          <p:nvPr>
            <p:ph type="title"/>
          </p:nvPr>
        </p:nvSpPr>
        <p:spPr>
          <a:xfrm>
            <a:off x="628650" y="365125"/>
            <a:ext cx="78867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1"/>
          <p:cNvSpPr txBox="1">
            <a:spLocks noGrp="1"/>
          </p:cNvSpPr>
          <p:nvPr>
            <p:ph type="body" idx="1"/>
          </p:nvPr>
        </p:nvSpPr>
        <p:spPr>
          <a:xfrm rot="5400000">
            <a:off x="2396330" y="57944"/>
            <a:ext cx="4351339" cy="78867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75" name="Google Shape;75;p11"/>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1"/>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1"/>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2"/>
          <p:cNvSpPr txBox="1">
            <a:spLocks noGrp="1"/>
          </p:cNvSpPr>
          <p:nvPr>
            <p:ph type="title"/>
          </p:nvPr>
        </p:nvSpPr>
        <p:spPr>
          <a:xfrm rot="5400000">
            <a:off x="4623594" y="2285208"/>
            <a:ext cx="5811839" cy="1971675"/>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2"/>
          <p:cNvSpPr txBox="1">
            <a:spLocks noGrp="1"/>
          </p:cNvSpPr>
          <p:nvPr>
            <p:ph type="body" idx="1"/>
          </p:nvPr>
        </p:nvSpPr>
        <p:spPr>
          <a:xfrm rot="5400000">
            <a:off x="623094" y="370683"/>
            <a:ext cx="5811839" cy="5800725"/>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81" name="Google Shape;81;p12"/>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2"/>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84"/>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4">
            <a:alphaModFix/>
          </a:blip>
          <a:stretch>
            <a:fillRect/>
          </a:stretch>
        </a:blip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628650" y="365125"/>
            <a:ext cx="7886700" cy="1325563"/>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628650" y="1825625"/>
            <a:ext cx="7886700" cy="4351339"/>
          </a:xfrm>
          <a:prstGeom prst="rect">
            <a:avLst/>
          </a:prstGeom>
          <a:noFill/>
          <a:ln>
            <a:noFill/>
          </a:ln>
        </p:spPr>
        <p:txBody>
          <a:bodyPr spcFirstLastPara="1" wrap="square" lIns="91425" tIns="45700" rIns="91425" bIns="45700" anchor="t" anchorCtr="0">
            <a:noAutofit/>
          </a:bodyPr>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4pPr>
            <a:lvl5pPr marL="2286000" marR="0" lvl="4"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b="0" i="0" u="none" strike="noStrike" cap="none">
                <a:solidFill>
                  <a:srgbClr val="888888"/>
                </a:solidFill>
                <a:latin typeface="Calibri"/>
                <a:ea typeface="Calibri"/>
                <a:cs typeface="Calibri"/>
                <a:sym typeface="Calibri"/>
              </a:defRPr>
            </a:lvl1pPr>
            <a:lvl2pPr marL="0" marR="0" lvl="1" indent="0" algn="r" rtl="0">
              <a:spcBef>
                <a:spcPts val="0"/>
              </a:spcBef>
              <a:buNone/>
              <a:defRPr sz="900" b="0" i="0" u="none" strike="noStrike" cap="none">
                <a:solidFill>
                  <a:srgbClr val="888888"/>
                </a:solidFill>
                <a:latin typeface="Calibri"/>
                <a:ea typeface="Calibri"/>
                <a:cs typeface="Calibri"/>
                <a:sym typeface="Calibri"/>
              </a:defRPr>
            </a:lvl2pPr>
            <a:lvl3pPr marL="0" marR="0" lvl="2" indent="0" algn="r" rtl="0">
              <a:spcBef>
                <a:spcPts val="0"/>
              </a:spcBef>
              <a:buNone/>
              <a:defRPr sz="900" b="0" i="0" u="none" strike="noStrike" cap="none">
                <a:solidFill>
                  <a:srgbClr val="888888"/>
                </a:solidFill>
                <a:latin typeface="Calibri"/>
                <a:ea typeface="Calibri"/>
                <a:cs typeface="Calibri"/>
                <a:sym typeface="Calibri"/>
              </a:defRPr>
            </a:lvl3pPr>
            <a:lvl4pPr marL="0" marR="0" lvl="3" indent="0" algn="r" rtl="0">
              <a:spcBef>
                <a:spcPts val="0"/>
              </a:spcBef>
              <a:buNone/>
              <a:defRPr sz="900" b="0" i="0" u="none" strike="noStrike" cap="none">
                <a:solidFill>
                  <a:srgbClr val="888888"/>
                </a:solidFill>
                <a:latin typeface="Calibri"/>
                <a:ea typeface="Calibri"/>
                <a:cs typeface="Calibri"/>
                <a:sym typeface="Calibri"/>
              </a:defRPr>
            </a:lvl4pPr>
            <a:lvl5pPr marL="0" marR="0" lvl="4" indent="0" algn="r" rtl="0">
              <a:spcBef>
                <a:spcPts val="0"/>
              </a:spcBef>
              <a:buNone/>
              <a:defRPr sz="900" b="0" i="0" u="none" strike="noStrike" cap="none">
                <a:solidFill>
                  <a:srgbClr val="888888"/>
                </a:solidFill>
                <a:latin typeface="Calibri"/>
                <a:ea typeface="Calibri"/>
                <a:cs typeface="Calibri"/>
                <a:sym typeface="Calibri"/>
              </a:defRPr>
            </a:lvl5pPr>
            <a:lvl6pPr marL="0" marR="0" lvl="5" indent="0" algn="r" rtl="0">
              <a:spcBef>
                <a:spcPts val="0"/>
              </a:spcBef>
              <a:buNone/>
              <a:defRPr sz="900" b="0" i="0" u="none" strike="noStrike" cap="none">
                <a:solidFill>
                  <a:srgbClr val="888888"/>
                </a:solidFill>
                <a:latin typeface="Calibri"/>
                <a:ea typeface="Calibri"/>
                <a:cs typeface="Calibri"/>
                <a:sym typeface="Calibri"/>
              </a:defRPr>
            </a:lvl6pPr>
            <a:lvl7pPr marL="0" marR="0" lvl="6" indent="0" algn="r" rtl="0">
              <a:spcBef>
                <a:spcPts val="0"/>
              </a:spcBef>
              <a:buNone/>
              <a:defRPr sz="900" b="0" i="0" u="none" strike="noStrike" cap="none">
                <a:solidFill>
                  <a:srgbClr val="888888"/>
                </a:solidFill>
                <a:latin typeface="Calibri"/>
                <a:ea typeface="Calibri"/>
                <a:cs typeface="Calibri"/>
                <a:sym typeface="Calibri"/>
              </a:defRPr>
            </a:lvl7pPr>
            <a:lvl8pPr marL="0" marR="0" lvl="7" indent="0" algn="r" rtl="0">
              <a:spcBef>
                <a:spcPts val="0"/>
              </a:spcBef>
              <a:buNone/>
              <a:defRPr sz="900" b="0" i="0" u="none" strike="noStrike" cap="none">
                <a:solidFill>
                  <a:srgbClr val="888888"/>
                </a:solidFill>
                <a:latin typeface="Calibri"/>
                <a:ea typeface="Calibri"/>
                <a:cs typeface="Calibri"/>
                <a:sym typeface="Calibri"/>
              </a:defRPr>
            </a:lvl8pPr>
            <a:lvl9pPr marL="0" marR="0" lvl="8" indent="0" algn="r" rtl="0">
              <a:spcBef>
                <a:spcPts val="0"/>
              </a:spcBef>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9.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1" name="Google Shape;91;p14"/>
          <p:cNvSpPr txBox="1">
            <a:spLocks noGrp="1"/>
          </p:cNvSpPr>
          <p:nvPr>
            <p:ph type="title"/>
          </p:nvPr>
        </p:nvSpPr>
        <p:spPr>
          <a:xfrm>
            <a:off x="916950" y="1847429"/>
            <a:ext cx="7310100" cy="7737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3240"/>
              <a:buFont typeface="Calibri"/>
              <a:buNone/>
            </a:pPr>
            <a:r>
              <a:rPr lang="en-US" sz="3240" dirty="0"/>
              <a:t>CSE1300</a:t>
            </a:r>
            <a:endParaRPr sz="3240" dirty="0"/>
          </a:p>
        </p:txBody>
      </p:sp>
      <p:sp>
        <p:nvSpPr>
          <p:cNvPr id="92" name="Google Shape;92;p14"/>
          <p:cNvSpPr txBox="1"/>
          <p:nvPr/>
        </p:nvSpPr>
        <p:spPr>
          <a:xfrm>
            <a:off x="413951" y="3313573"/>
            <a:ext cx="8068962" cy="923299"/>
          </a:xfrm>
          <a:prstGeom prst="rect">
            <a:avLst/>
          </a:prstGeom>
          <a:noFill/>
          <a:ln>
            <a:noFill/>
          </a:ln>
        </p:spPr>
        <p:txBody>
          <a:bodyPr spcFirstLastPara="1" wrap="square" lIns="91425" tIns="91425" rIns="91425" bIns="91425" anchor="t" anchorCtr="0">
            <a:spAutoFit/>
          </a:bodyPr>
          <a:lstStyle/>
          <a:p>
            <a:pPr algn="ctr"/>
            <a:r>
              <a:rPr lang="en-US" sz="2800" b="1" i="0" u="none" strike="noStrike" dirty="0">
                <a:solidFill>
                  <a:srgbClr val="000000"/>
                </a:solidFill>
                <a:effectLst/>
              </a:rPr>
              <a:t>Introduction to </a:t>
            </a:r>
            <a:r>
              <a:rPr lang="en-US" sz="2800" b="1" dirty="0"/>
              <a:t>Web Development</a:t>
            </a:r>
            <a:endParaRPr lang="en-US" sz="2800" b="1" i="0" u="none" strike="noStrike" dirty="0">
              <a:solidFill>
                <a:srgbClr val="000000"/>
              </a:solidFill>
              <a:effectLst/>
            </a:endParaRPr>
          </a:p>
          <a:p>
            <a:pPr marL="0" lvl="0" indent="0" algn="ctr" rtl="0">
              <a:spcBef>
                <a:spcPts val="0"/>
              </a:spcBef>
              <a:spcAft>
                <a:spcPts val="0"/>
              </a:spcAft>
              <a:buNone/>
            </a:pPr>
            <a:endParaRPr sz="2000" b="1" dirty="0">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61CB5-B0A7-6892-9EFD-D0B9B3147D12}"/>
              </a:ext>
            </a:extLst>
          </p:cNvPr>
          <p:cNvSpPr>
            <a:spLocks noGrp="1"/>
          </p:cNvSpPr>
          <p:nvPr>
            <p:ph type="title"/>
          </p:nvPr>
        </p:nvSpPr>
        <p:spPr>
          <a:xfrm>
            <a:off x="628650" y="809968"/>
            <a:ext cx="7886700" cy="1325563"/>
          </a:xfrm>
        </p:spPr>
        <p:txBody>
          <a:bodyPr/>
          <a:lstStyle/>
          <a:p>
            <a:r>
              <a:rPr lang="en-US" dirty="0"/>
              <a:t>Introduction</a:t>
            </a:r>
          </a:p>
        </p:txBody>
      </p:sp>
      <p:sp>
        <p:nvSpPr>
          <p:cNvPr id="3" name="Text Placeholder 2">
            <a:extLst>
              <a:ext uri="{FF2B5EF4-FFF2-40B4-BE49-F238E27FC236}">
                <a16:creationId xmlns:a16="http://schemas.microsoft.com/office/drawing/2014/main" id="{157E8EB4-B2D9-C607-9E5C-B8CBADC7C60E}"/>
              </a:ext>
            </a:extLst>
          </p:cNvPr>
          <p:cNvSpPr>
            <a:spLocks noGrp="1"/>
          </p:cNvSpPr>
          <p:nvPr>
            <p:ph type="body" idx="1"/>
          </p:nvPr>
        </p:nvSpPr>
        <p:spPr/>
        <p:txBody>
          <a:bodyPr/>
          <a:lstStyle/>
          <a:p>
            <a:pPr>
              <a:buFont typeface="Arial" panose="020B0604020202020204" pitchFamily="34" charset="0"/>
              <a:buChar char="•"/>
            </a:pPr>
            <a:r>
              <a:rPr lang="en-US" sz="2000" dirty="0">
                <a:effectLst/>
                <a:latin typeface="Helvetica" pitchFamily="2" charset="0"/>
              </a:rPr>
              <a:t>﻿Web development refers to the building, creating, and maintaining of websites. It includes aspects such as web design, web publishing, web programming, and database management.</a:t>
            </a:r>
          </a:p>
          <a:p>
            <a:pPr>
              <a:buFont typeface="Arial" panose="020B0604020202020204" pitchFamily="34" charset="0"/>
              <a:buChar char="•"/>
            </a:pPr>
            <a:r>
              <a:rPr lang="en-US" sz="2000" dirty="0">
                <a:effectLst/>
                <a:latin typeface="Helvetica" pitchFamily="2" charset="0"/>
              </a:rPr>
              <a:t>﻿﻿It is the creation of an application that works over the internet i.e. websites.</a:t>
            </a:r>
          </a:p>
          <a:p>
            <a:pPr>
              <a:buFont typeface="Arial" panose="020B0604020202020204" pitchFamily="34" charset="0"/>
              <a:buChar char="•"/>
            </a:pPr>
            <a:r>
              <a:rPr lang="en-US" sz="2000" dirty="0">
                <a:effectLst/>
                <a:latin typeface="Helvetica" pitchFamily="2" charset="0"/>
              </a:rPr>
              <a:t>﻿﻿The term development is usually reserved for the actual construction of these things (that is to say, the programming of sites). The basic tools involved are programming languages called HTML (Hypertext Markup Language), CSS (Cascading Style Sheets), and JavaScript.</a:t>
            </a:r>
          </a:p>
          <a:p>
            <a:pPr algn="just"/>
            <a:endParaRPr lang="en-US" sz="2800" dirty="0"/>
          </a:p>
        </p:txBody>
      </p:sp>
    </p:spTree>
    <p:extLst>
      <p:ext uri="{BB962C8B-B14F-4D97-AF65-F5344CB8AC3E}">
        <p14:creationId xmlns:p14="http://schemas.microsoft.com/office/powerpoint/2010/main" val="22824623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71D32-835E-C2F1-C3B2-EB25253769E2}"/>
              </a:ext>
            </a:extLst>
          </p:cNvPr>
          <p:cNvSpPr>
            <a:spLocks noGrp="1"/>
          </p:cNvSpPr>
          <p:nvPr>
            <p:ph type="title"/>
          </p:nvPr>
        </p:nvSpPr>
        <p:spPr/>
        <p:txBody>
          <a:bodyPr/>
          <a:lstStyle/>
          <a:p>
            <a:r>
              <a:rPr lang="en-US" dirty="0"/>
              <a:t>Classification</a:t>
            </a:r>
          </a:p>
        </p:txBody>
      </p:sp>
      <p:sp>
        <p:nvSpPr>
          <p:cNvPr id="3" name="Text Placeholder 2">
            <a:extLst>
              <a:ext uri="{FF2B5EF4-FFF2-40B4-BE49-F238E27FC236}">
                <a16:creationId xmlns:a16="http://schemas.microsoft.com/office/drawing/2014/main" id="{C428B9F2-82AA-8EC7-8E40-00320B5F26C0}"/>
              </a:ext>
            </a:extLst>
          </p:cNvPr>
          <p:cNvSpPr>
            <a:spLocks noGrp="1"/>
          </p:cNvSpPr>
          <p:nvPr>
            <p:ph type="body" idx="1"/>
          </p:nvPr>
        </p:nvSpPr>
        <p:spPr/>
        <p:txBody>
          <a:bodyPr/>
          <a:lstStyle/>
          <a:p>
            <a:pPr marL="114300" indent="0">
              <a:buNone/>
            </a:pPr>
            <a:r>
              <a:rPr lang="en-US" dirty="0">
                <a:effectLst/>
                <a:latin typeface="Helvetica" pitchFamily="2" charset="0"/>
              </a:rPr>
              <a:t>Web Development can be classified into two ways:</a:t>
            </a:r>
          </a:p>
          <a:p>
            <a:pPr>
              <a:buFont typeface="Arial" panose="020B0604020202020204" pitchFamily="34" charset="0"/>
              <a:buChar char="•"/>
            </a:pPr>
            <a:r>
              <a:rPr lang="en-US" dirty="0">
                <a:effectLst/>
                <a:latin typeface="Helvetica" pitchFamily="2" charset="0"/>
              </a:rPr>
              <a:t>﻿﻿</a:t>
            </a:r>
            <a:r>
              <a:rPr lang="en-US" b="1" dirty="0">
                <a:effectLst/>
                <a:latin typeface="Helvetica" pitchFamily="2" charset="0"/>
              </a:rPr>
              <a:t>Frontend Development: </a:t>
            </a:r>
            <a:r>
              <a:rPr lang="en-US" dirty="0">
                <a:effectLst/>
                <a:latin typeface="Helvetica" pitchFamily="2" charset="0"/>
              </a:rPr>
              <a:t>The part of a website that the user interacts directly is termed as front end. It is also referred to as the 'client side' of the application.</a:t>
            </a:r>
          </a:p>
          <a:p>
            <a:pPr>
              <a:buFont typeface="Arial" panose="020B0604020202020204" pitchFamily="34" charset="0"/>
              <a:buChar char="•"/>
            </a:pPr>
            <a:r>
              <a:rPr lang="en-US" dirty="0">
                <a:effectLst/>
                <a:latin typeface="Helvetica" pitchFamily="2" charset="0"/>
              </a:rPr>
              <a:t>﻿﻿</a:t>
            </a:r>
            <a:r>
              <a:rPr lang="en-US" b="1" dirty="0">
                <a:effectLst/>
                <a:latin typeface="Helvetica" pitchFamily="2" charset="0"/>
              </a:rPr>
              <a:t>Backend Development: </a:t>
            </a:r>
            <a:r>
              <a:rPr lang="en-US" dirty="0">
                <a:effectLst/>
                <a:latin typeface="Helvetica" pitchFamily="2" charset="0"/>
              </a:rPr>
              <a:t>Backend is the server side of a website. It is the part of the website that users cannot see and interact. It is the portion of software that does not come in direct contact with the users. It is used to store and arrange data.</a:t>
            </a:r>
          </a:p>
          <a:p>
            <a:endParaRPr lang="en-US" dirty="0"/>
          </a:p>
        </p:txBody>
      </p:sp>
    </p:spTree>
    <p:extLst>
      <p:ext uri="{BB962C8B-B14F-4D97-AF65-F5344CB8AC3E}">
        <p14:creationId xmlns:p14="http://schemas.microsoft.com/office/powerpoint/2010/main" val="15944238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C9A20-DF9B-A9C4-7676-9734537DBAC5}"/>
              </a:ext>
            </a:extLst>
          </p:cNvPr>
          <p:cNvSpPr>
            <a:spLocks noGrp="1"/>
          </p:cNvSpPr>
          <p:nvPr>
            <p:ph type="title"/>
          </p:nvPr>
        </p:nvSpPr>
        <p:spPr/>
        <p:txBody>
          <a:bodyPr/>
          <a:lstStyle/>
          <a:p>
            <a:r>
              <a:rPr lang="en-US" dirty="0"/>
              <a:t>Frontend Roadmap</a:t>
            </a:r>
          </a:p>
        </p:txBody>
      </p:sp>
      <p:sp>
        <p:nvSpPr>
          <p:cNvPr id="3" name="Text Placeholder 2">
            <a:extLst>
              <a:ext uri="{FF2B5EF4-FFF2-40B4-BE49-F238E27FC236}">
                <a16:creationId xmlns:a16="http://schemas.microsoft.com/office/drawing/2014/main" id="{1331601B-9E51-EAA5-D340-B0041C225B0C}"/>
              </a:ext>
            </a:extLst>
          </p:cNvPr>
          <p:cNvSpPr>
            <a:spLocks noGrp="1"/>
          </p:cNvSpPr>
          <p:nvPr>
            <p:ph type="body" idx="1"/>
          </p:nvPr>
        </p:nvSpPr>
        <p:spPr/>
        <p:txBody>
          <a:bodyPr/>
          <a:lstStyle/>
          <a:p>
            <a:pPr>
              <a:buFont typeface="Arial" panose="020B0604020202020204" pitchFamily="34" charset="0"/>
              <a:buChar char="•"/>
            </a:pPr>
            <a:r>
              <a:rPr lang="en-US" dirty="0">
                <a:effectLst/>
                <a:latin typeface="Helvetica" pitchFamily="2" charset="0"/>
              </a:rPr>
              <a:t>﻿HTML: HTML stands for </a:t>
            </a:r>
            <a:r>
              <a:rPr lang="en-US" dirty="0" err="1">
                <a:effectLst/>
                <a:latin typeface="Helvetica" pitchFamily="2" charset="0"/>
              </a:rPr>
              <a:t>HyperText</a:t>
            </a:r>
            <a:r>
              <a:rPr lang="en-US" dirty="0">
                <a:effectLst/>
                <a:latin typeface="Helvetica" pitchFamily="2" charset="0"/>
              </a:rPr>
              <a:t> Markup Language. It is used to design the frontend portion of web pages using markup language. It acts as a skeleton for a website since it is used to make the structure of a website.</a:t>
            </a:r>
          </a:p>
          <a:p>
            <a:pPr>
              <a:buFont typeface="Arial" panose="020B0604020202020204" pitchFamily="34" charset="0"/>
              <a:buChar char="•"/>
            </a:pPr>
            <a:r>
              <a:rPr lang="en-US" dirty="0">
                <a:effectLst/>
                <a:latin typeface="Helvetica" pitchFamily="2" charset="0"/>
              </a:rPr>
              <a:t>﻿﻿CSS: Cascading Style Sheets fondly referred to as CSS is a simply designed language intended to simplify the process of making web pages presentable. It is used to style our website.</a:t>
            </a:r>
          </a:p>
          <a:p>
            <a:pPr>
              <a:buFont typeface="Arial" panose="020B0604020202020204" pitchFamily="34" charset="0"/>
              <a:buChar char="•"/>
            </a:pPr>
            <a:r>
              <a:rPr lang="en-US" dirty="0">
                <a:effectLst/>
                <a:latin typeface="Helvetica" pitchFamily="2" charset="0"/>
              </a:rPr>
              <a:t>﻿﻿JavaScript: JavaScript is a scripting language used to provide a dynamic behavior to our website</a:t>
            </a:r>
          </a:p>
          <a:p>
            <a:endParaRPr lang="en-US" dirty="0"/>
          </a:p>
        </p:txBody>
      </p:sp>
    </p:spTree>
    <p:extLst>
      <p:ext uri="{BB962C8B-B14F-4D97-AF65-F5344CB8AC3E}">
        <p14:creationId xmlns:p14="http://schemas.microsoft.com/office/powerpoint/2010/main" val="40534174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A4506-44E5-6A86-B1E4-BCA4776E7C32}"/>
              </a:ext>
            </a:extLst>
          </p:cNvPr>
          <p:cNvSpPr>
            <a:spLocks noGrp="1"/>
          </p:cNvSpPr>
          <p:nvPr>
            <p:ph type="title"/>
          </p:nvPr>
        </p:nvSpPr>
        <p:spPr/>
        <p:txBody>
          <a:bodyPr/>
          <a:lstStyle/>
          <a:p>
            <a:r>
              <a:rPr lang="en-US" dirty="0"/>
              <a:t>Frontend</a:t>
            </a:r>
          </a:p>
        </p:txBody>
      </p:sp>
      <p:sp>
        <p:nvSpPr>
          <p:cNvPr id="3" name="Text Placeholder 2">
            <a:extLst>
              <a:ext uri="{FF2B5EF4-FFF2-40B4-BE49-F238E27FC236}">
                <a16:creationId xmlns:a16="http://schemas.microsoft.com/office/drawing/2014/main" id="{F8E60FEB-92C5-7CE7-AF36-8932B0A898F3}"/>
              </a:ext>
            </a:extLst>
          </p:cNvPr>
          <p:cNvSpPr>
            <a:spLocks noGrp="1"/>
          </p:cNvSpPr>
          <p:nvPr>
            <p:ph type="body" idx="1"/>
          </p:nvPr>
        </p:nvSpPr>
        <p:spPr/>
        <p:txBody>
          <a:bodyPr/>
          <a:lstStyle/>
          <a:p>
            <a:pPr>
              <a:buFont typeface="Arial" panose="020B0604020202020204" pitchFamily="34" charset="0"/>
              <a:buChar char="•"/>
            </a:pPr>
            <a:r>
              <a:rPr lang="en-US" dirty="0">
                <a:effectLst/>
                <a:latin typeface="Helvetica" pitchFamily="2" charset="0"/>
              </a:rPr>
              <a:t>﻿Bootstrap: Bootstrap is a free and open-source tool collection for creating responsive websites and web applications.</a:t>
            </a:r>
            <a:br>
              <a:rPr lang="en-US" dirty="0">
                <a:effectLst/>
                <a:latin typeface="Helvetica" pitchFamily="2" charset="0"/>
              </a:rPr>
            </a:br>
            <a:r>
              <a:rPr lang="en-US" dirty="0">
                <a:effectLst/>
                <a:latin typeface="Helvetica" pitchFamily="2" charset="0"/>
              </a:rPr>
              <a:t>It is the most popular CSS framework for developing responsive, mobile-first websites. Nowadays, the websites are perfect for all the browsers (IE, Firefox, and Chrome) and for all sizes of screens (Desktop, Tablets, Phablets, and Phones).</a:t>
            </a:r>
          </a:p>
          <a:p>
            <a:pPr>
              <a:buFont typeface="Arial" panose="020B0604020202020204" pitchFamily="34" charset="0"/>
              <a:buChar char="•"/>
            </a:pPr>
            <a:r>
              <a:rPr lang="en-US" dirty="0">
                <a:effectLst/>
                <a:latin typeface="Helvetica" pitchFamily="2" charset="0"/>
              </a:rPr>
              <a:t>﻿﻿Bootstrap 4</a:t>
            </a:r>
          </a:p>
          <a:p>
            <a:pPr>
              <a:buFont typeface="Arial" panose="020B0604020202020204" pitchFamily="34" charset="0"/>
              <a:buChar char="•"/>
            </a:pPr>
            <a:r>
              <a:rPr lang="en-US" dirty="0">
                <a:effectLst/>
                <a:latin typeface="Helvetica" pitchFamily="2" charset="0"/>
              </a:rPr>
              <a:t>﻿﻿Bootstrap 5</a:t>
            </a:r>
          </a:p>
          <a:p>
            <a:endParaRPr lang="en-US" dirty="0"/>
          </a:p>
        </p:txBody>
      </p:sp>
    </p:spTree>
    <p:extLst>
      <p:ext uri="{BB962C8B-B14F-4D97-AF65-F5344CB8AC3E}">
        <p14:creationId xmlns:p14="http://schemas.microsoft.com/office/powerpoint/2010/main" val="32937505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E0DF3-CCD8-61C8-5AD6-D5E1B1A68507}"/>
              </a:ext>
            </a:extLst>
          </p:cNvPr>
          <p:cNvSpPr>
            <a:spLocks noGrp="1"/>
          </p:cNvSpPr>
          <p:nvPr>
            <p:ph type="title"/>
          </p:nvPr>
        </p:nvSpPr>
        <p:spPr/>
        <p:txBody>
          <a:bodyPr/>
          <a:lstStyle/>
          <a:p>
            <a:r>
              <a:rPr lang="en-US" dirty="0"/>
              <a:t>Backend Roadmap</a:t>
            </a:r>
          </a:p>
        </p:txBody>
      </p:sp>
      <p:sp>
        <p:nvSpPr>
          <p:cNvPr id="3" name="Text Placeholder 2">
            <a:extLst>
              <a:ext uri="{FF2B5EF4-FFF2-40B4-BE49-F238E27FC236}">
                <a16:creationId xmlns:a16="http://schemas.microsoft.com/office/drawing/2014/main" id="{85673116-473F-3101-917A-99713EF242ED}"/>
              </a:ext>
            </a:extLst>
          </p:cNvPr>
          <p:cNvSpPr>
            <a:spLocks noGrp="1"/>
          </p:cNvSpPr>
          <p:nvPr>
            <p:ph type="body" idx="1"/>
          </p:nvPr>
        </p:nvSpPr>
        <p:spPr/>
        <p:txBody>
          <a:bodyPr/>
          <a:lstStyle/>
          <a:p>
            <a:pPr>
              <a:buFont typeface="Arial" panose="020B0604020202020204" pitchFamily="34" charset="0"/>
              <a:buChar char="•"/>
            </a:pPr>
            <a:r>
              <a:rPr lang="en-US" dirty="0">
                <a:effectLst/>
                <a:latin typeface="Helvetica" pitchFamily="2" charset="0"/>
              </a:rPr>
              <a:t>﻿PHP: PHP is a server-side scripting language designed specifically for web development.</a:t>
            </a:r>
          </a:p>
          <a:p>
            <a:pPr>
              <a:buFont typeface="Arial" panose="020B0604020202020204" pitchFamily="34" charset="0"/>
              <a:buChar char="•"/>
            </a:pPr>
            <a:r>
              <a:rPr lang="en-US" dirty="0">
                <a:effectLst/>
                <a:latin typeface="Helvetica" pitchFamily="2" charset="0"/>
              </a:rPr>
              <a:t>﻿﻿Java: Java is one of the most popular and widely used programming language. It is highly scalable.</a:t>
            </a:r>
          </a:p>
          <a:p>
            <a:pPr>
              <a:buFont typeface="Arial" panose="020B0604020202020204" pitchFamily="34" charset="0"/>
              <a:buChar char="•"/>
            </a:pPr>
            <a:r>
              <a:rPr lang="en-US" dirty="0">
                <a:effectLst/>
                <a:latin typeface="Helvetica" pitchFamily="2" charset="0"/>
              </a:rPr>
              <a:t>﻿﻿Python: Python is a programming language that lets you work quickly and integrate systems more efficiently.</a:t>
            </a:r>
          </a:p>
          <a:p>
            <a:pPr>
              <a:buFont typeface="Arial" panose="020B0604020202020204" pitchFamily="34" charset="0"/>
              <a:buChar char="•"/>
            </a:pPr>
            <a:r>
              <a:rPr lang="en-US" dirty="0">
                <a:effectLst/>
                <a:latin typeface="Helvetica" pitchFamily="2" charset="0"/>
              </a:rPr>
              <a:t>﻿﻿Node.js: Nodejs is an open source and platform runtime environment for executing</a:t>
            </a:r>
          </a:p>
          <a:p>
            <a:r>
              <a:rPr lang="en-US" dirty="0">
                <a:effectLst/>
                <a:latin typeface="Helvetica" pitchFamily="2" charset="0"/>
              </a:rPr>
              <a:t>JavaScript</a:t>
            </a:r>
            <a:endParaRPr lang="en-US" dirty="0"/>
          </a:p>
        </p:txBody>
      </p:sp>
    </p:spTree>
    <p:extLst>
      <p:ext uri="{BB962C8B-B14F-4D97-AF65-F5344CB8AC3E}">
        <p14:creationId xmlns:p14="http://schemas.microsoft.com/office/powerpoint/2010/main" val="38290246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AEB76-7A65-C418-DBAC-8D3A5335C4A8}"/>
              </a:ext>
            </a:extLst>
          </p:cNvPr>
          <p:cNvSpPr>
            <a:spLocks noGrp="1"/>
          </p:cNvSpPr>
          <p:nvPr>
            <p:ph type="title"/>
          </p:nvPr>
        </p:nvSpPr>
        <p:spPr/>
        <p:txBody>
          <a:bodyPr/>
          <a:lstStyle/>
          <a:p>
            <a:r>
              <a:rPr lang="en-US" b="0" i="0" u="none" strike="noStrike" dirty="0">
                <a:solidFill>
                  <a:srgbClr val="000000"/>
                </a:solidFill>
                <a:effectLst/>
                <a:latin typeface="Segoe UI" panose="020B0502040204020203" pitchFamily="34" charset="0"/>
              </a:rPr>
              <a:t>What is HTML?</a:t>
            </a:r>
            <a:br>
              <a:rPr lang="en-US" b="0" i="0" u="none" strike="noStrike" dirty="0">
                <a:solidFill>
                  <a:srgbClr val="000000"/>
                </a:solidFill>
                <a:effectLst/>
                <a:latin typeface="Segoe UI" panose="020B0502040204020203" pitchFamily="34" charset="0"/>
              </a:rPr>
            </a:br>
            <a:endParaRPr lang="en-US" dirty="0"/>
          </a:p>
        </p:txBody>
      </p:sp>
      <p:sp>
        <p:nvSpPr>
          <p:cNvPr id="3" name="Text Placeholder 2">
            <a:extLst>
              <a:ext uri="{FF2B5EF4-FFF2-40B4-BE49-F238E27FC236}">
                <a16:creationId xmlns:a16="http://schemas.microsoft.com/office/drawing/2014/main" id="{C14A3E7B-0DF4-D650-3CEE-621BD36D6DDF}"/>
              </a:ext>
            </a:extLst>
          </p:cNvPr>
          <p:cNvSpPr>
            <a:spLocks noGrp="1"/>
          </p:cNvSpPr>
          <p:nvPr>
            <p:ph type="body" idx="1"/>
          </p:nvPr>
        </p:nvSpPr>
        <p:spPr/>
        <p:txBody>
          <a:bodyPr/>
          <a:lstStyle/>
          <a:p>
            <a:pPr algn="l">
              <a:buFont typeface="Arial" panose="020B0604020202020204" pitchFamily="34" charset="0"/>
              <a:buChar char="•"/>
            </a:pPr>
            <a:r>
              <a:rPr lang="en-US" b="0" i="0" u="none" strike="noStrike" dirty="0">
                <a:solidFill>
                  <a:srgbClr val="000000"/>
                </a:solidFill>
                <a:effectLst/>
                <a:latin typeface="Verdana" panose="020B0604030504040204" pitchFamily="34" charset="0"/>
              </a:rPr>
              <a:t>HTML stands for Hyper Text Markup Language</a:t>
            </a:r>
          </a:p>
          <a:p>
            <a:pPr algn="l">
              <a:buFont typeface="Arial" panose="020B0604020202020204" pitchFamily="34" charset="0"/>
              <a:buChar char="•"/>
            </a:pPr>
            <a:r>
              <a:rPr lang="en-US" b="0" i="0" u="none" strike="noStrike" dirty="0">
                <a:solidFill>
                  <a:srgbClr val="000000"/>
                </a:solidFill>
                <a:effectLst/>
                <a:latin typeface="Verdana" panose="020B0604030504040204" pitchFamily="34" charset="0"/>
              </a:rPr>
              <a:t>HTML is the standard markup language for creating Web pages</a:t>
            </a:r>
          </a:p>
          <a:p>
            <a:pPr algn="l">
              <a:buFont typeface="Arial" panose="020B0604020202020204" pitchFamily="34" charset="0"/>
              <a:buChar char="•"/>
            </a:pPr>
            <a:r>
              <a:rPr lang="en-US" b="0" i="0" u="none" strike="noStrike" dirty="0">
                <a:solidFill>
                  <a:srgbClr val="000000"/>
                </a:solidFill>
                <a:effectLst/>
                <a:latin typeface="Verdana" panose="020B0604030504040204" pitchFamily="34" charset="0"/>
              </a:rPr>
              <a:t>HTML describes the structure of a Web page</a:t>
            </a:r>
          </a:p>
          <a:p>
            <a:pPr algn="l">
              <a:buFont typeface="Arial" panose="020B0604020202020204" pitchFamily="34" charset="0"/>
              <a:buChar char="•"/>
            </a:pPr>
            <a:r>
              <a:rPr lang="en-US" b="0" i="0" u="none" strike="noStrike" dirty="0">
                <a:solidFill>
                  <a:srgbClr val="000000"/>
                </a:solidFill>
                <a:effectLst/>
                <a:latin typeface="Verdana" panose="020B0604030504040204" pitchFamily="34" charset="0"/>
              </a:rPr>
              <a:t>HTML consists of a series of elements</a:t>
            </a:r>
          </a:p>
          <a:p>
            <a:pPr algn="l">
              <a:buFont typeface="Arial" panose="020B0604020202020204" pitchFamily="34" charset="0"/>
              <a:buChar char="•"/>
            </a:pPr>
            <a:r>
              <a:rPr lang="en-US" b="0" i="0" u="none" strike="noStrike" dirty="0">
                <a:solidFill>
                  <a:srgbClr val="000000"/>
                </a:solidFill>
                <a:effectLst/>
                <a:latin typeface="Verdana" panose="020B0604030504040204" pitchFamily="34" charset="0"/>
              </a:rPr>
              <a:t>HTML elements tell the browser how to display the content</a:t>
            </a:r>
          </a:p>
          <a:p>
            <a:pPr algn="l">
              <a:buFont typeface="Arial" panose="020B0604020202020204" pitchFamily="34" charset="0"/>
              <a:buChar char="•"/>
            </a:pPr>
            <a:r>
              <a:rPr lang="en-US" b="0" i="0" u="none" strike="noStrike" dirty="0">
                <a:solidFill>
                  <a:srgbClr val="000000"/>
                </a:solidFill>
                <a:effectLst/>
                <a:latin typeface="Verdana" panose="020B0604030504040204" pitchFamily="34" charset="0"/>
              </a:rPr>
              <a:t>HTML elements label pieces of content such as "this is a heading", "this is a paragraph", "this is a link", etc.</a:t>
            </a:r>
          </a:p>
          <a:p>
            <a:br>
              <a:rPr lang="en-US" dirty="0"/>
            </a:br>
            <a:endParaRPr lang="en-US" dirty="0"/>
          </a:p>
        </p:txBody>
      </p:sp>
    </p:spTree>
    <p:extLst>
      <p:ext uri="{BB962C8B-B14F-4D97-AF65-F5344CB8AC3E}">
        <p14:creationId xmlns:p14="http://schemas.microsoft.com/office/powerpoint/2010/main" val="29295389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1C88C-AA67-D741-D100-ACEB463923F1}"/>
              </a:ext>
            </a:extLst>
          </p:cNvPr>
          <p:cNvSpPr>
            <a:spLocks noGrp="1"/>
          </p:cNvSpPr>
          <p:nvPr>
            <p:ph type="title"/>
          </p:nvPr>
        </p:nvSpPr>
        <p:spPr/>
        <p:txBody>
          <a:bodyPr/>
          <a:lstStyle/>
          <a:p>
            <a:r>
              <a:rPr lang="en-US" dirty="0"/>
              <a:t>Example</a:t>
            </a:r>
          </a:p>
        </p:txBody>
      </p:sp>
      <p:sp>
        <p:nvSpPr>
          <p:cNvPr id="3" name="Text Placeholder 2">
            <a:extLst>
              <a:ext uri="{FF2B5EF4-FFF2-40B4-BE49-F238E27FC236}">
                <a16:creationId xmlns:a16="http://schemas.microsoft.com/office/drawing/2014/main" id="{2E662C0A-4330-C806-AD8D-51A5F1443EEA}"/>
              </a:ext>
            </a:extLst>
          </p:cNvPr>
          <p:cNvSpPr>
            <a:spLocks noGrp="1"/>
          </p:cNvSpPr>
          <p:nvPr>
            <p:ph type="body" idx="1"/>
          </p:nvPr>
        </p:nvSpPr>
        <p:spPr/>
        <p:txBody>
          <a:bodyPr/>
          <a:lstStyle/>
          <a:p>
            <a:pPr marL="114300" indent="0">
              <a:buNone/>
            </a:pPr>
            <a:r>
              <a:rPr lang="en-US" b="0" i="0" u="none" strike="noStrike" dirty="0">
                <a:solidFill>
                  <a:srgbClr val="708090"/>
                </a:solidFill>
                <a:effectLst/>
                <a:latin typeface="Consolas" panose="020B0609020204030204" pitchFamily="49" charset="0"/>
              </a:rPr>
              <a:t>&lt;!DOCTYPE html&gt;</a:t>
            </a:r>
            <a:br>
              <a:rPr lang="en-US" dirty="0"/>
            </a:br>
            <a:r>
              <a:rPr lang="en-US" b="0" i="0" u="none" strike="noStrike" dirty="0">
                <a:solidFill>
                  <a:srgbClr val="999999"/>
                </a:solidFill>
                <a:effectLst/>
                <a:latin typeface="Consolas" panose="020B0609020204030204" pitchFamily="49" charset="0"/>
              </a:rPr>
              <a:t>&lt;</a:t>
            </a:r>
            <a:r>
              <a:rPr lang="en-US" b="0" i="0" u="none" strike="noStrike" dirty="0">
                <a:solidFill>
                  <a:srgbClr val="990055"/>
                </a:solidFill>
                <a:effectLst/>
                <a:latin typeface="Consolas" panose="020B0609020204030204" pitchFamily="49" charset="0"/>
              </a:rPr>
              <a:t>html</a:t>
            </a:r>
            <a:r>
              <a:rPr lang="en-US" b="0" i="0" u="none" strike="noStrike" dirty="0">
                <a:solidFill>
                  <a:srgbClr val="999999"/>
                </a:solidFill>
                <a:effectLst/>
                <a:latin typeface="Consolas" panose="020B0609020204030204" pitchFamily="49" charset="0"/>
              </a:rPr>
              <a:t>&gt;</a:t>
            </a:r>
            <a:br>
              <a:rPr lang="en-US" dirty="0"/>
            </a:br>
            <a:r>
              <a:rPr lang="en-US" b="0" i="0" u="none" strike="noStrike" dirty="0">
                <a:solidFill>
                  <a:srgbClr val="999999"/>
                </a:solidFill>
                <a:effectLst/>
                <a:latin typeface="Consolas" panose="020B0609020204030204" pitchFamily="49" charset="0"/>
              </a:rPr>
              <a:t>&lt;</a:t>
            </a:r>
            <a:r>
              <a:rPr lang="en-US" b="0" i="0" u="none" strike="noStrike" dirty="0">
                <a:solidFill>
                  <a:srgbClr val="990055"/>
                </a:solidFill>
                <a:effectLst/>
                <a:latin typeface="Consolas" panose="020B0609020204030204" pitchFamily="49" charset="0"/>
              </a:rPr>
              <a:t>head</a:t>
            </a:r>
            <a:r>
              <a:rPr lang="en-US" b="0" i="0" u="none" strike="noStrike" dirty="0">
                <a:solidFill>
                  <a:srgbClr val="999999"/>
                </a:solidFill>
                <a:effectLst/>
                <a:latin typeface="Consolas" panose="020B0609020204030204" pitchFamily="49" charset="0"/>
              </a:rPr>
              <a:t>&gt;</a:t>
            </a:r>
            <a:br>
              <a:rPr lang="en-US" dirty="0"/>
            </a:br>
            <a:r>
              <a:rPr lang="en-US" b="0" i="0" u="none" strike="noStrike" dirty="0">
                <a:solidFill>
                  <a:srgbClr val="999999"/>
                </a:solidFill>
                <a:effectLst/>
                <a:latin typeface="Consolas" panose="020B0609020204030204" pitchFamily="49" charset="0"/>
              </a:rPr>
              <a:t>&lt;</a:t>
            </a:r>
            <a:r>
              <a:rPr lang="en-US" b="0" i="0" u="none" strike="noStrike" dirty="0">
                <a:solidFill>
                  <a:srgbClr val="990055"/>
                </a:solidFill>
                <a:effectLst/>
                <a:latin typeface="Consolas" panose="020B0609020204030204" pitchFamily="49" charset="0"/>
              </a:rPr>
              <a:t>title</a:t>
            </a:r>
            <a:r>
              <a:rPr lang="en-US" b="0" i="0" u="none" strike="noStrike" dirty="0">
                <a:solidFill>
                  <a:srgbClr val="999999"/>
                </a:solidFill>
                <a:effectLst/>
                <a:latin typeface="Consolas" panose="020B0609020204030204" pitchFamily="49" charset="0"/>
              </a:rPr>
              <a:t>&gt;</a:t>
            </a:r>
            <a:r>
              <a:rPr lang="en-US" b="0" i="0" u="none" strike="noStrike" dirty="0">
                <a:solidFill>
                  <a:srgbClr val="000000"/>
                </a:solidFill>
                <a:effectLst/>
                <a:latin typeface="Consolas" panose="020B0609020204030204" pitchFamily="49" charset="0"/>
              </a:rPr>
              <a:t>Page Title</a:t>
            </a:r>
            <a:r>
              <a:rPr lang="en-US" b="0" i="0" u="none" strike="noStrike" dirty="0">
                <a:solidFill>
                  <a:srgbClr val="999999"/>
                </a:solidFill>
                <a:effectLst/>
                <a:latin typeface="Consolas" panose="020B0609020204030204" pitchFamily="49" charset="0"/>
              </a:rPr>
              <a:t>&lt;</a:t>
            </a:r>
            <a:r>
              <a:rPr lang="en-US" b="0" i="0" u="none" strike="noStrike" dirty="0">
                <a:solidFill>
                  <a:srgbClr val="990055"/>
                </a:solidFill>
                <a:effectLst/>
                <a:latin typeface="Consolas" panose="020B0609020204030204" pitchFamily="49" charset="0"/>
              </a:rPr>
              <a:t>/title</a:t>
            </a:r>
            <a:r>
              <a:rPr lang="en-US" b="0" i="0" u="none" strike="noStrike" dirty="0">
                <a:solidFill>
                  <a:srgbClr val="999999"/>
                </a:solidFill>
                <a:effectLst/>
                <a:latin typeface="Consolas" panose="020B0609020204030204" pitchFamily="49" charset="0"/>
              </a:rPr>
              <a:t>&gt;</a:t>
            </a:r>
            <a:br>
              <a:rPr lang="en-US" dirty="0"/>
            </a:br>
            <a:r>
              <a:rPr lang="en-US" b="0" i="0" u="none" strike="noStrike" dirty="0">
                <a:solidFill>
                  <a:srgbClr val="999999"/>
                </a:solidFill>
                <a:effectLst/>
                <a:latin typeface="Consolas" panose="020B0609020204030204" pitchFamily="49" charset="0"/>
              </a:rPr>
              <a:t>&lt;</a:t>
            </a:r>
            <a:r>
              <a:rPr lang="en-US" b="0" i="0" u="none" strike="noStrike" dirty="0">
                <a:solidFill>
                  <a:srgbClr val="990055"/>
                </a:solidFill>
                <a:effectLst/>
                <a:latin typeface="Consolas" panose="020B0609020204030204" pitchFamily="49" charset="0"/>
              </a:rPr>
              <a:t>/head</a:t>
            </a:r>
            <a:r>
              <a:rPr lang="en-US" b="0" i="0" u="none" strike="noStrike" dirty="0">
                <a:solidFill>
                  <a:srgbClr val="999999"/>
                </a:solidFill>
                <a:effectLst/>
                <a:latin typeface="Consolas" panose="020B0609020204030204" pitchFamily="49" charset="0"/>
              </a:rPr>
              <a:t>&gt;</a:t>
            </a:r>
            <a:br>
              <a:rPr lang="en-US" dirty="0"/>
            </a:br>
            <a:r>
              <a:rPr lang="en-US" b="0" i="0" u="none" strike="noStrike" dirty="0">
                <a:solidFill>
                  <a:srgbClr val="999999"/>
                </a:solidFill>
                <a:effectLst/>
                <a:latin typeface="Consolas" panose="020B0609020204030204" pitchFamily="49" charset="0"/>
              </a:rPr>
              <a:t>&lt;</a:t>
            </a:r>
            <a:r>
              <a:rPr lang="en-US" b="0" i="0" u="none" strike="noStrike" dirty="0">
                <a:solidFill>
                  <a:srgbClr val="990055"/>
                </a:solidFill>
                <a:effectLst/>
                <a:latin typeface="Consolas" panose="020B0609020204030204" pitchFamily="49" charset="0"/>
              </a:rPr>
              <a:t>body</a:t>
            </a:r>
            <a:r>
              <a:rPr lang="en-US" b="0" i="0" u="none" strike="noStrike" dirty="0">
                <a:solidFill>
                  <a:srgbClr val="999999"/>
                </a:solidFill>
                <a:effectLst/>
                <a:latin typeface="Consolas" panose="020B0609020204030204" pitchFamily="49" charset="0"/>
              </a:rPr>
              <a:t>&gt;</a:t>
            </a:r>
            <a:br>
              <a:rPr lang="en-US" dirty="0"/>
            </a:br>
            <a:br>
              <a:rPr lang="en-US" dirty="0"/>
            </a:br>
            <a:r>
              <a:rPr lang="en-US" b="0" i="0" u="none" strike="noStrike" dirty="0">
                <a:solidFill>
                  <a:srgbClr val="999999"/>
                </a:solidFill>
                <a:effectLst/>
                <a:latin typeface="Consolas" panose="020B0609020204030204" pitchFamily="49" charset="0"/>
              </a:rPr>
              <a:t>&lt;</a:t>
            </a:r>
            <a:r>
              <a:rPr lang="en-US" b="0" i="0" u="none" strike="noStrike" dirty="0">
                <a:solidFill>
                  <a:srgbClr val="990055"/>
                </a:solidFill>
                <a:effectLst/>
                <a:latin typeface="Consolas" panose="020B0609020204030204" pitchFamily="49" charset="0"/>
              </a:rPr>
              <a:t>h1</a:t>
            </a:r>
            <a:r>
              <a:rPr lang="en-US" b="0" i="0" u="none" strike="noStrike" dirty="0">
                <a:solidFill>
                  <a:srgbClr val="999999"/>
                </a:solidFill>
                <a:effectLst/>
                <a:latin typeface="Consolas" panose="020B0609020204030204" pitchFamily="49" charset="0"/>
              </a:rPr>
              <a:t>&gt;</a:t>
            </a:r>
            <a:r>
              <a:rPr lang="en-US" b="0" i="0" u="none" strike="noStrike" dirty="0">
                <a:solidFill>
                  <a:srgbClr val="000000"/>
                </a:solidFill>
                <a:effectLst/>
                <a:latin typeface="Consolas" panose="020B0609020204030204" pitchFamily="49" charset="0"/>
              </a:rPr>
              <a:t>My First Heading</a:t>
            </a:r>
            <a:r>
              <a:rPr lang="en-US" b="0" i="0" u="none" strike="noStrike" dirty="0">
                <a:solidFill>
                  <a:srgbClr val="999999"/>
                </a:solidFill>
                <a:effectLst/>
                <a:latin typeface="Consolas" panose="020B0609020204030204" pitchFamily="49" charset="0"/>
              </a:rPr>
              <a:t>&lt;</a:t>
            </a:r>
            <a:r>
              <a:rPr lang="en-US" b="0" i="0" u="none" strike="noStrike" dirty="0">
                <a:solidFill>
                  <a:srgbClr val="990055"/>
                </a:solidFill>
                <a:effectLst/>
                <a:latin typeface="Consolas" panose="020B0609020204030204" pitchFamily="49" charset="0"/>
              </a:rPr>
              <a:t>/h1</a:t>
            </a:r>
            <a:r>
              <a:rPr lang="en-US" b="0" i="0" u="none" strike="noStrike" dirty="0">
                <a:solidFill>
                  <a:srgbClr val="999999"/>
                </a:solidFill>
                <a:effectLst/>
                <a:latin typeface="Consolas" panose="020B0609020204030204" pitchFamily="49" charset="0"/>
              </a:rPr>
              <a:t>&gt;</a:t>
            </a:r>
            <a:br>
              <a:rPr lang="en-US" dirty="0"/>
            </a:br>
            <a:r>
              <a:rPr lang="en-US" b="0" i="0" u="none" strike="noStrike" dirty="0">
                <a:solidFill>
                  <a:srgbClr val="999999"/>
                </a:solidFill>
                <a:effectLst/>
                <a:latin typeface="Consolas" panose="020B0609020204030204" pitchFamily="49" charset="0"/>
              </a:rPr>
              <a:t>&lt;</a:t>
            </a:r>
            <a:r>
              <a:rPr lang="en-US" b="0" i="0" u="none" strike="noStrike" dirty="0">
                <a:solidFill>
                  <a:srgbClr val="990055"/>
                </a:solidFill>
                <a:effectLst/>
                <a:latin typeface="Consolas" panose="020B0609020204030204" pitchFamily="49" charset="0"/>
              </a:rPr>
              <a:t>p</a:t>
            </a:r>
            <a:r>
              <a:rPr lang="en-US" b="0" i="0" u="none" strike="noStrike" dirty="0">
                <a:solidFill>
                  <a:srgbClr val="999999"/>
                </a:solidFill>
                <a:effectLst/>
                <a:latin typeface="Consolas" panose="020B0609020204030204" pitchFamily="49" charset="0"/>
              </a:rPr>
              <a:t>&gt;</a:t>
            </a:r>
            <a:r>
              <a:rPr lang="en-US" b="0" i="0" u="none" strike="noStrike" dirty="0">
                <a:solidFill>
                  <a:srgbClr val="000000"/>
                </a:solidFill>
                <a:effectLst/>
                <a:latin typeface="Consolas" panose="020B0609020204030204" pitchFamily="49" charset="0"/>
              </a:rPr>
              <a:t>My first paragraph.</a:t>
            </a:r>
            <a:r>
              <a:rPr lang="en-US" b="0" i="0" u="none" strike="noStrike" dirty="0">
                <a:solidFill>
                  <a:srgbClr val="999999"/>
                </a:solidFill>
                <a:effectLst/>
                <a:latin typeface="Consolas" panose="020B0609020204030204" pitchFamily="49" charset="0"/>
              </a:rPr>
              <a:t>&lt;</a:t>
            </a:r>
            <a:r>
              <a:rPr lang="en-US" b="0" i="0" u="none" strike="noStrike" dirty="0">
                <a:solidFill>
                  <a:srgbClr val="990055"/>
                </a:solidFill>
                <a:effectLst/>
                <a:latin typeface="Consolas" panose="020B0609020204030204" pitchFamily="49" charset="0"/>
              </a:rPr>
              <a:t>/p</a:t>
            </a:r>
            <a:r>
              <a:rPr lang="en-US" b="0" i="0" u="none" strike="noStrike" dirty="0">
                <a:solidFill>
                  <a:srgbClr val="999999"/>
                </a:solidFill>
                <a:effectLst/>
                <a:latin typeface="Consolas" panose="020B0609020204030204" pitchFamily="49" charset="0"/>
              </a:rPr>
              <a:t>&gt;</a:t>
            </a:r>
            <a:br>
              <a:rPr lang="en-US" dirty="0"/>
            </a:br>
            <a:br>
              <a:rPr lang="en-US" dirty="0"/>
            </a:br>
            <a:r>
              <a:rPr lang="en-US" b="0" i="0" u="none" strike="noStrike" dirty="0">
                <a:solidFill>
                  <a:srgbClr val="999999"/>
                </a:solidFill>
                <a:effectLst/>
                <a:latin typeface="Consolas" panose="020B0609020204030204" pitchFamily="49" charset="0"/>
              </a:rPr>
              <a:t>&lt;</a:t>
            </a:r>
            <a:r>
              <a:rPr lang="en-US" b="0" i="0" u="none" strike="noStrike" dirty="0">
                <a:solidFill>
                  <a:srgbClr val="990055"/>
                </a:solidFill>
                <a:effectLst/>
                <a:latin typeface="Consolas" panose="020B0609020204030204" pitchFamily="49" charset="0"/>
              </a:rPr>
              <a:t>/body</a:t>
            </a:r>
            <a:r>
              <a:rPr lang="en-US" b="0" i="0" u="none" strike="noStrike" dirty="0">
                <a:solidFill>
                  <a:srgbClr val="999999"/>
                </a:solidFill>
                <a:effectLst/>
                <a:latin typeface="Consolas" panose="020B0609020204030204" pitchFamily="49" charset="0"/>
              </a:rPr>
              <a:t>&gt;</a:t>
            </a:r>
            <a:br>
              <a:rPr lang="en-US" dirty="0"/>
            </a:br>
            <a:r>
              <a:rPr lang="en-US" b="0" i="0" u="none" strike="noStrike" dirty="0">
                <a:solidFill>
                  <a:srgbClr val="999999"/>
                </a:solidFill>
                <a:effectLst/>
                <a:latin typeface="Consolas" panose="020B0609020204030204" pitchFamily="49" charset="0"/>
              </a:rPr>
              <a:t>&lt;</a:t>
            </a:r>
            <a:r>
              <a:rPr lang="en-US" b="0" i="0" u="none" strike="noStrike" dirty="0">
                <a:solidFill>
                  <a:srgbClr val="990055"/>
                </a:solidFill>
                <a:effectLst/>
                <a:latin typeface="Consolas" panose="020B0609020204030204" pitchFamily="49" charset="0"/>
              </a:rPr>
              <a:t>/html</a:t>
            </a:r>
            <a:r>
              <a:rPr lang="en-US" b="0" i="0" u="none" strike="noStrike" dirty="0">
                <a:solidFill>
                  <a:srgbClr val="999999"/>
                </a:solidFill>
                <a:effectLst/>
                <a:latin typeface="Consolas" panose="020B0609020204030204" pitchFamily="49" charset="0"/>
              </a:rPr>
              <a:t>&gt;</a:t>
            </a:r>
            <a:endParaRPr lang="en-US" dirty="0"/>
          </a:p>
        </p:txBody>
      </p:sp>
    </p:spTree>
    <p:extLst>
      <p:ext uri="{BB962C8B-B14F-4D97-AF65-F5344CB8AC3E}">
        <p14:creationId xmlns:p14="http://schemas.microsoft.com/office/powerpoint/2010/main" val="28932310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8B3C2-CC6E-2F03-6B77-936092A41030}"/>
              </a:ext>
            </a:extLst>
          </p:cNvPr>
          <p:cNvSpPr>
            <a:spLocks noGrp="1"/>
          </p:cNvSpPr>
          <p:nvPr>
            <p:ph type="title"/>
          </p:nvPr>
        </p:nvSpPr>
        <p:spPr/>
        <p:txBody>
          <a:bodyPr/>
          <a:lstStyle/>
          <a:p>
            <a:r>
              <a:rPr lang="en-US" b="0" i="0" u="none" strike="noStrike" dirty="0">
                <a:solidFill>
                  <a:srgbClr val="000000"/>
                </a:solidFill>
                <a:effectLst/>
                <a:latin typeface="Segoe UI" panose="020B0502040204020203" pitchFamily="34" charset="0"/>
              </a:rPr>
              <a:t>Example Explained</a:t>
            </a:r>
            <a:br>
              <a:rPr lang="en-US" b="0" i="0" u="none" strike="noStrike" dirty="0">
                <a:solidFill>
                  <a:srgbClr val="000000"/>
                </a:solidFill>
                <a:effectLst/>
                <a:latin typeface="Segoe UI" panose="020B0502040204020203" pitchFamily="34" charset="0"/>
              </a:rPr>
            </a:br>
            <a:endParaRPr lang="en-US" dirty="0"/>
          </a:p>
        </p:txBody>
      </p:sp>
      <p:sp>
        <p:nvSpPr>
          <p:cNvPr id="3" name="Text Placeholder 2">
            <a:extLst>
              <a:ext uri="{FF2B5EF4-FFF2-40B4-BE49-F238E27FC236}">
                <a16:creationId xmlns:a16="http://schemas.microsoft.com/office/drawing/2014/main" id="{9201DB5B-7CA9-0DA9-AEB3-77213AEEFE7E}"/>
              </a:ext>
            </a:extLst>
          </p:cNvPr>
          <p:cNvSpPr>
            <a:spLocks noGrp="1"/>
          </p:cNvSpPr>
          <p:nvPr>
            <p:ph type="body" idx="1"/>
          </p:nvPr>
        </p:nvSpPr>
        <p:spPr>
          <a:xfrm>
            <a:off x="553346" y="1115620"/>
            <a:ext cx="7886700" cy="4351339"/>
          </a:xfrm>
        </p:spPr>
        <p:txBody>
          <a:bodyPr/>
          <a:lstStyle/>
          <a:p>
            <a:pPr algn="l">
              <a:buFont typeface="Arial" panose="020B0604020202020204" pitchFamily="34" charset="0"/>
              <a:buChar char="•"/>
            </a:pPr>
            <a:r>
              <a:rPr lang="en-US" sz="2000" b="0" i="0" u="none" strike="noStrike" dirty="0">
                <a:solidFill>
                  <a:srgbClr val="000000"/>
                </a:solidFill>
                <a:effectLst/>
                <a:latin typeface="Verdana" panose="020B0604030504040204" pitchFamily="34" charset="0"/>
              </a:rPr>
              <a:t>The &lt;!DOCTYPE html&gt; declaration defines that this document is an HTML5 document</a:t>
            </a:r>
          </a:p>
          <a:p>
            <a:pPr algn="l">
              <a:buFont typeface="Arial" panose="020B0604020202020204" pitchFamily="34" charset="0"/>
              <a:buChar char="•"/>
            </a:pPr>
            <a:r>
              <a:rPr lang="en-US" sz="2000" b="0" i="0" u="none" strike="noStrike" dirty="0">
                <a:solidFill>
                  <a:srgbClr val="000000"/>
                </a:solidFill>
                <a:effectLst/>
                <a:latin typeface="Verdana" panose="020B0604030504040204" pitchFamily="34" charset="0"/>
              </a:rPr>
              <a:t>The &lt;html&gt; element is the root element of an HTML page</a:t>
            </a:r>
          </a:p>
          <a:p>
            <a:pPr algn="l">
              <a:buFont typeface="Arial" panose="020B0604020202020204" pitchFamily="34" charset="0"/>
              <a:buChar char="•"/>
            </a:pPr>
            <a:r>
              <a:rPr lang="en-US" sz="2000" b="0" i="0" u="none" strike="noStrike" dirty="0">
                <a:solidFill>
                  <a:srgbClr val="000000"/>
                </a:solidFill>
                <a:effectLst/>
                <a:latin typeface="Verdana" panose="020B0604030504040204" pitchFamily="34" charset="0"/>
              </a:rPr>
              <a:t>The &lt;head&gt; element contains meta information about the HTML page</a:t>
            </a:r>
          </a:p>
          <a:p>
            <a:pPr algn="l">
              <a:buFont typeface="Arial" panose="020B0604020202020204" pitchFamily="34" charset="0"/>
              <a:buChar char="•"/>
            </a:pPr>
            <a:r>
              <a:rPr lang="en-US" sz="2000" b="0" i="0" u="none" strike="noStrike" dirty="0">
                <a:solidFill>
                  <a:srgbClr val="000000"/>
                </a:solidFill>
                <a:effectLst/>
                <a:latin typeface="Verdana" panose="020B0604030504040204" pitchFamily="34" charset="0"/>
              </a:rPr>
              <a:t>The &lt;title&gt; element specifies a title for the HTML page (which is shown in the browser's title bar or in the page's tab)</a:t>
            </a:r>
          </a:p>
          <a:p>
            <a:pPr algn="l">
              <a:buFont typeface="Arial" panose="020B0604020202020204" pitchFamily="34" charset="0"/>
              <a:buChar char="•"/>
            </a:pPr>
            <a:r>
              <a:rPr lang="en-US" sz="2000" b="0" i="0" u="none" strike="noStrike" dirty="0">
                <a:solidFill>
                  <a:srgbClr val="000000"/>
                </a:solidFill>
                <a:effectLst/>
                <a:latin typeface="Verdana" panose="020B0604030504040204" pitchFamily="34" charset="0"/>
              </a:rPr>
              <a:t>The &lt;body&gt; element defines the document's body, and is a container for all the visible contents, such as headings, paragraphs, images, hyperlinks, tables, lists, etc.</a:t>
            </a:r>
          </a:p>
          <a:p>
            <a:pPr algn="l">
              <a:buFont typeface="Arial" panose="020B0604020202020204" pitchFamily="34" charset="0"/>
              <a:buChar char="•"/>
            </a:pPr>
            <a:r>
              <a:rPr lang="en-US" sz="2000" b="0" i="0" u="none" strike="noStrike" dirty="0">
                <a:solidFill>
                  <a:srgbClr val="000000"/>
                </a:solidFill>
                <a:effectLst/>
                <a:latin typeface="Verdana" panose="020B0604030504040204" pitchFamily="34" charset="0"/>
              </a:rPr>
              <a:t>The &lt;h1&gt; element defines a large heading</a:t>
            </a:r>
          </a:p>
          <a:p>
            <a:pPr algn="l">
              <a:buFont typeface="Arial" panose="020B0604020202020204" pitchFamily="34" charset="0"/>
              <a:buChar char="•"/>
            </a:pPr>
            <a:r>
              <a:rPr lang="en-US" sz="2000" b="0" i="0" u="none" strike="noStrike" dirty="0">
                <a:solidFill>
                  <a:srgbClr val="000000"/>
                </a:solidFill>
                <a:effectLst/>
                <a:latin typeface="Verdana" panose="020B0604030504040204" pitchFamily="34" charset="0"/>
              </a:rPr>
              <a:t>The &lt;p&gt; element defines a paragraph</a:t>
            </a:r>
          </a:p>
          <a:p>
            <a:endParaRPr lang="en-US" dirty="0"/>
          </a:p>
        </p:txBody>
      </p:sp>
    </p:spTree>
    <p:extLst>
      <p:ext uri="{BB962C8B-B14F-4D97-AF65-F5344CB8AC3E}">
        <p14:creationId xmlns:p14="http://schemas.microsoft.com/office/powerpoint/2010/main" val="35345817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E6607-6D36-C532-B2FF-E798849E20C0}"/>
              </a:ext>
            </a:extLst>
          </p:cNvPr>
          <p:cNvSpPr>
            <a:spLocks noGrp="1"/>
          </p:cNvSpPr>
          <p:nvPr>
            <p:ph type="title"/>
          </p:nvPr>
        </p:nvSpPr>
        <p:spPr/>
        <p:txBody>
          <a:bodyPr/>
          <a:lstStyle/>
          <a:p>
            <a:r>
              <a:rPr lang="en-US" b="0" i="0" u="none" strike="noStrike" dirty="0">
                <a:solidFill>
                  <a:srgbClr val="000000"/>
                </a:solidFill>
                <a:effectLst/>
                <a:latin typeface="Segoe UI" panose="020B0502040204020203" pitchFamily="34" charset="0"/>
              </a:rPr>
              <a:t>What is an HTML Element?</a:t>
            </a:r>
            <a:br>
              <a:rPr lang="en-US" b="0" i="0" u="none" strike="noStrike" dirty="0">
                <a:solidFill>
                  <a:srgbClr val="000000"/>
                </a:solidFill>
                <a:effectLst/>
                <a:latin typeface="Segoe UI" panose="020B0502040204020203" pitchFamily="34" charset="0"/>
              </a:rPr>
            </a:br>
            <a:endParaRPr lang="en-US" dirty="0"/>
          </a:p>
        </p:txBody>
      </p:sp>
      <p:sp>
        <p:nvSpPr>
          <p:cNvPr id="3" name="Text Placeholder 2">
            <a:extLst>
              <a:ext uri="{FF2B5EF4-FFF2-40B4-BE49-F238E27FC236}">
                <a16:creationId xmlns:a16="http://schemas.microsoft.com/office/drawing/2014/main" id="{63AC7A26-8A76-3A79-74D6-3B91928838DF}"/>
              </a:ext>
            </a:extLst>
          </p:cNvPr>
          <p:cNvSpPr>
            <a:spLocks noGrp="1"/>
          </p:cNvSpPr>
          <p:nvPr>
            <p:ph type="body" idx="1"/>
          </p:nvPr>
        </p:nvSpPr>
        <p:spPr>
          <a:xfrm>
            <a:off x="628650" y="1253330"/>
            <a:ext cx="7886700" cy="4351339"/>
          </a:xfrm>
        </p:spPr>
        <p:txBody>
          <a:bodyPr/>
          <a:lstStyle/>
          <a:p>
            <a:pPr algn="l"/>
            <a:r>
              <a:rPr lang="en-US" b="0" i="0" u="none" strike="noStrike" dirty="0">
                <a:solidFill>
                  <a:srgbClr val="000000"/>
                </a:solidFill>
                <a:effectLst/>
                <a:latin typeface="Verdana" panose="020B0604030504040204" pitchFamily="34" charset="0"/>
              </a:rPr>
              <a:t>An HTML element is defined by a start tag, some content, and an end tag:</a:t>
            </a:r>
          </a:p>
          <a:p>
            <a:pPr algn="l">
              <a:spcAft>
                <a:spcPts val="750"/>
              </a:spcAft>
            </a:pPr>
            <a:r>
              <a:rPr lang="en-US" b="0" i="0" u="none" strike="noStrike" dirty="0">
                <a:solidFill>
                  <a:srgbClr val="0000CD"/>
                </a:solidFill>
                <a:effectLst/>
                <a:latin typeface="Verdana" panose="020B0604030504040204" pitchFamily="34" charset="0"/>
              </a:rPr>
              <a:t>&lt;</a:t>
            </a:r>
            <a:r>
              <a:rPr lang="en-US" b="0" i="0" u="none" strike="noStrike" dirty="0" err="1">
                <a:solidFill>
                  <a:srgbClr val="A52A2A"/>
                </a:solidFill>
                <a:effectLst/>
                <a:latin typeface="Verdana" panose="020B0604030504040204" pitchFamily="34" charset="0"/>
              </a:rPr>
              <a:t>tagname</a:t>
            </a:r>
            <a:r>
              <a:rPr lang="en-US" b="0" i="0" u="none" strike="noStrike" dirty="0">
                <a:solidFill>
                  <a:srgbClr val="0000CD"/>
                </a:solidFill>
                <a:effectLst/>
                <a:latin typeface="Verdana" panose="020B0604030504040204" pitchFamily="34" charset="0"/>
              </a:rPr>
              <a:t>&gt;</a:t>
            </a:r>
            <a:r>
              <a:rPr lang="en-US" b="0" i="0" u="none" strike="noStrike" dirty="0">
                <a:solidFill>
                  <a:srgbClr val="000000"/>
                </a:solidFill>
                <a:effectLst/>
                <a:latin typeface="Verdana" panose="020B0604030504040204" pitchFamily="34" charset="0"/>
              </a:rPr>
              <a:t> Content goes here... </a:t>
            </a:r>
            <a:r>
              <a:rPr lang="en-US" b="0" i="0" u="none" strike="noStrike" dirty="0">
                <a:solidFill>
                  <a:srgbClr val="0000CD"/>
                </a:solidFill>
                <a:effectLst/>
                <a:latin typeface="Verdana" panose="020B0604030504040204" pitchFamily="34" charset="0"/>
              </a:rPr>
              <a:t>&lt;</a:t>
            </a:r>
            <a:r>
              <a:rPr lang="en-US" b="0" i="0" u="none" strike="noStrike" dirty="0">
                <a:solidFill>
                  <a:srgbClr val="A52A2A"/>
                </a:solidFill>
                <a:effectLst/>
                <a:latin typeface="Verdana" panose="020B0604030504040204" pitchFamily="34" charset="0"/>
              </a:rPr>
              <a:t>/</a:t>
            </a:r>
            <a:r>
              <a:rPr lang="en-US" b="0" i="0" u="none" strike="noStrike" dirty="0" err="1">
                <a:solidFill>
                  <a:srgbClr val="A52A2A"/>
                </a:solidFill>
                <a:effectLst/>
                <a:latin typeface="Verdana" panose="020B0604030504040204" pitchFamily="34" charset="0"/>
              </a:rPr>
              <a:t>tagname</a:t>
            </a:r>
            <a:r>
              <a:rPr lang="en-US" b="0" i="0" u="none" strike="noStrike" dirty="0">
                <a:solidFill>
                  <a:srgbClr val="0000CD"/>
                </a:solidFill>
                <a:effectLst/>
                <a:latin typeface="Verdana" panose="020B0604030504040204" pitchFamily="34" charset="0"/>
              </a:rPr>
              <a:t>&gt;</a:t>
            </a:r>
            <a:endParaRPr lang="en-US" b="0" i="0" u="none" strike="noStrike" dirty="0">
              <a:solidFill>
                <a:srgbClr val="000000"/>
              </a:solidFill>
              <a:effectLst/>
              <a:latin typeface="Verdana" panose="020B0604030504040204" pitchFamily="34" charset="0"/>
            </a:endParaRPr>
          </a:p>
          <a:p>
            <a:pPr algn="l"/>
            <a:r>
              <a:rPr lang="en-US" b="0" i="0" u="none" strike="noStrike" dirty="0">
                <a:solidFill>
                  <a:srgbClr val="000000"/>
                </a:solidFill>
                <a:effectLst/>
                <a:latin typeface="Verdana" panose="020B0604030504040204" pitchFamily="34" charset="0"/>
              </a:rPr>
              <a:t>The HTML </a:t>
            </a:r>
            <a:r>
              <a:rPr lang="en-US" b="1" i="0" u="none" strike="noStrike" dirty="0">
                <a:solidFill>
                  <a:srgbClr val="000000"/>
                </a:solidFill>
                <a:effectLst/>
                <a:latin typeface="Verdana" panose="020B0604030504040204" pitchFamily="34" charset="0"/>
              </a:rPr>
              <a:t>element</a:t>
            </a:r>
            <a:r>
              <a:rPr lang="en-US" b="0" i="0" u="none" strike="noStrike" dirty="0">
                <a:solidFill>
                  <a:srgbClr val="000000"/>
                </a:solidFill>
                <a:effectLst/>
                <a:latin typeface="Verdana" panose="020B0604030504040204" pitchFamily="34" charset="0"/>
              </a:rPr>
              <a:t> is everything from the start tag to the end tag:</a:t>
            </a:r>
          </a:p>
          <a:p>
            <a:pPr algn="l">
              <a:spcAft>
                <a:spcPts val="750"/>
              </a:spcAft>
            </a:pPr>
            <a:r>
              <a:rPr lang="en-US" b="0" i="0" u="none" strike="noStrike" dirty="0">
                <a:solidFill>
                  <a:srgbClr val="0000CD"/>
                </a:solidFill>
                <a:effectLst/>
                <a:latin typeface="Verdana" panose="020B0604030504040204" pitchFamily="34" charset="0"/>
              </a:rPr>
              <a:t>&lt;</a:t>
            </a:r>
            <a:r>
              <a:rPr lang="en-US" b="0" i="0" u="none" strike="noStrike" dirty="0">
                <a:solidFill>
                  <a:srgbClr val="A52A2A"/>
                </a:solidFill>
                <a:effectLst/>
                <a:latin typeface="Verdana" panose="020B0604030504040204" pitchFamily="34" charset="0"/>
              </a:rPr>
              <a:t>h1</a:t>
            </a:r>
            <a:r>
              <a:rPr lang="en-US" b="0" i="0" u="none" strike="noStrike" dirty="0">
                <a:solidFill>
                  <a:srgbClr val="0000CD"/>
                </a:solidFill>
                <a:effectLst/>
                <a:latin typeface="Verdana" panose="020B0604030504040204" pitchFamily="34" charset="0"/>
              </a:rPr>
              <a:t>&gt;</a:t>
            </a:r>
            <a:r>
              <a:rPr lang="en-US" b="0" i="0" u="none" strike="noStrike" dirty="0">
                <a:solidFill>
                  <a:srgbClr val="000000"/>
                </a:solidFill>
                <a:effectLst/>
                <a:latin typeface="Verdana" panose="020B0604030504040204" pitchFamily="34" charset="0"/>
              </a:rPr>
              <a:t>My First Heading</a:t>
            </a:r>
            <a:r>
              <a:rPr lang="en-US" b="0" i="0" u="none" strike="noStrike" dirty="0">
                <a:solidFill>
                  <a:srgbClr val="0000CD"/>
                </a:solidFill>
                <a:effectLst/>
                <a:latin typeface="Verdana" panose="020B0604030504040204" pitchFamily="34" charset="0"/>
              </a:rPr>
              <a:t>&lt;</a:t>
            </a:r>
            <a:r>
              <a:rPr lang="en-US" b="0" i="0" u="none" strike="noStrike" dirty="0">
                <a:solidFill>
                  <a:srgbClr val="A52A2A"/>
                </a:solidFill>
                <a:effectLst/>
                <a:latin typeface="Verdana" panose="020B0604030504040204" pitchFamily="34" charset="0"/>
              </a:rPr>
              <a:t>/h1</a:t>
            </a:r>
            <a:r>
              <a:rPr lang="en-US" b="0" i="0" u="none" strike="noStrike" dirty="0">
                <a:solidFill>
                  <a:srgbClr val="0000CD"/>
                </a:solidFill>
                <a:effectLst/>
                <a:latin typeface="Verdana" panose="020B0604030504040204" pitchFamily="34" charset="0"/>
              </a:rPr>
              <a:t>&gt;</a:t>
            </a:r>
            <a:endParaRPr lang="en-US" b="0" i="0" u="none" strike="noStrike" dirty="0">
              <a:solidFill>
                <a:srgbClr val="000000"/>
              </a:solidFill>
              <a:effectLst/>
              <a:latin typeface="Verdana" panose="020B0604030504040204" pitchFamily="34" charset="0"/>
            </a:endParaRPr>
          </a:p>
          <a:p>
            <a:pPr algn="l">
              <a:spcAft>
                <a:spcPts val="750"/>
              </a:spcAft>
            </a:pPr>
            <a:r>
              <a:rPr lang="en-US" b="0" i="0" u="none" strike="noStrike" dirty="0">
                <a:solidFill>
                  <a:srgbClr val="0000CD"/>
                </a:solidFill>
                <a:effectLst/>
                <a:latin typeface="Verdana" panose="020B0604030504040204" pitchFamily="34" charset="0"/>
              </a:rPr>
              <a:t>&lt;</a:t>
            </a:r>
            <a:r>
              <a:rPr lang="en-US" b="0" i="0" u="none" strike="noStrike" dirty="0">
                <a:solidFill>
                  <a:srgbClr val="A52A2A"/>
                </a:solidFill>
                <a:effectLst/>
                <a:latin typeface="Verdana" panose="020B0604030504040204" pitchFamily="34" charset="0"/>
              </a:rPr>
              <a:t>p</a:t>
            </a:r>
            <a:r>
              <a:rPr lang="en-US" b="0" i="0" u="none" strike="noStrike" dirty="0">
                <a:solidFill>
                  <a:srgbClr val="0000CD"/>
                </a:solidFill>
                <a:effectLst/>
                <a:latin typeface="Verdana" panose="020B0604030504040204" pitchFamily="34" charset="0"/>
              </a:rPr>
              <a:t>&gt;</a:t>
            </a:r>
            <a:r>
              <a:rPr lang="en-US" b="0" i="0" u="none" strike="noStrike" dirty="0">
                <a:solidFill>
                  <a:srgbClr val="000000"/>
                </a:solidFill>
                <a:effectLst/>
                <a:latin typeface="Verdana" panose="020B0604030504040204" pitchFamily="34" charset="0"/>
              </a:rPr>
              <a:t>My first paragraph.</a:t>
            </a:r>
            <a:r>
              <a:rPr lang="en-US" b="0" i="0" u="none" strike="noStrike" dirty="0">
                <a:solidFill>
                  <a:srgbClr val="0000CD"/>
                </a:solidFill>
                <a:effectLst/>
                <a:latin typeface="Verdana" panose="020B0604030504040204" pitchFamily="34" charset="0"/>
              </a:rPr>
              <a:t>&lt;</a:t>
            </a:r>
            <a:r>
              <a:rPr lang="en-US" b="0" i="0" u="none" strike="noStrike" dirty="0">
                <a:solidFill>
                  <a:srgbClr val="A52A2A"/>
                </a:solidFill>
                <a:effectLst/>
                <a:latin typeface="Verdana" panose="020B0604030504040204" pitchFamily="34" charset="0"/>
              </a:rPr>
              <a:t>/p</a:t>
            </a:r>
            <a:r>
              <a:rPr lang="en-US" b="0" i="0" u="none" strike="noStrike" dirty="0">
                <a:solidFill>
                  <a:srgbClr val="0000CD"/>
                </a:solidFill>
                <a:effectLst/>
                <a:latin typeface="Verdana" panose="020B0604030504040204" pitchFamily="34" charset="0"/>
              </a:rPr>
              <a:t>&gt;</a:t>
            </a:r>
            <a:endParaRPr lang="en-US" b="0" i="0" u="none" strike="noStrike" dirty="0">
              <a:solidFill>
                <a:srgbClr val="000000"/>
              </a:solidFill>
              <a:effectLst/>
              <a:latin typeface="Verdana" panose="020B0604030504040204" pitchFamily="34" charset="0"/>
            </a:endParaRPr>
          </a:p>
          <a:p>
            <a:endParaRPr lang="en-US" dirty="0"/>
          </a:p>
        </p:txBody>
      </p:sp>
    </p:spTree>
    <p:extLst>
      <p:ext uri="{BB962C8B-B14F-4D97-AF65-F5344CB8AC3E}">
        <p14:creationId xmlns:p14="http://schemas.microsoft.com/office/powerpoint/2010/main" val="35555715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7795B-2734-4B3F-7BF1-C2DB07D6DB07}"/>
              </a:ext>
            </a:extLst>
          </p:cNvPr>
          <p:cNvSpPr>
            <a:spLocks noGrp="1"/>
          </p:cNvSpPr>
          <p:nvPr>
            <p:ph type="title"/>
          </p:nvPr>
        </p:nvSpPr>
        <p:spPr/>
        <p:txBody>
          <a:bodyPr/>
          <a:lstStyle/>
          <a:p>
            <a:r>
              <a:rPr lang="en-US" b="0" i="0" u="none" strike="noStrike" dirty="0">
                <a:solidFill>
                  <a:srgbClr val="000000"/>
                </a:solidFill>
                <a:effectLst/>
                <a:latin typeface="Segoe UI" panose="020B0502040204020203" pitchFamily="34" charset="0"/>
              </a:rPr>
              <a:t>HTML Documents</a:t>
            </a:r>
            <a:br>
              <a:rPr lang="en-US" b="0" i="0" u="none" strike="noStrike" dirty="0">
                <a:solidFill>
                  <a:srgbClr val="000000"/>
                </a:solidFill>
                <a:effectLst/>
                <a:latin typeface="Segoe UI" panose="020B0502040204020203" pitchFamily="34" charset="0"/>
              </a:rPr>
            </a:br>
            <a:endParaRPr lang="en-US" dirty="0"/>
          </a:p>
        </p:txBody>
      </p:sp>
      <p:sp>
        <p:nvSpPr>
          <p:cNvPr id="3" name="Text Placeholder 2">
            <a:extLst>
              <a:ext uri="{FF2B5EF4-FFF2-40B4-BE49-F238E27FC236}">
                <a16:creationId xmlns:a16="http://schemas.microsoft.com/office/drawing/2014/main" id="{CECD2A35-0CFD-C734-047C-1F4FC5470214}"/>
              </a:ext>
            </a:extLst>
          </p:cNvPr>
          <p:cNvSpPr>
            <a:spLocks noGrp="1"/>
          </p:cNvSpPr>
          <p:nvPr>
            <p:ph type="body" idx="1"/>
          </p:nvPr>
        </p:nvSpPr>
        <p:spPr>
          <a:xfrm>
            <a:off x="628650" y="1253330"/>
            <a:ext cx="7886700" cy="4351339"/>
          </a:xfrm>
        </p:spPr>
        <p:txBody>
          <a:bodyPr/>
          <a:lstStyle/>
          <a:p>
            <a:pPr algn="l"/>
            <a:r>
              <a:rPr lang="en-US" b="0" i="0" u="none" strike="noStrike" dirty="0">
                <a:solidFill>
                  <a:srgbClr val="000000"/>
                </a:solidFill>
                <a:effectLst/>
                <a:latin typeface="Verdana" panose="020B0604030504040204" pitchFamily="34" charset="0"/>
              </a:rPr>
              <a:t>All HTML documents must start with a document type declaration: &lt;!DOCTYPE html&gt;.</a:t>
            </a:r>
          </a:p>
          <a:p>
            <a:pPr algn="l"/>
            <a:r>
              <a:rPr lang="en-US" b="0" i="0" u="none" strike="noStrike" dirty="0">
                <a:solidFill>
                  <a:srgbClr val="000000"/>
                </a:solidFill>
                <a:effectLst/>
                <a:latin typeface="Verdana" panose="020B0604030504040204" pitchFamily="34" charset="0"/>
              </a:rPr>
              <a:t>The HTML document itself begins with &lt;html&gt; and ends with &lt;/html&gt;.</a:t>
            </a:r>
          </a:p>
          <a:p>
            <a:pPr algn="l"/>
            <a:r>
              <a:rPr lang="en-US" b="0" i="0" u="none" strike="noStrike" dirty="0">
                <a:solidFill>
                  <a:srgbClr val="000000"/>
                </a:solidFill>
                <a:effectLst/>
                <a:latin typeface="Verdana" panose="020B0604030504040204" pitchFamily="34" charset="0"/>
              </a:rPr>
              <a:t>The visible part of the HTML document is between &lt;body&gt; and &lt;/body&gt;.</a:t>
            </a:r>
          </a:p>
          <a:p>
            <a:r>
              <a:rPr lang="en-US" b="0" i="0" u="none" strike="noStrike" dirty="0">
                <a:solidFill>
                  <a:srgbClr val="708090"/>
                </a:solidFill>
                <a:effectLst/>
                <a:latin typeface="Consolas" panose="020B0609020204030204" pitchFamily="49" charset="0"/>
              </a:rPr>
              <a:t>&lt;!DOCTYPE html&gt;</a:t>
            </a:r>
            <a:br>
              <a:rPr lang="en-US" dirty="0"/>
            </a:br>
            <a:r>
              <a:rPr lang="en-US" b="0" i="0" u="none" strike="noStrike" dirty="0">
                <a:solidFill>
                  <a:srgbClr val="999999"/>
                </a:solidFill>
                <a:effectLst/>
                <a:latin typeface="Consolas" panose="020B0609020204030204" pitchFamily="49" charset="0"/>
              </a:rPr>
              <a:t>&lt;</a:t>
            </a:r>
            <a:r>
              <a:rPr lang="en-US" b="0" i="0" u="none" strike="noStrike" dirty="0">
                <a:solidFill>
                  <a:srgbClr val="990055"/>
                </a:solidFill>
                <a:effectLst/>
                <a:latin typeface="Consolas" panose="020B0609020204030204" pitchFamily="49" charset="0"/>
              </a:rPr>
              <a:t>html</a:t>
            </a:r>
            <a:r>
              <a:rPr lang="en-US" b="0" i="0" u="none" strike="noStrike" dirty="0">
                <a:solidFill>
                  <a:srgbClr val="999999"/>
                </a:solidFill>
                <a:effectLst/>
                <a:latin typeface="Consolas" panose="020B0609020204030204" pitchFamily="49" charset="0"/>
              </a:rPr>
              <a:t>&gt;</a:t>
            </a:r>
            <a:br>
              <a:rPr lang="en-US" dirty="0"/>
            </a:br>
            <a:r>
              <a:rPr lang="en-US" b="0" i="0" u="none" strike="noStrike" dirty="0">
                <a:solidFill>
                  <a:srgbClr val="999999"/>
                </a:solidFill>
                <a:effectLst/>
                <a:latin typeface="Consolas" panose="020B0609020204030204" pitchFamily="49" charset="0"/>
              </a:rPr>
              <a:t>&lt;</a:t>
            </a:r>
            <a:r>
              <a:rPr lang="en-US" b="0" i="0" u="none" strike="noStrike" dirty="0">
                <a:solidFill>
                  <a:srgbClr val="990055"/>
                </a:solidFill>
                <a:effectLst/>
                <a:latin typeface="Consolas" panose="020B0609020204030204" pitchFamily="49" charset="0"/>
              </a:rPr>
              <a:t>body</a:t>
            </a:r>
            <a:r>
              <a:rPr lang="en-US" b="0" i="0" u="none" strike="noStrike" dirty="0">
                <a:solidFill>
                  <a:srgbClr val="999999"/>
                </a:solidFill>
                <a:effectLst/>
                <a:latin typeface="Consolas" panose="020B0609020204030204" pitchFamily="49" charset="0"/>
              </a:rPr>
              <a:t>&gt;</a:t>
            </a:r>
            <a:br>
              <a:rPr lang="en-US" dirty="0"/>
            </a:br>
            <a:br>
              <a:rPr lang="en-US" dirty="0"/>
            </a:br>
            <a:r>
              <a:rPr lang="en-US" b="0" i="0" u="none" strike="noStrike" dirty="0">
                <a:solidFill>
                  <a:srgbClr val="999999"/>
                </a:solidFill>
                <a:effectLst/>
                <a:latin typeface="Consolas" panose="020B0609020204030204" pitchFamily="49" charset="0"/>
              </a:rPr>
              <a:t>&lt;</a:t>
            </a:r>
            <a:r>
              <a:rPr lang="en-US" b="0" i="0" u="none" strike="noStrike" dirty="0">
                <a:solidFill>
                  <a:srgbClr val="990055"/>
                </a:solidFill>
                <a:effectLst/>
                <a:latin typeface="Consolas" panose="020B0609020204030204" pitchFamily="49" charset="0"/>
              </a:rPr>
              <a:t>h1</a:t>
            </a:r>
            <a:r>
              <a:rPr lang="en-US" b="0" i="0" u="none" strike="noStrike" dirty="0">
                <a:solidFill>
                  <a:srgbClr val="999999"/>
                </a:solidFill>
                <a:effectLst/>
                <a:latin typeface="Consolas" panose="020B0609020204030204" pitchFamily="49" charset="0"/>
              </a:rPr>
              <a:t>&gt;</a:t>
            </a:r>
            <a:r>
              <a:rPr lang="en-US" b="0" i="0" u="none" strike="noStrike" dirty="0">
                <a:solidFill>
                  <a:srgbClr val="000000"/>
                </a:solidFill>
                <a:effectLst/>
                <a:latin typeface="Consolas" panose="020B0609020204030204" pitchFamily="49" charset="0"/>
              </a:rPr>
              <a:t>My First Heading</a:t>
            </a:r>
            <a:r>
              <a:rPr lang="en-US" b="0" i="0" u="none" strike="noStrike" dirty="0">
                <a:solidFill>
                  <a:srgbClr val="999999"/>
                </a:solidFill>
                <a:effectLst/>
                <a:latin typeface="Consolas" panose="020B0609020204030204" pitchFamily="49" charset="0"/>
              </a:rPr>
              <a:t>&lt;</a:t>
            </a:r>
            <a:r>
              <a:rPr lang="en-US" b="0" i="0" u="none" strike="noStrike" dirty="0">
                <a:solidFill>
                  <a:srgbClr val="990055"/>
                </a:solidFill>
                <a:effectLst/>
                <a:latin typeface="Consolas" panose="020B0609020204030204" pitchFamily="49" charset="0"/>
              </a:rPr>
              <a:t>/h1</a:t>
            </a:r>
            <a:r>
              <a:rPr lang="en-US" b="0" i="0" u="none" strike="noStrike" dirty="0">
                <a:solidFill>
                  <a:srgbClr val="999999"/>
                </a:solidFill>
                <a:effectLst/>
                <a:latin typeface="Consolas" panose="020B0609020204030204" pitchFamily="49" charset="0"/>
              </a:rPr>
              <a:t>&gt;</a:t>
            </a:r>
            <a:br>
              <a:rPr lang="en-US" dirty="0"/>
            </a:br>
            <a:r>
              <a:rPr lang="en-US" b="0" i="0" u="none" strike="noStrike" dirty="0">
                <a:solidFill>
                  <a:srgbClr val="999999"/>
                </a:solidFill>
                <a:effectLst/>
                <a:latin typeface="Consolas" panose="020B0609020204030204" pitchFamily="49" charset="0"/>
              </a:rPr>
              <a:t>&lt;</a:t>
            </a:r>
            <a:r>
              <a:rPr lang="en-US" b="0" i="0" u="none" strike="noStrike" dirty="0">
                <a:solidFill>
                  <a:srgbClr val="990055"/>
                </a:solidFill>
                <a:effectLst/>
                <a:latin typeface="Consolas" panose="020B0609020204030204" pitchFamily="49" charset="0"/>
              </a:rPr>
              <a:t>p</a:t>
            </a:r>
            <a:r>
              <a:rPr lang="en-US" b="0" i="0" u="none" strike="noStrike" dirty="0">
                <a:solidFill>
                  <a:srgbClr val="999999"/>
                </a:solidFill>
                <a:effectLst/>
                <a:latin typeface="Consolas" panose="020B0609020204030204" pitchFamily="49" charset="0"/>
              </a:rPr>
              <a:t>&gt;</a:t>
            </a:r>
            <a:r>
              <a:rPr lang="en-US" b="0" i="0" u="none" strike="noStrike" dirty="0">
                <a:solidFill>
                  <a:srgbClr val="000000"/>
                </a:solidFill>
                <a:effectLst/>
                <a:latin typeface="Consolas" panose="020B0609020204030204" pitchFamily="49" charset="0"/>
              </a:rPr>
              <a:t>My first paragraph.</a:t>
            </a:r>
            <a:r>
              <a:rPr lang="en-US" b="0" i="0" u="none" strike="noStrike" dirty="0">
                <a:solidFill>
                  <a:srgbClr val="999999"/>
                </a:solidFill>
                <a:effectLst/>
                <a:latin typeface="Consolas" panose="020B0609020204030204" pitchFamily="49" charset="0"/>
              </a:rPr>
              <a:t>&lt;</a:t>
            </a:r>
            <a:r>
              <a:rPr lang="en-US" b="0" i="0" u="none" strike="noStrike" dirty="0">
                <a:solidFill>
                  <a:srgbClr val="990055"/>
                </a:solidFill>
                <a:effectLst/>
                <a:latin typeface="Consolas" panose="020B0609020204030204" pitchFamily="49" charset="0"/>
              </a:rPr>
              <a:t>/p</a:t>
            </a:r>
            <a:r>
              <a:rPr lang="en-US" b="0" i="0" u="none" strike="noStrike" dirty="0">
                <a:solidFill>
                  <a:srgbClr val="999999"/>
                </a:solidFill>
                <a:effectLst/>
                <a:latin typeface="Consolas" panose="020B0609020204030204" pitchFamily="49" charset="0"/>
              </a:rPr>
              <a:t>&gt;</a:t>
            </a:r>
            <a:br>
              <a:rPr lang="en-US" dirty="0"/>
            </a:br>
            <a:br>
              <a:rPr lang="en-US" dirty="0"/>
            </a:br>
            <a:r>
              <a:rPr lang="en-US" b="0" i="0" u="none" strike="noStrike" dirty="0">
                <a:solidFill>
                  <a:srgbClr val="999999"/>
                </a:solidFill>
                <a:effectLst/>
                <a:latin typeface="Consolas" panose="020B0609020204030204" pitchFamily="49" charset="0"/>
              </a:rPr>
              <a:t>&lt;</a:t>
            </a:r>
            <a:r>
              <a:rPr lang="en-US" b="0" i="0" u="none" strike="noStrike" dirty="0">
                <a:solidFill>
                  <a:srgbClr val="990055"/>
                </a:solidFill>
                <a:effectLst/>
                <a:latin typeface="Consolas" panose="020B0609020204030204" pitchFamily="49" charset="0"/>
              </a:rPr>
              <a:t>/body</a:t>
            </a:r>
            <a:r>
              <a:rPr lang="en-US" b="0" i="0" u="none" strike="noStrike" dirty="0">
                <a:solidFill>
                  <a:srgbClr val="999999"/>
                </a:solidFill>
                <a:effectLst/>
                <a:latin typeface="Consolas" panose="020B0609020204030204" pitchFamily="49" charset="0"/>
              </a:rPr>
              <a:t>&gt;</a:t>
            </a:r>
            <a:br>
              <a:rPr lang="en-US" dirty="0"/>
            </a:br>
            <a:r>
              <a:rPr lang="en-US" b="0" i="0" u="none" strike="noStrike" dirty="0">
                <a:solidFill>
                  <a:srgbClr val="999999"/>
                </a:solidFill>
                <a:effectLst/>
                <a:latin typeface="Consolas" panose="020B0609020204030204" pitchFamily="49" charset="0"/>
              </a:rPr>
              <a:t>&lt;</a:t>
            </a:r>
            <a:r>
              <a:rPr lang="en-US" b="0" i="0" u="none" strike="noStrike" dirty="0">
                <a:solidFill>
                  <a:srgbClr val="990055"/>
                </a:solidFill>
                <a:effectLst/>
                <a:latin typeface="Consolas" panose="020B0609020204030204" pitchFamily="49" charset="0"/>
              </a:rPr>
              <a:t>/html</a:t>
            </a:r>
            <a:r>
              <a:rPr lang="en-US" b="0" i="0" u="none" strike="noStrike" dirty="0">
                <a:solidFill>
                  <a:srgbClr val="999999"/>
                </a:solidFill>
                <a:effectLst/>
                <a:latin typeface="Consolas" panose="020B0609020204030204" pitchFamily="49" charset="0"/>
              </a:rPr>
              <a:t>&gt;</a:t>
            </a:r>
            <a:endParaRPr lang="en-US" dirty="0"/>
          </a:p>
        </p:txBody>
      </p:sp>
    </p:spTree>
    <p:extLst>
      <p:ext uri="{BB962C8B-B14F-4D97-AF65-F5344CB8AC3E}">
        <p14:creationId xmlns:p14="http://schemas.microsoft.com/office/powerpoint/2010/main" val="17286518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21C30-36CF-49C6-8820-8D790E4AC45A}"/>
              </a:ext>
            </a:extLst>
          </p:cNvPr>
          <p:cNvSpPr>
            <a:spLocks noGrp="1"/>
          </p:cNvSpPr>
          <p:nvPr>
            <p:ph type="title"/>
          </p:nvPr>
        </p:nvSpPr>
        <p:spPr/>
        <p:txBody>
          <a:bodyPr/>
          <a:lstStyle/>
          <a:p>
            <a:r>
              <a:rPr lang="en-US" b="0" i="0" u="none" strike="noStrike" dirty="0">
                <a:solidFill>
                  <a:srgbClr val="000000"/>
                </a:solidFill>
                <a:effectLst/>
                <a:latin typeface="Segoe UI" panose="020B0502040204020203" pitchFamily="34" charset="0"/>
              </a:rPr>
              <a:t>The &lt;!DOCTYPE&gt; Declaration</a:t>
            </a:r>
            <a:br>
              <a:rPr lang="en-US" b="0" i="0" u="none" strike="noStrike" dirty="0">
                <a:solidFill>
                  <a:srgbClr val="000000"/>
                </a:solidFill>
                <a:effectLst/>
                <a:latin typeface="Segoe UI" panose="020B0502040204020203" pitchFamily="34" charset="0"/>
              </a:rPr>
            </a:br>
            <a:endParaRPr lang="en-US" dirty="0"/>
          </a:p>
        </p:txBody>
      </p:sp>
      <p:sp>
        <p:nvSpPr>
          <p:cNvPr id="3" name="Text Placeholder 2">
            <a:extLst>
              <a:ext uri="{FF2B5EF4-FFF2-40B4-BE49-F238E27FC236}">
                <a16:creationId xmlns:a16="http://schemas.microsoft.com/office/drawing/2014/main" id="{E2D28234-97B5-F8BF-F344-6DC83ADFCCC2}"/>
              </a:ext>
            </a:extLst>
          </p:cNvPr>
          <p:cNvSpPr>
            <a:spLocks noGrp="1"/>
          </p:cNvSpPr>
          <p:nvPr>
            <p:ph type="body" idx="1"/>
          </p:nvPr>
        </p:nvSpPr>
        <p:spPr/>
        <p:txBody>
          <a:bodyPr/>
          <a:lstStyle/>
          <a:p>
            <a:pPr algn="l"/>
            <a:r>
              <a:rPr lang="en-US" b="0" i="0" u="none" strike="noStrike" dirty="0">
                <a:solidFill>
                  <a:srgbClr val="000000"/>
                </a:solidFill>
                <a:effectLst/>
                <a:latin typeface="Verdana" panose="020B0604030504040204" pitchFamily="34" charset="0"/>
              </a:rPr>
              <a:t>The &lt;!DOCTYPE&gt; declaration represents the document type, and helps browsers to display web pages correctly.</a:t>
            </a:r>
          </a:p>
          <a:p>
            <a:pPr algn="l"/>
            <a:r>
              <a:rPr lang="en-US" b="0" i="0" u="none" strike="noStrike" dirty="0">
                <a:solidFill>
                  <a:srgbClr val="000000"/>
                </a:solidFill>
                <a:effectLst/>
                <a:latin typeface="Verdana" panose="020B0604030504040204" pitchFamily="34" charset="0"/>
              </a:rPr>
              <a:t>It must only appear once, at the top of the page (before any HTML tags). </a:t>
            </a:r>
          </a:p>
          <a:p>
            <a:pPr algn="l"/>
            <a:r>
              <a:rPr lang="en-US" b="0" i="0" u="none" strike="noStrike" dirty="0">
                <a:solidFill>
                  <a:srgbClr val="000000"/>
                </a:solidFill>
                <a:effectLst/>
                <a:latin typeface="Verdana" panose="020B0604030504040204" pitchFamily="34" charset="0"/>
              </a:rPr>
              <a:t>The &lt;!DOCTYPE&gt; declaration is not case sensitive.</a:t>
            </a:r>
          </a:p>
          <a:p>
            <a:pPr algn="l"/>
            <a:r>
              <a:rPr lang="en-US" b="0" i="0" u="none" strike="noStrike" dirty="0">
                <a:solidFill>
                  <a:srgbClr val="000000"/>
                </a:solidFill>
                <a:effectLst/>
                <a:latin typeface="Verdana" panose="020B0604030504040204" pitchFamily="34" charset="0"/>
              </a:rPr>
              <a:t>The &lt;!DOCTYPE&gt; declaration for HTML5 is:</a:t>
            </a:r>
          </a:p>
          <a:p>
            <a:r>
              <a:rPr lang="en-US" b="0" i="0" u="none" strike="noStrike" dirty="0">
                <a:solidFill>
                  <a:srgbClr val="708090"/>
                </a:solidFill>
                <a:effectLst/>
                <a:latin typeface="Consolas" panose="020B0609020204030204" pitchFamily="49" charset="0"/>
              </a:rPr>
              <a:t>&lt;!DOCTYPE html&gt;</a:t>
            </a:r>
            <a:endParaRPr lang="en-US" dirty="0"/>
          </a:p>
        </p:txBody>
      </p:sp>
    </p:spTree>
    <p:extLst>
      <p:ext uri="{BB962C8B-B14F-4D97-AF65-F5344CB8AC3E}">
        <p14:creationId xmlns:p14="http://schemas.microsoft.com/office/powerpoint/2010/main" val="41677526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DBDB4-3763-1B2E-8C08-2FD2A7CA58AD}"/>
              </a:ext>
            </a:extLst>
          </p:cNvPr>
          <p:cNvSpPr>
            <a:spLocks noGrp="1"/>
          </p:cNvSpPr>
          <p:nvPr>
            <p:ph type="title"/>
          </p:nvPr>
        </p:nvSpPr>
        <p:spPr/>
        <p:txBody>
          <a:bodyPr/>
          <a:lstStyle/>
          <a:p>
            <a:r>
              <a:rPr lang="en-US" b="0" i="0" u="none" strike="noStrike" dirty="0">
                <a:solidFill>
                  <a:srgbClr val="000000"/>
                </a:solidFill>
                <a:effectLst/>
                <a:latin typeface="Segoe UI" panose="020B0502040204020203" pitchFamily="34" charset="0"/>
              </a:rPr>
              <a:t>HTML Headings</a:t>
            </a:r>
            <a:br>
              <a:rPr lang="en-US" b="0" i="0" u="none" strike="noStrike" dirty="0">
                <a:solidFill>
                  <a:srgbClr val="000000"/>
                </a:solidFill>
                <a:effectLst/>
                <a:latin typeface="Segoe UI" panose="020B0502040204020203" pitchFamily="34" charset="0"/>
              </a:rPr>
            </a:br>
            <a:endParaRPr lang="en-US" dirty="0"/>
          </a:p>
        </p:txBody>
      </p:sp>
      <p:sp>
        <p:nvSpPr>
          <p:cNvPr id="3" name="Text Placeholder 2">
            <a:extLst>
              <a:ext uri="{FF2B5EF4-FFF2-40B4-BE49-F238E27FC236}">
                <a16:creationId xmlns:a16="http://schemas.microsoft.com/office/drawing/2014/main" id="{2CF1AE02-0A16-5F25-A0FE-E2BF96418C13}"/>
              </a:ext>
            </a:extLst>
          </p:cNvPr>
          <p:cNvSpPr>
            <a:spLocks noGrp="1"/>
          </p:cNvSpPr>
          <p:nvPr>
            <p:ph type="body" idx="1"/>
          </p:nvPr>
        </p:nvSpPr>
        <p:spPr/>
        <p:txBody>
          <a:bodyPr/>
          <a:lstStyle/>
          <a:p>
            <a:pPr algn="l"/>
            <a:r>
              <a:rPr lang="en-US" b="0" i="0" u="none" strike="noStrike" dirty="0">
                <a:solidFill>
                  <a:srgbClr val="000000"/>
                </a:solidFill>
                <a:effectLst/>
                <a:latin typeface="Verdana" panose="020B0604030504040204" pitchFamily="34" charset="0"/>
              </a:rPr>
              <a:t>HTML headings are defined with the &lt;h1&gt; to &lt;h6&gt; tags.</a:t>
            </a:r>
          </a:p>
          <a:p>
            <a:pPr algn="l"/>
            <a:r>
              <a:rPr lang="en-US" b="0" i="0" u="none" strike="noStrike" dirty="0">
                <a:solidFill>
                  <a:srgbClr val="000000"/>
                </a:solidFill>
                <a:effectLst/>
                <a:latin typeface="Verdana" panose="020B0604030504040204" pitchFamily="34" charset="0"/>
              </a:rPr>
              <a:t>&lt;h1&gt; defines the most important heading. &lt;h6&gt; defines the least important heading: </a:t>
            </a:r>
          </a:p>
          <a:p>
            <a:r>
              <a:rPr lang="en-US" b="0" i="0" u="none" strike="noStrike" dirty="0">
                <a:solidFill>
                  <a:srgbClr val="999999"/>
                </a:solidFill>
                <a:effectLst/>
                <a:latin typeface="Consolas" panose="020B0609020204030204" pitchFamily="49" charset="0"/>
              </a:rPr>
              <a:t>&lt;</a:t>
            </a:r>
            <a:r>
              <a:rPr lang="en-US" b="0" i="0" u="none" strike="noStrike" dirty="0">
                <a:solidFill>
                  <a:srgbClr val="990055"/>
                </a:solidFill>
                <a:effectLst/>
                <a:latin typeface="Consolas" panose="020B0609020204030204" pitchFamily="49" charset="0"/>
              </a:rPr>
              <a:t>h1</a:t>
            </a:r>
            <a:r>
              <a:rPr lang="en-US" b="0" i="0" u="none" strike="noStrike" dirty="0">
                <a:solidFill>
                  <a:srgbClr val="999999"/>
                </a:solidFill>
                <a:effectLst/>
                <a:latin typeface="Consolas" panose="020B0609020204030204" pitchFamily="49" charset="0"/>
              </a:rPr>
              <a:t>&gt;</a:t>
            </a:r>
            <a:r>
              <a:rPr lang="en-US" b="0" i="0" u="none" strike="noStrike" dirty="0">
                <a:solidFill>
                  <a:srgbClr val="000000"/>
                </a:solidFill>
                <a:effectLst/>
                <a:latin typeface="Consolas" panose="020B0609020204030204" pitchFamily="49" charset="0"/>
              </a:rPr>
              <a:t>This is heading 1</a:t>
            </a:r>
            <a:r>
              <a:rPr lang="en-US" b="0" i="0" u="none" strike="noStrike" dirty="0">
                <a:solidFill>
                  <a:srgbClr val="999999"/>
                </a:solidFill>
                <a:effectLst/>
                <a:latin typeface="Consolas" panose="020B0609020204030204" pitchFamily="49" charset="0"/>
              </a:rPr>
              <a:t>&lt;</a:t>
            </a:r>
            <a:r>
              <a:rPr lang="en-US" b="0" i="0" u="none" strike="noStrike" dirty="0">
                <a:solidFill>
                  <a:srgbClr val="990055"/>
                </a:solidFill>
                <a:effectLst/>
                <a:latin typeface="Consolas" panose="020B0609020204030204" pitchFamily="49" charset="0"/>
              </a:rPr>
              <a:t>/h1</a:t>
            </a:r>
            <a:r>
              <a:rPr lang="en-US" b="0" i="0" u="none" strike="noStrike" dirty="0">
                <a:solidFill>
                  <a:srgbClr val="999999"/>
                </a:solidFill>
                <a:effectLst/>
                <a:latin typeface="Consolas" panose="020B0609020204030204" pitchFamily="49" charset="0"/>
              </a:rPr>
              <a:t>&gt;</a:t>
            </a:r>
            <a:br>
              <a:rPr lang="en-US" dirty="0"/>
            </a:br>
            <a:r>
              <a:rPr lang="en-US" b="0" i="0" u="none" strike="noStrike" dirty="0">
                <a:solidFill>
                  <a:srgbClr val="999999"/>
                </a:solidFill>
                <a:effectLst/>
                <a:latin typeface="Consolas" panose="020B0609020204030204" pitchFamily="49" charset="0"/>
              </a:rPr>
              <a:t>&lt;</a:t>
            </a:r>
            <a:r>
              <a:rPr lang="en-US" b="0" i="0" u="none" strike="noStrike" dirty="0">
                <a:solidFill>
                  <a:srgbClr val="990055"/>
                </a:solidFill>
                <a:effectLst/>
                <a:latin typeface="Consolas" panose="020B0609020204030204" pitchFamily="49" charset="0"/>
              </a:rPr>
              <a:t>h2</a:t>
            </a:r>
            <a:r>
              <a:rPr lang="en-US" b="0" i="0" u="none" strike="noStrike" dirty="0">
                <a:solidFill>
                  <a:srgbClr val="999999"/>
                </a:solidFill>
                <a:effectLst/>
                <a:latin typeface="Consolas" panose="020B0609020204030204" pitchFamily="49" charset="0"/>
              </a:rPr>
              <a:t>&gt;</a:t>
            </a:r>
            <a:r>
              <a:rPr lang="en-US" b="0" i="0" u="none" strike="noStrike" dirty="0">
                <a:solidFill>
                  <a:srgbClr val="000000"/>
                </a:solidFill>
                <a:effectLst/>
                <a:latin typeface="Consolas" panose="020B0609020204030204" pitchFamily="49" charset="0"/>
              </a:rPr>
              <a:t>This is heading 2</a:t>
            </a:r>
            <a:r>
              <a:rPr lang="en-US" b="0" i="0" u="none" strike="noStrike" dirty="0">
                <a:solidFill>
                  <a:srgbClr val="999999"/>
                </a:solidFill>
                <a:effectLst/>
                <a:latin typeface="Consolas" panose="020B0609020204030204" pitchFamily="49" charset="0"/>
              </a:rPr>
              <a:t>&lt;</a:t>
            </a:r>
            <a:r>
              <a:rPr lang="en-US" b="0" i="0" u="none" strike="noStrike" dirty="0">
                <a:solidFill>
                  <a:srgbClr val="990055"/>
                </a:solidFill>
                <a:effectLst/>
                <a:latin typeface="Consolas" panose="020B0609020204030204" pitchFamily="49" charset="0"/>
              </a:rPr>
              <a:t>/h2</a:t>
            </a:r>
            <a:r>
              <a:rPr lang="en-US" b="0" i="0" u="none" strike="noStrike" dirty="0">
                <a:solidFill>
                  <a:srgbClr val="999999"/>
                </a:solidFill>
                <a:effectLst/>
                <a:latin typeface="Consolas" panose="020B0609020204030204" pitchFamily="49" charset="0"/>
              </a:rPr>
              <a:t>&gt;</a:t>
            </a:r>
            <a:br>
              <a:rPr lang="en-US" dirty="0"/>
            </a:br>
            <a:r>
              <a:rPr lang="en-US" b="0" i="0" u="none" strike="noStrike" dirty="0">
                <a:solidFill>
                  <a:srgbClr val="999999"/>
                </a:solidFill>
                <a:effectLst/>
                <a:latin typeface="Consolas" panose="020B0609020204030204" pitchFamily="49" charset="0"/>
              </a:rPr>
              <a:t>&lt;</a:t>
            </a:r>
            <a:r>
              <a:rPr lang="en-US" b="0" i="0" u="none" strike="noStrike" dirty="0">
                <a:solidFill>
                  <a:srgbClr val="990055"/>
                </a:solidFill>
                <a:effectLst/>
                <a:latin typeface="Consolas" panose="020B0609020204030204" pitchFamily="49" charset="0"/>
              </a:rPr>
              <a:t>h3</a:t>
            </a:r>
            <a:r>
              <a:rPr lang="en-US" b="0" i="0" u="none" strike="noStrike" dirty="0">
                <a:solidFill>
                  <a:srgbClr val="999999"/>
                </a:solidFill>
                <a:effectLst/>
                <a:latin typeface="Consolas" panose="020B0609020204030204" pitchFamily="49" charset="0"/>
              </a:rPr>
              <a:t>&gt;</a:t>
            </a:r>
            <a:r>
              <a:rPr lang="en-US" b="0" i="0" u="none" strike="noStrike" dirty="0">
                <a:solidFill>
                  <a:srgbClr val="000000"/>
                </a:solidFill>
                <a:effectLst/>
                <a:latin typeface="Consolas" panose="020B0609020204030204" pitchFamily="49" charset="0"/>
              </a:rPr>
              <a:t>This is heading 3</a:t>
            </a:r>
            <a:r>
              <a:rPr lang="en-US" b="0" i="0" u="none" strike="noStrike" dirty="0">
                <a:solidFill>
                  <a:srgbClr val="999999"/>
                </a:solidFill>
                <a:effectLst/>
                <a:latin typeface="Consolas" panose="020B0609020204030204" pitchFamily="49" charset="0"/>
              </a:rPr>
              <a:t>&lt;</a:t>
            </a:r>
            <a:r>
              <a:rPr lang="en-US" b="0" i="0" u="none" strike="noStrike" dirty="0">
                <a:solidFill>
                  <a:srgbClr val="990055"/>
                </a:solidFill>
                <a:effectLst/>
                <a:latin typeface="Consolas" panose="020B0609020204030204" pitchFamily="49" charset="0"/>
              </a:rPr>
              <a:t>/h3</a:t>
            </a:r>
            <a:r>
              <a:rPr lang="en-US" b="0" i="0" u="none" strike="noStrike" dirty="0">
                <a:solidFill>
                  <a:srgbClr val="999999"/>
                </a:solidFill>
                <a:effectLst/>
                <a:latin typeface="Consolas" panose="020B0609020204030204" pitchFamily="49" charset="0"/>
              </a:rPr>
              <a:t>&gt;</a:t>
            </a:r>
            <a:endParaRPr lang="en-US" dirty="0"/>
          </a:p>
        </p:txBody>
      </p:sp>
    </p:spTree>
    <p:extLst>
      <p:ext uri="{BB962C8B-B14F-4D97-AF65-F5344CB8AC3E}">
        <p14:creationId xmlns:p14="http://schemas.microsoft.com/office/powerpoint/2010/main" val="20610881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95A37-C79D-EC43-1FFA-BCB682AF90C6}"/>
              </a:ext>
            </a:extLst>
          </p:cNvPr>
          <p:cNvSpPr>
            <a:spLocks noGrp="1"/>
          </p:cNvSpPr>
          <p:nvPr>
            <p:ph type="title"/>
          </p:nvPr>
        </p:nvSpPr>
        <p:spPr/>
        <p:txBody>
          <a:bodyPr/>
          <a:lstStyle/>
          <a:p>
            <a:r>
              <a:rPr lang="en-US" b="0" i="0" u="none" strike="noStrike" dirty="0">
                <a:solidFill>
                  <a:srgbClr val="000000"/>
                </a:solidFill>
                <a:effectLst/>
                <a:latin typeface="Segoe UI" panose="020B0502040204020203" pitchFamily="34" charset="0"/>
              </a:rPr>
              <a:t>HTML Paragraphs</a:t>
            </a:r>
            <a:br>
              <a:rPr lang="en-US" b="0" i="0" u="none" strike="noStrike" dirty="0">
                <a:solidFill>
                  <a:srgbClr val="000000"/>
                </a:solidFill>
                <a:effectLst/>
                <a:latin typeface="Segoe UI" panose="020B0502040204020203" pitchFamily="34" charset="0"/>
              </a:rPr>
            </a:br>
            <a:endParaRPr lang="en-US" dirty="0"/>
          </a:p>
        </p:txBody>
      </p:sp>
      <p:sp>
        <p:nvSpPr>
          <p:cNvPr id="3" name="Text Placeholder 2">
            <a:extLst>
              <a:ext uri="{FF2B5EF4-FFF2-40B4-BE49-F238E27FC236}">
                <a16:creationId xmlns:a16="http://schemas.microsoft.com/office/drawing/2014/main" id="{E90966BC-B189-6CBD-9513-7E7B2196C59B}"/>
              </a:ext>
            </a:extLst>
          </p:cNvPr>
          <p:cNvSpPr>
            <a:spLocks noGrp="1"/>
          </p:cNvSpPr>
          <p:nvPr>
            <p:ph type="body" idx="1"/>
          </p:nvPr>
        </p:nvSpPr>
        <p:spPr/>
        <p:txBody>
          <a:bodyPr/>
          <a:lstStyle/>
          <a:p>
            <a:r>
              <a:rPr lang="en-US" dirty="0">
                <a:effectLst/>
              </a:rPr>
              <a:t>HTML paragraphs are defined with the &lt;p&gt; tag:</a:t>
            </a:r>
            <a:endParaRPr lang="en-US" dirty="0"/>
          </a:p>
          <a:p>
            <a:r>
              <a:rPr lang="en-US" b="0" i="0" u="none" strike="noStrike" dirty="0">
                <a:solidFill>
                  <a:srgbClr val="999999"/>
                </a:solidFill>
                <a:effectLst/>
                <a:latin typeface="Consolas" panose="020B0609020204030204" pitchFamily="49" charset="0"/>
              </a:rPr>
              <a:t>&lt;</a:t>
            </a:r>
            <a:r>
              <a:rPr lang="en-US" b="0" i="0" u="none" strike="noStrike" dirty="0">
                <a:solidFill>
                  <a:srgbClr val="990055"/>
                </a:solidFill>
                <a:effectLst/>
                <a:latin typeface="Consolas" panose="020B0609020204030204" pitchFamily="49" charset="0"/>
              </a:rPr>
              <a:t>p</a:t>
            </a:r>
            <a:r>
              <a:rPr lang="en-US" b="0" i="0" u="none" strike="noStrike" dirty="0">
                <a:solidFill>
                  <a:srgbClr val="999999"/>
                </a:solidFill>
                <a:effectLst/>
                <a:latin typeface="Consolas" panose="020B0609020204030204" pitchFamily="49" charset="0"/>
              </a:rPr>
              <a:t>&gt;</a:t>
            </a:r>
            <a:r>
              <a:rPr lang="en-US" b="0" i="0" u="none" strike="noStrike" dirty="0">
                <a:solidFill>
                  <a:srgbClr val="000000"/>
                </a:solidFill>
                <a:effectLst/>
                <a:latin typeface="Consolas" panose="020B0609020204030204" pitchFamily="49" charset="0"/>
              </a:rPr>
              <a:t>This is a paragraph.</a:t>
            </a:r>
            <a:r>
              <a:rPr lang="en-US" b="0" i="0" u="none" strike="noStrike" dirty="0">
                <a:solidFill>
                  <a:srgbClr val="999999"/>
                </a:solidFill>
                <a:effectLst/>
                <a:latin typeface="Consolas" panose="020B0609020204030204" pitchFamily="49" charset="0"/>
              </a:rPr>
              <a:t>&lt;</a:t>
            </a:r>
            <a:r>
              <a:rPr lang="en-US" b="0" i="0" u="none" strike="noStrike" dirty="0">
                <a:solidFill>
                  <a:srgbClr val="990055"/>
                </a:solidFill>
                <a:effectLst/>
                <a:latin typeface="Consolas" panose="020B0609020204030204" pitchFamily="49" charset="0"/>
              </a:rPr>
              <a:t>/p</a:t>
            </a:r>
            <a:r>
              <a:rPr lang="en-US" b="0" i="0" u="none" strike="noStrike" dirty="0">
                <a:solidFill>
                  <a:srgbClr val="999999"/>
                </a:solidFill>
                <a:effectLst/>
                <a:latin typeface="Consolas" panose="020B0609020204030204" pitchFamily="49" charset="0"/>
              </a:rPr>
              <a:t>&gt;</a:t>
            </a:r>
            <a:br>
              <a:rPr lang="en-US" dirty="0"/>
            </a:br>
            <a:r>
              <a:rPr lang="en-US" b="0" i="0" u="none" strike="noStrike" dirty="0">
                <a:solidFill>
                  <a:srgbClr val="999999"/>
                </a:solidFill>
                <a:effectLst/>
                <a:latin typeface="Consolas" panose="020B0609020204030204" pitchFamily="49" charset="0"/>
              </a:rPr>
              <a:t>&lt;</a:t>
            </a:r>
            <a:r>
              <a:rPr lang="en-US" b="0" i="0" u="none" strike="noStrike" dirty="0">
                <a:solidFill>
                  <a:srgbClr val="990055"/>
                </a:solidFill>
                <a:effectLst/>
                <a:latin typeface="Consolas" panose="020B0609020204030204" pitchFamily="49" charset="0"/>
              </a:rPr>
              <a:t>p</a:t>
            </a:r>
            <a:r>
              <a:rPr lang="en-US" b="0" i="0" u="none" strike="noStrike" dirty="0">
                <a:solidFill>
                  <a:srgbClr val="999999"/>
                </a:solidFill>
                <a:effectLst/>
                <a:latin typeface="Consolas" panose="020B0609020204030204" pitchFamily="49" charset="0"/>
              </a:rPr>
              <a:t>&gt;</a:t>
            </a:r>
            <a:r>
              <a:rPr lang="en-US" b="0" i="0" u="none" strike="noStrike" dirty="0">
                <a:solidFill>
                  <a:srgbClr val="000000"/>
                </a:solidFill>
                <a:effectLst/>
                <a:latin typeface="Consolas" panose="020B0609020204030204" pitchFamily="49" charset="0"/>
              </a:rPr>
              <a:t>This is another paragraph.</a:t>
            </a:r>
            <a:r>
              <a:rPr lang="en-US" b="0" i="0" u="none" strike="noStrike" dirty="0">
                <a:solidFill>
                  <a:srgbClr val="999999"/>
                </a:solidFill>
                <a:effectLst/>
                <a:latin typeface="Consolas" panose="020B0609020204030204" pitchFamily="49" charset="0"/>
              </a:rPr>
              <a:t>&lt;</a:t>
            </a:r>
            <a:r>
              <a:rPr lang="en-US" b="0" i="0" u="none" strike="noStrike" dirty="0">
                <a:solidFill>
                  <a:srgbClr val="990055"/>
                </a:solidFill>
                <a:effectLst/>
                <a:latin typeface="Consolas" panose="020B0609020204030204" pitchFamily="49" charset="0"/>
              </a:rPr>
              <a:t>/p</a:t>
            </a:r>
            <a:r>
              <a:rPr lang="en-US" b="0" i="0" u="none" strike="noStrike" dirty="0">
                <a:solidFill>
                  <a:srgbClr val="999999"/>
                </a:solidFill>
                <a:effectLst/>
                <a:latin typeface="Consolas" panose="020B0609020204030204" pitchFamily="49" charset="0"/>
              </a:rPr>
              <a:t>&gt;</a:t>
            </a:r>
            <a:endParaRPr lang="en-US" dirty="0">
              <a:effectLst/>
            </a:endParaRPr>
          </a:p>
        </p:txBody>
      </p:sp>
    </p:spTree>
    <p:extLst>
      <p:ext uri="{BB962C8B-B14F-4D97-AF65-F5344CB8AC3E}">
        <p14:creationId xmlns:p14="http://schemas.microsoft.com/office/powerpoint/2010/main" val="35033993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1178C-794E-4F2F-029B-3E04E25DAA4D}"/>
              </a:ext>
            </a:extLst>
          </p:cNvPr>
          <p:cNvSpPr>
            <a:spLocks noGrp="1"/>
          </p:cNvSpPr>
          <p:nvPr>
            <p:ph type="title"/>
          </p:nvPr>
        </p:nvSpPr>
        <p:spPr/>
        <p:txBody>
          <a:bodyPr/>
          <a:lstStyle/>
          <a:p>
            <a:r>
              <a:rPr lang="en-US" b="0" i="0" u="none" strike="noStrike" dirty="0">
                <a:solidFill>
                  <a:srgbClr val="000000"/>
                </a:solidFill>
                <a:effectLst/>
                <a:latin typeface="Segoe UI" panose="020B0502040204020203" pitchFamily="34" charset="0"/>
              </a:rPr>
              <a:t>HTML Links</a:t>
            </a:r>
            <a:br>
              <a:rPr lang="en-US" b="0" i="0" u="none" strike="noStrike" dirty="0">
                <a:solidFill>
                  <a:srgbClr val="000000"/>
                </a:solidFill>
                <a:effectLst/>
                <a:latin typeface="Segoe UI" panose="020B0502040204020203" pitchFamily="34" charset="0"/>
              </a:rPr>
            </a:br>
            <a:endParaRPr lang="en-US" dirty="0"/>
          </a:p>
        </p:txBody>
      </p:sp>
      <p:sp>
        <p:nvSpPr>
          <p:cNvPr id="3" name="Text Placeholder 2">
            <a:extLst>
              <a:ext uri="{FF2B5EF4-FFF2-40B4-BE49-F238E27FC236}">
                <a16:creationId xmlns:a16="http://schemas.microsoft.com/office/drawing/2014/main" id="{D78982C0-A375-449C-D198-FD5CF78ACD91}"/>
              </a:ext>
            </a:extLst>
          </p:cNvPr>
          <p:cNvSpPr>
            <a:spLocks noGrp="1"/>
          </p:cNvSpPr>
          <p:nvPr>
            <p:ph type="body" idx="1"/>
          </p:nvPr>
        </p:nvSpPr>
        <p:spPr/>
        <p:txBody>
          <a:bodyPr/>
          <a:lstStyle/>
          <a:p>
            <a:r>
              <a:rPr lang="en-US" b="0" i="0" u="none" strike="noStrike" dirty="0">
                <a:solidFill>
                  <a:srgbClr val="000000"/>
                </a:solidFill>
                <a:effectLst/>
                <a:latin typeface="Verdana" panose="020B0604030504040204" pitchFamily="34" charset="0"/>
              </a:rPr>
              <a:t>HTML links are defined with the </a:t>
            </a:r>
            <a:r>
              <a:rPr lang="en-US" dirty="0"/>
              <a:t>&lt;a&gt;</a:t>
            </a:r>
            <a:r>
              <a:rPr lang="en-US" b="0" i="0" u="none" strike="noStrike" dirty="0">
                <a:solidFill>
                  <a:srgbClr val="000000"/>
                </a:solidFill>
                <a:effectLst/>
                <a:latin typeface="Verdana" panose="020B0604030504040204" pitchFamily="34" charset="0"/>
              </a:rPr>
              <a:t> tag:</a:t>
            </a:r>
          </a:p>
          <a:p>
            <a:r>
              <a:rPr lang="en-US" b="0" i="0" u="none" strike="noStrike" dirty="0">
                <a:solidFill>
                  <a:srgbClr val="999999"/>
                </a:solidFill>
                <a:effectLst/>
                <a:latin typeface="Consolas" panose="020B0609020204030204" pitchFamily="49" charset="0"/>
              </a:rPr>
              <a:t>&lt;</a:t>
            </a:r>
            <a:r>
              <a:rPr lang="en-US" b="0" i="0" u="none" strike="noStrike" dirty="0">
                <a:solidFill>
                  <a:srgbClr val="990055"/>
                </a:solidFill>
                <a:effectLst/>
                <a:latin typeface="Consolas" panose="020B0609020204030204" pitchFamily="49" charset="0"/>
              </a:rPr>
              <a:t>a</a:t>
            </a:r>
            <a:r>
              <a:rPr lang="en-US" b="0" i="0" u="none" strike="noStrike" dirty="0">
                <a:solidFill>
                  <a:srgbClr val="008000"/>
                </a:solidFill>
                <a:effectLst/>
                <a:latin typeface="Consolas" panose="020B0609020204030204" pitchFamily="49" charset="0"/>
              </a:rPr>
              <a:t> </a:t>
            </a:r>
            <a:r>
              <a:rPr lang="en-US" b="0" i="0" u="none" strike="noStrike" dirty="0" err="1">
                <a:solidFill>
                  <a:srgbClr val="008000"/>
                </a:solidFill>
                <a:effectLst/>
                <a:latin typeface="Consolas" panose="020B0609020204030204" pitchFamily="49" charset="0"/>
              </a:rPr>
              <a:t>href</a:t>
            </a:r>
            <a:r>
              <a:rPr lang="en-US" b="0" i="0" u="none" strike="noStrike" dirty="0">
                <a:solidFill>
                  <a:srgbClr val="005CC5"/>
                </a:solidFill>
                <a:effectLst/>
                <a:latin typeface="Consolas" panose="020B0609020204030204" pitchFamily="49" charset="0"/>
              </a:rPr>
              <a:t>="https://www.w3schools.com"</a:t>
            </a:r>
            <a:r>
              <a:rPr lang="en-US" b="0" i="0" u="none" strike="noStrike" dirty="0">
                <a:solidFill>
                  <a:srgbClr val="999999"/>
                </a:solidFill>
                <a:effectLst/>
                <a:latin typeface="Consolas" panose="020B0609020204030204" pitchFamily="49" charset="0"/>
              </a:rPr>
              <a:t>&gt;</a:t>
            </a:r>
            <a:r>
              <a:rPr lang="en-US" b="0" i="0" u="none" strike="noStrike" dirty="0">
                <a:solidFill>
                  <a:srgbClr val="000000"/>
                </a:solidFill>
                <a:effectLst/>
                <a:latin typeface="Consolas" panose="020B0609020204030204" pitchFamily="49" charset="0"/>
              </a:rPr>
              <a:t>This is a link</a:t>
            </a:r>
            <a:r>
              <a:rPr lang="en-US" b="0" i="0" u="none" strike="noStrike" dirty="0">
                <a:solidFill>
                  <a:srgbClr val="999999"/>
                </a:solidFill>
                <a:effectLst/>
                <a:latin typeface="Consolas" panose="020B0609020204030204" pitchFamily="49" charset="0"/>
              </a:rPr>
              <a:t>&lt;</a:t>
            </a:r>
            <a:r>
              <a:rPr lang="en-US" b="0" i="0" u="none" strike="noStrike" dirty="0">
                <a:solidFill>
                  <a:srgbClr val="990055"/>
                </a:solidFill>
                <a:effectLst/>
                <a:latin typeface="Consolas" panose="020B0609020204030204" pitchFamily="49" charset="0"/>
              </a:rPr>
              <a:t>/a</a:t>
            </a:r>
            <a:r>
              <a:rPr lang="en-US" b="0" i="0" u="none" strike="noStrike" dirty="0">
                <a:solidFill>
                  <a:srgbClr val="999999"/>
                </a:solidFill>
                <a:effectLst/>
                <a:latin typeface="Consolas" panose="020B0609020204030204" pitchFamily="49" charset="0"/>
              </a:rPr>
              <a:t>&gt;</a:t>
            </a:r>
            <a:endParaRPr lang="en-US" dirty="0">
              <a:solidFill>
                <a:srgbClr val="000000"/>
              </a:solidFill>
              <a:latin typeface="Verdana" panose="020B0604030504040204" pitchFamily="34" charset="0"/>
            </a:endParaRPr>
          </a:p>
          <a:p>
            <a:pPr algn="l"/>
            <a:r>
              <a:rPr lang="en-US" b="0" i="0" u="none" strike="noStrike" dirty="0">
                <a:solidFill>
                  <a:srgbClr val="000000"/>
                </a:solidFill>
                <a:effectLst/>
                <a:latin typeface="Verdana" panose="020B0604030504040204" pitchFamily="34" charset="0"/>
              </a:rPr>
              <a:t>The link's destination is specified in the </a:t>
            </a:r>
            <a:r>
              <a:rPr lang="en-US" b="0" i="0" u="none" strike="noStrike" dirty="0" err="1">
                <a:solidFill>
                  <a:srgbClr val="000000"/>
                </a:solidFill>
                <a:effectLst/>
                <a:latin typeface="Verdana" panose="020B0604030504040204" pitchFamily="34" charset="0"/>
              </a:rPr>
              <a:t>href</a:t>
            </a:r>
            <a:r>
              <a:rPr lang="en-US" b="0" i="0" u="none" strike="noStrike" dirty="0">
                <a:solidFill>
                  <a:srgbClr val="000000"/>
                </a:solidFill>
                <a:effectLst/>
                <a:latin typeface="Verdana" panose="020B0604030504040204" pitchFamily="34" charset="0"/>
              </a:rPr>
              <a:t> attribute. </a:t>
            </a:r>
          </a:p>
          <a:p>
            <a:pPr algn="l"/>
            <a:r>
              <a:rPr lang="en-US" b="0" i="0" u="none" strike="noStrike" dirty="0">
                <a:solidFill>
                  <a:srgbClr val="000000"/>
                </a:solidFill>
                <a:effectLst/>
                <a:latin typeface="Verdana" panose="020B0604030504040204" pitchFamily="34" charset="0"/>
              </a:rPr>
              <a:t>Attributes are used to provide additional information about HTML elements, which is advanced HTML. </a:t>
            </a:r>
          </a:p>
          <a:p>
            <a:endParaRPr lang="en-US" dirty="0"/>
          </a:p>
        </p:txBody>
      </p:sp>
    </p:spTree>
    <p:extLst>
      <p:ext uri="{BB962C8B-B14F-4D97-AF65-F5344CB8AC3E}">
        <p14:creationId xmlns:p14="http://schemas.microsoft.com/office/powerpoint/2010/main" val="22676514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7FD2-E0BE-B059-95E4-0E7992770A49}"/>
              </a:ext>
            </a:extLst>
          </p:cNvPr>
          <p:cNvSpPr>
            <a:spLocks noGrp="1"/>
          </p:cNvSpPr>
          <p:nvPr>
            <p:ph type="title"/>
          </p:nvPr>
        </p:nvSpPr>
        <p:spPr/>
        <p:txBody>
          <a:bodyPr/>
          <a:lstStyle/>
          <a:p>
            <a:r>
              <a:rPr lang="en-US" b="0" i="0" u="none" strike="noStrike" dirty="0">
                <a:solidFill>
                  <a:srgbClr val="000000"/>
                </a:solidFill>
                <a:effectLst/>
                <a:latin typeface="Segoe UI" panose="020B0502040204020203" pitchFamily="34" charset="0"/>
              </a:rPr>
              <a:t>HTML Images</a:t>
            </a:r>
            <a:br>
              <a:rPr lang="en-US" b="0" i="0" u="none" strike="noStrike" dirty="0">
                <a:solidFill>
                  <a:srgbClr val="000000"/>
                </a:solidFill>
                <a:effectLst/>
                <a:latin typeface="Segoe UI" panose="020B0502040204020203" pitchFamily="34" charset="0"/>
              </a:rPr>
            </a:br>
            <a:endParaRPr lang="en-US" dirty="0"/>
          </a:p>
        </p:txBody>
      </p:sp>
      <p:sp>
        <p:nvSpPr>
          <p:cNvPr id="3" name="Text Placeholder 2">
            <a:extLst>
              <a:ext uri="{FF2B5EF4-FFF2-40B4-BE49-F238E27FC236}">
                <a16:creationId xmlns:a16="http://schemas.microsoft.com/office/drawing/2014/main" id="{D779302A-7276-E498-A086-69FA2616124E}"/>
              </a:ext>
            </a:extLst>
          </p:cNvPr>
          <p:cNvSpPr>
            <a:spLocks noGrp="1"/>
          </p:cNvSpPr>
          <p:nvPr>
            <p:ph type="body" idx="1"/>
          </p:nvPr>
        </p:nvSpPr>
        <p:spPr/>
        <p:txBody>
          <a:bodyPr/>
          <a:lstStyle/>
          <a:p>
            <a:r>
              <a:rPr lang="en-US" dirty="0">
                <a:effectLst/>
              </a:rPr>
              <a:t>HTML images are defined with the &lt;</a:t>
            </a:r>
            <a:r>
              <a:rPr lang="en-US" dirty="0" err="1">
                <a:effectLst/>
              </a:rPr>
              <a:t>img</a:t>
            </a:r>
            <a:r>
              <a:rPr lang="en-US" dirty="0">
                <a:effectLst/>
              </a:rPr>
              <a:t>&gt; tag.</a:t>
            </a:r>
          </a:p>
          <a:p>
            <a:r>
              <a:rPr lang="en-US" dirty="0">
                <a:effectLst/>
              </a:rPr>
              <a:t>The source file (</a:t>
            </a:r>
            <a:r>
              <a:rPr lang="en-US" dirty="0" err="1">
                <a:effectLst/>
              </a:rPr>
              <a:t>src</a:t>
            </a:r>
            <a:r>
              <a:rPr lang="en-US" dirty="0">
                <a:effectLst/>
              </a:rPr>
              <a:t>), alternative text (alt), width, and height are provided as attributes:</a:t>
            </a:r>
            <a:endParaRPr lang="en-US" dirty="0"/>
          </a:p>
          <a:p>
            <a:r>
              <a:rPr lang="en-US" b="0" i="0" u="none" strike="noStrike" dirty="0">
                <a:solidFill>
                  <a:srgbClr val="999999"/>
                </a:solidFill>
                <a:effectLst/>
                <a:latin typeface="Consolas" panose="020B0609020204030204" pitchFamily="49" charset="0"/>
              </a:rPr>
              <a:t>&lt;</a:t>
            </a:r>
            <a:r>
              <a:rPr lang="en-US" b="0" i="0" u="none" strike="noStrike" dirty="0" err="1">
                <a:solidFill>
                  <a:srgbClr val="990055"/>
                </a:solidFill>
                <a:effectLst/>
                <a:latin typeface="Consolas" panose="020B0609020204030204" pitchFamily="49" charset="0"/>
              </a:rPr>
              <a:t>img</a:t>
            </a:r>
            <a:r>
              <a:rPr lang="en-US" b="0" i="0" u="none" strike="noStrike" dirty="0">
                <a:solidFill>
                  <a:srgbClr val="008000"/>
                </a:solidFill>
                <a:effectLst/>
                <a:latin typeface="Consolas" panose="020B0609020204030204" pitchFamily="49" charset="0"/>
              </a:rPr>
              <a:t> </a:t>
            </a:r>
            <a:r>
              <a:rPr lang="en-US" b="0" i="0" u="none" strike="noStrike" dirty="0" err="1">
                <a:solidFill>
                  <a:srgbClr val="008000"/>
                </a:solidFill>
                <a:effectLst/>
                <a:latin typeface="Consolas" panose="020B0609020204030204" pitchFamily="49" charset="0"/>
              </a:rPr>
              <a:t>src</a:t>
            </a:r>
            <a:r>
              <a:rPr lang="en-US" b="0" i="0" u="none" strike="noStrike" dirty="0">
                <a:solidFill>
                  <a:srgbClr val="005CC5"/>
                </a:solidFill>
                <a:effectLst/>
                <a:latin typeface="Consolas" panose="020B0609020204030204" pitchFamily="49" charset="0"/>
              </a:rPr>
              <a:t>="w3schools.jpg"</a:t>
            </a:r>
            <a:r>
              <a:rPr lang="en-US" b="0" i="0" u="none" strike="noStrike" dirty="0">
                <a:solidFill>
                  <a:srgbClr val="008000"/>
                </a:solidFill>
                <a:effectLst/>
                <a:latin typeface="Consolas" panose="020B0609020204030204" pitchFamily="49" charset="0"/>
              </a:rPr>
              <a:t> alt</a:t>
            </a:r>
            <a:r>
              <a:rPr lang="en-US" b="0" i="0" u="none" strike="noStrike" dirty="0">
                <a:solidFill>
                  <a:srgbClr val="005CC5"/>
                </a:solidFill>
                <a:effectLst/>
                <a:latin typeface="Consolas" panose="020B0609020204030204" pitchFamily="49" charset="0"/>
              </a:rPr>
              <a:t>="W3Schools.com"</a:t>
            </a:r>
            <a:r>
              <a:rPr lang="en-US" b="0" i="0" u="none" strike="noStrike" dirty="0">
                <a:solidFill>
                  <a:srgbClr val="008000"/>
                </a:solidFill>
                <a:effectLst/>
                <a:latin typeface="Consolas" panose="020B0609020204030204" pitchFamily="49" charset="0"/>
              </a:rPr>
              <a:t> width</a:t>
            </a:r>
            <a:r>
              <a:rPr lang="en-US" b="0" i="0" u="none" strike="noStrike" dirty="0">
                <a:solidFill>
                  <a:srgbClr val="005CC5"/>
                </a:solidFill>
                <a:effectLst/>
                <a:latin typeface="Consolas" panose="020B0609020204030204" pitchFamily="49" charset="0"/>
              </a:rPr>
              <a:t>="104"</a:t>
            </a:r>
            <a:r>
              <a:rPr lang="en-US" b="0" i="0" u="none" strike="noStrike" dirty="0">
                <a:solidFill>
                  <a:srgbClr val="008000"/>
                </a:solidFill>
                <a:effectLst/>
                <a:latin typeface="Consolas" panose="020B0609020204030204" pitchFamily="49" charset="0"/>
              </a:rPr>
              <a:t> height</a:t>
            </a:r>
            <a:r>
              <a:rPr lang="en-US" b="0" i="0" u="none" strike="noStrike" dirty="0">
                <a:solidFill>
                  <a:srgbClr val="005CC5"/>
                </a:solidFill>
                <a:effectLst/>
                <a:latin typeface="Consolas" panose="020B0609020204030204" pitchFamily="49" charset="0"/>
              </a:rPr>
              <a:t>="142"</a:t>
            </a:r>
            <a:r>
              <a:rPr lang="en-US" b="0" i="0" u="none" strike="noStrike" dirty="0">
                <a:solidFill>
                  <a:srgbClr val="999999"/>
                </a:solidFill>
                <a:effectLst/>
                <a:latin typeface="Consolas" panose="020B0609020204030204" pitchFamily="49" charset="0"/>
              </a:rPr>
              <a:t>&gt;</a:t>
            </a:r>
            <a:endParaRPr lang="en-US" dirty="0">
              <a:effectLst/>
            </a:endParaRPr>
          </a:p>
        </p:txBody>
      </p:sp>
    </p:spTree>
    <p:extLst>
      <p:ext uri="{BB962C8B-B14F-4D97-AF65-F5344CB8AC3E}">
        <p14:creationId xmlns:p14="http://schemas.microsoft.com/office/powerpoint/2010/main" val="8693829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79611-3FC3-E8A3-F4CB-BA8C6E8EF586}"/>
              </a:ext>
            </a:extLst>
          </p:cNvPr>
          <p:cNvSpPr>
            <a:spLocks noGrp="1"/>
          </p:cNvSpPr>
          <p:nvPr>
            <p:ph type="title"/>
          </p:nvPr>
        </p:nvSpPr>
        <p:spPr/>
        <p:txBody>
          <a:bodyPr/>
          <a:lstStyle/>
          <a:p>
            <a:r>
              <a:rPr lang="en-US" b="0" i="0" u="none" strike="noStrike" dirty="0">
                <a:solidFill>
                  <a:srgbClr val="000000"/>
                </a:solidFill>
                <a:effectLst/>
                <a:latin typeface="Segoe UI" panose="020B0502040204020203" pitchFamily="34" charset="0"/>
              </a:rPr>
              <a:t>What is CSS?</a:t>
            </a:r>
            <a:br>
              <a:rPr lang="en-US" b="0" i="0" u="none" strike="noStrike" dirty="0">
                <a:solidFill>
                  <a:srgbClr val="000000"/>
                </a:solidFill>
                <a:effectLst/>
                <a:latin typeface="Segoe UI" panose="020B0502040204020203" pitchFamily="34" charset="0"/>
              </a:rPr>
            </a:br>
            <a:endParaRPr lang="en-US" dirty="0"/>
          </a:p>
        </p:txBody>
      </p:sp>
      <p:sp>
        <p:nvSpPr>
          <p:cNvPr id="3" name="Text Placeholder 2">
            <a:extLst>
              <a:ext uri="{FF2B5EF4-FFF2-40B4-BE49-F238E27FC236}">
                <a16:creationId xmlns:a16="http://schemas.microsoft.com/office/drawing/2014/main" id="{4BFA47B3-7463-62B6-6BE9-EFBD32060CB3}"/>
              </a:ext>
            </a:extLst>
          </p:cNvPr>
          <p:cNvSpPr>
            <a:spLocks noGrp="1"/>
          </p:cNvSpPr>
          <p:nvPr>
            <p:ph type="body" idx="1"/>
          </p:nvPr>
        </p:nvSpPr>
        <p:spPr/>
        <p:txBody>
          <a:bodyPr/>
          <a:lstStyle/>
          <a:p>
            <a:pPr algn="l">
              <a:buFont typeface="Arial" panose="020B0604020202020204" pitchFamily="34" charset="0"/>
              <a:buChar char="•"/>
            </a:pPr>
            <a:r>
              <a:rPr lang="en-US" b="0" i="0" u="none" strike="noStrike" dirty="0">
                <a:solidFill>
                  <a:srgbClr val="000000"/>
                </a:solidFill>
                <a:effectLst/>
                <a:latin typeface="Verdana" panose="020B0604030504040204" pitchFamily="34" charset="0"/>
              </a:rPr>
              <a:t>CSS stands for Cascading Style Sheets</a:t>
            </a:r>
          </a:p>
          <a:p>
            <a:pPr algn="l">
              <a:buFont typeface="Arial" panose="020B0604020202020204" pitchFamily="34" charset="0"/>
              <a:buChar char="•"/>
            </a:pPr>
            <a:r>
              <a:rPr lang="en-US" b="0" i="0" u="none" strike="noStrike" dirty="0">
                <a:solidFill>
                  <a:srgbClr val="000000"/>
                </a:solidFill>
                <a:effectLst/>
                <a:latin typeface="Verdana" panose="020B0604030504040204" pitchFamily="34" charset="0"/>
              </a:rPr>
              <a:t>CSS describes how HTML elements are to be displayed on screen, paper, or in other media</a:t>
            </a:r>
          </a:p>
          <a:p>
            <a:pPr algn="l">
              <a:buFont typeface="Arial" panose="020B0604020202020204" pitchFamily="34" charset="0"/>
              <a:buChar char="•"/>
            </a:pPr>
            <a:r>
              <a:rPr lang="en-US" b="0" i="0" u="none" strike="noStrike" dirty="0">
                <a:solidFill>
                  <a:srgbClr val="000000"/>
                </a:solidFill>
                <a:effectLst/>
                <a:latin typeface="Verdana" panose="020B0604030504040204" pitchFamily="34" charset="0"/>
              </a:rPr>
              <a:t>CSS saves a lot of work. It can control the layout of multiple web pages all at once</a:t>
            </a:r>
          </a:p>
          <a:p>
            <a:pPr algn="l">
              <a:buFont typeface="Arial" panose="020B0604020202020204" pitchFamily="34" charset="0"/>
              <a:buChar char="•"/>
            </a:pPr>
            <a:r>
              <a:rPr lang="en-US" b="0" i="0" u="none" strike="noStrike" dirty="0">
                <a:solidFill>
                  <a:srgbClr val="000000"/>
                </a:solidFill>
                <a:effectLst/>
                <a:latin typeface="Verdana" panose="020B0604030504040204" pitchFamily="34" charset="0"/>
              </a:rPr>
              <a:t>External stylesheets are stored in CSS files</a:t>
            </a:r>
          </a:p>
          <a:p>
            <a:endParaRPr lang="en-US" dirty="0"/>
          </a:p>
        </p:txBody>
      </p:sp>
    </p:spTree>
    <p:extLst>
      <p:ext uri="{BB962C8B-B14F-4D97-AF65-F5344CB8AC3E}">
        <p14:creationId xmlns:p14="http://schemas.microsoft.com/office/powerpoint/2010/main" val="35885969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5CB7B-02CA-25DB-4F69-4E837723C4AC}"/>
              </a:ext>
            </a:extLst>
          </p:cNvPr>
          <p:cNvSpPr>
            <a:spLocks noGrp="1"/>
          </p:cNvSpPr>
          <p:nvPr>
            <p:ph type="title"/>
          </p:nvPr>
        </p:nvSpPr>
        <p:spPr/>
        <p:txBody>
          <a:bodyPr/>
          <a:lstStyle/>
          <a:p>
            <a:r>
              <a:rPr lang="en-US" b="0" i="0" u="none" strike="noStrike" dirty="0">
                <a:solidFill>
                  <a:srgbClr val="000000"/>
                </a:solidFill>
                <a:effectLst/>
                <a:latin typeface="Segoe UI" panose="020B0502040204020203" pitchFamily="34" charset="0"/>
              </a:rPr>
              <a:t>Why Use CSS?</a:t>
            </a:r>
            <a:br>
              <a:rPr lang="en-US" b="0" i="0" u="none" strike="noStrike" dirty="0">
                <a:solidFill>
                  <a:srgbClr val="000000"/>
                </a:solidFill>
                <a:effectLst/>
                <a:latin typeface="Segoe UI" panose="020B0502040204020203" pitchFamily="34" charset="0"/>
              </a:rPr>
            </a:br>
            <a:endParaRPr lang="en-US" dirty="0"/>
          </a:p>
        </p:txBody>
      </p:sp>
      <p:sp>
        <p:nvSpPr>
          <p:cNvPr id="3" name="Text Placeholder 2">
            <a:extLst>
              <a:ext uri="{FF2B5EF4-FFF2-40B4-BE49-F238E27FC236}">
                <a16:creationId xmlns:a16="http://schemas.microsoft.com/office/drawing/2014/main" id="{35A9F844-E179-BB08-4128-B158B281477F}"/>
              </a:ext>
            </a:extLst>
          </p:cNvPr>
          <p:cNvSpPr>
            <a:spLocks noGrp="1"/>
          </p:cNvSpPr>
          <p:nvPr>
            <p:ph type="body" idx="1"/>
          </p:nvPr>
        </p:nvSpPr>
        <p:spPr>
          <a:xfrm>
            <a:off x="628650" y="1158651"/>
            <a:ext cx="7886700" cy="4351339"/>
          </a:xfrm>
        </p:spPr>
        <p:txBody>
          <a:bodyPr/>
          <a:lstStyle/>
          <a:p>
            <a:r>
              <a:rPr lang="en-US" dirty="0">
                <a:effectLst/>
              </a:rPr>
              <a:t>CSS is used to define styles for your web pages, including the design, layout and variations in display for different devices and screen sizes.</a:t>
            </a:r>
            <a:endParaRPr lang="en-US" dirty="0"/>
          </a:p>
          <a:p>
            <a:r>
              <a:rPr lang="en-US" b="0" i="0" u="none" strike="noStrike" dirty="0">
                <a:solidFill>
                  <a:srgbClr val="990055"/>
                </a:solidFill>
                <a:effectLst/>
                <a:latin typeface="Consolas" panose="020B0609020204030204" pitchFamily="49" charset="0"/>
              </a:rPr>
              <a:t>body </a:t>
            </a:r>
            <a:r>
              <a:rPr lang="en-US" b="0" i="0" u="none" strike="noStrike" dirty="0">
                <a:solidFill>
                  <a:srgbClr val="999999"/>
                </a:solidFill>
                <a:effectLst/>
                <a:latin typeface="Consolas" panose="020B0609020204030204" pitchFamily="49" charset="0"/>
              </a:rPr>
              <a:t>{</a:t>
            </a:r>
            <a:br>
              <a:rPr lang="en-US" b="0" i="0" u="none" strike="noStrike" dirty="0">
                <a:solidFill>
                  <a:srgbClr val="D73A49"/>
                </a:solidFill>
                <a:effectLst/>
                <a:latin typeface="Consolas" panose="020B0609020204030204" pitchFamily="49" charset="0"/>
              </a:rPr>
            </a:br>
            <a:r>
              <a:rPr lang="en-US" b="0" i="0" u="none" strike="noStrike" dirty="0">
                <a:solidFill>
                  <a:srgbClr val="D73A49"/>
                </a:solidFill>
                <a:effectLst/>
                <a:latin typeface="Consolas" panose="020B0609020204030204" pitchFamily="49" charset="0"/>
              </a:rPr>
              <a:t>  background-color</a:t>
            </a:r>
            <a:r>
              <a:rPr lang="en-US" b="0" i="0" u="none" strike="noStrike" dirty="0">
                <a:solidFill>
                  <a:srgbClr val="999999"/>
                </a:solidFill>
                <a:effectLst/>
                <a:latin typeface="Consolas" panose="020B0609020204030204" pitchFamily="49" charset="0"/>
              </a:rPr>
              <a:t>:</a:t>
            </a:r>
            <a:r>
              <a:rPr lang="en-US" b="0" i="0" u="none" strike="noStrike" dirty="0">
                <a:solidFill>
                  <a:srgbClr val="005CC5"/>
                </a:solidFill>
                <a:effectLst/>
                <a:latin typeface="Consolas" panose="020B0609020204030204" pitchFamily="49" charset="0"/>
              </a:rPr>
              <a:t> </a:t>
            </a:r>
            <a:r>
              <a:rPr lang="en-US" b="0" i="0" u="none" strike="noStrike" dirty="0" err="1">
                <a:solidFill>
                  <a:srgbClr val="005CC5"/>
                </a:solidFill>
                <a:effectLst/>
                <a:latin typeface="Consolas" panose="020B0609020204030204" pitchFamily="49" charset="0"/>
              </a:rPr>
              <a:t>lightblue</a:t>
            </a:r>
            <a:r>
              <a:rPr lang="en-US" b="0" i="0" u="none" strike="noStrike" dirty="0">
                <a:solidFill>
                  <a:srgbClr val="999999"/>
                </a:solidFill>
                <a:effectLst/>
                <a:latin typeface="Consolas" panose="020B0609020204030204" pitchFamily="49" charset="0"/>
              </a:rPr>
              <a:t>;</a:t>
            </a:r>
            <a:br>
              <a:rPr lang="en-US" b="0" i="0" u="none" strike="noStrike" dirty="0">
                <a:solidFill>
                  <a:srgbClr val="D73A49"/>
                </a:solidFill>
                <a:effectLst/>
                <a:latin typeface="Consolas" panose="020B0609020204030204" pitchFamily="49" charset="0"/>
              </a:rPr>
            </a:br>
            <a:r>
              <a:rPr lang="en-US" b="0" i="0" u="none" strike="noStrike" dirty="0">
                <a:solidFill>
                  <a:srgbClr val="999999"/>
                </a:solidFill>
                <a:effectLst/>
                <a:latin typeface="Consolas" panose="020B0609020204030204" pitchFamily="49" charset="0"/>
              </a:rPr>
              <a:t>}</a:t>
            </a:r>
            <a:br>
              <a:rPr lang="en-US" dirty="0"/>
            </a:br>
            <a:br>
              <a:rPr lang="en-US" dirty="0"/>
            </a:br>
            <a:r>
              <a:rPr lang="en-US" b="0" i="0" u="none" strike="noStrike" dirty="0">
                <a:solidFill>
                  <a:srgbClr val="990055"/>
                </a:solidFill>
                <a:effectLst/>
                <a:latin typeface="Consolas" panose="020B0609020204030204" pitchFamily="49" charset="0"/>
              </a:rPr>
              <a:t>h1 </a:t>
            </a:r>
            <a:r>
              <a:rPr lang="en-US" b="0" i="0" u="none" strike="noStrike" dirty="0">
                <a:solidFill>
                  <a:srgbClr val="999999"/>
                </a:solidFill>
                <a:effectLst/>
                <a:latin typeface="Consolas" panose="020B0609020204030204" pitchFamily="49" charset="0"/>
              </a:rPr>
              <a:t>{</a:t>
            </a:r>
            <a:br>
              <a:rPr lang="en-US" b="0" i="0" u="none" strike="noStrike" dirty="0">
                <a:solidFill>
                  <a:srgbClr val="D73A49"/>
                </a:solidFill>
                <a:effectLst/>
                <a:latin typeface="Consolas" panose="020B0609020204030204" pitchFamily="49" charset="0"/>
              </a:rPr>
            </a:br>
            <a:r>
              <a:rPr lang="en-US" b="0" i="0" u="none" strike="noStrike" dirty="0">
                <a:solidFill>
                  <a:srgbClr val="D73A49"/>
                </a:solidFill>
                <a:effectLst/>
                <a:latin typeface="Consolas" panose="020B0609020204030204" pitchFamily="49" charset="0"/>
              </a:rPr>
              <a:t>  color</a:t>
            </a:r>
            <a:r>
              <a:rPr lang="en-US" b="0" i="0" u="none" strike="noStrike" dirty="0">
                <a:solidFill>
                  <a:srgbClr val="999999"/>
                </a:solidFill>
                <a:effectLst/>
                <a:latin typeface="Consolas" panose="020B0609020204030204" pitchFamily="49" charset="0"/>
              </a:rPr>
              <a:t>:</a:t>
            </a:r>
            <a:r>
              <a:rPr lang="en-US" b="0" i="0" u="none" strike="noStrike" dirty="0">
                <a:solidFill>
                  <a:srgbClr val="005CC5"/>
                </a:solidFill>
                <a:effectLst/>
                <a:latin typeface="Consolas" panose="020B0609020204030204" pitchFamily="49" charset="0"/>
              </a:rPr>
              <a:t> white</a:t>
            </a:r>
            <a:r>
              <a:rPr lang="en-US" b="0" i="0" u="none" strike="noStrike" dirty="0">
                <a:solidFill>
                  <a:srgbClr val="999999"/>
                </a:solidFill>
                <a:effectLst/>
                <a:latin typeface="Consolas" panose="020B0609020204030204" pitchFamily="49" charset="0"/>
              </a:rPr>
              <a:t>;</a:t>
            </a:r>
            <a:br>
              <a:rPr lang="en-US" b="0" i="0" u="none" strike="noStrike" dirty="0">
                <a:solidFill>
                  <a:srgbClr val="D73A49"/>
                </a:solidFill>
                <a:effectLst/>
                <a:latin typeface="Consolas" panose="020B0609020204030204" pitchFamily="49" charset="0"/>
              </a:rPr>
            </a:br>
            <a:r>
              <a:rPr lang="en-US" b="0" i="0" u="none" strike="noStrike" dirty="0">
                <a:solidFill>
                  <a:srgbClr val="D73A49"/>
                </a:solidFill>
                <a:effectLst/>
                <a:latin typeface="Consolas" panose="020B0609020204030204" pitchFamily="49" charset="0"/>
              </a:rPr>
              <a:t>  text-align</a:t>
            </a:r>
            <a:r>
              <a:rPr lang="en-US" b="0" i="0" u="none" strike="noStrike" dirty="0">
                <a:solidFill>
                  <a:srgbClr val="999999"/>
                </a:solidFill>
                <a:effectLst/>
                <a:latin typeface="Consolas" panose="020B0609020204030204" pitchFamily="49" charset="0"/>
              </a:rPr>
              <a:t>:</a:t>
            </a:r>
            <a:r>
              <a:rPr lang="en-US" b="0" i="0" u="none" strike="noStrike" dirty="0">
                <a:solidFill>
                  <a:srgbClr val="005CC5"/>
                </a:solidFill>
                <a:effectLst/>
                <a:latin typeface="Consolas" panose="020B0609020204030204" pitchFamily="49" charset="0"/>
              </a:rPr>
              <a:t> center</a:t>
            </a:r>
            <a:r>
              <a:rPr lang="en-US" b="0" i="0" u="none" strike="noStrike" dirty="0">
                <a:solidFill>
                  <a:srgbClr val="999999"/>
                </a:solidFill>
                <a:effectLst/>
                <a:latin typeface="Consolas" panose="020B0609020204030204" pitchFamily="49" charset="0"/>
              </a:rPr>
              <a:t>;</a:t>
            </a:r>
            <a:br>
              <a:rPr lang="en-US" b="0" i="0" u="none" strike="noStrike" dirty="0">
                <a:solidFill>
                  <a:srgbClr val="D73A49"/>
                </a:solidFill>
                <a:effectLst/>
                <a:latin typeface="Consolas" panose="020B0609020204030204" pitchFamily="49" charset="0"/>
              </a:rPr>
            </a:br>
            <a:r>
              <a:rPr lang="en-US" b="0" i="0" u="none" strike="noStrike" dirty="0">
                <a:solidFill>
                  <a:srgbClr val="999999"/>
                </a:solidFill>
                <a:effectLst/>
                <a:latin typeface="Consolas" panose="020B0609020204030204" pitchFamily="49" charset="0"/>
              </a:rPr>
              <a:t>}</a:t>
            </a:r>
            <a:br>
              <a:rPr lang="en-US" dirty="0"/>
            </a:br>
            <a:br>
              <a:rPr lang="en-US" dirty="0"/>
            </a:br>
            <a:r>
              <a:rPr lang="en-US" b="0" i="0" u="none" strike="noStrike" dirty="0">
                <a:solidFill>
                  <a:srgbClr val="990055"/>
                </a:solidFill>
                <a:effectLst/>
                <a:latin typeface="Consolas" panose="020B0609020204030204" pitchFamily="49" charset="0"/>
              </a:rPr>
              <a:t>p </a:t>
            </a:r>
            <a:r>
              <a:rPr lang="en-US" b="0" i="0" u="none" strike="noStrike" dirty="0">
                <a:solidFill>
                  <a:srgbClr val="999999"/>
                </a:solidFill>
                <a:effectLst/>
                <a:latin typeface="Consolas" panose="020B0609020204030204" pitchFamily="49" charset="0"/>
              </a:rPr>
              <a:t>{</a:t>
            </a:r>
            <a:br>
              <a:rPr lang="en-US" b="0" i="0" u="none" strike="noStrike" dirty="0">
                <a:solidFill>
                  <a:srgbClr val="D73A49"/>
                </a:solidFill>
                <a:effectLst/>
                <a:latin typeface="Consolas" panose="020B0609020204030204" pitchFamily="49" charset="0"/>
              </a:rPr>
            </a:br>
            <a:r>
              <a:rPr lang="en-US" b="0" i="0" u="none" strike="noStrike" dirty="0">
                <a:solidFill>
                  <a:srgbClr val="D73A49"/>
                </a:solidFill>
                <a:effectLst/>
                <a:latin typeface="Consolas" panose="020B0609020204030204" pitchFamily="49" charset="0"/>
              </a:rPr>
              <a:t>  font-family</a:t>
            </a:r>
            <a:r>
              <a:rPr lang="en-US" b="0" i="0" u="none" strike="noStrike" dirty="0">
                <a:solidFill>
                  <a:srgbClr val="999999"/>
                </a:solidFill>
                <a:effectLst/>
                <a:latin typeface="Consolas" panose="020B0609020204030204" pitchFamily="49" charset="0"/>
              </a:rPr>
              <a:t>:</a:t>
            </a:r>
            <a:r>
              <a:rPr lang="en-US" b="0" i="0" u="none" strike="noStrike" dirty="0">
                <a:solidFill>
                  <a:srgbClr val="005CC5"/>
                </a:solidFill>
                <a:effectLst/>
                <a:latin typeface="Consolas" panose="020B0609020204030204" pitchFamily="49" charset="0"/>
              </a:rPr>
              <a:t> </a:t>
            </a:r>
            <a:r>
              <a:rPr lang="en-US" b="0" i="0" u="none" strike="noStrike" dirty="0" err="1">
                <a:solidFill>
                  <a:srgbClr val="005CC5"/>
                </a:solidFill>
                <a:effectLst/>
                <a:latin typeface="Consolas" panose="020B0609020204030204" pitchFamily="49" charset="0"/>
              </a:rPr>
              <a:t>verdana</a:t>
            </a:r>
            <a:r>
              <a:rPr lang="en-US" b="0" i="0" u="none" strike="noStrike" dirty="0">
                <a:solidFill>
                  <a:srgbClr val="999999"/>
                </a:solidFill>
                <a:effectLst/>
                <a:latin typeface="Consolas" panose="020B0609020204030204" pitchFamily="49" charset="0"/>
              </a:rPr>
              <a:t>;</a:t>
            </a:r>
            <a:br>
              <a:rPr lang="en-US" b="0" i="0" u="none" strike="noStrike" dirty="0">
                <a:solidFill>
                  <a:srgbClr val="D73A49"/>
                </a:solidFill>
                <a:effectLst/>
                <a:latin typeface="Consolas" panose="020B0609020204030204" pitchFamily="49" charset="0"/>
              </a:rPr>
            </a:br>
            <a:r>
              <a:rPr lang="en-US" b="0" i="0" u="none" strike="noStrike" dirty="0">
                <a:solidFill>
                  <a:srgbClr val="D73A49"/>
                </a:solidFill>
                <a:effectLst/>
                <a:latin typeface="Consolas" panose="020B0609020204030204" pitchFamily="49" charset="0"/>
              </a:rPr>
              <a:t>  font-size</a:t>
            </a:r>
            <a:r>
              <a:rPr lang="en-US" b="0" i="0" u="none" strike="noStrike" dirty="0">
                <a:solidFill>
                  <a:srgbClr val="999999"/>
                </a:solidFill>
                <a:effectLst/>
                <a:latin typeface="Consolas" panose="020B0609020204030204" pitchFamily="49" charset="0"/>
              </a:rPr>
              <a:t>:</a:t>
            </a:r>
            <a:r>
              <a:rPr lang="en-US" b="0" i="0" u="none" strike="noStrike" dirty="0">
                <a:solidFill>
                  <a:srgbClr val="005CC5"/>
                </a:solidFill>
                <a:effectLst/>
                <a:latin typeface="Consolas" panose="020B0609020204030204" pitchFamily="49" charset="0"/>
              </a:rPr>
              <a:t> 20px</a:t>
            </a:r>
            <a:r>
              <a:rPr lang="en-US" b="0" i="0" u="none" strike="noStrike" dirty="0">
                <a:solidFill>
                  <a:srgbClr val="999999"/>
                </a:solidFill>
                <a:effectLst/>
                <a:latin typeface="Consolas" panose="020B0609020204030204" pitchFamily="49" charset="0"/>
              </a:rPr>
              <a:t>;</a:t>
            </a:r>
            <a:br>
              <a:rPr lang="en-US" b="0" i="0" u="none" strike="noStrike" dirty="0">
                <a:solidFill>
                  <a:srgbClr val="D73A49"/>
                </a:solidFill>
                <a:effectLst/>
                <a:latin typeface="Consolas" panose="020B0609020204030204" pitchFamily="49" charset="0"/>
              </a:rPr>
            </a:br>
            <a:r>
              <a:rPr lang="en-US" b="0" i="0" u="none" strike="noStrike" dirty="0">
                <a:solidFill>
                  <a:srgbClr val="999999"/>
                </a:solidFill>
                <a:effectLst/>
                <a:latin typeface="Consolas" panose="020B0609020204030204" pitchFamily="49" charset="0"/>
              </a:rPr>
              <a:t>}</a:t>
            </a:r>
            <a:endParaRPr lang="en-US" dirty="0">
              <a:effectLst/>
            </a:endParaRPr>
          </a:p>
        </p:txBody>
      </p:sp>
    </p:spTree>
    <p:extLst>
      <p:ext uri="{BB962C8B-B14F-4D97-AF65-F5344CB8AC3E}">
        <p14:creationId xmlns:p14="http://schemas.microsoft.com/office/powerpoint/2010/main" val="26357505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AF7DA-452D-DC2E-E4E1-FA4080EB23B8}"/>
              </a:ext>
            </a:extLst>
          </p:cNvPr>
          <p:cNvSpPr>
            <a:spLocks noGrp="1"/>
          </p:cNvSpPr>
          <p:nvPr>
            <p:ph type="title"/>
          </p:nvPr>
        </p:nvSpPr>
        <p:spPr/>
        <p:txBody>
          <a:bodyPr/>
          <a:lstStyle/>
          <a:p>
            <a:r>
              <a:rPr lang="en-US" b="0" i="0" u="none" strike="noStrike" dirty="0">
                <a:solidFill>
                  <a:srgbClr val="000000"/>
                </a:solidFill>
                <a:effectLst/>
                <a:latin typeface="Segoe UI" panose="020B0502040204020203" pitchFamily="34" charset="0"/>
              </a:rPr>
              <a:t>CSS Solved a Big Problem</a:t>
            </a:r>
            <a:br>
              <a:rPr lang="en-US" b="0" i="0" u="none" strike="noStrike" dirty="0">
                <a:solidFill>
                  <a:srgbClr val="000000"/>
                </a:solidFill>
                <a:effectLst/>
                <a:latin typeface="Segoe UI" panose="020B0502040204020203" pitchFamily="34" charset="0"/>
              </a:rPr>
            </a:br>
            <a:endParaRPr lang="en-US" dirty="0"/>
          </a:p>
        </p:txBody>
      </p:sp>
      <p:sp>
        <p:nvSpPr>
          <p:cNvPr id="3" name="Text Placeholder 2">
            <a:extLst>
              <a:ext uri="{FF2B5EF4-FFF2-40B4-BE49-F238E27FC236}">
                <a16:creationId xmlns:a16="http://schemas.microsoft.com/office/drawing/2014/main" id="{3D2B9F1D-8E68-FA5C-20E7-3135688BFD77}"/>
              </a:ext>
            </a:extLst>
          </p:cNvPr>
          <p:cNvSpPr>
            <a:spLocks noGrp="1"/>
          </p:cNvSpPr>
          <p:nvPr>
            <p:ph type="body" idx="1"/>
          </p:nvPr>
        </p:nvSpPr>
        <p:spPr>
          <a:xfrm>
            <a:off x="628650" y="1027906"/>
            <a:ext cx="7886700" cy="4351339"/>
          </a:xfrm>
        </p:spPr>
        <p:txBody>
          <a:bodyPr/>
          <a:lstStyle/>
          <a:p>
            <a:pPr algn="l"/>
            <a:r>
              <a:rPr lang="en-US" sz="2000" b="0" i="0" u="none" strike="noStrike" dirty="0">
                <a:solidFill>
                  <a:srgbClr val="000000"/>
                </a:solidFill>
                <a:effectLst/>
                <a:latin typeface="Verdana" panose="020B0604030504040204" pitchFamily="34" charset="0"/>
              </a:rPr>
              <a:t>HTML was NEVER intended to contain tags for formatting a web page!</a:t>
            </a:r>
          </a:p>
          <a:p>
            <a:pPr algn="l"/>
            <a:r>
              <a:rPr lang="en-US" sz="2000" b="0" i="0" u="none" strike="noStrike" dirty="0">
                <a:solidFill>
                  <a:srgbClr val="000000"/>
                </a:solidFill>
                <a:effectLst/>
                <a:latin typeface="Verdana" panose="020B0604030504040204" pitchFamily="34" charset="0"/>
              </a:rPr>
              <a:t>HTML was created to describe the content of a web page, like:</a:t>
            </a:r>
          </a:p>
          <a:p>
            <a:pPr algn="l"/>
            <a:r>
              <a:rPr lang="en-US" sz="2000" b="0" i="0" u="none" strike="noStrike" dirty="0">
                <a:solidFill>
                  <a:srgbClr val="000000"/>
                </a:solidFill>
                <a:effectLst/>
                <a:latin typeface="Verdana" panose="020B0604030504040204" pitchFamily="34" charset="0"/>
              </a:rPr>
              <a:t>&lt;h1&gt;This is a heading&lt;/h1&gt;</a:t>
            </a:r>
          </a:p>
          <a:p>
            <a:pPr algn="l"/>
            <a:r>
              <a:rPr lang="en-US" sz="2000" b="0" i="0" u="none" strike="noStrike" dirty="0">
                <a:solidFill>
                  <a:srgbClr val="000000"/>
                </a:solidFill>
                <a:effectLst/>
                <a:latin typeface="Verdana" panose="020B0604030504040204" pitchFamily="34" charset="0"/>
              </a:rPr>
              <a:t>&lt;p&gt;This is a paragraph.&lt;/p&gt;</a:t>
            </a:r>
          </a:p>
          <a:p>
            <a:pPr algn="l"/>
            <a:r>
              <a:rPr lang="en-US" sz="2000" b="0" i="0" u="none" strike="noStrike" dirty="0">
                <a:solidFill>
                  <a:srgbClr val="000000"/>
                </a:solidFill>
                <a:effectLst/>
                <a:latin typeface="Verdana" panose="020B0604030504040204" pitchFamily="34" charset="0"/>
              </a:rPr>
              <a:t>When tags like &lt;font&gt;, and color attributes were added to the HTML 3.2 specification, it started a nightmare for web developers. Development of large websites, where fonts and color information were added to every single page, became a long and expensive process.</a:t>
            </a:r>
          </a:p>
          <a:p>
            <a:pPr algn="l"/>
            <a:r>
              <a:rPr lang="en-US" sz="2000" b="0" i="0" u="none" strike="noStrike" dirty="0">
                <a:solidFill>
                  <a:srgbClr val="000000"/>
                </a:solidFill>
                <a:effectLst/>
                <a:latin typeface="Verdana" panose="020B0604030504040204" pitchFamily="34" charset="0"/>
              </a:rPr>
              <a:t>To solve this problem, the World Wide Web Consortium (W3C) created CSS.</a:t>
            </a:r>
          </a:p>
          <a:p>
            <a:pPr algn="l"/>
            <a:r>
              <a:rPr lang="en-US" sz="2000" b="0" i="0" u="none" strike="noStrike" dirty="0">
                <a:solidFill>
                  <a:srgbClr val="000000"/>
                </a:solidFill>
                <a:effectLst/>
                <a:latin typeface="Verdana" panose="020B0604030504040204" pitchFamily="34" charset="0"/>
              </a:rPr>
              <a:t>CSS removed the style formatting from the HTML page!</a:t>
            </a:r>
          </a:p>
          <a:p>
            <a:endParaRPr lang="en-US" sz="2000" dirty="0"/>
          </a:p>
        </p:txBody>
      </p:sp>
    </p:spTree>
    <p:extLst>
      <p:ext uri="{BB962C8B-B14F-4D97-AF65-F5344CB8AC3E}">
        <p14:creationId xmlns:p14="http://schemas.microsoft.com/office/powerpoint/2010/main" val="40673572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6C798-2F3A-808B-8C66-32B9F11129F5}"/>
              </a:ext>
            </a:extLst>
          </p:cNvPr>
          <p:cNvSpPr>
            <a:spLocks noGrp="1"/>
          </p:cNvSpPr>
          <p:nvPr>
            <p:ph type="title"/>
          </p:nvPr>
        </p:nvSpPr>
        <p:spPr/>
        <p:txBody>
          <a:bodyPr/>
          <a:lstStyle/>
          <a:p>
            <a:r>
              <a:rPr lang="en-US" b="0" i="0" u="none" strike="noStrike" dirty="0">
                <a:solidFill>
                  <a:srgbClr val="000000"/>
                </a:solidFill>
                <a:effectLst/>
                <a:latin typeface="Segoe UI" panose="020B0502040204020203" pitchFamily="34" charset="0"/>
              </a:rPr>
              <a:t>CSS Saves a Lot of Work!</a:t>
            </a:r>
            <a:br>
              <a:rPr lang="en-US" b="0" i="0" u="none" strike="noStrike" dirty="0">
                <a:solidFill>
                  <a:srgbClr val="000000"/>
                </a:solidFill>
                <a:effectLst/>
                <a:latin typeface="Segoe UI" panose="020B0502040204020203" pitchFamily="34" charset="0"/>
              </a:rPr>
            </a:br>
            <a:endParaRPr lang="en-US" dirty="0"/>
          </a:p>
        </p:txBody>
      </p:sp>
      <p:sp>
        <p:nvSpPr>
          <p:cNvPr id="3" name="Text Placeholder 2">
            <a:extLst>
              <a:ext uri="{FF2B5EF4-FFF2-40B4-BE49-F238E27FC236}">
                <a16:creationId xmlns:a16="http://schemas.microsoft.com/office/drawing/2014/main" id="{29E28B88-1EBC-D66E-1F65-1F7F5C3FBC45}"/>
              </a:ext>
            </a:extLst>
          </p:cNvPr>
          <p:cNvSpPr>
            <a:spLocks noGrp="1"/>
          </p:cNvSpPr>
          <p:nvPr>
            <p:ph type="body" idx="1"/>
          </p:nvPr>
        </p:nvSpPr>
        <p:spPr/>
        <p:txBody>
          <a:bodyPr/>
          <a:lstStyle/>
          <a:p>
            <a:pPr algn="l"/>
            <a:r>
              <a:rPr lang="en-US" b="0" i="0" u="none" strike="noStrike" dirty="0">
                <a:solidFill>
                  <a:srgbClr val="000000"/>
                </a:solidFill>
                <a:effectLst/>
                <a:latin typeface="Verdana" panose="020B0604030504040204" pitchFamily="34" charset="0"/>
              </a:rPr>
              <a:t>The style definitions are normally saved in external .</a:t>
            </a:r>
            <a:r>
              <a:rPr lang="en-US" b="0" i="0" u="none" strike="noStrike" dirty="0" err="1">
                <a:solidFill>
                  <a:srgbClr val="000000"/>
                </a:solidFill>
                <a:effectLst/>
                <a:latin typeface="Verdana" panose="020B0604030504040204" pitchFamily="34" charset="0"/>
              </a:rPr>
              <a:t>css</a:t>
            </a:r>
            <a:r>
              <a:rPr lang="en-US" b="0" i="0" u="none" strike="noStrike" dirty="0">
                <a:solidFill>
                  <a:srgbClr val="000000"/>
                </a:solidFill>
                <a:effectLst/>
                <a:latin typeface="Verdana" panose="020B0604030504040204" pitchFamily="34" charset="0"/>
              </a:rPr>
              <a:t> files.</a:t>
            </a:r>
          </a:p>
          <a:p>
            <a:pPr algn="l"/>
            <a:r>
              <a:rPr lang="en-US" b="0" i="0" u="none" strike="noStrike" dirty="0">
                <a:solidFill>
                  <a:srgbClr val="000000"/>
                </a:solidFill>
                <a:effectLst/>
                <a:latin typeface="Verdana" panose="020B0604030504040204" pitchFamily="34" charset="0"/>
              </a:rPr>
              <a:t>With an external stylesheet file, you can change the look of an entire website by changing just one file!</a:t>
            </a:r>
          </a:p>
          <a:p>
            <a:endParaRPr lang="en-US" dirty="0"/>
          </a:p>
        </p:txBody>
      </p:sp>
    </p:spTree>
    <p:extLst>
      <p:ext uri="{BB962C8B-B14F-4D97-AF65-F5344CB8AC3E}">
        <p14:creationId xmlns:p14="http://schemas.microsoft.com/office/powerpoint/2010/main" val="7142309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67F9C-04D5-3D05-5533-3F6A5825FD79}"/>
              </a:ext>
            </a:extLst>
          </p:cNvPr>
          <p:cNvSpPr>
            <a:spLocks noGrp="1"/>
          </p:cNvSpPr>
          <p:nvPr>
            <p:ph type="title"/>
          </p:nvPr>
        </p:nvSpPr>
        <p:spPr/>
        <p:txBody>
          <a:bodyPr/>
          <a:lstStyle/>
          <a:p>
            <a:r>
              <a:rPr lang="en-US" b="0" i="0" u="none" strike="noStrike" dirty="0">
                <a:solidFill>
                  <a:srgbClr val="000000"/>
                </a:solidFill>
                <a:effectLst/>
                <a:latin typeface="Segoe UI" panose="020B0502040204020203" pitchFamily="34" charset="0"/>
              </a:rPr>
              <a:t>CSS Syntax</a:t>
            </a:r>
            <a:br>
              <a:rPr lang="en-US" b="0" i="0" u="none" strike="noStrike" dirty="0">
                <a:solidFill>
                  <a:srgbClr val="000000"/>
                </a:solidFill>
                <a:effectLst/>
                <a:latin typeface="Segoe UI" panose="020B0502040204020203" pitchFamily="34" charset="0"/>
              </a:rPr>
            </a:br>
            <a:endParaRPr lang="en-US" dirty="0"/>
          </a:p>
        </p:txBody>
      </p:sp>
      <p:sp>
        <p:nvSpPr>
          <p:cNvPr id="3" name="Text Placeholder 2">
            <a:extLst>
              <a:ext uri="{FF2B5EF4-FFF2-40B4-BE49-F238E27FC236}">
                <a16:creationId xmlns:a16="http://schemas.microsoft.com/office/drawing/2014/main" id="{E9B78F30-1478-6D49-9FF5-98212BAD4F1F}"/>
              </a:ext>
            </a:extLst>
          </p:cNvPr>
          <p:cNvSpPr>
            <a:spLocks noGrp="1"/>
          </p:cNvSpPr>
          <p:nvPr>
            <p:ph type="body" idx="1"/>
          </p:nvPr>
        </p:nvSpPr>
        <p:spPr>
          <a:xfrm>
            <a:off x="628650" y="1253330"/>
            <a:ext cx="7886700" cy="4351339"/>
          </a:xfrm>
        </p:spPr>
        <p:txBody>
          <a:bodyPr/>
          <a:lstStyle/>
          <a:p>
            <a:r>
              <a:rPr lang="en-US" b="0" i="0" u="none" strike="noStrike" dirty="0">
                <a:solidFill>
                  <a:srgbClr val="000000"/>
                </a:solidFill>
                <a:effectLst/>
                <a:latin typeface="Verdana" panose="020B0604030504040204" pitchFamily="34" charset="0"/>
              </a:rPr>
              <a:t>A CSS rule consists of a selector and a declaration block.</a:t>
            </a:r>
          </a:p>
          <a:p>
            <a:r>
              <a:rPr lang="en-US" dirty="0">
                <a:effectLst/>
              </a:rPr>
              <a:t>The selector points to the HTML element you want to style.</a:t>
            </a:r>
          </a:p>
          <a:p>
            <a:r>
              <a:rPr lang="en-US" dirty="0">
                <a:effectLst/>
              </a:rPr>
              <a:t>The declaration block contains one or more declarations separated by semicolons.</a:t>
            </a:r>
          </a:p>
          <a:p>
            <a:r>
              <a:rPr lang="en-US" dirty="0">
                <a:effectLst/>
              </a:rPr>
              <a:t>Each declaration includes a CSS property name and a value, separated by a colon.</a:t>
            </a:r>
          </a:p>
          <a:p>
            <a:r>
              <a:rPr lang="en-US" dirty="0">
                <a:effectLst/>
              </a:rPr>
              <a:t>Multiple CSS declarations are separated with semicolons, and declaration blocks are surrounded by curly braces.</a:t>
            </a:r>
          </a:p>
          <a:p>
            <a:pPr>
              <a:spcBef>
                <a:spcPts val="1800"/>
              </a:spcBef>
              <a:spcAft>
                <a:spcPts val="1800"/>
              </a:spcAft>
            </a:pPr>
            <a:br>
              <a:rPr lang="en-US" dirty="0">
                <a:effectLst/>
              </a:rPr>
            </a:br>
            <a:endParaRPr lang="en-US" dirty="0">
              <a:effectLst/>
            </a:endParaRPr>
          </a:p>
          <a:p>
            <a:endParaRPr lang="en-US" b="0" i="0" u="none" strike="noStrike" dirty="0">
              <a:solidFill>
                <a:srgbClr val="000000"/>
              </a:solidFill>
              <a:effectLst/>
              <a:latin typeface="Verdana" panose="020B0604030504040204" pitchFamily="34" charset="0"/>
            </a:endParaRPr>
          </a:p>
          <a:p>
            <a:endParaRPr lang="en-US" dirty="0"/>
          </a:p>
        </p:txBody>
      </p:sp>
      <p:pic>
        <p:nvPicPr>
          <p:cNvPr id="4" name="Picture 3" descr="This image explains the basic structure of a CSS rule.&#10;&#10;What you see:&#10;On the left: Selector → h1&#10;&#10;On the right: a block with:&#10;&#10;{ color: blue; font-size: 12px; }&#10;Labels showing:&#10;Property&#10;Value&#10;What it represents:&#10;1. Selector (h1)&#10;This tells which HTML element to style&#10;Example: h1 means all heading 1 elements&#10;2. Declaration block { ... }&#10;Contains all the styling rules&#10;3. Properties and Values:&#10;&#10;Inside the block:&#10;&#10;color: blue;&#10;Property → color&#10;Value → blue&#10;font-size: 12px;&#10;Property → font-size&#10;Value → 12px&#10;In very simple terms:&#10;&#10;It tells the browser:&#10;&#10;What to style (h1)&#10;How to style it (blue color, 12px size)&#10;Easy analogy:&#10;&#10;Think of it like instructions:&#10;&#10;Target: all headings&#10;Instructions:&#10;Make text blue&#10;Make text size 12&#10;Connection to computing:&#10;CSS (Cascading Style Sheets) is used in web development&#10;It controls how web pages look and appear&#10;Works with HTML to design websites&#10;Key idea:&#10;&#10;CSS uses:&#10;Selector + Properties + Values&#10;to control the appearance of web elements.">
            <a:extLst>
              <a:ext uri="{FF2B5EF4-FFF2-40B4-BE49-F238E27FC236}">
                <a16:creationId xmlns:a16="http://schemas.microsoft.com/office/drawing/2014/main" id="{9997FA76-5E9D-4F3A-14FD-0BB531DF7CB1}"/>
              </a:ext>
            </a:extLst>
          </p:cNvPr>
          <p:cNvPicPr>
            <a:picLocks noChangeAspect="1"/>
          </p:cNvPicPr>
          <p:nvPr/>
        </p:nvPicPr>
        <p:blipFill>
          <a:blip r:embed="rId2"/>
          <a:stretch>
            <a:fillRect/>
          </a:stretch>
        </p:blipFill>
        <p:spPr>
          <a:xfrm>
            <a:off x="1066275" y="4481815"/>
            <a:ext cx="5625472" cy="1510194"/>
          </a:xfrm>
          <a:prstGeom prst="rect">
            <a:avLst/>
          </a:prstGeom>
        </p:spPr>
      </p:pic>
    </p:spTree>
    <p:extLst>
      <p:ext uri="{BB962C8B-B14F-4D97-AF65-F5344CB8AC3E}">
        <p14:creationId xmlns:p14="http://schemas.microsoft.com/office/powerpoint/2010/main" val="31088723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A33C2-FC65-9344-1FEF-495B21614CFE}"/>
              </a:ext>
            </a:extLst>
          </p:cNvPr>
          <p:cNvSpPr>
            <a:spLocks noGrp="1"/>
          </p:cNvSpPr>
          <p:nvPr>
            <p:ph type="title"/>
          </p:nvPr>
        </p:nvSpPr>
        <p:spPr/>
        <p:txBody>
          <a:bodyPr/>
          <a:lstStyle/>
          <a:p>
            <a:r>
              <a:rPr lang="en-US" b="0" i="0" u="none" strike="noStrike" dirty="0">
                <a:solidFill>
                  <a:srgbClr val="000000"/>
                </a:solidFill>
                <a:effectLst/>
                <a:latin typeface="Segoe UI" panose="020B0502040204020203" pitchFamily="34" charset="0"/>
              </a:rPr>
              <a:t>Example</a:t>
            </a:r>
            <a:br>
              <a:rPr lang="en-US" b="0" i="0" u="none" strike="noStrike" dirty="0">
                <a:solidFill>
                  <a:srgbClr val="000000"/>
                </a:solidFill>
                <a:effectLst/>
                <a:latin typeface="Segoe UI" panose="020B0502040204020203" pitchFamily="34" charset="0"/>
              </a:rPr>
            </a:br>
            <a:endParaRPr lang="en-US" dirty="0"/>
          </a:p>
        </p:txBody>
      </p:sp>
      <p:sp>
        <p:nvSpPr>
          <p:cNvPr id="3" name="Text Placeholder 2">
            <a:extLst>
              <a:ext uri="{FF2B5EF4-FFF2-40B4-BE49-F238E27FC236}">
                <a16:creationId xmlns:a16="http://schemas.microsoft.com/office/drawing/2014/main" id="{94926912-3613-A07D-8223-812533ED6DC1}"/>
              </a:ext>
            </a:extLst>
          </p:cNvPr>
          <p:cNvSpPr>
            <a:spLocks noGrp="1"/>
          </p:cNvSpPr>
          <p:nvPr>
            <p:ph type="body" idx="1"/>
          </p:nvPr>
        </p:nvSpPr>
        <p:spPr>
          <a:xfrm>
            <a:off x="628650" y="1690688"/>
            <a:ext cx="7886700" cy="4351339"/>
          </a:xfrm>
        </p:spPr>
        <p:txBody>
          <a:bodyPr/>
          <a:lstStyle/>
          <a:p>
            <a:pPr algn="l"/>
            <a:r>
              <a:rPr lang="en-US" b="0" i="0" u="none" strike="noStrike" dirty="0">
                <a:solidFill>
                  <a:srgbClr val="000000"/>
                </a:solidFill>
                <a:effectLst/>
                <a:latin typeface="Verdana" panose="020B0604030504040204" pitchFamily="34" charset="0"/>
              </a:rPr>
              <a:t>In this example all &lt;p&gt; elements will be center-aligned, with a red text color:</a:t>
            </a:r>
          </a:p>
          <a:p>
            <a:pPr algn="l"/>
            <a:r>
              <a:rPr lang="en-US" b="0" i="0" u="none" strike="noStrike" dirty="0">
                <a:solidFill>
                  <a:srgbClr val="990055"/>
                </a:solidFill>
                <a:effectLst/>
                <a:latin typeface="Consolas" panose="020B0609020204030204" pitchFamily="49" charset="0"/>
              </a:rPr>
              <a:t>p </a:t>
            </a:r>
            <a:r>
              <a:rPr lang="en-US" b="0" i="0" u="none" strike="noStrike" dirty="0">
                <a:solidFill>
                  <a:srgbClr val="999999"/>
                </a:solidFill>
                <a:effectLst/>
                <a:latin typeface="Consolas" panose="020B0609020204030204" pitchFamily="49" charset="0"/>
              </a:rPr>
              <a:t>{</a:t>
            </a:r>
            <a:br>
              <a:rPr lang="en-US" b="0" i="0" u="none" strike="noStrike" dirty="0">
                <a:solidFill>
                  <a:srgbClr val="D73A49"/>
                </a:solidFill>
                <a:effectLst/>
                <a:latin typeface="Consolas" panose="020B0609020204030204" pitchFamily="49" charset="0"/>
              </a:rPr>
            </a:br>
            <a:r>
              <a:rPr lang="en-US" b="0" i="0" u="none" strike="noStrike" dirty="0">
                <a:solidFill>
                  <a:srgbClr val="D73A49"/>
                </a:solidFill>
                <a:effectLst/>
                <a:latin typeface="Consolas" panose="020B0609020204030204" pitchFamily="49" charset="0"/>
              </a:rPr>
              <a:t>  color</a:t>
            </a:r>
            <a:r>
              <a:rPr lang="en-US" b="0" i="0" u="none" strike="noStrike" dirty="0">
                <a:solidFill>
                  <a:srgbClr val="999999"/>
                </a:solidFill>
                <a:effectLst/>
                <a:latin typeface="Consolas" panose="020B0609020204030204" pitchFamily="49" charset="0"/>
              </a:rPr>
              <a:t>:</a:t>
            </a:r>
            <a:r>
              <a:rPr lang="en-US" b="0" i="0" u="none" strike="noStrike" dirty="0">
                <a:solidFill>
                  <a:srgbClr val="005CC5"/>
                </a:solidFill>
                <a:effectLst/>
                <a:latin typeface="Consolas" panose="020B0609020204030204" pitchFamily="49" charset="0"/>
              </a:rPr>
              <a:t> red</a:t>
            </a:r>
            <a:r>
              <a:rPr lang="en-US" b="0" i="0" u="none" strike="noStrike" dirty="0">
                <a:solidFill>
                  <a:srgbClr val="999999"/>
                </a:solidFill>
                <a:effectLst/>
                <a:latin typeface="Consolas" panose="020B0609020204030204" pitchFamily="49" charset="0"/>
              </a:rPr>
              <a:t>;</a:t>
            </a:r>
            <a:br>
              <a:rPr lang="en-US" b="0" i="0" u="none" strike="noStrike" dirty="0">
                <a:solidFill>
                  <a:srgbClr val="D73A49"/>
                </a:solidFill>
                <a:effectLst/>
                <a:latin typeface="Consolas" panose="020B0609020204030204" pitchFamily="49" charset="0"/>
              </a:rPr>
            </a:br>
            <a:r>
              <a:rPr lang="en-US" b="0" i="0" u="none" strike="noStrike" dirty="0">
                <a:solidFill>
                  <a:srgbClr val="D73A49"/>
                </a:solidFill>
                <a:effectLst/>
                <a:latin typeface="Consolas" panose="020B0609020204030204" pitchFamily="49" charset="0"/>
              </a:rPr>
              <a:t>  text-align</a:t>
            </a:r>
            <a:r>
              <a:rPr lang="en-US" b="0" i="0" u="none" strike="noStrike" dirty="0">
                <a:solidFill>
                  <a:srgbClr val="999999"/>
                </a:solidFill>
                <a:effectLst/>
                <a:latin typeface="Consolas" panose="020B0609020204030204" pitchFamily="49" charset="0"/>
              </a:rPr>
              <a:t>:</a:t>
            </a:r>
            <a:r>
              <a:rPr lang="en-US" b="0" i="0" u="none" strike="noStrike" dirty="0">
                <a:solidFill>
                  <a:srgbClr val="005CC5"/>
                </a:solidFill>
                <a:effectLst/>
                <a:latin typeface="Consolas" panose="020B0609020204030204" pitchFamily="49" charset="0"/>
              </a:rPr>
              <a:t> center</a:t>
            </a:r>
            <a:r>
              <a:rPr lang="en-US" b="0" i="0" u="none" strike="noStrike" dirty="0">
                <a:solidFill>
                  <a:srgbClr val="999999"/>
                </a:solidFill>
                <a:effectLst/>
                <a:latin typeface="Consolas" panose="020B0609020204030204" pitchFamily="49" charset="0"/>
              </a:rPr>
              <a:t>;</a:t>
            </a:r>
            <a:br>
              <a:rPr lang="en-US" b="0" i="0" u="none" strike="noStrike" dirty="0">
                <a:solidFill>
                  <a:srgbClr val="D73A49"/>
                </a:solidFill>
                <a:effectLst/>
                <a:latin typeface="Consolas" panose="020B0609020204030204" pitchFamily="49" charset="0"/>
              </a:rPr>
            </a:br>
            <a:r>
              <a:rPr lang="en-US" b="0" i="0" u="none" strike="noStrike" dirty="0">
                <a:solidFill>
                  <a:srgbClr val="999999"/>
                </a:solidFill>
                <a:effectLst/>
                <a:latin typeface="Consolas" panose="020B0609020204030204" pitchFamily="49" charset="0"/>
              </a:rPr>
              <a:t>}</a:t>
            </a:r>
            <a:endParaRPr lang="en-US" dirty="0">
              <a:solidFill>
                <a:srgbClr val="000000"/>
              </a:solidFill>
              <a:latin typeface="Verdana" panose="020B0604030504040204" pitchFamily="34" charset="0"/>
            </a:endParaRPr>
          </a:p>
          <a:p>
            <a:pPr>
              <a:buFont typeface="Arial" panose="020B0604020202020204" pitchFamily="34" charset="0"/>
              <a:buChar char="•"/>
            </a:pPr>
            <a:r>
              <a:rPr lang="en-US" dirty="0">
                <a:effectLst/>
              </a:rPr>
              <a:t>p is a selector in CSS (it points to the HTML element you want to style: &lt;p&gt;).</a:t>
            </a:r>
          </a:p>
          <a:p>
            <a:pPr>
              <a:buFont typeface="Arial" panose="020B0604020202020204" pitchFamily="34" charset="0"/>
              <a:buChar char="•"/>
            </a:pPr>
            <a:r>
              <a:rPr lang="en-US" dirty="0">
                <a:effectLst/>
              </a:rPr>
              <a:t>color is a property, and red is the property value</a:t>
            </a:r>
          </a:p>
          <a:p>
            <a:pPr>
              <a:buFont typeface="Arial" panose="020B0604020202020204" pitchFamily="34" charset="0"/>
              <a:buChar char="•"/>
            </a:pPr>
            <a:r>
              <a:rPr lang="en-US" dirty="0">
                <a:effectLst/>
              </a:rPr>
              <a:t>text-align is a property, and center is the property value</a:t>
            </a:r>
          </a:p>
          <a:p>
            <a:pPr marL="114300" indent="0">
              <a:spcBef>
                <a:spcPts val="1800"/>
              </a:spcBef>
              <a:spcAft>
                <a:spcPts val="1800"/>
              </a:spcAft>
              <a:buNone/>
            </a:pPr>
            <a:endParaRPr lang="en-US" dirty="0">
              <a:effectLst/>
            </a:endParaRPr>
          </a:p>
        </p:txBody>
      </p:sp>
    </p:spTree>
    <p:extLst>
      <p:ext uri="{BB962C8B-B14F-4D97-AF65-F5344CB8AC3E}">
        <p14:creationId xmlns:p14="http://schemas.microsoft.com/office/powerpoint/2010/main" val="23396940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DCE9A-7B2D-1554-7008-FB176A242DED}"/>
              </a:ext>
            </a:extLst>
          </p:cNvPr>
          <p:cNvSpPr>
            <a:spLocks noGrp="1"/>
          </p:cNvSpPr>
          <p:nvPr>
            <p:ph type="title"/>
          </p:nvPr>
        </p:nvSpPr>
        <p:spPr/>
        <p:txBody>
          <a:bodyPr/>
          <a:lstStyle/>
          <a:p>
            <a:r>
              <a:rPr lang="en-US" b="0" i="0" u="none" strike="noStrike" dirty="0">
                <a:solidFill>
                  <a:srgbClr val="000000"/>
                </a:solidFill>
                <a:effectLst/>
                <a:latin typeface="Segoe UI" panose="020B0502040204020203" pitchFamily="34" charset="0"/>
              </a:rPr>
              <a:t>What is JavaScript?</a:t>
            </a:r>
            <a:br>
              <a:rPr lang="en-US" b="0" i="0" u="none" strike="noStrike" dirty="0">
                <a:solidFill>
                  <a:srgbClr val="000000"/>
                </a:solidFill>
                <a:effectLst/>
                <a:latin typeface="Segoe UI" panose="020B0502040204020203" pitchFamily="34" charset="0"/>
              </a:rPr>
            </a:br>
            <a:endParaRPr lang="en-US" dirty="0"/>
          </a:p>
        </p:txBody>
      </p:sp>
      <p:sp>
        <p:nvSpPr>
          <p:cNvPr id="3" name="Text Placeholder 2">
            <a:extLst>
              <a:ext uri="{FF2B5EF4-FFF2-40B4-BE49-F238E27FC236}">
                <a16:creationId xmlns:a16="http://schemas.microsoft.com/office/drawing/2014/main" id="{804FE959-E8A8-B4B5-F259-1F2A1D90EC0F}"/>
              </a:ext>
            </a:extLst>
          </p:cNvPr>
          <p:cNvSpPr>
            <a:spLocks noGrp="1"/>
          </p:cNvSpPr>
          <p:nvPr>
            <p:ph type="body" idx="1"/>
          </p:nvPr>
        </p:nvSpPr>
        <p:spPr/>
        <p:txBody>
          <a:bodyPr/>
          <a:lstStyle/>
          <a:p>
            <a:pPr algn="l"/>
            <a:r>
              <a:rPr lang="en-US" b="0" i="0" u="none" strike="noStrike" dirty="0">
                <a:solidFill>
                  <a:srgbClr val="000000"/>
                </a:solidFill>
                <a:effectLst/>
                <a:latin typeface="Verdana" panose="020B0604030504040204" pitchFamily="34" charset="0"/>
              </a:rPr>
              <a:t>JavaScript is the programming language of the web.</a:t>
            </a:r>
          </a:p>
          <a:p>
            <a:pPr algn="l"/>
            <a:r>
              <a:rPr lang="en-US" b="0" i="0" u="none" strike="noStrike" dirty="0">
                <a:solidFill>
                  <a:srgbClr val="000000"/>
                </a:solidFill>
                <a:effectLst/>
                <a:latin typeface="Verdana" panose="020B0604030504040204" pitchFamily="34" charset="0"/>
              </a:rPr>
              <a:t>It can update and change both HTML and CSS.</a:t>
            </a:r>
          </a:p>
          <a:p>
            <a:pPr algn="l"/>
            <a:r>
              <a:rPr lang="en-US" b="0" i="0" u="none" strike="noStrike" dirty="0">
                <a:solidFill>
                  <a:srgbClr val="000000"/>
                </a:solidFill>
                <a:effectLst/>
                <a:latin typeface="Verdana" panose="020B0604030504040204" pitchFamily="34" charset="0"/>
              </a:rPr>
              <a:t>It can calculate, manipulate and validate data.</a:t>
            </a:r>
          </a:p>
          <a:p>
            <a:br>
              <a:rPr lang="en-US" dirty="0"/>
            </a:br>
            <a:endParaRPr lang="en-US" dirty="0"/>
          </a:p>
        </p:txBody>
      </p:sp>
    </p:spTree>
    <p:extLst>
      <p:ext uri="{BB962C8B-B14F-4D97-AF65-F5344CB8AC3E}">
        <p14:creationId xmlns:p14="http://schemas.microsoft.com/office/powerpoint/2010/main" val="4343071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040A4-408A-D1C1-CCBC-128775157E71}"/>
              </a:ext>
            </a:extLst>
          </p:cNvPr>
          <p:cNvSpPr>
            <a:spLocks noGrp="1"/>
          </p:cNvSpPr>
          <p:nvPr>
            <p:ph type="title"/>
          </p:nvPr>
        </p:nvSpPr>
        <p:spPr/>
        <p:txBody>
          <a:bodyPr/>
          <a:lstStyle/>
          <a:p>
            <a:r>
              <a:rPr lang="en-US" b="0" i="0" u="none" strike="noStrike" dirty="0">
                <a:solidFill>
                  <a:srgbClr val="000000"/>
                </a:solidFill>
                <a:effectLst/>
                <a:latin typeface="Segoe UI" panose="020B0502040204020203" pitchFamily="34" charset="0"/>
              </a:rPr>
              <a:t>JavaScript Can Change HTML Content</a:t>
            </a:r>
            <a:br>
              <a:rPr lang="en-US" b="0" i="0" u="none" strike="noStrike" dirty="0">
                <a:solidFill>
                  <a:srgbClr val="000000"/>
                </a:solidFill>
                <a:effectLst/>
                <a:latin typeface="Segoe UI" panose="020B0502040204020203" pitchFamily="34" charset="0"/>
              </a:rPr>
            </a:br>
            <a:endParaRPr lang="en-US" dirty="0"/>
          </a:p>
        </p:txBody>
      </p:sp>
      <p:sp>
        <p:nvSpPr>
          <p:cNvPr id="3" name="Text Placeholder 2">
            <a:extLst>
              <a:ext uri="{FF2B5EF4-FFF2-40B4-BE49-F238E27FC236}">
                <a16:creationId xmlns:a16="http://schemas.microsoft.com/office/drawing/2014/main" id="{6098419A-D568-A534-B959-9B474E5498FE}"/>
              </a:ext>
            </a:extLst>
          </p:cNvPr>
          <p:cNvSpPr>
            <a:spLocks noGrp="1"/>
          </p:cNvSpPr>
          <p:nvPr>
            <p:ph type="body" idx="1"/>
          </p:nvPr>
        </p:nvSpPr>
        <p:spPr/>
        <p:txBody>
          <a:bodyPr/>
          <a:lstStyle/>
          <a:p>
            <a:r>
              <a:rPr lang="en-US" dirty="0">
                <a:effectLst/>
              </a:rPr>
              <a:t>One of many JavaScript HTML methods is </a:t>
            </a:r>
            <a:r>
              <a:rPr lang="en-US" dirty="0" err="1">
                <a:effectLst/>
              </a:rPr>
              <a:t>getElementById</a:t>
            </a:r>
            <a:r>
              <a:rPr lang="en-US" dirty="0">
                <a:effectLst/>
              </a:rPr>
              <a:t>().</a:t>
            </a:r>
          </a:p>
          <a:p>
            <a:r>
              <a:rPr lang="en-US" dirty="0">
                <a:effectLst/>
              </a:rPr>
              <a:t>The example below "finds" an HTML element (with id="demo"), and changes the element content (</a:t>
            </a:r>
            <a:r>
              <a:rPr lang="en-US" dirty="0" err="1">
                <a:effectLst/>
              </a:rPr>
              <a:t>innerHTML</a:t>
            </a:r>
            <a:r>
              <a:rPr lang="en-US" dirty="0">
                <a:effectLst/>
              </a:rPr>
              <a:t>) to "Hello JavaScript":</a:t>
            </a:r>
            <a:endParaRPr lang="en-US" dirty="0"/>
          </a:p>
          <a:p>
            <a:r>
              <a:rPr lang="en-US" sz="1600" b="0" i="0" u="none" strike="noStrike" dirty="0" err="1">
                <a:solidFill>
                  <a:srgbClr val="000000"/>
                </a:solidFill>
                <a:effectLst/>
                <a:latin typeface="Consolas" panose="020B0609020204030204" pitchFamily="49" charset="0"/>
              </a:rPr>
              <a:t>document.getElementById</a:t>
            </a:r>
            <a:r>
              <a:rPr lang="en-US" sz="1600" b="0" i="0" u="none" strike="noStrike" dirty="0">
                <a:solidFill>
                  <a:srgbClr val="000000"/>
                </a:solidFill>
                <a:effectLst/>
                <a:latin typeface="Consolas" panose="020B0609020204030204" pitchFamily="49" charset="0"/>
              </a:rPr>
              <a:t>(</a:t>
            </a:r>
            <a:r>
              <a:rPr lang="en-US" sz="1600" b="0" i="0" u="none" strike="noStrike" dirty="0">
                <a:solidFill>
                  <a:srgbClr val="008000"/>
                </a:solidFill>
                <a:effectLst/>
                <a:latin typeface="Consolas" panose="020B0609020204030204" pitchFamily="49" charset="0"/>
              </a:rPr>
              <a:t>"demo"</a:t>
            </a:r>
            <a:r>
              <a:rPr lang="en-US" sz="1600" b="0" i="0" u="none" strike="noStrike" dirty="0">
                <a:solidFill>
                  <a:srgbClr val="000000"/>
                </a:solidFill>
                <a:effectLst/>
                <a:latin typeface="Consolas" panose="020B0609020204030204" pitchFamily="49" charset="0"/>
              </a:rPr>
              <a:t>).</a:t>
            </a:r>
            <a:r>
              <a:rPr lang="en-US" sz="1600" b="0" i="0" u="none" strike="noStrike" dirty="0" err="1">
                <a:solidFill>
                  <a:srgbClr val="000000"/>
                </a:solidFill>
                <a:effectLst/>
                <a:latin typeface="Consolas" panose="020B0609020204030204" pitchFamily="49" charset="0"/>
              </a:rPr>
              <a:t>innerHTML</a:t>
            </a:r>
            <a:r>
              <a:rPr lang="en-US" sz="1600" b="0" i="0" u="none" strike="noStrike" dirty="0">
                <a:solidFill>
                  <a:srgbClr val="000000"/>
                </a:solidFill>
                <a:effectLst/>
                <a:latin typeface="Consolas" panose="020B0609020204030204" pitchFamily="49" charset="0"/>
              </a:rPr>
              <a:t> = </a:t>
            </a:r>
            <a:r>
              <a:rPr lang="en-US" sz="1600" b="0" i="0" u="none" strike="noStrike" dirty="0">
                <a:solidFill>
                  <a:srgbClr val="008000"/>
                </a:solidFill>
                <a:effectLst/>
                <a:latin typeface="Consolas" panose="020B0609020204030204" pitchFamily="49" charset="0"/>
              </a:rPr>
              <a:t>"Hello JavaScript"</a:t>
            </a:r>
            <a:r>
              <a:rPr lang="en-US" sz="1600" b="0" i="0" u="none" strike="noStrike" dirty="0">
                <a:solidFill>
                  <a:srgbClr val="000000"/>
                </a:solidFill>
                <a:effectLst/>
                <a:latin typeface="Consolas" panose="020B0609020204030204" pitchFamily="49" charset="0"/>
              </a:rPr>
              <a:t>;</a:t>
            </a:r>
          </a:p>
          <a:p>
            <a:endParaRPr lang="en-US" b="0" i="0" u="none" strike="noStrike" dirty="0">
              <a:solidFill>
                <a:srgbClr val="000000"/>
              </a:solidFill>
              <a:effectLst/>
              <a:latin typeface="Verdana" panose="020B0604030504040204" pitchFamily="34" charset="0"/>
            </a:endParaRPr>
          </a:p>
          <a:p>
            <a:r>
              <a:rPr lang="en-US" b="0" i="0" u="none" strike="noStrike" dirty="0">
                <a:solidFill>
                  <a:srgbClr val="000000"/>
                </a:solidFill>
                <a:effectLst/>
                <a:latin typeface="Verdana" panose="020B0604030504040204" pitchFamily="34" charset="0"/>
              </a:rPr>
              <a:t>JavaScript accepts both double and single quotes:</a:t>
            </a:r>
            <a:endParaRPr lang="en-US" dirty="0">
              <a:solidFill>
                <a:srgbClr val="000000"/>
              </a:solidFill>
              <a:latin typeface="Consolas" panose="020B0609020204030204" pitchFamily="49" charset="0"/>
            </a:endParaRPr>
          </a:p>
          <a:p>
            <a:r>
              <a:rPr lang="en-US" sz="1600" b="0" i="0" u="none" strike="noStrike" dirty="0" err="1">
                <a:solidFill>
                  <a:srgbClr val="000000"/>
                </a:solidFill>
                <a:effectLst/>
                <a:latin typeface="Consolas" panose="020B0609020204030204" pitchFamily="49" charset="0"/>
              </a:rPr>
              <a:t>document.getElementById</a:t>
            </a:r>
            <a:r>
              <a:rPr lang="en-US" sz="1600" b="0" i="0" u="none" strike="noStrike" dirty="0">
                <a:solidFill>
                  <a:srgbClr val="000000"/>
                </a:solidFill>
                <a:effectLst/>
                <a:latin typeface="Consolas" panose="020B0609020204030204" pitchFamily="49" charset="0"/>
              </a:rPr>
              <a:t>(</a:t>
            </a:r>
            <a:r>
              <a:rPr lang="en-US" sz="1600" b="0" i="0" u="none" strike="noStrike" dirty="0">
                <a:solidFill>
                  <a:srgbClr val="008000"/>
                </a:solidFill>
                <a:effectLst/>
                <a:latin typeface="Consolas" panose="020B0609020204030204" pitchFamily="49" charset="0"/>
              </a:rPr>
              <a:t>'demo'</a:t>
            </a:r>
            <a:r>
              <a:rPr lang="en-US" sz="1600" b="0" i="0" u="none" strike="noStrike" dirty="0">
                <a:solidFill>
                  <a:srgbClr val="000000"/>
                </a:solidFill>
                <a:effectLst/>
                <a:latin typeface="Consolas" panose="020B0609020204030204" pitchFamily="49" charset="0"/>
              </a:rPr>
              <a:t>).</a:t>
            </a:r>
            <a:r>
              <a:rPr lang="en-US" sz="1600" b="0" i="0" u="none" strike="noStrike" dirty="0" err="1">
                <a:solidFill>
                  <a:srgbClr val="000000"/>
                </a:solidFill>
                <a:effectLst/>
                <a:latin typeface="Consolas" panose="020B0609020204030204" pitchFamily="49" charset="0"/>
              </a:rPr>
              <a:t>innerHTML</a:t>
            </a:r>
            <a:r>
              <a:rPr lang="en-US" sz="1600" b="0" i="0" u="none" strike="noStrike" dirty="0">
                <a:solidFill>
                  <a:srgbClr val="000000"/>
                </a:solidFill>
                <a:effectLst/>
                <a:latin typeface="Consolas" panose="020B0609020204030204" pitchFamily="49" charset="0"/>
              </a:rPr>
              <a:t> = </a:t>
            </a:r>
            <a:r>
              <a:rPr lang="en-US" sz="1600" b="0" i="0" u="none" strike="noStrike" dirty="0">
                <a:solidFill>
                  <a:srgbClr val="008000"/>
                </a:solidFill>
                <a:effectLst/>
                <a:latin typeface="Consolas" panose="020B0609020204030204" pitchFamily="49" charset="0"/>
              </a:rPr>
              <a:t>'Hello JavaScript'</a:t>
            </a:r>
            <a:r>
              <a:rPr lang="en-US" sz="1600" b="0" i="0" u="none" strike="noStrike" dirty="0">
                <a:solidFill>
                  <a:srgbClr val="000000"/>
                </a:solidFill>
                <a:effectLst/>
                <a:latin typeface="Consolas" panose="020B0609020204030204" pitchFamily="49" charset="0"/>
              </a:rPr>
              <a:t>;</a:t>
            </a:r>
            <a:endParaRPr lang="en-US" sz="1600" dirty="0">
              <a:effectLst/>
            </a:endParaRPr>
          </a:p>
        </p:txBody>
      </p:sp>
    </p:spTree>
    <p:extLst>
      <p:ext uri="{BB962C8B-B14F-4D97-AF65-F5344CB8AC3E}">
        <p14:creationId xmlns:p14="http://schemas.microsoft.com/office/powerpoint/2010/main" val="31809014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63557-8E4F-34D4-8144-4E7C429B1312}"/>
              </a:ext>
            </a:extLst>
          </p:cNvPr>
          <p:cNvSpPr>
            <a:spLocks noGrp="1"/>
          </p:cNvSpPr>
          <p:nvPr>
            <p:ph type="title"/>
          </p:nvPr>
        </p:nvSpPr>
        <p:spPr>
          <a:xfrm>
            <a:off x="628650" y="681036"/>
            <a:ext cx="7886700" cy="1325563"/>
          </a:xfrm>
        </p:spPr>
        <p:txBody>
          <a:bodyPr/>
          <a:lstStyle/>
          <a:p>
            <a:r>
              <a:rPr lang="en-US" b="0" i="0" u="none" strike="noStrike" dirty="0">
                <a:solidFill>
                  <a:srgbClr val="000000"/>
                </a:solidFill>
                <a:effectLst/>
                <a:latin typeface="Segoe UI" panose="020B0502040204020203" pitchFamily="34" charset="0"/>
              </a:rPr>
              <a:t>JavaScript Can Change HTML Attribute Values</a:t>
            </a:r>
            <a:br>
              <a:rPr lang="en-US" b="0" i="0" u="none" strike="noStrike" dirty="0">
                <a:solidFill>
                  <a:srgbClr val="000000"/>
                </a:solidFill>
                <a:effectLst/>
                <a:latin typeface="Segoe UI" panose="020B0502040204020203" pitchFamily="34" charset="0"/>
              </a:rPr>
            </a:br>
            <a:endParaRPr lang="en-US" dirty="0"/>
          </a:p>
        </p:txBody>
      </p:sp>
      <p:sp>
        <p:nvSpPr>
          <p:cNvPr id="3" name="Text Placeholder 2">
            <a:extLst>
              <a:ext uri="{FF2B5EF4-FFF2-40B4-BE49-F238E27FC236}">
                <a16:creationId xmlns:a16="http://schemas.microsoft.com/office/drawing/2014/main" id="{D2D87E85-8AE2-2C27-6F96-D34B51AD3C66}"/>
              </a:ext>
            </a:extLst>
          </p:cNvPr>
          <p:cNvSpPr>
            <a:spLocks noGrp="1"/>
          </p:cNvSpPr>
          <p:nvPr>
            <p:ph type="body" idx="1"/>
          </p:nvPr>
        </p:nvSpPr>
        <p:spPr/>
        <p:txBody>
          <a:bodyPr/>
          <a:lstStyle/>
          <a:p>
            <a:r>
              <a:rPr lang="en-US" dirty="0">
                <a:effectLst/>
              </a:rPr>
              <a:t>In this example JavaScript changes the value of the </a:t>
            </a:r>
            <a:r>
              <a:rPr lang="en-US" dirty="0" err="1">
                <a:effectLst/>
              </a:rPr>
              <a:t>src</a:t>
            </a:r>
            <a:r>
              <a:rPr lang="en-US" dirty="0">
                <a:effectLst/>
              </a:rPr>
              <a:t> (source) attribute of an &lt;</a:t>
            </a:r>
            <a:r>
              <a:rPr lang="en-US" dirty="0" err="1">
                <a:effectLst/>
              </a:rPr>
              <a:t>img</a:t>
            </a:r>
            <a:r>
              <a:rPr lang="en-US" dirty="0">
                <a:effectLst/>
              </a:rPr>
              <a:t>&gt; tag: (play the video)</a:t>
            </a:r>
          </a:p>
          <a:p>
            <a:pPr marL="114300" indent="0">
              <a:spcBef>
                <a:spcPts val="1800"/>
              </a:spcBef>
              <a:spcAft>
                <a:spcPts val="1800"/>
              </a:spcAft>
              <a:buNone/>
            </a:pPr>
            <a:endParaRPr lang="en-US" dirty="0">
              <a:effectLst/>
            </a:endParaRPr>
          </a:p>
        </p:txBody>
      </p:sp>
      <p:pic>
        <p:nvPicPr>
          <p:cNvPr id="6" name="Picture 5" descr="This image shows a light bulb with two buttons: “Turn on the light” and “Turn off the light.”&#10;&#10;What you see:&#10;A light bulb in the center (currently OFF)&#10;On the left: “Turn on the light” button&#10;On the right: “Turn off the light” button&#10;What it represents:&#10;&#10;This is an example of user interaction on a webpage.&#10;&#10;How it works:&#10;When you click “Turn on the light”&#10;→ The bulb image changes to ON&#10;When you click “Turn off the light”&#10;→ The bulb changes back to OFF&#10;In very simple terms:&#10;&#10;Clicking buttons changes what you see on the screen.&#10;&#10;Connection to web development:&#10;&#10;This example combines:&#10;&#10;HTML → structure (bulb + buttons)&#10;CSS → appearance (style of buttons and bulb)&#10;JavaScript → behavior (what happens when you click)&#10;Easy analogy:&#10;&#10;It’s like a real switch:&#10;&#10;Press button → light turns ON&#10;Press again → light turns OFF&#10;Key idea:&#10;&#10;Webpages can respond to user actions (like clicks) and change content dynamically using JavaScript.">
            <a:extLst>
              <a:ext uri="{FF2B5EF4-FFF2-40B4-BE49-F238E27FC236}">
                <a16:creationId xmlns:a16="http://schemas.microsoft.com/office/drawing/2014/main" id="{E9599C5E-2E97-24B7-8225-054EDE36CE7B}"/>
              </a:ext>
            </a:extLst>
          </p:cNvPr>
          <p:cNvPicPr>
            <a:picLocks noChangeAspect="1"/>
          </p:cNvPicPr>
          <p:nvPr/>
        </p:nvPicPr>
        <p:blipFill>
          <a:blip r:embed="rId2"/>
          <a:stretch>
            <a:fillRect/>
          </a:stretch>
        </p:blipFill>
        <p:spPr>
          <a:xfrm>
            <a:off x="1457288" y="2745581"/>
            <a:ext cx="6616700" cy="2692400"/>
          </a:xfrm>
          <a:prstGeom prst="rect">
            <a:avLst/>
          </a:prstGeom>
        </p:spPr>
      </p:pic>
    </p:spTree>
    <p:extLst>
      <p:ext uri="{BB962C8B-B14F-4D97-AF65-F5344CB8AC3E}">
        <p14:creationId xmlns:p14="http://schemas.microsoft.com/office/powerpoint/2010/main" val="30466329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5F619-8645-3E2F-59B5-EC8969318182}"/>
              </a:ext>
            </a:extLst>
          </p:cNvPr>
          <p:cNvSpPr>
            <a:spLocks noGrp="1"/>
          </p:cNvSpPr>
          <p:nvPr>
            <p:ph type="title"/>
          </p:nvPr>
        </p:nvSpPr>
        <p:spPr/>
        <p:txBody>
          <a:bodyPr/>
          <a:lstStyle/>
          <a:p>
            <a:r>
              <a:rPr lang="en-US" dirty="0"/>
              <a:t>The code can look just as simple</a:t>
            </a:r>
          </a:p>
        </p:txBody>
      </p:sp>
      <p:sp>
        <p:nvSpPr>
          <p:cNvPr id="3" name="Text Placeholder 2">
            <a:extLst>
              <a:ext uri="{FF2B5EF4-FFF2-40B4-BE49-F238E27FC236}">
                <a16:creationId xmlns:a16="http://schemas.microsoft.com/office/drawing/2014/main" id="{BDA69554-0E99-F976-C581-57F96E213DAA}"/>
              </a:ext>
            </a:extLst>
          </p:cNvPr>
          <p:cNvSpPr>
            <a:spLocks noGrp="1"/>
          </p:cNvSpPr>
          <p:nvPr>
            <p:ph type="body" idx="1"/>
          </p:nvPr>
        </p:nvSpPr>
        <p:spPr>
          <a:xfrm>
            <a:off x="628650" y="1416834"/>
            <a:ext cx="7886700" cy="4351339"/>
          </a:xfrm>
        </p:spPr>
        <p:txBody>
          <a:bodyPr/>
          <a:lstStyle/>
          <a:p>
            <a:pPr marL="114300" indent="0">
              <a:buNone/>
            </a:pPr>
            <a:r>
              <a:rPr lang="en-US" sz="1400" dirty="0"/>
              <a:t>&lt;!DOCTYPE html&gt;</a:t>
            </a:r>
          </a:p>
          <a:p>
            <a:pPr marL="114300" indent="0">
              <a:buNone/>
            </a:pPr>
            <a:r>
              <a:rPr lang="en-US" sz="1400" dirty="0"/>
              <a:t>&lt;html&gt;</a:t>
            </a:r>
          </a:p>
          <a:p>
            <a:pPr marL="114300" indent="0">
              <a:buNone/>
            </a:pPr>
            <a:r>
              <a:rPr lang="en-US" sz="1400" dirty="0"/>
              <a:t>&lt;body&gt;</a:t>
            </a:r>
          </a:p>
          <a:p>
            <a:pPr marL="114300" indent="0">
              <a:buNone/>
            </a:pPr>
            <a:r>
              <a:rPr lang="en-US" sz="1400" dirty="0"/>
              <a:t>&lt;h2&gt;What Can JavaScript Do?&lt;/h2&gt;</a:t>
            </a:r>
          </a:p>
          <a:p>
            <a:pPr marL="114300" indent="0">
              <a:buNone/>
            </a:pPr>
            <a:r>
              <a:rPr lang="en-US" sz="1400" dirty="0"/>
              <a:t>&lt;p&gt;JavaScript can change HTML attribute values.&lt;/p&gt;</a:t>
            </a:r>
          </a:p>
          <a:p>
            <a:pPr marL="114300" indent="0">
              <a:buNone/>
            </a:pPr>
            <a:r>
              <a:rPr lang="en-US" sz="1400" dirty="0"/>
              <a:t>&lt;p&gt;In this case JavaScript changes the value of the </a:t>
            </a:r>
            <a:r>
              <a:rPr lang="en-US" sz="1400" dirty="0" err="1"/>
              <a:t>src</a:t>
            </a:r>
            <a:r>
              <a:rPr lang="en-US" sz="1400" dirty="0"/>
              <a:t> (source) attribute of an image.&lt;/p&gt;</a:t>
            </a:r>
          </a:p>
          <a:p>
            <a:pPr marL="114300" indent="0">
              <a:buNone/>
            </a:pPr>
            <a:r>
              <a:rPr lang="en-US" sz="1400" dirty="0"/>
              <a:t>&lt;button onclick="</a:t>
            </a:r>
            <a:r>
              <a:rPr lang="en-US" sz="1400" dirty="0" err="1"/>
              <a:t>document.getElementById</a:t>
            </a:r>
            <a:r>
              <a:rPr lang="en-US" sz="1400" dirty="0"/>
              <a:t>('</a:t>
            </a:r>
            <a:r>
              <a:rPr lang="en-US" sz="1400" dirty="0" err="1"/>
              <a:t>myImage</a:t>
            </a:r>
            <a:r>
              <a:rPr lang="en-US" sz="1400" dirty="0"/>
              <a:t>').</a:t>
            </a:r>
            <a:r>
              <a:rPr lang="en-US" sz="1400" dirty="0" err="1"/>
              <a:t>src</a:t>
            </a:r>
            <a:r>
              <a:rPr lang="en-US" sz="1400" dirty="0"/>
              <a:t>='</a:t>
            </a:r>
            <a:r>
              <a:rPr lang="en-US" sz="1400" dirty="0" err="1"/>
              <a:t>pic_bulbon.gif</a:t>
            </a:r>
            <a:r>
              <a:rPr lang="en-US" sz="1400" dirty="0"/>
              <a:t>'"&gt;Turn on the light&lt;/button&gt;</a:t>
            </a:r>
          </a:p>
          <a:p>
            <a:pPr marL="114300" indent="0">
              <a:buNone/>
            </a:pPr>
            <a:r>
              <a:rPr lang="en-US" sz="1400" dirty="0"/>
              <a:t>&lt;</a:t>
            </a:r>
            <a:r>
              <a:rPr lang="en-US" sz="1400" dirty="0" err="1"/>
              <a:t>img</a:t>
            </a:r>
            <a:r>
              <a:rPr lang="en-US" sz="1400" dirty="0"/>
              <a:t> id="</a:t>
            </a:r>
            <a:r>
              <a:rPr lang="en-US" sz="1400" dirty="0" err="1"/>
              <a:t>myImage</a:t>
            </a:r>
            <a:r>
              <a:rPr lang="en-US" sz="1400" dirty="0"/>
              <a:t>" </a:t>
            </a:r>
            <a:r>
              <a:rPr lang="en-US" sz="1400" dirty="0" err="1"/>
              <a:t>src</a:t>
            </a:r>
            <a:r>
              <a:rPr lang="en-US" sz="1400" dirty="0"/>
              <a:t>="</a:t>
            </a:r>
            <a:r>
              <a:rPr lang="en-US" sz="1400" dirty="0" err="1"/>
              <a:t>pic_bulboff.gif</a:t>
            </a:r>
            <a:r>
              <a:rPr lang="en-US" sz="1400" dirty="0"/>
              <a:t>" style="width:100px"&gt;</a:t>
            </a:r>
          </a:p>
          <a:p>
            <a:pPr marL="114300" indent="0">
              <a:buNone/>
            </a:pPr>
            <a:r>
              <a:rPr lang="en-US" sz="1400" dirty="0"/>
              <a:t>&lt;button onclick="</a:t>
            </a:r>
            <a:r>
              <a:rPr lang="en-US" sz="1400" dirty="0" err="1"/>
              <a:t>document.getElementById</a:t>
            </a:r>
            <a:r>
              <a:rPr lang="en-US" sz="1400" dirty="0"/>
              <a:t>('</a:t>
            </a:r>
            <a:r>
              <a:rPr lang="en-US" sz="1400" dirty="0" err="1"/>
              <a:t>myImage</a:t>
            </a:r>
            <a:r>
              <a:rPr lang="en-US" sz="1400" dirty="0"/>
              <a:t>').</a:t>
            </a:r>
            <a:r>
              <a:rPr lang="en-US" sz="1400" dirty="0" err="1"/>
              <a:t>src</a:t>
            </a:r>
            <a:r>
              <a:rPr lang="en-US" sz="1400" dirty="0"/>
              <a:t>='</a:t>
            </a:r>
            <a:r>
              <a:rPr lang="en-US" sz="1400" dirty="0" err="1"/>
              <a:t>pic_bulboff.gif</a:t>
            </a:r>
            <a:r>
              <a:rPr lang="en-US" sz="1400" dirty="0"/>
              <a:t>'"&gt;Turn off the light&lt;/button&gt;</a:t>
            </a:r>
          </a:p>
          <a:p>
            <a:pPr marL="114300" indent="0">
              <a:buNone/>
            </a:pPr>
            <a:r>
              <a:rPr lang="en-US" sz="1400" dirty="0"/>
              <a:t>&lt;/body&gt;</a:t>
            </a:r>
          </a:p>
          <a:p>
            <a:pPr marL="114300" indent="0">
              <a:buNone/>
            </a:pPr>
            <a:r>
              <a:rPr lang="en-US" sz="1400" dirty="0"/>
              <a:t>&lt;/html&gt;</a:t>
            </a:r>
          </a:p>
          <a:p>
            <a:pPr marL="114300" indent="0">
              <a:buNone/>
            </a:pPr>
            <a:endParaRPr lang="en-US" sz="1400" dirty="0"/>
          </a:p>
        </p:txBody>
      </p:sp>
      <p:pic>
        <p:nvPicPr>
          <p:cNvPr id="4" name="Picture 3" descr="This image explains what JavaScript can do, using a simple light bulb example.&#10;&#10;What you see:&#10;Title: “What Can JavaScript Do?”&#10;Text explaining that JavaScript can change HTML attribute values&#10;A light bulb image&#10;Two buttons:&#10;“Turn on the light”&#10;“Turn off the light”&#10;What it represents:&#10;JavaScript can change things on a webpage dynamically&#10;In this example, it changes the image source (src):&#10;One image shows the light OFF&#10;Another image shows the light ON&#10;How it works:&#10;When you click “Turn on the light”:&#10;→ JavaScript changes the image to a lit bulb&#10;When you click “Turn off the light”:&#10;→ JavaScript changes it back to an unlit bulb&#10;In very simple terms:&#10;&#10;JavaScript lets you change what you see on a webpage when you interact with it.&#10;&#10;Easy analogy:&#10;&#10;It’s like a real light switch:&#10;&#10;Click button → light turns ON&#10;Click again → light turns OFF&#10;Connection to computing:&#10;JavaScript is used to make websites interactive&#10;It can:&#10;Change text&#10;Change images&#10;Respond to clicks&#10;Update content without reloading&#10;Key idea:&#10;&#10;JavaScript allows web pages to react to user actions and change dynamically.">
            <a:extLst>
              <a:ext uri="{FF2B5EF4-FFF2-40B4-BE49-F238E27FC236}">
                <a16:creationId xmlns:a16="http://schemas.microsoft.com/office/drawing/2014/main" id="{CB7D1167-3C45-5872-3896-E28681D58E21}"/>
              </a:ext>
            </a:extLst>
          </p:cNvPr>
          <p:cNvPicPr>
            <a:picLocks noChangeAspect="1"/>
          </p:cNvPicPr>
          <p:nvPr/>
        </p:nvPicPr>
        <p:blipFill>
          <a:blip r:embed="rId2"/>
          <a:stretch>
            <a:fillRect/>
          </a:stretch>
        </p:blipFill>
        <p:spPr>
          <a:xfrm>
            <a:off x="2172041" y="4569950"/>
            <a:ext cx="2836764" cy="1742432"/>
          </a:xfrm>
          <a:prstGeom prst="rect">
            <a:avLst/>
          </a:prstGeom>
        </p:spPr>
      </p:pic>
    </p:spTree>
    <p:extLst>
      <p:ext uri="{BB962C8B-B14F-4D97-AF65-F5344CB8AC3E}">
        <p14:creationId xmlns:p14="http://schemas.microsoft.com/office/powerpoint/2010/main" val="42087436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7FABB-551A-BB18-3A08-124552D81B3C}"/>
              </a:ext>
            </a:extLst>
          </p:cNvPr>
          <p:cNvSpPr>
            <a:spLocks noGrp="1"/>
          </p:cNvSpPr>
          <p:nvPr>
            <p:ph type="title"/>
          </p:nvPr>
        </p:nvSpPr>
        <p:spPr>
          <a:xfrm>
            <a:off x="629841" y="-1600200"/>
            <a:ext cx="2949178" cy="1600200"/>
          </a:xfrm>
        </p:spPr>
        <p:txBody>
          <a:bodyPr spcFirstLastPara="1" wrap="square" lIns="91425" tIns="45700" rIns="91425" bIns="45700" anchor="b" anchorCtr="0">
            <a:noAutofit/>
          </a:bodyPr>
          <a:lstStyle/>
          <a:p>
            <a:r>
              <a:rPr lang="en-US" dirty="0"/>
              <a:t>Website structure</a:t>
            </a:r>
          </a:p>
        </p:txBody>
      </p:sp>
      <p:pic>
        <p:nvPicPr>
          <p:cNvPr id="4" name="Picture 3" descr="This image explains website structure using a human body analogy.&#10;&#10;What you see:&#10;Title: “Website Structure”&#10;Three visuals:&#10;Skeleton (left)&#10;Body (person) (center)&#10;Muscles/Brain-like system (right)&#10;What it represents in web development:&#10;1. Skeleton → HTML&#10;The skeleton gives structure to the body&#10;In websites, HTML provides the structure:&#10;Headings&#10;Paragraphs&#10;Images&#10;It defines what is on the page&#10;2. Body → CSS&#10;The body gives appearance and style&#10;In websites, CSS controls:&#10;Colors&#10;Layout&#10;Fonts&#10;It defines how the page looks&#10;3. Brain → JavaScript&#10;The brain controls actions and behavior&#10;In websites, JavaScript adds:&#10;Interactivity&#10;Animations&#10;User actions (clicks, inputs)&#10;It defines how the page behaves&#10;In very simple terms:&#10;HTML = structure (skeleton)&#10;CSS = design (body/appearance)&#10;JavaScript = behavior (brain)&#10;Easy analogy:&#10;&#10;Like a human:&#10;&#10;Skeleton → holds everything together&#10;Body → gives shape and looks&#10;Brain → controls actions&#10;Connection to computing:&#10;&#10;These three technologies work together to build modern websites:&#10;&#10;HTML → content&#10;CSS → style&#10;JavaScript → interaction&#10;Key idea:&#10;&#10;A complete website needs:&#10;Structure + Style + Behavior to function properly.">
            <a:extLst>
              <a:ext uri="{FF2B5EF4-FFF2-40B4-BE49-F238E27FC236}">
                <a16:creationId xmlns:a16="http://schemas.microsoft.com/office/drawing/2014/main" id="{CE69F810-E333-E7D0-2081-185DEE21C0C3}"/>
              </a:ext>
            </a:extLst>
          </p:cNvPr>
          <p:cNvPicPr>
            <a:picLocks noChangeAspect="1"/>
          </p:cNvPicPr>
          <p:nvPr/>
        </p:nvPicPr>
        <p:blipFill>
          <a:blip r:embed="rId2"/>
          <a:srcRect b="8257"/>
          <a:stretch/>
        </p:blipFill>
        <p:spPr>
          <a:xfrm>
            <a:off x="20" y="10"/>
            <a:ext cx="9143980" cy="6857990"/>
          </a:xfrm>
          <a:prstGeom prst="rect">
            <a:avLst/>
          </a:prstGeom>
          <a:noFill/>
          <a:ln>
            <a:noFill/>
          </a:ln>
        </p:spPr>
      </p:pic>
    </p:spTree>
    <p:extLst>
      <p:ext uri="{BB962C8B-B14F-4D97-AF65-F5344CB8AC3E}">
        <p14:creationId xmlns:p14="http://schemas.microsoft.com/office/powerpoint/2010/main" val="14975241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C20B4-DFA1-4ED5-215A-E7087CA86D0A}"/>
              </a:ext>
            </a:extLst>
          </p:cNvPr>
          <p:cNvSpPr>
            <a:spLocks noGrp="1"/>
          </p:cNvSpPr>
          <p:nvPr>
            <p:ph type="title"/>
          </p:nvPr>
        </p:nvSpPr>
        <p:spPr/>
        <p:txBody>
          <a:bodyPr/>
          <a:lstStyle/>
          <a:p>
            <a:r>
              <a:rPr lang="en-US" dirty="0"/>
              <a:t>What is Web Hosting?</a:t>
            </a:r>
          </a:p>
        </p:txBody>
      </p:sp>
      <p:sp>
        <p:nvSpPr>
          <p:cNvPr id="3" name="Text Placeholder 2">
            <a:extLst>
              <a:ext uri="{FF2B5EF4-FFF2-40B4-BE49-F238E27FC236}">
                <a16:creationId xmlns:a16="http://schemas.microsoft.com/office/drawing/2014/main" id="{973713F6-4DAD-1497-C218-4C70198AFCA3}"/>
              </a:ext>
            </a:extLst>
          </p:cNvPr>
          <p:cNvSpPr>
            <a:spLocks noGrp="1"/>
          </p:cNvSpPr>
          <p:nvPr>
            <p:ph type="body" idx="1"/>
          </p:nvPr>
        </p:nvSpPr>
        <p:spPr/>
        <p:txBody>
          <a:bodyPr/>
          <a:lstStyle/>
          <a:p>
            <a:pPr>
              <a:buFont typeface="Arial" panose="020B0604020202020204" pitchFamily="34" charset="0"/>
              <a:buChar char="•"/>
            </a:pPr>
            <a:r>
              <a:rPr lang="en-US" dirty="0">
                <a:effectLst/>
                <a:latin typeface="Helvetica" pitchFamily="2" charset="0"/>
              </a:rPr>
              <a:t>﻿Web Site - Consists of files and programs that can be accessed through the Internet.</a:t>
            </a:r>
          </a:p>
          <a:p>
            <a:pPr>
              <a:buFont typeface="Arial" panose="020B0604020202020204" pitchFamily="34" charset="0"/>
              <a:buChar char="•"/>
            </a:pPr>
            <a:r>
              <a:rPr lang="en-US" dirty="0">
                <a:effectLst/>
                <a:latin typeface="Helvetica" pitchFamily="2" charset="0"/>
              </a:rPr>
              <a:t>﻿﻿Web Server - A computer that retains information for a web site that allows others to view.</a:t>
            </a:r>
          </a:p>
          <a:p>
            <a:pPr>
              <a:buFont typeface="Arial" panose="020B0604020202020204" pitchFamily="34" charset="0"/>
              <a:buChar char="•"/>
            </a:pPr>
            <a:r>
              <a:rPr lang="en-US" dirty="0">
                <a:effectLst/>
                <a:latin typeface="Helvetica" pitchFamily="2" charset="0"/>
              </a:rPr>
              <a:t>Web Host - A company that maintains servers that allow users to put their web sites on the Internet.</a:t>
            </a:r>
          </a:p>
          <a:p>
            <a:pPr>
              <a:buFont typeface="Arial" panose="020B0604020202020204" pitchFamily="34" charset="0"/>
              <a:buChar char="•"/>
            </a:pPr>
            <a:r>
              <a:rPr lang="en-US" dirty="0">
                <a:effectLst/>
                <a:latin typeface="Helvetica" pitchFamily="2" charset="0"/>
              </a:rPr>
              <a:t>A Web host is like a Landlord</a:t>
            </a:r>
          </a:p>
          <a:p>
            <a:endParaRPr lang="en-US" dirty="0"/>
          </a:p>
        </p:txBody>
      </p:sp>
    </p:spTree>
    <p:extLst>
      <p:ext uri="{BB962C8B-B14F-4D97-AF65-F5344CB8AC3E}">
        <p14:creationId xmlns:p14="http://schemas.microsoft.com/office/powerpoint/2010/main" val="33535986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6496A-F3A1-F33B-4C0E-28BE14C7697C}"/>
              </a:ext>
            </a:extLst>
          </p:cNvPr>
          <p:cNvSpPr>
            <a:spLocks noGrp="1"/>
          </p:cNvSpPr>
          <p:nvPr>
            <p:ph type="title"/>
          </p:nvPr>
        </p:nvSpPr>
        <p:spPr/>
        <p:txBody>
          <a:bodyPr/>
          <a:lstStyle/>
          <a:p>
            <a:r>
              <a:rPr lang="en-US" dirty="0"/>
              <a:t>Why have a web host?</a:t>
            </a:r>
          </a:p>
        </p:txBody>
      </p:sp>
      <p:sp>
        <p:nvSpPr>
          <p:cNvPr id="3" name="Text Placeholder 2">
            <a:extLst>
              <a:ext uri="{FF2B5EF4-FFF2-40B4-BE49-F238E27FC236}">
                <a16:creationId xmlns:a16="http://schemas.microsoft.com/office/drawing/2014/main" id="{23D0E895-E65E-1D31-C55D-4BBE7B2D8E04}"/>
              </a:ext>
            </a:extLst>
          </p:cNvPr>
          <p:cNvSpPr>
            <a:spLocks noGrp="1"/>
          </p:cNvSpPr>
          <p:nvPr>
            <p:ph type="body" idx="1"/>
          </p:nvPr>
        </p:nvSpPr>
        <p:spPr/>
        <p:txBody>
          <a:bodyPr/>
          <a:lstStyle/>
          <a:p>
            <a:pPr marL="114300" indent="0">
              <a:buNone/>
            </a:pPr>
            <a:r>
              <a:rPr lang="en-US" dirty="0">
                <a:effectLst/>
                <a:latin typeface="Helvetica" pitchFamily="2" charset="0"/>
              </a:rPr>
              <a:t>WEBSITES</a:t>
            </a:r>
          </a:p>
          <a:p>
            <a:r>
              <a:rPr lang="en-US" dirty="0">
                <a:effectLst/>
                <a:latin typeface="Helvetica" pitchFamily="2" charset="0"/>
              </a:rPr>
              <a:t>The small face of your business</a:t>
            </a:r>
          </a:p>
          <a:p>
            <a:r>
              <a:rPr lang="en-US" dirty="0">
                <a:effectLst/>
                <a:latin typeface="Helvetica" pitchFamily="2" charset="0"/>
              </a:rPr>
              <a:t>The only way to establish a prominent online presence in the digital world and up your sales, is to have website.</a:t>
            </a:r>
          </a:p>
          <a:p>
            <a:pPr marL="114300" indent="0">
              <a:buNone/>
            </a:pPr>
            <a:r>
              <a:rPr lang="en-US" dirty="0">
                <a:effectLst/>
                <a:latin typeface="Helvetica" pitchFamily="2" charset="0"/>
              </a:rPr>
              <a:t>NOT HAVING A WEBSITE IS EQUAL TO BECOMING EXTINCT IN THE ONLINE WORLD</a:t>
            </a:r>
          </a:p>
          <a:p>
            <a:r>
              <a:rPr lang="en-US" dirty="0">
                <a:effectLst/>
                <a:latin typeface="Helvetica" pitchFamily="2" charset="0"/>
              </a:rPr>
              <a:t>Few benefits of having a website :</a:t>
            </a:r>
          </a:p>
          <a:p>
            <a:pPr>
              <a:buFont typeface="Arial" panose="020B0604020202020204" pitchFamily="34" charset="0"/>
              <a:buChar char="•"/>
            </a:pPr>
            <a:r>
              <a:rPr lang="en-US" dirty="0">
                <a:effectLst/>
                <a:latin typeface="Helvetica" pitchFamily="2" charset="0"/>
              </a:rPr>
              <a:t>﻿﻿Establishing Business identity</a:t>
            </a:r>
          </a:p>
          <a:p>
            <a:pPr>
              <a:buFont typeface="Arial" panose="020B0604020202020204" pitchFamily="34" charset="0"/>
              <a:buChar char="•"/>
            </a:pPr>
            <a:r>
              <a:rPr lang="en-US" dirty="0">
                <a:effectLst/>
                <a:latin typeface="Helvetica" pitchFamily="2" charset="0"/>
              </a:rPr>
              <a:t>﻿Greater Lead Generation</a:t>
            </a:r>
          </a:p>
          <a:p>
            <a:pPr>
              <a:buFont typeface="Arial" panose="020B0604020202020204" pitchFamily="34" charset="0"/>
              <a:buChar char="•"/>
            </a:pPr>
            <a:r>
              <a:rPr lang="en-US" dirty="0">
                <a:effectLst/>
                <a:latin typeface="Helvetica" pitchFamily="2" charset="0"/>
              </a:rPr>
              <a:t>﻿Wider Business Reach</a:t>
            </a:r>
          </a:p>
          <a:p>
            <a:endParaRPr lang="en-US" dirty="0"/>
          </a:p>
        </p:txBody>
      </p:sp>
    </p:spTree>
    <p:extLst>
      <p:ext uri="{BB962C8B-B14F-4D97-AF65-F5344CB8AC3E}">
        <p14:creationId xmlns:p14="http://schemas.microsoft.com/office/powerpoint/2010/main" val="37621164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9590BB-0C36-5789-CD28-CF35E61A6DB4}"/>
              </a:ext>
            </a:extLst>
          </p:cNvPr>
          <p:cNvSpPr>
            <a:spLocks noGrp="1"/>
          </p:cNvSpPr>
          <p:nvPr>
            <p:ph type="title"/>
          </p:nvPr>
        </p:nvSpPr>
        <p:spPr/>
        <p:txBody>
          <a:bodyPr/>
          <a:lstStyle/>
          <a:p>
            <a:r>
              <a:rPr lang="en-US" dirty="0">
                <a:effectLst/>
                <a:latin typeface="Helvetica" pitchFamily="2" charset="0"/>
              </a:rPr>
              <a:t>HOW DOES HOSTING HELPS?</a:t>
            </a:r>
            <a:br>
              <a:rPr lang="en-US" dirty="0">
                <a:effectLst/>
                <a:latin typeface="Helvetica" pitchFamily="2" charset="0"/>
              </a:rPr>
            </a:br>
            <a:r>
              <a:rPr lang="en-US" dirty="0">
                <a:effectLst/>
                <a:latin typeface="Helvetica" pitchFamily="2" charset="0"/>
              </a:rPr>
              <a:t>﻿﻿</a:t>
            </a:r>
            <a:endParaRPr lang="en-US" dirty="0"/>
          </a:p>
        </p:txBody>
      </p:sp>
      <p:sp>
        <p:nvSpPr>
          <p:cNvPr id="3" name="Text Placeholder 2">
            <a:extLst>
              <a:ext uri="{FF2B5EF4-FFF2-40B4-BE49-F238E27FC236}">
                <a16:creationId xmlns:a16="http://schemas.microsoft.com/office/drawing/2014/main" id="{6A664F8A-9887-1650-3D5A-859FBBCCD731}"/>
              </a:ext>
            </a:extLst>
          </p:cNvPr>
          <p:cNvSpPr>
            <a:spLocks noGrp="1"/>
          </p:cNvSpPr>
          <p:nvPr>
            <p:ph type="body" idx="1"/>
          </p:nvPr>
        </p:nvSpPr>
        <p:spPr/>
        <p:txBody>
          <a:bodyPr/>
          <a:lstStyle/>
          <a:p>
            <a:r>
              <a:rPr lang="en-US" dirty="0">
                <a:effectLst/>
                <a:latin typeface="Helvetica" pitchFamily="2" charset="0"/>
              </a:rPr>
              <a:t>Makes Website easily accessible</a:t>
            </a:r>
          </a:p>
          <a:p>
            <a:r>
              <a:rPr lang="en-US" dirty="0">
                <a:effectLst/>
                <a:latin typeface="Helvetica" pitchFamily="2" charset="0"/>
              </a:rPr>
              <a:t>﻿﻿Runs Website efficiently</a:t>
            </a:r>
          </a:p>
          <a:p>
            <a:br>
              <a:rPr lang="en-US" dirty="0">
                <a:effectLst/>
                <a:latin typeface="Helvetica" pitchFamily="2" charset="0"/>
              </a:rPr>
            </a:br>
            <a:endParaRPr lang="en-US" dirty="0"/>
          </a:p>
        </p:txBody>
      </p:sp>
      <p:pic>
        <p:nvPicPr>
          <p:cNvPr id="4" name="Picture 3" descr="This image shows the client-server model, which explains how users access services over the internet.&#10;&#10;What you see:&#10;On the left: a server (stack of machines)&#10;In the middle: the internet (connection)&#10;On the right: multiple users (computers)&#10;Arrows going both directions between server and users&#10;What it represents:&#10;&#10;This shows how users (clients) communicate with a server through the internet.&#10;&#10;How it works:&#10;A user sends a request&#10;Example: opening a website&#10;The request goes through the internet&#10;The server processes the request&#10;Finds the data or performs an action&#10;The server sends a response back&#10;The user sees the result&#10;In very simple terms:&#10;Users ask for something&#10;Server gives the answer&#10;Easy analogy:&#10;&#10;Think of it like a restaurant:&#10;&#10;User = customer&#10;Server (computer) = kitchen&#10;Internet = waiter&#10;&#10;Customer orders → kitchen prepares → food is delivered back&#10;&#10;Connection to computing:&#10;This is how most systems work:&#10;Websites&#10;Apps&#10;Online services&#10;&#10;Multiple users can connect to the same server at the same time.&#10;&#10;Key idea:&#10;&#10;The client-server model allows many users to access shared services and data efficiently over the internet.">
            <a:extLst>
              <a:ext uri="{FF2B5EF4-FFF2-40B4-BE49-F238E27FC236}">
                <a16:creationId xmlns:a16="http://schemas.microsoft.com/office/drawing/2014/main" id="{792F2D31-9863-DBCE-5ACC-55FB086CA8D6}"/>
              </a:ext>
            </a:extLst>
          </p:cNvPr>
          <p:cNvPicPr>
            <a:picLocks noChangeAspect="1"/>
          </p:cNvPicPr>
          <p:nvPr/>
        </p:nvPicPr>
        <p:blipFill>
          <a:blip r:embed="rId2"/>
          <a:stretch>
            <a:fillRect/>
          </a:stretch>
        </p:blipFill>
        <p:spPr>
          <a:xfrm>
            <a:off x="1365100" y="3077210"/>
            <a:ext cx="6134100" cy="1435100"/>
          </a:xfrm>
          <a:prstGeom prst="rect">
            <a:avLst/>
          </a:prstGeom>
        </p:spPr>
      </p:pic>
    </p:spTree>
    <p:extLst>
      <p:ext uri="{BB962C8B-B14F-4D97-AF65-F5344CB8AC3E}">
        <p14:creationId xmlns:p14="http://schemas.microsoft.com/office/powerpoint/2010/main" val="23743782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DFDBE-2DB8-0FE9-EF80-F69C9AE9B287}"/>
              </a:ext>
            </a:extLst>
          </p:cNvPr>
          <p:cNvSpPr>
            <a:spLocks noGrp="1"/>
          </p:cNvSpPr>
          <p:nvPr>
            <p:ph type="title"/>
          </p:nvPr>
        </p:nvSpPr>
        <p:spPr/>
        <p:txBody>
          <a:bodyPr/>
          <a:lstStyle/>
          <a:p>
            <a:r>
              <a:rPr lang="en-US" dirty="0"/>
              <a:t>Types of Hosting</a:t>
            </a:r>
          </a:p>
        </p:txBody>
      </p:sp>
      <p:sp>
        <p:nvSpPr>
          <p:cNvPr id="3" name="Text Placeholder 2">
            <a:extLst>
              <a:ext uri="{FF2B5EF4-FFF2-40B4-BE49-F238E27FC236}">
                <a16:creationId xmlns:a16="http://schemas.microsoft.com/office/drawing/2014/main" id="{D20AB0FF-5A74-8904-F1BF-3E7827ABEC57}"/>
              </a:ext>
            </a:extLst>
          </p:cNvPr>
          <p:cNvSpPr>
            <a:spLocks noGrp="1"/>
          </p:cNvSpPr>
          <p:nvPr>
            <p:ph type="body" idx="1"/>
          </p:nvPr>
        </p:nvSpPr>
        <p:spPr/>
        <p:txBody>
          <a:bodyPr/>
          <a:lstStyle/>
          <a:p>
            <a:r>
              <a:rPr lang="en-US" dirty="0"/>
              <a:t>SHARED HOSTING - </a:t>
            </a:r>
            <a:r>
              <a:rPr kumimoji="0" lang="en-US" altLang="en-US" sz="1800" b="0" i="0" u="none" strike="noStrike" cap="none" normalizeH="0" baseline="0" dirty="0">
                <a:ln>
                  <a:noFill/>
                </a:ln>
                <a:solidFill>
                  <a:schemeClr val="tx1"/>
                </a:solidFill>
                <a:effectLst/>
                <a:latin typeface="Helvetica" pitchFamily="2" charset="0"/>
              </a:rPr>
              <a:t>One's website is placed on the same server as many other sites, ranging from a few to hundreds or thousands. Typically, all domains may share a common pool of server resources, such as RAM and the CPU. It is not only the most popular, but also the most affordable web hosting plan.</a:t>
            </a:r>
          </a:p>
          <a:p>
            <a:endParaRPr kumimoji="0" lang="en-US" altLang="en-US" sz="1800" b="0" i="0" u="none" strike="noStrike" cap="none" normalizeH="0" baseline="0" dirty="0">
              <a:ln>
                <a:noFill/>
              </a:ln>
              <a:solidFill>
                <a:schemeClr val="tx1"/>
              </a:solidFill>
              <a:effectLst/>
              <a:latin typeface="Arial" panose="020B0604020202020204" pitchFamily="34" charset="0"/>
            </a:endParaRPr>
          </a:p>
          <a:p>
            <a:endParaRPr lang="en-US" dirty="0"/>
          </a:p>
          <a:p>
            <a:endParaRPr lang="en-US" dirty="0"/>
          </a:p>
        </p:txBody>
      </p:sp>
      <p:pic>
        <p:nvPicPr>
          <p:cNvPr id="6" name="Picture 5" descr="This image shows a server-based system with multiple users and a comparison of key factors.&#10;&#10;What you see:&#10;On the left: a server (large computer)&#10;Arrows going from the server to multiple user computers&#10;On the right: a chart with ratings (stars) for:&#10;Cost&#10;Performance&#10;Security&#10;Skill Required&#10;Server Control&#10;What it represents:&#10;&#10;This is a client-server setup, where one server provides services to many users.&#10;&#10;Explanation of the factors:&#10;Cost&#10;Low rating → More expensive to set up and maintain&#10;Performance&#10;High rating → Good performance when handling tasks&#10;Security&#10;Lower rating → May need extra effort to secure properly&#10;Skill Required&#10;Low rating → Requires technical knowledge to manage&#10;Server Control&#10;High rating → You have full control over the server&#10;In very simple terms:&#10;One powerful computer (server) is helping many users&#10;It works well but needs:&#10;Money&#10;Technical skills&#10;Easy analogy:&#10;&#10;Think of it like a central office:&#10;&#10;Office (server) serves many employees (users)&#10;Works efficiently but needs experts to manage it&#10;Connection to computing:&#10;Used in:&#10;Websites&#10;Company systems&#10;Data centers&#10;Key idea:&#10;&#10;A server-based system provides good performance and control, but requires cost and technical expertise to manage properly.">
            <a:extLst>
              <a:ext uri="{FF2B5EF4-FFF2-40B4-BE49-F238E27FC236}">
                <a16:creationId xmlns:a16="http://schemas.microsoft.com/office/drawing/2014/main" id="{0A6194EE-8A53-49A2-68D6-0E4E8E960261}"/>
              </a:ext>
            </a:extLst>
          </p:cNvPr>
          <p:cNvPicPr>
            <a:picLocks noChangeAspect="1"/>
          </p:cNvPicPr>
          <p:nvPr/>
        </p:nvPicPr>
        <p:blipFill>
          <a:blip r:embed="rId3"/>
          <a:stretch>
            <a:fillRect/>
          </a:stretch>
        </p:blipFill>
        <p:spPr>
          <a:xfrm>
            <a:off x="1114761" y="3429000"/>
            <a:ext cx="7400589" cy="2121994"/>
          </a:xfrm>
          <a:prstGeom prst="rect">
            <a:avLst/>
          </a:prstGeom>
        </p:spPr>
      </p:pic>
    </p:spTree>
    <p:extLst>
      <p:ext uri="{BB962C8B-B14F-4D97-AF65-F5344CB8AC3E}">
        <p14:creationId xmlns:p14="http://schemas.microsoft.com/office/powerpoint/2010/main" val="9012197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CCAED-40BC-4427-2F94-8641FD2BBD5A}"/>
              </a:ext>
            </a:extLst>
          </p:cNvPr>
          <p:cNvSpPr>
            <a:spLocks noGrp="1"/>
          </p:cNvSpPr>
          <p:nvPr>
            <p:ph type="title"/>
          </p:nvPr>
        </p:nvSpPr>
        <p:spPr/>
        <p:txBody>
          <a:bodyPr/>
          <a:lstStyle/>
          <a:p>
            <a:r>
              <a:rPr lang="en-US" dirty="0"/>
              <a:t>Types of Hosting continued</a:t>
            </a:r>
          </a:p>
        </p:txBody>
      </p:sp>
      <p:sp>
        <p:nvSpPr>
          <p:cNvPr id="3" name="Text Placeholder 2">
            <a:extLst>
              <a:ext uri="{FF2B5EF4-FFF2-40B4-BE49-F238E27FC236}">
                <a16:creationId xmlns:a16="http://schemas.microsoft.com/office/drawing/2014/main" id="{F4A15257-9B36-6BCA-F9AD-E2FBFE06C94E}"/>
              </a:ext>
            </a:extLst>
          </p:cNvPr>
          <p:cNvSpPr>
            <a:spLocks noGrp="1"/>
          </p:cNvSpPr>
          <p:nvPr>
            <p:ph type="body" idx="1"/>
          </p:nvPr>
        </p:nvSpPr>
        <p:spPr/>
        <p:txBody>
          <a:bodyPr/>
          <a:lstStyle/>
          <a:p>
            <a:pPr marL="342900" eaLnBrk="0" fontAlgn="base" hangingPunct="0">
              <a:lnSpc>
                <a:spcPct val="100000"/>
              </a:lnSpc>
              <a:spcBef>
                <a:spcPct val="0"/>
              </a:spcBef>
              <a:spcAft>
                <a:spcPct val="0"/>
              </a:spcAft>
              <a:buClrTx/>
              <a:buSzTx/>
            </a:pPr>
            <a:r>
              <a:rPr lang="en-US" dirty="0"/>
              <a:t>DEDICATED HOSTING - </a:t>
            </a:r>
            <a:r>
              <a:rPr kumimoji="0" lang="en-US" altLang="en-US" sz="1800" b="0" i="0" u="none" strike="noStrike" cap="none" normalizeH="0" baseline="0" dirty="0">
                <a:ln>
                  <a:noFill/>
                </a:ln>
                <a:solidFill>
                  <a:schemeClr val="tx1"/>
                </a:solidFill>
                <a:effectLst/>
                <a:latin typeface="Helvetica" pitchFamily="2" charset="0"/>
              </a:rPr>
              <a:t>The user gets his or her own Web server and gains full control over it (user has root access for Linux/administrator access for Windows); however, the user typically does not own the server. It is best suited for websites that require higher server performance, security and control.</a:t>
            </a:r>
            <a:endParaRPr kumimoji="0" lang="en-US" altLang="en-US" sz="1800" b="0" i="0" u="none" strike="noStrike" cap="none" normalizeH="0" baseline="0" dirty="0">
              <a:ln>
                <a:noFill/>
              </a:ln>
              <a:solidFill>
                <a:schemeClr val="tx1"/>
              </a:solidFill>
              <a:effectLst/>
              <a:latin typeface="Arial" panose="020B0604020202020204" pitchFamily="34" charset="0"/>
            </a:endParaRPr>
          </a:p>
          <a:p>
            <a:endParaRPr lang="en-US" dirty="0"/>
          </a:p>
        </p:txBody>
      </p:sp>
      <p:pic>
        <p:nvPicPr>
          <p:cNvPr id="6" name="Picture 5" descr="This image shows a server setup with a control panel (like cPanel) and compares its features.&#10;&#10;What you see:&#10;On the left: a server&#10;In the middle: a control panel (cPanel) icon&#10;On the right: a rating chart with:&#10;Cost&#10;Performance&#10;Security&#10;Skill Required&#10;Server Control&#10;What it represents:&#10;&#10;This is a managed server setup, where a tool like cPanel helps you control the server easily.&#10;&#10;Explanation of the ratings:&#10;Cost&#10;Medium to high → Costs more than basic hosting&#10;Performance&#10;High → Good speed and efficiency&#10;Security&#10;Good → Built-in tools help with protection&#10;Skill Required&#10;Medium → Easier than managing a server manually&#10;Server Control&#10;High → You still have good control over the server&#10;In very simple terms:&#10;You have a server&#10;But instead of controlling everything manually, you use a dashboard (cPanel)&#10;Easy analogy:&#10;&#10;Think of it like driving:&#10;&#10;Without cPanel → manual control, harder&#10;With cPanel → like having a control dashboard, easier to manage&#10;Connection to computing:&#10;Common in:&#10;Web hosting&#10;Website management&#10;Helps users:&#10;Manage files&#10;Set up domains&#10;Handle databases&#10;Key idea:&#10;&#10;Using tools like cPanel makes server management easier while still giving good control and performance.">
            <a:extLst>
              <a:ext uri="{FF2B5EF4-FFF2-40B4-BE49-F238E27FC236}">
                <a16:creationId xmlns:a16="http://schemas.microsoft.com/office/drawing/2014/main" id="{90F2A1E1-E519-2A44-02B5-69AFCE518546}"/>
              </a:ext>
            </a:extLst>
          </p:cNvPr>
          <p:cNvPicPr>
            <a:picLocks noChangeAspect="1"/>
          </p:cNvPicPr>
          <p:nvPr/>
        </p:nvPicPr>
        <p:blipFill>
          <a:blip r:embed="rId3"/>
          <a:stretch>
            <a:fillRect/>
          </a:stretch>
        </p:blipFill>
        <p:spPr>
          <a:xfrm>
            <a:off x="1407907" y="3429000"/>
            <a:ext cx="6328186" cy="1784639"/>
          </a:xfrm>
          <a:prstGeom prst="rect">
            <a:avLst/>
          </a:prstGeom>
        </p:spPr>
      </p:pic>
    </p:spTree>
    <p:extLst>
      <p:ext uri="{BB962C8B-B14F-4D97-AF65-F5344CB8AC3E}">
        <p14:creationId xmlns:p14="http://schemas.microsoft.com/office/powerpoint/2010/main" val="26548299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75F6C-6E3F-F21A-D597-B58BC5D7E366}"/>
              </a:ext>
            </a:extLst>
          </p:cNvPr>
          <p:cNvSpPr>
            <a:spLocks noGrp="1"/>
          </p:cNvSpPr>
          <p:nvPr>
            <p:ph type="title"/>
          </p:nvPr>
        </p:nvSpPr>
        <p:spPr/>
        <p:txBody>
          <a:bodyPr/>
          <a:lstStyle/>
          <a:p>
            <a:r>
              <a:rPr lang="en-US" dirty="0"/>
              <a:t>Types of Hosting cont.</a:t>
            </a:r>
          </a:p>
        </p:txBody>
      </p:sp>
      <p:sp>
        <p:nvSpPr>
          <p:cNvPr id="3" name="Text Placeholder 2">
            <a:extLst>
              <a:ext uri="{FF2B5EF4-FFF2-40B4-BE49-F238E27FC236}">
                <a16:creationId xmlns:a16="http://schemas.microsoft.com/office/drawing/2014/main" id="{2C43F8B5-90EA-784A-93CE-35DA5439F0F8}"/>
              </a:ext>
            </a:extLst>
          </p:cNvPr>
          <p:cNvSpPr>
            <a:spLocks noGrp="1"/>
          </p:cNvSpPr>
          <p:nvPr>
            <p:ph type="body" idx="1"/>
          </p:nvPr>
        </p:nvSpPr>
        <p:spPr/>
        <p:txBody>
          <a:bodyPr/>
          <a:lstStyle/>
          <a:p>
            <a:pPr marL="342900" eaLnBrk="0" fontAlgn="base" hangingPunct="0">
              <a:lnSpc>
                <a:spcPct val="100000"/>
              </a:lnSpc>
              <a:spcBef>
                <a:spcPct val="0"/>
              </a:spcBef>
              <a:spcAft>
                <a:spcPct val="0"/>
              </a:spcAft>
              <a:buClrTx/>
              <a:buSzTx/>
            </a:pPr>
            <a:r>
              <a:rPr lang="en-US" dirty="0"/>
              <a:t>VPS HOSTING - </a:t>
            </a:r>
            <a:r>
              <a:rPr kumimoji="0" lang="en-US" altLang="en-US" sz="1800" b="0" i="0" u="none" strike="noStrike" cap="none" normalizeH="0" baseline="0" dirty="0">
                <a:ln>
                  <a:noFill/>
                </a:ln>
                <a:solidFill>
                  <a:schemeClr val="tx1"/>
                </a:solidFill>
                <a:effectLst/>
                <a:latin typeface="Helvetica" pitchFamily="2" charset="0"/>
              </a:rPr>
              <a:t>In this hosting plan, a server is divided into multiple virtual units and each unit acts as a dedicated server that hosts only one website.</a:t>
            </a:r>
          </a:p>
          <a:p>
            <a:pPr marL="342900" eaLnBrk="0" fontAlgn="base" hangingPunct="0">
              <a:lnSpc>
                <a:spcPct val="100000"/>
              </a:lnSpc>
              <a:spcBef>
                <a:spcPct val="0"/>
              </a:spcBef>
              <a:spcAft>
                <a:spcPct val="0"/>
              </a:spcAft>
              <a:buClrTx/>
              <a:buSzTx/>
            </a:pPr>
            <a:endParaRPr kumimoji="0" lang="en-US" altLang="en-US" sz="1800" b="0" i="0" u="none" strike="noStrike" cap="none" normalizeH="0" baseline="0" dirty="0">
              <a:ln>
                <a:noFill/>
              </a:ln>
              <a:solidFill>
                <a:schemeClr val="tx1"/>
              </a:solidFill>
              <a:effectLst/>
              <a:latin typeface="Arial" panose="020B0604020202020204" pitchFamily="34" charset="0"/>
            </a:endParaRPr>
          </a:p>
          <a:p>
            <a:endParaRPr lang="en-US" dirty="0"/>
          </a:p>
        </p:txBody>
      </p:sp>
      <p:pic>
        <p:nvPicPr>
          <p:cNvPr id="6" name="Picture 5" descr="This image shows a server shared by multiple users using control panels (like cPanel), along with a comparison of its features.&#10;&#10;What you see:&#10;On the left: a server&#10;In the middle: multiple users, each connected to the server&#10;Each user has their own cPanel (control panel)&#10;On the right: a rating chart for:&#10;Cost&#10;Performance&#10;Security&#10;Skill Required&#10;Server Control&#10;What it represents:&#10;&#10;This is a shared hosting environment, where:&#10;&#10;One server is shared by many users&#10;Each user gets their own control panel to manage their space&#10;Explanation of the ratings:&#10;Cost&#10;Medium → Cheaper than full dedicated servers&#10;Performance&#10;High → Good, but shared among users&#10;Security&#10;Moderate → Depends on how well the server is managed&#10;Skill Required&#10;Medium → Easier due to control panels&#10;Server Control&#10;High → Users have control over their own space (not full server)&#10;In very simple terms:&#10;Many people are using the same server&#10;Each person has their own dashboard to manage their website&#10;Easy analogy:&#10;&#10;Think of it like an apartment building:&#10;&#10;Server = building&#10;Users = tenants&#10;cPanel = each tenant’s control panel for their room&#10;Connection to computing:&#10;Common in:&#10;Website hosting&#10;Small business websites&#10;Allows multiple users to:&#10;Host websites&#10;Manage files and data&#10;Key idea:&#10;&#10;Shared hosting lets multiple users use one server efficiently, with tools like cPanel making it easier to manage.">
            <a:extLst>
              <a:ext uri="{FF2B5EF4-FFF2-40B4-BE49-F238E27FC236}">
                <a16:creationId xmlns:a16="http://schemas.microsoft.com/office/drawing/2014/main" id="{4370A60C-CCC8-11EB-F608-3D80191045B2}"/>
              </a:ext>
            </a:extLst>
          </p:cNvPr>
          <p:cNvPicPr>
            <a:picLocks noChangeAspect="1"/>
          </p:cNvPicPr>
          <p:nvPr/>
        </p:nvPicPr>
        <p:blipFill>
          <a:blip r:embed="rId2"/>
          <a:stretch>
            <a:fillRect/>
          </a:stretch>
        </p:blipFill>
        <p:spPr>
          <a:xfrm>
            <a:off x="742950" y="2909137"/>
            <a:ext cx="7772400" cy="2373673"/>
          </a:xfrm>
          <a:prstGeom prst="rect">
            <a:avLst/>
          </a:prstGeom>
        </p:spPr>
      </p:pic>
    </p:spTree>
    <p:extLst>
      <p:ext uri="{BB962C8B-B14F-4D97-AF65-F5344CB8AC3E}">
        <p14:creationId xmlns:p14="http://schemas.microsoft.com/office/powerpoint/2010/main" val="17752016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31EFEB-EB15-F776-63CB-7102DBFBB4E1}"/>
              </a:ext>
            </a:extLst>
          </p:cNvPr>
          <p:cNvSpPr>
            <a:spLocks noGrp="1"/>
          </p:cNvSpPr>
          <p:nvPr>
            <p:ph type="title"/>
          </p:nvPr>
        </p:nvSpPr>
        <p:spPr/>
        <p:txBody>
          <a:bodyPr/>
          <a:lstStyle/>
          <a:p>
            <a:r>
              <a:rPr lang="en-US" dirty="0"/>
              <a:t>Types of Hosting </a:t>
            </a:r>
            <a:r>
              <a:rPr lang="en-US" dirty="0" err="1"/>
              <a:t>cont</a:t>
            </a:r>
            <a:r>
              <a:rPr lang="en-US" dirty="0"/>
              <a:t>…</a:t>
            </a:r>
          </a:p>
        </p:txBody>
      </p:sp>
      <p:sp>
        <p:nvSpPr>
          <p:cNvPr id="3" name="Text Placeholder 2">
            <a:extLst>
              <a:ext uri="{FF2B5EF4-FFF2-40B4-BE49-F238E27FC236}">
                <a16:creationId xmlns:a16="http://schemas.microsoft.com/office/drawing/2014/main" id="{5BCE6A7E-514B-BEBA-0483-3A1552ED00E1}"/>
              </a:ext>
            </a:extLst>
          </p:cNvPr>
          <p:cNvSpPr>
            <a:spLocks noGrp="1"/>
          </p:cNvSpPr>
          <p:nvPr>
            <p:ph type="body" idx="1"/>
          </p:nvPr>
        </p:nvSpPr>
        <p:spPr/>
        <p:txBody>
          <a:bodyPr/>
          <a:lstStyle/>
          <a:p>
            <a:r>
              <a:rPr lang="en-US" dirty="0"/>
              <a:t>CLOUD HOSTING - This is a new type of hosting platform that allows customers powerful, scalable and reliable hosting based on clustered load-balanced servers and utility billing. A cloud hosted website may be more reliable than alternatives since other computers in the cloud can compensate when a single piece of hardware goes down.</a:t>
            </a:r>
          </a:p>
          <a:p>
            <a:endParaRPr lang="en-US" dirty="0"/>
          </a:p>
        </p:txBody>
      </p:sp>
      <p:pic>
        <p:nvPicPr>
          <p:cNvPr id="4" name="Picture 3" descr="This image shows a cloud hosting system and its key characteristics.&#10;&#10;What you see:&#10;&#10;&#10;On the left: multiple servers (instead of just one)&#10;&#10;&#10;In the center: a cloud symbol&#10;&#10;&#10;On the right: a rating chart for:&#10;&#10;&#10;Cost&#10;&#10;&#10;Performance&#10;&#10;&#10;Security&#10;&#10;&#10;Skill Required&#10;&#10;&#10;Server Control&#10;&#10;&#10;&#10;&#10;&#10;What it represents:&#10;This is cloud computing / cloud hosting, where:&#10;&#10;&#10;Many servers work together&#10;&#10;&#10;Resources are provided through the cloud instead of one physical server&#10;&#10;&#10;&#10;Explanation of the ratings:&#10;Cost&#10;&#10;&#10;Medium → Pay for what you use&#10;&#10;&#10;Performance&#10;&#10;&#10;Very high → Multiple servers improve speed and reliability&#10;&#10;&#10;Security&#10;&#10;&#10;Good → Managed by cloud providers&#10;&#10;&#10;Skill Required&#10;&#10;&#10;Medium → Easier than managing physical servers&#10;&#10;&#10;Server Control&#10;&#10;&#10;Lower → Less direct control compared to owning a server&#10;&#10;&#10;&#10;In very simple terms:&#10;&#10;&#10;Instead of one server, you use many servers connected together&#10;&#10;&#10;Everything is managed through the cloud&#10;&#10;&#10;&#10;Easy analogy:&#10;Think of it like electricity from the power grid:&#10;&#10;&#10;You don’t own the power plant&#10;&#10;&#10;You just use electricity when needed&#10;&#10;&#10;&#10;Connection to computing:&#10;&#10;&#10;Used in:&#10;&#10;&#10;AWS, Azure, Google Cloud&#10;&#10;&#10;Websites and apps&#10;&#10;&#10;&#10;&#10;Benefits:&#10;&#10;&#10;Scalability (can grow easily)&#10;&#10;&#10;Reliability (if one server fails, others take over)&#10;&#10;&#10;&#10;&#10;&#10;Key idea:&#10;Cloud hosting provides high performance and flexibility using multiple servers, but with less direct control over hardware.">
            <a:extLst>
              <a:ext uri="{FF2B5EF4-FFF2-40B4-BE49-F238E27FC236}">
                <a16:creationId xmlns:a16="http://schemas.microsoft.com/office/drawing/2014/main" id="{2BD18C31-3679-47C2-9888-E2767A48D3C8}"/>
              </a:ext>
            </a:extLst>
          </p:cNvPr>
          <p:cNvPicPr>
            <a:picLocks noChangeAspect="1"/>
          </p:cNvPicPr>
          <p:nvPr/>
        </p:nvPicPr>
        <p:blipFill>
          <a:blip r:embed="rId3"/>
          <a:stretch>
            <a:fillRect/>
          </a:stretch>
        </p:blipFill>
        <p:spPr>
          <a:xfrm>
            <a:off x="1543722" y="3784513"/>
            <a:ext cx="6056555" cy="1769036"/>
          </a:xfrm>
          <a:prstGeom prst="rect">
            <a:avLst/>
          </a:prstGeom>
        </p:spPr>
      </p:pic>
    </p:spTree>
    <p:extLst>
      <p:ext uri="{BB962C8B-B14F-4D97-AF65-F5344CB8AC3E}">
        <p14:creationId xmlns:p14="http://schemas.microsoft.com/office/powerpoint/2010/main" val="22748691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79DB8-B7C3-9CC6-69A8-2C419A56CBB4}"/>
              </a:ext>
            </a:extLst>
          </p:cNvPr>
          <p:cNvSpPr>
            <a:spLocks noGrp="1"/>
          </p:cNvSpPr>
          <p:nvPr>
            <p:ph type="title"/>
          </p:nvPr>
        </p:nvSpPr>
        <p:spPr/>
        <p:txBody>
          <a:bodyPr/>
          <a:lstStyle/>
          <a:p>
            <a:r>
              <a:rPr lang="en-US" dirty="0"/>
              <a:t>Types of Hosting cont..</a:t>
            </a:r>
          </a:p>
        </p:txBody>
      </p:sp>
      <p:sp>
        <p:nvSpPr>
          <p:cNvPr id="3" name="Text Placeholder 2">
            <a:extLst>
              <a:ext uri="{FF2B5EF4-FFF2-40B4-BE49-F238E27FC236}">
                <a16:creationId xmlns:a16="http://schemas.microsoft.com/office/drawing/2014/main" id="{6F0476D1-896D-2621-37E9-8D7EA96F3E6F}"/>
              </a:ext>
            </a:extLst>
          </p:cNvPr>
          <p:cNvSpPr>
            <a:spLocks noGrp="1"/>
          </p:cNvSpPr>
          <p:nvPr>
            <p:ph type="body" idx="1"/>
          </p:nvPr>
        </p:nvSpPr>
        <p:spPr/>
        <p:txBody>
          <a:bodyPr/>
          <a:lstStyle/>
          <a:p>
            <a:r>
              <a:rPr lang="en-US" dirty="0"/>
              <a:t>RESELLER HOSTING - This hosting plan, allows clients to become web hosts themselves. Resellers could function, for individual domains, under any combination of these listed types of hosting, depending on who they are affiliated with as a reseller.</a:t>
            </a:r>
          </a:p>
          <a:p>
            <a:endParaRPr lang="en-US" dirty="0"/>
          </a:p>
        </p:txBody>
      </p:sp>
      <p:pic>
        <p:nvPicPr>
          <p:cNvPr id="4" name="Picture 3" descr="This image shows a reseller hosting model.&#10;&#10;What you see:&#10;On the left: a server labeled “Reseller”&#10;On the right: multiple clients (users/computers)&#10;The reseller server is connected to many clients&#10;What it represents:&#10;&#10;This is a setup where:&#10;&#10;One person or company (reseller) rents server space&#10;Then sells or distributes that space to multiple clients&#10;How it works:&#10;A reseller buys server resources&#10;Divides it into smaller parts&#10;Provides hosting to multiple clients&#10;Each client uses their portion independently&#10;In very simple terms:&#10;One person owns or rents a server&#10;They share it with others and act like a provider&#10;Easy analogy:&#10;&#10;Think of it like subleasing apartments:&#10;&#10;You rent a big house&#10;Then rent out rooms to others&#10;Connection to computing:&#10;Common in:&#10;Web hosting businesses&#10;Resellers can:&#10;Create hosting accounts&#10;Manage clients&#10;Offer services without owning hardware&#10;Key idea:&#10;&#10;Reseller hosting allows someone to sell hosting services to others using a larger server, acting like a mini hosting provider.">
            <a:extLst>
              <a:ext uri="{FF2B5EF4-FFF2-40B4-BE49-F238E27FC236}">
                <a16:creationId xmlns:a16="http://schemas.microsoft.com/office/drawing/2014/main" id="{D64E56A3-B916-5CA6-320C-EE3CF60D3A27}"/>
              </a:ext>
            </a:extLst>
          </p:cNvPr>
          <p:cNvPicPr>
            <a:picLocks noChangeAspect="1"/>
          </p:cNvPicPr>
          <p:nvPr/>
        </p:nvPicPr>
        <p:blipFill>
          <a:blip r:embed="rId2"/>
          <a:stretch>
            <a:fillRect/>
          </a:stretch>
        </p:blipFill>
        <p:spPr>
          <a:xfrm>
            <a:off x="1301676" y="3295083"/>
            <a:ext cx="6736976" cy="2070629"/>
          </a:xfrm>
          <a:prstGeom prst="rect">
            <a:avLst/>
          </a:prstGeom>
        </p:spPr>
      </p:pic>
    </p:spTree>
    <p:extLst>
      <p:ext uri="{BB962C8B-B14F-4D97-AF65-F5344CB8AC3E}">
        <p14:creationId xmlns:p14="http://schemas.microsoft.com/office/powerpoint/2010/main" val="12595045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D0257-1EC4-018D-5E2E-6FD7A799A763}"/>
              </a:ext>
            </a:extLst>
          </p:cNvPr>
          <p:cNvSpPr>
            <a:spLocks noGrp="1"/>
          </p:cNvSpPr>
          <p:nvPr>
            <p:ph type="title"/>
          </p:nvPr>
        </p:nvSpPr>
        <p:spPr/>
        <p:txBody>
          <a:bodyPr/>
          <a:lstStyle/>
          <a:p>
            <a:r>
              <a:rPr lang="en-US" dirty="0"/>
              <a:t>DOES IT PROVIDE ENOUGH DISK SPACE?</a:t>
            </a:r>
          </a:p>
        </p:txBody>
      </p:sp>
      <p:sp>
        <p:nvSpPr>
          <p:cNvPr id="3" name="Text Placeholder 2">
            <a:extLst>
              <a:ext uri="{FF2B5EF4-FFF2-40B4-BE49-F238E27FC236}">
                <a16:creationId xmlns:a16="http://schemas.microsoft.com/office/drawing/2014/main" id="{C2B445C9-793C-C2CB-E2D3-763054065409}"/>
              </a:ext>
            </a:extLst>
          </p:cNvPr>
          <p:cNvSpPr>
            <a:spLocks noGrp="1"/>
          </p:cNvSpPr>
          <p:nvPr>
            <p:ph type="body" idx="1"/>
          </p:nvPr>
        </p:nvSpPr>
        <p:spPr/>
        <p:txBody>
          <a:bodyPr/>
          <a:lstStyle/>
          <a:p>
            <a:r>
              <a:rPr lang="en-US" dirty="0"/>
              <a:t>On an average, a website doesn't need anything more than 1GB of disk space. Don't fall for the 'unlimited' trap when it comes to disk space. </a:t>
            </a:r>
          </a:p>
          <a:p>
            <a:r>
              <a:rPr lang="en-US" dirty="0" err="1"/>
              <a:t>Opt</a:t>
            </a:r>
            <a:r>
              <a:rPr lang="en-US" dirty="0"/>
              <a:t> a web host that is transparent about their resource allocation.</a:t>
            </a:r>
          </a:p>
        </p:txBody>
      </p:sp>
    </p:spTree>
    <p:extLst>
      <p:ext uri="{BB962C8B-B14F-4D97-AF65-F5344CB8AC3E}">
        <p14:creationId xmlns:p14="http://schemas.microsoft.com/office/powerpoint/2010/main" val="10068033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3AB4D-53A4-967B-15CC-644D3BAA1F35}"/>
              </a:ext>
            </a:extLst>
          </p:cNvPr>
          <p:cNvSpPr>
            <a:spLocks noGrp="1"/>
          </p:cNvSpPr>
          <p:nvPr>
            <p:ph type="title"/>
          </p:nvPr>
        </p:nvSpPr>
        <p:spPr/>
        <p:txBody>
          <a:bodyPr/>
          <a:lstStyle/>
          <a:p>
            <a:r>
              <a:rPr lang="en-US" dirty="0"/>
              <a:t>DO THEY HAVE 24/7 TECHNICAL</a:t>
            </a:r>
            <a:br>
              <a:rPr lang="en-US" dirty="0"/>
            </a:br>
            <a:r>
              <a:rPr lang="en-US" dirty="0"/>
              <a:t>SUPPORT?</a:t>
            </a:r>
          </a:p>
        </p:txBody>
      </p:sp>
      <p:sp>
        <p:nvSpPr>
          <p:cNvPr id="3" name="Text Placeholder 2">
            <a:extLst>
              <a:ext uri="{FF2B5EF4-FFF2-40B4-BE49-F238E27FC236}">
                <a16:creationId xmlns:a16="http://schemas.microsoft.com/office/drawing/2014/main" id="{031B3BE6-1C06-5EB6-EE0B-F8009BB46C84}"/>
              </a:ext>
            </a:extLst>
          </p:cNvPr>
          <p:cNvSpPr>
            <a:spLocks noGrp="1"/>
          </p:cNvSpPr>
          <p:nvPr>
            <p:ph type="body" idx="1"/>
          </p:nvPr>
        </p:nvSpPr>
        <p:spPr/>
        <p:txBody>
          <a:bodyPr/>
          <a:lstStyle/>
          <a:p>
            <a:r>
              <a:rPr lang="en-US" dirty="0"/>
              <a:t>A website has dozens of programs and extensions running in the background; a technical glitch can arise anytime. To ensure your website doesn't break down and suffer bounce offs, choose a web host that offers 24/7 prompt technical support.</a:t>
            </a:r>
          </a:p>
        </p:txBody>
      </p:sp>
    </p:spTree>
    <p:extLst>
      <p:ext uri="{BB962C8B-B14F-4D97-AF65-F5344CB8AC3E}">
        <p14:creationId xmlns:p14="http://schemas.microsoft.com/office/powerpoint/2010/main" val="36802376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D3AD4-EE41-532B-4572-955A2DF1AB79}"/>
              </a:ext>
            </a:extLst>
          </p:cNvPr>
          <p:cNvSpPr>
            <a:spLocks noGrp="1"/>
          </p:cNvSpPr>
          <p:nvPr>
            <p:ph type="title"/>
          </p:nvPr>
        </p:nvSpPr>
        <p:spPr/>
        <p:txBody>
          <a:bodyPr/>
          <a:lstStyle/>
          <a:p>
            <a:r>
              <a:rPr lang="en-US" dirty="0"/>
              <a:t>WHAT HARDWARE ARE THEY USING?</a:t>
            </a:r>
          </a:p>
        </p:txBody>
      </p:sp>
      <p:sp>
        <p:nvSpPr>
          <p:cNvPr id="3" name="Text Placeholder 2">
            <a:extLst>
              <a:ext uri="{FF2B5EF4-FFF2-40B4-BE49-F238E27FC236}">
                <a16:creationId xmlns:a16="http://schemas.microsoft.com/office/drawing/2014/main" id="{B294022A-9D06-7D49-DE5F-731EB9CBC79A}"/>
              </a:ext>
            </a:extLst>
          </p:cNvPr>
          <p:cNvSpPr>
            <a:spLocks noGrp="1"/>
          </p:cNvSpPr>
          <p:nvPr>
            <p:ph type="body" idx="1"/>
          </p:nvPr>
        </p:nvSpPr>
        <p:spPr/>
        <p:txBody>
          <a:bodyPr/>
          <a:lstStyle/>
          <a:p>
            <a:r>
              <a:rPr lang="en-US" dirty="0"/>
              <a:t>Always enquire about the hardware being used by web hosts to provide you services. Hardware has a direct impact on the efficiency of your website. Don't go for hosts hesitant on giving out details.</a:t>
            </a:r>
          </a:p>
        </p:txBody>
      </p:sp>
    </p:spTree>
    <p:extLst>
      <p:ext uri="{BB962C8B-B14F-4D97-AF65-F5344CB8AC3E}">
        <p14:creationId xmlns:p14="http://schemas.microsoft.com/office/powerpoint/2010/main" val="23703741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390F5-A8F7-23DF-D412-D7D9CEAB4CDC}"/>
              </a:ext>
            </a:extLst>
          </p:cNvPr>
          <p:cNvSpPr>
            <a:spLocks noGrp="1"/>
          </p:cNvSpPr>
          <p:nvPr>
            <p:ph type="title"/>
          </p:nvPr>
        </p:nvSpPr>
        <p:spPr/>
        <p:txBody>
          <a:bodyPr/>
          <a:lstStyle/>
          <a:p>
            <a:r>
              <a:rPr lang="en-US" dirty="0"/>
              <a:t>IS THEIR USER INTERFACE FOR YOU?</a:t>
            </a:r>
          </a:p>
        </p:txBody>
      </p:sp>
      <p:sp>
        <p:nvSpPr>
          <p:cNvPr id="3" name="Text Placeholder 2">
            <a:extLst>
              <a:ext uri="{FF2B5EF4-FFF2-40B4-BE49-F238E27FC236}">
                <a16:creationId xmlns:a16="http://schemas.microsoft.com/office/drawing/2014/main" id="{BD552548-DEC8-B9EA-7EEE-05E15A5DBAC1}"/>
              </a:ext>
            </a:extLst>
          </p:cNvPr>
          <p:cNvSpPr>
            <a:spLocks noGrp="1"/>
          </p:cNvSpPr>
          <p:nvPr>
            <p:ph type="body" idx="1"/>
          </p:nvPr>
        </p:nvSpPr>
        <p:spPr/>
        <p:txBody>
          <a:bodyPr/>
          <a:lstStyle/>
          <a:p>
            <a:r>
              <a:rPr lang="en-US" dirty="0"/>
              <a:t>Before you sign up for any hosting plan, go for a free trial to test if the user interface and control panels fulfill your needs; you don't want to be switching hosts later.</a:t>
            </a:r>
          </a:p>
        </p:txBody>
      </p:sp>
    </p:spTree>
    <p:extLst>
      <p:ext uri="{BB962C8B-B14F-4D97-AF65-F5344CB8AC3E}">
        <p14:creationId xmlns:p14="http://schemas.microsoft.com/office/powerpoint/2010/main" val="39447873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CA8FC-519F-520C-5453-D2FADE52B626}"/>
              </a:ext>
            </a:extLst>
          </p:cNvPr>
          <p:cNvSpPr>
            <a:spLocks noGrp="1"/>
          </p:cNvSpPr>
          <p:nvPr>
            <p:ph type="title"/>
          </p:nvPr>
        </p:nvSpPr>
        <p:spPr/>
        <p:txBody>
          <a:bodyPr/>
          <a:lstStyle/>
          <a:p>
            <a:r>
              <a:rPr lang="en-US" dirty="0"/>
              <a:t>DOES IT OFFER EMAIL?</a:t>
            </a:r>
          </a:p>
        </p:txBody>
      </p:sp>
      <p:sp>
        <p:nvSpPr>
          <p:cNvPr id="3" name="Text Placeholder 2">
            <a:extLst>
              <a:ext uri="{FF2B5EF4-FFF2-40B4-BE49-F238E27FC236}">
                <a16:creationId xmlns:a16="http://schemas.microsoft.com/office/drawing/2014/main" id="{F75ED1EA-61FF-CA81-340E-234F331CA6EF}"/>
              </a:ext>
            </a:extLst>
          </p:cNvPr>
          <p:cNvSpPr>
            <a:spLocks noGrp="1"/>
          </p:cNvSpPr>
          <p:nvPr>
            <p:ph type="body" idx="1"/>
          </p:nvPr>
        </p:nvSpPr>
        <p:spPr/>
        <p:txBody>
          <a:bodyPr/>
          <a:lstStyle/>
          <a:p>
            <a:r>
              <a:rPr lang="en-US" dirty="0"/>
              <a:t>Ensure that your web host offers emailing features like smart inbox, auto responders, etc. This helps you make your website fully interactive.</a:t>
            </a:r>
          </a:p>
        </p:txBody>
      </p:sp>
    </p:spTree>
    <p:extLst>
      <p:ext uri="{BB962C8B-B14F-4D97-AF65-F5344CB8AC3E}">
        <p14:creationId xmlns:p14="http://schemas.microsoft.com/office/powerpoint/2010/main" val="38688313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14FCB-C9F0-76C1-1469-74CFE31E6AC5}"/>
              </a:ext>
            </a:extLst>
          </p:cNvPr>
          <p:cNvSpPr>
            <a:spLocks noGrp="1"/>
          </p:cNvSpPr>
          <p:nvPr>
            <p:ph type="title"/>
          </p:nvPr>
        </p:nvSpPr>
        <p:spPr/>
        <p:txBody>
          <a:bodyPr/>
          <a:lstStyle/>
          <a:p>
            <a:r>
              <a:rPr lang="en-US" dirty="0"/>
              <a:t>CAN IT FLEX?</a:t>
            </a:r>
          </a:p>
        </p:txBody>
      </p:sp>
      <p:sp>
        <p:nvSpPr>
          <p:cNvPr id="3" name="Text Placeholder 2">
            <a:extLst>
              <a:ext uri="{FF2B5EF4-FFF2-40B4-BE49-F238E27FC236}">
                <a16:creationId xmlns:a16="http://schemas.microsoft.com/office/drawing/2014/main" id="{BC097B0A-8C4E-FB90-FDD3-8980DDD70609}"/>
              </a:ext>
            </a:extLst>
          </p:cNvPr>
          <p:cNvSpPr>
            <a:spLocks noGrp="1"/>
          </p:cNvSpPr>
          <p:nvPr>
            <p:ph type="body" idx="1"/>
          </p:nvPr>
        </p:nvSpPr>
        <p:spPr/>
        <p:txBody>
          <a:bodyPr/>
          <a:lstStyle/>
          <a:p>
            <a:r>
              <a:rPr lang="en-US" dirty="0"/>
              <a:t>Your website resource needs might change with time and your plan should be able to cater to them. Look for a web host that lets you scale resources up or down easily; or upgrade from one hosting plan to another. Changing hosts isn't a good idea as your website could incur content loss and will be at the risk of being hacked.</a:t>
            </a:r>
          </a:p>
        </p:txBody>
      </p:sp>
    </p:spTree>
    <p:extLst>
      <p:ext uri="{BB962C8B-B14F-4D97-AF65-F5344CB8AC3E}">
        <p14:creationId xmlns:p14="http://schemas.microsoft.com/office/powerpoint/2010/main" val="34846589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40CA7-C91A-0089-B35F-EC83A7F33E59}"/>
              </a:ext>
            </a:extLst>
          </p:cNvPr>
          <p:cNvSpPr>
            <a:spLocks noGrp="1"/>
          </p:cNvSpPr>
          <p:nvPr>
            <p:ph type="title"/>
          </p:nvPr>
        </p:nvSpPr>
        <p:spPr/>
        <p:txBody>
          <a:bodyPr/>
          <a:lstStyle/>
          <a:p>
            <a:r>
              <a:rPr lang="en-US" dirty="0"/>
              <a:t>HOW MUCH DOES IT COST?</a:t>
            </a:r>
          </a:p>
        </p:txBody>
      </p:sp>
      <p:sp>
        <p:nvSpPr>
          <p:cNvPr id="3" name="Text Placeholder 2">
            <a:extLst>
              <a:ext uri="{FF2B5EF4-FFF2-40B4-BE49-F238E27FC236}">
                <a16:creationId xmlns:a16="http://schemas.microsoft.com/office/drawing/2014/main" id="{2D41AD61-A08E-8C43-CC9D-F6ED99C67D3A}"/>
              </a:ext>
            </a:extLst>
          </p:cNvPr>
          <p:cNvSpPr>
            <a:spLocks noGrp="1"/>
          </p:cNvSpPr>
          <p:nvPr>
            <p:ph type="body" idx="1"/>
          </p:nvPr>
        </p:nvSpPr>
        <p:spPr/>
        <p:txBody>
          <a:bodyPr/>
          <a:lstStyle/>
          <a:p>
            <a:r>
              <a:rPr lang="en-US" dirty="0"/>
              <a:t>One of the prime factors that affect your hosting decision is the pricing. Web hosts may charge you according to the resources your website utilizes or the plan you sign up for, on a periodic basis. Spend some time to research and compare hosting plans offered by different web hosts, and pick the one that suits your hosting budget.</a:t>
            </a:r>
          </a:p>
        </p:txBody>
      </p:sp>
    </p:spTree>
    <p:extLst>
      <p:ext uri="{BB962C8B-B14F-4D97-AF65-F5344CB8AC3E}">
        <p14:creationId xmlns:p14="http://schemas.microsoft.com/office/powerpoint/2010/main" val="274526171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21D05-AD15-634F-8874-D830CB763BC9}"/>
              </a:ext>
            </a:extLst>
          </p:cNvPr>
          <p:cNvSpPr>
            <a:spLocks noGrp="1"/>
          </p:cNvSpPr>
          <p:nvPr>
            <p:ph type="title"/>
          </p:nvPr>
        </p:nvSpPr>
        <p:spPr>
          <a:xfrm>
            <a:off x="629840" y="-1600200"/>
            <a:ext cx="7281707" cy="1600200"/>
          </a:xfrm>
        </p:spPr>
        <p:txBody>
          <a:bodyPr spcFirstLastPara="1" wrap="square" lIns="91425" tIns="45700" rIns="91425" bIns="45700" anchor="b" anchorCtr="0">
            <a:noAutofit/>
          </a:bodyPr>
          <a:lstStyle/>
          <a:p>
            <a:r>
              <a:rPr lang="en-US" dirty="0"/>
              <a:t>Difference between Web Developer Vs Web Designer</a:t>
            </a:r>
          </a:p>
        </p:txBody>
      </p:sp>
      <p:pic>
        <p:nvPicPr>
          <p:cNvPr id="4" name="Picture 3" descr="This image compares a Web Developer and a Web Designer.&#10;&#10;What you see:&#10;Title: “Web Developer vs. Web Designer”&#10;Two columns:&#10;Left: Web Developer&#10;Right: Web Designer&#10;Web Developer (Technical side)&#10;More technical and programming-focused&#10;Builds websites based on requirements&#10;Converts designs into working websites&#10;Focuses on functionality (how it works)&#10;Uses programming languages like:&#10;HTML&#10;CSS&#10;JavaScript&#10;Python, PHP, etc.&#10;Web Designer (Creative side)&#10;More creative and visual-focused&#10;Focuses on look and feel of the website&#10;Creates layouts, colors, and designs&#10;Turns ideas into visually appealing designs&#10;Uses tools like:&#10;Photoshop&#10;Illustrator&#10;Sketch&#10;In very simple terms:&#10;Web Developer = builds the website (how it works)&#10;Web Designer = designs the website (how it looks)&#10;Easy analogy:&#10;&#10;Think of building a house:&#10;&#10;Designer → plans how the house looks&#10;Developer → builds the house so it works&#10;Connection to computing:&#10;Both roles work together to create websites:&#10;Designer → creates UI/UX&#10;Developer → implements the logic and functionality&#10;Key idea:&#10;&#10;A complete website needs both:&#10;Design (appearance) + Development (functionality).">
            <a:extLst>
              <a:ext uri="{FF2B5EF4-FFF2-40B4-BE49-F238E27FC236}">
                <a16:creationId xmlns:a16="http://schemas.microsoft.com/office/drawing/2014/main" id="{68F50129-7BDC-106C-48A9-BD9306777D51}"/>
              </a:ext>
            </a:extLst>
          </p:cNvPr>
          <p:cNvPicPr>
            <a:picLocks noChangeAspect="1"/>
          </p:cNvPicPr>
          <p:nvPr/>
        </p:nvPicPr>
        <p:blipFill>
          <a:blip r:embed="rId2"/>
          <a:stretch>
            <a:fillRect/>
          </a:stretch>
        </p:blipFill>
        <p:spPr>
          <a:xfrm>
            <a:off x="90488" y="1210652"/>
            <a:ext cx="8963025" cy="4436697"/>
          </a:xfrm>
          <a:prstGeom prst="rect">
            <a:avLst/>
          </a:prstGeom>
          <a:noFill/>
          <a:ln>
            <a:noFill/>
          </a:ln>
        </p:spPr>
      </p:pic>
    </p:spTree>
    <p:extLst>
      <p:ext uri="{BB962C8B-B14F-4D97-AF65-F5344CB8AC3E}">
        <p14:creationId xmlns:p14="http://schemas.microsoft.com/office/powerpoint/2010/main" val="11312219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073A6-71BA-A565-D49D-C07B35FFE00E}"/>
              </a:ext>
            </a:extLst>
          </p:cNvPr>
          <p:cNvSpPr>
            <a:spLocks noGrp="1"/>
          </p:cNvSpPr>
          <p:nvPr>
            <p:ph type="title"/>
          </p:nvPr>
        </p:nvSpPr>
        <p:spPr/>
        <p:txBody>
          <a:bodyPr/>
          <a:lstStyle/>
          <a:p>
            <a:r>
              <a:rPr lang="en-US" dirty="0"/>
              <a:t>What is </a:t>
            </a:r>
            <a:r>
              <a:rPr lang="en-US" dirty="0" err="1"/>
              <a:t>Ul</a:t>
            </a:r>
            <a:r>
              <a:rPr lang="en-US" dirty="0"/>
              <a:t>?</a:t>
            </a:r>
          </a:p>
        </p:txBody>
      </p:sp>
      <p:sp>
        <p:nvSpPr>
          <p:cNvPr id="3" name="Text Placeholder 2">
            <a:extLst>
              <a:ext uri="{FF2B5EF4-FFF2-40B4-BE49-F238E27FC236}">
                <a16:creationId xmlns:a16="http://schemas.microsoft.com/office/drawing/2014/main" id="{2F4B288D-DDF2-F1F5-3074-274856A96FCC}"/>
              </a:ext>
            </a:extLst>
          </p:cNvPr>
          <p:cNvSpPr>
            <a:spLocks noGrp="1"/>
          </p:cNvSpPr>
          <p:nvPr>
            <p:ph type="body" idx="1"/>
          </p:nvPr>
        </p:nvSpPr>
        <p:spPr/>
        <p:txBody>
          <a:bodyPr/>
          <a:lstStyle/>
          <a:p>
            <a:pPr>
              <a:buFont typeface="Arial" panose="020B0604020202020204" pitchFamily="34" charset="0"/>
              <a:buChar char="•"/>
            </a:pPr>
            <a:r>
              <a:rPr lang="en-US" dirty="0">
                <a:effectLst/>
                <a:latin typeface="Helvetica" pitchFamily="2" charset="0"/>
              </a:rPr>
              <a:t>﻿User Interface</a:t>
            </a:r>
          </a:p>
          <a:p>
            <a:pPr>
              <a:buFont typeface="Arial" panose="020B0604020202020204" pitchFamily="34" charset="0"/>
              <a:buChar char="•"/>
            </a:pPr>
            <a:r>
              <a:rPr lang="en-US" dirty="0">
                <a:effectLst/>
                <a:latin typeface="Helvetica" pitchFamily="2" charset="0"/>
              </a:rPr>
              <a:t>﻿﻿How people interact with other products / services</a:t>
            </a:r>
          </a:p>
          <a:p>
            <a:pPr>
              <a:buFont typeface="Arial" panose="020B0604020202020204" pitchFamily="34" charset="0"/>
              <a:buChar char="•"/>
            </a:pPr>
            <a:r>
              <a:rPr lang="en-US" dirty="0">
                <a:effectLst/>
                <a:latin typeface="Helvetica" pitchFamily="2" charset="0"/>
              </a:rPr>
              <a:t>﻿﻿Used in Web &amp; Mobile Applications</a:t>
            </a:r>
          </a:p>
          <a:p>
            <a:pPr>
              <a:buFont typeface="Arial" panose="020B0604020202020204" pitchFamily="34" charset="0"/>
              <a:buChar char="•"/>
            </a:pPr>
            <a:r>
              <a:rPr lang="en-US" dirty="0">
                <a:effectLst/>
                <a:latin typeface="Helvetica" pitchFamily="2" charset="0"/>
              </a:rPr>
              <a:t>﻿﻿A bridge between a human being and a system</a:t>
            </a:r>
          </a:p>
          <a:p>
            <a:endParaRPr lang="en-US" dirty="0"/>
          </a:p>
        </p:txBody>
      </p:sp>
    </p:spTree>
    <p:extLst>
      <p:ext uri="{BB962C8B-B14F-4D97-AF65-F5344CB8AC3E}">
        <p14:creationId xmlns:p14="http://schemas.microsoft.com/office/powerpoint/2010/main" val="95300921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E348E-42A4-4EB9-A2D1-8FA95CEEF767}"/>
              </a:ext>
            </a:extLst>
          </p:cNvPr>
          <p:cNvSpPr>
            <a:spLocks noGrp="1"/>
          </p:cNvSpPr>
          <p:nvPr>
            <p:ph type="title"/>
          </p:nvPr>
        </p:nvSpPr>
        <p:spPr/>
        <p:txBody>
          <a:bodyPr/>
          <a:lstStyle/>
          <a:p>
            <a:r>
              <a:rPr lang="en-US" dirty="0"/>
              <a:t>What is UX?</a:t>
            </a:r>
          </a:p>
        </p:txBody>
      </p:sp>
      <p:sp>
        <p:nvSpPr>
          <p:cNvPr id="3" name="Text Placeholder 2">
            <a:extLst>
              <a:ext uri="{FF2B5EF4-FFF2-40B4-BE49-F238E27FC236}">
                <a16:creationId xmlns:a16="http://schemas.microsoft.com/office/drawing/2014/main" id="{AFC05606-BBC1-9261-2AB6-3983E77E1D34}"/>
              </a:ext>
            </a:extLst>
          </p:cNvPr>
          <p:cNvSpPr>
            <a:spLocks noGrp="1"/>
          </p:cNvSpPr>
          <p:nvPr>
            <p:ph type="body" idx="1"/>
          </p:nvPr>
        </p:nvSpPr>
        <p:spPr/>
        <p:txBody>
          <a:bodyPr/>
          <a:lstStyle/>
          <a:p>
            <a:pPr>
              <a:buFont typeface="Arial" panose="020B0604020202020204" pitchFamily="34" charset="0"/>
              <a:buChar char="•"/>
            </a:pPr>
            <a:r>
              <a:rPr lang="en-US" dirty="0">
                <a:effectLst/>
                <a:latin typeface="Helvetica" pitchFamily="2" charset="0"/>
              </a:rPr>
              <a:t>﻿User Experience</a:t>
            </a:r>
          </a:p>
          <a:p>
            <a:pPr>
              <a:buFont typeface="Arial" panose="020B0604020202020204" pitchFamily="34" charset="0"/>
              <a:buChar char="•"/>
            </a:pPr>
            <a:r>
              <a:rPr lang="en-US" dirty="0">
                <a:effectLst/>
                <a:latin typeface="Helvetica" pitchFamily="2" charset="0"/>
              </a:rPr>
              <a:t>﻿﻿What a person feels as </a:t>
            </a:r>
            <a:r>
              <a:rPr lang="en-US" dirty="0">
                <a:latin typeface="Helvetica" pitchFamily="2" charset="0"/>
              </a:rPr>
              <a:t>they </a:t>
            </a:r>
            <a:r>
              <a:rPr lang="en-US" dirty="0">
                <a:effectLst/>
                <a:latin typeface="Helvetica" pitchFamily="2" charset="0"/>
              </a:rPr>
              <a:t>experience a product or service</a:t>
            </a:r>
          </a:p>
          <a:p>
            <a:r>
              <a:rPr lang="en-US" dirty="0">
                <a:effectLst/>
                <a:latin typeface="Helvetica" pitchFamily="2" charset="0"/>
              </a:rPr>
              <a:t>Important role in all kinds of marketing</a:t>
            </a:r>
          </a:p>
          <a:p>
            <a:pPr>
              <a:buFont typeface="Arial" panose="020B0604020202020204" pitchFamily="34" charset="0"/>
              <a:buChar char="•"/>
            </a:pPr>
            <a:r>
              <a:rPr lang="th-TH" dirty="0">
                <a:effectLst/>
                <a:latin typeface="Helvetica" pitchFamily="2" charset="0"/>
              </a:rPr>
              <a:t>﻿﻿</a:t>
            </a:r>
            <a:r>
              <a:rPr lang="en-US" dirty="0">
                <a:effectLst/>
                <a:latin typeface="Helvetica" pitchFamily="2" charset="0"/>
              </a:rPr>
              <a:t>Plays a crucial role in web &amp; Mobile Applications</a:t>
            </a:r>
          </a:p>
          <a:p>
            <a:pPr>
              <a:buFont typeface="Arial" panose="020B0604020202020204" pitchFamily="34" charset="0"/>
              <a:buChar char="•"/>
            </a:pPr>
            <a:r>
              <a:rPr lang="en-US" dirty="0">
                <a:effectLst/>
                <a:latin typeface="Helvetica" pitchFamily="2" charset="0"/>
              </a:rPr>
              <a:t>﻿﻿Bridge between a product and its targeted audience</a:t>
            </a:r>
          </a:p>
          <a:p>
            <a:endParaRPr lang="en-US" dirty="0"/>
          </a:p>
        </p:txBody>
      </p:sp>
    </p:spTree>
    <p:extLst>
      <p:ext uri="{BB962C8B-B14F-4D97-AF65-F5344CB8AC3E}">
        <p14:creationId xmlns:p14="http://schemas.microsoft.com/office/powerpoint/2010/main" val="319709926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32C9E-4A2D-795E-5FD7-474E1EA3C5C7}"/>
              </a:ext>
            </a:extLst>
          </p:cNvPr>
          <p:cNvSpPr>
            <a:spLocks noGrp="1"/>
          </p:cNvSpPr>
          <p:nvPr>
            <p:ph type="title"/>
          </p:nvPr>
        </p:nvSpPr>
        <p:spPr/>
        <p:txBody>
          <a:bodyPr/>
          <a:lstStyle/>
          <a:p>
            <a:r>
              <a:rPr lang="en-US" dirty="0"/>
              <a:t>Design</a:t>
            </a:r>
          </a:p>
        </p:txBody>
      </p:sp>
      <p:sp>
        <p:nvSpPr>
          <p:cNvPr id="3" name="Text Placeholder 2">
            <a:extLst>
              <a:ext uri="{FF2B5EF4-FFF2-40B4-BE49-F238E27FC236}">
                <a16:creationId xmlns:a16="http://schemas.microsoft.com/office/drawing/2014/main" id="{1FFDCB55-AF17-13D8-5AC3-351D12E794E1}"/>
              </a:ext>
            </a:extLst>
          </p:cNvPr>
          <p:cNvSpPr>
            <a:spLocks noGrp="1"/>
          </p:cNvSpPr>
          <p:nvPr>
            <p:ph type="body" idx="1"/>
          </p:nvPr>
        </p:nvSpPr>
        <p:spPr/>
        <p:txBody>
          <a:bodyPr/>
          <a:lstStyle/>
          <a:p>
            <a:pPr>
              <a:buFont typeface="Arial" panose="020B0604020202020204" pitchFamily="34" charset="0"/>
              <a:buChar char="•"/>
            </a:pPr>
            <a:r>
              <a:rPr lang="en-US" dirty="0">
                <a:effectLst/>
                <a:latin typeface="Helvetica" pitchFamily="2" charset="0"/>
              </a:rPr>
              <a:t>﻿A unique Design is present in all things, whether they are natural or man-made, and a good design always attracts the eye.</a:t>
            </a:r>
          </a:p>
          <a:p>
            <a:pPr>
              <a:buFont typeface="Arial" panose="020B0604020202020204" pitchFamily="34" charset="0"/>
              <a:buChar char="•"/>
            </a:pPr>
            <a:r>
              <a:rPr lang="en-US" dirty="0">
                <a:effectLst/>
                <a:latin typeface="Helvetica" pitchFamily="2" charset="0"/>
              </a:rPr>
              <a:t>﻿﻿The smallest of the smallest things in your life and the largest of the large, are all designed in some way.</a:t>
            </a:r>
          </a:p>
          <a:p>
            <a:pPr>
              <a:buFont typeface="Arial" panose="020B0604020202020204" pitchFamily="34" charset="0"/>
              <a:buChar char="•"/>
            </a:pPr>
            <a:r>
              <a:rPr lang="en-US" dirty="0">
                <a:effectLst/>
                <a:latin typeface="Helvetica" pitchFamily="2" charset="0"/>
              </a:rPr>
              <a:t>﻿﻿Many forms of Designing</a:t>
            </a:r>
          </a:p>
          <a:p>
            <a:pPr>
              <a:buFont typeface="Arial" panose="020B0604020202020204" pitchFamily="34" charset="0"/>
              <a:buChar char="•"/>
            </a:pPr>
            <a:r>
              <a:rPr lang="en-US" dirty="0">
                <a:effectLst/>
                <a:latin typeface="Helvetica" pitchFamily="2" charset="0"/>
              </a:rPr>
              <a:t>﻿﻿Web &amp; Mobile UX-</a:t>
            </a:r>
            <a:r>
              <a:rPr lang="en-US" dirty="0" err="1">
                <a:effectLst/>
                <a:latin typeface="Helvetica" pitchFamily="2" charset="0"/>
              </a:rPr>
              <a:t>Ul</a:t>
            </a:r>
            <a:br>
              <a:rPr lang="en-US" dirty="0">
                <a:effectLst/>
                <a:latin typeface="Helvetica" pitchFamily="2" charset="0"/>
              </a:rPr>
            </a:br>
            <a:r>
              <a:rPr lang="en-US" dirty="0" err="1">
                <a:effectLst/>
                <a:latin typeface="Helvetica" pitchFamily="2" charset="0"/>
              </a:rPr>
              <a:t>Desig</a:t>
            </a:r>
            <a:endParaRPr lang="en-US" dirty="0">
              <a:effectLst/>
              <a:latin typeface="Helvetica" pitchFamily="2" charset="0"/>
            </a:endParaRPr>
          </a:p>
          <a:p>
            <a:endParaRPr lang="en-US" dirty="0"/>
          </a:p>
        </p:txBody>
      </p:sp>
    </p:spTree>
    <p:extLst>
      <p:ext uri="{BB962C8B-B14F-4D97-AF65-F5344CB8AC3E}">
        <p14:creationId xmlns:p14="http://schemas.microsoft.com/office/powerpoint/2010/main" val="8005937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F10AE-ADA9-6C7B-BCA4-86A50898330A}"/>
              </a:ext>
            </a:extLst>
          </p:cNvPr>
          <p:cNvSpPr>
            <a:spLocks noGrp="1"/>
          </p:cNvSpPr>
          <p:nvPr>
            <p:ph type="title"/>
          </p:nvPr>
        </p:nvSpPr>
        <p:spPr/>
        <p:txBody>
          <a:bodyPr/>
          <a:lstStyle/>
          <a:p>
            <a:r>
              <a:rPr lang="en-US" dirty="0"/>
              <a:t>Designing for Purpose</a:t>
            </a:r>
          </a:p>
        </p:txBody>
      </p:sp>
      <p:sp>
        <p:nvSpPr>
          <p:cNvPr id="3" name="Text Placeholder 2">
            <a:extLst>
              <a:ext uri="{FF2B5EF4-FFF2-40B4-BE49-F238E27FC236}">
                <a16:creationId xmlns:a16="http://schemas.microsoft.com/office/drawing/2014/main" id="{AA8E8A52-7AE8-4D3D-5883-F31E2D3A6F98}"/>
              </a:ext>
            </a:extLst>
          </p:cNvPr>
          <p:cNvSpPr>
            <a:spLocks noGrp="1"/>
          </p:cNvSpPr>
          <p:nvPr>
            <p:ph type="body" idx="1"/>
          </p:nvPr>
        </p:nvSpPr>
        <p:spPr/>
        <p:txBody>
          <a:bodyPr/>
          <a:lstStyle/>
          <a:p>
            <a:pPr>
              <a:buFont typeface="Arial" panose="020B0604020202020204" pitchFamily="34" charset="0"/>
              <a:buChar char="•"/>
            </a:pPr>
            <a:r>
              <a:rPr lang="en-US" dirty="0">
                <a:effectLst/>
                <a:latin typeface="Helvetica" pitchFamily="2" charset="0"/>
              </a:rPr>
              <a:t>﻿Today's age is more tuned to designing for a purpose</a:t>
            </a:r>
          </a:p>
          <a:p>
            <a:pPr>
              <a:buFont typeface="Arial" panose="020B0604020202020204" pitchFamily="34" charset="0"/>
              <a:buChar char="•"/>
            </a:pPr>
            <a:r>
              <a:rPr lang="en-US" dirty="0">
                <a:effectLst/>
                <a:latin typeface="Helvetica" pitchFamily="2" charset="0"/>
              </a:rPr>
              <a:t>﻿﻿UX-</a:t>
            </a:r>
            <a:r>
              <a:rPr lang="en-US" dirty="0" err="1">
                <a:effectLst/>
                <a:latin typeface="Helvetica" pitchFamily="2" charset="0"/>
              </a:rPr>
              <a:t>Ul</a:t>
            </a:r>
            <a:r>
              <a:rPr lang="en-US" dirty="0">
                <a:effectLst/>
                <a:latin typeface="Helvetica" pitchFamily="2" charset="0"/>
              </a:rPr>
              <a:t> Design is prime example of Designing for purpose</a:t>
            </a:r>
          </a:p>
          <a:p>
            <a:pPr>
              <a:buFont typeface="Arial" panose="020B0604020202020204" pitchFamily="34" charset="0"/>
              <a:buChar char="•"/>
            </a:pPr>
            <a:r>
              <a:rPr lang="en-US" dirty="0">
                <a:effectLst/>
                <a:latin typeface="Helvetica" pitchFamily="2" charset="0"/>
              </a:rPr>
              <a:t>﻿﻿Our purpose is to make things functional look good.</a:t>
            </a:r>
          </a:p>
          <a:p>
            <a:pPr>
              <a:buFont typeface="Arial" panose="020B0604020202020204" pitchFamily="34" charset="0"/>
              <a:buChar char="•"/>
            </a:pPr>
            <a:r>
              <a:rPr lang="en-US" dirty="0">
                <a:effectLst/>
                <a:latin typeface="Helvetica" pitchFamily="2" charset="0"/>
              </a:rPr>
              <a:t>﻿﻿Evolution from Skeuomorphic design to Flat Design</a:t>
            </a:r>
          </a:p>
          <a:p>
            <a:endParaRPr lang="en-US" dirty="0"/>
          </a:p>
        </p:txBody>
      </p:sp>
    </p:spTree>
    <p:extLst>
      <p:ext uri="{BB962C8B-B14F-4D97-AF65-F5344CB8AC3E}">
        <p14:creationId xmlns:p14="http://schemas.microsoft.com/office/powerpoint/2010/main" val="360929114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B5550-2AA7-533C-0FDD-F4C9C5C2629B}"/>
              </a:ext>
            </a:extLst>
          </p:cNvPr>
          <p:cNvSpPr>
            <a:spLocks noGrp="1"/>
          </p:cNvSpPr>
          <p:nvPr>
            <p:ph type="title"/>
          </p:nvPr>
        </p:nvSpPr>
        <p:spPr/>
        <p:txBody>
          <a:bodyPr/>
          <a:lstStyle/>
          <a:p>
            <a:r>
              <a:rPr lang="en-US" dirty="0"/>
              <a:t>Skeuomorphic Design</a:t>
            </a:r>
          </a:p>
        </p:txBody>
      </p:sp>
      <p:sp>
        <p:nvSpPr>
          <p:cNvPr id="3" name="Text Placeholder 2">
            <a:extLst>
              <a:ext uri="{FF2B5EF4-FFF2-40B4-BE49-F238E27FC236}">
                <a16:creationId xmlns:a16="http://schemas.microsoft.com/office/drawing/2014/main" id="{B3CB3241-0AC8-CF35-565E-33CE8A36573B}"/>
              </a:ext>
            </a:extLst>
          </p:cNvPr>
          <p:cNvSpPr>
            <a:spLocks noGrp="1"/>
          </p:cNvSpPr>
          <p:nvPr>
            <p:ph type="body" idx="1"/>
          </p:nvPr>
        </p:nvSpPr>
        <p:spPr>
          <a:xfrm>
            <a:off x="628650" y="1690688"/>
            <a:ext cx="7886700" cy="4351339"/>
          </a:xfrm>
        </p:spPr>
        <p:txBody>
          <a:bodyPr/>
          <a:lstStyle/>
          <a:p>
            <a:pPr>
              <a:buFont typeface="Arial" panose="020B0604020202020204" pitchFamily="34" charset="0"/>
              <a:buChar char="•"/>
            </a:pPr>
            <a:r>
              <a:rPr lang="en-US" dirty="0">
                <a:effectLst/>
                <a:latin typeface="Helvetica" pitchFamily="2" charset="0"/>
              </a:rPr>
              <a:t>A derivative object that retains ornamental design cues to a structure that was necessary in the original, even when not functionally necessary.</a:t>
            </a:r>
          </a:p>
          <a:p>
            <a:pPr>
              <a:buFont typeface="Arial" panose="020B0604020202020204" pitchFamily="34" charset="0"/>
              <a:buChar char="•"/>
            </a:pPr>
            <a:r>
              <a:rPr lang="en-US" dirty="0">
                <a:effectLst/>
                <a:latin typeface="Helvetica" pitchFamily="2" charset="0"/>
              </a:rPr>
              <a:t>﻿﻿In terms of user interface, this means applications that are designed to have elements of them that look or behave like their real-world counter-parts. For example turning a digital page to resemble the experience of reading a physical book.</a:t>
            </a:r>
          </a:p>
          <a:p>
            <a:pPr>
              <a:buFont typeface="Arial" panose="020B0604020202020204" pitchFamily="34" charset="0"/>
              <a:buChar char="•"/>
            </a:pPr>
            <a:r>
              <a:rPr lang="en-US" dirty="0">
                <a:effectLst/>
                <a:latin typeface="Helvetica" pitchFamily="2" charset="0"/>
              </a:rPr>
              <a:t>﻿﻿Skeuomorphic interfaces feel instantly familiar</a:t>
            </a:r>
          </a:p>
          <a:p>
            <a:pPr>
              <a:buFont typeface="Arial" panose="020B0604020202020204" pitchFamily="34" charset="0"/>
              <a:buChar char="•"/>
            </a:pPr>
            <a:r>
              <a:rPr lang="en-US" dirty="0">
                <a:effectLst/>
                <a:latin typeface="Helvetica" pitchFamily="2" charset="0"/>
              </a:rPr>
              <a:t>﻿﻿Visually rich and engaging</a:t>
            </a:r>
          </a:p>
          <a:p>
            <a:pPr>
              <a:buFont typeface="Arial" panose="020B0604020202020204" pitchFamily="34" charset="0"/>
              <a:buChar char="•"/>
            </a:pPr>
            <a:r>
              <a:rPr lang="en-US" dirty="0">
                <a:effectLst/>
                <a:latin typeface="Helvetica" pitchFamily="2" charset="0"/>
              </a:rPr>
              <a:t>﻿﻿Demonstrates attention to detail</a:t>
            </a:r>
          </a:p>
          <a:p>
            <a:pPr>
              <a:buFont typeface="Arial" panose="020B0604020202020204" pitchFamily="34" charset="0"/>
              <a:buChar char="•"/>
            </a:pPr>
            <a:r>
              <a:rPr lang="en-US" dirty="0">
                <a:effectLst/>
                <a:latin typeface="Helvetica" pitchFamily="2" charset="0"/>
              </a:rPr>
              <a:t>﻿﻿Designers love any excuse to use textures</a:t>
            </a:r>
          </a:p>
          <a:p>
            <a:pPr>
              <a:buFont typeface="Arial" panose="020B0604020202020204" pitchFamily="34" charset="0"/>
              <a:buChar char="•"/>
            </a:pPr>
            <a:r>
              <a:rPr lang="en-US" dirty="0">
                <a:latin typeface="Helvetica" pitchFamily="2" charset="0"/>
              </a:rPr>
              <a:t>E</a:t>
            </a:r>
            <a:r>
              <a:rPr lang="en-US" dirty="0">
                <a:effectLst/>
                <a:latin typeface="Helvetica" pitchFamily="2" charset="0"/>
              </a:rPr>
              <a:t>xample :﻿﻿http://</a:t>
            </a:r>
            <a:r>
              <a:rPr lang="en-US" dirty="0" err="1">
                <a:effectLst/>
                <a:latin typeface="Helvetica" pitchFamily="2" charset="0"/>
              </a:rPr>
              <a:t>www.cheeseandburger.com</a:t>
            </a:r>
            <a:endParaRPr lang="en-US" dirty="0">
              <a:effectLst/>
              <a:latin typeface="Helvetica" pitchFamily="2" charset="0"/>
            </a:endParaRPr>
          </a:p>
          <a:p>
            <a:endParaRPr lang="en-US" dirty="0"/>
          </a:p>
        </p:txBody>
      </p:sp>
    </p:spTree>
    <p:extLst>
      <p:ext uri="{BB962C8B-B14F-4D97-AF65-F5344CB8AC3E}">
        <p14:creationId xmlns:p14="http://schemas.microsoft.com/office/powerpoint/2010/main" val="310182469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D8E4B-F8B7-8AE0-4F66-1E7A8DD44491}"/>
              </a:ext>
            </a:extLst>
          </p:cNvPr>
          <p:cNvSpPr>
            <a:spLocks noGrp="1"/>
          </p:cNvSpPr>
          <p:nvPr>
            <p:ph type="title"/>
          </p:nvPr>
        </p:nvSpPr>
        <p:spPr/>
        <p:txBody>
          <a:bodyPr/>
          <a:lstStyle/>
          <a:p>
            <a:r>
              <a:rPr lang="en-US" dirty="0"/>
              <a:t>Flat Design</a:t>
            </a:r>
          </a:p>
        </p:txBody>
      </p:sp>
      <p:sp>
        <p:nvSpPr>
          <p:cNvPr id="3" name="Text Placeholder 2">
            <a:extLst>
              <a:ext uri="{FF2B5EF4-FFF2-40B4-BE49-F238E27FC236}">
                <a16:creationId xmlns:a16="http://schemas.microsoft.com/office/drawing/2014/main" id="{D42BB47D-EA2E-9400-DE3A-2E1D6F2FFCF4}"/>
              </a:ext>
            </a:extLst>
          </p:cNvPr>
          <p:cNvSpPr>
            <a:spLocks noGrp="1"/>
          </p:cNvSpPr>
          <p:nvPr>
            <p:ph type="body" idx="1"/>
          </p:nvPr>
        </p:nvSpPr>
        <p:spPr>
          <a:xfrm>
            <a:off x="628650" y="1513653"/>
            <a:ext cx="7886700" cy="4351339"/>
          </a:xfrm>
        </p:spPr>
        <p:txBody>
          <a:bodyPr/>
          <a:lstStyle/>
          <a:p>
            <a:pPr>
              <a:buFont typeface="Arial" panose="020B0604020202020204" pitchFamily="34" charset="0"/>
              <a:buChar char="•"/>
            </a:pPr>
            <a:r>
              <a:rPr lang="en-US" dirty="0">
                <a:effectLst/>
                <a:latin typeface="Helvetica" pitchFamily="2" charset="0"/>
              </a:rPr>
              <a:t>﻿Flat design is a minimalistic design approach that emphasizes usability. It features clean, open space, crisp edges, bright </a:t>
            </a:r>
            <a:r>
              <a:rPr lang="en-US" dirty="0" err="1">
                <a:effectLst/>
                <a:latin typeface="Helvetica" pitchFamily="2" charset="0"/>
              </a:rPr>
              <a:t>colours</a:t>
            </a:r>
            <a:r>
              <a:rPr lang="en-US" dirty="0">
                <a:effectLst/>
                <a:latin typeface="Helvetica" pitchFamily="2" charset="0"/>
              </a:rPr>
              <a:t> and two-</a:t>
            </a:r>
          </a:p>
          <a:p>
            <a:pPr>
              <a:buFont typeface="Arial" panose="020B0604020202020204" pitchFamily="34" charset="0"/>
              <a:buChar char="•"/>
            </a:pPr>
            <a:r>
              <a:rPr lang="en-US" dirty="0">
                <a:effectLst/>
                <a:latin typeface="Helvetica" pitchFamily="2" charset="0"/>
              </a:rPr>
              <a:t>﻿﻿In flat design, ornamental elements are viewed as unnecessary clutter. If an aspect serves no functional purpose, it's a distraction from user experience. This is the reason for the minimalistic nature of flat design.</a:t>
            </a:r>
          </a:p>
          <a:p>
            <a:pPr>
              <a:buFont typeface="Arial" panose="020B0604020202020204" pitchFamily="34" charset="0"/>
              <a:buChar char="•"/>
            </a:pPr>
            <a:r>
              <a:rPr lang="en-US" dirty="0">
                <a:effectLst/>
                <a:latin typeface="Helvetica" pitchFamily="2" charset="0"/>
              </a:rPr>
              <a:t>﻿﻿White space has meaning</a:t>
            </a:r>
          </a:p>
          <a:p>
            <a:pPr>
              <a:buFont typeface="Arial" panose="020B0604020202020204" pitchFamily="34" charset="0"/>
              <a:buChar char="•"/>
            </a:pPr>
            <a:r>
              <a:rPr lang="en-US" dirty="0">
                <a:effectLst/>
                <a:latin typeface="Helvetica" pitchFamily="2" charset="0"/>
              </a:rPr>
              <a:t>﻿﻿Flat design reverts back to the basics of design as a functional tool. A website is designed and judged by how well it works, as opposed to what it looks like.</a:t>
            </a:r>
          </a:p>
          <a:p>
            <a:pPr>
              <a:buFont typeface="Arial" panose="020B0604020202020204" pitchFamily="34" charset="0"/>
              <a:buChar char="•"/>
            </a:pPr>
            <a:r>
              <a:rPr lang="en-US" dirty="0">
                <a:latin typeface="Helvetica" pitchFamily="2" charset="0"/>
              </a:rPr>
              <a:t>Example: </a:t>
            </a:r>
            <a:r>
              <a:rPr lang="en-US" dirty="0">
                <a:effectLst/>
                <a:latin typeface="Helvetica" pitchFamily="2" charset="0"/>
              </a:rPr>
              <a:t>http://</a:t>
            </a:r>
            <a:r>
              <a:rPr lang="en-US" dirty="0" err="1">
                <a:effectLst/>
                <a:latin typeface="Helvetica" pitchFamily="2" charset="0"/>
              </a:rPr>
              <a:t>news.microsoft.com</a:t>
            </a:r>
            <a:r>
              <a:rPr lang="en-US" dirty="0">
                <a:effectLst/>
                <a:latin typeface="Helvetica" pitchFamily="2" charset="0"/>
              </a:rPr>
              <a:t>/stories/invisible-revolution/?ref=</a:t>
            </a:r>
            <a:r>
              <a:rPr lang="en-US" dirty="0" err="1">
                <a:effectLst/>
                <a:latin typeface="Helvetica" pitchFamily="2" charset="0"/>
              </a:rPr>
              <a:t>webdesignernews.co</a:t>
            </a:r>
            <a:endParaRPr lang="en-US" dirty="0">
              <a:effectLst/>
              <a:latin typeface="Helvetica" pitchFamily="2" charset="0"/>
            </a:endParaRPr>
          </a:p>
          <a:p>
            <a:endParaRPr lang="en-US" dirty="0"/>
          </a:p>
        </p:txBody>
      </p:sp>
    </p:spTree>
    <p:extLst>
      <p:ext uri="{BB962C8B-B14F-4D97-AF65-F5344CB8AC3E}">
        <p14:creationId xmlns:p14="http://schemas.microsoft.com/office/powerpoint/2010/main" val="170058667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E2B29-2DA6-BD66-EF0A-A694768D996B}"/>
              </a:ext>
            </a:extLst>
          </p:cNvPr>
          <p:cNvSpPr>
            <a:spLocks noGrp="1"/>
          </p:cNvSpPr>
          <p:nvPr>
            <p:ph type="title"/>
          </p:nvPr>
        </p:nvSpPr>
        <p:spPr/>
        <p:txBody>
          <a:bodyPr/>
          <a:lstStyle/>
          <a:p>
            <a:r>
              <a:rPr lang="en-US" dirty="0"/>
              <a:t>Material Design</a:t>
            </a:r>
          </a:p>
        </p:txBody>
      </p:sp>
      <p:sp>
        <p:nvSpPr>
          <p:cNvPr id="3" name="Text Placeholder 2">
            <a:extLst>
              <a:ext uri="{FF2B5EF4-FFF2-40B4-BE49-F238E27FC236}">
                <a16:creationId xmlns:a16="http://schemas.microsoft.com/office/drawing/2014/main" id="{106E830E-18CD-8F4C-7FAF-0B962560B371}"/>
              </a:ext>
            </a:extLst>
          </p:cNvPr>
          <p:cNvSpPr>
            <a:spLocks noGrp="1"/>
          </p:cNvSpPr>
          <p:nvPr>
            <p:ph type="body" idx="1"/>
          </p:nvPr>
        </p:nvSpPr>
        <p:spPr>
          <a:xfrm>
            <a:off x="628650" y="1588956"/>
            <a:ext cx="7886700" cy="4351339"/>
          </a:xfrm>
        </p:spPr>
        <p:txBody>
          <a:bodyPr/>
          <a:lstStyle/>
          <a:p>
            <a:pPr>
              <a:buFont typeface="Arial" panose="020B0604020202020204" pitchFamily="34" charset="0"/>
              <a:buChar char="•"/>
            </a:pPr>
            <a:r>
              <a:rPr lang="en-US" dirty="0">
                <a:effectLst/>
                <a:latin typeface="Helvetica" pitchFamily="2" charset="0"/>
              </a:rPr>
              <a:t>﻿Goal: Create a visual language that synthesizes classic principles of good design with the innovation and possibility of technology and science.</a:t>
            </a:r>
          </a:p>
          <a:p>
            <a:pPr>
              <a:buFont typeface="Arial" panose="020B0604020202020204" pitchFamily="34" charset="0"/>
              <a:buChar char="•"/>
            </a:pPr>
            <a:r>
              <a:rPr lang="en-US" dirty="0">
                <a:effectLst/>
                <a:latin typeface="Helvetica" pitchFamily="2" charset="0"/>
              </a:rPr>
              <a:t>﻿﻿Google states that their new design language is based on paper and ink</a:t>
            </a:r>
          </a:p>
          <a:p>
            <a:pPr>
              <a:buFont typeface="Arial" panose="020B0604020202020204" pitchFamily="34" charset="0"/>
              <a:buChar char="•"/>
            </a:pPr>
            <a:r>
              <a:rPr lang="en-US" dirty="0">
                <a:effectLst/>
                <a:latin typeface="Helvetica" pitchFamily="2" charset="0"/>
              </a:rPr>
              <a:t>﻿﻿The material environment is a 3D space, which means all objects have x, y, and z dimensions.</a:t>
            </a:r>
          </a:p>
          <a:p>
            <a:pPr>
              <a:buFont typeface="Arial" panose="020B0604020202020204" pitchFamily="34" charset="0"/>
              <a:buChar char="•"/>
            </a:pPr>
            <a:r>
              <a:rPr lang="en-US" dirty="0">
                <a:effectLst/>
                <a:latin typeface="Helvetica" pitchFamily="2" charset="0"/>
              </a:rPr>
              <a:t>﻿﻿Within the material environment, virtual lights illuminate the scene. Key lights create directional shadows, while ambient light creates soft shadows from all angles.</a:t>
            </a:r>
          </a:p>
          <a:p>
            <a:pPr>
              <a:buFont typeface="Arial" panose="020B0604020202020204" pitchFamily="34" charset="0"/>
              <a:buChar char="•"/>
            </a:pPr>
            <a:r>
              <a:rPr lang="en-US" dirty="0">
                <a:effectLst/>
                <a:latin typeface="Helvetica" pitchFamily="2" charset="0"/>
              </a:rPr>
              <a:t>﻿﻿Material casts shadows. It has motion.</a:t>
            </a:r>
          </a:p>
          <a:p>
            <a:pPr>
              <a:buFont typeface="Arial" panose="020B0604020202020204" pitchFamily="34" charset="0"/>
              <a:buChar char="•"/>
            </a:pPr>
            <a:r>
              <a:rPr lang="en-US" dirty="0">
                <a:effectLst/>
                <a:latin typeface="Helvetica" pitchFamily="2" charset="0"/>
              </a:rPr>
              <a:t>﻿﻿http://</a:t>
            </a:r>
            <a:r>
              <a:rPr lang="en-US" dirty="0" err="1">
                <a:effectLst/>
                <a:latin typeface="Helvetica" pitchFamily="2" charset="0"/>
              </a:rPr>
              <a:t>material.cmiscm.com</a:t>
            </a:r>
            <a:endParaRPr lang="en-US" dirty="0">
              <a:effectLst/>
              <a:latin typeface="Helvetica" pitchFamily="2" charset="0"/>
            </a:endParaRPr>
          </a:p>
          <a:p>
            <a:endParaRPr lang="en-US" dirty="0"/>
          </a:p>
        </p:txBody>
      </p:sp>
    </p:spTree>
    <p:extLst>
      <p:ext uri="{BB962C8B-B14F-4D97-AF65-F5344CB8AC3E}">
        <p14:creationId xmlns:p14="http://schemas.microsoft.com/office/powerpoint/2010/main" val="338852192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EAB72-8CC3-7557-6EB0-C877E8BAFA96}"/>
              </a:ext>
            </a:extLst>
          </p:cNvPr>
          <p:cNvSpPr>
            <a:spLocks noGrp="1"/>
          </p:cNvSpPr>
          <p:nvPr>
            <p:ph type="title"/>
          </p:nvPr>
        </p:nvSpPr>
        <p:spPr/>
        <p:txBody>
          <a:bodyPr/>
          <a:lstStyle/>
          <a:p>
            <a:r>
              <a:rPr lang="en-US" dirty="0"/>
              <a:t>UX-</a:t>
            </a:r>
            <a:r>
              <a:rPr lang="en-US" dirty="0" err="1"/>
              <a:t>Ul</a:t>
            </a:r>
            <a:r>
              <a:rPr lang="en-US" dirty="0"/>
              <a:t> beyond Web &amp; Apps</a:t>
            </a:r>
          </a:p>
        </p:txBody>
      </p:sp>
      <p:sp>
        <p:nvSpPr>
          <p:cNvPr id="3" name="Text Placeholder 2">
            <a:extLst>
              <a:ext uri="{FF2B5EF4-FFF2-40B4-BE49-F238E27FC236}">
                <a16:creationId xmlns:a16="http://schemas.microsoft.com/office/drawing/2014/main" id="{5BB9D6E1-0E64-1950-DE44-4CFDEC7B20CA}"/>
              </a:ext>
            </a:extLst>
          </p:cNvPr>
          <p:cNvSpPr>
            <a:spLocks noGrp="1"/>
          </p:cNvSpPr>
          <p:nvPr>
            <p:ph type="body" idx="1"/>
          </p:nvPr>
        </p:nvSpPr>
        <p:spPr/>
        <p:txBody>
          <a:bodyPr/>
          <a:lstStyle/>
          <a:p>
            <a:pPr>
              <a:buFont typeface="Arial" panose="020B0604020202020204" pitchFamily="34" charset="0"/>
              <a:buChar char="•"/>
            </a:pPr>
            <a:r>
              <a:rPr lang="en-US" dirty="0">
                <a:effectLst/>
                <a:latin typeface="Helvetica" pitchFamily="2" charset="0"/>
              </a:rPr>
              <a:t>﻿Design </a:t>
            </a:r>
            <a:r>
              <a:rPr lang="en-US" dirty="0" err="1">
                <a:effectLst/>
                <a:latin typeface="Helvetica" pitchFamily="2" charset="0"/>
              </a:rPr>
              <a:t>centred</a:t>
            </a:r>
            <a:r>
              <a:rPr lang="en-US" dirty="0">
                <a:effectLst/>
                <a:latin typeface="Helvetica" pitchFamily="2" charset="0"/>
              </a:rPr>
              <a:t> approach has become prime focus for any technology driven company, because a good design solves problems - Fights crime!</a:t>
            </a:r>
          </a:p>
          <a:p>
            <a:pPr>
              <a:buFont typeface="Arial" panose="020B0604020202020204" pitchFamily="34" charset="0"/>
              <a:buChar char="•"/>
            </a:pPr>
            <a:r>
              <a:rPr lang="en-US" dirty="0">
                <a:effectLst/>
                <a:latin typeface="Helvetica" pitchFamily="2" charset="0"/>
              </a:rPr>
              <a:t>﻿﻿As the trend continues more and more industries are opting for design </a:t>
            </a:r>
            <a:r>
              <a:rPr lang="en-US" dirty="0" err="1">
                <a:effectLst/>
                <a:latin typeface="Helvetica" pitchFamily="2" charset="0"/>
              </a:rPr>
              <a:t>centred</a:t>
            </a:r>
            <a:r>
              <a:rPr lang="en-US" dirty="0">
                <a:effectLst/>
                <a:latin typeface="Helvetica" pitchFamily="2" charset="0"/>
              </a:rPr>
              <a:t> approaches for better handling of customers and maintaining higher standards of service.</a:t>
            </a:r>
          </a:p>
          <a:p>
            <a:pPr>
              <a:buFont typeface="Arial" panose="020B0604020202020204" pitchFamily="34" charset="0"/>
              <a:buChar char="•"/>
            </a:pPr>
            <a:r>
              <a:rPr lang="en-US" dirty="0">
                <a:effectLst/>
                <a:latin typeface="Helvetica" pitchFamily="2" charset="0"/>
              </a:rPr>
              <a:t>﻿﻿A good design is invisible. Even two year olds can handle it</a:t>
            </a:r>
          </a:p>
          <a:p>
            <a:endParaRPr lang="en-US" dirty="0"/>
          </a:p>
        </p:txBody>
      </p:sp>
    </p:spTree>
    <p:extLst>
      <p:ext uri="{BB962C8B-B14F-4D97-AF65-F5344CB8AC3E}">
        <p14:creationId xmlns:p14="http://schemas.microsoft.com/office/powerpoint/2010/main" val="146828768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D76C2-73F3-93A8-AE4D-BF6F5F471B04}"/>
              </a:ext>
            </a:extLst>
          </p:cNvPr>
          <p:cNvSpPr>
            <a:spLocks noGrp="1"/>
          </p:cNvSpPr>
          <p:nvPr>
            <p:ph type="title"/>
          </p:nvPr>
        </p:nvSpPr>
        <p:spPr/>
        <p:txBody>
          <a:bodyPr/>
          <a:lstStyle/>
          <a:p>
            <a:r>
              <a:rPr lang="en-US" dirty="0"/>
              <a:t>Future of Design</a:t>
            </a:r>
          </a:p>
        </p:txBody>
      </p:sp>
      <p:sp>
        <p:nvSpPr>
          <p:cNvPr id="3" name="Text Placeholder 2">
            <a:extLst>
              <a:ext uri="{FF2B5EF4-FFF2-40B4-BE49-F238E27FC236}">
                <a16:creationId xmlns:a16="http://schemas.microsoft.com/office/drawing/2014/main" id="{2D56F42F-4415-6696-01F9-B45D0EF6CDF8}"/>
              </a:ext>
            </a:extLst>
          </p:cNvPr>
          <p:cNvSpPr>
            <a:spLocks noGrp="1"/>
          </p:cNvSpPr>
          <p:nvPr>
            <p:ph type="body" idx="1"/>
          </p:nvPr>
        </p:nvSpPr>
        <p:spPr/>
        <p:txBody>
          <a:bodyPr/>
          <a:lstStyle/>
          <a:p>
            <a:pPr>
              <a:buFont typeface="Arial" panose="020B0604020202020204" pitchFamily="34" charset="0"/>
              <a:buChar char="•"/>
            </a:pPr>
            <a:r>
              <a:rPr lang="en-US" dirty="0">
                <a:effectLst/>
                <a:latin typeface="Helvetica" pitchFamily="2" charset="0"/>
              </a:rPr>
              <a:t>﻿Design transforms based on the age of a user</a:t>
            </a:r>
          </a:p>
          <a:p>
            <a:pPr>
              <a:buFont typeface="Arial" panose="020B0604020202020204" pitchFamily="34" charset="0"/>
              <a:buChar char="•"/>
            </a:pPr>
            <a:r>
              <a:rPr lang="en-US" dirty="0">
                <a:effectLst/>
                <a:latin typeface="Helvetica" pitchFamily="2" charset="0"/>
              </a:rPr>
              <a:t>﻿﻿Watches, Glasses, Driverless Cars, Voice Activated Devices</a:t>
            </a:r>
          </a:p>
          <a:p>
            <a:pPr>
              <a:buFont typeface="Arial" panose="020B0604020202020204" pitchFamily="34" charset="0"/>
              <a:buChar char="•"/>
            </a:pPr>
            <a:r>
              <a:rPr lang="en-US" dirty="0">
                <a:effectLst/>
                <a:latin typeface="Helvetica" pitchFamily="2" charset="0"/>
              </a:rPr>
              <a:t>﻿﻿Emergence of Artificial</a:t>
            </a:r>
            <a:br>
              <a:rPr lang="en-US" dirty="0">
                <a:effectLst/>
                <a:latin typeface="Helvetica" pitchFamily="2" charset="0"/>
              </a:rPr>
            </a:br>
            <a:r>
              <a:rPr lang="en-US" dirty="0">
                <a:effectLst/>
                <a:latin typeface="Helvetica" pitchFamily="2" charset="0"/>
              </a:rPr>
              <a:t>Intelligence</a:t>
            </a:r>
          </a:p>
          <a:p>
            <a:pPr>
              <a:buFont typeface="Arial" panose="020B0604020202020204" pitchFamily="34" charset="0"/>
              <a:buChar char="•"/>
            </a:pPr>
            <a:r>
              <a:rPr lang="en-US" dirty="0">
                <a:effectLst/>
                <a:latin typeface="Helvetica" pitchFamily="2" charset="0"/>
              </a:rPr>
              <a:t>﻿﻿Foldable displays, Holographic</a:t>
            </a:r>
            <a:br>
              <a:rPr lang="en-US" dirty="0">
                <a:effectLst/>
                <a:latin typeface="Helvetica" pitchFamily="2" charset="0"/>
              </a:rPr>
            </a:br>
            <a:r>
              <a:rPr lang="en-US" dirty="0">
                <a:effectLst/>
                <a:latin typeface="Helvetica" pitchFamily="2" charset="0"/>
              </a:rPr>
              <a:t>Displays, Skin displays</a:t>
            </a:r>
          </a:p>
          <a:p>
            <a:endParaRPr lang="en-US" dirty="0"/>
          </a:p>
        </p:txBody>
      </p:sp>
    </p:spTree>
    <p:extLst>
      <p:ext uri="{BB962C8B-B14F-4D97-AF65-F5344CB8AC3E}">
        <p14:creationId xmlns:p14="http://schemas.microsoft.com/office/powerpoint/2010/main" val="412391990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28C1B-938E-635C-B53C-4C96A167C92A}"/>
              </a:ext>
            </a:extLst>
          </p:cNvPr>
          <p:cNvSpPr>
            <a:spLocks noGrp="1"/>
          </p:cNvSpPr>
          <p:nvPr>
            <p:ph type="title"/>
          </p:nvPr>
        </p:nvSpPr>
        <p:spPr/>
        <p:txBody>
          <a:bodyPr/>
          <a:lstStyle/>
          <a:p>
            <a:r>
              <a:rPr lang="en-US" dirty="0"/>
              <a:t>Conclusion</a:t>
            </a:r>
          </a:p>
        </p:txBody>
      </p:sp>
      <p:sp>
        <p:nvSpPr>
          <p:cNvPr id="3" name="Text Placeholder 2">
            <a:extLst>
              <a:ext uri="{FF2B5EF4-FFF2-40B4-BE49-F238E27FC236}">
                <a16:creationId xmlns:a16="http://schemas.microsoft.com/office/drawing/2014/main" id="{BF8EF81B-68E8-0B96-4D1E-D9BD8FBBDD28}"/>
              </a:ext>
            </a:extLst>
          </p:cNvPr>
          <p:cNvSpPr>
            <a:spLocks noGrp="1"/>
          </p:cNvSpPr>
          <p:nvPr>
            <p:ph type="body" idx="1"/>
          </p:nvPr>
        </p:nvSpPr>
        <p:spPr>
          <a:xfrm>
            <a:off x="628650" y="1147894"/>
            <a:ext cx="7886700" cy="4351339"/>
          </a:xfrm>
        </p:spPr>
        <p:txBody>
          <a:bodyPr/>
          <a:lstStyle/>
          <a:p>
            <a:pPr marL="114300" indent="0">
              <a:buNone/>
            </a:pPr>
            <a:endParaRPr lang="en-US" dirty="0">
              <a:effectLst/>
              <a:latin typeface="Helvetica" pitchFamily="2" charset="0"/>
            </a:endParaRPr>
          </a:p>
          <a:p>
            <a:pPr>
              <a:buFont typeface="Arial" panose="020B0604020202020204" pitchFamily="34" charset="0"/>
              <a:buChar char="•"/>
            </a:pPr>
            <a:r>
              <a:rPr lang="en-US" dirty="0">
                <a:effectLst/>
                <a:latin typeface="Helvetica" pitchFamily="2" charset="0"/>
              </a:rPr>
              <a:t>﻿In today's Web development, a good page design is essential. A bad design will lead to the loss of visitors and that can lead to a loss of business. In general, a good page layout has to satisfy the basic elements of a good page design.</a:t>
            </a:r>
          </a:p>
          <a:p>
            <a:pPr>
              <a:buFont typeface="Arial" panose="020B0604020202020204" pitchFamily="34" charset="0"/>
              <a:buChar char="•"/>
            </a:pPr>
            <a:r>
              <a:rPr lang="en-US" dirty="0">
                <a:effectLst/>
                <a:latin typeface="Helvetica" pitchFamily="2" charset="0"/>
              </a:rPr>
              <a:t>﻿This includes color contrast, text organization, font selection, style of a page, page size, graphics used, and consistency. In order to create a well-designed page for a specific audience.</a:t>
            </a:r>
          </a:p>
          <a:p>
            <a:endParaRPr lang="en-US" dirty="0"/>
          </a:p>
        </p:txBody>
      </p:sp>
    </p:spTree>
    <p:extLst>
      <p:ext uri="{BB962C8B-B14F-4D97-AF65-F5344CB8AC3E}">
        <p14:creationId xmlns:p14="http://schemas.microsoft.com/office/powerpoint/2010/main" val="1237110445"/>
      </p:ext>
    </p:extLst>
  </p:cSld>
  <p:clrMapOvr>
    <a:masterClrMapping/>
  </p:clrMapOvr>
</p:sld>
</file>

<file path=ppt/theme/theme1.xml><?xml version="1.0" encoding="utf-8"?>
<a:theme xmlns:a="http://schemas.openxmlformats.org/drawingml/2006/main" name="PPT2_16to9">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535</TotalTime>
  <Words>3405</Words>
  <Application>Microsoft Macintosh PowerPoint</Application>
  <PresentationFormat>On-screen Show (4:3)</PresentationFormat>
  <Paragraphs>239</Paragraphs>
  <Slides>53</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53</vt:i4>
      </vt:variant>
    </vt:vector>
  </HeadingPairs>
  <TitlesOfParts>
    <vt:vector size="60" baseType="lpstr">
      <vt:lpstr>Arial</vt:lpstr>
      <vt:lpstr>Calibri</vt:lpstr>
      <vt:lpstr>Consolas</vt:lpstr>
      <vt:lpstr>Helvetica</vt:lpstr>
      <vt:lpstr>Segoe UI</vt:lpstr>
      <vt:lpstr>Verdana</vt:lpstr>
      <vt:lpstr>PPT2_16to9</vt:lpstr>
      <vt:lpstr>CSE1300</vt:lpstr>
      <vt:lpstr>Introduction</vt:lpstr>
      <vt:lpstr>Classification</vt:lpstr>
      <vt:lpstr>Frontend Roadmap</vt:lpstr>
      <vt:lpstr>Frontend</vt:lpstr>
      <vt:lpstr>Backend Roadmap</vt:lpstr>
      <vt:lpstr>What is HTML? </vt:lpstr>
      <vt:lpstr>Example</vt:lpstr>
      <vt:lpstr>Example Explained </vt:lpstr>
      <vt:lpstr>What is an HTML Element? </vt:lpstr>
      <vt:lpstr>HTML Documents </vt:lpstr>
      <vt:lpstr>The &lt;!DOCTYPE&gt; Declaration </vt:lpstr>
      <vt:lpstr>HTML Headings </vt:lpstr>
      <vt:lpstr>HTML Paragraphs </vt:lpstr>
      <vt:lpstr>HTML Links </vt:lpstr>
      <vt:lpstr>HTML Images </vt:lpstr>
      <vt:lpstr>What is CSS? </vt:lpstr>
      <vt:lpstr>Why Use CSS? </vt:lpstr>
      <vt:lpstr>CSS Solved a Big Problem </vt:lpstr>
      <vt:lpstr>CSS Saves a Lot of Work! </vt:lpstr>
      <vt:lpstr>CSS Syntax </vt:lpstr>
      <vt:lpstr>Example </vt:lpstr>
      <vt:lpstr>What is JavaScript? </vt:lpstr>
      <vt:lpstr>JavaScript Can Change HTML Content </vt:lpstr>
      <vt:lpstr>JavaScript Can Change HTML Attribute Values </vt:lpstr>
      <vt:lpstr>The code can look just as simple</vt:lpstr>
      <vt:lpstr>Website structure</vt:lpstr>
      <vt:lpstr>What is Web Hosting?</vt:lpstr>
      <vt:lpstr>Why have a web host?</vt:lpstr>
      <vt:lpstr>HOW DOES HOSTING HELPS? ﻿﻿</vt:lpstr>
      <vt:lpstr>Types of Hosting</vt:lpstr>
      <vt:lpstr>Types of Hosting continued</vt:lpstr>
      <vt:lpstr>Types of Hosting cont.</vt:lpstr>
      <vt:lpstr>Types of Hosting cont…</vt:lpstr>
      <vt:lpstr>Types of Hosting cont..</vt:lpstr>
      <vt:lpstr>DOES IT PROVIDE ENOUGH DISK SPACE?</vt:lpstr>
      <vt:lpstr>DO THEY HAVE 24/7 TECHNICAL SUPPORT?</vt:lpstr>
      <vt:lpstr>WHAT HARDWARE ARE THEY USING?</vt:lpstr>
      <vt:lpstr>IS THEIR USER INTERFACE FOR YOU?</vt:lpstr>
      <vt:lpstr>DOES IT OFFER EMAIL?</vt:lpstr>
      <vt:lpstr>CAN IT FLEX?</vt:lpstr>
      <vt:lpstr>HOW MUCH DOES IT COST?</vt:lpstr>
      <vt:lpstr>Difference between Web Developer Vs Web Designer</vt:lpstr>
      <vt:lpstr>What is Ul?</vt:lpstr>
      <vt:lpstr>What is UX?</vt:lpstr>
      <vt:lpstr>Design</vt:lpstr>
      <vt:lpstr>Designing for Purpose</vt:lpstr>
      <vt:lpstr>Skeuomorphic Design</vt:lpstr>
      <vt:lpstr>Flat Design</vt:lpstr>
      <vt:lpstr>Material Design</vt:lpstr>
      <vt:lpstr>UX-Ul beyond Web &amp; Apps</vt:lpstr>
      <vt:lpstr>Future of Design</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the First-Year Experience! </dc:title>
  <cp:lastModifiedBy>Harshitha Nirujogi</cp:lastModifiedBy>
  <cp:revision>182</cp:revision>
  <dcterms:modified xsi:type="dcterms:W3CDTF">2026-04-14T15:27:46Z</dcterms:modified>
</cp:coreProperties>
</file>