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28"/>
  </p:notesMasterIdLst>
  <p:sldIdLst>
    <p:sldId id="256" r:id="rId2"/>
    <p:sldId id="275" r:id="rId3"/>
    <p:sldId id="276" r:id="rId4"/>
    <p:sldId id="277" r:id="rId5"/>
    <p:sldId id="278" r:id="rId6"/>
    <p:sldId id="279" r:id="rId7"/>
    <p:sldId id="284" r:id="rId8"/>
    <p:sldId id="285" r:id="rId9"/>
    <p:sldId id="286" r:id="rId10"/>
    <p:sldId id="287" r:id="rId11"/>
    <p:sldId id="288" r:id="rId12"/>
    <p:sldId id="289" r:id="rId13"/>
    <p:sldId id="290" r:id="rId14"/>
    <p:sldId id="291" r:id="rId15"/>
    <p:sldId id="292" r:id="rId16"/>
    <p:sldId id="293" r:id="rId17"/>
    <p:sldId id="294" r:id="rId18"/>
    <p:sldId id="295" r:id="rId19"/>
    <p:sldId id="296" r:id="rId20"/>
    <p:sldId id="297" r:id="rId21"/>
    <p:sldId id="298" r:id="rId22"/>
    <p:sldId id="280" r:id="rId23"/>
    <p:sldId id="281" r:id="rId24"/>
    <p:sldId id="282" r:id="rId25"/>
    <p:sldId id="283" r:id="rId26"/>
    <p:sldId id="299" r:id="rId27"/>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891"/>
    <p:restoredTop sz="94672"/>
  </p:normalViewPr>
  <p:slideViewPr>
    <p:cSldViewPr snapToGrid="0" snapToObjects="1">
      <p:cViewPr varScale="1">
        <p:scale>
          <a:sx n="99" d="100"/>
          <a:sy n="99" d="100"/>
        </p:scale>
        <p:origin x="2384" y="544"/>
      </p:cViewPr>
      <p:guideLst/>
    </p:cSldViewPr>
  </p:slideViewPr>
  <p:outlineViewPr>
    <p:cViewPr>
      <p:scale>
        <a:sx n="33" d="100"/>
        <a:sy n="33" d="100"/>
      </p:scale>
      <p:origin x="0" y="-2688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 name="Google Shape;8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Introduce yourself and welcome the students</a:t>
            </a:r>
            <a:endParaRPr/>
          </a:p>
        </p:txBody>
      </p:sp>
      <p:sp>
        <p:nvSpPr>
          <p:cNvPr id="88" name="Google Shape;88;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268777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92533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773300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
        <p:cNvGrpSpPr/>
        <p:nvPr/>
      </p:nvGrpSpPr>
      <p:grpSpPr>
        <a:xfrm>
          <a:off x="0" y="0"/>
          <a:ext cx="0" cy="0"/>
          <a:chOff x="0" y="0"/>
          <a:chExt cx="0" cy="0"/>
        </a:xfrm>
      </p:grpSpPr>
      <p:sp>
        <p:nvSpPr>
          <p:cNvPr id="16" name="Google Shape;16;p2"/>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3"/>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3"/>
          <p:cNvSpPr txBox="1">
            <a:spLocks noGrp="1"/>
          </p:cNvSpPr>
          <p:nvPr>
            <p:ph type="body" idx="1"/>
          </p:nvPr>
        </p:nvSpPr>
        <p:spPr>
          <a:xfrm>
            <a:off x="628650" y="1825625"/>
            <a:ext cx="7886700" cy="4351339"/>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3" name="Google Shape;23;p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6"/>
        <p:cNvGrpSpPr/>
        <p:nvPr/>
      </p:nvGrpSpPr>
      <p:grpSpPr>
        <a:xfrm>
          <a:off x="0" y="0"/>
          <a:ext cx="0" cy="0"/>
          <a:chOff x="0" y="0"/>
          <a:chExt cx="0" cy="0"/>
        </a:xfrm>
      </p:grpSpPr>
      <p:sp>
        <p:nvSpPr>
          <p:cNvPr id="27" name="Google Shape;27;p4"/>
          <p:cNvSpPr txBox="1">
            <a:spLocks noGrp="1"/>
          </p:cNvSpPr>
          <p:nvPr>
            <p:ph type="ctrTitle"/>
          </p:nvPr>
        </p:nvSpPr>
        <p:spPr>
          <a:xfrm>
            <a:off x="1143000" y="1122363"/>
            <a:ext cx="6858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4"/>
          <p:cNvSpPr txBox="1">
            <a:spLocks noGrp="1"/>
          </p:cNvSpPr>
          <p:nvPr>
            <p:ph type="subTitle" idx="1"/>
          </p:nvPr>
        </p:nvSpPr>
        <p:spPr>
          <a:xfrm>
            <a:off x="1143000" y="3602037"/>
            <a:ext cx="6858000" cy="1655763"/>
          </a:xfrm>
          <a:prstGeom prst="rect">
            <a:avLst/>
          </a:prstGeom>
          <a:noFill/>
          <a:ln>
            <a:noFill/>
          </a:ln>
        </p:spPr>
        <p:txBody>
          <a:bodyPr spcFirstLastPara="1" wrap="square" lIns="91425" tIns="45700" rIns="91425" bIns="45700" anchor="t" anchorCtr="0">
            <a:no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
        <p:nvSpPr>
          <p:cNvPr id="29" name="Google Shape;29;p4"/>
          <p:cNvSpPr txBox="1">
            <a:spLocks noGrp="1"/>
          </p:cNvSpPr>
          <p:nvPr>
            <p:ph type="dt" idx="10"/>
          </p:nvPr>
        </p:nvSpPr>
        <p:spPr>
          <a:xfrm>
            <a:off x="628650" y="64988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
          <p:cNvSpPr txBox="1">
            <a:spLocks noGrp="1"/>
          </p:cNvSpPr>
          <p:nvPr>
            <p:ph type="ftr" idx="11"/>
          </p:nvPr>
        </p:nvSpPr>
        <p:spPr>
          <a:xfrm>
            <a:off x="3028950" y="64988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sldNum" idx="12"/>
          </p:nvPr>
        </p:nvSpPr>
        <p:spPr>
          <a:xfrm>
            <a:off x="6457950" y="64988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5"/>
          <p:cNvSpPr txBox="1">
            <a:spLocks noGrp="1"/>
          </p:cNvSpPr>
          <p:nvPr>
            <p:ph type="title"/>
          </p:nvPr>
        </p:nvSpPr>
        <p:spPr>
          <a:xfrm>
            <a:off x="623888" y="1709740"/>
            <a:ext cx="78867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5"/>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rgbClr val="888888"/>
              </a:buClr>
              <a:buSzPts val="1800"/>
              <a:buNone/>
              <a:defRPr sz="1800">
                <a:solidFill>
                  <a:srgbClr val="888888"/>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35" name="Google Shape;35;p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6"/>
          <p:cNvSpPr txBox="1">
            <a:spLocks noGrp="1"/>
          </p:cNvSpPr>
          <p:nvPr>
            <p:ph type="body" idx="1"/>
          </p:nvPr>
        </p:nvSpPr>
        <p:spPr>
          <a:xfrm>
            <a:off x="628650" y="1825625"/>
            <a:ext cx="3886200" cy="4351339"/>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1" name="Google Shape;41;p6"/>
          <p:cNvSpPr txBox="1">
            <a:spLocks noGrp="1"/>
          </p:cNvSpPr>
          <p:nvPr>
            <p:ph type="body" idx="2"/>
          </p:nvPr>
        </p:nvSpPr>
        <p:spPr>
          <a:xfrm>
            <a:off x="4629150" y="1825625"/>
            <a:ext cx="3886200" cy="4351339"/>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2" name="Google Shape;42;p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629841"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48" name="Google Shape;48;p7"/>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9" name="Google Shape;49;p7"/>
          <p:cNvSpPr txBox="1">
            <a:spLocks noGrp="1"/>
          </p:cNvSpPr>
          <p:nvPr>
            <p:ph type="body" idx="3"/>
          </p:nvPr>
        </p:nvSpPr>
        <p:spPr>
          <a:xfrm>
            <a:off x="4629151" y="1681163"/>
            <a:ext cx="3887391"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50" name="Google Shape;50;p7"/>
          <p:cNvSpPr txBox="1">
            <a:spLocks noGrp="1"/>
          </p:cNvSpPr>
          <p:nvPr>
            <p:ph type="body" idx="4"/>
          </p:nvPr>
        </p:nvSpPr>
        <p:spPr>
          <a:xfrm>
            <a:off x="4629151" y="2505075"/>
            <a:ext cx="3887391"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1" name="Google Shape;51;p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61" name="Google Shape;61;p9"/>
          <p:cNvSpPr txBox="1">
            <a:spLocks noGrp="1"/>
          </p:cNvSpPr>
          <p:nvPr>
            <p:ph type="body" idx="2"/>
          </p:nvPr>
        </p:nvSpPr>
        <p:spPr>
          <a:xfrm>
            <a:off x="629841" y="2057401"/>
            <a:ext cx="2949178"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2" name="Google Shape;62;p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3887391" y="987426"/>
            <a:ext cx="4629150" cy="48736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75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l" rtl="0">
              <a:lnSpc>
                <a:spcPct val="90000"/>
              </a:lnSpc>
              <a:spcBef>
                <a:spcPts val="375"/>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2pPr>
            <a:lvl3pPr marR="0" lvl="2" algn="l" rtl="0">
              <a:lnSpc>
                <a:spcPct val="90000"/>
              </a:lnSpc>
              <a:spcBef>
                <a:spcPts val="375"/>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4pPr>
            <a:lvl5pPr marR="0" lvl="4"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5pPr>
            <a:lvl6pPr marR="0" lvl="5"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body" idx="1"/>
          </p:nvPr>
        </p:nvSpPr>
        <p:spPr>
          <a:xfrm>
            <a:off x="629841" y="2057401"/>
            <a:ext cx="2949178"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9" name="Google Shape;69;p1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2396330" y="57944"/>
            <a:ext cx="4351339" cy="78867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4623594" y="2285208"/>
            <a:ext cx="5811839" cy="1971675"/>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623094" y="370683"/>
            <a:ext cx="5811839" cy="5800725"/>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84"/>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4">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628650" y="1825625"/>
            <a:ext cx="7886700" cy="4351339"/>
          </a:xfrm>
          <a:prstGeom prst="rect">
            <a:avLst/>
          </a:prstGeom>
          <a:noFill/>
          <a:ln>
            <a:noFill/>
          </a:ln>
        </p:spPr>
        <p:txBody>
          <a:bodyPr spcFirstLastPara="1" wrap="square" lIns="91425" tIns="45700" rIns="91425" bIns="45700" anchor="t" anchorCtr="0">
            <a:no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1" name="Google Shape;91;p14"/>
          <p:cNvSpPr txBox="1">
            <a:spLocks noGrp="1"/>
          </p:cNvSpPr>
          <p:nvPr>
            <p:ph type="title"/>
          </p:nvPr>
        </p:nvSpPr>
        <p:spPr>
          <a:xfrm>
            <a:off x="916950" y="1847429"/>
            <a:ext cx="7310100" cy="773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240"/>
              <a:buFont typeface="Calibri"/>
              <a:buNone/>
            </a:pPr>
            <a:r>
              <a:rPr lang="en-US" sz="3240" dirty="0"/>
              <a:t>CSE1300</a:t>
            </a:r>
            <a:endParaRPr sz="3240" dirty="0"/>
          </a:p>
        </p:txBody>
      </p:sp>
      <p:sp>
        <p:nvSpPr>
          <p:cNvPr id="92" name="Google Shape;92;p14"/>
          <p:cNvSpPr txBox="1"/>
          <p:nvPr/>
        </p:nvSpPr>
        <p:spPr>
          <a:xfrm>
            <a:off x="537519" y="3102807"/>
            <a:ext cx="8068962" cy="615523"/>
          </a:xfrm>
          <a:prstGeom prst="rect">
            <a:avLst/>
          </a:prstGeom>
          <a:noFill/>
          <a:ln>
            <a:noFill/>
          </a:ln>
        </p:spPr>
        <p:txBody>
          <a:bodyPr spcFirstLastPara="1" wrap="square" lIns="91425" tIns="91425" rIns="91425" bIns="91425" anchor="t" anchorCtr="0">
            <a:spAutoFit/>
          </a:bodyPr>
          <a:lstStyle/>
          <a:p>
            <a:pPr algn="ctr"/>
            <a:r>
              <a:rPr lang="en-US" sz="2800" b="1" i="0" u="none" strike="noStrike" dirty="0">
                <a:solidFill>
                  <a:srgbClr val="000000"/>
                </a:solidFill>
                <a:effectLst/>
              </a:rPr>
              <a:t>Introduction to Software Engineering</a:t>
            </a:r>
            <a:endParaRPr sz="2000" b="1" dirty="0">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61CB5-B0A7-6892-9EFD-D0B9B3147D12}"/>
              </a:ext>
            </a:extLst>
          </p:cNvPr>
          <p:cNvSpPr>
            <a:spLocks noGrp="1"/>
          </p:cNvSpPr>
          <p:nvPr>
            <p:ph type="title"/>
          </p:nvPr>
        </p:nvSpPr>
        <p:spPr>
          <a:xfrm>
            <a:off x="628650" y="809968"/>
            <a:ext cx="7886700" cy="1325563"/>
          </a:xfrm>
        </p:spPr>
        <p:txBody>
          <a:bodyPr/>
          <a:lstStyle/>
          <a:p>
            <a:r>
              <a:rPr lang="en-US" b="1" i="0" u="none" strike="noStrike" dirty="0">
                <a:solidFill>
                  <a:srgbClr val="273239"/>
                </a:solidFill>
                <a:effectLst/>
                <a:latin typeface="+mj-lt"/>
              </a:rPr>
              <a:t>What is Software Engineering?</a:t>
            </a:r>
            <a:br>
              <a:rPr lang="en-US" b="1" i="0" u="none" strike="noStrike" dirty="0">
                <a:solidFill>
                  <a:srgbClr val="273239"/>
                </a:solidFill>
                <a:effectLst/>
                <a:latin typeface="+mj-lt"/>
              </a:rPr>
            </a:br>
            <a:endParaRPr lang="en-US" dirty="0">
              <a:latin typeface="+mj-lt"/>
            </a:endParaRPr>
          </a:p>
        </p:txBody>
      </p:sp>
      <p:sp>
        <p:nvSpPr>
          <p:cNvPr id="3" name="Text Placeholder 2">
            <a:extLst>
              <a:ext uri="{FF2B5EF4-FFF2-40B4-BE49-F238E27FC236}">
                <a16:creationId xmlns:a16="http://schemas.microsoft.com/office/drawing/2014/main" id="{157E8EB4-B2D9-C607-9E5C-B8CBADC7C60E}"/>
              </a:ext>
            </a:extLst>
          </p:cNvPr>
          <p:cNvSpPr>
            <a:spLocks noGrp="1"/>
          </p:cNvSpPr>
          <p:nvPr>
            <p:ph type="body" idx="1"/>
          </p:nvPr>
        </p:nvSpPr>
        <p:spPr/>
        <p:txBody>
          <a:bodyPr/>
          <a:lstStyle/>
          <a:p>
            <a:pPr marL="114300" indent="0" algn="just">
              <a:buNone/>
            </a:pPr>
            <a:r>
              <a:rPr lang="en-US" sz="2000" b="1" i="0" u="none" strike="noStrike" dirty="0">
                <a:solidFill>
                  <a:srgbClr val="273239"/>
                </a:solidFill>
                <a:effectLst/>
                <a:latin typeface="+mn-lt"/>
              </a:rPr>
              <a:t>Software Engineering </a:t>
            </a:r>
            <a:r>
              <a:rPr lang="en-US" sz="2000" b="0" i="0" u="none" strike="noStrike" dirty="0">
                <a:solidFill>
                  <a:srgbClr val="273239"/>
                </a:solidFill>
                <a:effectLst/>
                <a:latin typeface="+mn-lt"/>
              </a:rPr>
              <a:t>is the process of designing, developing, testing, and maintaining software. It is a systematic and disciplined approach to software development that aims to create high-quality, reliable, and maintainable software. Software engineering includes a variety of techniques, tools, and methodologies, including requirements analysis, design, testing, and maintenance.</a:t>
            </a:r>
            <a:endParaRPr lang="en-US" sz="2800" dirty="0">
              <a:latin typeface="+mn-lt"/>
            </a:endParaRPr>
          </a:p>
        </p:txBody>
      </p:sp>
      <p:pic>
        <p:nvPicPr>
          <p:cNvPr id="4" name="Picture 3" descr="This image shows the different stages involved in building and maintaining a software product.&#10;&#10;What you see:&#10;In the center: “Software Product”&#10;Around it: different stages connected with arrows:&#10;Requirement&#10;System Analysis&#10;System Design&#10;Code Design&#10;Testing&#10;Deployment&#10;Maintenance&#10;Update&#10;What it represents:&#10;&#10;This is the Software Development Life Cycle (SDLC) — the steps followed to create and manage software.&#10;&#10;Explanation of each stage:&#10;1. Requirement&#10;Understand what the user needs&#10;2. System Analysis&#10;Analyze how the system should work&#10;3. System Design&#10;Plan the structure of the system&#10;4. Code Design (Development)&#10;Write the actual code&#10;5. Testing&#10;Check for errors and bugs&#10;6. Deployment&#10;Release the software to users&#10;7. Maintenance&#10;Fix issues and keep the system running&#10;8. Update&#10;Add new features or improvements&#10;In very simple terms:&#10;&#10;It shows the step-by-step process of creating software from idea to final product and updates.&#10;&#10;Easy analogy:&#10;&#10;Think of building a house:&#10;&#10;Requirement → what kind of house you want&#10;Design → blueprint&#10;Build → construction&#10;Testing → inspection&#10;Deployment → move in&#10;Maintenance → repairs&#10;Update → renovations&#10;Connection to computing:&#10;Used in all software projects:&#10;Apps&#10;Websites&#10;Systems&#10;Key idea:&#10;&#10;Software is not built in one step — it goes through multiple stages from planning to maintenance.">
            <a:extLst>
              <a:ext uri="{FF2B5EF4-FFF2-40B4-BE49-F238E27FC236}">
                <a16:creationId xmlns:a16="http://schemas.microsoft.com/office/drawing/2014/main" id="{E1AE6E59-26DC-510B-7F66-4BCD4A55B6E4}"/>
              </a:ext>
            </a:extLst>
          </p:cNvPr>
          <p:cNvPicPr>
            <a:picLocks noChangeAspect="1"/>
          </p:cNvPicPr>
          <p:nvPr/>
        </p:nvPicPr>
        <p:blipFill>
          <a:blip r:embed="rId2"/>
          <a:stretch>
            <a:fillRect/>
          </a:stretch>
        </p:blipFill>
        <p:spPr>
          <a:xfrm>
            <a:off x="1204855" y="3701579"/>
            <a:ext cx="5152914" cy="2572037"/>
          </a:xfrm>
          <a:prstGeom prst="rect">
            <a:avLst/>
          </a:prstGeom>
        </p:spPr>
      </p:pic>
    </p:spTree>
    <p:extLst>
      <p:ext uri="{BB962C8B-B14F-4D97-AF65-F5344CB8AC3E}">
        <p14:creationId xmlns:p14="http://schemas.microsoft.com/office/powerpoint/2010/main" val="22824623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287B0D2-500A-E397-5676-C2CA529ED042}"/>
              </a:ext>
            </a:extLst>
          </p:cNvPr>
          <p:cNvSpPr>
            <a:spLocks noGrp="1"/>
          </p:cNvSpPr>
          <p:nvPr>
            <p:ph type="body" idx="1"/>
          </p:nvPr>
        </p:nvSpPr>
        <p:spPr>
          <a:xfrm>
            <a:off x="628650" y="588496"/>
            <a:ext cx="7886700" cy="4351339"/>
          </a:xfrm>
        </p:spPr>
        <p:txBody>
          <a:bodyPr/>
          <a:lstStyle/>
          <a:p>
            <a:pPr algn="just" fontAlgn="base">
              <a:spcAft>
                <a:spcPts val="1800"/>
              </a:spcAft>
              <a:buFont typeface="+mj-lt"/>
              <a:buAutoNum type="arabicPeriod"/>
            </a:pPr>
            <a:r>
              <a:rPr lang="en-US" sz="1600" b="0" i="0" u="none" strike="noStrike" dirty="0">
                <a:solidFill>
                  <a:srgbClr val="273239"/>
                </a:solidFill>
                <a:effectLst/>
                <a:latin typeface="Nunito" pitchFamily="2" charset="77"/>
              </a:rPr>
              <a:t>Software engineering includes a variety of techniques, tools, and methodologies, including requirements analysis, design, testing, and maintenance.</a:t>
            </a:r>
          </a:p>
          <a:p>
            <a:pPr algn="just" fontAlgn="base">
              <a:spcAft>
                <a:spcPts val="1800"/>
              </a:spcAft>
              <a:buFont typeface="+mj-lt"/>
              <a:buAutoNum type="arabicPeriod" startAt="2"/>
            </a:pPr>
            <a:r>
              <a:rPr lang="en-US" sz="1600" b="0" i="0" u="none" strike="noStrike" dirty="0">
                <a:solidFill>
                  <a:srgbClr val="273239"/>
                </a:solidFill>
                <a:effectLst/>
                <a:latin typeface="Nunito" pitchFamily="2" charset="77"/>
              </a:rPr>
              <a:t>It is a rapidly evolving field, and new tools and technologies are constantly being developed to improve the software development process. </a:t>
            </a:r>
          </a:p>
          <a:p>
            <a:pPr algn="just" fontAlgn="base">
              <a:spcAft>
                <a:spcPts val="1800"/>
              </a:spcAft>
              <a:buFont typeface="+mj-lt"/>
              <a:buAutoNum type="arabicPeriod" startAt="3"/>
            </a:pPr>
            <a:r>
              <a:rPr lang="en-US" sz="1600" b="0" i="0" u="none" strike="noStrike" dirty="0">
                <a:solidFill>
                  <a:srgbClr val="273239"/>
                </a:solidFill>
                <a:effectLst/>
                <a:latin typeface="Nunito" pitchFamily="2" charset="77"/>
              </a:rPr>
              <a:t>By following the principles of software engineering and using the appropriate tools and methodologies, software developers can create high-quality, reliable, and maintainable software that meets the needs of its users.</a:t>
            </a:r>
          </a:p>
          <a:p>
            <a:pPr algn="just" fontAlgn="base">
              <a:spcAft>
                <a:spcPts val="1800"/>
              </a:spcAft>
              <a:buFont typeface="+mj-lt"/>
              <a:buAutoNum type="arabicPeriod" startAt="4"/>
            </a:pPr>
            <a:r>
              <a:rPr lang="en-US" sz="1600" b="0" i="0" u="none" strike="noStrike" dirty="0">
                <a:solidFill>
                  <a:srgbClr val="273239"/>
                </a:solidFill>
                <a:effectLst/>
                <a:latin typeface="Nunito" pitchFamily="2" charset="77"/>
              </a:rPr>
              <a:t>Software Engineering is mainly used for large projects based on software systems rather than single programs or applications. </a:t>
            </a:r>
          </a:p>
          <a:p>
            <a:pPr algn="just" fontAlgn="base">
              <a:spcAft>
                <a:spcPts val="1800"/>
              </a:spcAft>
              <a:buFont typeface="+mj-lt"/>
              <a:buAutoNum type="arabicPeriod" startAt="5"/>
            </a:pPr>
            <a:r>
              <a:rPr lang="en-US" sz="1600" b="0" i="0" u="none" strike="noStrike" dirty="0">
                <a:solidFill>
                  <a:srgbClr val="273239"/>
                </a:solidFill>
                <a:effectLst/>
                <a:latin typeface="Nunito" pitchFamily="2" charset="77"/>
              </a:rPr>
              <a:t>The main goal of Software Engineering is to develop software applications for improving quality,  budget, and time efficiency. </a:t>
            </a:r>
          </a:p>
          <a:p>
            <a:pPr algn="just" fontAlgn="base">
              <a:spcAft>
                <a:spcPts val="1800"/>
              </a:spcAft>
              <a:buFont typeface="+mj-lt"/>
              <a:buAutoNum type="arabicPeriod" startAt="6"/>
            </a:pPr>
            <a:r>
              <a:rPr lang="en-US" sz="1600" b="0" i="0" u="none" strike="noStrike" dirty="0">
                <a:solidFill>
                  <a:srgbClr val="273239"/>
                </a:solidFill>
                <a:effectLst/>
                <a:latin typeface="Nunito" pitchFamily="2" charset="77"/>
              </a:rPr>
              <a:t>Software Engineering ensures that the software that has to be built should be consistent, correct, also on budget, on time, and within the required requirements. </a:t>
            </a:r>
          </a:p>
          <a:p>
            <a:pPr algn="just">
              <a:buNone/>
            </a:pPr>
            <a:br>
              <a:rPr lang="en-US" sz="1600" dirty="0"/>
            </a:br>
            <a:endParaRPr lang="en-US" sz="1600" dirty="0"/>
          </a:p>
        </p:txBody>
      </p:sp>
      <p:sp>
        <p:nvSpPr>
          <p:cNvPr id="2" name="Title 1">
            <a:extLst>
              <a:ext uri="{FF2B5EF4-FFF2-40B4-BE49-F238E27FC236}">
                <a16:creationId xmlns:a16="http://schemas.microsoft.com/office/drawing/2014/main" id="{F00E1A4F-DBF3-3AE9-6700-E98DB3BAAB6B}"/>
              </a:ext>
            </a:extLst>
          </p:cNvPr>
          <p:cNvSpPr>
            <a:spLocks noGrp="1"/>
          </p:cNvSpPr>
          <p:nvPr>
            <p:ph type="title"/>
          </p:nvPr>
        </p:nvSpPr>
        <p:spPr>
          <a:xfrm>
            <a:off x="628650" y="-249238"/>
            <a:ext cx="7886700" cy="1325563"/>
          </a:xfrm>
        </p:spPr>
        <p:txBody>
          <a:bodyPr/>
          <a:lstStyle/>
          <a:p>
            <a:r>
              <a:rPr lang="en-US" dirty="0"/>
              <a:t>Software Engineering</a:t>
            </a:r>
          </a:p>
        </p:txBody>
      </p:sp>
    </p:spTree>
    <p:extLst>
      <p:ext uri="{BB962C8B-B14F-4D97-AF65-F5344CB8AC3E}">
        <p14:creationId xmlns:p14="http://schemas.microsoft.com/office/powerpoint/2010/main" val="6217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C99A3-894E-F5C3-B2CD-C5E7833DA086}"/>
              </a:ext>
            </a:extLst>
          </p:cNvPr>
          <p:cNvSpPr>
            <a:spLocks noGrp="1"/>
          </p:cNvSpPr>
          <p:nvPr>
            <p:ph type="title"/>
          </p:nvPr>
        </p:nvSpPr>
        <p:spPr/>
        <p:txBody>
          <a:bodyPr/>
          <a:lstStyle/>
          <a:p>
            <a:r>
              <a:rPr lang="en-US" b="1" i="0" u="none" strike="noStrike" dirty="0">
                <a:solidFill>
                  <a:srgbClr val="273239"/>
                </a:solidFill>
                <a:effectLst/>
                <a:latin typeface="Nunito" pitchFamily="2" charset="77"/>
              </a:rPr>
              <a:t>Key Principles of Software Engineering</a:t>
            </a:r>
            <a:br>
              <a:rPr lang="en-US" b="1" i="0" u="none" strike="noStrike" dirty="0">
                <a:solidFill>
                  <a:srgbClr val="273239"/>
                </a:solidFill>
                <a:effectLst/>
                <a:latin typeface="Nunito" pitchFamily="2" charset="77"/>
              </a:rPr>
            </a:br>
            <a:endParaRPr lang="en-US" dirty="0"/>
          </a:p>
        </p:txBody>
      </p:sp>
      <p:sp>
        <p:nvSpPr>
          <p:cNvPr id="3" name="Text Placeholder 2">
            <a:extLst>
              <a:ext uri="{FF2B5EF4-FFF2-40B4-BE49-F238E27FC236}">
                <a16:creationId xmlns:a16="http://schemas.microsoft.com/office/drawing/2014/main" id="{9B5F7E3E-CFB0-5D94-C4D7-1C186153AFF7}"/>
              </a:ext>
            </a:extLst>
          </p:cNvPr>
          <p:cNvSpPr>
            <a:spLocks noGrp="1"/>
          </p:cNvSpPr>
          <p:nvPr>
            <p:ph type="body" idx="1"/>
          </p:nvPr>
        </p:nvSpPr>
        <p:spPr>
          <a:xfrm>
            <a:off x="628650" y="1147893"/>
            <a:ext cx="7886700" cy="4351339"/>
          </a:xfrm>
        </p:spPr>
        <p:txBody>
          <a:bodyPr/>
          <a:lstStyle/>
          <a:p>
            <a:pPr fontAlgn="base">
              <a:lnSpc>
                <a:spcPct val="100000"/>
              </a:lnSpc>
              <a:spcAft>
                <a:spcPts val="1800"/>
              </a:spcAft>
            </a:pPr>
            <a:r>
              <a:rPr lang="en-US" sz="1600" b="1" i="0" u="none" strike="noStrike" dirty="0">
                <a:solidFill>
                  <a:srgbClr val="273239"/>
                </a:solidFill>
                <a:effectLst/>
                <a:latin typeface="Nunito" pitchFamily="2" charset="77"/>
              </a:rPr>
              <a:t>Modularity</a:t>
            </a:r>
            <a:r>
              <a:rPr lang="en-US" sz="1600" b="0" i="0" u="none" strike="noStrike" dirty="0">
                <a:solidFill>
                  <a:srgbClr val="273239"/>
                </a:solidFill>
                <a:effectLst/>
                <a:latin typeface="Nunito" pitchFamily="2" charset="77"/>
              </a:rPr>
              <a:t>: Breaking the software into smaller, reusable components that can be developed and tested independently.</a:t>
            </a:r>
          </a:p>
          <a:p>
            <a:pPr fontAlgn="base">
              <a:lnSpc>
                <a:spcPct val="100000"/>
              </a:lnSpc>
              <a:spcAft>
                <a:spcPts val="1800"/>
              </a:spcAft>
            </a:pPr>
            <a:r>
              <a:rPr lang="en-US" sz="1600" b="1" i="0" u="none" strike="noStrike" dirty="0">
                <a:solidFill>
                  <a:srgbClr val="273239"/>
                </a:solidFill>
                <a:effectLst/>
                <a:latin typeface="Nunito" pitchFamily="2" charset="77"/>
              </a:rPr>
              <a:t>Abstraction</a:t>
            </a:r>
            <a:r>
              <a:rPr lang="en-US" sz="1600" b="0" i="0" u="none" strike="noStrike" dirty="0">
                <a:solidFill>
                  <a:srgbClr val="273239"/>
                </a:solidFill>
                <a:effectLst/>
                <a:latin typeface="Nunito" pitchFamily="2" charset="77"/>
              </a:rPr>
              <a:t>: Hiding the implementation details of a component and exposing only the necessary functionality to other parts of the software.</a:t>
            </a:r>
          </a:p>
          <a:p>
            <a:pPr fontAlgn="base">
              <a:lnSpc>
                <a:spcPct val="100000"/>
              </a:lnSpc>
              <a:spcAft>
                <a:spcPts val="1800"/>
              </a:spcAft>
            </a:pPr>
            <a:r>
              <a:rPr lang="en-US" sz="1600" b="1" i="0" u="none" strike="noStrike" dirty="0">
                <a:solidFill>
                  <a:srgbClr val="273239"/>
                </a:solidFill>
                <a:effectLst/>
                <a:latin typeface="Nunito" pitchFamily="2" charset="77"/>
              </a:rPr>
              <a:t>Encapsulation</a:t>
            </a:r>
            <a:r>
              <a:rPr lang="en-US" sz="1600" b="0" i="0" u="none" strike="noStrike" dirty="0">
                <a:solidFill>
                  <a:srgbClr val="273239"/>
                </a:solidFill>
                <a:effectLst/>
                <a:latin typeface="Nunito" pitchFamily="2" charset="77"/>
              </a:rPr>
              <a:t>: Wrapping up the data and functions of an object into a single unit and protecting the internal state of an object from external modifications.</a:t>
            </a:r>
          </a:p>
          <a:p>
            <a:pPr fontAlgn="base">
              <a:lnSpc>
                <a:spcPct val="100000"/>
              </a:lnSpc>
              <a:spcAft>
                <a:spcPts val="1800"/>
              </a:spcAft>
            </a:pPr>
            <a:r>
              <a:rPr lang="en-US" sz="1600" b="1" i="0" u="none" strike="noStrike" dirty="0">
                <a:solidFill>
                  <a:srgbClr val="273239"/>
                </a:solidFill>
                <a:effectLst/>
                <a:latin typeface="Nunito" pitchFamily="2" charset="77"/>
              </a:rPr>
              <a:t>Reusability</a:t>
            </a:r>
            <a:r>
              <a:rPr lang="en-US" sz="1600" b="0" i="0" u="none" strike="noStrike" dirty="0">
                <a:solidFill>
                  <a:srgbClr val="273239"/>
                </a:solidFill>
                <a:effectLst/>
                <a:latin typeface="Nunito" pitchFamily="2" charset="77"/>
              </a:rPr>
              <a:t>: Creating components that can be used in multiple projects, which can save time and resources.</a:t>
            </a:r>
          </a:p>
          <a:p>
            <a:pPr fontAlgn="base">
              <a:lnSpc>
                <a:spcPct val="100000"/>
              </a:lnSpc>
              <a:spcAft>
                <a:spcPts val="1800"/>
              </a:spcAft>
            </a:pPr>
            <a:r>
              <a:rPr lang="en-US" sz="1600" b="1" i="0" u="none" strike="noStrike" dirty="0">
                <a:solidFill>
                  <a:srgbClr val="273239"/>
                </a:solidFill>
                <a:effectLst/>
                <a:latin typeface="Nunito" pitchFamily="2" charset="77"/>
              </a:rPr>
              <a:t>Maintenance</a:t>
            </a:r>
            <a:r>
              <a:rPr lang="en-US" sz="1600" b="0" i="0" u="none" strike="noStrike" dirty="0">
                <a:solidFill>
                  <a:srgbClr val="273239"/>
                </a:solidFill>
                <a:effectLst/>
                <a:latin typeface="Nunito" pitchFamily="2" charset="77"/>
              </a:rPr>
              <a:t>: Regularly updating and improving the software to fix bugs, add new features, and address security vulnerabilities.</a:t>
            </a:r>
          </a:p>
          <a:p>
            <a:pPr fontAlgn="base">
              <a:lnSpc>
                <a:spcPct val="100000"/>
              </a:lnSpc>
              <a:spcAft>
                <a:spcPts val="1800"/>
              </a:spcAft>
            </a:pPr>
            <a:r>
              <a:rPr lang="en-US" sz="1600" b="1" i="0" u="none" strike="noStrike" dirty="0">
                <a:solidFill>
                  <a:srgbClr val="273239"/>
                </a:solidFill>
                <a:effectLst/>
                <a:latin typeface="Nunito" pitchFamily="2" charset="77"/>
              </a:rPr>
              <a:t>Testing</a:t>
            </a:r>
            <a:r>
              <a:rPr lang="en-US" sz="1600" b="0" i="0" u="none" strike="noStrike" dirty="0">
                <a:solidFill>
                  <a:srgbClr val="273239"/>
                </a:solidFill>
                <a:effectLst/>
                <a:latin typeface="Nunito" pitchFamily="2" charset="77"/>
              </a:rPr>
              <a:t>: Verifying that the software meets its requirements and is free of bugs.</a:t>
            </a:r>
          </a:p>
          <a:p>
            <a:pPr>
              <a:lnSpc>
                <a:spcPct val="100000"/>
              </a:lnSpc>
              <a:buNone/>
            </a:pPr>
            <a:br>
              <a:rPr lang="en-US" sz="1600" dirty="0"/>
            </a:br>
            <a:endParaRPr lang="en-US" sz="1600" dirty="0"/>
          </a:p>
        </p:txBody>
      </p:sp>
    </p:spTree>
    <p:extLst>
      <p:ext uri="{BB962C8B-B14F-4D97-AF65-F5344CB8AC3E}">
        <p14:creationId xmlns:p14="http://schemas.microsoft.com/office/powerpoint/2010/main" val="1982814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07608-D02E-18ED-0420-D1D69BEBE80E}"/>
              </a:ext>
            </a:extLst>
          </p:cNvPr>
          <p:cNvSpPr>
            <a:spLocks noGrp="1"/>
          </p:cNvSpPr>
          <p:nvPr>
            <p:ph type="title"/>
          </p:nvPr>
        </p:nvSpPr>
        <p:spPr>
          <a:xfrm>
            <a:off x="628650" y="500062"/>
            <a:ext cx="7886700" cy="1325563"/>
          </a:xfrm>
        </p:spPr>
        <p:txBody>
          <a:bodyPr/>
          <a:lstStyle/>
          <a:p>
            <a:r>
              <a:rPr lang="en-US" b="1" i="0" u="none" strike="noStrike" dirty="0">
                <a:solidFill>
                  <a:srgbClr val="273239"/>
                </a:solidFill>
                <a:effectLst/>
                <a:latin typeface="Nunito" pitchFamily="2" charset="77"/>
              </a:rPr>
              <a:t>Key Principles of Software Engineering cont.</a:t>
            </a:r>
            <a:br>
              <a:rPr lang="en-US" b="1" i="0" u="none" strike="noStrike" dirty="0">
                <a:solidFill>
                  <a:srgbClr val="273239"/>
                </a:solidFill>
                <a:effectLst/>
                <a:latin typeface="Nunito" pitchFamily="2" charset="77"/>
              </a:rPr>
            </a:br>
            <a:endParaRPr lang="en-US" dirty="0"/>
          </a:p>
        </p:txBody>
      </p:sp>
      <p:sp>
        <p:nvSpPr>
          <p:cNvPr id="3" name="Text Placeholder 2">
            <a:extLst>
              <a:ext uri="{FF2B5EF4-FFF2-40B4-BE49-F238E27FC236}">
                <a16:creationId xmlns:a16="http://schemas.microsoft.com/office/drawing/2014/main" id="{1C95E739-037A-7D96-AF12-E5F2497DFA61}"/>
              </a:ext>
            </a:extLst>
          </p:cNvPr>
          <p:cNvSpPr>
            <a:spLocks noGrp="1"/>
          </p:cNvSpPr>
          <p:nvPr>
            <p:ph type="body" idx="1"/>
          </p:nvPr>
        </p:nvSpPr>
        <p:spPr/>
        <p:txBody>
          <a:bodyPr/>
          <a:lstStyle/>
          <a:p>
            <a:pPr fontAlgn="base">
              <a:lnSpc>
                <a:spcPct val="100000"/>
              </a:lnSpc>
              <a:spcAft>
                <a:spcPts val="1800"/>
              </a:spcAft>
            </a:pPr>
            <a:r>
              <a:rPr lang="en-US" sz="1800" b="1" i="0" u="none" strike="noStrike" dirty="0">
                <a:solidFill>
                  <a:srgbClr val="273239"/>
                </a:solidFill>
                <a:effectLst/>
                <a:latin typeface="Nunito" pitchFamily="2" charset="77"/>
              </a:rPr>
              <a:t>Design Patterns</a:t>
            </a:r>
            <a:r>
              <a:rPr lang="en-US" sz="1800" b="0" i="0" u="none" strike="noStrike" dirty="0">
                <a:solidFill>
                  <a:srgbClr val="273239"/>
                </a:solidFill>
                <a:effectLst/>
                <a:latin typeface="Nunito" pitchFamily="2" charset="77"/>
              </a:rPr>
              <a:t>: Solving recurring problems in software design by providing templates for solving them.</a:t>
            </a:r>
          </a:p>
          <a:p>
            <a:pPr fontAlgn="base">
              <a:lnSpc>
                <a:spcPct val="100000"/>
              </a:lnSpc>
              <a:spcAft>
                <a:spcPts val="1800"/>
              </a:spcAft>
            </a:pPr>
            <a:r>
              <a:rPr lang="en-US" sz="1800" b="1" i="0" u="none" strike="noStrike" dirty="0">
                <a:solidFill>
                  <a:srgbClr val="273239"/>
                </a:solidFill>
                <a:effectLst/>
                <a:latin typeface="Nunito" pitchFamily="2" charset="77"/>
              </a:rPr>
              <a:t>Agile methodologies: </a:t>
            </a:r>
            <a:r>
              <a:rPr lang="en-US" sz="1800" b="0" i="0" u="none" strike="noStrike" dirty="0">
                <a:solidFill>
                  <a:srgbClr val="273239"/>
                </a:solidFill>
                <a:effectLst/>
                <a:latin typeface="Nunito" pitchFamily="2" charset="77"/>
              </a:rPr>
              <a:t>Using iterative and incremental development processes that focus on customer satisfaction, rapid delivery, and flexibility.</a:t>
            </a:r>
          </a:p>
          <a:p>
            <a:pPr fontAlgn="base">
              <a:lnSpc>
                <a:spcPct val="100000"/>
              </a:lnSpc>
              <a:spcAft>
                <a:spcPts val="1800"/>
              </a:spcAft>
            </a:pPr>
            <a:r>
              <a:rPr lang="en-US" sz="1800" b="1" i="0" u="none" strike="noStrike" dirty="0">
                <a:solidFill>
                  <a:srgbClr val="273239"/>
                </a:solidFill>
                <a:effectLst/>
                <a:latin typeface="Nunito" pitchFamily="2" charset="77"/>
              </a:rPr>
              <a:t>Continuous Integration &amp; Deployment:</a:t>
            </a:r>
            <a:r>
              <a:rPr lang="en-US" sz="1800" b="0" i="0" u="none" strike="noStrike" dirty="0">
                <a:solidFill>
                  <a:srgbClr val="273239"/>
                </a:solidFill>
                <a:effectLst/>
                <a:latin typeface="Nunito" pitchFamily="2" charset="77"/>
              </a:rPr>
              <a:t> Continuously integrating the code changes and deploying them into the production environment.</a:t>
            </a:r>
          </a:p>
          <a:p>
            <a:endParaRPr lang="en-US" sz="1800" dirty="0"/>
          </a:p>
        </p:txBody>
      </p:sp>
    </p:spTree>
    <p:extLst>
      <p:ext uri="{BB962C8B-B14F-4D97-AF65-F5344CB8AC3E}">
        <p14:creationId xmlns:p14="http://schemas.microsoft.com/office/powerpoint/2010/main" val="2947727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D3EBC-252F-B658-7530-A7336C83B9BA}"/>
              </a:ext>
            </a:extLst>
          </p:cNvPr>
          <p:cNvSpPr>
            <a:spLocks noGrp="1"/>
          </p:cNvSpPr>
          <p:nvPr>
            <p:ph type="title"/>
          </p:nvPr>
        </p:nvSpPr>
        <p:spPr>
          <a:xfrm>
            <a:off x="628650" y="681036"/>
            <a:ext cx="7886700" cy="1325563"/>
          </a:xfrm>
        </p:spPr>
        <p:txBody>
          <a:bodyPr/>
          <a:lstStyle/>
          <a:p>
            <a:r>
              <a:rPr lang="en-US" b="1" i="0" u="none" strike="noStrike" dirty="0">
                <a:solidFill>
                  <a:srgbClr val="273239"/>
                </a:solidFill>
                <a:effectLst/>
                <a:latin typeface="Nunito" pitchFamily="2" charset="77"/>
              </a:rPr>
              <a:t>Main Attributes of Software Engineering</a:t>
            </a:r>
            <a:br>
              <a:rPr lang="en-US" b="1" i="0" u="none" strike="noStrike" dirty="0">
                <a:solidFill>
                  <a:srgbClr val="273239"/>
                </a:solidFill>
                <a:effectLst/>
                <a:latin typeface="Nunito" pitchFamily="2" charset="77"/>
              </a:rPr>
            </a:br>
            <a:endParaRPr lang="en-US" dirty="0"/>
          </a:p>
        </p:txBody>
      </p:sp>
      <p:sp>
        <p:nvSpPr>
          <p:cNvPr id="3" name="Text Placeholder 2">
            <a:extLst>
              <a:ext uri="{FF2B5EF4-FFF2-40B4-BE49-F238E27FC236}">
                <a16:creationId xmlns:a16="http://schemas.microsoft.com/office/drawing/2014/main" id="{76C0FBD7-820B-DE0F-7D90-410E08E96841}"/>
              </a:ext>
            </a:extLst>
          </p:cNvPr>
          <p:cNvSpPr>
            <a:spLocks noGrp="1"/>
          </p:cNvSpPr>
          <p:nvPr>
            <p:ph type="body" idx="1"/>
          </p:nvPr>
        </p:nvSpPr>
        <p:spPr>
          <a:xfrm>
            <a:off x="628650" y="1825625"/>
            <a:ext cx="7886700" cy="4351339"/>
          </a:xfrm>
        </p:spPr>
        <p:txBody>
          <a:bodyPr/>
          <a:lstStyle/>
          <a:p>
            <a:pPr algn="just" rtl="0" fontAlgn="base">
              <a:spcAft>
                <a:spcPts val="750"/>
              </a:spcAft>
              <a:buNone/>
            </a:pPr>
            <a:r>
              <a:rPr lang="en-US" sz="1600" b="0" i="0" u="none" strike="noStrike" dirty="0">
                <a:solidFill>
                  <a:srgbClr val="273239"/>
                </a:solidFill>
                <a:effectLst/>
                <a:latin typeface="Nunito" pitchFamily="2" charset="77"/>
              </a:rPr>
              <a:t>Software Engineering is a systematic, disciplined, quantifiable study and approach to the design, development, operation, and maintenance of a software system. There are four main Attributes of Software Engineering.</a:t>
            </a:r>
          </a:p>
          <a:p>
            <a:pPr algn="l" fontAlgn="base">
              <a:spcAft>
                <a:spcPts val="1800"/>
              </a:spcAft>
              <a:buFont typeface="+mj-lt"/>
              <a:buAutoNum type="arabicPeriod"/>
            </a:pPr>
            <a:r>
              <a:rPr lang="en-US" sz="1600" b="1" i="0" u="none" strike="noStrike" dirty="0">
                <a:solidFill>
                  <a:srgbClr val="273239"/>
                </a:solidFill>
                <a:effectLst/>
                <a:latin typeface="Nunito" pitchFamily="2" charset="77"/>
              </a:rPr>
              <a:t>Efficiency: </a:t>
            </a:r>
            <a:r>
              <a:rPr lang="en-US" sz="1600" b="0" i="0" u="none" strike="noStrike" dirty="0">
                <a:solidFill>
                  <a:srgbClr val="273239"/>
                </a:solidFill>
                <a:effectLst/>
                <a:latin typeface="Nunito" pitchFamily="2" charset="77"/>
              </a:rPr>
              <a:t>It provides a measure of the resource requirement of a software product efficiently. </a:t>
            </a:r>
          </a:p>
          <a:p>
            <a:pPr algn="l" fontAlgn="base">
              <a:spcAft>
                <a:spcPts val="1800"/>
              </a:spcAft>
              <a:buFont typeface="+mj-lt"/>
              <a:buAutoNum type="arabicPeriod" startAt="2"/>
            </a:pPr>
            <a:r>
              <a:rPr lang="en-US" sz="1600" b="1" i="0" u="none" strike="noStrike" dirty="0">
                <a:solidFill>
                  <a:srgbClr val="273239"/>
                </a:solidFill>
                <a:effectLst/>
                <a:latin typeface="Nunito" pitchFamily="2" charset="77"/>
              </a:rPr>
              <a:t>Reliability: </a:t>
            </a:r>
            <a:r>
              <a:rPr lang="en-US" sz="1600" b="0" i="0" u="none" strike="noStrike" dirty="0">
                <a:solidFill>
                  <a:srgbClr val="273239"/>
                </a:solidFill>
                <a:effectLst/>
                <a:latin typeface="Nunito" pitchFamily="2" charset="77"/>
              </a:rPr>
              <a:t>It assures that the product will deliver the same results when used in similar working environment.</a:t>
            </a:r>
          </a:p>
          <a:p>
            <a:pPr algn="l" fontAlgn="base">
              <a:spcAft>
                <a:spcPts val="1800"/>
              </a:spcAft>
              <a:buFont typeface="+mj-lt"/>
              <a:buAutoNum type="arabicPeriod" startAt="3"/>
            </a:pPr>
            <a:r>
              <a:rPr lang="en-US" sz="1600" b="1" i="0" u="none" strike="noStrike" dirty="0">
                <a:solidFill>
                  <a:srgbClr val="273239"/>
                </a:solidFill>
                <a:effectLst/>
                <a:latin typeface="Nunito" pitchFamily="2" charset="77"/>
              </a:rPr>
              <a:t>Reusability: </a:t>
            </a:r>
            <a:r>
              <a:rPr lang="en-US" sz="1600" b="0" i="0" u="none" strike="noStrike" dirty="0">
                <a:solidFill>
                  <a:srgbClr val="273239"/>
                </a:solidFill>
                <a:effectLst/>
                <a:latin typeface="Nunito" pitchFamily="2" charset="77"/>
              </a:rPr>
              <a:t>This attribute makes sure that the module can be used in multiple applications.</a:t>
            </a:r>
          </a:p>
          <a:p>
            <a:pPr algn="l" fontAlgn="base">
              <a:spcAft>
                <a:spcPts val="1800"/>
              </a:spcAft>
              <a:buFont typeface="+mj-lt"/>
              <a:buAutoNum type="arabicPeriod" startAt="4"/>
            </a:pPr>
            <a:r>
              <a:rPr lang="en-US" sz="1600" b="1" i="0" u="none" strike="noStrike" dirty="0">
                <a:solidFill>
                  <a:srgbClr val="273239"/>
                </a:solidFill>
                <a:effectLst/>
                <a:latin typeface="Nunito" pitchFamily="2" charset="77"/>
              </a:rPr>
              <a:t>Maintainability: </a:t>
            </a:r>
            <a:r>
              <a:rPr lang="en-US" sz="1600" b="0" i="0" u="none" strike="noStrike" dirty="0">
                <a:solidFill>
                  <a:srgbClr val="273239"/>
                </a:solidFill>
                <a:effectLst/>
                <a:latin typeface="Nunito" pitchFamily="2" charset="77"/>
              </a:rPr>
              <a:t>It is the ability of the software to be modified, repaired, or enhanced easily with changing requirements.</a:t>
            </a:r>
          </a:p>
          <a:p>
            <a:endParaRPr lang="en-US" sz="1600" dirty="0"/>
          </a:p>
        </p:txBody>
      </p:sp>
    </p:spTree>
    <p:extLst>
      <p:ext uri="{BB962C8B-B14F-4D97-AF65-F5344CB8AC3E}">
        <p14:creationId xmlns:p14="http://schemas.microsoft.com/office/powerpoint/2010/main" val="1811995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74696-082B-572A-3603-7D5A8192BE1A}"/>
              </a:ext>
            </a:extLst>
          </p:cNvPr>
          <p:cNvSpPr>
            <a:spLocks noGrp="1"/>
          </p:cNvSpPr>
          <p:nvPr>
            <p:ph type="title"/>
          </p:nvPr>
        </p:nvSpPr>
        <p:spPr/>
        <p:txBody>
          <a:bodyPr/>
          <a:lstStyle/>
          <a:p>
            <a:r>
              <a:rPr lang="en-US" b="1" dirty="0"/>
              <a:t>Software Development Process </a:t>
            </a:r>
          </a:p>
        </p:txBody>
      </p:sp>
      <p:sp>
        <p:nvSpPr>
          <p:cNvPr id="3" name="Text Placeholder 2">
            <a:extLst>
              <a:ext uri="{FF2B5EF4-FFF2-40B4-BE49-F238E27FC236}">
                <a16:creationId xmlns:a16="http://schemas.microsoft.com/office/drawing/2014/main" id="{4C2B176B-EA27-2125-A18F-6D2524AD9ABC}"/>
              </a:ext>
            </a:extLst>
          </p:cNvPr>
          <p:cNvSpPr>
            <a:spLocks noGrp="1"/>
          </p:cNvSpPr>
          <p:nvPr>
            <p:ph type="body" idx="1"/>
          </p:nvPr>
        </p:nvSpPr>
        <p:spPr>
          <a:xfrm>
            <a:off x="628650" y="1690688"/>
            <a:ext cx="7886700" cy="4351339"/>
          </a:xfrm>
        </p:spPr>
        <p:txBody>
          <a:bodyPr/>
          <a:lstStyle/>
          <a:p>
            <a:pPr marL="114300" indent="0">
              <a:buNone/>
            </a:pPr>
            <a:r>
              <a:rPr lang="en-US" b="0" i="0" u="none" strike="noStrike" dirty="0">
                <a:solidFill>
                  <a:srgbClr val="273239"/>
                </a:solidFill>
                <a:effectLst/>
                <a:latin typeface="Nunito" pitchFamily="2" charset="77"/>
              </a:rPr>
              <a:t>The software development process is the approach to developing and delivering software applications. This process might include improving design and product management by splitting the work into smaller steps or processes.</a:t>
            </a:r>
            <a:endParaRPr lang="en-US" dirty="0"/>
          </a:p>
        </p:txBody>
      </p:sp>
      <p:pic>
        <p:nvPicPr>
          <p:cNvPr id="4" name="Picture 3" descr="This image shows the Software Development Life Cycle (SDLC) as a continuous cycle.&#10;&#10;What you see:&#10;A circular arrow (loop) showing repeated steps&#10;Steps are numbered from 1 to 10&#10;The process flows from left → circle → right&#10;What it represents:&#10;&#10;Software development is not a one-time process — it is continuous and iterative.&#10;&#10;Steps explained:&#10;1–2: Communication &amp; Requirement Gathering&#10;Talk to users&#10;Understand what they need&#10;3: Feasibility Study&#10;Check if the project is possible and practical&#10;4: System Analysis&#10;Plan how the system will work&#10;5: Software Design&#10;Create the structure and blueprint&#10;6: Coding&#10;Write the actual program code&#10;7: Testing&#10;Find and fix errors (bugs)&#10;8: Integration&#10;Combine different parts of the system&#10;9: Implementation&#10;Deliver the software to users&#10;10: Operation &amp; Maintenance&#10;Keep the system running&#10;Fix issues and update features&#10;In very simple terms:&#10;&#10;You build software step by step, and then keep improving it again and again.&#10;&#10;Easy analogy:&#10;&#10;Think of it like improving a product:&#10;&#10;Plan → Build → Test → Use → Improve → Repeat&#10;Connection to computing:&#10;Used in all real-world software projects&#10;Helps teams:&#10;Stay organized&#10;Deliver better software&#10;Continuously improve systems&#10;Key idea:&#10;&#10;Software development is a cycle, not a straight line — after maintenance, the process repeats for improvements and updates.">
            <a:extLst>
              <a:ext uri="{FF2B5EF4-FFF2-40B4-BE49-F238E27FC236}">
                <a16:creationId xmlns:a16="http://schemas.microsoft.com/office/drawing/2014/main" id="{9D0E2AF6-9F41-58E7-473F-070D940DFDC0}"/>
              </a:ext>
            </a:extLst>
          </p:cNvPr>
          <p:cNvPicPr>
            <a:picLocks noChangeAspect="1"/>
          </p:cNvPicPr>
          <p:nvPr/>
        </p:nvPicPr>
        <p:blipFill>
          <a:blip r:embed="rId2"/>
          <a:stretch>
            <a:fillRect/>
          </a:stretch>
        </p:blipFill>
        <p:spPr>
          <a:xfrm>
            <a:off x="1019213" y="3500646"/>
            <a:ext cx="5595938" cy="2676318"/>
          </a:xfrm>
          <a:prstGeom prst="rect">
            <a:avLst/>
          </a:prstGeom>
        </p:spPr>
      </p:pic>
    </p:spTree>
    <p:extLst>
      <p:ext uri="{BB962C8B-B14F-4D97-AF65-F5344CB8AC3E}">
        <p14:creationId xmlns:p14="http://schemas.microsoft.com/office/powerpoint/2010/main" val="32082082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733FD-DBE9-D982-F871-CAE9E256A605}"/>
              </a:ext>
            </a:extLst>
          </p:cNvPr>
          <p:cNvSpPr>
            <a:spLocks noGrp="1"/>
          </p:cNvSpPr>
          <p:nvPr>
            <p:ph type="title"/>
          </p:nvPr>
        </p:nvSpPr>
        <p:spPr/>
        <p:txBody>
          <a:bodyPr/>
          <a:lstStyle/>
          <a:p>
            <a:r>
              <a:rPr lang="en-US" b="1" i="0" u="none" strike="noStrike" dirty="0">
                <a:solidFill>
                  <a:srgbClr val="273239"/>
                </a:solidFill>
                <a:effectLst/>
                <a:latin typeface="Source Sans 3"/>
              </a:rPr>
              <a:t>Software Development Life Cycle (SDLC)</a:t>
            </a:r>
            <a:br>
              <a:rPr lang="en-US" b="1" i="0" u="none" strike="noStrike" dirty="0">
                <a:solidFill>
                  <a:srgbClr val="273239"/>
                </a:solidFill>
                <a:effectLst/>
                <a:latin typeface="Source Sans 3"/>
              </a:rPr>
            </a:br>
            <a:endParaRPr lang="en-US" dirty="0"/>
          </a:p>
        </p:txBody>
      </p:sp>
      <p:sp>
        <p:nvSpPr>
          <p:cNvPr id="3" name="Text Placeholder 2">
            <a:extLst>
              <a:ext uri="{FF2B5EF4-FFF2-40B4-BE49-F238E27FC236}">
                <a16:creationId xmlns:a16="http://schemas.microsoft.com/office/drawing/2014/main" id="{E3FFB348-A74E-5A29-17CF-B6839129A426}"/>
              </a:ext>
            </a:extLst>
          </p:cNvPr>
          <p:cNvSpPr>
            <a:spLocks noGrp="1"/>
          </p:cNvSpPr>
          <p:nvPr>
            <p:ph type="body" idx="1"/>
          </p:nvPr>
        </p:nvSpPr>
        <p:spPr/>
        <p:txBody>
          <a:bodyPr/>
          <a:lstStyle/>
          <a:p>
            <a:pPr marL="114300" indent="0" algn="just">
              <a:buNone/>
            </a:pPr>
            <a:r>
              <a:rPr lang="en-US" b="1" i="0" u="none" strike="noStrike" dirty="0">
                <a:solidFill>
                  <a:srgbClr val="273239"/>
                </a:solidFill>
                <a:effectLst/>
                <a:latin typeface="Nunito" pitchFamily="2" charset="77"/>
              </a:rPr>
              <a:t>Software development life cycle (SDLC) is a structured process that is used to design, develop, and test good-quality software.</a:t>
            </a:r>
            <a:r>
              <a:rPr lang="en-US" b="0" i="0" u="none" strike="noStrike" dirty="0">
                <a:solidFill>
                  <a:srgbClr val="273239"/>
                </a:solidFill>
                <a:effectLst/>
                <a:latin typeface="Nunito" pitchFamily="2" charset="77"/>
              </a:rPr>
              <a:t> SDLC, or software development life cycle, is a methodology that defines the entire procedure of software development step-by-step. The </a:t>
            </a:r>
            <a:r>
              <a:rPr lang="en-US" b="1" i="0" u="none" strike="noStrike" dirty="0">
                <a:solidFill>
                  <a:srgbClr val="273239"/>
                </a:solidFill>
                <a:effectLst/>
                <a:latin typeface="Nunito" pitchFamily="2" charset="77"/>
              </a:rPr>
              <a:t>goal of the SDLC life cycle model</a:t>
            </a:r>
            <a:r>
              <a:rPr lang="en-US" b="0" i="0" u="none" strike="noStrike" dirty="0">
                <a:solidFill>
                  <a:srgbClr val="273239"/>
                </a:solidFill>
                <a:effectLst/>
                <a:latin typeface="Nunito" pitchFamily="2" charset="77"/>
              </a:rPr>
              <a:t> is to deliver high-quality, maintainable software that meets the user’s requirements. SDLC in software engineering models outlines the plan for each stage so that each stage of the software development model can perform its task efficiently to deliver the software at a low cost within a given time frame that meets users requirements.</a:t>
            </a:r>
            <a:endParaRPr lang="en-US" dirty="0"/>
          </a:p>
        </p:txBody>
      </p:sp>
    </p:spTree>
    <p:extLst>
      <p:ext uri="{BB962C8B-B14F-4D97-AF65-F5344CB8AC3E}">
        <p14:creationId xmlns:p14="http://schemas.microsoft.com/office/powerpoint/2010/main" val="1507222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7C6BA-D438-C8FF-FD6D-E5D3D18E25FE}"/>
              </a:ext>
            </a:extLst>
          </p:cNvPr>
          <p:cNvSpPr>
            <a:spLocks noGrp="1"/>
          </p:cNvSpPr>
          <p:nvPr>
            <p:ph type="title"/>
          </p:nvPr>
        </p:nvSpPr>
        <p:spPr>
          <a:xfrm>
            <a:off x="628650" y="725972"/>
            <a:ext cx="7886700" cy="1325563"/>
          </a:xfrm>
        </p:spPr>
        <p:txBody>
          <a:bodyPr/>
          <a:lstStyle/>
          <a:p>
            <a:r>
              <a:rPr lang="en-US" b="1" i="0" u="none" strike="noStrike" dirty="0">
                <a:solidFill>
                  <a:srgbClr val="273239"/>
                </a:solidFill>
                <a:effectLst/>
                <a:latin typeface="Nunito" pitchFamily="2" charset="77"/>
              </a:rPr>
              <a:t>Stages of the Software Development Life Cycle</a:t>
            </a:r>
            <a:br>
              <a:rPr lang="en-US" b="1" i="0" u="none" strike="noStrike" dirty="0">
                <a:solidFill>
                  <a:srgbClr val="273239"/>
                </a:solidFill>
                <a:effectLst/>
                <a:latin typeface="Nunito" pitchFamily="2" charset="77"/>
              </a:rPr>
            </a:br>
            <a:endParaRPr lang="en-US" dirty="0"/>
          </a:p>
        </p:txBody>
      </p:sp>
      <p:pic>
        <p:nvPicPr>
          <p:cNvPr id="4" name="Picture 3" descr="This image shows a detailed breakdown of the Software Development Life Cycle (SDLC) into 6 stages, with specific tasks in each stage.&#10;&#10;What you see:&#10;Six columns labeled Stage 1 to Stage 6&#10;Each stage contains key activities involved in building software&#10;Stage 1: Planning &amp; Requirement Analysis&#10;Planning the project&#10;Defining project scope&#10;Setting goals and objectives&#10;Resource planning&#10;&#10;Simple idea: Decide what to build and how to start&#10;&#10;Stage 2: Defining Requirements&#10;Identify functional requirements (what the system should do)&#10;Identify technical requirements&#10;Review and approve requirements&#10;&#10;Simple idea: Clearly define what the system needs to do&#10;&#10;Stage 3: Design&#10;Create system design&#10;HLD (High-Level Design) → overall structure&#10;LLD (Low-Level Design) → detailed components&#10;&#10;Simple idea: Plan how the system will be built&#10;&#10;Stage 4: Development&#10;Write code&#10;Follow coding standards&#10;Build scalable code&#10;Use version control&#10;Perform code reviews&#10;&#10;Simple idea: Build the software&#10;&#10;Stage 5: Testing&#10;System testing&#10;Manual testing&#10;Automated testing&#10;&#10;Simple idea: Check if everything works correctly&#10;&#10;Stage 6: Deployment &amp; Maintenance&#10;Release planning&#10;Deployment (make it live)&#10;Maintenance (fix issues)&#10;Collect feedback&#10;&#10;Simple idea: Launch and improve the software&#10;&#10;In very simple terms:&#10;Plan → Define → Design → Build → Test → Launch &amp; Maintain&#10;Easy analogy:&#10;&#10;Like building a product:&#10;&#10;Plan it → Decide features → Design it → Build it → Test it → Sell and improve it&#10;Connection to computing:&#10;Used in all software projects:&#10;Apps&#10;Websites&#10;Systems&#10;Key idea:&#10;&#10;Software development is a step-by-step process, and each stage is important to build a successful and reliable product.">
            <a:extLst>
              <a:ext uri="{FF2B5EF4-FFF2-40B4-BE49-F238E27FC236}">
                <a16:creationId xmlns:a16="http://schemas.microsoft.com/office/drawing/2014/main" id="{0E783145-7BE0-83BA-5F01-7AD80FCF7918}"/>
              </a:ext>
            </a:extLst>
          </p:cNvPr>
          <p:cNvPicPr>
            <a:picLocks noChangeAspect="1"/>
          </p:cNvPicPr>
          <p:nvPr/>
        </p:nvPicPr>
        <p:blipFill>
          <a:blip r:embed="rId2"/>
          <a:stretch>
            <a:fillRect/>
          </a:stretch>
        </p:blipFill>
        <p:spPr>
          <a:xfrm>
            <a:off x="469388" y="1742738"/>
            <a:ext cx="8045962" cy="3837305"/>
          </a:xfrm>
          <a:prstGeom prst="rect">
            <a:avLst/>
          </a:prstGeom>
        </p:spPr>
      </p:pic>
    </p:spTree>
    <p:extLst>
      <p:ext uri="{BB962C8B-B14F-4D97-AF65-F5344CB8AC3E}">
        <p14:creationId xmlns:p14="http://schemas.microsoft.com/office/powerpoint/2010/main" val="2126869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B6680-EA68-AF0A-DA8A-BAE0E449F55F}"/>
              </a:ext>
            </a:extLst>
          </p:cNvPr>
          <p:cNvSpPr>
            <a:spLocks noGrp="1"/>
          </p:cNvSpPr>
          <p:nvPr>
            <p:ph type="title"/>
          </p:nvPr>
        </p:nvSpPr>
        <p:spPr>
          <a:xfrm>
            <a:off x="628650" y="681036"/>
            <a:ext cx="7886700" cy="1325563"/>
          </a:xfrm>
        </p:spPr>
        <p:txBody>
          <a:bodyPr/>
          <a:lstStyle/>
          <a:p>
            <a:r>
              <a:rPr lang="en-US" b="1" i="0" u="none" strike="noStrike" dirty="0">
                <a:solidFill>
                  <a:srgbClr val="273239"/>
                </a:solidFill>
                <a:effectLst/>
                <a:latin typeface="Nunito" pitchFamily="2" charset="77"/>
              </a:rPr>
              <a:t>Stage-1: Planning and Requirement Analysis</a:t>
            </a:r>
            <a:br>
              <a:rPr lang="en-US" b="1" i="0" u="none" strike="noStrike" dirty="0">
                <a:solidFill>
                  <a:srgbClr val="273239"/>
                </a:solidFill>
                <a:effectLst/>
                <a:latin typeface="Nunito" pitchFamily="2" charset="77"/>
              </a:rPr>
            </a:br>
            <a:endParaRPr lang="en-US" dirty="0"/>
          </a:p>
        </p:txBody>
      </p:sp>
      <p:sp>
        <p:nvSpPr>
          <p:cNvPr id="3" name="Text Placeholder 2">
            <a:extLst>
              <a:ext uri="{FF2B5EF4-FFF2-40B4-BE49-F238E27FC236}">
                <a16:creationId xmlns:a16="http://schemas.microsoft.com/office/drawing/2014/main" id="{6F05DCCA-4709-7BD2-9FD8-1B43DE57DD69}"/>
              </a:ext>
            </a:extLst>
          </p:cNvPr>
          <p:cNvSpPr>
            <a:spLocks noGrp="1"/>
          </p:cNvSpPr>
          <p:nvPr>
            <p:ph type="body" idx="1"/>
          </p:nvPr>
        </p:nvSpPr>
        <p:spPr/>
        <p:txBody>
          <a:bodyPr/>
          <a:lstStyle/>
          <a:p>
            <a:pPr algn="just" rtl="0" fontAlgn="base">
              <a:spcAft>
                <a:spcPts val="750"/>
              </a:spcAft>
              <a:buNone/>
            </a:pPr>
            <a:r>
              <a:rPr lang="en-US" sz="1800" b="0" i="0" u="none" strike="noStrike" dirty="0">
                <a:solidFill>
                  <a:srgbClr val="273239"/>
                </a:solidFill>
                <a:effectLst/>
                <a:latin typeface="Nunito" pitchFamily="2" charset="77"/>
              </a:rPr>
              <a:t>Planning is a crucial step in everything, just as in software development. In this same stage, requirement analysis is also performed by the developers of the organization. This is attained from customer inputs, and sales department/market surveys. </a:t>
            </a:r>
          </a:p>
          <a:p>
            <a:pPr marL="114300" indent="0" algn="just" rtl="0" fontAlgn="base">
              <a:spcAft>
                <a:spcPts val="750"/>
              </a:spcAft>
              <a:buNone/>
            </a:pPr>
            <a:r>
              <a:rPr lang="en-US" sz="1800" b="0" i="0" u="none" strike="noStrike" dirty="0">
                <a:solidFill>
                  <a:srgbClr val="273239"/>
                </a:solidFill>
                <a:effectLst/>
                <a:latin typeface="Nunito" pitchFamily="2" charset="77"/>
              </a:rPr>
              <a:t>The information from this analysis forms the building blocks of a basic project. The quality of the project is a result of planning. Thus, in this stage, the basic project is designed with all the available information.</a:t>
            </a:r>
          </a:p>
          <a:p>
            <a:pPr marL="114300" indent="0">
              <a:buNone/>
            </a:pPr>
            <a:endParaRPr lang="en-US" sz="1800" dirty="0"/>
          </a:p>
        </p:txBody>
      </p:sp>
      <p:pic>
        <p:nvPicPr>
          <p:cNvPr id="4" name="Picture 3" descr="This image focuses on the Planning stage of the Software Development Life Cycle.&#10;&#10;What you see:&#10;&#10;A sequence of steps connected with arrows:&#10;&#10;Planning&#10;Define Project Scope&#10;Set Objectives and Goals&#10;Resource Planning&#10;What it represents:&#10;&#10;It shows the initial phase of a project, where everything is prepared before development begins.&#10;&#10;Step-by-step explanation:&#10;1. Planning&#10;Decide to start the project&#10;Understand the overall idea&#10;2. Define Project Scope&#10;Decide what is included in the project&#10;Set boundaries (what will and won’t be done)&#10;3. Set Objectives and Goals&#10;Define what you want to achieve&#10;Example:&#10;Build a website&#10;Improve performance&#10;Add features&#10;4. Resource Planning&#10;Decide what is needed:&#10;People (developers, designers)&#10;Tools (software, hardware)&#10;Time and budget&#10;In very simple terms:&#10;&#10;Before building anything, you:&#10;&#10;Plan it&#10;Decide what to do&#10;Set goals&#10;Gather resources&#10;Easy analogy:&#10;&#10;Like planning a trip:&#10;&#10;Decide destination (goal)&#10;Plan activities (scope)&#10;Arrange tickets, budget, and time (resources)&#10;Connection to computing:&#10;This stage is very important&#10;Good planning helps:&#10;Avoid mistakes&#10;Save time and money&#10;Ensure project success&#10;Key idea:&#10;&#10;The planning stage sets the foundation for the entire project.">
            <a:extLst>
              <a:ext uri="{FF2B5EF4-FFF2-40B4-BE49-F238E27FC236}">
                <a16:creationId xmlns:a16="http://schemas.microsoft.com/office/drawing/2014/main" id="{CE7AEE71-2CFE-C6E4-4BCE-4C3F683574D0}"/>
              </a:ext>
            </a:extLst>
          </p:cNvPr>
          <p:cNvPicPr>
            <a:picLocks noChangeAspect="1"/>
          </p:cNvPicPr>
          <p:nvPr/>
        </p:nvPicPr>
        <p:blipFill>
          <a:blip r:embed="rId3"/>
          <a:stretch>
            <a:fillRect/>
          </a:stretch>
        </p:blipFill>
        <p:spPr>
          <a:xfrm>
            <a:off x="780602" y="4001294"/>
            <a:ext cx="5846109" cy="1640434"/>
          </a:xfrm>
          <a:prstGeom prst="rect">
            <a:avLst/>
          </a:prstGeom>
        </p:spPr>
      </p:pic>
    </p:spTree>
    <p:extLst>
      <p:ext uri="{BB962C8B-B14F-4D97-AF65-F5344CB8AC3E}">
        <p14:creationId xmlns:p14="http://schemas.microsoft.com/office/powerpoint/2010/main" val="4060008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EB45A-9CA9-7FB4-E084-0E12261E4D0C}"/>
              </a:ext>
            </a:extLst>
          </p:cNvPr>
          <p:cNvSpPr>
            <a:spLocks noGrp="1"/>
          </p:cNvSpPr>
          <p:nvPr>
            <p:ph type="title"/>
          </p:nvPr>
        </p:nvSpPr>
        <p:spPr/>
        <p:txBody>
          <a:bodyPr/>
          <a:lstStyle/>
          <a:p>
            <a:r>
              <a:rPr lang="en-US" b="1" i="0" u="none" strike="noStrike" dirty="0">
                <a:solidFill>
                  <a:srgbClr val="273239"/>
                </a:solidFill>
                <a:effectLst/>
                <a:latin typeface="Nunito" pitchFamily="2" charset="77"/>
              </a:rPr>
              <a:t>Stage-2: Defining Requirements</a:t>
            </a:r>
            <a:br>
              <a:rPr lang="en-US" b="1" i="0" u="none" strike="noStrike" dirty="0">
                <a:solidFill>
                  <a:srgbClr val="273239"/>
                </a:solidFill>
                <a:effectLst/>
                <a:latin typeface="Nunito" pitchFamily="2" charset="77"/>
              </a:rPr>
            </a:br>
            <a:endParaRPr lang="en-US" dirty="0"/>
          </a:p>
        </p:txBody>
      </p:sp>
      <p:sp>
        <p:nvSpPr>
          <p:cNvPr id="3" name="Text Placeholder 2">
            <a:extLst>
              <a:ext uri="{FF2B5EF4-FFF2-40B4-BE49-F238E27FC236}">
                <a16:creationId xmlns:a16="http://schemas.microsoft.com/office/drawing/2014/main" id="{AEBB12B8-298F-4067-D29A-4ED000A7F124}"/>
              </a:ext>
            </a:extLst>
          </p:cNvPr>
          <p:cNvSpPr>
            <a:spLocks noGrp="1"/>
          </p:cNvSpPr>
          <p:nvPr>
            <p:ph type="body" idx="1"/>
          </p:nvPr>
        </p:nvSpPr>
        <p:spPr>
          <a:xfrm>
            <a:off x="628650" y="1253330"/>
            <a:ext cx="7886700" cy="4351339"/>
          </a:xfrm>
        </p:spPr>
        <p:txBody>
          <a:bodyPr/>
          <a:lstStyle/>
          <a:p>
            <a:pPr marL="114300" indent="0" algn="just">
              <a:buNone/>
            </a:pPr>
            <a:r>
              <a:rPr lang="en-US" b="0" i="0" u="none" strike="noStrike" dirty="0">
                <a:solidFill>
                  <a:srgbClr val="273239"/>
                </a:solidFill>
                <a:effectLst/>
                <a:latin typeface="Nunito" pitchFamily="2" charset="77"/>
              </a:rPr>
              <a:t>In this stage, all the requirements for the target software are specified. These requirements get approval from customers, market analysts, and stakeholders. This is fulfilled by utilizing SRS (Software Requirement Specification). This is a sort of document that specifies all those things that need to be defined and created during the entire project cycle. </a:t>
            </a:r>
          </a:p>
          <a:p>
            <a:pPr marL="114300" indent="0" algn="just">
              <a:buNone/>
            </a:pPr>
            <a:endParaRPr lang="en-US" dirty="0"/>
          </a:p>
        </p:txBody>
      </p:sp>
      <p:pic>
        <p:nvPicPr>
          <p:cNvPr id="4" name="Picture 3" descr="This image shows the Requirement Definition stage in the Software Development Life Cycle.&#10;&#10;What you see:&#10;&#10;A sequence of steps:&#10;&#10;Defining&#10;Functional Requirement&#10;Technical Requirement&#10;Requirement Reviews &amp; Approved&#10;What it represents:&#10;&#10;This stage focuses on clearly understanding and documenting what the system should do before building it.&#10;&#10;Step-by-step explanation:&#10;1. Defining&#10;Start gathering and organizing requirements&#10;Understand the problem in detail&#10;2. Functional Requirement&#10;Describes what the system should do&#10;Example:&#10;User can log in&#10;User can place an order&#10;3. Technical Requirement&#10;Describes how the system will be built&#10;Includes:&#10;Technology (Java, Python, etc.)&#10;Database&#10;System architecture&#10;4. Requirement Reviews &amp; Approved&#10;Check if all requirements are correct&#10;Get approval from stakeholders&#10;In very simple terms:&#10;Decide what the system should do&#10;Decide how to build it&#10;Get everything approved before starting&#10;Easy analogy:&#10;&#10;Like ordering a custom product:&#10;&#10;You explain what you want (functional)&#10;The builder decides how to make it (technical)&#10;You approve the plan before work begins&#10;Connection to computing:&#10;This stage prevents:&#10;Confusion&#10;Errors later in development&#10;Ensures everyone agrees on the final plan&#10;Key idea:&#10;&#10;Clear and approved requirements are essential for building successful and correct software.">
            <a:extLst>
              <a:ext uri="{FF2B5EF4-FFF2-40B4-BE49-F238E27FC236}">
                <a16:creationId xmlns:a16="http://schemas.microsoft.com/office/drawing/2014/main" id="{755F17E5-5C88-4851-1A5A-AE6E6448C30C}"/>
              </a:ext>
            </a:extLst>
          </p:cNvPr>
          <p:cNvPicPr>
            <a:picLocks noChangeAspect="1"/>
          </p:cNvPicPr>
          <p:nvPr/>
        </p:nvPicPr>
        <p:blipFill>
          <a:blip r:embed="rId2"/>
          <a:stretch>
            <a:fillRect/>
          </a:stretch>
        </p:blipFill>
        <p:spPr>
          <a:xfrm>
            <a:off x="807570" y="3255054"/>
            <a:ext cx="6764237" cy="2059223"/>
          </a:xfrm>
          <a:prstGeom prst="rect">
            <a:avLst/>
          </a:prstGeom>
        </p:spPr>
      </p:pic>
    </p:spTree>
    <p:extLst>
      <p:ext uri="{BB962C8B-B14F-4D97-AF65-F5344CB8AC3E}">
        <p14:creationId xmlns:p14="http://schemas.microsoft.com/office/powerpoint/2010/main" val="38137439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52270-08A1-5060-0029-2F66FCD1F4D6}"/>
              </a:ext>
            </a:extLst>
          </p:cNvPr>
          <p:cNvSpPr>
            <a:spLocks noGrp="1"/>
          </p:cNvSpPr>
          <p:nvPr>
            <p:ph type="title"/>
          </p:nvPr>
        </p:nvSpPr>
        <p:spPr/>
        <p:txBody>
          <a:bodyPr/>
          <a:lstStyle/>
          <a:p>
            <a:r>
              <a:rPr lang="en-US" b="1" i="0" u="none" strike="noStrike" dirty="0">
                <a:solidFill>
                  <a:srgbClr val="273239"/>
                </a:solidFill>
                <a:effectLst/>
                <a:latin typeface="Nunito" pitchFamily="2" charset="77"/>
              </a:rPr>
              <a:t>Stage-3: Designing Architecture</a:t>
            </a:r>
            <a:br>
              <a:rPr lang="en-US" b="1" i="0" u="none" strike="noStrike" dirty="0">
                <a:solidFill>
                  <a:srgbClr val="273239"/>
                </a:solidFill>
                <a:effectLst/>
                <a:latin typeface="Nunito" pitchFamily="2" charset="77"/>
              </a:rPr>
            </a:br>
            <a:endParaRPr lang="en-US" dirty="0"/>
          </a:p>
        </p:txBody>
      </p:sp>
      <p:sp>
        <p:nvSpPr>
          <p:cNvPr id="3" name="Text Placeholder 2">
            <a:extLst>
              <a:ext uri="{FF2B5EF4-FFF2-40B4-BE49-F238E27FC236}">
                <a16:creationId xmlns:a16="http://schemas.microsoft.com/office/drawing/2014/main" id="{4420B35A-468A-E354-567E-7403410C6EF4}"/>
              </a:ext>
            </a:extLst>
          </p:cNvPr>
          <p:cNvSpPr>
            <a:spLocks noGrp="1"/>
          </p:cNvSpPr>
          <p:nvPr>
            <p:ph type="body" idx="1"/>
          </p:nvPr>
        </p:nvSpPr>
        <p:spPr>
          <a:xfrm>
            <a:off x="628650" y="1253330"/>
            <a:ext cx="7886700" cy="4351339"/>
          </a:xfrm>
        </p:spPr>
        <p:txBody>
          <a:bodyPr/>
          <a:lstStyle/>
          <a:p>
            <a:pPr algn="just" rtl="0" fontAlgn="base">
              <a:spcAft>
                <a:spcPts val="750"/>
              </a:spcAft>
              <a:buNone/>
            </a:pPr>
            <a:r>
              <a:rPr lang="en-US" sz="1800" b="0" i="0" u="none" strike="noStrike" dirty="0">
                <a:solidFill>
                  <a:srgbClr val="273239"/>
                </a:solidFill>
                <a:effectLst/>
                <a:latin typeface="Nunito" pitchFamily="2" charset="77"/>
              </a:rPr>
              <a:t>SRS is a reference for software designers to come up with the best architecture for the software. Hence, with the requirements defined in SRS, multiple designs for the product architecture are present in the Design Document Specification (DDS). This DDS is assessed by market analysts and stakeholders. After evaluating all the possible factors, the most practical and logical design is chosen for development.</a:t>
            </a:r>
          </a:p>
          <a:p>
            <a:endParaRPr lang="en-US" sz="1800" dirty="0"/>
          </a:p>
        </p:txBody>
      </p:sp>
      <p:pic>
        <p:nvPicPr>
          <p:cNvPr id="4" name="Picture 3" descr="This image shows the Design stage in software development, focusing on two levels of design.&#10;&#10;What you see:&#10;&#10;A sequence:&#10;&#10;Design&#10;Low Level Design (LLD)&#10;High Level Design (HLD)&#10;What it represents:&#10;&#10;This stage is about planning how the system will be built, before writing code.&#10;&#10;Step-by-step explanation:&#10;1. Design&#10;Overall planning of the system&#10;Deciding structure and components&#10;2. High Level Design (HLD)&#10;Big picture of the system&#10;Defines:&#10;System architecture&#10;Major modules/components&#10;How parts interact&#10;&#10;Example:&#10;&#10;Website has frontend, backend, database&#10;3. Low Level Design (LLD)&#10;Detailed design of each component&#10;Defines:&#10;Classes&#10;Functions&#10;Data structures&#10;&#10;Example:&#10;&#10;How login function works step-by-step&#10;In very simple terms:&#10;HLD = big picture&#10;LLD = detailed steps&#10;Easy analogy:&#10;&#10;Building a house:&#10;&#10;HLD → floor plan (rooms, layout)&#10;LLD → exact measurements, wiring, plumbing&#10;Connection to computing:&#10;Helps developers:&#10;Understand the system clearly&#10;Avoid mistakes during coding&#10;Makes development organized and efficient&#10;Key idea:&#10;&#10;Design stage breaks the system into:&#10;Big structure (HLD) + Detailed implementation (LLD) before coding begins.">
            <a:extLst>
              <a:ext uri="{FF2B5EF4-FFF2-40B4-BE49-F238E27FC236}">
                <a16:creationId xmlns:a16="http://schemas.microsoft.com/office/drawing/2014/main" id="{2DC66C67-9CD3-8129-60DF-7FEE48796F8F}"/>
              </a:ext>
            </a:extLst>
          </p:cNvPr>
          <p:cNvPicPr>
            <a:picLocks noChangeAspect="1"/>
          </p:cNvPicPr>
          <p:nvPr/>
        </p:nvPicPr>
        <p:blipFill>
          <a:blip r:embed="rId2"/>
          <a:stretch>
            <a:fillRect/>
          </a:stretch>
        </p:blipFill>
        <p:spPr>
          <a:xfrm>
            <a:off x="1035797" y="3317689"/>
            <a:ext cx="6642100" cy="2159000"/>
          </a:xfrm>
          <a:prstGeom prst="rect">
            <a:avLst/>
          </a:prstGeom>
        </p:spPr>
      </p:pic>
    </p:spTree>
    <p:extLst>
      <p:ext uri="{BB962C8B-B14F-4D97-AF65-F5344CB8AC3E}">
        <p14:creationId xmlns:p14="http://schemas.microsoft.com/office/powerpoint/2010/main" val="4251126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5750F-DF26-33CE-3900-80D12D8966A9}"/>
              </a:ext>
            </a:extLst>
          </p:cNvPr>
          <p:cNvSpPr>
            <a:spLocks noGrp="1"/>
          </p:cNvSpPr>
          <p:nvPr>
            <p:ph type="title"/>
          </p:nvPr>
        </p:nvSpPr>
        <p:spPr/>
        <p:txBody>
          <a:bodyPr/>
          <a:lstStyle/>
          <a:p>
            <a:r>
              <a:rPr lang="en-US" b="1" i="0" u="none" strike="noStrike" dirty="0">
                <a:solidFill>
                  <a:srgbClr val="273239"/>
                </a:solidFill>
                <a:effectLst/>
                <a:latin typeface="Nunito" pitchFamily="2" charset="77"/>
              </a:rPr>
              <a:t>Stage-4: Developing Product</a:t>
            </a:r>
            <a:br>
              <a:rPr lang="en-US" b="1" i="0" u="none" strike="noStrike" dirty="0">
                <a:solidFill>
                  <a:srgbClr val="273239"/>
                </a:solidFill>
                <a:effectLst/>
                <a:latin typeface="Nunito" pitchFamily="2" charset="77"/>
              </a:rPr>
            </a:br>
            <a:endParaRPr lang="en-US" dirty="0"/>
          </a:p>
        </p:txBody>
      </p:sp>
      <p:sp>
        <p:nvSpPr>
          <p:cNvPr id="3" name="Text Placeholder 2">
            <a:extLst>
              <a:ext uri="{FF2B5EF4-FFF2-40B4-BE49-F238E27FC236}">
                <a16:creationId xmlns:a16="http://schemas.microsoft.com/office/drawing/2014/main" id="{98BFA6E7-32D0-115F-1EB2-94C0D6282A15}"/>
              </a:ext>
            </a:extLst>
          </p:cNvPr>
          <p:cNvSpPr>
            <a:spLocks noGrp="1"/>
          </p:cNvSpPr>
          <p:nvPr>
            <p:ph type="body" idx="1"/>
          </p:nvPr>
        </p:nvSpPr>
        <p:spPr>
          <a:xfrm>
            <a:off x="628650" y="1373804"/>
            <a:ext cx="7886700" cy="4351339"/>
          </a:xfrm>
        </p:spPr>
        <p:txBody>
          <a:bodyPr/>
          <a:lstStyle/>
          <a:p>
            <a:pPr marL="114300" indent="0">
              <a:buNone/>
            </a:pPr>
            <a:r>
              <a:rPr lang="en-US" sz="1800" b="0" i="0" u="none" strike="noStrike" dirty="0">
                <a:solidFill>
                  <a:srgbClr val="273239"/>
                </a:solidFill>
                <a:effectLst/>
                <a:latin typeface="Nunito" pitchFamily="2" charset="77"/>
              </a:rPr>
              <a:t>At this stage, the fundamental development of the product starts. For this, developers use a specific programming code as per the design in the DDS. Hence, it is important for the coders to follow the protocols set by the association. Conventional programming tools like compilers, interpreters, debuggers, etc. are also put into use at this stage. Some popular languages like C/C++, Python, Java, etc. are put into use as per the software regulations. </a:t>
            </a:r>
          </a:p>
          <a:p>
            <a:pPr marL="114300" indent="0">
              <a:buNone/>
            </a:pPr>
            <a:endParaRPr lang="en-US" sz="1800" dirty="0"/>
          </a:p>
        </p:txBody>
      </p:sp>
      <p:pic>
        <p:nvPicPr>
          <p:cNvPr id="4" name="Picture 3" descr="This image shows the Development stage in the Software Development Life Cycle.&#10;&#10;What you see:&#10;A sequence of steps:&#10;&#10;&#10;Development&#10;&#10;&#10;Coding Standard&#10;&#10;&#10;Scalable Code&#10;&#10;&#10;Version Control&#10;&#10;&#10;Code Review&#10;&#10;&#10;&#10;What it represents:&#10;This stage is where the actual coding happens, along with best practices to ensure quality.&#10;&#10;Step-by-step explanation:&#10;1. Development&#10;&#10;&#10;Writing the actual program code&#10;&#10;&#10;Turning design into a working system&#10;&#10;&#10;&#10;2. Coding Standard&#10;&#10;&#10;Following rules and guidelines for writing code&#10;&#10;&#10;Makes code:&#10;&#10;&#10;Clean&#10;&#10;&#10;Consistent&#10;&#10;&#10;Easy to read&#10;&#10;&#10;&#10;&#10;&#10;3. Scalable Code&#10;&#10;&#10;Writing code that can handle growth&#10;&#10;&#10;Works well even when:&#10;&#10;&#10;More users&#10;&#10;&#10;More data&#10;&#10;&#10;&#10;&#10;&#10;4. Version Control&#10;&#10;&#10;Tracking changes in code&#10;&#10;&#10;Tools like:&#10;&#10;&#10;Git&#10;&#10;&#10;&#10;&#10;Helps:&#10;&#10;&#10;Save versions&#10;&#10;&#10;Collaborate with teams&#10;&#10;&#10;&#10;&#10;&#10;5. Code Review&#10;&#10;&#10;Other developers check the code&#10;&#10;&#10;Ensures:&#10;&#10;&#10;Fewer errors&#10;&#10;&#10;Better quality&#10;&#10;&#10;&#10;&#10;&#10;In very simple terms:&#10;&#10;&#10;Write code&#10;&#10;&#10;Follow rules&#10;&#10;&#10;Make it strong and flexible&#10;&#10;&#10;Track changes&#10;&#10;&#10;Get it checked&#10;&#10;&#10;&#10;Easy analogy:&#10;Like writing a group assignment:&#10;&#10;&#10;Write properly (coding standard)&#10;&#10;&#10;Make it expandable (scalable)&#10;&#10;&#10;Save versions (version control)&#10;&#10;&#10;Get feedback (code review)&#10;&#10;&#10;&#10;Connection to computing:&#10;&#10;&#10;Ensures software is:&#10;&#10;&#10;Reliable&#10;&#10;&#10;Maintainable&#10;&#10;&#10;Efficient&#10;&#10;&#10;&#10;&#10;&#10;Key idea:&#10;Development is not just coding — it includes best practices to build high-quality and scalable software.">
            <a:extLst>
              <a:ext uri="{FF2B5EF4-FFF2-40B4-BE49-F238E27FC236}">
                <a16:creationId xmlns:a16="http://schemas.microsoft.com/office/drawing/2014/main" id="{B47CD33E-5499-0E08-4474-660C280D9722}"/>
              </a:ext>
            </a:extLst>
          </p:cNvPr>
          <p:cNvPicPr>
            <a:picLocks noChangeAspect="1"/>
          </p:cNvPicPr>
          <p:nvPr/>
        </p:nvPicPr>
        <p:blipFill>
          <a:blip r:embed="rId2"/>
          <a:stretch>
            <a:fillRect/>
          </a:stretch>
        </p:blipFill>
        <p:spPr>
          <a:xfrm>
            <a:off x="1041400" y="3325458"/>
            <a:ext cx="7061200" cy="2057400"/>
          </a:xfrm>
          <a:prstGeom prst="rect">
            <a:avLst/>
          </a:prstGeom>
        </p:spPr>
      </p:pic>
    </p:spTree>
    <p:extLst>
      <p:ext uri="{BB962C8B-B14F-4D97-AF65-F5344CB8AC3E}">
        <p14:creationId xmlns:p14="http://schemas.microsoft.com/office/powerpoint/2010/main" val="29118248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64277-0DBB-6E12-A24D-5ABDEE406262}"/>
              </a:ext>
            </a:extLst>
          </p:cNvPr>
          <p:cNvSpPr>
            <a:spLocks noGrp="1"/>
          </p:cNvSpPr>
          <p:nvPr>
            <p:ph type="title"/>
          </p:nvPr>
        </p:nvSpPr>
        <p:spPr>
          <a:xfrm>
            <a:off x="628650" y="681036"/>
            <a:ext cx="7886700" cy="1325563"/>
          </a:xfrm>
        </p:spPr>
        <p:txBody>
          <a:bodyPr/>
          <a:lstStyle/>
          <a:p>
            <a:r>
              <a:rPr lang="en-US" b="1" i="0" u="none" strike="noStrike" dirty="0">
                <a:solidFill>
                  <a:srgbClr val="273239"/>
                </a:solidFill>
                <a:effectLst/>
                <a:latin typeface="Nunito" pitchFamily="2" charset="77"/>
              </a:rPr>
              <a:t>Stage-5: Product Testing and Integration</a:t>
            </a:r>
            <a:br>
              <a:rPr lang="en-US" b="1" i="0" u="none" strike="noStrike" dirty="0">
                <a:solidFill>
                  <a:srgbClr val="273239"/>
                </a:solidFill>
                <a:effectLst/>
                <a:latin typeface="Nunito" pitchFamily="2" charset="77"/>
              </a:rPr>
            </a:br>
            <a:endParaRPr lang="en-US" dirty="0"/>
          </a:p>
        </p:txBody>
      </p:sp>
      <p:sp>
        <p:nvSpPr>
          <p:cNvPr id="3" name="Text Placeholder 2">
            <a:extLst>
              <a:ext uri="{FF2B5EF4-FFF2-40B4-BE49-F238E27FC236}">
                <a16:creationId xmlns:a16="http://schemas.microsoft.com/office/drawing/2014/main" id="{4A03E3C5-94CD-336D-84C6-211AF277FA5B}"/>
              </a:ext>
            </a:extLst>
          </p:cNvPr>
          <p:cNvSpPr>
            <a:spLocks noGrp="1"/>
          </p:cNvSpPr>
          <p:nvPr>
            <p:ph type="body" idx="1"/>
          </p:nvPr>
        </p:nvSpPr>
        <p:spPr/>
        <p:txBody>
          <a:bodyPr/>
          <a:lstStyle/>
          <a:p>
            <a:pPr marL="114300" indent="0">
              <a:buNone/>
            </a:pPr>
            <a:r>
              <a:rPr lang="en-US" sz="1800" b="0" i="0" u="none" strike="noStrike" dirty="0">
                <a:solidFill>
                  <a:srgbClr val="273239"/>
                </a:solidFill>
                <a:effectLst/>
                <a:latin typeface="Nunito" pitchFamily="2" charset="77"/>
              </a:rPr>
              <a:t>After the development of the product, testing of the software is necessary to ensure its smooth execution. Although, minimal testing is conducted at every stage of SDLC. Therefore, at this stage, all the probable flaws are tracked, fixed, and retested. This ensures that the product confronts the quality requirements of SRS. </a:t>
            </a:r>
            <a:endParaRPr lang="en-US" sz="1800" dirty="0"/>
          </a:p>
        </p:txBody>
      </p:sp>
      <p:pic>
        <p:nvPicPr>
          <p:cNvPr id="4" name="Picture 3" descr="This image shows the Testing stage in software development.&#10;&#10;What you see:&#10;A sequence of steps:&#10;&#10;&#10;System Testing&#10;&#10;&#10;Manual Testing&#10;&#10;&#10;Automated Testing&#10;&#10;&#10;&#10;What it represents:&#10;This stage ensures the software is working correctly and free of errors.&#10;&#10;Step-by-step explanation:&#10;1. System Testing&#10;&#10;&#10;Testing the entire system as a whole&#10;&#10;&#10;Checks if all parts work together properly&#10;&#10;&#10;&#10;2. Manual Testing&#10;&#10;&#10;Testing done by humans&#10;&#10;&#10;Testers:&#10;&#10;&#10;Click buttons&#10;&#10;&#10;Enter data&#10;&#10;&#10;Check outputs&#10;&#10;&#10;&#10;&#10;&#10;3. Automated Testing&#10;&#10;&#10;Testing done using tools and scripts&#10;&#10;&#10;Runs tests automatically&#10;&#10;&#10;Faster and repeatable&#10;&#10;&#10;&#10;In very simple terms:&#10;&#10;&#10;Check the system&#10;&#10;&#10;Test it manually&#10;&#10;&#10;Then test it automatically&#10;&#10;&#10;&#10;Easy analogy:&#10;Like checking a product:&#10;&#10;&#10;Test it yourself (manual)&#10;&#10;&#10;Use machines to test repeatedly (automated)&#10;&#10;&#10;&#10;Connection to computing:&#10;&#10;&#10;Helps find:&#10;&#10;&#10;Bugs&#10;&#10;&#10;Errors&#10;&#10;&#10;Performance issues&#10;&#10;&#10;&#10;&#10;Ensures software is:&#10;&#10;&#10;Reliable&#10;&#10;&#10;High quality&#10;&#10;&#10;&#10;&#10;&#10;Key idea:&#10;Testing combines manual effort and automation to make sure the software works correctly before release.">
            <a:extLst>
              <a:ext uri="{FF2B5EF4-FFF2-40B4-BE49-F238E27FC236}">
                <a16:creationId xmlns:a16="http://schemas.microsoft.com/office/drawing/2014/main" id="{C8418B13-E2AF-9DA9-2D6E-F1F1E0589E3A}"/>
              </a:ext>
            </a:extLst>
          </p:cNvPr>
          <p:cNvPicPr>
            <a:picLocks noChangeAspect="1"/>
          </p:cNvPicPr>
          <p:nvPr/>
        </p:nvPicPr>
        <p:blipFill>
          <a:blip r:embed="rId2"/>
          <a:stretch>
            <a:fillRect/>
          </a:stretch>
        </p:blipFill>
        <p:spPr>
          <a:xfrm>
            <a:off x="1397000" y="3568850"/>
            <a:ext cx="6350000" cy="1625600"/>
          </a:xfrm>
          <a:prstGeom prst="rect">
            <a:avLst/>
          </a:prstGeom>
        </p:spPr>
      </p:pic>
    </p:spTree>
    <p:extLst>
      <p:ext uri="{BB962C8B-B14F-4D97-AF65-F5344CB8AC3E}">
        <p14:creationId xmlns:p14="http://schemas.microsoft.com/office/powerpoint/2010/main" val="3679287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2C4FD-42B6-9473-6282-67CD69298000}"/>
              </a:ext>
            </a:extLst>
          </p:cNvPr>
          <p:cNvSpPr>
            <a:spLocks noGrp="1"/>
          </p:cNvSpPr>
          <p:nvPr>
            <p:ph type="title"/>
          </p:nvPr>
        </p:nvSpPr>
        <p:spPr>
          <a:xfrm>
            <a:off x="628650" y="601794"/>
            <a:ext cx="7886700" cy="1325563"/>
          </a:xfrm>
        </p:spPr>
        <p:txBody>
          <a:bodyPr/>
          <a:lstStyle/>
          <a:p>
            <a:r>
              <a:rPr lang="en-US" b="1" i="0" u="none" strike="noStrike" dirty="0">
                <a:solidFill>
                  <a:srgbClr val="273239"/>
                </a:solidFill>
                <a:effectLst/>
                <a:latin typeface="Nunito" pitchFamily="2" charset="77"/>
              </a:rPr>
              <a:t>Stage-6: Deployment and Maintenance of Products</a:t>
            </a:r>
            <a:br>
              <a:rPr lang="en-US" b="1" i="0" u="none" strike="noStrike" dirty="0">
                <a:solidFill>
                  <a:srgbClr val="273239"/>
                </a:solidFill>
                <a:effectLst/>
                <a:latin typeface="Nunito" pitchFamily="2" charset="77"/>
              </a:rPr>
            </a:br>
            <a:endParaRPr lang="en-US" dirty="0"/>
          </a:p>
        </p:txBody>
      </p:sp>
      <p:sp>
        <p:nvSpPr>
          <p:cNvPr id="3" name="Text Placeholder 2">
            <a:extLst>
              <a:ext uri="{FF2B5EF4-FFF2-40B4-BE49-F238E27FC236}">
                <a16:creationId xmlns:a16="http://schemas.microsoft.com/office/drawing/2014/main" id="{8FBADCD5-5890-5461-DE4F-D97711A628A7}"/>
              </a:ext>
            </a:extLst>
          </p:cNvPr>
          <p:cNvSpPr>
            <a:spLocks noGrp="1"/>
          </p:cNvSpPr>
          <p:nvPr>
            <p:ph type="body" idx="1"/>
          </p:nvPr>
        </p:nvSpPr>
        <p:spPr/>
        <p:txBody>
          <a:bodyPr/>
          <a:lstStyle/>
          <a:p>
            <a:pPr marL="114300" indent="0">
              <a:buNone/>
            </a:pPr>
            <a:r>
              <a:rPr lang="en-US" sz="1800" b="0" i="0" u="none" strike="noStrike" dirty="0">
                <a:solidFill>
                  <a:srgbClr val="273239"/>
                </a:solidFill>
                <a:effectLst/>
                <a:latin typeface="Nunito" pitchFamily="2" charset="77"/>
              </a:rPr>
              <a:t>After detailed testing, the conclusive product is released in phases as per the organization’s strategy. Then it is tested in a real industrial environment. It is important to ensure its smooth performance. If it performs well, the organization sends out the product as a whole. After retrieving beneficial feedback, the company releases it as it is or with auxiliary improvements to make it further helpful for the customers.</a:t>
            </a:r>
            <a:endParaRPr lang="en-US" sz="1800" dirty="0"/>
          </a:p>
        </p:txBody>
      </p:sp>
      <p:pic>
        <p:nvPicPr>
          <p:cNvPr id="4" name="Picture 3" descr="This image shows the Deployment and Maintenance stage in the Software Development Life Cycle.&#10;&#10;What you see:&#10;&#10;A sequence of steps:&#10;&#10;Deployment and Maintenance&#10;Release Planning&#10;Deployment Automation&#10;Maintenance&#10;Feedback&#10;What it represents:&#10;&#10;This stage happens after the software is built and tested, when it is delivered to users and continuously improved.&#10;&#10;Step-by-step explanation:&#10;1. Release Planning&#10;Plan how and when the software will be released&#10;Decide version, timing, and rollout strategy&#10;2. Deployment Automation&#10;Use tools to automatically deploy software&#10;Makes the process:&#10;Faster&#10;More reliable&#10;3. Maintenance&#10;Fix bugs and issues&#10;Ensure the system runs smoothly&#10;4. Feedback&#10;Collect user feedback&#10;Understand:&#10;What works well&#10;What needs improvement&#10;In very simple terms:&#10;Launch the software&#10;Keep it running&#10;Fix problems&#10;Improve based on feedback&#10;Easy analogy:&#10;&#10;Like releasing a product:&#10;&#10;Launch it → maintain it → listen to customers → improve it&#10;Connection to computing:&#10;Ensures software stays:&#10;Updated&#10;Reliable&#10;User-friendly&#10;Key idea:&#10;&#10;Deployment is not the end — software must be maintained and improved continuously based on user feedback.">
            <a:extLst>
              <a:ext uri="{FF2B5EF4-FFF2-40B4-BE49-F238E27FC236}">
                <a16:creationId xmlns:a16="http://schemas.microsoft.com/office/drawing/2014/main" id="{8D8597E8-9C76-B8A6-9EDD-E55C7E64D8FB}"/>
              </a:ext>
            </a:extLst>
          </p:cNvPr>
          <p:cNvPicPr>
            <a:picLocks noChangeAspect="1"/>
          </p:cNvPicPr>
          <p:nvPr/>
        </p:nvPicPr>
        <p:blipFill>
          <a:blip r:embed="rId2"/>
          <a:stretch>
            <a:fillRect/>
          </a:stretch>
        </p:blipFill>
        <p:spPr>
          <a:xfrm>
            <a:off x="859043" y="3653491"/>
            <a:ext cx="7124700" cy="1917700"/>
          </a:xfrm>
          <a:prstGeom prst="rect">
            <a:avLst/>
          </a:prstGeom>
        </p:spPr>
      </p:pic>
    </p:spTree>
    <p:extLst>
      <p:ext uri="{BB962C8B-B14F-4D97-AF65-F5344CB8AC3E}">
        <p14:creationId xmlns:p14="http://schemas.microsoft.com/office/powerpoint/2010/main" val="22602381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6C44C-5290-903E-87D6-5D54FFF9287F}"/>
              </a:ext>
            </a:extLst>
          </p:cNvPr>
          <p:cNvSpPr>
            <a:spLocks noGrp="1"/>
          </p:cNvSpPr>
          <p:nvPr>
            <p:ph type="title"/>
          </p:nvPr>
        </p:nvSpPr>
        <p:spPr>
          <a:xfrm>
            <a:off x="628650" y="681036"/>
            <a:ext cx="7886700" cy="1325563"/>
          </a:xfrm>
        </p:spPr>
        <p:txBody>
          <a:bodyPr/>
          <a:lstStyle/>
          <a:p>
            <a:r>
              <a:rPr lang="en-US" b="1" i="0" u="none" strike="noStrike" dirty="0">
                <a:solidFill>
                  <a:srgbClr val="273239"/>
                </a:solidFill>
                <a:effectLst/>
                <a:latin typeface="Source Sans 3"/>
              </a:rPr>
              <a:t>Difference between Traditional and Agile Software Development</a:t>
            </a:r>
            <a:br>
              <a:rPr lang="en-US" b="1" i="0" u="none" strike="noStrike" dirty="0">
                <a:solidFill>
                  <a:srgbClr val="273239"/>
                </a:solidFill>
                <a:effectLst/>
                <a:latin typeface="Source Sans 3"/>
              </a:rPr>
            </a:br>
            <a:endParaRPr lang="en-US" dirty="0"/>
          </a:p>
        </p:txBody>
      </p:sp>
      <p:sp>
        <p:nvSpPr>
          <p:cNvPr id="3" name="Text Placeholder 2">
            <a:extLst>
              <a:ext uri="{FF2B5EF4-FFF2-40B4-BE49-F238E27FC236}">
                <a16:creationId xmlns:a16="http://schemas.microsoft.com/office/drawing/2014/main" id="{3638D560-298F-2A71-BA19-8677A4D97D44}"/>
              </a:ext>
            </a:extLst>
          </p:cNvPr>
          <p:cNvSpPr>
            <a:spLocks noGrp="1"/>
          </p:cNvSpPr>
          <p:nvPr>
            <p:ph type="body" idx="1"/>
          </p:nvPr>
        </p:nvSpPr>
        <p:spPr/>
        <p:txBody>
          <a:bodyPr/>
          <a:lstStyle/>
          <a:p>
            <a:pPr algn="l" fontAlgn="base">
              <a:buNone/>
            </a:pPr>
            <a:r>
              <a:rPr lang="en-US" b="1" i="0" u="none" strike="noStrike" dirty="0">
                <a:solidFill>
                  <a:srgbClr val="273239"/>
                </a:solidFill>
                <a:effectLst/>
                <a:latin typeface="Nunito" pitchFamily="2" charset="77"/>
              </a:rPr>
              <a:t>Traditional Software Development</a:t>
            </a:r>
          </a:p>
          <a:p>
            <a:pPr algn="just" rtl="0" fontAlgn="base">
              <a:spcAft>
                <a:spcPts val="750"/>
              </a:spcAft>
              <a:buNone/>
            </a:pPr>
            <a:r>
              <a:rPr lang="en-US" b="0" i="0" u="none" strike="noStrike" dirty="0">
                <a:solidFill>
                  <a:srgbClr val="273239"/>
                </a:solidFill>
                <a:effectLst/>
                <a:latin typeface="Nunito" pitchFamily="2" charset="77"/>
              </a:rPr>
              <a:t>Traditional Software Development is the software development process used to design and develop simple software. It is used when the security and many other factors of the software are not much important. It is used by freshers to develop the software. </a:t>
            </a:r>
          </a:p>
          <a:p>
            <a:pPr algn="l" fontAlgn="base">
              <a:buNone/>
            </a:pPr>
            <a:r>
              <a:rPr lang="en-US" b="1" i="0" u="none" strike="noStrike" dirty="0">
                <a:solidFill>
                  <a:srgbClr val="273239"/>
                </a:solidFill>
                <a:effectLst/>
                <a:latin typeface="Nunito" pitchFamily="2" charset="77"/>
              </a:rPr>
              <a:t>Agile Software Development</a:t>
            </a:r>
            <a:br>
              <a:rPr lang="en-US" b="1" i="0" u="none" strike="noStrike" dirty="0">
                <a:solidFill>
                  <a:srgbClr val="273239"/>
                </a:solidFill>
                <a:effectLst/>
                <a:latin typeface="Nunito" pitchFamily="2" charset="77"/>
              </a:rPr>
            </a:br>
            <a:r>
              <a:rPr lang="en-US" i="0" u="none" strike="noStrike" dirty="0">
                <a:solidFill>
                  <a:srgbClr val="273239"/>
                </a:solidFill>
                <a:effectLst/>
                <a:latin typeface="Nunito" pitchFamily="2" charset="77"/>
              </a:rPr>
              <a:t>Agile Software Development </a:t>
            </a:r>
            <a:r>
              <a:rPr lang="en-US" b="0" i="0" u="none" strike="noStrike" dirty="0">
                <a:solidFill>
                  <a:srgbClr val="273239"/>
                </a:solidFill>
                <a:effectLst/>
                <a:latin typeface="Nunito" pitchFamily="2" charset="77"/>
              </a:rPr>
              <a:t>is the software development process used to design complicated software. It is used when the software is quite sensitive and complicated. It is used when security is much more important. It is used by professionals to develop the software. </a:t>
            </a:r>
          </a:p>
          <a:p>
            <a:pPr algn="just" rtl="0" fontAlgn="base">
              <a:spcAft>
                <a:spcPts val="750"/>
              </a:spcAft>
              <a:buNone/>
            </a:pPr>
            <a:endParaRPr lang="en-US" dirty="0"/>
          </a:p>
        </p:txBody>
      </p:sp>
    </p:spTree>
    <p:extLst>
      <p:ext uri="{BB962C8B-B14F-4D97-AF65-F5344CB8AC3E}">
        <p14:creationId xmlns:p14="http://schemas.microsoft.com/office/powerpoint/2010/main" val="9662485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8636C-C60A-FAED-2A29-DEE9C724B476}"/>
              </a:ext>
            </a:extLst>
          </p:cNvPr>
          <p:cNvSpPr>
            <a:spLocks noGrp="1"/>
          </p:cNvSpPr>
          <p:nvPr>
            <p:ph type="title"/>
          </p:nvPr>
        </p:nvSpPr>
        <p:spPr>
          <a:xfrm>
            <a:off x="627458" y="-245270"/>
            <a:ext cx="7886700" cy="1325563"/>
          </a:xfrm>
        </p:spPr>
        <p:txBody>
          <a:bodyPr/>
          <a:lstStyle/>
          <a:p>
            <a:r>
              <a:rPr lang="en-US" dirty="0"/>
              <a:t>Differences</a:t>
            </a:r>
          </a:p>
        </p:txBody>
      </p:sp>
      <p:sp>
        <p:nvSpPr>
          <p:cNvPr id="3" name="Text Placeholder 2">
            <a:extLst>
              <a:ext uri="{FF2B5EF4-FFF2-40B4-BE49-F238E27FC236}">
                <a16:creationId xmlns:a16="http://schemas.microsoft.com/office/drawing/2014/main" id="{DD4CCCA8-D51D-06CD-619F-DC63C680CFAA}"/>
              </a:ext>
            </a:extLst>
          </p:cNvPr>
          <p:cNvSpPr>
            <a:spLocks noGrp="1"/>
          </p:cNvSpPr>
          <p:nvPr>
            <p:ph type="body" idx="1"/>
          </p:nvPr>
        </p:nvSpPr>
        <p:spPr>
          <a:xfrm>
            <a:off x="844995" y="851217"/>
            <a:ext cx="3868340" cy="823912"/>
          </a:xfrm>
        </p:spPr>
        <p:txBody>
          <a:bodyPr/>
          <a:lstStyle/>
          <a:p>
            <a:r>
              <a:rPr lang="en-US" b="1" i="0" u="none" strike="noStrike" dirty="0">
                <a:solidFill>
                  <a:srgbClr val="273239"/>
                </a:solidFill>
                <a:effectLst/>
                <a:latin typeface="Nunito" pitchFamily="2" charset="77"/>
              </a:rPr>
              <a:t>Traditional Software Development</a:t>
            </a:r>
          </a:p>
          <a:p>
            <a:endParaRPr lang="en-US" dirty="0"/>
          </a:p>
        </p:txBody>
      </p:sp>
      <p:sp>
        <p:nvSpPr>
          <p:cNvPr id="4" name="Text Placeholder 3">
            <a:extLst>
              <a:ext uri="{FF2B5EF4-FFF2-40B4-BE49-F238E27FC236}">
                <a16:creationId xmlns:a16="http://schemas.microsoft.com/office/drawing/2014/main" id="{492187B8-61EB-EAE0-A5E9-548D6D5D30D9}"/>
              </a:ext>
            </a:extLst>
          </p:cNvPr>
          <p:cNvSpPr>
            <a:spLocks noGrp="1"/>
          </p:cNvSpPr>
          <p:nvPr>
            <p:ph type="body" idx="2"/>
          </p:nvPr>
        </p:nvSpPr>
        <p:spPr>
          <a:xfrm>
            <a:off x="627458" y="1586706"/>
            <a:ext cx="3868340" cy="3684588"/>
          </a:xfrm>
        </p:spPr>
        <p:txBody>
          <a:bodyPr/>
          <a:lstStyle/>
          <a:p>
            <a:pPr marL="114300" indent="0">
              <a:buNone/>
            </a:pPr>
            <a:r>
              <a:rPr lang="en-US" b="1" dirty="0">
                <a:effectLst/>
              </a:rPr>
              <a:t>1. </a:t>
            </a:r>
            <a:r>
              <a:rPr lang="en-US" dirty="0">
                <a:effectLst/>
              </a:rPr>
              <a:t>Requirement Analysis</a:t>
            </a:r>
          </a:p>
          <a:p>
            <a:pPr marL="114300" indent="0">
              <a:buNone/>
            </a:pPr>
            <a:r>
              <a:rPr lang="en-US" b="1" dirty="0">
                <a:effectLst/>
              </a:rPr>
              <a:t>2.</a:t>
            </a:r>
            <a:r>
              <a:rPr lang="en-US" dirty="0">
                <a:effectLst/>
              </a:rPr>
              <a:t> Design</a:t>
            </a:r>
            <a:br>
              <a:rPr lang="en-US" dirty="0"/>
            </a:br>
            <a:r>
              <a:rPr lang="en-US" b="1" dirty="0">
                <a:effectLst/>
              </a:rPr>
              <a:t>3.</a:t>
            </a:r>
            <a:r>
              <a:rPr lang="en-US" dirty="0">
                <a:effectLst/>
              </a:rPr>
              <a:t> Implementation</a:t>
            </a:r>
            <a:br>
              <a:rPr lang="en-US" dirty="0"/>
            </a:br>
            <a:r>
              <a:rPr lang="en-US" b="1" dirty="0">
                <a:effectLst/>
              </a:rPr>
              <a:t>4.</a:t>
            </a:r>
            <a:r>
              <a:rPr lang="en-US" dirty="0">
                <a:effectLst/>
              </a:rPr>
              <a:t> Coding and Testing</a:t>
            </a:r>
            <a:br>
              <a:rPr lang="en-US" dirty="0"/>
            </a:br>
            <a:r>
              <a:rPr lang="en-US" b="1" dirty="0">
                <a:effectLst/>
              </a:rPr>
              <a:t>5.</a:t>
            </a:r>
            <a:r>
              <a:rPr lang="en-US" dirty="0">
                <a:effectLst/>
              </a:rPr>
              <a:t> Maintenance</a:t>
            </a:r>
          </a:p>
          <a:p>
            <a:pPr algn="ctr" rtl="0" fontAlgn="base">
              <a:spcAft>
                <a:spcPts val="750"/>
              </a:spcAft>
              <a:buNone/>
            </a:pPr>
            <a:r>
              <a:rPr lang="en-US" sz="1800" b="1" i="0" u="none" strike="noStrike" dirty="0">
                <a:solidFill>
                  <a:srgbClr val="273239"/>
                </a:solidFill>
                <a:effectLst/>
                <a:latin typeface="Nunito" pitchFamily="2" charset="77"/>
              </a:rPr>
              <a:t>Examples</a:t>
            </a:r>
            <a:endParaRPr lang="en-US" sz="1800" b="0" i="0" u="none" strike="noStrike" dirty="0">
              <a:solidFill>
                <a:srgbClr val="273239"/>
              </a:solidFill>
              <a:effectLst/>
              <a:latin typeface="Nunito" pitchFamily="2" charset="77"/>
            </a:endParaRPr>
          </a:p>
          <a:p>
            <a:pPr algn="l" fontAlgn="base">
              <a:spcAft>
                <a:spcPts val="1800"/>
              </a:spcAft>
              <a:buFont typeface="Arial" panose="020B0604020202020204" pitchFamily="34" charset="0"/>
              <a:buChar char="•"/>
            </a:pPr>
            <a:r>
              <a:rPr lang="en-US" sz="1800" b="0" i="0" u="none" strike="noStrike" dirty="0">
                <a:solidFill>
                  <a:srgbClr val="273239"/>
                </a:solidFill>
                <a:effectLst/>
                <a:latin typeface="Nunito" pitchFamily="2" charset="77"/>
              </a:rPr>
              <a:t>Office productivity suites</a:t>
            </a:r>
          </a:p>
          <a:p>
            <a:pPr algn="l" fontAlgn="base">
              <a:spcAft>
                <a:spcPts val="1800"/>
              </a:spcAft>
              <a:buFont typeface="Arial" panose="020B0604020202020204" pitchFamily="34" charset="0"/>
              <a:buChar char="•"/>
            </a:pPr>
            <a:r>
              <a:rPr lang="en-US" sz="1800" b="0" i="0" u="none" strike="noStrike" dirty="0">
                <a:solidFill>
                  <a:srgbClr val="273239"/>
                </a:solidFill>
                <a:effectLst/>
                <a:latin typeface="Nunito" pitchFamily="2" charset="77"/>
              </a:rPr>
              <a:t>Data management software</a:t>
            </a:r>
          </a:p>
          <a:p>
            <a:pPr algn="l" fontAlgn="base">
              <a:spcAft>
                <a:spcPts val="1800"/>
              </a:spcAft>
              <a:buFont typeface="Arial" panose="020B0604020202020204" pitchFamily="34" charset="0"/>
              <a:buChar char="•"/>
            </a:pPr>
            <a:r>
              <a:rPr lang="en-US" sz="1800" b="0" i="0" u="none" strike="noStrike" dirty="0">
                <a:solidFill>
                  <a:srgbClr val="273239"/>
                </a:solidFill>
                <a:effectLst/>
                <a:latin typeface="Nunito" pitchFamily="2" charset="77"/>
              </a:rPr>
              <a:t>Media players </a:t>
            </a:r>
          </a:p>
          <a:p>
            <a:pPr algn="l" fontAlgn="base">
              <a:spcAft>
                <a:spcPts val="1800"/>
              </a:spcAft>
              <a:buFont typeface="Arial" panose="020B0604020202020204" pitchFamily="34" charset="0"/>
              <a:buChar char="•"/>
            </a:pPr>
            <a:r>
              <a:rPr lang="en-US" sz="1800" b="0" i="0" u="none" strike="noStrike" dirty="0">
                <a:solidFill>
                  <a:srgbClr val="273239"/>
                </a:solidFill>
                <a:effectLst/>
                <a:latin typeface="Nunito" pitchFamily="2" charset="77"/>
              </a:rPr>
              <a:t>Security programs </a:t>
            </a:r>
          </a:p>
          <a:p>
            <a:pPr marL="114300" indent="0">
              <a:buNone/>
            </a:pPr>
            <a:endParaRPr lang="en-US" dirty="0"/>
          </a:p>
        </p:txBody>
      </p:sp>
      <p:sp>
        <p:nvSpPr>
          <p:cNvPr id="5" name="Text Placeholder 4">
            <a:extLst>
              <a:ext uri="{FF2B5EF4-FFF2-40B4-BE49-F238E27FC236}">
                <a16:creationId xmlns:a16="http://schemas.microsoft.com/office/drawing/2014/main" id="{3CD37EAD-D5AA-D20D-D487-9B5FAEBD3966}"/>
              </a:ext>
            </a:extLst>
          </p:cNvPr>
          <p:cNvSpPr>
            <a:spLocks noGrp="1"/>
          </p:cNvSpPr>
          <p:nvPr>
            <p:ph type="body" idx="3"/>
          </p:nvPr>
        </p:nvSpPr>
        <p:spPr>
          <a:xfrm>
            <a:off x="4498182" y="668337"/>
            <a:ext cx="3887391" cy="823912"/>
          </a:xfrm>
        </p:spPr>
        <p:txBody>
          <a:bodyPr/>
          <a:lstStyle/>
          <a:p>
            <a:r>
              <a:rPr lang="en-US" b="1" i="0" u="none" strike="noStrike" dirty="0">
                <a:solidFill>
                  <a:srgbClr val="273239"/>
                </a:solidFill>
                <a:effectLst/>
                <a:latin typeface="Nunito" pitchFamily="2" charset="77"/>
              </a:rPr>
              <a:t>Agile Software Development</a:t>
            </a:r>
          </a:p>
          <a:p>
            <a:endParaRPr lang="en-US" dirty="0"/>
          </a:p>
        </p:txBody>
      </p:sp>
      <p:sp>
        <p:nvSpPr>
          <p:cNvPr id="6" name="Text Placeholder 5">
            <a:extLst>
              <a:ext uri="{FF2B5EF4-FFF2-40B4-BE49-F238E27FC236}">
                <a16:creationId xmlns:a16="http://schemas.microsoft.com/office/drawing/2014/main" id="{CEFFF671-27DF-6D04-8B03-C960C61B309F}"/>
              </a:ext>
            </a:extLst>
          </p:cNvPr>
          <p:cNvSpPr>
            <a:spLocks noGrp="1"/>
          </p:cNvSpPr>
          <p:nvPr>
            <p:ph type="body" idx="4"/>
          </p:nvPr>
        </p:nvSpPr>
        <p:spPr>
          <a:xfrm>
            <a:off x="4498182" y="1448038"/>
            <a:ext cx="3887391" cy="3684588"/>
          </a:xfrm>
        </p:spPr>
        <p:txBody>
          <a:bodyPr/>
          <a:lstStyle/>
          <a:p>
            <a:pPr marL="114300" indent="0">
              <a:buNone/>
            </a:pPr>
            <a:r>
              <a:rPr lang="en-US" dirty="0">
                <a:effectLst/>
              </a:rPr>
              <a:t>1. Planning</a:t>
            </a:r>
            <a:br>
              <a:rPr lang="en-US" dirty="0"/>
            </a:br>
            <a:r>
              <a:rPr lang="en-US" dirty="0">
                <a:effectLst/>
              </a:rPr>
              <a:t>2. Requirement Analysis</a:t>
            </a:r>
            <a:br>
              <a:rPr lang="en-US" dirty="0"/>
            </a:br>
            <a:r>
              <a:rPr lang="en-US" dirty="0">
                <a:effectLst/>
              </a:rPr>
              <a:t>3. Designing</a:t>
            </a:r>
            <a:br>
              <a:rPr lang="en-US" dirty="0"/>
            </a:br>
            <a:r>
              <a:rPr lang="en-US" dirty="0">
                <a:effectLst/>
              </a:rPr>
              <a:t>4. Implementation</a:t>
            </a:r>
            <a:br>
              <a:rPr lang="en-US" dirty="0"/>
            </a:br>
            <a:r>
              <a:rPr lang="en-US" dirty="0">
                <a:effectLst/>
              </a:rPr>
              <a:t>5. Testing</a:t>
            </a:r>
            <a:br>
              <a:rPr lang="en-US" dirty="0"/>
            </a:br>
            <a:r>
              <a:rPr lang="en-US" dirty="0">
                <a:effectLst/>
              </a:rPr>
              <a:t>6. Deployment</a:t>
            </a:r>
            <a:br>
              <a:rPr lang="en-US" dirty="0"/>
            </a:br>
            <a:endParaRPr lang="en-US" dirty="0"/>
          </a:p>
          <a:p>
            <a:pPr algn="ctr" rtl="0" fontAlgn="base">
              <a:spcAft>
                <a:spcPts val="750"/>
              </a:spcAft>
              <a:buNone/>
            </a:pPr>
            <a:r>
              <a:rPr lang="en-US" sz="1800" b="1" i="0" u="none" strike="noStrike" dirty="0">
                <a:solidFill>
                  <a:srgbClr val="273239"/>
                </a:solidFill>
                <a:effectLst/>
                <a:latin typeface="Nunito" pitchFamily="2" charset="77"/>
              </a:rPr>
              <a:t>Examples</a:t>
            </a:r>
            <a:endParaRPr lang="en-US" sz="1800" b="0" i="0" u="none" strike="noStrike" dirty="0">
              <a:solidFill>
                <a:srgbClr val="273239"/>
              </a:solidFill>
              <a:effectLst/>
              <a:latin typeface="Nunito" pitchFamily="2" charset="77"/>
            </a:endParaRPr>
          </a:p>
          <a:p>
            <a:pPr algn="l" fontAlgn="base">
              <a:spcAft>
                <a:spcPts val="1800"/>
              </a:spcAft>
              <a:buFont typeface="Arial" panose="020B0604020202020204" pitchFamily="34" charset="0"/>
              <a:buChar char="•"/>
            </a:pPr>
            <a:r>
              <a:rPr lang="en-US" sz="1800" b="0" i="0" u="none" strike="noStrike" dirty="0">
                <a:solidFill>
                  <a:srgbClr val="273239"/>
                </a:solidFill>
                <a:effectLst/>
                <a:latin typeface="Nunito" pitchFamily="2" charset="77"/>
              </a:rPr>
              <a:t>Sky</a:t>
            </a:r>
          </a:p>
          <a:p>
            <a:pPr algn="l" fontAlgn="base">
              <a:spcAft>
                <a:spcPts val="1800"/>
              </a:spcAft>
              <a:buFont typeface="Arial" panose="020B0604020202020204" pitchFamily="34" charset="0"/>
              <a:buChar char="•"/>
            </a:pPr>
            <a:r>
              <a:rPr lang="en-US" sz="1800" b="0" i="0" u="none" strike="noStrike" dirty="0">
                <a:solidFill>
                  <a:srgbClr val="273239"/>
                </a:solidFill>
                <a:effectLst/>
                <a:latin typeface="Nunito" pitchFamily="2" charset="77"/>
              </a:rPr>
              <a:t>Phillips</a:t>
            </a:r>
          </a:p>
          <a:p>
            <a:pPr algn="l" fontAlgn="base">
              <a:spcAft>
                <a:spcPts val="1800"/>
              </a:spcAft>
              <a:buFont typeface="Arial" panose="020B0604020202020204" pitchFamily="34" charset="0"/>
              <a:buChar char="•"/>
            </a:pPr>
            <a:r>
              <a:rPr lang="en-US" sz="1800" b="0" i="0" u="none" strike="noStrike" dirty="0">
                <a:solidFill>
                  <a:srgbClr val="273239"/>
                </a:solidFill>
                <a:effectLst/>
                <a:latin typeface="Nunito" pitchFamily="2" charset="77"/>
              </a:rPr>
              <a:t>JP Morgan Chase</a:t>
            </a:r>
          </a:p>
          <a:p>
            <a:pPr marL="571500" indent="-457200">
              <a:buAutoNum type="arabicPeriod"/>
            </a:pPr>
            <a:endParaRPr lang="en-US" dirty="0"/>
          </a:p>
        </p:txBody>
      </p:sp>
    </p:spTree>
    <p:extLst>
      <p:ext uri="{BB962C8B-B14F-4D97-AF65-F5344CB8AC3E}">
        <p14:creationId xmlns:p14="http://schemas.microsoft.com/office/powerpoint/2010/main" val="16033776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D4440-4455-F692-0027-344DA3602B80}"/>
              </a:ext>
            </a:extLst>
          </p:cNvPr>
          <p:cNvSpPr>
            <a:spLocks noGrp="1"/>
          </p:cNvSpPr>
          <p:nvPr>
            <p:ph type="title"/>
          </p:nvPr>
        </p:nvSpPr>
        <p:spPr/>
        <p:txBody>
          <a:bodyPr/>
          <a:lstStyle/>
          <a:p>
            <a:r>
              <a:rPr lang="en-US" b="1" i="0" u="none" strike="noStrike" dirty="0">
                <a:solidFill>
                  <a:srgbClr val="273239"/>
                </a:solidFill>
                <a:effectLst/>
                <a:latin typeface="Source Sans 3"/>
              </a:rPr>
              <a:t>Software Testing</a:t>
            </a:r>
            <a:br>
              <a:rPr lang="en-US" b="1" i="0" u="none" strike="noStrike" dirty="0">
                <a:solidFill>
                  <a:srgbClr val="273239"/>
                </a:solidFill>
                <a:effectLst/>
                <a:latin typeface="Source Sans 3"/>
              </a:rPr>
            </a:br>
            <a:endParaRPr lang="en-US" dirty="0"/>
          </a:p>
        </p:txBody>
      </p:sp>
      <p:sp>
        <p:nvSpPr>
          <p:cNvPr id="3" name="Text Placeholder 2">
            <a:extLst>
              <a:ext uri="{FF2B5EF4-FFF2-40B4-BE49-F238E27FC236}">
                <a16:creationId xmlns:a16="http://schemas.microsoft.com/office/drawing/2014/main" id="{2EB7E936-8F11-C5AE-5A04-B6B3E1E32BF2}"/>
              </a:ext>
            </a:extLst>
          </p:cNvPr>
          <p:cNvSpPr>
            <a:spLocks noGrp="1"/>
          </p:cNvSpPr>
          <p:nvPr>
            <p:ph type="body" idx="1"/>
          </p:nvPr>
        </p:nvSpPr>
        <p:spPr/>
        <p:txBody>
          <a:bodyPr/>
          <a:lstStyle/>
          <a:p>
            <a:pPr algn="just" rtl="0" fontAlgn="base">
              <a:spcAft>
                <a:spcPts val="750"/>
              </a:spcAft>
              <a:buNone/>
            </a:pPr>
            <a:r>
              <a:rPr lang="en-US" b="0" i="0" u="none" strike="noStrike" dirty="0">
                <a:solidFill>
                  <a:srgbClr val="273239"/>
                </a:solidFill>
                <a:effectLst/>
                <a:latin typeface="Nunito" pitchFamily="2" charset="77"/>
              </a:rPr>
              <a:t>The Software Testing Tutorial serves as a comprehensive guide for learning Software Testing. It covers all software testing basics to the most advanced concepts, making it beneficial for both beginners and experienced professionals. </a:t>
            </a:r>
          </a:p>
          <a:p>
            <a:pPr algn="l" rtl="0" fontAlgn="base">
              <a:spcAft>
                <a:spcPts val="750"/>
              </a:spcAft>
            </a:pPr>
            <a:r>
              <a:rPr lang="en-US" b="0" i="0" u="none" strike="noStrike" dirty="0">
                <a:solidFill>
                  <a:srgbClr val="273239"/>
                </a:solidFill>
                <a:effectLst/>
                <a:latin typeface="Nunito" pitchFamily="2" charset="77"/>
              </a:rPr>
              <a:t>Testing is basically a collection of methods to evaluate an application’s suitability for use by a predetermined script. The basic goal of testing is to find application flaws so that they may be identified and fixed.</a:t>
            </a:r>
          </a:p>
          <a:p>
            <a:endParaRPr lang="en-US" dirty="0"/>
          </a:p>
        </p:txBody>
      </p:sp>
    </p:spTree>
    <p:extLst>
      <p:ext uri="{BB962C8B-B14F-4D97-AF65-F5344CB8AC3E}">
        <p14:creationId xmlns:p14="http://schemas.microsoft.com/office/powerpoint/2010/main" val="28386405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7CAAF-00D7-48BA-5899-863F3206C9A5}"/>
              </a:ext>
            </a:extLst>
          </p:cNvPr>
          <p:cNvSpPr>
            <a:spLocks noGrp="1"/>
          </p:cNvSpPr>
          <p:nvPr>
            <p:ph type="title"/>
          </p:nvPr>
        </p:nvSpPr>
        <p:spPr/>
        <p:txBody>
          <a:bodyPr/>
          <a:lstStyle/>
          <a:p>
            <a:r>
              <a:rPr lang="en-US" b="1" i="0" u="none" strike="noStrike" dirty="0">
                <a:solidFill>
                  <a:srgbClr val="273239"/>
                </a:solidFill>
                <a:effectLst/>
                <a:latin typeface="Nunito" pitchFamily="2" charset="77"/>
              </a:rPr>
              <a:t>What is Software Testing?</a:t>
            </a:r>
            <a:br>
              <a:rPr lang="en-US" b="1" i="0" u="none" strike="noStrike" dirty="0">
                <a:solidFill>
                  <a:srgbClr val="273239"/>
                </a:solidFill>
                <a:effectLst/>
                <a:latin typeface="Nunito" pitchFamily="2" charset="77"/>
              </a:rPr>
            </a:br>
            <a:endParaRPr lang="en-US" dirty="0"/>
          </a:p>
        </p:txBody>
      </p:sp>
      <p:sp>
        <p:nvSpPr>
          <p:cNvPr id="3" name="Text Placeholder 2">
            <a:extLst>
              <a:ext uri="{FF2B5EF4-FFF2-40B4-BE49-F238E27FC236}">
                <a16:creationId xmlns:a16="http://schemas.microsoft.com/office/drawing/2014/main" id="{BF659BEB-C970-1463-0139-ED2E60BABA2D}"/>
              </a:ext>
            </a:extLst>
          </p:cNvPr>
          <p:cNvSpPr>
            <a:spLocks noGrp="1"/>
          </p:cNvSpPr>
          <p:nvPr>
            <p:ph type="body" idx="1"/>
          </p:nvPr>
        </p:nvSpPr>
        <p:spPr/>
        <p:txBody>
          <a:bodyPr/>
          <a:lstStyle/>
          <a:p>
            <a:pPr algn="just" rtl="0" fontAlgn="base">
              <a:spcAft>
                <a:spcPts val="750"/>
              </a:spcAft>
              <a:buNone/>
            </a:pPr>
            <a:r>
              <a:rPr lang="en-US" b="1" i="0" u="none" strike="noStrike" dirty="0">
                <a:solidFill>
                  <a:srgbClr val="273239"/>
                </a:solidFill>
                <a:effectLst/>
                <a:latin typeface="Nunito" pitchFamily="2" charset="77"/>
              </a:rPr>
              <a:t>Software testing </a:t>
            </a:r>
            <a:r>
              <a:rPr lang="en-US" b="0" i="0" u="none" strike="noStrike" dirty="0">
                <a:solidFill>
                  <a:srgbClr val="273239"/>
                </a:solidFill>
                <a:effectLst/>
                <a:latin typeface="Nunito" pitchFamily="2" charset="77"/>
              </a:rPr>
              <a:t>involves executing a program to identify any error or bug in the software product’s code. </a:t>
            </a:r>
          </a:p>
          <a:p>
            <a:pPr algn="l" fontAlgn="base">
              <a:spcAft>
                <a:spcPts val="1800"/>
              </a:spcAft>
              <a:buFont typeface="+mj-lt"/>
              <a:buAutoNum type="arabicPeriod"/>
            </a:pPr>
            <a:r>
              <a:rPr lang="en-US" b="0" i="0" u="none" strike="noStrike" dirty="0">
                <a:solidFill>
                  <a:srgbClr val="273239"/>
                </a:solidFill>
                <a:effectLst/>
                <a:latin typeface="Nunito" pitchFamily="2" charset="77"/>
              </a:rPr>
              <a:t>This process takes into account all aspects of the software, including its reliability, scalability, portability, reusability, and usability. </a:t>
            </a:r>
          </a:p>
          <a:p>
            <a:pPr algn="l" fontAlgn="base">
              <a:spcAft>
                <a:spcPts val="1800"/>
              </a:spcAft>
              <a:buFont typeface="+mj-lt"/>
              <a:buAutoNum type="arabicPeriod" startAt="2"/>
            </a:pPr>
            <a:r>
              <a:rPr lang="en-US" b="0" i="0" u="none" strike="noStrike" dirty="0">
                <a:solidFill>
                  <a:srgbClr val="273239"/>
                </a:solidFill>
                <a:effectLst/>
                <a:latin typeface="Nunito" pitchFamily="2" charset="77"/>
              </a:rPr>
              <a:t>The main goal of software testing is to ensure that the system and its components meet the specified requirements and work accurately in every case.</a:t>
            </a:r>
          </a:p>
          <a:p>
            <a:endParaRPr lang="en-US" dirty="0"/>
          </a:p>
        </p:txBody>
      </p:sp>
    </p:spTree>
    <p:extLst>
      <p:ext uri="{BB962C8B-B14F-4D97-AF65-F5344CB8AC3E}">
        <p14:creationId xmlns:p14="http://schemas.microsoft.com/office/powerpoint/2010/main" val="15038485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3066339-12A5-1343-1DAE-FB5B8A62E623}"/>
              </a:ext>
            </a:extLst>
          </p:cNvPr>
          <p:cNvSpPr>
            <a:spLocks noGrp="1"/>
          </p:cNvSpPr>
          <p:nvPr>
            <p:ph type="body" idx="1"/>
          </p:nvPr>
        </p:nvSpPr>
        <p:spPr>
          <a:xfrm>
            <a:off x="531831" y="801509"/>
            <a:ext cx="7886700" cy="4351339"/>
          </a:xfrm>
        </p:spPr>
        <p:txBody>
          <a:bodyPr/>
          <a:lstStyle/>
          <a:p>
            <a:pPr algn="l" fontAlgn="base">
              <a:buNone/>
            </a:pPr>
            <a:r>
              <a:rPr lang="en-US" b="1" i="0" u="none" strike="noStrike" dirty="0">
                <a:solidFill>
                  <a:srgbClr val="273239"/>
                </a:solidFill>
                <a:effectLst/>
                <a:latin typeface="Nunito" pitchFamily="2" charset="77"/>
              </a:rPr>
              <a:t>Manual Testing </a:t>
            </a:r>
          </a:p>
          <a:p>
            <a:pPr algn="just" rtl="0" fontAlgn="base">
              <a:spcAft>
                <a:spcPts val="750"/>
              </a:spcAft>
            </a:pPr>
            <a:r>
              <a:rPr lang="en-US" b="0" i="0" u="none" strike="noStrike" dirty="0">
                <a:solidFill>
                  <a:srgbClr val="273239"/>
                </a:solidFill>
                <a:effectLst/>
                <a:latin typeface="Nunito" pitchFamily="2" charset="77"/>
              </a:rPr>
              <a:t>Manual testing is the process of verifying an application’s functionality by client requirements without using any automated techniques. We do not need to have in-depth knowledge of any testing tool to do manual testing on any application; rather, we should have a thorough grasp of the product to quickly create the test document.</a:t>
            </a:r>
          </a:p>
          <a:p>
            <a:pPr algn="l" fontAlgn="base">
              <a:buNone/>
            </a:pPr>
            <a:r>
              <a:rPr lang="en-US" b="1" i="0" u="none" strike="noStrike" dirty="0">
                <a:solidFill>
                  <a:srgbClr val="273239"/>
                </a:solidFill>
                <a:effectLst/>
                <a:latin typeface="Nunito" pitchFamily="2" charset="77"/>
              </a:rPr>
              <a:t>Automation Testing </a:t>
            </a:r>
          </a:p>
          <a:p>
            <a:pPr algn="just" rtl="0" fontAlgn="base">
              <a:spcAft>
                <a:spcPts val="750"/>
              </a:spcAft>
            </a:pPr>
            <a:r>
              <a:rPr lang="en-US" b="0" i="0" u="none" strike="noStrike" dirty="0">
                <a:solidFill>
                  <a:srgbClr val="273239"/>
                </a:solidFill>
                <a:effectLst/>
                <a:latin typeface="Nunito" pitchFamily="2" charset="77"/>
              </a:rPr>
              <a:t>With the use of automation tools or a programming language referred to as automation testing, any manual test cases may be converted into test scripts. We can increase the pace of our test execution with the aid of automated testing as there is no need for human </a:t>
            </a:r>
            <a:r>
              <a:rPr lang="en-US" b="0" i="0" u="none" strike="noStrike" dirty="0" err="1">
                <a:solidFill>
                  <a:srgbClr val="273239"/>
                </a:solidFill>
                <a:effectLst/>
                <a:latin typeface="Nunito" pitchFamily="2" charset="77"/>
              </a:rPr>
              <a:t>labour</a:t>
            </a:r>
            <a:r>
              <a:rPr lang="en-US" b="0" i="0" u="none" strike="noStrike" dirty="0">
                <a:solidFill>
                  <a:srgbClr val="273239"/>
                </a:solidFill>
                <a:effectLst/>
                <a:latin typeface="Nunito" pitchFamily="2" charset="77"/>
              </a:rPr>
              <a:t>. It is necessary to create and run test scripts.</a:t>
            </a:r>
          </a:p>
          <a:p>
            <a:endParaRPr lang="en-US" dirty="0"/>
          </a:p>
        </p:txBody>
      </p:sp>
      <p:sp>
        <p:nvSpPr>
          <p:cNvPr id="2" name="Title 1">
            <a:extLst>
              <a:ext uri="{FF2B5EF4-FFF2-40B4-BE49-F238E27FC236}">
                <a16:creationId xmlns:a16="http://schemas.microsoft.com/office/drawing/2014/main" id="{FFD56240-C324-51AF-7C02-8BF497CCEA1D}"/>
              </a:ext>
            </a:extLst>
          </p:cNvPr>
          <p:cNvSpPr>
            <a:spLocks noGrp="1"/>
          </p:cNvSpPr>
          <p:nvPr>
            <p:ph type="title"/>
          </p:nvPr>
        </p:nvSpPr>
        <p:spPr>
          <a:xfrm>
            <a:off x="531831" y="0"/>
            <a:ext cx="7886700" cy="1325563"/>
          </a:xfrm>
        </p:spPr>
        <p:txBody>
          <a:bodyPr/>
          <a:lstStyle/>
          <a:p>
            <a:r>
              <a:rPr lang="en-US" dirty="0"/>
              <a:t>Software Testing Types</a:t>
            </a:r>
          </a:p>
        </p:txBody>
      </p:sp>
    </p:spTree>
    <p:extLst>
      <p:ext uri="{BB962C8B-B14F-4D97-AF65-F5344CB8AC3E}">
        <p14:creationId xmlns:p14="http://schemas.microsoft.com/office/powerpoint/2010/main" val="26944221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CCCE6-7F83-17A3-4FDF-5C79086C23F8}"/>
              </a:ext>
            </a:extLst>
          </p:cNvPr>
          <p:cNvSpPr>
            <a:spLocks noGrp="1"/>
          </p:cNvSpPr>
          <p:nvPr>
            <p:ph type="title"/>
          </p:nvPr>
        </p:nvSpPr>
        <p:spPr/>
        <p:txBody>
          <a:bodyPr/>
          <a:lstStyle/>
          <a:p>
            <a:r>
              <a:rPr lang="en-US" b="1" i="0" u="none" strike="noStrike" dirty="0">
                <a:solidFill>
                  <a:srgbClr val="273239"/>
                </a:solidFill>
                <a:effectLst/>
                <a:latin typeface="Nunito" pitchFamily="2" charset="77"/>
              </a:rPr>
              <a:t>Software Testing Principles </a:t>
            </a:r>
            <a:br>
              <a:rPr lang="en-US" b="1" i="0" u="none" strike="noStrike" dirty="0">
                <a:solidFill>
                  <a:srgbClr val="273239"/>
                </a:solidFill>
                <a:effectLst/>
                <a:latin typeface="Nunito" pitchFamily="2" charset="77"/>
              </a:rPr>
            </a:br>
            <a:endParaRPr lang="en-US" dirty="0"/>
          </a:p>
        </p:txBody>
      </p:sp>
      <p:sp>
        <p:nvSpPr>
          <p:cNvPr id="3" name="Text Placeholder 2">
            <a:extLst>
              <a:ext uri="{FF2B5EF4-FFF2-40B4-BE49-F238E27FC236}">
                <a16:creationId xmlns:a16="http://schemas.microsoft.com/office/drawing/2014/main" id="{8B31DA27-80E7-09CD-9CB0-824BB16A2C15}"/>
              </a:ext>
            </a:extLst>
          </p:cNvPr>
          <p:cNvSpPr>
            <a:spLocks noGrp="1"/>
          </p:cNvSpPr>
          <p:nvPr>
            <p:ph type="body" idx="1"/>
          </p:nvPr>
        </p:nvSpPr>
        <p:spPr>
          <a:xfrm>
            <a:off x="628650" y="1104862"/>
            <a:ext cx="7886700" cy="4351339"/>
          </a:xfrm>
        </p:spPr>
        <p:txBody>
          <a:bodyPr/>
          <a:lstStyle/>
          <a:p>
            <a:pPr algn="just" rtl="0" fontAlgn="base">
              <a:spcAft>
                <a:spcPts val="750"/>
              </a:spcAft>
              <a:buNone/>
            </a:pPr>
            <a:r>
              <a:rPr lang="en-US" sz="1600" b="0" i="0" u="none" strike="noStrike" dirty="0">
                <a:solidFill>
                  <a:srgbClr val="273239"/>
                </a:solidFill>
                <a:effectLst/>
                <a:latin typeface="Nunito" pitchFamily="2" charset="77"/>
              </a:rPr>
              <a:t>Software testing is putting software or an application to use to find errors or faults. We must go by certain guidelines while testing software or applications to ensure that the final result is free of flaws. This saves the test engineers’ time and effort as they can more efficiently test the program. We will learn about the seven fundamental tenets of software testing in this part. </a:t>
            </a:r>
          </a:p>
          <a:p>
            <a:pPr algn="l" fontAlgn="base">
              <a:spcAft>
                <a:spcPts val="1800"/>
              </a:spcAft>
              <a:buFont typeface="+mj-lt"/>
              <a:buAutoNum type="arabicPeriod"/>
            </a:pPr>
            <a:r>
              <a:rPr lang="en-US" sz="1400" b="0" i="0" u="none" strike="noStrike" dirty="0">
                <a:solidFill>
                  <a:srgbClr val="273239"/>
                </a:solidFill>
                <a:effectLst/>
                <a:latin typeface="Nunito" pitchFamily="2" charset="77"/>
              </a:rPr>
              <a:t>Testing shows the presence of defects </a:t>
            </a:r>
          </a:p>
          <a:p>
            <a:pPr algn="l" fontAlgn="base">
              <a:spcAft>
                <a:spcPts val="1800"/>
              </a:spcAft>
              <a:buFont typeface="+mj-lt"/>
              <a:buAutoNum type="arabicPeriod" startAt="2"/>
            </a:pPr>
            <a:r>
              <a:rPr lang="en-US" sz="1400" b="0" i="0" u="none" strike="noStrike" dirty="0">
                <a:solidFill>
                  <a:srgbClr val="273239"/>
                </a:solidFill>
                <a:effectLst/>
                <a:latin typeface="Nunito" pitchFamily="2" charset="77"/>
              </a:rPr>
              <a:t>Exhaustive Testing is not possible </a:t>
            </a:r>
          </a:p>
          <a:p>
            <a:pPr algn="l" fontAlgn="base">
              <a:spcAft>
                <a:spcPts val="1800"/>
              </a:spcAft>
              <a:buFont typeface="+mj-lt"/>
              <a:buAutoNum type="arabicPeriod" startAt="3"/>
            </a:pPr>
            <a:r>
              <a:rPr lang="en-US" sz="1400" b="0" i="0" u="none" strike="noStrike" dirty="0">
                <a:solidFill>
                  <a:srgbClr val="273239"/>
                </a:solidFill>
                <a:effectLst/>
                <a:latin typeface="Nunito" pitchFamily="2" charset="77"/>
              </a:rPr>
              <a:t>Early Testing </a:t>
            </a:r>
          </a:p>
          <a:p>
            <a:pPr algn="l" fontAlgn="base">
              <a:spcAft>
                <a:spcPts val="1800"/>
              </a:spcAft>
              <a:buFont typeface="+mj-lt"/>
              <a:buAutoNum type="arabicPeriod" startAt="4"/>
            </a:pPr>
            <a:r>
              <a:rPr lang="en-US" sz="1400" b="0" i="0" u="none" strike="noStrike" dirty="0">
                <a:solidFill>
                  <a:srgbClr val="273239"/>
                </a:solidFill>
                <a:effectLst/>
                <a:latin typeface="Nunito" pitchFamily="2" charset="77"/>
              </a:rPr>
              <a:t>Defect Clustering </a:t>
            </a:r>
          </a:p>
          <a:p>
            <a:pPr algn="l" fontAlgn="base">
              <a:spcAft>
                <a:spcPts val="1800"/>
              </a:spcAft>
              <a:buFont typeface="+mj-lt"/>
              <a:buAutoNum type="arabicPeriod" startAt="5"/>
            </a:pPr>
            <a:r>
              <a:rPr lang="en-US" sz="1400" b="0" i="0" u="none" strike="noStrike" dirty="0">
                <a:solidFill>
                  <a:srgbClr val="273239"/>
                </a:solidFill>
                <a:effectLst/>
                <a:latin typeface="Nunito" pitchFamily="2" charset="77"/>
              </a:rPr>
              <a:t>Pesticide Paradox </a:t>
            </a:r>
          </a:p>
          <a:p>
            <a:pPr algn="l" fontAlgn="base">
              <a:spcAft>
                <a:spcPts val="1800"/>
              </a:spcAft>
              <a:buFont typeface="+mj-lt"/>
              <a:buAutoNum type="arabicPeriod" startAt="6"/>
            </a:pPr>
            <a:r>
              <a:rPr lang="en-US" sz="1400" b="0" i="0" u="none" strike="noStrike" dirty="0">
                <a:solidFill>
                  <a:srgbClr val="273239"/>
                </a:solidFill>
                <a:effectLst/>
                <a:latin typeface="Nunito" pitchFamily="2" charset="77"/>
              </a:rPr>
              <a:t>Testing is context-dependent </a:t>
            </a:r>
          </a:p>
          <a:p>
            <a:pPr algn="l" fontAlgn="base">
              <a:spcAft>
                <a:spcPts val="1800"/>
              </a:spcAft>
              <a:buFont typeface="+mj-lt"/>
              <a:buAutoNum type="arabicPeriod" startAt="7"/>
            </a:pPr>
            <a:r>
              <a:rPr lang="en-US" sz="1400" b="0" i="0" u="none" strike="noStrike" dirty="0">
                <a:solidFill>
                  <a:srgbClr val="273239"/>
                </a:solidFill>
                <a:effectLst/>
                <a:latin typeface="Nunito" pitchFamily="2" charset="77"/>
              </a:rPr>
              <a:t>Absence of errors fallacy</a:t>
            </a:r>
            <a:r>
              <a:rPr lang="en-US" sz="1800" b="0" i="0" u="none" strike="noStrike" dirty="0">
                <a:solidFill>
                  <a:srgbClr val="273239"/>
                </a:solidFill>
                <a:effectLst/>
                <a:latin typeface="Nunito" pitchFamily="2" charset="77"/>
              </a:rPr>
              <a:t> </a:t>
            </a:r>
          </a:p>
          <a:p>
            <a:pPr>
              <a:buNone/>
            </a:pPr>
            <a:br>
              <a:rPr lang="en-US" sz="1800" dirty="0"/>
            </a:br>
            <a:endParaRPr lang="en-US" sz="1800" dirty="0"/>
          </a:p>
        </p:txBody>
      </p:sp>
    </p:spTree>
    <p:extLst>
      <p:ext uri="{BB962C8B-B14F-4D97-AF65-F5344CB8AC3E}">
        <p14:creationId xmlns:p14="http://schemas.microsoft.com/office/powerpoint/2010/main" val="16211024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3BC20-E2B8-7D6F-5846-06DFEED6E935}"/>
              </a:ext>
            </a:extLst>
          </p:cNvPr>
          <p:cNvSpPr>
            <a:spLocks noGrp="1"/>
          </p:cNvSpPr>
          <p:nvPr>
            <p:ph type="title"/>
          </p:nvPr>
        </p:nvSpPr>
        <p:spPr/>
        <p:txBody>
          <a:bodyPr/>
          <a:lstStyle/>
          <a:p>
            <a:r>
              <a:rPr lang="en-US" b="1" i="0" u="none" strike="noStrike" dirty="0">
                <a:solidFill>
                  <a:srgbClr val="273239"/>
                </a:solidFill>
                <a:effectLst/>
                <a:latin typeface="Nunito" pitchFamily="2" charset="77"/>
              </a:rPr>
              <a:t>Advantages of Software Engineering</a:t>
            </a:r>
            <a:br>
              <a:rPr lang="en-US" b="1" i="0" u="none" strike="noStrike" dirty="0">
                <a:solidFill>
                  <a:srgbClr val="273239"/>
                </a:solidFill>
                <a:effectLst/>
                <a:latin typeface="Nunito" pitchFamily="2" charset="77"/>
              </a:rPr>
            </a:br>
            <a:endParaRPr lang="en-US" dirty="0"/>
          </a:p>
        </p:txBody>
      </p:sp>
      <p:sp>
        <p:nvSpPr>
          <p:cNvPr id="3" name="Text Placeholder 2">
            <a:extLst>
              <a:ext uri="{FF2B5EF4-FFF2-40B4-BE49-F238E27FC236}">
                <a16:creationId xmlns:a16="http://schemas.microsoft.com/office/drawing/2014/main" id="{A785933A-56E4-8F49-1817-0C032146F1F4}"/>
              </a:ext>
            </a:extLst>
          </p:cNvPr>
          <p:cNvSpPr>
            <a:spLocks noGrp="1"/>
          </p:cNvSpPr>
          <p:nvPr>
            <p:ph type="body" idx="1"/>
          </p:nvPr>
        </p:nvSpPr>
        <p:spPr>
          <a:xfrm>
            <a:off x="628650" y="1169409"/>
            <a:ext cx="7886700" cy="4351339"/>
          </a:xfrm>
        </p:spPr>
        <p:txBody>
          <a:bodyPr/>
          <a:lstStyle/>
          <a:p>
            <a:pPr algn="l" fontAlgn="base">
              <a:spcAft>
                <a:spcPts val="1800"/>
              </a:spcAft>
              <a:buFont typeface="+mj-lt"/>
              <a:buAutoNum type="arabicPeriod"/>
            </a:pPr>
            <a:r>
              <a:rPr lang="en-US" sz="1800" b="1" i="0" u="none" strike="noStrike" dirty="0">
                <a:solidFill>
                  <a:srgbClr val="273239"/>
                </a:solidFill>
                <a:effectLst/>
                <a:latin typeface="Nunito" pitchFamily="2" charset="77"/>
              </a:rPr>
              <a:t>Improved Quality: </a:t>
            </a:r>
            <a:r>
              <a:rPr lang="en-US" sz="1800" b="0" i="0" u="none" strike="noStrike" dirty="0">
                <a:solidFill>
                  <a:srgbClr val="273239"/>
                </a:solidFill>
                <a:effectLst/>
                <a:latin typeface="Nunito" pitchFamily="2" charset="77"/>
              </a:rPr>
              <a:t>By following established software engineering principles and techniques, the software can be developed with fewer bugs and higher reliability.</a:t>
            </a:r>
          </a:p>
          <a:p>
            <a:pPr algn="l" fontAlgn="base">
              <a:spcAft>
                <a:spcPts val="1800"/>
              </a:spcAft>
              <a:buFont typeface="+mj-lt"/>
              <a:buAutoNum type="arabicPeriod" startAt="2"/>
            </a:pPr>
            <a:r>
              <a:rPr lang="en-US" sz="1800" b="1" i="0" u="none" strike="noStrike" dirty="0">
                <a:solidFill>
                  <a:srgbClr val="273239"/>
                </a:solidFill>
                <a:effectLst/>
                <a:latin typeface="Nunito" pitchFamily="2" charset="77"/>
              </a:rPr>
              <a:t>Increased Productivity: </a:t>
            </a:r>
            <a:r>
              <a:rPr lang="en-US" sz="1800" b="0" i="0" u="none" strike="noStrike" dirty="0">
                <a:solidFill>
                  <a:srgbClr val="273239"/>
                </a:solidFill>
                <a:effectLst/>
                <a:latin typeface="Nunito" pitchFamily="2" charset="77"/>
              </a:rPr>
              <a:t>Using modern tools and methodologies can streamline the development process, allowing developers to be more productive and complete projects faster.</a:t>
            </a:r>
          </a:p>
          <a:p>
            <a:pPr algn="l" fontAlgn="base">
              <a:spcAft>
                <a:spcPts val="1800"/>
              </a:spcAft>
              <a:buFont typeface="+mj-lt"/>
              <a:buAutoNum type="arabicPeriod" startAt="3"/>
            </a:pPr>
            <a:r>
              <a:rPr lang="en-US" sz="1800" b="1" i="0" u="none" strike="noStrike" dirty="0">
                <a:solidFill>
                  <a:srgbClr val="273239"/>
                </a:solidFill>
                <a:effectLst/>
                <a:latin typeface="Nunito" pitchFamily="2" charset="77"/>
              </a:rPr>
              <a:t>Better Maintainability: </a:t>
            </a:r>
            <a:r>
              <a:rPr lang="en-US" sz="1800" b="0" i="0" u="none" strike="noStrike" dirty="0">
                <a:solidFill>
                  <a:srgbClr val="273239"/>
                </a:solidFill>
                <a:effectLst/>
                <a:latin typeface="Nunito" pitchFamily="2" charset="77"/>
              </a:rPr>
              <a:t>Software that is designed and developed using sound software engineering practices is easier to maintain and update over time.</a:t>
            </a:r>
          </a:p>
          <a:p>
            <a:pPr algn="l" fontAlgn="base">
              <a:spcAft>
                <a:spcPts val="1800"/>
              </a:spcAft>
              <a:buFont typeface="+mj-lt"/>
              <a:buAutoNum type="arabicPeriod" startAt="4"/>
            </a:pPr>
            <a:r>
              <a:rPr lang="en-US" sz="1800" b="1" i="0" u="none" strike="noStrike" dirty="0">
                <a:solidFill>
                  <a:srgbClr val="273239"/>
                </a:solidFill>
                <a:effectLst/>
                <a:latin typeface="Nunito" pitchFamily="2" charset="77"/>
              </a:rPr>
              <a:t>Reduced Costs:</a:t>
            </a:r>
            <a:r>
              <a:rPr lang="en-US" sz="1800" b="0" i="0" u="none" strike="noStrike" dirty="0">
                <a:solidFill>
                  <a:srgbClr val="273239"/>
                </a:solidFill>
                <a:effectLst/>
                <a:latin typeface="Nunito" pitchFamily="2" charset="77"/>
              </a:rPr>
              <a:t> By identifying and addressing potential problems early in the development process, software engineering can help to reduce the cost of fixing bugs and adding new features later on.</a:t>
            </a:r>
          </a:p>
          <a:p>
            <a:endParaRPr lang="en-US" sz="1800" dirty="0"/>
          </a:p>
        </p:txBody>
      </p:sp>
    </p:spTree>
    <p:extLst>
      <p:ext uri="{BB962C8B-B14F-4D97-AF65-F5344CB8AC3E}">
        <p14:creationId xmlns:p14="http://schemas.microsoft.com/office/powerpoint/2010/main" val="4501176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5C437-9CC9-438F-7414-3DEB26840CA3}"/>
              </a:ext>
            </a:extLst>
          </p:cNvPr>
          <p:cNvSpPr>
            <a:spLocks noGrp="1"/>
          </p:cNvSpPr>
          <p:nvPr>
            <p:ph type="title"/>
          </p:nvPr>
        </p:nvSpPr>
        <p:spPr/>
        <p:txBody>
          <a:bodyPr/>
          <a:lstStyle/>
          <a:p>
            <a:r>
              <a:rPr lang="en-US" b="1" i="0" u="none" strike="noStrike" dirty="0">
                <a:solidFill>
                  <a:srgbClr val="273239"/>
                </a:solidFill>
                <a:effectLst/>
                <a:latin typeface="Nunito" pitchFamily="2" charset="77"/>
              </a:rPr>
              <a:t>Advantages of Software Engineering cont.</a:t>
            </a:r>
            <a:br>
              <a:rPr lang="en-US" b="1" i="0" u="none" strike="noStrike" dirty="0">
                <a:solidFill>
                  <a:srgbClr val="273239"/>
                </a:solidFill>
                <a:effectLst/>
                <a:latin typeface="Nunito" pitchFamily="2" charset="77"/>
              </a:rPr>
            </a:br>
            <a:endParaRPr lang="en-US" dirty="0"/>
          </a:p>
        </p:txBody>
      </p:sp>
      <p:sp>
        <p:nvSpPr>
          <p:cNvPr id="3" name="Text Placeholder 2">
            <a:extLst>
              <a:ext uri="{FF2B5EF4-FFF2-40B4-BE49-F238E27FC236}">
                <a16:creationId xmlns:a16="http://schemas.microsoft.com/office/drawing/2014/main" id="{81AA60F8-25A6-77E8-9EB0-DE1AD7BC2DBB}"/>
              </a:ext>
            </a:extLst>
          </p:cNvPr>
          <p:cNvSpPr>
            <a:spLocks noGrp="1"/>
          </p:cNvSpPr>
          <p:nvPr>
            <p:ph type="body" idx="1"/>
          </p:nvPr>
        </p:nvSpPr>
        <p:spPr>
          <a:xfrm>
            <a:off x="628650" y="1416834"/>
            <a:ext cx="7886700" cy="4351339"/>
          </a:xfrm>
        </p:spPr>
        <p:txBody>
          <a:bodyPr/>
          <a:lstStyle/>
          <a:p>
            <a:pPr algn="l" fontAlgn="base">
              <a:spcAft>
                <a:spcPts val="1800"/>
              </a:spcAft>
              <a:buFont typeface="+mj-lt"/>
              <a:buAutoNum type="arabicPeriod" startAt="5"/>
            </a:pPr>
            <a:r>
              <a:rPr lang="en-US" sz="1800" b="0" i="0" u="none" strike="noStrike" dirty="0">
                <a:solidFill>
                  <a:srgbClr val="273239"/>
                </a:solidFill>
                <a:effectLst/>
                <a:latin typeface="Nunito" pitchFamily="2" charset="77"/>
              </a:rPr>
              <a:t>I</a:t>
            </a:r>
            <a:r>
              <a:rPr lang="en-US" sz="1800" b="1" i="0" u="none" strike="noStrike" dirty="0">
                <a:solidFill>
                  <a:srgbClr val="273239"/>
                </a:solidFill>
                <a:effectLst/>
                <a:latin typeface="Nunito" pitchFamily="2" charset="77"/>
              </a:rPr>
              <a:t>ncreased Customer Satisfaction:</a:t>
            </a:r>
            <a:r>
              <a:rPr lang="en-US" sz="1800" b="0" i="0" u="none" strike="noStrike" dirty="0">
                <a:solidFill>
                  <a:srgbClr val="273239"/>
                </a:solidFill>
                <a:effectLst/>
                <a:latin typeface="Nunito" pitchFamily="2" charset="77"/>
              </a:rPr>
              <a:t> By involving customers in the development process and developing software that meets their needs, software engineering can help to increase customer satisfaction.</a:t>
            </a:r>
          </a:p>
          <a:p>
            <a:pPr algn="l" fontAlgn="base">
              <a:spcAft>
                <a:spcPts val="1800"/>
              </a:spcAft>
              <a:buFont typeface="+mj-lt"/>
              <a:buAutoNum type="arabicPeriod" startAt="6"/>
            </a:pPr>
            <a:r>
              <a:rPr lang="en-US" sz="1800" b="1" i="0" u="none" strike="noStrike" dirty="0">
                <a:solidFill>
                  <a:srgbClr val="273239"/>
                </a:solidFill>
                <a:effectLst/>
                <a:latin typeface="Nunito" pitchFamily="2" charset="77"/>
              </a:rPr>
              <a:t>Better Team Collaboration:</a:t>
            </a:r>
            <a:r>
              <a:rPr lang="en-US" sz="1800" b="0" i="0" u="none" strike="noStrike" dirty="0">
                <a:solidFill>
                  <a:srgbClr val="273239"/>
                </a:solidFill>
                <a:effectLst/>
                <a:latin typeface="Nunito" pitchFamily="2" charset="77"/>
              </a:rPr>
              <a:t> By using Agile methodologies and continuous integration, software engineering allows for better collaboration among development teams.</a:t>
            </a:r>
          </a:p>
          <a:p>
            <a:pPr algn="l" fontAlgn="base">
              <a:spcAft>
                <a:spcPts val="1800"/>
              </a:spcAft>
              <a:buFont typeface="+mj-lt"/>
              <a:buAutoNum type="arabicPeriod" startAt="7"/>
            </a:pPr>
            <a:r>
              <a:rPr lang="en-US" sz="1800" b="1" i="0" u="none" strike="noStrike" dirty="0">
                <a:solidFill>
                  <a:srgbClr val="273239"/>
                </a:solidFill>
                <a:effectLst/>
                <a:latin typeface="Nunito" pitchFamily="2" charset="77"/>
              </a:rPr>
              <a:t>Better Scalability</a:t>
            </a:r>
            <a:r>
              <a:rPr lang="en-US" sz="1800" b="0" i="0" u="none" strike="noStrike" dirty="0">
                <a:solidFill>
                  <a:srgbClr val="273239"/>
                </a:solidFill>
                <a:effectLst/>
                <a:latin typeface="Nunito" pitchFamily="2" charset="77"/>
              </a:rPr>
              <a:t>: By designing software with scalability in mind, software engineering can help to ensure that software can handle an increasing number of users and transactions.</a:t>
            </a:r>
          </a:p>
          <a:p>
            <a:pPr algn="l" fontAlgn="base">
              <a:spcAft>
                <a:spcPts val="1800"/>
              </a:spcAft>
              <a:buFont typeface="+mj-lt"/>
              <a:buAutoNum type="arabicPeriod" startAt="8"/>
            </a:pPr>
            <a:r>
              <a:rPr lang="en-US" sz="1800" b="1" i="0" u="none" strike="noStrike" dirty="0">
                <a:solidFill>
                  <a:srgbClr val="273239"/>
                </a:solidFill>
                <a:effectLst/>
                <a:latin typeface="Nunito" pitchFamily="2" charset="77"/>
              </a:rPr>
              <a:t>Better Security:</a:t>
            </a:r>
            <a:r>
              <a:rPr lang="en-US" sz="1800" b="0" i="0" u="none" strike="noStrike" dirty="0">
                <a:solidFill>
                  <a:srgbClr val="273239"/>
                </a:solidFill>
                <a:effectLst/>
                <a:latin typeface="Nunito" pitchFamily="2" charset="77"/>
              </a:rPr>
              <a:t> By following the Software Development Life Cycle (SDLC) and performing security testing, software engineering can help to prevent security breaches and protect sensitive data.</a:t>
            </a:r>
          </a:p>
          <a:p>
            <a:endParaRPr lang="en-US" sz="1800" dirty="0"/>
          </a:p>
        </p:txBody>
      </p:sp>
    </p:spTree>
    <p:extLst>
      <p:ext uri="{BB962C8B-B14F-4D97-AF65-F5344CB8AC3E}">
        <p14:creationId xmlns:p14="http://schemas.microsoft.com/office/powerpoint/2010/main" val="29928270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A0294-1A84-C424-BC70-B07EB5D882B2}"/>
              </a:ext>
            </a:extLst>
          </p:cNvPr>
          <p:cNvSpPr>
            <a:spLocks noGrp="1"/>
          </p:cNvSpPr>
          <p:nvPr>
            <p:ph type="title"/>
          </p:nvPr>
        </p:nvSpPr>
        <p:spPr>
          <a:xfrm>
            <a:off x="628650" y="681036"/>
            <a:ext cx="7886700" cy="1325563"/>
          </a:xfrm>
        </p:spPr>
        <p:txBody>
          <a:bodyPr/>
          <a:lstStyle/>
          <a:p>
            <a:r>
              <a:rPr lang="en-US" b="1" i="0" u="none" strike="noStrike" dirty="0">
                <a:solidFill>
                  <a:srgbClr val="273239"/>
                </a:solidFill>
                <a:effectLst/>
                <a:latin typeface="Nunito" pitchFamily="2" charset="77"/>
              </a:rPr>
              <a:t>Disadvantages of Software Engineering</a:t>
            </a:r>
            <a:br>
              <a:rPr lang="en-US" b="1" i="0" u="none" strike="noStrike" dirty="0">
                <a:solidFill>
                  <a:srgbClr val="273239"/>
                </a:solidFill>
                <a:effectLst/>
                <a:latin typeface="Nunito" pitchFamily="2" charset="77"/>
              </a:rPr>
            </a:br>
            <a:endParaRPr lang="en-US" dirty="0"/>
          </a:p>
        </p:txBody>
      </p:sp>
      <p:sp>
        <p:nvSpPr>
          <p:cNvPr id="3" name="Text Placeholder 2">
            <a:extLst>
              <a:ext uri="{FF2B5EF4-FFF2-40B4-BE49-F238E27FC236}">
                <a16:creationId xmlns:a16="http://schemas.microsoft.com/office/drawing/2014/main" id="{840E6EAF-5B2F-1304-B861-D47060EE0F85}"/>
              </a:ext>
            </a:extLst>
          </p:cNvPr>
          <p:cNvSpPr>
            <a:spLocks noGrp="1"/>
          </p:cNvSpPr>
          <p:nvPr>
            <p:ph type="body" idx="1"/>
          </p:nvPr>
        </p:nvSpPr>
        <p:spPr/>
        <p:txBody>
          <a:bodyPr/>
          <a:lstStyle/>
          <a:p>
            <a:pPr algn="l" fontAlgn="base">
              <a:spcAft>
                <a:spcPts val="1800"/>
              </a:spcAft>
              <a:buFont typeface="+mj-lt"/>
              <a:buAutoNum type="arabicPeriod"/>
            </a:pPr>
            <a:r>
              <a:rPr lang="en-US" sz="1800" b="1" i="0" u="none" strike="noStrike" dirty="0">
                <a:solidFill>
                  <a:srgbClr val="273239"/>
                </a:solidFill>
                <a:effectLst/>
                <a:latin typeface="Nunito" pitchFamily="2" charset="77"/>
              </a:rPr>
              <a:t>High upfront costs:</a:t>
            </a:r>
            <a:r>
              <a:rPr lang="en-US" sz="1800" b="0" i="0" u="none" strike="noStrike" dirty="0">
                <a:solidFill>
                  <a:srgbClr val="273239"/>
                </a:solidFill>
                <a:effectLst/>
                <a:latin typeface="Nunito" pitchFamily="2" charset="77"/>
              </a:rPr>
              <a:t> Implementing a systematic and disciplined approach to software development can be resource-intensive and require a significant investment in tools and training.</a:t>
            </a:r>
          </a:p>
          <a:p>
            <a:pPr algn="l" fontAlgn="base">
              <a:spcAft>
                <a:spcPts val="1800"/>
              </a:spcAft>
              <a:buFont typeface="+mj-lt"/>
              <a:buAutoNum type="arabicPeriod" startAt="2"/>
            </a:pPr>
            <a:r>
              <a:rPr lang="en-US" sz="1800" b="1" i="0" u="none" strike="noStrike" dirty="0">
                <a:solidFill>
                  <a:srgbClr val="273239"/>
                </a:solidFill>
                <a:effectLst/>
                <a:latin typeface="Nunito" pitchFamily="2" charset="77"/>
              </a:rPr>
              <a:t>Limited flexibility:</a:t>
            </a:r>
            <a:r>
              <a:rPr lang="en-US" sz="1800" b="0" i="0" u="none" strike="noStrike" dirty="0">
                <a:solidFill>
                  <a:srgbClr val="273239"/>
                </a:solidFill>
                <a:effectLst/>
                <a:latin typeface="Nunito" pitchFamily="2" charset="77"/>
              </a:rPr>
              <a:t> Following established software engineering principles and methodologies can be rigid and may limit the ability to quickly adapt to changing requirements.</a:t>
            </a:r>
          </a:p>
          <a:p>
            <a:pPr algn="l" fontAlgn="base">
              <a:spcAft>
                <a:spcPts val="1800"/>
              </a:spcAft>
              <a:buFont typeface="+mj-lt"/>
              <a:buAutoNum type="arabicPeriod" startAt="3"/>
            </a:pPr>
            <a:r>
              <a:rPr lang="en-US" sz="1800" b="1" i="0" u="none" strike="noStrike" dirty="0">
                <a:solidFill>
                  <a:srgbClr val="273239"/>
                </a:solidFill>
                <a:effectLst/>
                <a:latin typeface="Nunito" pitchFamily="2" charset="77"/>
              </a:rPr>
              <a:t>Bureaucratic</a:t>
            </a:r>
            <a:r>
              <a:rPr lang="en-US" sz="1800" b="0" i="0" u="none" strike="noStrike" dirty="0">
                <a:solidFill>
                  <a:srgbClr val="273239"/>
                </a:solidFill>
                <a:effectLst/>
                <a:latin typeface="Nunito" pitchFamily="2" charset="77"/>
              </a:rPr>
              <a:t>: Software Engineering can create an environment that is bureaucratic, with a lot of processes and paperwork, which may slow down the development process.</a:t>
            </a:r>
          </a:p>
          <a:p>
            <a:pPr algn="l" fontAlgn="base">
              <a:spcAft>
                <a:spcPts val="1800"/>
              </a:spcAft>
              <a:buFont typeface="+mj-lt"/>
              <a:buAutoNum type="arabicPeriod" startAt="4"/>
            </a:pPr>
            <a:r>
              <a:rPr lang="en-US" sz="1800" b="1" i="0" u="none" strike="noStrike" dirty="0">
                <a:solidFill>
                  <a:srgbClr val="273239"/>
                </a:solidFill>
                <a:effectLst/>
                <a:latin typeface="Nunito" pitchFamily="2" charset="77"/>
              </a:rPr>
              <a:t>Complexity</a:t>
            </a:r>
            <a:r>
              <a:rPr lang="en-US" sz="1800" b="0" i="0" u="none" strike="noStrike" dirty="0">
                <a:solidFill>
                  <a:srgbClr val="273239"/>
                </a:solidFill>
                <a:effectLst/>
                <a:latin typeface="Nunito" pitchFamily="2" charset="77"/>
              </a:rPr>
              <a:t>: With the increase in the number of tools and methodologies, software engineering can be complex and difficult to navigate.</a:t>
            </a:r>
          </a:p>
          <a:p>
            <a:endParaRPr lang="en-US" sz="1800" dirty="0"/>
          </a:p>
        </p:txBody>
      </p:sp>
    </p:spTree>
    <p:extLst>
      <p:ext uri="{BB962C8B-B14F-4D97-AF65-F5344CB8AC3E}">
        <p14:creationId xmlns:p14="http://schemas.microsoft.com/office/powerpoint/2010/main" val="22270420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CCAD9-6F30-760A-565A-49D2B2C2F4DE}"/>
              </a:ext>
            </a:extLst>
          </p:cNvPr>
          <p:cNvSpPr>
            <a:spLocks noGrp="1"/>
          </p:cNvSpPr>
          <p:nvPr>
            <p:ph type="title"/>
          </p:nvPr>
        </p:nvSpPr>
        <p:spPr>
          <a:xfrm>
            <a:off x="628650" y="601793"/>
            <a:ext cx="7886700" cy="1325563"/>
          </a:xfrm>
        </p:spPr>
        <p:txBody>
          <a:bodyPr/>
          <a:lstStyle/>
          <a:p>
            <a:r>
              <a:rPr lang="en-US" b="1" i="0" u="none" strike="noStrike" dirty="0">
                <a:solidFill>
                  <a:srgbClr val="273239"/>
                </a:solidFill>
                <a:effectLst/>
                <a:latin typeface="Nunito" pitchFamily="2" charset="77"/>
              </a:rPr>
              <a:t>Disadvantages of Software Engineering cont</a:t>
            </a:r>
            <a:r>
              <a:rPr lang="en-US" b="1" dirty="0">
                <a:solidFill>
                  <a:srgbClr val="273239"/>
                </a:solidFill>
                <a:latin typeface="Nunito" pitchFamily="2" charset="77"/>
              </a:rPr>
              <a:t>.</a:t>
            </a:r>
            <a:br>
              <a:rPr lang="en-US" b="1" i="0" u="none" strike="noStrike" dirty="0">
                <a:solidFill>
                  <a:srgbClr val="273239"/>
                </a:solidFill>
                <a:effectLst/>
                <a:latin typeface="Nunito" pitchFamily="2" charset="77"/>
              </a:rPr>
            </a:br>
            <a:endParaRPr lang="en-US" dirty="0"/>
          </a:p>
        </p:txBody>
      </p:sp>
      <p:sp>
        <p:nvSpPr>
          <p:cNvPr id="3" name="Text Placeholder 2">
            <a:extLst>
              <a:ext uri="{FF2B5EF4-FFF2-40B4-BE49-F238E27FC236}">
                <a16:creationId xmlns:a16="http://schemas.microsoft.com/office/drawing/2014/main" id="{736A4642-6BE4-D990-D0BF-5065ECACE8FC}"/>
              </a:ext>
            </a:extLst>
          </p:cNvPr>
          <p:cNvSpPr>
            <a:spLocks noGrp="1"/>
          </p:cNvSpPr>
          <p:nvPr>
            <p:ph type="body" idx="1"/>
          </p:nvPr>
        </p:nvSpPr>
        <p:spPr/>
        <p:txBody>
          <a:bodyPr/>
          <a:lstStyle/>
          <a:p>
            <a:pPr algn="l" fontAlgn="base">
              <a:spcAft>
                <a:spcPts val="1800"/>
              </a:spcAft>
              <a:buFont typeface="+mj-lt"/>
              <a:buAutoNum type="arabicPeriod" startAt="5"/>
            </a:pPr>
            <a:r>
              <a:rPr lang="en-US" sz="1800" b="1" i="0" u="none" strike="noStrike" dirty="0">
                <a:solidFill>
                  <a:srgbClr val="273239"/>
                </a:solidFill>
                <a:effectLst/>
                <a:latin typeface="Nunito" pitchFamily="2" charset="77"/>
              </a:rPr>
              <a:t>Limited creativity:</a:t>
            </a:r>
            <a:r>
              <a:rPr lang="en-US" sz="1800" b="0" i="0" u="none" strike="noStrike" dirty="0">
                <a:solidFill>
                  <a:srgbClr val="273239"/>
                </a:solidFill>
                <a:effectLst/>
                <a:latin typeface="Nunito" pitchFamily="2" charset="77"/>
              </a:rPr>
              <a:t> The focus on structure and process can stifle creativity and innovation among developers.</a:t>
            </a:r>
          </a:p>
          <a:p>
            <a:pPr algn="l" fontAlgn="base">
              <a:spcAft>
                <a:spcPts val="1800"/>
              </a:spcAft>
              <a:buFont typeface="+mj-lt"/>
              <a:buAutoNum type="arabicPeriod" startAt="6"/>
            </a:pPr>
            <a:r>
              <a:rPr lang="en-US" sz="1800" b="1" i="0" u="none" strike="noStrike" dirty="0">
                <a:solidFill>
                  <a:srgbClr val="273239"/>
                </a:solidFill>
                <a:effectLst/>
                <a:latin typeface="Nunito" pitchFamily="2" charset="77"/>
              </a:rPr>
              <a:t>High learning curve: </a:t>
            </a:r>
            <a:r>
              <a:rPr lang="en-US" sz="1800" b="0" i="0" u="none" strike="noStrike" dirty="0">
                <a:solidFill>
                  <a:srgbClr val="273239"/>
                </a:solidFill>
                <a:effectLst/>
                <a:latin typeface="Nunito" pitchFamily="2" charset="77"/>
              </a:rPr>
              <a:t>The development process can be complex, and it requires a lot of learning and training, which can be challenging for new developers.</a:t>
            </a:r>
          </a:p>
          <a:p>
            <a:pPr algn="l" fontAlgn="base">
              <a:spcAft>
                <a:spcPts val="1800"/>
              </a:spcAft>
              <a:buFont typeface="+mj-lt"/>
              <a:buAutoNum type="arabicPeriod" startAt="7"/>
            </a:pPr>
            <a:r>
              <a:rPr lang="en-US" sz="1800" b="1" i="0" u="none" strike="noStrike" dirty="0">
                <a:solidFill>
                  <a:srgbClr val="273239"/>
                </a:solidFill>
                <a:effectLst/>
                <a:latin typeface="Nunito" pitchFamily="2" charset="77"/>
              </a:rPr>
              <a:t>High dependence on tools: </a:t>
            </a:r>
            <a:r>
              <a:rPr lang="en-US" sz="1800" b="0" i="0" u="none" strike="noStrike" dirty="0">
                <a:solidFill>
                  <a:srgbClr val="273239"/>
                </a:solidFill>
                <a:effectLst/>
                <a:latin typeface="Nunito" pitchFamily="2" charset="77"/>
              </a:rPr>
              <a:t>Software engineering heavily depends on the tools, and if the tools are not properly configured or are not compatible with the software, it can cause issues.</a:t>
            </a:r>
          </a:p>
          <a:p>
            <a:pPr algn="l" fontAlgn="base">
              <a:spcAft>
                <a:spcPts val="1800"/>
              </a:spcAft>
              <a:buFont typeface="+mj-lt"/>
              <a:buAutoNum type="arabicPeriod" startAt="8"/>
            </a:pPr>
            <a:r>
              <a:rPr lang="en-US" sz="1800" b="1" i="0" u="none" strike="noStrike" dirty="0">
                <a:solidFill>
                  <a:srgbClr val="273239"/>
                </a:solidFill>
                <a:effectLst/>
                <a:latin typeface="Nunito" pitchFamily="2" charset="77"/>
              </a:rPr>
              <a:t>High maintenance</a:t>
            </a:r>
            <a:r>
              <a:rPr lang="en-US" sz="1800" b="0" i="0" u="none" strike="noStrike" dirty="0">
                <a:solidFill>
                  <a:srgbClr val="273239"/>
                </a:solidFill>
                <a:effectLst/>
                <a:latin typeface="Nunito" pitchFamily="2" charset="77"/>
              </a:rPr>
              <a:t>: The software engineering process requires regular maintenance to ensure that the software is running efficiently, which can be costly and time-consuming.</a:t>
            </a:r>
          </a:p>
          <a:p>
            <a:endParaRPr lang="en-US" sz="1800" dirty="0"/>
          </a:p>
        </p:txBody>
      </p:sp>
    </p:spTree>
    <p:extLst>
      <p:ext uri="{BB962C8B-B14F-4D97-AF65-F5344CB8AC3E}">
        <p14:creationId xmlns:p14="http://schemas.microsoft.com/office/powerpoint/2010/main" val="20673418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8EE88-E31E-86C6-8D46-AEF54ACFC2F4}"/>
              </a:ext>
            </a:extLst>
          </p:cNvPr>
          <p:cNvSpPr>
            <a:spLocks noGrp="1"/>
          </p:cNvSpPr>
          <p:nvPr>
            <p:ph type="title"/>
          </p:nvPr>
        </p:nvSpPr>
        <p:spPr>
          <a:xfrm>
            <a:off x="628650" y="681036"/>
            <a:ext cx="7886700" cy="1325563"/>
          </a:xfrm>
        </p:spPr>
        <p:txBody>
          <a:bodyPr/>
          <a:lstStyle/>
          <a:p>
            <a:r>
              <a:rPr lang="en-US" b="1" i="0" u="none" strike="noStrike" dirty="0">
                <a:solidFill>
                  <a:srgbClr val="273239"/>
                </a:solidFill>
                <a:effectLst/>
                <a:latin typeface="Nunito" pitchFamily="2" charset="77"/>
              </a:rPr>
              <a:t>Conclusion</a:t>
            </a:r>
            <a:br>
              <a:rPr lang="en-US" b="1" i="0" u="none" strike="noStrike" dirty="0">
                <a:solidFill>
                  <a:srgbClr val="273239"/>
                </a:solidFill>
                <a:effectLst/>
                <a:latin typeface="Nunito" pitchFamily="2" charset="77"/>
              </a:rPr>
            </a:br>
            <a:endParaRPr lang="en-US" dirty="0"/>
          </a:p>
        </p:txBody>
      </p:sp>
      <p:sp>
        <p:nvSpPr>
          <p:cNvPr id="3" name="Text Placeholder 2">
            <a:extLst>
              <a:ext uri="{FF2B5EF4-FFF2-40B4-BE49-F238E27FC236}">
                <a16:creationId xmlns:a16="http://schemas.microsoft.com/office/drawing/2014/main" id="{13A80662-C6A7-CAD0-7792-4BF244EF9F5A}"/>
              </a:ext>
            </a:extLst>
          </p:cNvPr>
          <p:cNvSpPr>
            <a:spLocks noGrp="1"/>
          </p:cNvSpPr>
          <p:nvPr>
            <p:ph type="body" idx="1"/>
          </p:nvPr>
        </p:nvSpPr>
        <p:spPr>
          <a:xfrm>
            <a:off x="488801" y="1545926"/>
            <a:ext cx="7886700" cy="4351339"/>
          </a:xfrm>
        </p:spPr>
        <p:txBody>
          <a:bodyPr/>
          <a:lstStyle/>
          <a:p>
            <a:pPr algn="just" rtl="0" fontAlgn="base">
              <a:spcAft>
                <a:spcPts val="750"/>
              </a:spcAft>
            </a:pPr>
            <a:r>
              <a:rPr lang="en-US" b="0" i="0" u="none" strike="noStrike" dirty="0">
                <a:solidFill>
                  <a:srgbClr val="273239"/>
                </a:solidFill>
                <a:effectLst/>
                <a:latin typeface="Nunito" pitchFamily="2" charset="77"/>
              </a:rPr>
              <a:t>Software engineering is a key field that involves creating and maintaining software. It combines technical skills, creativity, and problem-solving. As technology advances, the need for software engineers increases, making it a great career choice. Whether you’re new to the field or want to learn more, understanding software engineering is crucial. Keep exploring, learning, and enjoying the challenges and opportunities this field offers.</a:t>
            </a:r>
          </a:p>
          <a:p>
            <a:endParaRPr lang="en-US" dirty="0"/>
          </a:p>
        </p:txBody>
      </p:sp>
    </p:spTree>
    <p:extLst>
      <p:ext uri="{BB962C8B-B14F-4D97-AF65-F5344CB8AC3E}">
        <p14:creationId xmlns:p14="http://schemas.microsoft.com/office/powerpoint/2010/main" val="1857171"/>
      </p:ext>
    </p:extLst>
  </p:cSld>
  <p:clrMapOvr>
    <a:masterClrMapping/>
  </p:clrMapOvr>
</p:sld>
</file>

<file path=ppt/theme/theme1.xml><?xml version="1.0" encoding="utf-8"?>
<a:theme xmlns:a="http://schemas.openxmlformats.org/drawingml/2006/main" name="PPT2_16to9">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481</TotalTime>
  <Words>2264</Words>
  <Application>Microsoft Macintosh PowerPoint</Application>
  <PresentationFormat>On-screen Show (4:3)</PresentationFormat>
  <Paragraphs>116</Paragraphs>
  <Slides>26</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Nunito</vt:lpstr>
      <vt:lpstr>Source Sans 3</vt:lpstr>
      <vt:lpstr>PPT2_16to9</vt:lpstr>
      <vt:lpstr>CSE1300</vt:lpstr>
      <vt:lpstr>What is Software Engineering? </vt:lpstr>
      <vt:lpstr>Software Engineering</vt:lpstr>
      <vt:lpstr>Key Principles of Software Engineering </vt:lpstr>
      <vt:lpstr>Key Principles of Software Engineering cont. </vt:lpstr>
      <vt:lpstr>Main Attributes of Software Engineering </vt:lpstr>
      <vt:lpstr>Software Development Process </vt:lpstr>
      <vt:lpstr>Software Development Life Cycle (SDLC) </vt:lpstr>
      <vt:lpstr>Stages of the Software Development Life Cycle </vt:lpstr>
      <vt:lpstr>Stage-1: Planning and Requirement Analysis </vt:lpstr>
      <vt:lpstr>Stage-2: Defining Requirements </vt:lpstr>
      <vt:lpstr>Stage-3: Designing Architecture </vt:lpstr>
      <vt:lpstr>Stage-4: Developing Product </vt:lpstr>
      <vt:lpstr>Stage-5: Product Testing and Integration </vt:lpstr>
      <vt:lpstr>Stage-6: Deployment and Maintenance of Products </vt:lpstr>
      <vt:lpstr>Difference between Traditional and Agile Software Development </vt:lpstr>
      <vt:lpstr>Differences</vt:lpstr>
      <vt:lpstr>Software Testing </vt:lpstr>
      <vt:lpstr>What is Software Testing? </vt:lpstr>
      <vt:lpstr>Software Testing Types</vt:lpstr>
      <vt:lpstr>Software Testing Principles  </vt:lpstr>
      <vt:lpstr>Advantages of Software Engineering </vt:lpstr>
      <vt:lpstr>Advantages of Software Engineering cont. </vt:lpstr>
      <vt:lpstr>Disadvantages of Software Engineering </vt:lpstr>
      <vt:lpstr>Disadvantages of Software Engineering cont. </vt:lpstr>
      <vt:lpstr>Conclusion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First-Year Experience! </dc:title>
  <cp:lastModifiedBy>Harshitha Nirujogi</cp:lastModifiedBy>
  <cp:revision>143</cp:revision>
  <dcterms:modified xsi:type="dcterms:W3CDTF">2026-04-14T15:42:10Z</dcterms:modified>
</cp:coreProperties>
</file>