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41"/>
  </p:notesMasterIdLst>
  <p:sldIdLst>
    <p:sldId id="256" r:id="rId2"/>
    <p:sldId id="275" r:id="rId3"/>
    <p:sldId id="276" r:id="rId4"/>
    <p:sldId id="305" r:id="rId5"/>
    <p:sldId id="306" r:id="rId6"/>
    <p:sldId id="277" r:id="rId7"/>
    <p:sldId id="278" r:id="rId8"/>
    <p:sldId id="279" r:id="rId9"/>
    <p:sldId id="280" r:id="rId10"/>
    <p:sldId id="281" r:id="rId11"/>
    <p:sldId id="282" r:id="rId12"/>
    <p:sldId id="302" r:id="rId13"/>
    <p:sldId id="303" r:id="rId14"/>
    <p:sldId id="283" r:id="rId15"/>
    <p:sldId id="284" r:id="rId16"/>
    <p:sldId id="285" r:id="rId17"/>
    <p:sldId id="304" r:id="rId18"/>
    <p:sldId id="286" r:id="rId19"/>
    <p:sldId id="287" r:id="rId20"/>
    <p:sldId id="288" r:id="rId21"/>
    <p:sldId id="289" r:id="rId22"/>
    <p:sldId id="290" r:id="rId23"/>
    <p:sldId id="291" r:id="rId24"/>
    <p:sldId id="292" r:id="rId25"/>
    <p:sldId id="309" r:id="rId26"/>
    <p:sldId id="310" r:id="rId27"/>
    <p:sldId id="312" r:id="rId28"/>
    <p:sldId id="314" r:id="rId29"/>
    <p:sldId id="315" r:id="rId30"/>
    <p:sldId id="316" r:id="rId31"/>
    <p:sldId id="317" r:id="rId32"/>
    <p:sldId id="318" r:id="rId33"/>
    <p:sldId id="319" r:id="rId34"/>
    <p:sldId id="295" r:id="rId35"/>
    <p:sldId id="296" r:id="rId36"/>
    <p:sldId id="297" r:id="rId37"/>
    <p:sldId id="298" r:id="rId38"/>
    <p:sldId id="300" r:id="rId39"/>
    <p:sldId id="301" r:id="rId4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62"/>
    <p:restoredTop sz="94672"/>
  </p:normalViewPr>
  <p:slideViewPr>
    <p:cSldViewPr snapToGrid="0" snapToObjects="1">
      <p:cViewPr varScale="1">
        <p:scale>
          <a:sx n="99" d="100"/>
          <a:sy n="99" d="100"/>
        </p:scale>
        <p:origin x="104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Introduce yourself and welcome the students</a:t>
            </a:r>
            <a:endParaRPr/>
          </a:p>
        </p:txBody>
      </p:sp>
      <p:sp>
        <p:nvSpPr>
          <p:cNvPr id="88" name="Google Shape;8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29120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3"/>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
          <p:cNvSpPr txBox="1">
            <a:spLocks noGrp="1"/>
          </p:cNvSpPr>
          <p:nvPr>
            <p:ph type="body" idx="1"/>
          </p:nvPr>
        </p:nvSpPr>
        <p:spPr>
          <a:xfrm>
            <a:off x="628650" y="1825625"/>
            <a:ext cx="78867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3" name="Google Shape;23;p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4"/>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4"/>
          <p:cNvSpPr txBox="1">
            <a:spLocks noGrp="1"/>
          </p:cNvSpPr>
          <p:nvPr>
            <p:ph type="subTitle" idx="1"/>
          </p:nvPr>
        </p:nvSpPr>
        <p:spPr>
          <a:xfrm>
            <a:off x="1143000" y="3602037"/>
            <a:ext cx="6858000" cy="1655763"/>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29" name="Google Shape;29;p4"/>
          <p:cNvSpPr txBox="1">
            <a:spLocks noGrp="1"/>
          </p:cNvSpPr>
          <p:nvPr>
            <p:ph type="dt" idx="10"/>
          </p:nvPr>
        </p:nvSpPr>
        <p:spPr>
          <a:xfrm>
            <a:off x="628650" y="64988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3028950" y="64988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a:off x="6457950" y="64988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5"/>
          <p:cNvSpPr txBox="1">
            <a:spLocks noGrp="1"/>
          </p:cNvSpPr>
          <p:nvPr>
            <p:ph type="title"/>
          </p:nvPr>
        </p:nvSpPr>
        <p:spPr>
          <a:xfrm>
            <a:off x="623888" y="1709740"/>
            <a:ext cx="78867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5"/>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5" name="Google Shape;35;p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628650" y="1825625"/>
            <a:ext cx="38862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1" name="Google Shape;41;p6"/>
          <p:cNvSpPr txBox="1">
            <a:spLocks noGrp="1"/>
          </p:cNvSpPr>
          <p:nvPr>
            <p:ph type="body" idx="2"/>
          </p:nvPr>
        </p:nvSpPr>
        <p:spPr>
          <a:xfrm>
            <a:off x="4629150" y="1825625"/>
            <a:ext cx="38862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629841"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8" name="Google Shape;48;p7"/>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9" name="Google Shape;49;p7"/>
          <p:cNvSpPr txBox="1">
            <a:spLocks noGrp="1"/>
          </p:cNvSpPr>
          <p:nvPr>
            <p:ph type="body" idx="3"/>
          </p:nvPr>
        </p:nvSpPr>
        <p:spPr>
          <a:xfrm>
            <a:off x="4629151" y="1681163"/>
            <a:ext cx="3887391"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0" name="Google Shape;50;p7"/>
          <p:cNvSpPr txBox="1">
            <a:spLocks noGrp="1"/>
          </p:cNvSpPr>
          <p:nvPr>
            <p:ph type="body" idx="4"/>
          </p:nvPr>
        </p:nvSpPr>
        <p:spPr>
          <a:xfrm>
            <a:off x="4629151" y="2505075"/>
            <a:ext cx="3887391"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1" name="Google Shape;61;p9"/>
          <p:cNvSpPr txBox="1">
            <a:spLocks noGrp="1"/>
          </p:cNvSpPr>
          <p:nvPr>
            <p:ph type="body" idx="2"/>
          </p:nvPr>
        </p:nvSpPr>
        <p:spPr>
          <a:xfrm>
            <a:off x="629841" y="2057401"/>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2" name="Google Shape;62;p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375"/>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375"/>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body" idx="1"/>
          </p:nvPr>
        </p:nvSpPr>
        <p:spPr>
          <a:xfrm>
            <a:off x="629841" y="2057401"/>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1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96330" y="57944"/>
            <a:ext cx="4351339" cy="78867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623594" y="2285208"/>
            <a:ext cx="5811839" cy="197167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623094" y="370683"/>
            <a:ext cx="5811839" cy="580072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8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28650" y="1825625"/>
            <a:ext cx="7886700" cy="4351339"/>
          </a:xfrm>
          <a:prstGeom prst="rect">
            <a:avLst/>
          </a:prstGeom>
          <a:noFill/>
          <a:ln>
            <a:noFill/>
          </a:ln>
        </p:spPr>
        <p:txBody>
          <a:bodyPr spcFirstLastPara="1" wrap="square" lIns="91425" tIns="45700" rIns="91425" bIns="45700" anchor="t" anchorCtr="0">
            <a:no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1" name="Google Shape;91;p14"/>
          <p:cNvSpPr txBox="1">
            <a:spLocks noGrp="1"/>
          </p:cNvSpPr>
          <p:nvPr>
            <p:ph type="title"/>
          </p:nvPr>
        </p:nvSpPr>
        <p:spPr>
          <a:xfrm>
            <a:off x="916950" y="1847429"/>
            <a:ext cx="7310100" cy="773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240"/>
              <a:buFont typeface="Calibri"/>
              <a:buNone/>
            </a:pPr>
            <a:r>
              <a:rPr lang="en-US" sz="3240" dirty="0"/>
              <a:t>CSE1300</a:t>
            </a:r>
            <a:endParaRPr sz="3240" dirty="0"/>
          </a:p>
        </p:txBody>
      </p:sp>
      <p:sp>
        <p:nvSpPr>
          <p:cNvPr id="92" name="Google Shape;92;p14"/>
          <p:cNvSpPr txBox="1"/>
          <p:nvPr/>
        </p:nvSpPr>
        <p:spPr>
          <a:xfrm>
            <a:off x="537519" y="3102807"/>
            <a:ext cx="8068962" cy="1661963"/>
          </a:xfrm>
          <a:prstGeom prst="rect">
            <a:avLst/>
          </a:prstGeom>
          <a:noFill/>
          <a:ln>
            <a:noFill/>
          </a:ln>
        </p:spPr>
        <p:txBody>
          <a:bodyPr spcFirstLastPara="1" wrap="square" lIns="91425" tIns="91425" rIns="91425" bIns="91425" anchor="t" anchorCtr="0">
            <a:spAutoFit/>
          </a:bodyPr>
          <a:lstStyle/>
          <a:p>
            <a:pPr algn="ctr"/>
            <a:r>
              <a:rPr lang="en-US" sz="3200" b="0" i="0" u="none" strike="noStrike" dirty="0">
                <a:solidFill>
                  <a:srgbClr val="000000"/>
                </a:solidFill>
                <a:effectLst/>
              </a:rPr>
              <a:t>An Introduction to Encryption, Network Security, and Social Engineering</a:t>
            </a:r>
          </a:p>
          <a:p>
            <a:pPr marL="0" lvl="0" indent="0" algn="l" rtl="0">
              <a:spcBef>
                <a:spcPts val="0"/>
              </a:spcBef>
              <a:spcAft>
                <a:spcPts val="0"/>
              </a:spcAft>
              <a:buNone/>
            </a:pPr>
            <a:endParaRPr sz="3200" dirty="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61CB5-B0A7-6892-9EFD-D0B9B3147D12}"/>
              </a:ext>
            </a:extLst>
          </p:cNvPr>
          <p:cNvSpPr>
            <a:spLocks noGrp="1"/>
          </p:cNvSpPr>
          <p:nvPr>
            <p:ph type="title"/>
          </p:nvPr>
        </p:nvSpPr>
        <p:spPr>
          <a:xfrm>
            <a:off x="628650" y="809968"/>
            <a:ext cx="7886700" cy="1325563"/>
          </a:xfrm>
        </p:spPr>
        <p:txBody>
          <a:bodyPr/>
          <a:lstStyle/>
          <a:p>
            <a:r>
              <a:rPr lang="en-US" b="1" i="0" u="none" strike="noStrike" dirty="0">
                <a:solidFill>
                  <a:srgbClr val="000000"/>
                </a:solidFill>
                <a:effectLst/>
              </a:rPr>
              <a:t>Introduction to Security</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157E8EB4-B2D9-C607-9E5C-B8CBADC7C60E}"/>
              </a:ext>
            </a:extLst>
          </p:cNvPr>
          <p:cNvSpPr>
            <a:spLocks noGrp="1"/>
          </p:cNvSpPr>
          <p:nvPr>
            <p:ph type="body" idx="1"/>
          </p:nvPr>
        </p:nvSpPr>
        <p:spPr/>
        <p:txBody>
          <a:bodyPr/>
          <a:lstStyle/>
          <a:p>
            <a:pPr algn="l">
              <a:buFont typeface="Arial" panose="020B0604020202020204" pitchFamily="34" charset="0"/>
              <a:buChar char="•"/>
            </a:pPr>
            <a:r>
              <a:rPr lang="en-US" sz="2400" b="0" i="0" u="none" strike="noStrike" dirty="0">
                <a:solidFill>
                  <a:srgbClr val="000000"/>
                </a:solidFill>
                <a:effectLst/>
              </a:rPr>
              <a:t>Security refers to the protection of digital information, networks, and systems from unauthorized access, attacks, or damage.</a:t>
            </a:r>
          </a:p>
          <a:p>
            <a:pPr algn="l">
              <a:buFont typeface="Arial" panose="020B0604020202020204" pitchFamily="34" charset="0"/>
              <a:buChar char="•"/>
            </a:pPr>
            <a:r>
              <a:rPr lang="en-US" sz="2400" b="0" i="0" u="none" strike="noStrike" dirty="0">
                <a:solidFill>
                  <a:srgbClr val="000000"/>
                </a:solidFill>
                <a:effectLst/>
              </a:rPr>
              <a:t>Cybersecurity is essential in today's digital world to safeguard personal, corporate, and governmental data.</a:t>
            </a:r>
          </a:p>
          <a:p>
            <a:pPr algn="l">
              <a:buFont typeface="Arial" panose="020B0604020202020204" pitchFamily="34" charset="0"/>
              <a:buChar char="•"/>
            </a:pPr>
            <a:r>
              <a:rPr lang="en-US" sz="2400" b="0" i="0" u="none" strike="noStrike" dirty="0">
                <a:solidFill>
                  <a:srgbClr val="000000"/>
                </a:solidFill>
                <a:effectLst/>
              </a:rPr>
              <a:t>This presentation covers encryption, network security, and social engineering.</a:t>
            </a:r>
          </a:p>
          <a:p>
            <a:endParaRPr lang="en-US" sz="2400" dirty="0">
              <a:latin typeface="+mn-lt"/>
            </a:endParaRPr>
          </a:p>
        </p:txBody>
      </p:sp>
    </p:spTree>
    <p:extLst>
      <p:ext uri="{BB962C8B-B14F-4D97-AF65-F5344CB8AC3E}">
        <p14:creationId xmlns:p14="http://schemas.microsoft.com/office/powerpoint/2010/main" val="2282462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DC106-39EB-5DF3-0103-A4BDE70021A3}"/>
              </a:ext>
            </a:extLst>
          </p:cNvPr>
          <p:cNvSpPr>
            <a:spLocks noGrp="1"/>
          </p:cNvSpPr>
          <p:nvPr>
            <p:ph type="title"/>
          </p:nvPr>
        </p:nvSpPr>
        <p:spPr/>
        <p:txBody>
          <a:bodyPr/>
          <a:lstStyle/>
          <a:p>
            <a:r>
              <a:rPr lang="en-US" b="1" i="0" u="none" strike="noStrike" dirty="0">
                <a:solidFill>
                  <a:srgbClr val="000000"/>
                </a:solidFill>
                <a:effectLst/>
              </a:rPr>
              <a:t>Encryption</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D38F4BCA-57DE-D2C4-B185-9878C9D41F1F}"/>
              </a:ext>
            </a:extLst>
          </p:cNvPr>
          <p:cNvSpPr>
            <a:spLocks noGrp="1"/>
          </p:cNvSpPr>
          <p:nvPr>
            <p:ph type="body" idx="1"/>
          </p:nvPr>
        </p:nvSpPr>
        <p:spPr>
          <a:xfrm>
            <a:off x="628650" y="1161746"/>
            <a:ext cx="7886700" cy="4612753"/>
          </a:xfrm>
        </p:spPr>
        <p:txBody>
          <a:bodyPr/>
          <a:lstStyle/>
          <a:p>
            <a:pPr algn="l">
              <a:buFont typeface="Arial" panose="020B0604020202020204" pitchFamily="34" charset="0"/>
              <a:buChar char="•"/>
            </a:pPr>
            <a:r>
              <a:rPr lang="en-US" b="0" i="0" u="none" strike="noStrike" dirty="0">
                <a:solidFill>
                  <a:srgbClr val="000000"/>
                </a:solidFill>
                <a:effectLst/>
              </a:rPr>
              <a:t>Encryption is the process by which a readable message is converted to an unreadable form to prevent unauthorized parties from reading it.</a:t>
            </a:r>
          </a:p>
          <a:p>
            <a:pPr algn="l">
              <a:buFont typeface="Arial" panose="020B0604020202020204" pitchFamily="34" charset="0"/>
              <a:buChar char="•"/>
            </a:pPr>
            <a:r>
              <a:rPr lang="en-US" b="0" i="0" u="none" strike="noStrike" dirty="0">
                <a:solidFill>
                  <a:srgbClr val="000000"/>
                </a:solidFill>
                <a:effectLst/>
              </a:rPr>
              <a:t>Used in online transactions, messaging apps, and data storage.</a:t>
            </a:r>
          </a:p>
          <a:p>
            <a:pPr marL="114300" indent="0" algn="l">
              <a:buNone/>
            </a:pPr>
            <a:r>
              <a:rPr lang="en-US" b="1" i="0" u="none" strike="noStrike" dirty="0">
                <a:solidFill>
                  <a:srgbClr val="000000"/>
                </a:solidFill>
                <a:effectLst/>
              </a:rPr>
              <a:t>WHY Encryption?</a:t>
            </a:r>
            <a:endParaRPr lang="en-US" b="0" i="0" u="none" strike="noStrike" dirty="0">
              <a:solidFill>
                <a:srgbClr val="000000"/>
              </a:solidFill>
              <a:effectLst/>
            </a:endParaRPr>
          </a:p>
          <a:p>
            <a:r>
              <a:rPr lang="en-US" b="0" i="0" u="none" strike="noStrike" dirty="0">
                <a:solidFill>
                  <a:srgbClr val="000000"/>
                </a:solidFill>
                <a:effectLst/>
                <a:latin typeface="-webkit-standard"/>
              </a:rPr>
              <a:t>Encryption is essential for ensuring data security by protecting sensitive information from unauthorized access. It maintains confidentiality, integrity, and authenticity in digital communications. Encryption is widely used in various applications, including secure online transactions, data storage, and confidential messaging. It helps prevent data breaches, cyberattacks, and identity theft by making intercepted data unreadable without the correct decryption key.</a:t>
            </a:r>
            <a:endParaRPr lang="en-US" dirty="0"/>
          </a:p>
        </p:txBody>
      </p:sp>
    </p:spTree>
    <p:extLst>
      <p:ext uri="{BB962C8B-B14F-4D97-AF65-F5344CB8AC3E}">
        <p14:creationId xmlns:p14="http://schemas.microsoft.com/office/powerpoint/2010/main" val="4103460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A1CB0-3EAB-7F62-0336-7DE1D3D3A623}"/>
              </a:ext>
            </a:extLst>
          </p:cNvPr>
          <p:cNvSpPr>
            <a:spLocks noGrp="1"/>
          </p:cNvSpPr>
          <p:nvPr>
            <p:ph type="title"/>
          </p:nvPr>
        </p:nvSpPr>
        <p:spPr/>
        <p:txBody>
          <a:bodyPr/>
          <a:lstStyle/>
          <a:p>
            <a:r>
              <a:rPr lang="en-US" dirty="0"/>
              <a:t>Decryption</a:t>
            </a:r>
          </a:p>
        </p:txBody>
      </p:sp>
      <p:sp>
        <p:nvSpPr>
          <p:cNvPr id="3" name="Text Placeholder 2">
            <a:extLst>
              <a:ext uri="{FF2B5EF4-FFF2-40B4-BE49-F238E27FC236}">
                <a16:creationId xmlns:a16="http://schemas.microsoft.com/office/drawing/2014/main" id="{9BC40E55-9D1C-FD82-BD26-D25A6F64E0E1}"/>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﻿Decryption is the process of converting an encrypted message back to its original format(readable).</a:t>
            </a:r>
          </a:p>
          <a:p>
            <a:pPr>
              <a:buFont typeface="Arial" panose="020B0604020202020204" pitchFamily="34" charset="0"/>
              <a:buChar char="•"/>
            </a:pPr>
            <a:r>
              <a:rPr lang="en-US" dirty="0">
                <a:effectLst/>
                <a:latin typeface="Helvetica" pitchFamily="2" charset="0"/>
              </a:rPr>
              <a:t>﻿﻿The original message is called the plaintext message.</a:t>
            </a:r>
          </a:p>
          <a:p>
            <a:pPr>
              <a:buFont typeface="Arial" panose="020B0604020202020204" pitchFamily="34" charset="0"/>
              <a:buChar char="•"/>
            </a:pPr>
            <a:endParaRPr lang="en-US" dirty="0">
              <a:effectLst/>
              <a:latin typeface="Helvetica" pitchFamily="2" charset="0"/>
            </a:endParaRPr>
          </a:p>
          <a:p>
            <a:endParaRPr lang="en-US" dirty="0"/>
          </a:p>
        </p:txBody>
      </p:sp>
      <p:pic>
        <p:nvPicPr>
          <p:cNvPr id="6" name="Picture 5" descr="This image shows the process of encryption and decryption, used to protect data.&#10;&#10;What you see:&#10;&#10;A sequence of steps from left to right:&#10;&#10;Plain text (normal readable data)&#10;A key for encryption&#10;Encrypted text (scrambled data)&#10;A key for decryption&#10;Back to plain text&#10;What it represents:&#10;Step 1: Plain Text&#10;This is the original message, easy to read&#10;Step 2: Encryption&#10;A key is used to convert the message into a secret form&#10;Step 3: Encrypted Text&#10;The data becomes scrambled and unreadable&#10;Step 4: Decryption&#10;Another key is used to convert it back&#10;Step 5: Plain Text again&#10;The original message is restored&#10;In very simple terms:&#10;You lock the data → so others cannot read it&#10;Then you unlock it → to get the original message back&#10;Easy analogy:&#10;&#10;Think of it like a locked box:&#10;&#10;Message = item inside the box&#10;Encryption = locking the box with a key&#10;Decryption = unlocking it with the correct key&#10;Connection to computing:&#10;Used in:&#10;Online banking&#10;Password protection&#10;Secure communication (HTTPS)&#10;Keeps data safe from hackers and unauthorized access&#10;&#10;Encryption ensures that even if someone gets the data, they cannot understand it without the key.">
            <a:extLst>
              <a:ext uri="{FF2B5EF4-FFF2-40B4-BE49-F238E27FC236}">
                <a16:creationId xmlns:a16="http://schemas.microsoft.com/office/drawing/2014/main" id="{729955D2-B25F-3E01-1486-58B3AAF9CAFA}"/>
              </a:ext>
            </a:extLst>
          </p:cNvPr>
          <p:cNvPicPr>
            <a:picLocks noChangeAspect="1"/>
          </p:cNvPicPr>
          <p:nvPr/>
        </p:nvPicPr>
        <p:blipFill>
          <a:blip r:embed="rId2"/>
          <a:stretch>
            <a:fillRect/>
          </a:stretch>
        </p:blipFill>
        <p:spPr>
          <a:xfrm>
            <a:off x="1725693" y="3351465"/>
            <a:ext cx="5464013" cy="1501270"/>
          </a:xfrm>
          <a:prstGeom prst="rect">
            <a:avLst/>
          </a:prstGeom>
        </p:spPr>
      </p:pic>
    </p:spTree>
    <p:extLst>
      <p:ext uri="{BB962C8B-B14F-4D97-AF65-F5344CB8AC3E}">
        <p14:creationId xmlns:p14="http://schemas.microsoft.com/office/powerpoint/2010/main" val="1621393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EDCBD-BFF1-58C6-661E-4B97D3FD84F5}"/>
              </a:ext>
            </a:extLst>
          </p:cNvPr>
          <p:cNvSpPr>
            <a:spLocks noGrp="1"/>
          </p:cNvSpPr>
          <p:nvPr>
            <p:ph type="title"/>
          </p:nvPr>
        </p:nvSpPr>
        <p:spPr/>
        <p:txBody>
          <a:bodyPr/>
          <a:lstStyle/>
          <a:p>
            <a:r>
              <a:rPr lang="en-US" dirty="0"/>
              <a:t>Terminology</a:t>
            </a:r>
          </a:p>
        </p:txBody>
      </p:sp>
      <p:sp>
        <p:nvSpPr>
          <p:cNvPr id="3" name="Text Placeholder 2">
            <a:extLst>
              <a:ext uri="{FF2B5EF4-FFF2-40B4-BE49-F238E27FC236}">
                <a16:creationId xmlns:a16="http://schemas.microsoft.com/office/drawing/2014/main" id="{5BBA00C1-7C9C-1589-834E-1556A1C8DBF6}"/>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﻿PLAIN TEXT: Plain text is readable unencrypted message.</a:t>
            </a:r>
          </a:p>
          <a:p>
            <a:pPr>
              <a:buFont typeface="Arial" panose="020B0604020202020204" pitchFamily="34" charset="0"/>
              <a:buChar char="•"/>
            </a:pPr>
            <a:r>
              <a:rPr lang="en-US" dirty="0">
                <a:effectLst/>
                <a:latin typeface="Helvetica" pitchFamily="2" charset="0"/>
              </a:rPr>
              <a:t>﻿﻿CIPHER TEXT: Cipher text is unreadable encrypted message.</a:t>
            </a:r>
          </a:p>
          <a:p>
            <a:pPr>
              <a:buFont typeface="Arial" panose="020B0604020202020204" pitchFamily="34" charset="0"/>
              <a:buChar char="•"/>
            </a:pPr>
            <a:r>
              <a:rPr lang="en-US" dirty="0">
                <a:effectLst/>
                <a:latin typeface="Helvetica" pitchFamily="2" charset="0"/>
              </a:rPr>
              <a:t>﻿﻿PRIVATE KEY: Private key is used to decode the encrypted data at receiver's end.</a:t>
            </a:r>
          </a:p>
          <a:p>
            <a:pPr>
              <a:buFont typeface="Arial" panose="020B0604020202020204" pitchFamily="34" charset="0"/>
              <a:buChar char="•"/>
            </a:pPr>
            <a:r>
              <a:rPr lang="en-US" dirty="0">
                <a:effectLst/>
                <a:latin typeface="Helvetica" pitchFamily="2" charset="0"/>
              </a:rPr>
              <a:t>﻿﻿PUBLIC KEY: Public key is used to encrypt the message at sender's end</a:t>
            </a:r>
          </a:p>
          <a:p>
            <a:endParaRPr lang="en-US" dirty="0"/>
          </a:p>
        </p:txBody>
      </p:sp>
    </p:spTree>
    <p:extLst>
      <p:ext uri="{BB962C8B-B14F-4D97-AF65-F5344CB8AC3E}">
        <p14:creationId xmlns:p14="http://schemas.microsoft.com/office/powerpoint/2010/main" val="1177152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D22B3-36DF-E040-94C6-B065665835AD}"/>
              </a:ext>
            </a:extLst>
          </p:cNvPr>
          <p:cNvSpPr>
            <a:spLocks noGrp="1"/>
          </p:cNvSpPr>
          <p:nvPr>
            <p:ph type="title"/>
          </p:nvPr>
        </p:nvSpPr>
        <p:spPr/>
        <p:txBody>
          <a:bodyPr/>
          <a:lstStyle/>
          <a:p>
            <a:r>
              <a:rPr lang="en-US" b="1" i="0" u="none" strike="noStrike" dirty="0">
                <a:solidFill>
                  <a:srgbClr val="000000"/>
                </a:solidFill>
                <a:effectLst/>
              </a:rPr>
              <a:t>Types of Encryption</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0D2D81C6-07D4-31BA-97C5-19BAF2F8FA54}"/>
              </a:ext>
            </a:extLst>
          </p:cNvPr>
          <p:cNvSpPr>
            <a:spLocks noGrp="1"/>
          </p:cNvSpPr>
          <p:nvPr>
            <p:ph type="body" idx="1"/>
          </p:nvPr>
        </p:nvSpPr>
        <p:spPr/>
        <p:txBody>
          <a:bodyPr/>
          <a:lstStyle/>
          <a:p>
            <a:pPr algn="l">
              <a:buFont typeface="Arial" panose="020B0604020202020204" pitchFamily="34" charset="0"/>
              <a:buChar char="•"/>
            </a:pPr>
            <a:r>
              <a:rPr lang="en-US" b="1" i="0" u="none" strike="noStrike" dirty="0">
                <a:solidFill>
                  <a:srgbClr val="000000"/>
                </a:solidFill>
                <a:effectLst/>
              </a:rPr>
              <a:t>Symmetric Encryption:</a:t>
            </a:r>
            <a:r>
              <a:rPr lang="en-US" b="0" i="0" u="none" strike="noStrike" dirty="0">
                <a:solidFill>
                  <a:srgbClr val="000000"/>
                </a:solidFill>
                <a:effectLst/>
              </a:rPr>
              <a:t> Uses a single secret key for both encryption and decryption. Faster but requires secure key exchange.</a:t>
            </a:r>
          </a:p>
          <a:p>
            <a:pPr algn="l">
              <a:buFont typeface="Arial" panose="020B0604020202020204" pitchFamily="34" charset="0"/>
              <a:buChar char="•"/>
            </a:pPr>
            <a:r>
              <a:rPr lang="en-US" b="1" i="0" u="none" strike="noStrike" dirty="0">
                <a:solidFill>
                  <a:srgbClr val="000000"/>
                </a:solidFill>
                <a:effectLst/>
              </a:rPr>
              <a:t>Asymmetric Encryption:</a:t>
            </a:r>
            <a:r>
              <a:rPr lang="en-US" b="0" i="0" u="none" strike="noStrike" dirty="0">
                <a:solidFill>
                  <a:srgbClr val="000000"/>
                </a:solidFill>
                <a:effectLst/>
              </a:rPr>
              <a:t> Uses a public and a private key. More secure but computationally expensive.</a:t>
            </a:r>
          </a:p>
          <a:p>
            <a:pPr algn="l">
              <a:buFont typeface="Arial" panose="020B0604020202020204" pitchFamily="34" charset="0"/>
              <a:buChar char="•"/>
            </a:pPr>
            <a:r>
              <a:rPr lang="en-US" b="1" i="0" u="none" strike="noStrike" dirty="0">
                <a:solidFill>
                  <a:srgbClr val="000000"/>
                </a:solidFill>
                <a:effectLst/>
              </a:rPr>
              <a:t>Hashing:</a:t>
            </a:r>
            <a:r>
              <a:rPr lang="en-US" b="0" i="0" u="none" strike="noStrike" dirty="0">
                <a:solidFill>
                  <a:srgbClr val="000000"/>
                </a:solidFill>
                <a:effectLst/>
              </a:rPr>
              <a:t> Converts data into a fixed-length string, ensuring integrity. Cannot be reversed.</a:t>
            </a:r>
          </a:p>
        </p:txBody>
      </p:sp>
    </p:spTree>
    <p:extLst>
      <p:ext uri="{BB962C8B-B14F-4D97-AF65-F5344CB8AC3E}">
        <p14:creationId xmlns:p14="http://schemas.microsoft.com/office/powerpoint/2010/main" val="1694154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F0A82-C3B5-5032-8190-9C21AEB54ECC}"/>
              </a:ext>
            </a:extLst>
          </p:cNvPr>
          <p:cNvSpPr>
            <a:spLocks noGrp="1"/>
          </p:cNvSpPr>
          <p:nvPr>
            <p:ph type="title"/>
          </p:nvPr>
        </p:nvSpPr>
        <p:spPr/>
        <p:txBody>
          <a:bodyPr/>
          <a:lstStyle/>
          <a:p>
            <a:r>
              <a:rPr lang="en-US" b="1" i="0" u="none" strike="noStrike" dirty="0">
                <a:solidFill>
                  <a:srgbClr val="000000"/>
                </a:solidFill>
                <a:effectLst/>
              </a:rPr>
              <a:t>Symmetric Encryption</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D8D5B032-EBBE-D036-8716-114F8134424A}"/>
              </a:ext>
            </a:extLst>
          </p:cNvPr>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rPr>
              <a:t>The same key is used for both encryption and decryption.</a:t>
            </a:r>
          </a:p>
          <a:p>
            <a:pPr algn="l">
              <a:buFont typeface="Arial" panose="020B0604020202020204" pitchFamily="34" charset="0"/>
              <a:buChar char="•"/>
            </a:pPr>
            <a:r>
              <a:rPr lang="en-US" b="0" i="0" u="none" strike="noStrike" dirty="0">
                <a:solidFill>
                  <a:srgbClr val="000000"/>
                </a:solidFill>
                <a:effectLst/>
              </a:rPr>
              <a:t>Examples: </a:t>
            </a:r>
            <a:r>
              <a:rPr lang="en-US" b="1" i="0" u="none" strike="noStrike" dirty="0">
                <a:solidFill>
                  <a:srgbClr val="000000"/>
                </a:solidFill>
                <a:effectLst/>
              </a:rPr>
              <a:t>AES (Advanced Encryption Standard), DES (Data Encryption Standard), Blowfish.</a:t>
            </a:r>
            <a:endParaRPr lang="en-US" b="0" i="0" u="none" strike="noStrike" dirty="0">
              <a:solidFill>
                <a:srgbClr val="000000"/>
              </a:solidFill>
              <a:effectLst/>
            </a:endParaRPr>
          </a:p>
          <a:p>
            <a:pPr algn="l">
              <a:buFont typeface="Arial" panose="020B0604020202020204" pitchFamily="34" charset="0"/>
              <a:buChar char="•"/>
            </a:pPr>
            <a:r>
              <a:rPr lang="en-US" b="1" i="0" u="none" strike="noStrike" dirty="0">
                <a:solidFill>
                  <a:srgbClr val="000000"/>
                </a:solidFill>
                <a:effectLst/>
              </a:rPr>
              <a:t>Pros:</a:t>
            </a:r>
            <a:r>
              <a:rPr lang="en-US" b="0" i="0" u="none" strike="noStrike" dirty="0">
                <a:solidFill>
                  <a:srgbClr val="000000"/>
                </a:solidFill>
                <a:effectLst/>
              </a:rPr>
              <a:t> Faster processing, suitable for bulk data encryption.</a:t>
            </a:r>
          </a:p>
          <a:p>
            <a:pPr algn="l">
              <a:buFont typeface="Arial" panose="020B0604020202020204" pitchFamily="34" charset="0"/>
              <a:buChar char="•"/>
            </a:pPr>
            <a:r>
              <a:rPr lang="en-US" b="1" i="0" u="none" strike="noStrike" dirty="0">
                <a:solidFill>
                  <a:srgbClr val="000000"/>
                </a:solidFill>
                <a:effectLst/>
              </a:rPr>
              <a:t>Cons:</a:t>
            </a:r>
            <a:r>
              <a:rPr lang="en-US" b="0" i="0" u="none" strike="noStrike" dirty="0">
                <a:solidFill>
                  <a:srgbClr val="000000"/>
                </a:solidFill>
                <a:effectLst/>
              </a:rPr>
              <a:t> Key distribution poses security risks.</a:t>
            </a:r>
          </a:p>
          <a:p>
            <a:endParaRPr lang="en-US" dirty="0"/>
          </a:p>
        </p:txBody>
      </p:sp>
    </p:spTree>
    <p:extLst>
      <p:ext uri="{BB962C8B-B14F-4D97-AF65-F5344CB8AC3E}">
        <p14:creationId xmlns:p14="http://schemas.microsoft.com/office/powerpoint/2010/main" val="3579326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E2608-2641-B520-499E-BD5705082D96}"/>
              </a:ext>
            </a:extLst>
          </p:cNvPr>
          <p:cNvSpPr>
            <a:spLocks noGrp="1"/>
          </p:cNvSpPr>
          <p:nvPr>
            <p:ph type="title"/>
          </p:nvPr>
        </p:nvSpPr>
        <p:spPr/>
        <p:txBody>
          <a:bodyPr/>
          <a:lstStyle/>
          <a:p>
            <a:r>
              <a:rPr lang="en-US" b="1" i="0" u="none" strike="noStrike" dirty="0">
                <a:solidFill>
                  <a:srgbClr val="000000"/>
                </a:solidFill>
                <a:effectLst/>
              </a:rPr>
              <a:t>Asymmetric Encryption</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D9CAF9F1-E5A7-A15B-B449-E675E9C458CD}"/>
              </a:ext>
            </a:extLst>
          </p:cNvPr>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rPr>
              <a:t>Uses a </a:t>
            </a:r>
            <a:r>
              <a:rPr lang="en-US" b="1" i="0" u="none" strike="noStrike" dirty="0">
                <a:solidFill>
                  <a:srgbClr val="000000"/>
                </a:solidFill>
                <a:effectLst/>
              </a:rPr>
              <a:t>public key</a:t>
            </a:r>
            <a:r>
              <a:rPr lang="en-US" b="0" i="0" u="none" strike="noStrike" dirty="0">
                <a:solidFill>
                  <a:srgbClr val="000000"/>
                </a:solidFill>
                <a:effectLst/>
              </a:rPr>
              <a:t> for encryption and a </a:t>
            </a:r>
            <a:r>
              <a:rPr lang="en-US" b="1" i="0" u="none" strike="noStrike" dirty="0">
                <a:solidFill>
                  <a:srgbClr val="000000"/>
                </a:solidFill>
                <a:effectLst/>
              </a:rPr>
              <a:t>private key</a:t>
            </a:r>
            <a:r>
              <a:rPr lang="en-US" b="0" i="0" u="none" strike="noStrike" dirty="0">
                <a:solidFill>
                  <a:srgbClr val="000000"/>
                </a:solidFill>
                <a:effectLst/>
              </a:rPr>
              <a:t> for decryption.</a:t>
            </a:r>
          </a:p>
          <a:p>
            <a:pPr algn="l">
              <a:buFont typeface="Arial" panose="020B0604020202020204" pitchFamily="34" charset="0"/>
              <a:buChar char="•"/>
            </a:pPr>
            <a:r>
              <a:rPr lang="en-US" b="0" i="0" u="none" strike="noStrike" dirty="0">
                <a:solidFill>
                  <a:srgbClr val="000000"/>
                </a:solidFill>
                <a:effectLst/>
              </a:rPr>
              <a:t>Examples: </a:t>
            </a:r>
            <a:r>
              <a:rPr lang="en-US" b="1" i="0" u="none" strike="noStrike" dirty="0">
                <a:solidFill>
                  <a:srgbClr val="000000"/>
                </a:solidFill>
                <a:effectLst/>
              </a:rPr>
              <a:t>RSA (Rivest-Shamir-Adleman), ECC (Elliptic Curve Cryptography).</a:t>
            </a:r>
            <a:endParaRPr lang="en-US" b="0" i="0" u="none" strike="noStrike" dirty="0">
              <a:solidFill>
                <a:srgbClr val="000000"/>
              </a:solidFill>
              <a:effectLst/>
            </a:endParaRPr>
          </a:p>
          <a:p>
            <a:pPr algn="l">
              <a:buFont typeface="Arial" panose="020B0604020202020204" pitchFamily="34" charset="0"/>
              <a:buChar char="•"/>
            </a:pPr>
            <a:r>
              <a:rPr lang="en-US" b="1" i="0" u="none" strike="noStrike" dirty="0">
                <a:solidFill>
                  <a:srgbClr val="000000"/>
                </a:solidFill>
                <a:effectLst/>
              </a:rPr>
              <a:t>Pros:</a:t>
            </a:r>
            <a:r>
              <a:rPr lang="en-US" b="0" i="0" u="none" strike="noStrike" dirty="0">
                <a:solidFill>
                  <a:srgbClr val="000000"/>
                </a:solidFill>
                <a:effectLst/>
              </a:rPr>
              <a:t> More secure key distribution.</a:t>
            </a:r>
          </a:p>
          <a:p>
            <a:pPr algn="l">
              <a:buFont typeface="Arial" panose="020B0604020202020204" pitchFamily="34" charset="0"/>
              <a:buChar char="•"/>
            </a:pPr>
            <a:r>
              <a:rPr lang="en-US" b="1" i="0" u="none" strike="noStrike" dirty="0">
                <a:solidFill>
                  <a:srgbClr val="000000"/>
                </a:solidFill>
                <a:effectLst/>
              </a:rPr>
              <a:t>Cons:</a:t>
            </a:r>
            <a:r>
              <a:rPr lang="en-US" b="0" i="0" u="none" strike="noStrike" dirty="0">
                <a:solidFill>
                  <a:srgbClr val="000000"/>
                </a:solidFill>
                <a:effectLst/>
              </a:rPr>
              <a:t> Slower encryption due to complex computations.</a:t>
            </a:r>
          </a:p>
          <a:p>
            <a:endParaRPr lang="en-US" dirty="0"/>
          </a:p>
        </p:txBody>
      </p:sp>
    </p:spTree>
    <p:extLst>
      <p:ext uri="{BB962C8B-B14F-4D97-AF65-F5344CB8AC3E}">
        <p14:creationId xmlns:p14="http://schemas.microsoft.com/office/powerpoint/2010/main" val="74951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78415-0B53-785C-572F-D76457A056B0}"/>
              </a:ext>
            </a:extLst>
          </p:cNvPr>
          <p:cNvSpPr>
            <a:spLocks noGrp="1"/>
          </p:cNvSpPr>
          <p:nvPr>
            <p:ph type="title"/>
          </p:nvPr>
        </p:nvSpPr>
        <p:spPr/>
        <p:txBody>
          <a:bodyPr/>
          <a:lstStyle/>
          <a:p>
            <a:r>
              <a:rPr lang="en-US" b="1" i="0" u="none" strike="noStrike" dirty="0">
                <a:solidFill>
                  <a:srgbClr val="000000"/>
                </a:solidFill>
                <a:effectLst/>
              </a:rPr>
              <a:t>Hashing</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F386E4C3-CF95-B3C9-315B-C5297FC44A97}"/>
              </a:ext>
            </a:extLst>
          </p:cNvPr>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rPr>
              <a:t>Converts data into a fixed-length hash value.</a:t>
            </a:r>
          </a:p>
          <a:p>
            <a:pPr algn="l">
              <a:buFont typeface="Arial" panose="020B0604020202020204" pitchFamily="34" charset="0"/>
              <a:buChar char="•"/>
            </a:pPr>
            <a:r>
              <a:rPr lang="en-US" b="0" i="0" u="none" strike="noStrike" dirty="0">
                <a:solidFill>
                  <a:srgbClr val="000000"/>
                </a:solidFill>
                <a:effectLst/>
              </a:rPr>
              <a:t>Examples: </a:t>
            </a:r>
            <a:r>
              <a:rPr lang="en-US" b="1" i="0" u="none" strike="noStrike" dirty="0">
                <a:solidFill>
                  <a:srgbClr val="000000"/>
                </a:solidFill>
                <a:effectLst/>
              </a:rPr>
              <a:t>SHA-256 (Secure Hash Algorithm), MD5 (Message Digest Algorithm – outdated).</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Used for verifying data integrity but </a:t>
            </a:r>
            <a:r>
              <a:rPr lang="en-US" b="1" i="0" u="none" strike="noStrike" dirty="0">
                <a:solidFill>
                  <a:srgbClr val="000000"/>
                </a:solidFill>
                <a:effectLst/>
              </a:rPr>
              <a:t>cannot be decrypted.</a:t>
            </a:r>
            <a:endParaRPr lang="en-US" b="0" i="0" u="none" strike="noStrike" dirty="0">
              <a:solidFill>
                <a:srgbClr val="000000"/>
              </a:solidFill>
              <a:effectLst/>
            </a:endParaRPr>
          </a:p>
          <a:p>
            <a:endParaRPr lang="en-US" dirty="0"/>
          </a:p>
        </p:txBody>
      </p:sp>
    </p:spTree>
    <p:extLst>
      <p:ext uri="{BB962C8B-B14F-4D97-AF65-F5344CB8AC3E}">
        <p14:creationId xmlns:p14="http://schemas.microsoft.com/office/powerpoint/2010/main" val="701084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FF7B8-6270-C354-15A7-4E33437EBBF2}"/>
              </a:ext>
            </a:extLst>
          </p:cNvPr>
          <p:cNvSpPr>
            <a:spLocks noGrp="1"/>
          </p:cNvSpPr>
          <p:nvPr>
            <p:ph type="title"/>
          </p:nvPr>
        </p:nvSpPr>
        <p:spPr/>
        <p:txBody>
          <a:bodyPr/>
          <a:lstStyle/>
          <a:p>
            <a:r>
              <a:rPr lang="en-US" b="1" i="0" u="none" strike="noStrike" dirty="0">
                <a:solidFill>
                  <a:srgbClr val="000000"/>
                </a:solidFill>
                <a:effectLst/>
              </a:rPr>
              <a:t>Encryption in Daily Life</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646B94BD-34C0-0F3A-6535-48F6E9129A27}"/>
              </a:ext>
            </a:extLst>
          </p:cNvPr>
          <p:cNvSpPr>
            <a:spLocks noGrp="1"/>
          </p:cNvSpPr>
          <p:nvPr>
            <p:ph type="body" idx="1"/>
          </p:nvPr>
        </p:nvSpPr>
        <p:spPr/>
        <p:txBody>
          <a:bodyPr/>
          <a:lstStyle/>
          <a:p>
            <a:pPr algn="l">
              <a:buFont typeface="Arial" panose="020B0604020202020204" pitchFamily="34" charset="0"/>
              <a:buChar char="•"/>
            </a:pPr>
            <a:r>
              <a:rPr lang="en-US" b="1" i="0" u="none" strike="noStrike" dirty="0">
                <a:solidFill>
                  <a:srgbClr val="000000"/>
                </a:solidFill>
                <a:effectLst/>
              </a:rPr>
              <a:t>Web security:</a:t>
            </a:r>
            <a:r>
              <a:rPr lang="en-US" b="0" i="0" u="none" strike="noStrike" dirty="0">
                <a:solidFill>
                  <a:srgbClr val="000000"/>
                </a:solidFill>
                <a:effectLst/>
              </a:rPr>
              <a:t> HTTPS uses encryption to secure websites.</a:t>
            </a:r>
          </a:p>
          <a:p>
            <a:pPr algn="l">
              <a:buFont typeface="Arial" panose="020B0604020202020204" pitchFamily="34" charset="0"/>
              <a:buChar char="•"/>
            </a:pPr>
            <a:r>
              <a:rPr lang="en-US" b="1" i="0" u="none" strike="noStrike" dirty="0">
                <a:solidFill>
                  <a:srgbClr val="000000"/>
                </a:solidFill>
                <a:effectLst/>
              </a:rPr>
              <a:t>Messaging apps:</a:t>
            </a:r>
            <a:r>
              <a:rPr lang="en-US" b="0" i="0" u="none" strike="noStrike" dirty="0">
                <a:solidFill>
                  <a:srgbClr val="000000"/>
                </a:solidFill>
                <a:effectLst/>
              </a:rPr>
              <a:t> WhatsApp and Signal use end-to-end encryption.</a:t>
            </a:r>
          </a:p>
          <a:p>
            <a:pPr algn="l">
              <a:buFont typeface="Arial" panose="020B0604020202020204" pitchFamily="34" charset="0"/>
              <a:buChar char="•"/>
            </a:pPr>
            <a:r>
              <a:rPr lang="en-US" b="1" i="0" u="none" strike="noStrike" dirty="0">
                <a:solidFill>
                  <a:srgbClr val="000000"/>
                </a:solidFill>
                <a:effectLst/>
              </a:rPr>
              <a:t>Disk encryption:</a:t>
            </a:r>
            <a:r>
              <a:rPr lang="en-US" b="0" i="0" u="none" strike="noStrike" dirty="0">
                <a:solidFill>
                  <a:srgbClr val="000000"/>
                </a:solidFill>
                <a:effectLst/>
              </a:rPr>
              <a:t> Tools like BitLocker and VeraCrypt protect stored data.</a:t>
            </a:r>
          </a:p>
          <a:p>
            <a:endParaRPr lang="en-US" dirty="0"/>
          </a:p>
        </p:txBody>
      </p:sp>
    </p:spTree>
    <p:extLst>
      <p:ext uri="{BB962C8B-B14F-4D97-AF65-F5344CB8AC3E}">
        <p14:creationId xmlns:p14="http://schemas.microsoft.com/office/powerpoint/2010/main" val="1790297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98F2E-2B64-7C23-AD6C-5738C3CC759E}"/>
              </a:ext>
            </a:extLst>
          </p:cNvPr>
          <p:cNvSpPr>
            <a:spLocks noGrp="1"/>
          </p:cNvSpPr>
          <p:nvPr>
            <p:ph type="title"/>
          </p:nvPr>
        </p:nvSpPr>
        <p:spPr>
          <a:xfrm>
            <a:off x="628650" y="740906"/>
            <a:ext cx="7886700" cy="1325563"/>
          </a:xfrm>
        </p:spPr>
        <p:txBody>
          <a:bodyPr/>
          <a:lstStyle/>
          <a:p>
            <a:r>
              <a:rPr lang="en-US" b="1" i="0" u="none" strike="noStrike" dirty="0">
                <a:solidFill>
                  <a:srgbClr val="000000"/>
                </a:solidFill>
                <a:effectLst/>
              </a:rPr>
              <a:t>Introduction to Network Security</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DD304717-CB7A-9EFF-7FDA-95B606FA32B1}"/>
              </a:ext>
            </a:extLst>
          </p:cNvPr>
          <p:cNvSpPr>
            <a:spLocks noGrp="1"/>
          </p:cNvSpPr>
          <p:nvPr>
            <p:ph type="body" idx="1"/>
          </p:nvPr>
        </p:nvSpPr>
        <p:spPr>
          <a:xfrm>
            <a:off x="628650" y="1575104"/>
            <a:ext cx="7886700" cy="4351339"/>
          </a:xfrm>
        </p:spPr>
        <p:txBody>
          <a:bodyPr/>
          <a:lstStyle/>
          <a:p>
            <a:pPr marL="114300" indent="0">
              <a:buNone/>
            </a:pPr>
            <a:endParaRPr lang="en-US" dirty="0">
              <a:effectLst/>
              <a:latin typeface="Helvetica" pitchFamily="2" charset="0"/>
            </a:endParaRPr>
          </a:p>
          <a:p>
            <a:r>
              <a:rPr lang="en-US" dirty="0">
                <a:effectLst/>
                <a:latin typeface="Helvetica" pitchFamily="2" charset="0"/>
              </a:rPr>
              <a:t>Network security offers a level of guarantee that all the users and machines only have the appropriate access they need to do their job.</a:t>
            </a:r>
          </a:p>
          <a:p>
            <a:r>
              <a:rPr lang="en-US" dirty="0">
                <a:effectLst/>
                <a:latin typeface="Helvetica" pitchFamily="2" charset="0"/>
              </a:rPr>
              <a:t>This can include:</a:t>
            </a:r>
          </a:p>
          <a:p>
            <a:pPr lvl="1">
              <a:buFont typeface="Arial" panose="020B0604020202020204" pitchFamily="34" charset="0"/>
              <a:buChar char="•"/>
            </a:pPr>
            <a:r>
              <a:rPr lang="en-US" dirty="0">
                <a:effectLst/>
                <a:latin typeface="Helvetica" pitchFamily="2" charset="0"/>
              </a:rPr>
              <a:t>﻿﻿Preventing unauthorized people from acting on the system maliciously</a:t>
            </a:r>
          </a:p>
          <a:p>
            <a:pPr lvl="1">
              <a:buFont typeface="Arial" panose="020B0604020202020204" pitchFamily="34" charset="0"/>
              <a:buChar char="•"/>
            </a:pPr>
            <a:r>
              <a:rPr lang="en-US" dirty="0">
                <a:effectLst/>
                <a:latin typeface="Helvetica" pitchFamily="2" charset="0"/>
              </a:rPr>
              <a:t>﻿﻿Preventing users from performing involuntary operations that are capable of harming the system</a:t>
            </a:r>
          </a:p>
          <a:p>
            <a:pPr lvl="1">
              <a:buFont typeface="Arial" panose="020B0604020202020204" pitchFamily="34" charset="0"/>
              <a:buChar char="•"/>
            </a:pPr>
            <a:r>
              <a:rPr lang="en-US" dirty="0">
                <a:effectLst/>
                <a:latin typeface="Helvetica" pitchFamily="2" charset="0"/>
              </a:rPr>
              <a:t>﻿﻿Securing data by anticipating failures</a:t>
            </a:r>
          </a:p>
          <a:p>
            <a:pPr lvl="1">
              <a:buFont typeface="Arial" panose="020B0604020202020204" pitchFamily="34" charset="0"/>
              <a:buChar char="•"/>
            </a:pPr>
            <a:r>
              <a:rPr lang="en-US" dirty="0">
                <a:effectLst/>
                <a:latin typeface="Helvetica" pitchFamily="2" charset="0"/>
              </a:rPr>
              <a:t>﻿﻿Guaranteeing that services are not interrupted</a:t>
            </a:r>
          </a:p>
        </p:txBody>
      </p:sp>
    </p:spTree>
    <p:extLst>
      <p:ext uri="{BB962C8B-B14F-4D97-AF65-F5344CB8AC3E}">
        <p14:creationId xmlns:p14="http://schemas.microsoft.com/office/powerpoint/2010/main" val="2587665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1C896-3D8F-FEEF-8BB0-87533215D5AD}"/>
              </a:ext>
            </a:extLst>
          </p:cNvPr>
          <p:cNvSpPr>
            <a:spLocks noGrp="1"/>
          </p:cNvSpPr>
          <p:nvPr>
            <p:ph type="title"/>
          </p:nvPr>
        </p:nvSpPr>
        <p:spPr>
          <a:xfrm>
            <a:off x="628650" y="791010"/>
            <a:ext cx="7886700" cy="1325563"/>
          </a:xfrm>
        </p:spPr>
        <p:txBody>
          <a:bodyPr/>
          <a:lstStyle/>
          <a:p>
            <a:r>
              <a:rPr lang="en-US" b="1" i="0" u="none" strike="noStrike" dirty="0">
                <a:solidFill>
                  <a:srgbClr val="000000"/>
                </a:solidFill>
                <a:effectLst/>
              </a:rPr>
              <a:t>Introduction to Network Security – cont.</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6FF41143-1E16-EBE4-2FEE-AF03B85F29E2}"/>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﻿When connecting a </a:t>
            </a:r>
            <a:r>
              <a:rPr lang="en-US" dirty="0">
                <a:latin typeface="Helvetica" pitchFamily="2" charset="0"/>
              </a:rPr>
              <a:t>machine</a:t>
            </a:r>
            <a:r>
              <a:rPr lang="en-US" dirty="0">
                <a:effectLst/>
                <a:latin typeface="Helvetica" pitchFamily="2" charset="0"/>
              </a:rPr>
              <a:t> to a network, </a:t>
            </a:r>
            <a:r>
              <a:rPr lang="en-US" dirty="0">
                <a:latin typeface="Helvetica" pitchFamily="2" charset="0"/>
              </a:rPr>
              <a:t>you must ensure it is mostly hidden, and only exposes the services that are necessary to the network.</a:t>
            </a:r>
            <a:endParaRPr lang="en-US" dirty="0">
              <a:effectLst/>
              <a:latin typeface="Helvetica" pitchFamily="2" charset="0"/>
            </a:endParaRPr>
          </a:p>
          <a:p>
            <a:pPr>
              <a:buFont typeface="Arial" panose="020B0604020202020204" pitchFamily="34" charset="0"/>
              <a:buChar char="•"/>
            </a:pPr>
            <a:r>
              <a:rPr lang="en-US" dirty="0">
                <a:effectLst/>
                <a:latin typeface="Helvetica" pitchFamily="2" charset="0"/>
              </a:rPr>
              <a:t>﻿﻿Once a machine is on a network, you should expect people will attempt to scan the machine looking for vulnerabilities.</a:t>
            </a:r>
          </a:p>
          <a:p>
            <a:pPr>
              <a:buFont typeface="Arial" panose="020B0604020202020204" pitchFamily="34" charset="0"/>
              <a:buChar char="•"/>
            </a:pPr>
            <a:r>
              <a:rPr lang="en-US" dirty="0">
                <a:effectLst/>
                <a:latin typeface="Helvetica" pitchFamily="2" charset="0"/>
              </a:rPr>
              <a:t>﻿To protect against that, one should disable any unnecessary network service they are running</a:t>
            </a:r>
          </a:p>
          <a:p>
            <a:r>
              <a:rPr lang="en-US" dirty="0">
                <a:latin typeface="Helvetica" pitchFamily="2" charset="0"/>
              </a:rPr>
              <a:t>Also ensure the machine is fully patched.</a:t>
            </a:r>
            <a:endParaRPr lang="en-US" dirty="0">
              <a:effectLst/>
              <a:latin typeface="Helvetica" pitchFamily="2" charset="0"/>
            </a:endParaRPr>
          </a:p>
          <a:p>
            <a:endParaRPr lang="en-US" dirty="0"/>
          </a:p>
        </p:txBody>
      </p:sp>
    </p:spTree>
    <p:extLst>
      <p:ext uri="{BB962C8B-B14F-4D97-AF65-F5344CB8AC3E}">
        <p14:creationId xmlns:p14="http://schemas.microsoft.com/office/powerpoint/2010/main" val="1712488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E3874-AC03-CE17-346E-FDA96E92A814}"/>
              </a:ext>
            </a:extLst>
          </p:cNvPr>
          <p:cNvSpPr>
            <a:spLocks noGrp="1"/>
          </p:cNvSpPr>
          <p:nvPr>
            <p:ph type="title"/>
          </p:nvPr>
        </p:nvSpPr>
        <p:spPr/>
        <p:txBody>
          <a:bodyPr/>
          <a:lstStyle/>
          <a:p>
            <a:r>
              <a:rPr lang="en-US" dirty="0"/>
              <a:t>Need for Network Security</a:t>
            </a:r>
          </a:p>
        </p:txBody>
      </p:sp>
      <p:sp>
        <p:nvSpPr>
          <p:cNvPr id="3" name="Text Placeholder 2">
            <a:extLst>
              <a:ext uri="{FF2B5EF4-FFF2-40B4-BE49-F238E27FC236}">
                <a16:creationId xmlns:a16="http://schemas.microsoft.com/office/drawing/2014/main" id="{5C8A66EA-0528-49D9-3368-2330E162580F}"/>
              </a:ext>
            </a:extLst>
          </p:cNvPr>
          <p:cNvSpPr>
            <a:spLocks noGrp="1"/>
          </p:cNvSpPr>
          <p:nvPr>
            <p:ph type="body" idx="1"/>
          </p:nvPr>
        </p:nvSpPr>
        <p:spPr>
          <a:xfrm>
            <a:off x="628650" y="1562578"/>
            <a:ext cx="7886700" cy="4351339"/>
          </a:xfrm>
        </p:spPr>
        <p:txBody>
          <a:bodyPr/>
          <a:lstStyle/>
          <a:p>
            <a:r>
              <a:rPr lang="en-US" dirty="0"/>
              <a:t>In the past, hackers were highly skilled programmers who understood the details of computer communications and how to exploit vulnerabilities. </a:t>
            </a:r>
          </a:p>
          <a:p>
            <a:r>
              <a:rPr lang="en-US" dirty="0"/>
              <a:t>Today almost anyone can become a hacker by downloading tools from the Internet. These complicated attack tools and generally open networks have generated an increased need for network security and dynamic security policies. </a:t>
            </a:r>
          </a:p>
          <a:p>
            <a:r>
              <a:rPr lang="en-US" dirty="0"/>
              <a:t>The easiest way to protect a network from an outside attack is to close it off completely from the outside world. </a:t>
            </a:r>
          </a:p>
          <a:p>
            <a:r>
              <a:rPr lang="en-US" dirty="0"/>
              <a:t>A closed network provides connectivity only to trusted known parties and sites; a closed network does not allow a connection to public networks.</a:t>
            </a:r>
          </a:p>
        </p:txBody>
      </p:sp>
    </p:spTree>
    <p:extLst>
      <p:ext uri="{BB962C8B-B14F-4D97-AF65-F5344CB8AC3E}">
        <p14:creationId xmlns:p14="http://schemas.microsoft.com/office/powerpoint/2010/main" val="2387192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3311D-88BF-E2BD-4F74-10B65B99F895}"/>
              </a:ext>
            </a:extLst>
          </p:cNvPr>
          <p:cNvSpPr>
            <a:spLocks noGrp="1"/>
          </p:cNvSpPr>
          <p:nvPr>
            <p:ph type="title"/>
          </p:nvPr>
        </p:nvSpPr>
        <p:spPr/>
        <p:txBody>
          <a:bodyPr/>
          <a:lstStyle/>
          <a:p>
            <a:r>
              <a:rPr lang="en-US" b="1" i="0" u="none" strike="noStrike" dirty="0">
                <a:solidFill>
                  <a:srgbClr val="000000"/>
                </a:solidFill>
                <a:effectLst/>
              </a:rPr>
              <a:t>Types of Network Security</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E301D47C-6D5D-B909-3141-B5DE7E25107D}"/>
              </a:ext>
            </a:extLst>
          </p:cNvPr>
          <p:cNvSpPr>
            <a:spLocks noGrp="1"/>
          </p:cNvSpPr>
          <p:nvPr>
            <p:ph type="body" idx="1"/>
          </p:nvPr>
        </p:nvSpPr>
        <p:spPr/>
        <p:txBody>
          <a:bodyPr/>
          <a:lstStyle/>
          <a:p>
            <a:pPr algn="l">
              <a:buFont typeface="Arial" panose="020B0604020202020204" pitchFamily="34" charset="0"/>
              <a:buChar char="•"/>
            </a:pPr>
            <a:r>
              <a:rPr lang="en-US" b="1" i="0" u="none" strike="noStrike" dirty="0">
                <a:solidFill>
                  <a:srgbClr val="000000"/>
                </a:solidFill>
                <a:effectLst/>
              </a:rPr>
              <a:t>Firewalls:</a:t>
            </a:r>
            <a:r>
              <a:rPr lang="en-US" b="0" i="0" u="none" strike="noStrike" dirty="0">
                <a:solidFill>
                  <a:srgbClr val="000000"/>
                </a:solidFill>
                <a:effectLst/>
              </a:rPr>
              <a:t> Filters incoming and outgoing traffic.</a:t>
            </a:r>
          </a:p>
          <a:p>
            <a:pPr algn="l">
              <a:buFont typeface="Arial" panose="020B0604020202020204" pitchFamily="34" charset="0"/>
              <a:buChar char="•"/>
            </a:pPr>
            <a:r>
              <a:rPr lang="en-US" b="1" i="0" u="none" strike="noStrike" dirty="0">
                <a:solidFill>
                  <a:srgbClr val="000000"/>
                </a:solidFill>
                <a:effectLst/>
              </a:rPr>
              <a:t>Intrusion Detection Systems (IDS):</a:t>
            </a:r>
            <a:r>
              <a:rPr lang="en-US" b="0" i="0" u="none" strike="noStrike" dirty="0">
                <a:solidFill>
                  <a:srgbClr val="000000"/>
                </a:solidFill>
                <a:effectLst/>
              </a:rPr>
              <a:t> Monitors for malicious activity.</a:t>
            </a:r>
          </a:p>
          <a:p>
            <a:pPr algn="l">
              <a:buFont typeface="Arial" panose="020B0604020202020204" pitchFamily="34" charset="0"/>
              <a:buChar char="•"/>
            </a:pPr>
            <a:r>
              <a:rPr lang="en-US" b="1" i="0" u="none" strike="noStrike" dirty="0">
                <a:solidFill>
                  <a:srgbClr val="000000"/>
                </a:solidFill>
                <a:effectLst/>
              </a:rPr>
              <a:t>Intrusion Prevention Systems (IPS):</a:t>
            </a:r>
            <a:r>
              <a:rPr lang="en-US" b="0" i="0" u="none" strike="noStrike" dirty="0">
                <a:solidFill>
                  <a:srgbClr val="000000"/>
                </a:solidFill>
                <a:effectLst/>
              </a:rPr>
              <a:t> Takes action against threats.</a:t>
            </a:r>
          </a:p>
          <a:p>
            <a:pPr>
              <a:buFont typeface="Arial" panose="020B0604020202020204" pitchFamily="34" charset="0"/>
              <a:buChar char="•"/>
            </a:pPr>
            <a:r>
              <a:rPr lang="en-US" dirty="0">
                <a:effectLst/>
                <a:latin typeface="Helvetica" pitchFamily="2" charset="0"/>
              </a:rPr>
              <a:t>﻿</a:t>
            </a:r>
            <a:r>
              <a:rPr lang="en-US" b="1" dirty="0">
                <a:effectLst/>
                <a:latin typeface="Helvetica" pitchFamily="2" charset="0"/>
              </a:rPr>
              <a:t>Wi-Fi Protected Access (WPA): </a:t>
            </a:r>
            <a:r>
              <a:rPr lang="en-US" dirty="0">
                <a:effectLst/>
                <a:latin typeface="Helvetica" pitchFamily="2" charset="0"/>
              </a:rPr>
              <a:t>Encrypts Information.</a:t>
            </a:r>
            <a:endParaRPr lang="en-US" b="1" dirty="0">
              <a:effectLst/>
              <a:latin typeface="Helvetica" pitchFamily="2" charset="0"/>
            </a:endParaRPr>
          </a:p>
          <a:p>
            <a:pPr algn="l">
              <a:buFont typeface="Arial" panose="020B0604020202020204" pitchFamily="34" charset="0"/>
              <a:buChar char="•"/>
            </a:pPr>
            <a:endParaRPr lang="en-US" b="0" i="0" u="none" strike="noStrike" dirty="0">
              <a:solidFill>
                <a:srgbClr val="000000"/>
              </a:solidFill>
              <a:effectLst/>
            </a:endParaRPr>
          </a:p>
          <a:p>
            <a:endParaRPr lang="en-US" dirty="0"/>
          </a:p>
        </p:txBody>
      </p:sp>
    </p:spTree>
    <p:extLst>
      <p:ext uri="{BB962C8B-B14F-4D97-AF65-F5344CB8AC3E}">
        <p14:creationId xmlns:p14="http://schemas.microsoft.com/office/powerpoint/2010/main" val="2879224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0AC6F-33EA-7BA2-CAC0-03AF35E8E1A0}"/>
              </a:ext>
            </a:extLst>
          </p:cNvPr>
          <p:cNvSpPr>
            <a:spLocks noGrp="1"/>
          </p:cNvSpPr>
          <p:nvPr>
            <p:ph type="title"/>
          </p:nvPr>
        </p:nvSpPr>
        <p:spPr/>
        <p:txBody>
          <a:bodyPr/>
          <a:lstStyle/>
          <a:p>
            <a:r>
              <a:rPr lang="en-US" b="1" i="0" u="none" strike="noStrike" dirty="0">
                <a:solidFill>
                  <a:srgbClr val="000000"/>
                </a:solidFill>
                <a:effectLst/>
              </a:rPr>
              <a:t>Firewalls</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86A15806-7EAB-07E3-5D40-0CADFC56B669}"/>
              </a:ext>
            </a:extLst>
          </p:cNvPr>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rPr>
              <a:t>Acts as a protective barrier between internal networks and external threats.</a:t>
            </a:r>
          </a:p>
          <a:p>
            <a:pPr algn="l">
              <a:buFont typeface="Arial" panose="020B0604020202020204" pitchFamily="34" charset="0"/>
              <a:buChar char="•"/>
            </a:pPr>
            <a:r>
              <a:rPr lang="en-US" b="1" i="0" u="none" strike="noStrike" dirty="0">
                <a:solidFill>
                  <a:srgbClr val="000000"/>
                </a:solidFill>
                <a:effectLst/>
              </a:rPr>
              <a:t>Types:</a:t>
            </a:r>
            <a:r>
              <a:rPr lang="en-US" b="0" i="0" u="none" strike="noStrike" dirty="0">
                <a:solidFill>
                  <a:srgbClr val="000000"/>
                </a:solidFill>
                <a:effectLst/>
              </a:rPr>
              <a:t> Hardware and Software firewalls.</a:t>
            </a:r>
          </a:p>
          <a:p>
            <a:pPr algn="l">
              <a:buFont typeface="Arial" panose="020B0604020202020204" pitchFamily="34" charset="0"/>
              <a:buChar char="•"/>
            </a:pPr>
            <a:r>
              <a:rPr lang="en-US" b="1" i="0" u="none" strike="noStrike" dirty="0">
                <a:solidFill>
                  <a:srgbClr val="000000"/>
                </a:solidFill>
                <a:effectLst/>
              </a:rPr>
              <a:t>Methods:</a:t>
            </a:r>
            <a:r>
              <a:rPr lang="en-US" b="0" i="0" u="none" strike="noStrike" dirty="0">
                <a:solidFill>
                  <a:srgbClr val="000000"/>
                </a:solidFill>
                <a:effectLst/>
              </a:rPr>
              <a:t> Packet filtering, proxy-based firewalls, stateful inspection.</a:t>
            </a:r>
          </a:p>
          <a:p>
            <a:endParaRPr lang="en-US" dirty="0"/>
          </a:p>
        </p:txBody>
      </p:sp>
    </p:spTree>
    <p:extLst>
      <p:ext uri="{BB962C8B-B14F-4D97-AF65-F5344CB8AC3E}">
        <p14:creationId xmlns:p14="http://schemas.microsoft.com/office/powerpoint/2010/main" val="17956760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9A8E1-618E-2877-C35A-1C8243E69632}"/>
              </a:ext>
            </a:extLst>
          </p:cNvPr>
          <p:cNvSpPr>
            <a:spLocks noGrp="1"/>
          </p:cNvSpPr>
          <p:nvPr>
            <p:ph type="title"/>
          </p:nvPr>
        </p:nvSpPr>
        <p:spPr/>
        <p:txBody>
          <a:bodyPr/>
          <a:lstStyle/>
          <a:p>
            <a:r>
              <a:rPr lang="en-US" b="1" i="0" u="none" strike="noStrike" dirty="0">
                <a:solidFill>
                  <a:srgbClr val="000000"/>
                </a:solidFill>
                <a:effectLst/>
              </a:rPr>
              <a:t>IDS and IPS</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8B385744-4C10-F5DD-D9C4-F1BC05A85D8A}"/>
              </a:ext>
            </a:extLst>
          </p:cNvPr>
          <p:cNvSpPr>
            <a:spLocks noGrp="1"/>
          </p:cNvSpPr>
          <p:nvPr>
            <p:ph type="body" idx="1"/>
          </p:nvPr>
        </p:nvSpPr>
        <p:spPr/>
        <p:txBody>
          <a:bodyPr/>
          <a:lstStyle/>
          <a:p>
            <a:pPr algn="l">
              <a:buFont typeface="Arial" panose="020B0604020202020204" pitchFamily="34" charset="0"/>
              <a:buChar char="•"/>
            </a:pPr>
            <a:r>
              <a:rPr lang="en-US" b="1" i="0" u="none" strike="noStrike" dirty="0">
                <a:solidFill>
                  <a:srgbClr val="000000"/>
                </a:solidFill>
                <a:effectLst/>
              </a:rPr>
              <a:t>Intrusion Detection System (IDS):</a:t>
            </a:r>
            <a:r>
              <a:rPr lang="en-US" b="0" i="0" u="none" strike="noStrike" dirty="0">
                <a:solidFill>
                  <a:srgbClr val="000000"/>
                </a:solidFill>
                <a:effectLst/>
              </a:rPr>
              <a:t> Alerts administrators about suspicious activities.</a:t>
            </a:r>
          </a:p>
          <a:p>
            <a:pPr algn="l">
              <a:buFont typeface="Arial" panose="020B0604020202020204" pitchFamily="34" charset="0"/>
              <a:buChar char="•"/>
            </a:pPr>
            <a:r>
              <a:rPr lang="en-US" b="1" i="0" u="none" strike="noStrike" dirty="0">
                <a:solidFill>
                  <a:srgbClr val="000000"/>
                </a:solidFill>
                <a:effectLst/>
              </a:rPr>
              <a:t>Intrusion Prevention System (IPS):</a:t>
            </a:r>
            <a:r>
              <a:rPr lang="en-US" b="0" i="0" u="none" strike="noStrike" dirty="0">
                <a:solidFill>
                  <a:srgbClr val="000000"/>
                </a:solidFill>
                <a:effectLst/>
              </a:rPr>
              <a:t> Actively blocks malicious traffic.</a:t>
            </a:r>
          </a:p>
          <a:p>
            <a:pPr algn="l">
              <a:buFont typeface="Arial" panose="020B0604020202020204" pitchFamily="34" charset="0"/>
              <a:buChar char="•"/>
            </a:pPr>
            <a:r>
              <a:rPr lang="en-US" b="0" i="0" u="none" strike="noStrike" dirty="0">
                <a:solidFill>
                  <a:srgbClr val="000000"/>
                </a:solidFill>
                <a:effectLst/>
              </a:rPr>
              <a:t>Examples: </a:t>
            </a:r>
            <a:r>
              <a:rPr lang="en-US" b="1" i="0" u="none" strike="noStrike" dirty="0">
                <a:solidFill>
                  <a:srgbClr val="000000"/>
                </a:solidFill>
                <a:effectLst/>
              </a:rPr>
              <a:t>Snort, Suricata.</a:t>
            </a:r>
            <a:endParaRPr lang="en-US" b="0" i="0" u="none" strike="noStrike" dirty="0">
              <a:solidFill>
                <a:srgbClr val="000000"/>
              </a:solidFill>
              <a:effectLst/>
            </a:endParaRPr>
          </a:p>
          <a:p>
            <a:endParaRPr lang="en-US" dirty="0"/>
          </a:p>
        </p:txBody>
      </p:sp>
    </p:spTree>
    <p:extLst>
      <p:ext uri="{BB962C8B-B14F-4D97-AF65-F5344CB8AC3E}">
        <p14:creationId xmlns:p14="http://schemas.microsoft.com/office/powerpoint/2010/main" val="2197678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9855B-C881-EC1D-B5F0-774E08C085E5}"/>
              </a:ext>
            </a:extLst>
          </p:cNvPr>
          <p:cNvSpPr>
            <a:spLocks noGrp="1"/>
          </p:cNvSpPr>
          <p:nvPr>
            <p:ph type="title"/>
          </p:nvPr>
        </p:nvSpPr>
        <p:spPr/>
        <p:txBody>
          <a:bodyPr/>
          <a:lstStyle/>
          <a:p>
            <a:r>
              <a:rPr lang="en-US" dirty="0">
                <a:effectLst/>
                <a:latin typeface="Helvetica" pitchFamily="2" charset="0"/>
              </a:rPr>
              <a:t>﻿Wi-Fi Protected Access (WPA)</a:t>
            </a:r>
            <a:br>
              <a:rPr lang="en-US" dirty="0">
                <a:effectLst/>
                <a:latin typeface="Helvetica" pitchFamily="2" charset="0"/>
              </a:rPr>
            </a:br>
            <a:endParaRPr lang="en-US" dirty="0"/>
          </a:p>
        </p:txBody>
      </p:sp>
      <p:sp>
        <p:nvSpPr>
          <p:cNvPr id="3" name="Text Placeholder 2">
            <a:extLst>
              <a:ext uri="{FF2B5EF4-FFF2-40B4-BE49-F238E27FC236}">
                <a16:creationId xmlns:a16="http://schemas.microsoft.com/office/drawing/2014/main" id="{63A6FCDF-1416-542B-E169-680987DCDFB4}"/>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﻿﻿WPA encrypts information and checks to make sure that the network security key has not been modified.</a:t>
            </a:r>
          </a:p>
          <a:p>
            <a:pPr>
              <a:buFont typeface="Arial" panose="020B0604020202020204" pitchFamily="34" charset="0"/>
              <a:buChar char="•"/>
            </a:pPr>
            <a:r>
              <a:rPr lang="en-US" dirty="0">
                <a:effectLst/>
                <a:latin typeface="Helvetica" pitchFamily="2" charset="0"/>
              </a:rPr>
              <a:t>WPA also authenticates users to help ensure that only authorized people can access the network.</a:t>
            </a:r>
          </a:p>
          <a:p>
            <a:pPr>
              <a:buFont typeface="Arial" panose="020B0604020202020204" pitchFamily="34" charset="0"/>
              <a:buChar char="•"/>
            </a:pPr>
            <a:r>
              <a:rPr lang="en-US" dirty="0">
                <a:effectLst/>
                <a:latin typeface="Helvetica" pitchFamily="2" charset="0"/>
              </a:rPr>
              <a:t>WPA is designed to work with all wireless network adapters, but it might not work with older routers or access points</a:t>
            </a:r>
          </a:p>
          <a:p>
            <a:endParaRPr lang="en-US" dirty="0"/>
          </a:p>
        </p:txBody>
      </p:sp>
    </p:spTree>
    <p:extLst>
      <p:ext uri="{BB962C8B-B14F-4D97-AF65-F5344CB8AC3E}">
        <p14:creationId xmlns:p14="http://schemas.microsoft.com/office/powerpoint/2010/main" val="992872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B4454-9FCC-DE06-A15C-9232A55EB527}"/>
              </a:ext>
            </a:extLst>
          </p:cNvPr>
          <p:cNvSpPr>
            <a:spLocks noGrp="1"/>
          </p:cNvSpPr>
          <p:nvPr>
            <p:ph type="title"/>
          </p:nvPr>
        </p:nvSpPr>
        <p:spPr/>
        <p:txBody>
          <a:bodyPr/>
          <a:lstStyle/>
          <a:p>
            <a:r>
              <a:rPr lang="en-US" b="1" i="0" u="none" strike="noStrike" dirty="0">
                <a:solidFill>
                  <a:srgbClr val="000000"/>
                </a:solidFill>
                <a:effectLst/>
              </a:rPr>
              <a:t>Virtual Private Network (VPN)</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0DA526AE-AE59-AC10-E577-E6BD212319C5}"/>
              </a:ext>
            </a:extLst>
          </p:cNvPr>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rPr>
              <a:t>Encrypts internet traffic to secure communication.</a:t>
            </a:r>
          </a:p>
          <a:p>
            <a:pPr algn="l">
              <a:buFont typeface="Arial" panose="020B0604020202020204" pitchFamily="34" charset="0"/>
              <a:buChar char="•"/>
            </a:pPr>
            <a:r>
              <a:rPr lang="en-US" b="1" i="0" u="none" strike="noStrike" dirty="0">
                <a:solidFill>
                  <a:srgbClr val="000000"/>
                </a:solidFill>
                <a:effectLst/>
              </a:rPr>
              <a:t>Used for:</a:t>
            </a:r>
            <a:r>
              <a:rPr lang="en-US" b="0" i="0" u="none" strike="noStrike" dirty="0">
                <a:solidFill>
                  <a:srgbClr val="000000"/>
                </a:solidFill>
                <a:effectLst/>
              </a:rPr>
              <a:t> Remote work, security against hackers, bypassing geo-restrictions.</a:t>
            </a:r>
          </a:p>
          <a:p>
            <a:pPr algn="l">
              <a:buFont typeface="Arial" panose="020B0604020202020204" pitchFamily="34" charset="0"/>
              <a:buChar char="•"/>
            </a:pPr>
            <a:r>
              <a:rPr lang="en-US" b="1" i="0" u="none" strike="noStrike" dirty="0">
                <a:solidFill>
                  <a:srgbClr val="000000"/>
                </a:solidFill>
                <a:effectLst/>
              </a:rPr>
              <a:t>Prevents:</a:t>
            </a:r>
            <a:r>
              <a:rPr lang="en-US" b="0" i="0" u="none" strike="noStrike" dirty="0">
                <a:solidFill>
                  <a:srgbClr val="000000"/>
                </a:solidFill>
                <a:effectLst/>
              </a:rPr>
              <a:t> Data interception and ISP tracking.</a:t>
            </a:r>
          </a:p>
          <a:p>
            <a:endParaRPr lang="en-US" dirty="0"/>
          </a:p>
        </p:txBody>
      </p:sp>
    </p:spTree>
    <p:extLst>
      <p:ext uri="{BB962C8B-B14F-4D97-AF65-F5344CB8AC3E}">
        <p14:creationId xmlns:p14="http://schemas.microsoft.com/office/powerpoint/2010/main" val="1456283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32C6D-F58C-FDF5-E875-DCA7FFA1D6C5}"/>
              </a:ext>
            </a:extLst>
          </p:cNvPr>
          <p:cNvSpPr>
            <a:spLocks noGrp="1"/>
          </p:cNvSpPr>
          <p:nvPr>
            <p:ph type="title"/>
          </p:nvPr>
        </p:nvSpPr>
        <p:spPr/>
        <p:txBody>
          <a:bodyPr/>
          <a:lstStyle/>
          <a:p>
            <a:r>
              <a:rPr lang="en-US" b="1" i="0" u="none" strike="noStrike" dirty="0">
                <a:solidFill>
                  <a:srgbClr val="000000"/>
                </a:solidFill>
                <a:effectLst/>
              </a:rPr>
              <a:t>Wireless Network Security</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DB4A6B70-2B53-F48A-8A77-71B85CDA0ED5}"/>
              </a:ext>
            </a:extLst>
          </p:cNvPr>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rPr>
              <a:t>Securing Wi-Fi networks to prevent unauthorized access.</a:t>
            </a:r>
          </a:p>
          <a:p>
            <a:pPr algn="l">
              <a:buFont typeface="Arial" panose="020B0604020202020204" pitchFamily="34" charset="0"/>
              <a:buChar char="•"/>
            </a:pPr>
            <a:r>
              <a:rPr lang="en-US" b="1" i="0" u="none" strike="noStrike" dirty="0">
                <a:solidFill>
                  <a:srgbClr val="000000"/>
                </a:solidFill>
                <a:effectLst/>
              </a:rPr>
              <a:t>Encryption standards:</a:t>
            </a:r>
            <a:r>
              <a:rPr lang="en-US" b="0" i="0" u="none" strike="noStrike" dirty="0">
                <a:solidFill>
                  <a:srgbClr val="000000"/>
                </a:solidFill>
                <a:effectLst/>
              </a:rPr>
              <a:t> WPA3 (latest), WPA2 (widely used), WEP (insecure).</a:t>
            </a:r>
          </a:p>
          <a:p>
            <a:pPr algn="l">
              <a:buFont typeface="Arial" panose="020B0604020202020204" pitchFamily="34" charset="0"/>
              <a:buChar char="•"/>
            </a:pPr>
            <a:r>
              <a:rPr lang="en-US" b="1" i="0" u="none" strike="noStrike" dirty="0">
                <a:solidFill>
                  <a:srgbClr val="000000"/>
                </a:solidFill>
                <a:effectLst/>
              </a:rPr>
              <a:t>Best practices:</a:t>
            </a:r>
            <a:r>
              <a:rPr lang="en-US" b="0" i="0" u="none" strike="noStrike" dirty="0">
                <a:solidFill>
                  <a:srgbClr val="000000"/>
                </a:solidFill>
                <a:effectLst/>
              </a:rPr>
              <a:t> Strong passwords, hiding SSID, MAC filtering.</a:t>
            </a:r>
          </a:p>
          <a:p>
            <a:endParaRPr lang="en-US" dirty="0"/>
          </a:p>
        </p:txBody>
      </p:sp>
    </p:spTree>
    <p:extLst>
      <p:ext uri="{BB962C8B-B14F-4D97-AF65-F5344CB8AC3E}">
        <p14:creationId xmlns:p14="http://schemas.microsoft.com/office/powerpoint/2010/main" val="1751372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21DAF-EF86-25EC-B55C-DE4BA708834C}"/>
              </a:ext>
            </a:extLst>
          </p:cNvPr>
          <p:cNvSpPr>
            <a:spLocks noGrp="1"/>
          </p:cNvSpPr>
          <p:nvPr>
            <p:ph type="title"/>
          </p:nvPr>
        </p:nvSpPr>
        <p:spPr/>
        <p:txBody>
          <a:bodyPr/>
          <a:lstStyle/>
          <a:p>
            <a:r>
              <a:rPr lang="en-US" b="1" i="0" u="none" strike="noStrike" dirty="0">
                <a:solidFill>
                  <a:srgbClr val="000000"/>
                </a:solidFill>
                <a:effectLst/>
              </a:rPr>
              <a:t>Common Network Attacks</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9ED1797D-CD49-DEFE-2E7A-E2CA71F69A7C}"/>
              </a:ext>
            </a:extLst>
          </p:cNvPr>
          <p:cNvSpPr>
            <a:spLocks noGrp="1"/>
          </p:cNvSpPr>
          <p:nvPr>
            <p:ph type="body" idx="1"/>
          </p:nvPr>
        </p:nvSpPr>
        <p:spPr/>
        <p:txBody>
          <a:bodyPr/>
          <a:lstStyle/>
          <a:p>
            <a:pPr algn="l">
              <a:buFont typeface="Arial" panose="020B0604020202020204" pitchFamily="34" charset="0"/>
              <a:buChar char="•"/>
            </a:pPr>
            <a:r>
              <a:rPr lang="en-US" b="1" i="0" u="none" strike="noStrike" dirty="0">
                <a:solidFill>
                  <a:srgbClr val="000000"/>
                </a:solidFill>
                <a:effectLst/>
              </a:rPr>
              <a:t>Man-in-the-Middle (MITM):</a:t>
            </a:r>
            <a:r>
              <a:rPr lang="en-US" b="0" i="0" u="none" strike="noStrike" dirty="0">
                <a:solidFill>
                  <a:srgbClr val="000000"/>
                </a:solidFill>
                <a:effectLst/>
              </a:rPr>
              <a:t> Intercepts and alters communication.</a:t>
            </a:r>
          </a:p>
          <a:p>
            <a:pPr algn="l">
              <a:buFont typeface="Arial" panose="020B0604020202020204" pitchFamily="34" charset="0"/>
              <a:buChar char="•"/>
            </a:pPr>
            <a:r>
              <a:rPr lang="en-US" b="1" i="0" u="none" strike="noStrike" dirty="0">
                <a:solidFill>
                  <a:srgbClr val="000000"/>
                </a:solidFill>
                <a:effectLst/>
              </a:rPr>
              <a:t>Denial of Service (DoS):</a:t>
            </a:r>
            <a:r>
              <a:rPr lang="en-US" b="0" i="0" u="none" strike="noStrike" dirty="0">
                <a:solidFill>
                  <a:srgbClr val="000000"/>
                </a:solidFill>
                <a:effectLst/>
              </a:rPr>
              <a:t> Overloads a system with traffic to make it unavailable.</a:t>
            </a:r>
          </a:p>
          <a:p>
            <a:pPr algn="l">
              <a:buFont typeface="Arial" panose="020B0604020202020204" pitchFamily="34" charset="0"/>
              <a:buChar char="•"/>
            </a:pPr>
            <a:r>
              <a:rPr lang="en-US" b="1" i="0" u="none" strike="noStrike" dirty="0">
                <a:solidFill>
                  <a:srgbClr val="000000"/>
                </a:solidFill>
                <a:effectLst/>
              </a:rPr>
              <a:t>Phishing:</a:t>
            </a:r>
            <a:r>
              <a:rPr lang="en-US" b="0" i="0" u="none" strike="noStrike" dirty="0">
                <a:solidFill>
                  <a:srgbClr val="000000"/>
                </a:solidFill>
                <a:effectLst/>
              </a:rPr>
              <a:t> Deceives users into providing sensitive data.</a:t>
            </a:r>
          </a:p>
          <a:p>
            <a:endParaRPr lang="en-US" dirty="0"/>
          </a:p>
        </p:txBody>
      </p:sp>
    </p:spTree>
    <p:extLst>
      <p:ext uri="{BB962C8B-B14F-4D97-AF65-F5344CB8AC3E}">
        <p14:creationId xmlns:p14="http://schemas.microsoft.com/office/powerpoint/2010/main" val="47119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67BAF-0049-A251-E42F-ADE9339AF241}"/>
              </a:ext>
            </a:extLst>
          </p:cNvPr>
          <p:cNvSpPr>
            <a:spLocks noGrp="1"/>
          </p:cNvSpPr>
          <p:nvPr>
            <p:ph type="title"/>
          </p:nvPr>
        </p:nvSpPr>
        <p:spPr/>
        <p:txBody>
          <a:bodyPr/>
          <a:lstStyle/>
          <a:p>
            <a:r>
              <a:rPr lang="en-US" b="1" i="0" u="none" strike="noStrike" dirty="0">
                <a:solidFill>
                  <a:srgbClr val="000000"/>
                </a:solidFill>
                <a:effectLst/>
              </a:rPr>
              <a:t>System Security</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9A1C90D6-BA2A-7599-B7C0-125A145B6450}"/>
              </a:ext>
            </a:extLst>
          </p:cNvPr>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rPr>
              <a:t>Securing devices, operating systems, and applications from cyber threats.</a:t>
            </a:r>
          </a:p>
          <a:p>
            <a:pPr algn="l">
              <a:buFont typeface="Arial" panose="020B0604020202020204" pitchFamily="34" charset="0"/>
              <a:buChar char="•"/>
            </a:pPr>
            <a:r>
              <a:rPr lang="en-US" b="1" i="0" u="none" strike="noStrike" dirty="0">
                <a:solidFill>
                  <a:srgbClr val="000000"/>
                </a:solidFill>
                <a:effectLst/>
              </a:rPr>
              <a:t>User access control:</a:t>
            </a:r>
            <a:r>
              <a:rPr lang="en-US" b="0" i="0" u="none" strike="noStrike" dirty="0">
                <a:solidFill>
                  <a:srgbClr val="000000"/>
                </a:solidFill>
                <a:effectLst/>
              </a:rPr>
              <a:t> Implementing role-based access and authentication.</a:t>
            </a:r>
          </a:p>
          <a:p>
            <a:pPr algn="l">
              <a:buFont typeface="Arial" panose="020B0604020202020204" pitchFamily="34" charset="0"/>
              <a:buChar char="•"/>
            </a:pPr>
            <a:r>
              <a:rPr lang="en-US" b="1" i="0" u="none" strike="noStrike" dirty="0">
                <a:solidFill>
                  <a:srgbClr val="000000"/>
                </a:solidFill>
                <a:effectLst/>
              </a:rPr>
              <a:t>Regular updates:</a:t>
            </a:r>
            <a:r>
              <a:rPr lang="en-US" b="0" i="0" u="none" strike="noStrike" dirty="0">
                <a:solidFill>
                  <a:srgbClr val="000000"/>
                </a:solidFill>
                <a:effectLst/>
              </a:rPr>
              <a:t> Patching vulnerabilities to prevent exploits.</a:t>
            </a:r>
          </a:p>
          <a:p>
            <a:endParaRPr lang="en-US" dirty="0"/>
          </a:p>
        </p:txBody>
      </p:sp>
    </p:spTree>
    <p:extLst>
      <p:ext uri="{BB962C8B-B14F-4D97-AF65-F5344CB8AC3E}">
        <p14:creationId xmlns:p14="http://schemas.microsoft.com/office/powerpoint/2010/main" val="830764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4C34A-C0CE-849E-A3E1-F1372B2B1967}"/>
              </a:ext>
            </a:extLst>
          </p:cNvPr>
          <p:cNvSpPr>
            <a:spLocks noGrp="1"/>
          </p:cNvSpPr>
          <p:nvPr>
            <p:ph type="title"/>
          </p:nvPr>
        </p:nvSpPr>
        <p:spPr/>
        <p:txBody>
          <a:bodyPr/>
          <a:lstStyle/>
          <a:p>
            <a:r>
              <a:rPr lang="en-US" b="1" i="0" u="none" strike="noStrike" dirty="0">
                <a:solidFill>
                  <a:srgbClr val="000000"/>
                </a:solidFill>
                <a:effectLst/>
              </a:rPr>
              <a:t>Security Policies and Compliance</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39AD3F48-E4AE-AFCB-BD58-81369DF433A5}"/>
              </a:ext>
            </a:extLst>
          </p:cNvPr>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rPr>
              <a:t>Organizations follow security frameworks to maintain cybersecurity.</a:t>
            </a:r>
          </a:p>
          <a:p>
            <a:pPr algn="l">
              <a:buFont typeface="Arial" panose="020B0604020202020204" pitchFamily="34" charset="0"/>
              <a:buChar char="•"/>
            </a:pPr>
            <a:r>
              <a:rPr lang="en-US" b="0" i="0" u="none" strike="noStrike" dirty="0">
                <a:solidFill>
                  <a:srgbClr val="000000"/>
                </a:solidFill>
                <a:effectLst/>
              </a:rPr>
              <a:t>Examples: </a:t>
            </a:r>
            <a:r>
              <a:rPr lang="en-US" b="1" i="0" u="none" strike="noStrike" dirty="0">
                <a:solidFill>
                  <a:srgbClr val="000000"/>
                </a:solidFill>
                <a:effectLst/>
              </a:rPr>
              <a:t>NIST (National Institute of Standards and Technology), ISO 27001, GDPR (General Data Protection Regulation).</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Ensures legal compliance and protects consumer data.</a:t>
            </a:r>
          </a:p>
          <a:p>
            <a:endParaRPr lang="en-US" dirty="0"/>
          </a:p>
        </p:txBody>
      </p:sp>
    </p:spTree>
    <p:extLst>
      <p:ext uri="{BB962C8B-B14F-4D97-AF65-F5344CB8AC3E}">
        <p14:creationId xmlns:p14="http://schemas.microsoft.com/office/powerpoint/2010/main" val="583561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B3759-42A4-D5FE-C83A-5E3B181AA6C1}"/>
              </a:ext>
            </a:extLst>
          </p:cNvPr>
          <p:cNvSpPr>
            <a:spLocks noGrp="1"/>
          </p:cNvSpPr>
          <p:nvPr>
            <p:ph type="title"/>
          </p:nvPr>
        </p:nvSpPr>
        <p:spPr>
          <a:xfrm>
            <a:off x="628650" y="681036"/>
            <a:ext cx="7886700" cy="1325563"/>
          </a:xfrm>
        </p:spPr>
        <p:txBody>
          <a:bodyPr/>
          <a:lstStyle/>
          <a:p>
            <a:r>
              <a:rPr lang="en-US" b="1" i="0" u="none" strike="noStrike">
                <a:solidFill>
                  <a:srgbClr val="000000"/>
                </a:solidFill>
                <a:effectLst/>
              </a:rPr>
              <a:t>Introduction to Social Engineering</a:t>
            </a:r>
            <a:br>
              <a:rPr lang="en-US" b="0" i="0" u="none" strike="noStrike">
                <a:solidFill>
                  <a:srgbClr val="000000"/>
                </a:solidFill>
                <a:effectLst/>
              </a:rPr>
            </a:br>
            <a:br>
              <a:rPr lang="en-US"/>
            </a:br>
            <a:endParaRPr lang="en-US" dirty="0"/>
          </a:p>
        </p:txBody>
      </p:sp>
      <p:sp>
        <p:nvSpPr>
          <p:cNvPr id="3" name="Text Placeholder 2">
            <a:extLst>
              <a:ext uri="{FF2B5EF4-FFF2-40B4-BE49-F238E27FC236}">
                <a16:creationId xmlns:a16="http://schemas.microsoft.com/office/drawing/2014/main" id="{F9A88B63-DB76-E9C4-5DD9-03FC10799C60}"/>
              </a:ext>
            </a:extLst>
          </p:cNvPr>
          <p:cNvSpPr>
            <a:spLocks noGrp="1"/>
          </p:cNvSpPr>
          <p:nvPr>
            <p:ph type="body" idx="1"/>
          </p:nvPr>
        </p:nvSpPr>
        <p:spPr/>
        <p:txBody>
          <a:bodyPr/>
          <a:lstStyle/>
          <a:p>
            <a:pPr algn="l">
              <a:buFont typeface="Arial" panose="020B0604020202020204" pitchFamily="34" charset="0"/>
              <a:buChar char="•"/>
            </a:pPr>
            <a:r>
              <a:rPr lang="en-US" b="0" i="0" u="none" strike="noStrike">
                <a:solidFill>
                  <a:srgbClr val="000000"/>
                </a:solidFill>
                <a:effectLst/>
              </a:rPr>
              <a:t>Psychological manipulation used to trick individuals into revealing sensitive information.</a:t>
            </a:r>
          </a:p>
          <a:p>
            <a:pPr algn="l">
              <a:buFont typeface="Arial" panose="020B0604020202020204" pitchFamily="34" charset="0"/>
              <a:buChar char="•"/>
            </a:pPr>
            <a:r>
              <a:rPr lang="en-US" b="0" i="0" u="none" strike="noStrike">
                <a:solidFill>
                  <a:srgbClr val="000000"/>
                </a:solidFill>
                <a:effectLst/>
              </a:rPr>
              <a:t>Exploits human psychology rather than technical vulnerabilities.</a:t>
            </a:r>
          </a:p>
          <a:p>
            <a:pPr algn="l">
              <a:buFont typeface="Arial" panose="020B0604020202020204" pitchFamily="34" charset="0"/>
              <a:buChar char="•"/>
            </a:pPr>
            <a:r>
              <a:rPr lang="en-US" b="0" i="0" u="none" strike="noStrike">
                <a:solidFill>
                  <a:srgbClr val="000000"/>
                </a:solidFill>
                <a:effectLst/>
              </a:rPr>
              <a:t>Common in cybercrime and corporate espionage.</a:t>
            </a:r>
          </a:p>
          <a:p>
            <a:endParaRPr lang="en-US" dirty="0"/>
          </a:p>
        </p:txBody>
      </p:sp>
      <p:pic>
        <p:nvPicPr>
          <p:cNvPr id="4" name="Picture 3" descr="This image explains Social Engineering Testing, which is about testing how people can be tricked into giving away sensitive information.&#10;&#10;What you see:&#10;&#10;&#10;At the top: “Social Engineering Testing”&#10;&#10;&#10;Three groups in the middle:&#10;&#10;&#10;Employees&#10;&#10;&#10;Vendors&#10;&#10;&#10;Stakeholders&#10;&#10;&#10;&#10;&#10;At the bottom: different methods used to test or attack people&#10;&#10;&#10;&#10;What it represents:&#10;Social engineering focuses on targeting people instead of systems.&#10;&#10;Who is targeted:&#10;&#10;&#10;Employees → people working in the organization&#10;&#10;&#10;Vendors → external partners or service providers&#10;&#10;&#10;Stakeholders → people involved in decision-making or business&#10;&#10;&#10;&#10;Methods shown:&#10;&#10;&#10;Email&#10;→ Sending fake emails to trick users&#10;&#10;&#10;Spearphishing&#10;→ Targeted, personalized fake emails&#10;&#10;&#10;Telephone&#10;→ Calling and pretending to be someone trustworthy&#10;&#10;&#10;In Person&#10;→ Physically approaching someone to gain access&#10;&#10;&#10;Spoofing&#10;→ Pretending to be a trusted source (fake identity)&#10;&#10;&#10;Impersonation&#10;→ Acting like someone else to gain trust&#10;&#10;&#10;&#10;In very simple terms:&#10;It shows how attackers try to trick people into giving information instead of hacking computers directly.&#10;&#10;Easy analogy:&#10;It’s like a scam:&#10;&#10;&#10;Someone pretends to be a bank or trusted person&#10;&#10;&#10;You believe them and share information&#10;&#10;&#10;&#10;Connection to computing:&#10;&#10;&#10;Social engineering is a major cybersecurity threat&#10;&#10;&#10;Even strong systems can fail if people are tricked&#10;&#10;&#10;Organizations test this to train and protect users&#10;&#10;&#10;It highlights that humans are often the weakest link in security.">
            <a:extLst>
              <a:ext uri="{FF2B5EF4-FFF2-40B4-BE49-F238E27FC236}">
                <a16:creationId xmlns:a16="http://schemas.microsoft.com/office/drawing/2014/main" id="{30D27682-48FF-60E1-B0AD-EC21E67ECB0B}"/>
              </a:ext>
            </a:extLst>
          </p:cNvPr>
          <p:cNvPicPr>
            <a:picLocks noChangeAspect="1"/>
          </p:cNvPicPr>
          <p:nvPr/>
        </p:nvPicPr>
        <p:blipFill>
          <a:blip r:embed="rId2"/>
          <a:stretch>
            <a:fillRect/>
          </a:stretch>
        </p:blipFill>
        <p:spPr>
          <a:xfrm>
            <a:off x="2116899" y="3350748"/>
            <a:ext cx="3582444" cy="2826216"/>
          </a:xfrm>
          <a:prstGeom prst="rect">
            <a:avLst/>
          </a:prstGeom>
        </p:spPr>
      </p:pic>
    </p:spTree>
    <p:extLst>
      <p:ext uri="{BB962C8B-B14F-4D97-AF65-F5344CB8AC3E}">
        <p14:creationId xmlns:p14="http://schemas.microsoft.com/office/powerpoint/2010/main" val="2500384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95149-DD37-0ED1-BEC0-C1A070906491}"/>
              </a:ext>
            </a:extLst>
          </p:cNvPr>
          <p:cNvSpPr>
            <a:spLocks noGrp="1"/>
          </p:cNvSpPr>
          <p:nvPr>
            <p:ph type="title"/>
          </p:nvPr>
        </p:nvSpPr>
        <p:spPr/>
        <p:txBody>
          <a:bodyPr/>
          <a:lstStyle/>
          <a:p>
            <a:r>
              <a:rPr lang="en-US" b="1" i="0" u="none" strike="noStrike" dirty="0">
                <a:solidFill>
                  <a:srgbClr val="000000"/>
                </a:solidFill>
                <a:effectLst/>
              </a:rPr>
              <a:t>Types of Social Engineering Attacks</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B4BFA1C3-7F30-B59E-289B-B2C8715D60B9}"/>
              </a:ext>
            </a:extLst>
          </p:cNvPr>
          <p:cNvSpPr>
            <a:spLocks noGrp="1"/>
          </p:cNvSpPr>
          <p:nvPr>
            <p:ph type="body" idx="1"/>
          </p:nvPr>
        </p:nvSpPr>
        <p:spPr/>
        <p:txBody>
          <a:bodyPr/>
          <a:lstStyle/>
          <a:p>
            <a:pPr algn="l">
              <a:buFont typeface="Arial" panose="020B0604020202020204" pitchFamily="34" charset="0"/>
              <a:buChar char="•"/>
            </a:pPr>
            <a:r>
              <a:rPr lang="en-US" b="1" i="0" u="none" strike="noStrike" dirty="0">
                <a:solidFill>
                  <a:srgbClr val="000000"/>
                </a:solidFill>
                <a:effectLst/>
              </a:rPr>
              <a:t>Phishing:</a:t>
            </a:r>
            <a:r>
              <a:rPr lang="en-US" b="0" i="0" u="none" strike="noStrike" dirty="0">
                <a:solidFill>
                  <a:srgbClr val="000000"/>
                </a:solidFill>
                <a:effectLst/>
              </a:rPr>
              <a:t> Fraudulent emails or messages requesting sensitive information.</a:t>
            </a:r>
          </a:p>
          <a:p>
            <a:pPr algn="l">
              <a:buFont typeface="Arial" panose="020B0604020202020204" pitchFamily="34" charset="0"/>
              <a:buChar char="•"/>
            </a:pPr>
            <a:r>
              <a:rPr lang="en-US" b="1" i="0" u="none" strike="noStrike" dirty="0">
                <a:solidFill>
                  <a:srgbClr val="000000"/>
                </a:solidFill>
                <a:effectLst/>
              </a:rPr>
              <a:t>Baiting:</a:t>
            </a:r>
            <a:r>
              <a:rPr lang="en-US" b="0" i="0" u="none" strike="noStrike" dirty="0">
                <a:solidFill>
                  <a:srgbClr val="000000"/>
                </a:solidFill>
                <a:effectLst/>
              </a:rPr>
              <a:t> Offering something enticing (e.g., free software, USB malware).</a:t>
            </a:r>
          </a:p>
          <a:p>
            <a:pPr>
              <a:buFont typeface="Arial" panose="020B0604020202020204" pitchFamily="34" charset="0"/>
              <a:buChar char="•"/>
            </a:pPr>
            <a:r>
              <a:rPr lang="en-US" dirty="0">
                <a:effectLst/>
                <a:latin typeface="Helvetica" pitchFamily="2" charset="0"/>
              </a:rPr>
              <a:t>﻿Dumpster Diving</a:t>
            </a:r>
          </a:p>
          <a:p>
            <a:pPr>
              <a:buFont typeface="Arial" panose="020B0604020202020204" pitchFamily="34" charset="0"/>
              <a:buChar char="•"/>
            </a:pPr>
            <a:r>
              <a:rPr lang="en-US" dirty="0">
                <a:effectLst/>
                <a:latin typeface="Helvetica" pitchFamily="2" charset="0"/>
              </a:rPr>
              <a:t>﻿﻿Shoulder surfing</a:t>
            </a:r>
          </a:p>
          <a:p>
            <a:pPr marL="114300" indent="0">
              <a:buNone/>
            </a:pPr>
            <a:endParaRPr lang="en-US" dirty="0">
              <a:effectLst/>
              <a:latin typeface="Helvetica" pitchFamily="2" charset="0"/>
            </a:endParaRPr>
          </a:p>
          <a:p>
            <a:pPr>
              <a:buFont typeface="Arial" panose="020B0604020202020204" pitchFamily="34" charset="0"/>
              <a:buChar char="•"/>
            </a:pPr>
            <a:endParaRPr lang="en-US" b="0" i="0" u="none" strike="noStrike" dirty="0">
              <a:solidFill>
                <a:srgbClr val="000000"/>
              </a:solidFill>
              <a:effectLst/>
            </a:endParaRPr>
          </a:p>
          <a:p>
            <a:endParaRPr lang="en-US" dirty="0"/>
          </a:p>
        </p:txBody>
      </p:sp>
    </p:spTree>
    <p:extLst>
      <p:ext uri="{BB962C8B-B14F-4D97-AF65-F5344CB8AC3E}">
        <p14:creationId xmlns:p14="http://schemas.microsoft.com/office/powerpoint/2010/main" val="1786939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4612-276B-C048-42E1-627403F3C0E2}"/>
              </a:ext>
            </a:extLst>
          </p:cNvPr>
          <p:cNvSpPr>
            <a:spLocks noGrp="1"/>
          </p:cNvSpPr>
          <p:nvPr>
            <p:ph type="title"/>
          </p:nvPr>
        </p:nvSpPr>
        <p:spPr/>
        <p:txBody>
          <a:bodyPr/>
          <a:lstStyle/>
          <a:p>
            <a:r>
              <a:rPr lang="en-US" dirty="0"/>
              <a:t>Dumpster Diving</a:t>
            </a:r>
          </a:p>
        </p:txBody>
      </p:sp>
      <p:sp>
        <p:nvSpPr>
          <p:cNvPr id="3" name="Text Placeholder 2">
            <a:extLst>
              <a:ext uri="{FF2B5EF4-FFF2-40B4-BE49-F238E27FC236}">
                <a16:creationId xmlns:a16="http://schemas.microsoft.com/office/drawing/2014/main" id="{FDE5B992-44B3-BFBE-2030-F20EEB2DB471}"/>
              </a:ext>
            </a:extLst>
          </p:cNvPr>
          <p:cNvSpPr>
            <a:spLocks noGrp="1"/>
          </p:cNvSpPr>
          <p:nvPr>
            <p:ph type="body" idx="1"/>
          </p:nvPr>
        </p:nvSpPr>
        <p:spPr>
          <a:xfrm>
            <a:off x="540967" y="1374688"/>
            <a:ext cx="7886700" cy="4612753"/>
          </a:xfrm>
        </p:spPr>
        <p:txBody>
          <a:bodyPr/>
          <a:lstStyle/>
          <a:p>
            <a:pPr marL="114300" indent="0">
              <a:buNone/>
            </a:pPr>
            <a:r>
              <a:rPr lang="en-US" dirty="0"/>
              <a:t>"Dumpster diving" means searching trash for useful information. The trash may be in a public dumpster or in a restricted area requiring unauthorized entry. Dumpster diving depends on a human weakness: the lack of security knowledge. Many things can be found dumpster diving (e.g., CDs, DVDs, hard drives, company directories, and so forth). Probably the most famous example of dumpster diving.</a:t>
            </a:r>
          </a:p>
          <a:p>
            <a:pPr>
              <a:buFont typeface="Arial" panose="020B0604020202020204" pitchFamily="34" charset="0"/>
              <a:buChar char="•"/>
            </a:pPr>
            <a:r>
              <a:rPr lang="en-US" sz="1400" dirty="0">
                <a:effectLst/>
                <a:latin typeface="Helvetica" pitchFamily="2" charset="0"/>
              </a:rPr>
              <a:t>﻿﻿Credit Card Receipts.</a:t>
            </a:r>
          </a:p>
          <a:p>
            <a:pPr>
              <a:buFont typeface="Arial" panose="020B0604020202020204" pitchFamily="34" charset="0"/>
              <a:buChar char="•"/>
            </a:pPr>
            <a:r>
              <a:rPr lang="en-US" sz="1400" dirty="0">
                <a:effectLst/>
                <a:latin typeface="Helvetica" pitchFamily="2" charset="0"/>
              </a:rPr>
              <a:t>﻿﻿Bills.</a:t>
            </a:r>
          </a:p>
          <a:p>
            <a:pPr>
              <a:buFont typeface="Arial" panose="020B0604020202020204" pitchFamily="34" charset="0"/>
              <a:buChar char="•"/>
            </a:pPr>
            <a:r>
              <a:rPr lang="en-US" sz="1400" dirty="0">
                <a:effectLst/>
                <a:latin typeface="Helvetica" pitchFamily="2" charset="0"/>
              </a:rPr>
              <a:t>﻿﻿Printed Email.</a:t>
            </a:r>
          </a:p>
          <a:p>
            <a:pPr>
              <a:buFont typeface="Arial" panose="020B0604020202020204" pitchFamily="34" charset="0"/>
              <a:buChar char="•"/>
            </a:pPr>
            <a:r>
              <a:rPr lang="en-US" sz="1400" dirty="0">
                <a:effectLst/>
                <a:latin typeface="Helvetica" pitchFamily="2" charset="0"/>
              </a:rPr>
              <a:t>﻿﻿Password.</a:t>
            </a:r>
          </a:p>
          <a:p>
            <a:pPr>
              <a:buFont typeface="Arial" panose="020B0604020202020204" pitchFamily="34" charset="0"/>
              <a:buChar char="•"/>
            </a:pPr>
            <a:r>
              <a:rPr lang="en-US" sz="1400" dirty="0">
                <a:effectLst/>
                <a:latin typeface="Helvetica" pitchFamily="2" charset="0"/>
              </a:rPr>
              <a:t>﻿﻿Phone Number.</a:t>
            </a:r>
          </a:p>
          <a:p>
            <a:pPr>
              <a:buFont typeface="Arial" panose="020B0604020202020204" pitchFamily="34" charset="0"/>
              <a:buChar char="•"/>
            </a:pPr>
            <a:r>
              <a:rPr lang="en-US" sz="1400" dirty="0">
                <a:effectLst/>
                <a:latin typeface="Helvetica" pitchFamily="2" charset="0"/>
              </a:rPr>
              <a:t>﻿﻿Names.</a:t>
            </a:r>
          </a:p>
          <a:p>
            <a:pPr>
              <a:buFont typeface="Arial" panose="020B0604020202020204" pitchFamily="34" charset="0"/>
              <a:buChar char="•"/>
            </a:pPr>
            <a:r>
              <a:rPr lang="en-US" sz="1400" dirty="0">
                <a:effectLst/>
                <a:latin typeface="Helvetica" pitchFamily="2" charset="0"/>
              </a:rPr>
              <a:t>﻿﻿Printed Emails.</a:t>
            </a:r>
          </a:p>
          <a:p>
            <a:pPr>
              <a:buFont typeface="Arial" panose="020B0604020202020204" pitchFamily="34" charset="0"/>
              <a:buChar char="•"/>
            </a:pPr>
            <a:r>
              <a:rPr lang="en-US" sz="1400" dirty="0">
                <a:effectLst/>
                <a:latin typeface="Helvetica" pitchFamily="2" charset="0"/>
              </a:rPr>
              <a:t>﻿﻿Expense Reports.</a:t>
            </a:r>
          </a:p>
          <a:p>
            <a:pPr marL="114300" indent="0">
              <a:buNone/>
            </a:pPr>
            <a:endParaRPr lang="en-US" dirty="0"/>
          </a:p>
        </p:txBody>
      </p:sp>
    </p:spTree>
    <p:extLst>
      <p:ext uri="{BB962C8B-B14F-4D97-AF65-F5344CB8AC3E}">
        <p14:creationId xmlns:p14="http://schemas.microsoft.com/office/powerpoint/2010/main" val="42289443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62280-45B7-1975-D4B5-7576328B84B9}"/>
              </a:ext>
            </a:extLst>
          </p:cNvPr>
          <p:cNvSpPr>
            <a:spLocks noGrp="1"/>
          </p:cNvSpPr>
          <p:nvPr>
            <p:ph type="title"/>
          </p:nvPr>
        </p:nvSpPr>
        <p:spPr>
          <a:xfrm>
            <a:off x="628650" y="365125"/>
            <a:ext cx="7886700" cy="1325563"/>
          </a:xfrm>
        </p:spPr>
        <p:txBody>
          <a:bodyPr wrap="square" anchor="ctr">
            <a:normAutofit/>
          </a:bodyPr>
          <a:lstStyle/>
          <a:p>
            <a:r>
              <a:rPr lang="en-US" dirty="0"/>
              <a:t>Shoulder Surfing</a:t>
            </a:r>
          </a:p>
        </p:txBody>
      </p:sp>
      <p:sp>
        <p:nvSpPr>
          <p:cNvPr id="3" name="Text Placeholder 2">
            <a:extLst>
              <a:ext uri="{FF2B5EF4-FFF2-40B4-BE49-F238E27FC236}">
                <a16:creationId xmlns:a16="http://schemas.microsoft.com/office/drawing/2014/main" id="{C11AD251-5E64-E72A-B2F8-3063DC3D2FB2}"/>
              </a:ext>
            </a:extLst>
          </p:cNvPr>
          <p:cNvSpPr>
            <a:spLocks noGrp="1"/>
          </p:cNvSpPr>
          <p:nvPr>
            <p:ph type="body" idx="4294967295"/>
          </p:nvPr>
        </p:nvSpPr>
        <p:spPr>
          <a:xfrm>
            <a:off x="628650" y="1881188"/>
            <a:ext cx="3752850" cy="4352544"/>
          </a:xfrm>
        </p:spPr>
        <p:txBody>
          <a:bodyPr anchor="t">
            <a:normAutofit/>
          </a:bodyPr>
          <a:lstStyle/>
          <a:p>
            <a:pPr>
              <a:spcBef>
                <a:spcPts val="0"/>
              </a:spcBef>
              <a:spcAft>
                <a:spcPts val="600"/>
              </a:spcAft>
              <a:buClr>
                <a:srgbClr val="000000"/>
              </a:buClr>
            </a:pPr>
            <a:r>
              <a:rPr lang="en-US" sz="1600" b="0" i="0" u="none" strike="noStrike" cap="none"/>
              <a:t>A shoulder surfing attack explains a situation when the attacker can physically view the devices screens and the password typing keypad to obtain personal information i.e. one of the group of attack methods requires the hacker (attacker) to be physically close to the victims for the attack to succeed and thus a few shoulder surfing attacks will occur with intruders virus malicious intentions or virus malware accessing it. Some similar might result from nosy to people, where it is more an invasion of our privacy.</a:t>
            </a:r>
          </a:p>
        </p:txBody>
      </p:sp>
      <p:pic>
        <p:nvPicPr>
          <p:cNvPr id="4" name="Picture 3" descr="This image shows two people at an ATM (Automated Teller Machine).&#10;&#10;What you see:&#10;A woman using the ATM, inserting or handling a card&#10;A man standing very close behind her, watching&#10;The ATM is built into a wall&#10;What it represents:&#10;&#10;This situation can represent a security risk, specifically a type of social engineering called shoulder surfing.&#10;&#10;What is happening:&#10;The person behind may be trying to:&#10;See the PIN (password)&#10;Watch the transaction&#10;This can lead to unauthorized access to the account&#10;In very simple terms:&#10;&#10;Someone is standing too close and watching private information.&#10;&#10;Easy analogy:&#10;&#10;It’s like someone looking over your shoulder when you:&#10;&#10;Enter a password&#10;Unlock your phone&#10;Connection to computing and security:&#10;This is a real-world security threat&#10;Important precautions:&#10;Cover the keypad while entering PIN&#10;Be aware of people standing too close&#10;Maintain personal space at ATMs&#10;Key idea:&#10;&#10;Not all attacks are technical — some involve observing and tricking people.&#10;&#10;This image highlights the importance of protecting personal information in public places.">
            <a:extLst>
              <a:ext uri="{FF2B5EF4-FFF2-40B4-BE49-F238E27FC236}">
                <a16:creationId xmlns:a16="http://schemas.microsoft.com/office/drawing/2014/main" id="{1700D667-B326-8346-A89E-155BE71F3BD6}"/>
              </a:ext>
            </a:extLst>
          </p:cNvPr>
          <p:cNvPicPr>
            <a:picLocks noChangeAspect="1"/>
          </p:cNvPicPr>
          <p:nvPr/>
        </p:nvPicPr>
        <p:blipFill>
          <a:blip r:embed="rId2"/>
          <a:srcRect l="26413" r="17326" b="-2"/>
          <a:stretch/>
        </p:blipFill>
        <p:spPr>
          <a:xfrm>
            <a:off x="4762500" y="1881188"/>
            <a:ext cx="3752850" cy="4352544"/>
          </a:xfrm>
          <a:prstGeom prst="rect">
            <a:avLst/>
          </a:prstGeom>
          <a:noFill/>
          <a:ln>
            <a:noFill/>
          </a:ln>
        </p:spPr>
      </p:pic>
    </p:spTree>
    <p:extLst>
      <p:ext uri="{BB962C8B-B14F-4D97-AF65-F5344CB8AC3E}">
        <p14:creationId xmlns:p14="http://schemas.microsoft.com/office/powerpoint/2010/main" val="39436931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298C9-3625-4717-733C-F105BE1193BC}"/>
              </a:ext>
            </a:extLst>
          </p:cNvPr>
          <p:cNvSpPr>
            <a:spLocks noGrp="1"/>
          </p:cNvSpPr>
          <p:nvPr>
            <p:ph type="title"/>
          </p:nvPr>
        </p:nvSpPr>
        <p:spPr>
          <a:xfrm>
            <a:off x="628650" y="365125"/>
            <a:ext cx="7886700" cy="1325563"/>
          </a:xfrm>
        </p:spPr>
        <p:txBody>
          <a:bodyPr wrap="square" anchor="ctr">
            <a:normAutofit/>
          </a:bodyPr>
          <a:lstStyle/>
          <a:p>
            <a:r>
              <a:rPr lang="en-US" dirty="0"/>
              <a:t>Baiting</a:t>
            </a:r>
          </a:p>
        </p:txBody>
      </p:sp>
      <p:sp>
        <p:nvSpPr>
          <p:cNvPr id="3" name="Text Placeholder 2">
            <a:extLst>
              <a:ext uri="{FF2B5EF4-FFF2-40B4-BE49-F238E27FC236}">
                <a16:creationId xmlns:a16="http://schemas.microsoft.com/office/drawing/2014/main" id="{F79B643E-F060-6549-465F-E26C992E9581}"/>
              </a:ext>
            </a:extLst>
          </p:cNvPr>
          <p:cNvSpPr>
            <a:spLocks noGrp="1"/>
          </p:cNvSpPr>
          <p:nvPr>
            <p:ph type="body" idx="4294967295"/>
          </p:nvPr>
        </p:nvSpPr>
        <p:spPr>
          <a:xfrm>
            <a:off x="628650" y="1881188"/>
            <a:ext cx="3752850" cy="4352544"/>
          </a:xfrm>
        </p:spPr>
        <p:txBody>
          <a:bodyPr anchor="t">
            <a:normAutofit/>
          </a:bodyPr>
          <a:lstStyle/>
          <a:p>
            <a:pPr>
              <a:spcBef>
                <a:spcPts val="0"/>
              </a:spcBef>
              <a:spcAft>
                <a:spcPts val="600"/>
              </a:spcAft>
              <a:buClr>
                <a:srgbClr val="000000"/>
              </a:buClr>
              <a:buFont typeface="Arial"/>
              <a:buChar char="•"/>
            </a:pPr>
            <a:r>
              <a:rPr lang="en-US" sz="1500" b="0" i="0" u="none" strike="noStrike" cap="none">
                <a:effectLst/>
              </a:rPr>
              <a:t>﻿As mentioned above, baiting is a kind of attack where a social engineer will use a false promise or reward to trap victims and steal their sensitive information by infecting their systems with malware. Baits are very attractive and enticing, not to mention manipulative, and their end goal is to infect your system and gain access to personal information.</a:t>
            </a:r>
          </a:p>
          <a:p>
            <a:pPr>
              <a:spcBef>
                <a:spcPts val="0"/>
              </a:spcBef>
              <a:spcAft>
                <a:spcPts val="600"/>
              </a:spcAft>
              <a:buClr>
                <a:srgbClr val="000000"/>
              </a:buClr>
              <a:buFont typeface="Arial"/>
              <a:buChar char="•"/>
            </a:pPr>
            <a:r>
              <a:rPr lang="en-US" sz="1500" b="0" i="0" u="none" strike="noStrike" cap="none">
                <a:effectLst/>
              </a:rPr>
              <a:t>﻿﻿Attackers who practice baiting use physical devices and enticing offers that appeal to people's curiosity or need to trap them and get what they want from their victims. In many ways, baiting is similar to phishing attacks, but overall, it's different from most social engineering attacks. Why? Because these attacks offer something free that's relevant to the target</a:t>
            </a:r>
          </a:p>
          <a:p>
            <a:pPr>
              <a:spcBef>
                <a:spcPts val="0"/>
              </a:spcBef>
              <a:spcAft>
                <a:spcPts val="600"/>
              </a:spcAft>
              <a:buClr>
                <a:srgbClr val="000000"/>
              </a:buClr>
            </a:pPr>
            <a:endParaRPr lang="en-US" sz="1500" b="0" i="0" u="none" strike="noStrike" cap="none"/>
          </a:p>
        </p:txBody>
      </p:sp>
      <p:pic>
        <p:nvPicPr>
          <p:cNvPr id="4" name="Picture 3" descr="This image shows an online giveaway advertisement, likely a scam or phishing attempt.&#10;&#10;What you see:&#10;Text saying something like “Win a $1000 Amazon gift card”&#10;An image of an Amazon gift card&#10;Pictures of expensive items (headphones, watch, electronics, appliances)&#10;Bright colors and attention-grabbing design&#10;What it represents:&#10;&#10;This is an example of a social engineering attack, where users are tempted with rewards to trick them.&#10;&#10;Why it is suspicious:&#10;Promises a large reward ($1000) for little or no effort&#10;Uses a well-known brand (Amazon) to gain trust&#10;Designed to make people click quickly without thinking&#10;In very simple terms:&#10;&#10;It is trying to trick people by offering free money or prizes.&#10;&#10;What can happen:&#10;&#10;If someone clicks or responds:&#10;&#10;They may be asked for:&#10;Personal information&#10;Credit card details&#10;Login credentials&#10;They may be redirected to fake websites&#10;Easy analogy:&#10;&#10;It’s like someone saying:&#10;“You won a big prize, just give me your details first.”&#10;&#10;Connection to computing and security:&#10;This is a phishing or scam attempt&#10;Common on:&#10;Emails&#10;Websites&#10;Social media&#10;Key safety tips:&#10;Do not trust “too good to be true” offers&#10;Do not click unknown links&#10;Verify from official websites only&#10;Key idea:&#10;&#10;Attackers often use attractive offers to trick users into giving away sensitive information.">
            <a:extLst>
              <a:ext uri="{FF2B5EF4-FFF2-40B4-BE49-F238E27FC236}">
                <a16:creationId xmlns:a16="http://schemas.microsoft.com/office/drawing/2014/main" id="{A9C134EB-D02C-CF9C-DA52-BA3E4105006D}"/>
              </a:ext>
            </a:extLst>
          </p:cNvPr>
          <p:cNvPicPr>
            <a:picLocks noChangeAspect="1"/>
          </p:cNvPicPr>
          <p:nvPr/>
        </p:nvPicPr>
        <p:blipFill>
          <a:blip r:embed="rId3"/>
          <a:srcRect l="3768" r="48595" b="1"/>
          <a:stretch/>
        </p:blipFill>
        <p:spPr>
          <a:xfrm>
            <a:off x="4762500" y="1881188"/>
            <a:ext cx="3752850" cy="4352544"/>
          </a:xfrm>
          <a:prstGeom prst="rect">
            <a:avLst/>
          </a:prstGeom>
          <a:noFill/>
          <a:ln>
            <a:noFill/>
          </a:ln>
        </p:spPr>
      </p:pic>
    </p:spTree>
    <p:extLst>
      <p:ext uri="{BB962C8B-B14F-4D97-AF65-F5344CB8AC3E}">
        <p14:creationId xmlns:p14="http://schemas.microsoft.com/office/powerpoint/2010/main" val="2767906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98A6D-1070-E31E-8656-44DDB559C683}"/>
              </a:ext>
            </a:extLst>
          </p:cNvPr>
          <p:cNvSpPr>
            <a:spLocks noGrp="1"/>
          </p:cNvSpPr>
          <p:nvPr>
            <p:ph type="title"/>
          </p:nvPr>
        </p:nvSpPr>
        <p:spPr/>
        <p:txBody>
          <a:bodyPr/>
          <a:lstStyle/>
          <a:p>
            <a:r>
              <a:rPr lang="en-US" dirty="0"/>
              <a:t>Phishing</a:t>
            </a:r>
          </a:p>
        </p:txBody>
      </p:sp>
      <p:sp>
        <p:nvSpPr>
          <p:cNvPr id="3" name="Text Placeholder 2">
            <a:extLst>
              <a:ext uri="{FF2B5EF4-FFF2-40B4-BE49-F238E27FC236}">
                <a16:creationId xmlns:a16="http://schemas.microsoft.com/office/drawing/2014/main" id="{CA669230-4A6A-9015-23BC-51CB92D156CA}"/>
              </a:ext>
            </a:extLst>
          </p:cNvPr>
          <p:cNvSpPr>
            <a:spLocks noGrp="1"/>
          </p:cNvSpPr>
          <p:nvPr>
            <p:ph type="body" idx="1"/>
          </p:nvPr>
        </p:nvSpPr>
        <p:spPr/>
        <p:txBody>
          <a:bodyPr/>
          <a:lstStyle/>
          <a:p>
            <a:pPr marL="114300" indent="0">
              <a:buNone/>
            </a:pPr>
            <a:r>
              <a:rPr lang="en-US" dirty="0">
                <a:effectLst/>
                <a:latin typeface="Helvetica" pitchFamily="2" charset="0"/>
              </a:rPr>
              <a:t>Phishing is a form of social engineering where attackers deceive people into revealing sensitive information or installing malware such as ransomware.</a:t>
            </a:r>
          </a:p>
          <a:p>
            <a:pPr marL="114300" indent="0">
              <a:buNone/>
            </a:pPr>
            <a:r>
              <a:rPr lang="en-US" dirty="0">
                <a:effectLst/>
                <a:latin typeface="Helvetica" pitchFamily="2" charset="0"/>
              </a:rPr>
              <a:t>Types of Phishing:</a:t>
            </a:r>
          </a:p>
          <a:p>
            <a:pPr>
              <a:buFont typeface="Arial" panose="020B0604020202020204" pitchFamily="34" charset="0"/>
              <a:buChar char="•"/>
            </a:pPr>
            <a:r>
              <a:rPr lang="en-US" dirty="0">
                <a:effectLst/>
                <a:latin typeface="Helvetica" pitchFamily="2" charset="0"/>
              </a:rPr>
              <a:t>﻿﻿Spear Phishing.</a:t>
            </a:r>
          </a:p>
          <a:p>
            <a:pPr>
              <a:buFont typeface="Arial" panose="020B0604020202020204" pitchFamily="34" charset="0"/>
              <a:buChar char="•"/>
            </a:pPr>
            <a:r>
              <a:rPr lang="en-US" dirty="0">
                <a:effectLst/>
                <a:latin typeface="Helvetica" pitchFamily="2" charset="0"/>
              </a:rPr>
              <a:t>﻿﻿Whaling.</a:t>
            </a:r>
          </a:p>
          <a:p>
            <a:pPr>
              <a:buFont typeface="Arial" panose="020B0604020202020204" pitchFamily="34" charset="0"/>
              <a:buChar char="•"/>
            </a:pPr>
            <a:r>
              <a:rPr lang="en-US" dirty="0">
                <a:effectLst/>
                <a:latin typeface="Helvetica" pitchFamily="2" charset="0"/>
              </a:rPr>
              <a:t>﻿﻿Vishing.</a:t>
            </a:r>
          </a:p>
          <a:p>
            <a:pPr>
              <a:buFont typeface="Arial" panose="020B0604020202020204" pitchFamily="34" charset="0"/>
              <a:buChar char="•"/>
            </a:pPr>
            <a:r>
              <a:rPr lang="en-US" dirty="0">
                <a:effectLst/>
                <a:latin typeface="Helvetica" pitchFamily="2" charset="0"/>
              </a:rPr>
              <a:t>﻿﻿Email Phishing-General</a:t>
            </a:r>
          </a:p>
          <a:p>
            <a:endParaRPr lang="en-US" dirty="0"/>
          </a:p>
        </p:txBody>
      </p:sp>
    </p:spTree>
    <p:extLst>
      <p:ext uri="{BB962C8B-B14F-4D97-AF65-F5344CB8AC3E}">
        <p14:creationId xmlns:p14="http://schemas.microsoft.com/office/powerpoint/2010/main" val="25477429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9A0F-B35E-3A17-8A65-ACB25D639421}"/>
              </a:ext>
            </a:extLst>
          </p:cNvPr>
          <p:cNvSpPr>
            <a:spLocks noGrp="1"/>
          </p:cNvSpPr>
          <p:nvPr>
            <p:ph type="title"/>
          </p:nvPr>
        </p:nvSpPr>
        <p:spPr/>
        <p:txBody>
          <a:bodyPr/>
          <a:lstStyle/>
          <a:p>
            <a:r>
              <a:rPr lang="en-US" dirty="0"/>
              <a:t>Spear Phishing</a:t>
            </a:r>
          </a:p>
        </p:txBody>
      </p:sp>
      <p:sp>
        <p:nvSpPr>
          <p:cNvPr id="3" name="Text Placeholder 2">
            <a:extLst>
              <a:ext uri="{FF2B5EF4-FFF2-40B4-BE49-F238E27FC236}">
                <a16:creationId xmlns:a16="http://schemas.microsoft.com/office/drawing/2014/main" id="{CA42F41A-E20F-D066-9C0A-65DFF368AE83}"/>
              </a:ext>
            </a:extLst>
          </p:cNvPr>
          <p:cNvSpPr>
            <a:spLocks noGrp="1"/>
          </p:cNvSpPr>
          <p:nvPr>
            <p:ph type="body" idx="1"/>
          </p:nvPr>
        </p:nvSpPr>
        <p:spPr>
          <a:xfrm>
            <a:off x="628650" y="1825625"/>
            <a:ext cx="3803650" cy="4351339"/>
          </a:xfrm>
        </p:spPr>
        <p:txBody>
          <a:bodyPr/>
          <a:lstStyle/>
          <a:p>
            <a:r>
              <a:rPr lang="en-US" dirty="0"/>
              <a:t>Spear phishing is an email or electronic communications scam targeted towards a specific individual, organization or business.</a:t>
            </a:r>
          </a:p>
          <a:p>
            <a:endParaRPr lang="en-US" dirty="0"/>
          </a:p>
        </p:txBody>
      </p:sp>
      <p:pic>
        <p:nvPicPr>
          <p:cNvPr id="4" name="Picture 3" descr="This image explains Spear Phishing, a type of targeted cyberattack.&#10;&#10;What you see:&#10;Title: “Spear Phishing Explained”&#10;A short definition at the top&#10;Three steps shown with simple illustrations&#10;What it means:&#10;&#10;Spear phishing is a targeted attack where a hacker focuses on a specific person or organization to steal sensitive information.&#10;&#10;The 3 steps shown:&#10;1. Identify the target&#10;A cybercriminal finds:&#10;A specific person&#10;Valuable information they want&#10;They choose someone who has access to that information&#10;2. Research and pretend&#10;The attacker researches the target&#10;Pretends to be a trusted person or organization&#10;(like a boss, bank, or company)&#10;3. Trick the victim&#10;The attacker convinces the person to:&#10;Share sensitive data&#10;Click a malicious link&#10;The stolen data is then used for fraud or attacks&#10;In very simple terms:&#10;&#10;It is a carefully planned scam where someone pretends to be trusted to steal your information.&#10;&#10;Easy analogy:&#10;&#10;It’s like a scammer who:&#10;&#10;Knows your name&#10;Pretends to be your manager&#10;Asks you to send important details&#10;Connection to computing and security:&#10;More dangerous than regular phishing because it is personalized&#10;Common targets:&#10;Employees&#10;Managers&#10;Organizations&#10;Key idea:&#10;&#10;Spear phishing works because attackers use trust and personal information to trick people.&#10;&#10;Safety tip:&#10;&#10;Always verify requests, even if they look like they come from someone you trust.">
            <a:extLst>
              <a:ext uri="{FF2B5EF4-FFF2-40B4-BE49-F238E27FC236}">
                <a16:creationId xmlns:a16="http://schemas.microsoft.com/office/drawing/2014/main" id="{F8AA6DF3-D044-BB51-3CDC-A2058303ACE6}"/>
              </a:ext>
            </a:extLst>
          </p:cNvPr>
          <p:cNvPicPr>
            <a:picLocks noChangeAspect="1"/>
          </p:cNvPicPr>
          <p:nvPr/>
        </p:nvPicPr>
        <p:blipFill>
          <a:blip r:embed="rId2"/>
          <a:stretch>
            <a:fillRect/>
          </a:stretch>
        </p:blipFill>
        <p:spPr>
          <a:xfrm>
            <a:off x="5362747" y="2058270"/>
            <a:ext cx="2784303" cy="2647080"/>
          </a:xfrm>
          <a:prstGeom prst="rect">
            <a:avLst/>
          </a:prstGeom>
        </p:spPr>
      </p:pic>
    </p:spTree>
    <p:extLst>
      <p:ext uri="{BB962C8B-B14F-4D97-AF65-F5344CB8AC3E}">
        <p14:creationId xmlns:p14="http://schemas.microsoft.com/office/powerpoint/2010/main" val="35559797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C6B3D-BD5A-FF80-5AA3-8788AACE1FB1}"/>
              </a:ext>
            </a:extLst>
          </p:cNvPr>
          <p:cNvSpPr>
            <a:spLocks noGrp="1"/>
          </p:cNvSpPr>
          <p:nvPr>
            <p:ph type="title"/>
          </p:nvPr>
        </p:nvSpPr>
        <p:spPr/>
        <p:txBody>
          <a:bodyPr/>
          <a:lstStyle/>
          <a:p>
            <a:r>
              <a:rPr lang="en-US" dirty="0"/>
              <a:t>Whaling</a:t>
            </a:r>
          </a:p>
        </p:txBody>
      </p:sp>
      <p:sp>
        <p:nvSpPr>
          <p:cNvPr id="3" name="Text Placeholder 2">
            <a:extLst>
              <a:ext uri="{FF2B5EF4-FFF2-40B4-BE49-F238E27FC236}">
                <a16:creationId xmlns:a16="http://schemas.microsoft.com/office/drawing/2014/main" id="{E9FDC5AF-D052-272B-2F7C-D4A5133C7331}"/>
              </a:ext>
            </a:extLst>
          </p:cNvPr>
          <p:cNvSpPr>
            <a:spLocks noGrp="1"/>
          </p:cNvSpPr>
          <p:nvPr>
            <p:ph type="body" idx="1"/>
          </p:nvPr>
        </p:nvSpPr>
        <p:spPr/>
        <p:txBody>
          <a:bodyPr/>
          <a:lstStyle/>
          <a:p>
            <a:r>
              <a:rPr lang="en-US" dirty="0"/>
              <a:t>A whaling attack, also known as whaling phishing or a whaling phishing attack, is a specific type of phishing attack that targets high-profile employees, such as the chief executive officer or chief financial officer, in order to steal sensitive information from a company.</a:t>
            </a:r>
          </a:p>
          <a:p>
            <a:endParaRPr lang="en-US" dirty="0"/>
          </a:p>
        </p:txBody>
      </p:sp>
      <p:pic>
        <p:nvPicPr>
          <p:cNvPr id="4" name="Picture 3" descr="This image explains a real example of a spear phishing email and highlights the key parts of the attack.&#10;&#10;What you see:&#10;A screenshot of an email inbox (Outlook)&#10;The email subject: “FW: Urgent: Wire Transfer”&#10;The message asks the person to send money quickly&#10;An attachment (invoice PDF) is included&#10;Around the email, there are labeled sections:&#10;Target&#10;Intent&#10;Impersonation&#10;Payload&#10;What it represents:&#10;&#10;This is a spear phishing attack, where the attacker carefully designs an email to trick a specific person.&#10;&#10;Key parts explained:&#10;1. Target&#10;The email is sent to a specific person&#10;Not random — carefully chosen&#10;2. Impersonation&#10;The sender pretends to be a trusted person (e.g., manager or vendor)&#10;Uses a realistic name and company&#10;3. Intent&#10;The goal is to make the person act quickly&#10;In this case: send money (wire transfer)&#10;4. Payload&#10;The email includes an attachment (invoice)&#10;This may:&#10;Contain malware&#10;Or support the scam to look real&#10;In very simple terms:&#10;&#10;It is a fake email that looks real and tries to trick someone into sending money or information.&#10;&#10;Easy analogy:&#10;&#10;It’s like someone pretending to be your boss and saying:&#10;“Send money urgently right now.”&#10;&#10;Warning signs in this email:&#10;Urgent request&#10;Asking for money&#10;Attachment included&#10;Pretending to be someone trusted&#10;Connection to computing and security:&#10;This is a common business email compromise (BEC) attack&#10;Targets employees in companies&#10;Can cause financial loss and data breaches&#10;Key safety tips:&#10;Always verify unusual requests&#10;Do not trust urgent financial requests via email&#10;Check sender details carefully&#10;Key idea:&#10;&#10;Spear phishing emails are dangerous because they look real and trustworthy, but are designed to trick people into making harmful decisions.">
            <a:extLst>
              <a:ext uri="{FF2B5EF4-FFF2-40B4-BE49-F238E27FC236}">
                <a16:creationId xmlns:a16="http://schemas.microsoft.com/office/drawing/2014/main" id="{392593FF-7519-64EC-3122-E23E24C08D78}"/>
              </a:ext>
            </a:extLst>
          </p:cNvPr>
          <p:cNvPicPr>
            <a:picLocks noChangeAspect="1"/>
          </p:cNvPicPr>
          <p:nvPr/>
        </p:nvPicPr>
        <p:blipFill>
          <a:blip r:embed="rId2"/>
          <a:stretch>
            <a:fillRect/>
          </a:stretch>
        </p:blipFill>
        <p:spPr>
          <a:xfrm>
            <a:off x="1565752" y="3470892"/>
            <a:ext cx="4935603" cy="2706072"/>
          </a:xfrm>
          <a:prstGeom prst="rect">
            <a:avLst/>
          </a:prstGeom>
        </p:spPr>
      </p:pic>
    </p:spTree>
    <p:extLst>
      <p:ext uri="{BB962C8B-B14F-4D97-AF65-F5344CB8AC3E}">
        <p14:creationId xmlns:p14="http://schemas.microsoft.com/office/powerpoint/2010/main" val="17033947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AFE1B-6E25-EF8A-4B44-F6803D13CE11}"/>
              </a:ext>
            </a:extLst>
          </p:cNvPr>
          <p:cNvSpPr>
            <a:spLocks noGrp="1"/>
          </p:cNvSpPr>
          <p:nvPr>
            <p:ph type="title"/>
          </p:nvPr>
        </p:nvSpPr>
        <p:spPr/>
        <p:txBody>
          <a:bodyPr/>
          <a:lstStyle/>
          <a:p>
            <a:r>
              <a:rPr lang="en-US" dirty="0"/>
              <a:t>VISHING</a:t>
            </a:r>
          </a:p>
        </p:txBody>
      </p:sp>
      <p:sp>
        <p:nvSpPr>
          <p:cNvPr id="3" name="Text Placeholder 2">
            <a:extLst>
              <a:ext uri="{FF2B5EF4-FFF2-40B4-BE49-F238E27FC236}">
                <a16:creationId xmlns:a16="http://schemas.microsoft.com/office/drawing/2014/main" id="{365FC86F-22EA-AD80-61A3-AEECA104EF36}"/>
              </a:ext>
            </a:extLst>
          </p:cNvPr>
          <p:cNvSpPr>
            <a:spLocks noGrp="1"/>
          </p:cNvSpPr>
          <p:nvPr>
            <p:ph type="body" idx="1"/>
          </p:nvPr>
        </p:nvSpPr>
        <p:spPr/>
        <p:txBody>
          <a:bodyPr/>
          <a:lstStyle/>
          <a:p>
            <a:r>
              <a:rPr lang="en-US" dirty="0"/>
              <a:t>Vishing is a cyber crime that uses the phone to steal personal confidential information from victims. Often referred to as voice phishing.</a:t>
            </a:r>
          </a:p>
          <a:p>
            <a:endParaRPr lang="en-US" dirty="0"/>
          </a:p>
        </p:txBody>
      </p:sp>
      <p:pic>
        <p:nvPicPr>
          <p:cNvPr id="4" name="Picture 3" descr="This image highlights Voice Phishing (also called “Vishing”), a type of cyberattack.&#10;&#10;What you see:&#10;Large bold text: “VOICE PHISHING”&#10;Surrounding words like:&#10;Scam&#10;Attack&#10;Victim&#10;Password&#10;Security&#10;Caller&#10;Phishing&#10;What it represents:&#10;&#10;Voice phishing is when attackers use phone calls to trick people into giving sensitive information.&#10;&#10;How it works:&#10;A scammer calls the victim&#10;Pretends to be:&#10;Bank representative&#10;Tech support&#10;Government official&#10;Asks for:&#10;Passwords&#10;OTPs&#10;Bank details&#10;In very simple terms:&#10;&#10;It is a phone call scam where someone tries to trick you into sharing private information.&#10;&#10;Easy analogy:&#10;&#10;It’s like someone calling and saying:&#10;“I am from your bank, tell me your password to fix your account.”&#10;&#10;Common signs:&#10;Unknown or suspicious caller&#10;Urgent requests (“act now”)&#10;Asking for personal or financial details&#10;Caller pretending to be trusted authority&#10;Connection to computing and security:&#10;Part of social engineering attacks&#10;Targets people instead of systems&#10;Can lead to:&#10;Financial loss&#10;Identity theft&#10;Key safety tips:&#10;Never share passwords or OTPs on calls&#10;Verify the caller independently&#10;Be cautious of urgent or threatening language&#10;Key idea:&#10;&#10;Voice phishing works by using trust and fear over phone calls to trick people into giving away sensitive information.">
            <a:extLst>
              <a:ext uri="{FF2B5EF4-FFF2-40B4-BE49-F238E27FC236}">
                <a16:creationId xmlns:a16="http://schemas.microsoft.com/office/drawing/2014/main" id="{3FFB9F28-D881-A8BD-F25D-A1D89399E958}"/>
              </a:ext>
            </a:extLst>
          </p:cNvPr>
          <p:cNvPicPr>
            <a:picLocks noChangeAspect="1"/>
          </p:cNvPicPr>
          <p:nvPr/>
        </p:nvPicPr>
        <p:blipFill>
          <a:blip r:embed="rId2"/>
          <a:stretch>
            <a:fillRect/>
          </a:stretch>
        </p:blipFill>
        <p:spPr>
          <a:xfrm>
            <a:off x="997907" y="3067745"/>
            <a:ext cx="6096000" cy="2451100"/>
          </a:xfrm>
          <a:prstGeom prst="rect">
            <a:avLst/>
          </a:prstGeom>
        </p:spPr>
      </p:pic>
    </p:spTree>
    <p:extLst>
      <p:ext uri="{BB962C8B-B14F-4D97-AF65-F5344CB8AC3E}">
        <p14:creationId xmlns:p14="http://schemas.microsoft.com/office/powerpoint/2010/main" val="1683632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FF32F-77FB-124E-A674-AB09A08DBE0A}"/>
              </a:ext>
            </a:extLst>
          </p:cNvPr>
          <p:cNvSpPr>
            <a:spLocks noGrp="1"/>
          </p:cNvSpPr>
          <p:nvPr>
            <p:ph type="title"/>
          </p:nvPr>
        </p:nvSpPr>
        <p:spPr/>
        <p:txBody>
          <a:bodyPr/>
          <a:lstStyle/>
          <a:p>
            <a:r>
              <a:rPr lang="en-US" dirty="0"/>
              <a:t>Smishing</a:t>
            </a:r>
          </a:p>
        </p:txBody>
      </p:sp>
      <p:sp>
        <p:nvSpPr>
          <p:cNvPr id="3" name="Text Placeholder 2">
            <a:extLst>
              <a:ext uri="{FF2B5EF4-FFF2-40B4-BE49-F238E27FC236}">
                <a16:creationId xmlns:a16="http://schemas.microsoft.com/office/drawing/2014/main" id="{79D1E231-0FB8-DA30-6BBB-42442FDDCD5C}"/>
              </a:ext>
            </a:extLst>
          </p:cNvPr>
          <p:cNvSpPr>
            <a:spLocks noGrp="1"/>
          </p:cNvSpPr>
          <p:nvPr>
            <p:ph type="body" idx="1"/>
          </p:nvPr>
        </p:nvSpPr>
        <p:spPr>
          <a:xfrm>
            <a:off x="628650" y="1825625"/>
            <a:ext cx="4362450" cy="4351339"/>
          </a:xfrm>
        </p:spPr>
        <p:txBody>
          <a:bodyPr/>
          <a:lstStyle/>
          <a:p>
            <a:r>
              <a:rPr lang="en-US" dirty="0"/>
              <a:t>Smishing is a type of phishing attack that uses social engineering to get personal information about someone using text messaging.</a:t>
            </a:r>
          </a:p>
          <a:p>
            <a:endParaRPr lang="en-US" dirty="0"/>
          </a:p>
        </p:txBody>
      </p:sp>
      <p:pic>
        <p:nvPicPr>
          <p:cNvPr id="4" name="Picture 3" descr="This image shows a text message scam, also called SMS phishing (smishing).&#10;&#10;What you see:&#10;&#10;&#10;A phone message screen&#10;&#10;&#10;A message claiming to be from Amazon&#10;&#10;&#10;It says you can get $130 in free items&#10;&#10;&#10;It includes a link to click&#10;&#10;&#10;&#10;What it represents:&#10;This is a smishing attack, where scammers use text messages to trick people.&#10;&#10;Why it is suspicious:&#10;&#10;&#10;Promises free money or rewards&#10;&#10;&#10;Uses a well-known brand (Amazon)&#10;&#10;&#10;Contains a random, unfamiliar link&#10;&#10;&#10;Informal language like “mate”&#10;&#10;&#10;Sent from an unknown phone number&#10;&#10;&#10;&#10;In very simple terms:&#10;It is a fake message trying to trick you into clicking a link and giving information.&#10;&#10;What can happen if clicked:&#10;&#10;&#10;You may be taken to a fake website&#10;&#10;&#10;Asked to enter:&#10;&#10;&#10;Personal details&#10;&#10;&#10;Passwords&#10;&#10;&#10;Payment information&#10;&#10;&#10;&#10;&#10;Your data could be stolen&#10;&#10;&#10;&#10;Easy analogy:&#10;It’s like someone texting:&#10;“You won a prize, click here to claim it.”&#10;&#10;Connection to computing and security:&#10;&#10;&#10;This is a social engineering attack&#10;&#10;&#10;Targets users through mobile devices&#10;&#10;&#10;Very common and dangerous&#10;&#10;&#10;&#10;Key safety tips:&#10;&#10;&#10;Do not click unknown links&#10;&#10;&#10;Do not trust unexpected reward messages&#10;&#10;&#10;Verify from official apps or websites&#10;&#10;&#10;&#10;Key idea:&#10;Smishing uses fake messages and attractive offers to trick users into revealing sensitive information.">
            <a:extLst>
              <a:ext uri="{FF2B5EF4-FFF2-40B4-BE49-F238E27FC236}">
                <a16:creationId xmlns:a16="http://schemas.microsoft.com/office/drawing/2014/main" id="{12D5F226-35FC-7142-C41E-F8088E3259E5}"/>
              </a:ext>
            </a:extLst>
          </p:cNvPr>
          <p:cNvPicPr>
            <a:picLocks noChangeAspect="1"/>
          </p:cNvPicPr>
          <p:nvPr/>
        </p:nvPicPr>
        <p:blipFill>
          <a:blip r:embed="rId2"/>
          <a:stretch>
            <a:fillRect/>
          </a:stretch>
        </p:blipFill>
        <p:spPr>
          <a:xfrm>
            <a:off x="5131234" y="1690688"/>
            <a:ext cx="3377591" cy="3749235"/>
          </a:xfrm>
          <a:prstGeom prst="rect">
            <a:avLst/>
          </a:prstGeom>
        </p:spPr>
      </p:pic>
    </p:spTree>
    <p:extLst>
      <p:ext uri="{BB962C8B-B14F-4D97-AF65-F5344CB8AC3E}">
        <p14:creationId xmlns:p14="http://schemas.microsoft.com/office/powerpoint/2010/main" val="17770210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771DD-21A5-DED3-0265-7FE576BC48CF}"/>
              </a:ext>
            </a:extLst>
          </p:cNvPr>
          <p:cNvSpPr>
            <a:spLocks noGrp="1"/>
          </p:cNvSpPr>
          <p:nvPr>
            <p:ph type="title"/>
          </p:nvPr>
        </p:nvSpPr>
        <p:spPr/>
        <p:txBody>
          <a:bodyPr/>
          <a:lstStyle/>
          <a:p>
            <a:r>
              <a:rPr lang="en-US" dirty="0"/>
              <a:t>How Zoom is being exploited for</a:t>
            </a:r>
            <a:br>
              <a:rPr lang="en-US" dirty="0"/>
            </a:br>
            <a:r>
              <a:rPr lang="en-US" dirty="0"/>
              <a:t>phishing attacks</a:t>
            </a:r>
          </a:p>
        </p:txBody>
      </p:sp>
      <p:sp>
        <p:nvSpPr>
          <p:cNvPr id="3" name="Text Placeholder 2">
            <a:extLst>
              <a:ext uri="{FF2B5EF4-FFF2-40B4-BE49-F238E27FC236}">
                <a16:creationId xmlns:a16="http://schemas.microsoft.com/office/drawing/2014/main" id="{3526B10E-F4F8-F72C-111F-9E2462D84B8C}"/>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﻿Creating a Zoom phishing email</a:t>
            </a:r>
          </a:p>
          <a:p>
            <a:pPr>
              <a:buFont typeface="Arial" panose="020B0604020202020204" pitchFamily="34" charset="0"/>
              <a:buChar char="•"/>
            </a:pPr>
            <a:r>
              <a:rPr lang="en-US" dirty="0">
                <a:effectLst/>
                <a:latin typeface="Helvetica" pitchFamily="2" charset="0"/>
              </a:rPr>
              <a:t>﻿﻿Sending fake Zoom meeting to victim</a:t>
            </a:r>
          </a:p>
          <a:p>
            <a:pPr>
              <a:buFont typeface="Arial" panose="020B0604020202020204" pitchFamily="34" charset="0"/>
              <a:buChar char="•"/>
            </a:pPr>
            <a:r>
              <a:rPr lang="en-US" dirty="0">
                <a:effectLst/>
                <a:latin typeface="Helvetica" pitchFamily="2" charset="0"/>
              </a:rPr>
              <a:t>﻿﻿Victim clicks on Zoom meeting phishing link</a:t>
            </a:r>
          </a:p>
          <a:p>
            <a:pPr>
              <a:buFont typeface="Arial" panose="020B0604020202020204" pitchFamily="34" charset="0"/>
              <a:buChar char="•"/>
            </a:pPr>
            <a:r>
              <a:rPr lang="en-US" dirty="0">
                <a:effectLst/>
                <a:latin typeface="Helvetica" pitchFamily="2" charset="0"/>
              </a:rPr>
              <a:t>﻿﻿Malicious code is loaded in the victims system</a:t>
            </a:r>
          </a:p>
          <a:p>
            <a:endParaRPr lang="en-US" dirty="0"/>
          </a:p>
        </p:txBody>
      </p:sp>
    </p:spTree>
    <p:extLst>
      <p:ext uri="{BB962C8B-B14F-4D97-AF65-F5344CB8AC3E}">
        <p14:creationId xmlns:p14="http://schemas.microsoft.com/office/powerpoint/2010/main" val="38820834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E1E3A-D06A-E92F-B5DB-5ADD567BC219}"/>
              </a:ext>
            </a:extLst>
          </p:cNvPr>
          <p:cNvSpPr>
            <a:spLocks noGrp="1"/>
          </p:cNvSpPr>
          <p:nvPr>
            <p:ph type="title"/>
          </p:nvPr>
        </p:nvSpPr>
        <p:spPr/>
        <p:txBody>
          <a:bodyPr/>
          <a:lstStyle/>
          <a:p>
            <a:r>
              <a:rPr lang="en-US" b="1" i="0" u="none" strike="noStrike" dirty="0">
                <a:solidFill>
                  <a:srgbClr val="000000"/>
                </a:solidFill>
                <a:effectLst/>
              </a:rPr>
              <a:t>Social Engineering in the Workplace</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873CDA71-72DE-846D-7BC1-7FBA2D0C72D6}"/>
              </a:ext>
            </a:extLst>
          </p:cNvPr>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rPr>
              <a:t>Exploiting employees to access confidential data.</a:t>
            </a:r>
          </a:p>
          <a:p>
            <a:pPr algn="l">
              <a:buFont typeface="Arial" panose="020B0604020202020204" pitchFamily="34" charset="0"/>
              <a:buChar char="•"/>
            </a:pPr>
            <a:r>
              <a:rPr lang="en-US" b="1" i="0" u="none" strike="noStrike" dirty="0">
                <a:solidFill>
                  <a:srgbClr val="000000"/>
                </a:solidFill>
                <a:effectLst/>
              </a:rPr>
              <a:t>Techniques:</a:t>
            </a:r>
            <a:r>
              <a:rPr lang="en-US" b="0" i="0" u="none" strike="noStrike" dirty="0">
                <a:solidFill>
                  <a:srgbClr val="000000"/>
                </a:solidFill>
                <a:effectLst/>
              </a:rPr>
              <a:t> Impersonation, tailgating, baiting.</a:t>
            </a:r>
          </a:p>
          <a:p>
            <a:pPr algn="l">
              <a:buFont typeface="Arial" panose="020B0604020202020204" pitchFamily="34" charset="0"/>
              <a:buChar char="•"/>
            </a:pPr>
            <a:r>
              <a:rPr lang="en-US" b="1" i="0" u="none" strike="noStrike" dirty="0">
                <a:solidFill>
                  <a:srgbClr val="000000"/>
                </a:solidFill>
                <a:effectLst/>
              </a:rPr>
              <a:t>Solution:</a:t>
            </a:r>
            <a:r>
              <a:rPr lang="en-US" b="0" i="0" u="none" strike="noStrike" dirty="0">
                <a:solidFill>
                  <a:srgbClr val="000000"/>
                </a:solidFill>
                <a:effectLst/>
              </a:rPr>
              <a:t> Security awareness training.</a:t>
            </a:r>
          </a:p>
          <a:p>
            <a:endParaRPr lang="en-US" dirty="0"/>
          </a:p>
        </p:txBody>
      </p:sp>
    </p:spTree>
    <p:extLst>
      <p:ext uri="{BB962C8B-B14F-4D97-AF65-F5344CB8AC3E}">
        <p14:creationId xmlns:p14="http://schemas.microsoft.com/office/powerpoint/2010/main" val="32235008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67B18-2F08-FE4C-D123-080210D63EEC}"/>
              </a:ext>
            </a:extLst>
          </p:cNvPr>
          <p:cNvSpPr>
            <a:spLocks noGrp="1"/>
          </p:cNvSpPr>
          <p:nvPr>
            <p:ph type="title"/>
          </p:nvPr>
        </p:nvSpPr>
        <p:spPr/>
        <p:txBody>
          <a:bodyPr/>
          <a:lstStyle/>
          <a:p>
            <a:r>
              <a:rPr lang="en-US" b="1" i="0" u="none" strike="noStrike" dirty="0">
                <a:solidFill>
                  <a:srgbClr val="000000"/>
                </a:solidFill>
                <a:effectLst/>
              </a:rPr>
              <a:t>Protecting Against Social Engineering</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DD08F63A-792D-2F19-CB2C-42DADC9EEEE7}"/>
              </a:ext>
            </a:extLst>
          </p:cNvPr>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rPr>
              <a:t>Conducting security awareness training.</a:t>
            </a:r>
          </a:p>
          <a:p>
            <a:pPr algn="l">
              <a:buFont typeface="Arial" panose="020B0604020202020204" pitchFamily="34" charset="0"/>
              <a:buChar char="•"/>
            </a:pPr>
            <a:r>
              <a:rPr lang="en-US" b="0" i="0" u="none" strike="noStrike" dirty="0">
                <a:solidFill>
                  <a:srgbClr val="000000"/>
                </a:solidFill>
                <a:effectLst/>
              </a:rPr>
              <a:t>Implementing Multi-Factor Authentication (MFA).</a:t>
            </a:r>
          </a:p>
          <a:p>
            <a:pPr algn="l">
              <a:buFont typeface="Arial" panose="020B0604020202020204" pitchFamily="34" charset="0"/>
              <a:buChar char="•"/>
            </a:pPr>
            <a:r>
              <a:rPr lang="en-US" b="0" i="0" u="none" strike="noStrike" dirty="0">
                <a:solidFill>
                  <a:srgbClr val="000000"/>
                </a:solidFill>
                <a:effectLst/>
              </a:rPr>
              <a:t>Using identity verification protocols.</a:t>
            </a:r>
          </a:p>
          <a:p>
            <a:endParaRPr lang="en-US" dirty="0"/>
          </a:p>
        </p:txBody>
      </p:sp>
    </p:spTree>
    <p:extLst>
      <p:ext uri="{BB962C8B-B14F-4D97-AF65-F5344CB8AC3E}">
        <p14:creationId xmlns:p14="http://schemas.microsoft.com/office/powerpoint/2010/main" val="10538345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90013-BD61-167D-E7B3-B86EE7DE96C0}"/>
              </a:ext>
            </a:extLst>
          </p:cNvPr>
          <p:cNvSpPr>
            <a:spLocks noGrp="1"/>
          </p:cNvSpPr>
          <p:nvPr>
            <p:ph type="title"/>
          </p:nvPr>
        </p:nvSpPr>
        <p:spPr/>
        <p:txBody>
          <a:bodyPr/>
          <a:lstStyle/>
          <a:p>
            <a:r>
              <a:rPr lang="en-US" b="1" i="0" u="none" strike="noStrike" dirty="0">
                <a:solidFill>
                  <a:srgbClr val="000000"/>
                </a:solidFill>
                <a:effectLst/>
              </a:rPr>
              <a:t>Best Practices for Security</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ADE1DF66-A167-6C05-9D97-52317F586286}"/>
              </a:ext>
            </a:extLst>
          </p:cNvPr>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rPr>
              <a:t>Use strong, unique passwords and password managers.</a:t>
            </a:r>
          </a:p>
          <a:p>
            <a:pPr algn="l">
              <a:buFont typeface="Arial" panose="020B0604020202020204" pitchFamily="34" charset="0"/>
              <a:buChar char="•"/>
            </a:pPr>
            <a:r>
              <a:rPr lang="en-US" b="0" i="0" u="none" strike="noStrike" dirty="0">
                <a:solidFill>
                  <a:srgbClr val="000000"/>
                </a:solidFill>
                <a:effectLst/>
              </a:rPr>
              <a:t>Keep software updated to patch vulnerabilities.</a:t>
            </a:r>
          </a:p>
          <a:p>
            <a:pPr algn="l">
              <a:buFont typeface="Arial" panose="020B0604020202020204" pitchFamily="34" charset="0"/>
              <a:buChar char="•"/>
            </a:pPr>
            <a:r>
              <a:rPr lang="en-US" b="0" i="0" u="none" strike="noStrike" dirty="0">
                <a:solidFill>
                  <a:srgbClr val="000000"/>
                </a:solidFill>
                <a:effectLst/>
              </a:rPr>
              <a:t>Regular security audits and penetration testing.</a:t>
            </a:r>
          </a:p>
          <a:p>
            <a:endParaRPr lang="en-US" dirty="0"/>
          </a:p>
        </p:txBody>
      </p:sp>
    </p:spTree>
    <p:extLst>
      <p:ext uri="{BB962C8B-B14F-4D97-AF65-F5344CB8AC3E}">
        <p14:creationId xmlns:p14="http://schemas.microsoft.com/office/powerpoint/2010/main" val="13481494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CC13B-5B8C-8098-C18F-379CAF7C9E15}"/>
              </a:ext>
            </a:extLst>
          </p:cNvPr>
          <p:cNvSpPr>
            <a:spLocks noGrp="1"/>
          </p:cNvSpPr>
          <p:nvPr>
            <p:ph type="title"/>
          </p:nvPr>
        </p:nvSpPr>
        <p:spPr/>
        <p:txBody>
          <a:bodyPr/>
          <a:lstStyle/>
          <a:p>
            <a:r>
              <a:rPr lang="en-US" b="1" i="0" u="none" strike="noStrike" dirty="0">
                <a:solidFill>
                  <a:srgbClr val="000000"/>
                </a:solidFill>
                <a:effectLst/>
              </a:rPr>
              <a:t>Ethical Hacking</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B2809230-0E8A-0D55-08AA-673B5AB7C574}"/>
              </a:ext>
            </a:extLst>
          </p:cNvPr>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rPr>
              <a:t>Ethical hackers help identify security weaknesses.</a:t>
            </a:r>
          </a:p>
          <a:p>
            <a:pPr algn="l">
              <a:buFont typeface="Arial" panose="020B0604020202020204" pitchFamily="34" charset="0"/>
              <a:buChar char="•"/>
            </a:pPr>
            <a:r>
              <a:rPr lang="en-US" b="0" i="0" u="none" strike="noStrike" dirty="0">
                <a:solidFill>
                  <a:srgbClr val="000000"/>
                </a:solidFill>
                <a:effectLst/>
              </a:rPr>
              <a:t>Conduct penetration tests to simulate attacks.</a:t>
            </a:r>
          </a:p>
          <a:p>
            <a:pPr algn="l">
              <a:buFont typeface="Arial" panose="020B0604020202020204" pitchFamily="34" charset="0"/>
              <a:buChar char="•"/>
            </a:pPr>
            <a:r>
              <a:rPr lang="en-US" b="0" i="0" u="none" strike="noStrike" dirty="0">
                <a:solidFill>
                  <a:srgbClr val="000000"/>
                </a:solidFill>
                <a:effectLst/>
              </a:rPr>
              <a:t>Certifications: </a:t>
            </a:r>
            <a:r>
              <a:rPr lang="en-US" b="1" i="0" u="none" strike="noStrike" dirty="0">
                <a:solidFill>
                  <a:srgbClr val="000000"/>
                </a:solidFill>
                <a:effectLst/>
              </a:rPr>
              <a:t>Certified Ethical Hacker (CEH), Offensive Security Certified Professional (OSCP).</a:t>
            </a:r>
            <a:endParaRPr lang="en-US" b="0" i="0" u="none" strike="noStrike" dirty="0">
              <a:solidFill>
                <a:srgbClr val="000000"/>
              </a:solidFill>
              <a:effectLst/>
            </a:endParaRPr>
          </a:p>
          <a:p>
            <a:endParaRPr lang="en-US" dirty="0"/>
          </a:p>
        </p:txBody>
      </p:sp>
    </p:spTree>
    <p:extLst>
      <p:ext uri="{BB962C8B-B14F-4D97-AF65-F5344CB8AC3E}">
        <p14:creationId xmlns:p14="http://schemas.microsoft.com/office/powerpoint/2010/main" val="38987107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63A31-8447-DB41-C3A7-2E30B1861A95}"/>
              </a:ext>
            </a:extLst>
          </p:cNvPr>
          <p:cNvSpPr>
            <a:spLocks noGrp="1"/>
          </p:cNvSpPr>
          <p:nvPr>
            <p:ph type="title"/>
          </p:nvPr>
        </p:nvSpPr>
        <p:spPr/>
        <p:txBody>
          <a:bodyPr/>
          <a:lstStyle/>
          <a:p>
            <a:r>
              <a:rPr lang="en-US" b="1" i="0" u="none" strike="noStrike" dirty="0">
                <a:solidFill>
                  <a:srgbClr val="000000"/>
                </a:solidFill>
                <a:effectLst/>
              </a:rPr>
              <a:t>Future of Cybersecurity</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4D5BBC6E-9A68-5209-990D-8321708C80BF}"/>
              </a:ext>
            </a:extLst>
          </p:cNvPr>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rPr>
              <a:t>AI and machine learning enhance threat detection.</a:t>
            </a:r>
          </a:p>
          <a:p>
            <a:pPr algn="l">
              <a:buFont typeface="Arial" panose="020B0604020202020204" pitchFamily="34" charset="0"/>
              <a:buChar char="•"/>
            </a:pPr>
            <a:r>
              <a:rPr lang="en-US" b="0" i="0" u="none" strike="noStrike" dirty="0">
                <a:solidFill>
                  <a:srgbClr val="000000"/>
                </a:solidFill>
                <a:effectLst/>
              </a:rPr>
              <a:t>Quantum computing poses risks to encryption.</a:t>
            </a:r>
          </a:p>
          <a:p>
            <a:pPr algn="l">
              <a:buFont typeface="Arial" panose="020B0604020202020204" pitchFamily="34" charset="0"/>
              <a:buChar char="•"/>
            </a:pPr>
            <a:r>
              <a:rPr lang="en-US" b="0" i="0" u="none" strike="noStrike" dirty="0">
                <a:solidFill>
                  <a:srgbClr val="000000"/>
                </a:solidFill>
                <a:effectLst/>
              </a:rPr>
              <a:t>Zero Trust security models increase security.</a:t>
            </a:r>
          </a:p>
          <a:p>
            <a:endParaRPr lang="en-US" dirty="0"/>
          </a:p>
        </p:txBody>
      </p:sp>
    </p:spTree>
    <p:extLst>
      <p:ext uri="{BB962C8B-B14F-4D97-AF65-F5344CB8AC3E}">
        <p14:creationId xmlns:p14="http://schemas.microsoft.com/office/powerpoint/2010/main" val="35966760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A2599-F0EA-70C2-7C17-37A79DC9A2CD}"/>
              </a:ext>
            </a:extLst>
          </p:cNvPr>
          <p:cNvSpPr>
            <a:spLocks noGrp="1"/>
          </p:cNvSpPr>
          <p:nvPr>
            <p:ph type="title"/>
          </p:nvPr>
        </p:nvSpPr>
        <p:spPr/>
        <p:txBody>
          <a:bodyPr/>
          <a:lstStyle/>
          <a:p>
            <a:r>
              <a:rPr lang="en-US" b="1" i="0" u="none" strike="noStrike" dirty="0">
                <a:solidFill>
                  <a:srgbClr val="000000"/>
                </a:solidFill>
                <a:effectLst/>
              </a:rPr>
              <a:t>Conclusion</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F3D73645-FFFD-4E90-171E-D9368290849A}"/>
              </a:ext>
            </a:extLst>
          </p:cNvPr>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rPr>
              <a:t>Cybersecurity awareness is crucial for everyone.</a:t>
            </a:r>
          </a:p>
          <a:p>
            <a:pPr algn="l">
              <a:buFont typeface="Arial" panose="020B0604020202020204" pitchFamily="34" charset="0"/>
              <a:buChar char="•"/>
            </a:pPr>
            <a:r>
              <a:rPr lang="en-US" b="0" i="0" u="none" strike="noStrike" dirty="0">
                <a:solidFill>
                  <a:srgbClr val="000000"/>
                </a:solidFill>
                <a:effectLst/>
              </a:rPr>
              <a:t>Adopting best practices significantly reduces risks.</a:t>
            </a:r>
          </a:p>
          <a:p>
            <a:pPr algn="l">
              <a:buFont typeface="Arial" panose="020B0604020202020204" pitchFamily="34" charset="0"/>
              <a:buChar char="•"/>
            </a:pPr>
            <a:r>
              <a:rPr lang="en-US" b="0" i="0" u="none" strike="noStrike" dirty="0">
                <a:solidFill>
                  <a:srgbClr val="000000"/>
                </a:solidFill>
                <a:effectLst/>
              </a:rPr>
              <a:t>Stay informed and proactive.</a:t>
            </a:r>
          </a:p>
          <a:p>
            <a:endParaRPr lang="en-US" dirty="0"/>
          </a:p>
        </p:txBody>
      </p:sp>
    </p:spTree>
    <p:extLst>
      <p:ext uri="{BB962C8B-B14F-4D97-AF65-F5344CB8AC3E}">
        <p14:creationId xmlns:p14="http://schemas.microsoft.com/office/powerpoint/2010/main" val="3022530291"/>
      </p:ext>
    </p:extLst>
  </p:cSld>
  <p:clrMapOvr>
    <a:masterClrMapping/>
  </p:clrMapOvr>
</p:sld>
</file>

<file path=ppt/theme/theme1.xml><?xml version="1.0" encoding="utf-8"?>
<a:theme xmlns:a="http://schemas.openxmlformats.org/drawingml/2006/main" name="PPT2_16to9">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TotalTime>
  <Words>1875</Words>
  <Application>Microsoft Macintosh PowerPoint</Application>
  <PresentationFormat>On-screen Show (4:3)</PresentationFormat>
  <Paragraphs>168</Paragraphs>
  <Slides>39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-webkit-standard</vt:lpstr>
      <vt:lpstr>Arial</vt:lpstr>
      <vt:lpstr>Calibri</vt:lpstr>
      <vt:lpstr>Helvetica</vt:lpstr>
      <vt:lpstr>PPT2_16to9</vt:lpstr>
      <vt:lpstr>CSE1300</vt:lpstr>
      <vt:lpstr>Introduction to Security </vt:lpstr>
      <vt:lpstr>Encryption </vt:lpstr>
      <vt:lpstr>Decryption</vt:lpstr>
      <vt:lpstr>Terminology</vt:lpstr>
      <vt:lpstr>Types of Encryption </vt:lpstr>
      <vt:lpstr>Symmetric Encryption </vt:lpstr>
      <vt:lpstr>Asymmetric Encryption </vt:lpstr>
      <vt:lpstr>Hashing </vt:lpstr>
      <vt:lpstr>Encryption in Daily Life </vt:lpstr>
      <vt:lpstr>Introduction to Network Security </vt:lpstr>
      <vt:lpstr>Introduction to Network Security – cont. </vt:lpstr>
      <vt:lpstr>Need for Network Security</vt:lpstr>
      <vt:lpstr>Types of Network Security </vt:lpstr>
      <vt:lpstr>Firewalls </vt:lpstr>
      <vt:lpstr>IDS and IPS </vt:lpstr>
      <vt:lpstr>Wi-Fi Protected Access (WPA) </vt:lpstr>
      <vt:lpstr>Virtual Private Network (VPN) </vt:lpstr>
      <vt:lpstr>Wireless Network Security </vt:lpstr>
      <vt:lpstr>Common Network Attacks </vt:lpstr>
      <vt:lpstr>System Security </vt:lpstr>
      <vt:lpstr>Security Policies and Compliance </vt:lpstr>
      <vt:lpstr>Introduction to Social Engineering  </vt:lpstr>
      <vt:lpstr>Types of Social Engineering Attacks </vt:lpstr>
      <vt:lpstr>Dumpster Diving</vt:lpstr>
      <vt:lpstr>Shoulder Surfing</vt:lpstr>
      <vt:lpstr>Baiting</vt:lpstr>
      <vt:lpstr>Phishing</vt:lpstr>
      <vt:lpstr>Spear Phishing</vt:lpstr>
      <vt:lpstr>Whaling</vt:lpstr>
      <vt:lpstr>VISHING</vt:lpstr>
      <vt:lpstr>Smishing</vt:lpstr>
      <vt:lpstr>How Zoom is being exploited for phishing attacks</vt:lpstr>
      <vt:lpstr>Social Engineering in the Workplace </vt:lpstr>
      <vt:lpstr>Protecting Against Social Engineering </vt:lpstr>
      <vt:lpstr>Best Practices for Security </vt:lpstr>
      <vt:lpstr>Ethical Hacking </vt:lpstr>
      <vt:lpstr>Future of Cybersecurity </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First-Year Experience! </dc:title>
  <cp:lastModifiedBy>Harshitha Nirujogi</cp:lastModifiedBy>
  <cp:revision>58</cp:revision>
  <dcterms:modified xsi:type="dcterms:W3CDTF">2026-04-14T14:43:05Z</dcterms:modified>
</cp:coreProperties>
</file>