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413255A-FDA3-4617-A488-94EF7F8AB444}">
  <a:tblStyle styleId="{D413255A-FDA3-4617-A488-94EF7F8AB444}" styleName="Table_0">
    <a:wholeTbl>
      <a:tcTxStyle b="off" i="off">
        <a:font>
          <a:latin typeface="Gill Sans MT"/>
          <a:ea typeface="Gill Sans MT"/>
          <a:cs typeface="Gill Sans MT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F2E7"/>
          </a:solidFill>
        </a:fill>
      </a:tcStyle>
    </a:wholeTbl>
    <a:band1H>
      <a:tcTxStyle/>
      <a:tcStyle>
        <a:tcBdr/>
        <a:fill>
          <a:solidFill>
            <a:srgbClr val="FCE4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CE4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/>
        <a:fill>
          <a:solidFill>
            <a:srgbClr val="F8B323"/>
          </a:solidFill>
        </a:fill>
      </a:tcStyle>
    </a:lastCol>
    <a:firstCol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/>
        <a:fill>
          <a:solidFill>
            <a:srgbClr val="F8B323"/>
          </a:solidFill>
        </a:fill>
      </a:tcStyle>
    </a:firstCol>
    <a:la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8B32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ill Sans MT"/>
          <a:ea typeface="Gill Sans MT"/>
          <a:cs typeface="Gill Sans MT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8B32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/>
    <p:restoredTop sz="94757"/>
  </p:normalViewPr>
  <p:slideViewPr>
    <p:cSldViewPr snapToGrid="0">
      <p:cViewPr varScale="1">
        <p:scale>
          <a:sx n="124" d="100"/>
          <a:sy n="124" d="100"/>
        </p:scale>
        <p:origin x="184" y="4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las Malcolm" userId="6fbabce8-ec94-4dd3-b118-672eb69ae1ad" providerId="ADAL" clId="{3231E212-6671-664E-A111-C84003A38116}"/>
    <pc:docChg chg="modSld">
      <pc:chgData name="Douglas Malcolm" userId="6fbabce8-ec94-4dd3-b118-672eb69ae1ad" providerId="ADAL" clId="{3231E212-6671-664E-A111-C84003A38116}" dt="2023-01-03T19:00:24.238" v="3" actId="20577"/>
      <pc:docMkLst>
        <pc:docMk/>
      </pc:docMkLst>
      <pc:sldChg chg="modSp mod">
        <pc:chgData name="Douglas Malcolm" userId="6fbabce8-ec94-4dd3-b118-672eb69ae1ad" providerId="ADAL" clId="{3231E212-6671-664E-A111-C84003A38116}" dt="2023-01-03T19:00:24.238" v="3" actId="20577"/>
        <pc:sldMkLst>
          <pc:docMk/>
          <pc:sldMk cId="0" sldId="256"/>
        </pc:sldMkLst>
        <pc:spChg chg="mod">
          <ac:chgData name="Douglas Malcolm" userId="6fbabce8-ec94-4dd3-b118-672eb69ae1ad" providerId="ADAL" clId="{3231E212-6671-664E-A111-C84003A38116}" dt="2023-01-03T19:00:24.238" v="3" actId="20577"/>
          <ac:spMkLst>
            <pc:docMk/>
            <pc:sldMk cId="0" sldId="256"/>
            <ac:spMk id="25" creationId="{00000000-0000-0000-0000-000000000000}"/>
          </ac:spMkLst>
        </pc:spChg>
      </pc:sldChg>
    </pc:docChg>
  </pc:docChgLst>
  <pc:docChgLst>
    <pc:chgData name="Douglas Malcolm" userId="6fbabce8-ec94-4dd3-b118-672eb69ae1ad" providerId="ADAL" clId="{B873CFB9-078C-B34D-B909-A9AD94566D5E}"/>
    <pc:docChg chg="custSel modSld">
      <pc:chgData name="Douglas Malcolm" userId="6fbabce8-ec94-4dd3-b118-672eb69ae1ad" providerId="ADAL" clId="{B873CFB9-078C-B34D-B909-A9AD94566D5E}" dt="2022-09-14T10:53:05.565" v="235" actId="20577"/>
      <pc:docMkLst>
        <pc:docMk/>
      </pc:docMkLst>
      <pc:sldChg chg="modSp mod">
        <pc:chgData name="Douglas Malcolm" userId="6fbabce8-ec94-4dd3-b118-672eb69ae1ad" providerId="ADAL" clId="{B873CFB9-078C-B34D-B909-A9AD94566D5E}" dt="2022-09-14T10:45:16.399" v="4" actId="113"/>
        <pc:sldMkLst>
          <pc:docMk/>
          <pc:sldMk cId="0" sldId="258"/>
        </pc:sldMkLst>
        <pc:spChg chg="mod">
          <ac:chgData name="Douglas Malcolm" userId="6fbabce8-ec94-4dd3-b118-672eb69ae1ad" providerId="ADAL" clId="{B873CFB9-078C-B34D-B909-A9AD94566D5E}" dt="2022-09-14T10:45:02.525" v="2" actId="20577"/>
          <ac:spMkLst>
            <pc:docMk/>
            <pc:sldMk cId="0" sldId="258"/>
            <ac:spMk id="36" creationId="{00000000-0000-0000-0000-000000000000}"/>
          </ac:spMkLst>
        </pc:spChg>
        <pc:spChg chg="mod">
          <ac:chgData name="Douglas Malcolm" userId="6fbabce8-ec94-4dd3-b118-672eb69ae1ad" providerId="ADAL" clId="{B873CFB9-078C-B34D-B909-A9AD94566D5E}" dt="2022-09-14T10:45:16.399" v="4" actId="113"/>
          <ac:spMkLst>
            <pc:docMk/>
            <pc:sldMk cId="0" sldId="258"/>
            <ac:spMk id="37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5:35.976" v="8" actId="27636"/>
        <pc:sldMkLst>
          <pc:docMk/>
          <pc:sldMk cId="0" sldId="260"/>
        </pc:sldMkLst>
        <pc:spChg chg="mod">
          <ac:chgData name="Douglas Malcolm" userId="6fbabce8-ec94-4dd3-b118-672eb69ae1ad" providerId="ADAL" clId="{B873CFB9-078C-B34D-B909-A9AD94566D5E}" dt="2022-09-14T10:45:35.976" v="8" actId="27636"/>
          <ac:spMkLst>
            <pc:docMk/>
            <pc:sldMk cId="0" sldId="260"/>
            <ac:spMk id="50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5:42.035" v="9"/>
        <pc:sldMkLst>
          <pc:docMk/>
          <pc:sldMk cId="0" sldId="261"/>
        </pc:sldMkLst>
        <pc:spChg chg="mod">
          <ac:chgData name="Douglas Malcolm" userId="6fbabce8-ec94-4dd3-b118-672eb69ae1ad" providerId="ADAL" clId="{B873CFB9-078C-B34D-B909-A9AD94566D5E}" dt="2022-09-14T10:45:42.035" v="9"/>
          <ac:spMkLst>
            <pc:docMk/>
            <pc:sldMk cId="0" sldId="261"/>
            <ac:spMk id="56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5:57.832" v="13" actId="20577"/>
        <pc:sldMkLst>
          <pc:docMk/>
          <pc:sldMk cId="0" sldId="262"/>
        </pc:sldMkLst>
        <pc:spChg chg="mod">
          <ac:chgData name="Douglas Malcolm" userId="6fbabce8-ec94-4dd3-b118-672eb69ae1ad" providerId="ADAL" clId="{B873CFB9-078C-B34D-B909-A9AD94566D5E}" dt="2022-09-14T10:45:46.088" v="10"/>
          <ac:spMkLst>
            <pc:docMk/>
            <pc:sldMk cId="0" sldId="262"/>
            <ac:spMk id="63" creationId="{00000000-0000-0000-0000-000000000000}"/>
          </ac:spMkLst>
        </pc:spChg>
        <pc:spChg chg="mod">
          <ac:chgData name="Douglas Malcolm" userId="6fbabce8-ec94-4dd3-b118-672eb69ae1ad" providerId="ADAL" clId="{B873CFB9-078C-B34D-B909-A9AD94566D5E}" dt="2022-09-14T10:45:57.832" v="13" actId="20577"/>
          <ac:spMkLst>
            <pc:docMk/>
            <pc:sldMk cId="0" sldId="262"/>
            <ac:spMk id="64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6:08.034" v="15" actId="20577"/>
        <pc:sldMkLst>
          <pc:docMk/>
          <pc:sldMk cId="0" sldId="264"/>
        </pc:sldMkLst>
        <pc:spChg chg="mod">
          <ac:chgData name="Douglas Malcolm" userId="6fbabce8-ec94-4dd3-b118-672eb69ae1ad" providerId="ADAL" clId="{B873CFB9-078C-B34D-B909-A9AD94566D5E}" dt="2022-09-14T10:46:08.034" v="15" actId="20577"/>
          <ac:spMkLst>
            <pc:docMk/>
            <pc:sldMk cId="0" sldId="264"/>
            <ac:spMk id="77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6:20.624" v="19"/>
        <pc:sldMkLst>
          <pc:docMk/>
          <pc:sldMk cId="0" sldId="265"/>
        </pc:sldMkLst>
        <pc:spChg chg="mod">
          <ac:chgData name="Douglas Malcolm" userId="6fbabce8-ec94-4dd3-b118-672eb69ae1ad" providerId="ADAL" clId="{B873CFB9-078C-B34D-B909-A9AD94566D5E}" dt="2022-09-14T10:46:15.933" v="16"/>
          <ac:spMkLst>
            <pc:docMk/>
            <pc:sldMk cId="0" sldId="265"/>
            <ac:spMk id="84" creationId="{00000000-0000-0000-0000-000000000000}"/>
          </ac:spMkLst>
        </pc:spChg>
        <pc:spChg chg="mod">
          <ac:chgData name="Douglas Malcolm" userId="6fbabce8-ec94-4dd3-b118-672eb69ae1ad" providerId="ADAL" clId="{B873CFB9-078C-B34D-B909-A9AD94566D5E}" dt="2022-09-14T10:46:20.624" v="19"/>
          <ac:spMkLst>
            <pc:docMk/>
            <pc:sldMk cId="0" sldId="265"/>
            <ac:spMk id="85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6:42.244" v="37" actId="20577"/>
        <pc:sldMkLst>
          <pc:docMk/>
          <pc:sldMk cId="0" sldId="266"/>
        </pc:sldMkLst>
        <pc:spChg chg="mod">
          <ac:chgData name="Douglas Malcolm" userId="6fbabce8-ec94-4dd3-b118-672eb69ae1ad" providerId="ADAL" clId="{B873CFB9-078C-B34D-B909-A9AD94566D5E}" dt="2022-09-14T10:46:33.414" v="27"/>
          <ac:spMkLst>
            <pc:docMk/>
            <pc:sldMk cId="0" sldId="266"/>
            <ac:spMk id="91" creationId="{00000000-0000-0000-0000-000000000000}"/>
          </ac:spMkLst>
        </pc:spChg>
        <pc:spChg chg="mod">
          <ac:chgData name="Douglas Malcolm" userId="6fbabce8-ec94-4dd3-b118-672eb69ae1ad" providerId="ADAL" clId="{B873CFB9-078C-B34D-B909-A9AD94566D5E}" dt="2022-09-14T10:46:42.244" v="37" actId="20577"/>
          <ac:spMkLst>
            <pc:docMk/>
            <pc:sldMk cId="0" sldId="266"/>
            <ac:spMk id="92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6:46.717" v="38"/>
        <pc:sldMkLst>
          <pc:docMk/>
          <pc:sldMk cId="0" sldId="267"/>
        </pc:sldMkLst>
        <pc:spChg chg="mod">
          <ac:chgData name="Douglas Malcolm" userId="6fbabce8-ec94-4dd3-b118-672eb69ae1ad" providerId="ADAL" clId="{B873CFB9-078C-B34D-B909-A9AD94566D5E}" dt="2022-09-14T10:46:46.717" v="38"/>
          <ac:spMkLst>
            <pc:docMk/>
            <pc:sldMk cId="0" sldId="267"/>
            <ac:spMk id="98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7:06.535" v="43"/>
        <pc:sldMkLst>
          <pc:docMk/>
          <pc:sldMk cId="0" sldId="268"/>
        </pc:sldMkLst>
        <pc:spChg chg="mod">
          <ac:chgData name="Douglas Malcolm" userId="6fbabce8-ec94-4dd3-b118-672eb69ae1ad" providerId="ADAL" clId="{B873CFB9-078C-B34D-B909-A9AD94566D5E}" dt="2022-09-14T10:46:54.252" v="39"/>
          <ac:spMkLst>
            <pc:docMk/>
            <pc:sldMk cId="0" sldId="268"/>
            <ac:spMk id="104" creationId="{00000000-0000-0000-0000-000000000000}"/>
          </ac:spMkLst>
        </pc:spChg>
        <pc:spChg chg="mod">
          <ac:chgData name="Douglas Malcolm" userId="6fbabce8-ec94-4dd3-b118-672eb69ae1ad" providerId="ADAL" clId="{B873CFB9-078C-B34D-B909-A9AD94566D5E}" dt="2022-09-14T10:47:06.535" v="43"/>
          <ac:spMkLst>
            <pc:docMk/>
            <pc:sldMk cId="0" sldId="268"/>
            <ac:spMk id="105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7:18.400" v="49" actId="5793"/>
        <pc:sldMkLst>
          <pc:docMk/>
          <pc:sldMk cId="0" sldId="269"/>
        </pc:sldMkLst>
        <pc:spChg chg="mod">
          <ac:chgData name="Douglas Malcolm" userId="6fbabce8-ec94-4dd3-b118-672eb69ae1ad" providerId="ADAL" clId="{B873CFB9-078C-B34D-B909-A9AD94566D5E}" dt="2022-09-14T10:47:18.400" v="49" actId="5793"/>
          <ac:spMkLst>
            <pc:docMk/>
            <pc:sldMk cId="0" sldId="269"/>
            <ac:spMk id="112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7:38.208" v="61" actId="20577"/>
        <pc:sldMkLst>
          <pc:docMk/>
          <pc:sldMk cId="0" sldId="270"/>
        </pc:sldMkLst>
        <pc:spChg chg="mod">
          <ac:chgData name="Douglas Malcolm" userId="6fbabce8-ec94-4dd3-b118-672eb69ae1ad" providerId="ADAL" clId="{B873CFB9-078C-B34D-B909-A9AD94566D5E}" dt="2022-09-14T10:47:38.208" v="61" actId="20577"/>
          <ac:spMkLst>
            <pc:docMk/>
            <pc:sldMk cId="0" sldId="270"/>
            <ac:spMk id="118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7:56.099" v="71" actId="20577"/>
        <pc:sldMkLst>
          <pc:docMk/>
          <pc:sldMk cId="0" sldId="271"/>
        </pc:sldMkLst>
        <pc:spChg chg="mod">
          <ac:chgData name="Douglas Malcolm" userId="6fbabce8-ec94-4dd3-b118-672eb69ae1ad" providerId="ADAL" clId="{B873CFB9-078C-B34D-B909-A9AD94566D5E}" dt="2022-09-14T10:47:56.099" v="71" actId="20577"/>
          <ac:spMkLst>
            <pc:docMk/>
            <pc:sldMk cId="0" sldId="271"/>
            <ac:spMk id="124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8:09.119" v="80" actId="20577"/>
        <pc:sldMkLst>
          <pc:docMk/>
          <pc:sldMk cId="0" sldId="272"/>
        </pc:sldMkLst>
        <pc:spChg chg="mod">
          <ac:chgData name="Douglas Malcolm" userId="6fbabce8-ec94-4dd3-b118-672eb69ae1ad" providerId="ADAL" clId="{B873CFB9-078C-B34D-B909-A9AD94566D5E}" dt="2022-09-14T10:48:09.119" v="80" actId="20577"/>
          <ac:spMkLst>
            <pc:docMk/>
            <pc:sldMk cId="0" sldId="272"/>
            <ac:spMk id="130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8:22.251" v="88" actId="20577"/>
        <pc:sldMkLst>
          <pc:docMk/>
          <pc:sldMk cId="0" sldId="273"/>
        </pc:sldMkLst>
        <pc:spChg chg="mod">
          <ac:chgData name="Douglas Malcolm" userId="6fbabce8-ec94-4dd3-b118-672eb69ae1ad" providerId="ADAL" clId="{B873CFB9-078C-B34D-B909-A9AD94566D5E}" dt="2022-09-14T10:48:22.251" v="88" actId="20577"/>
          <ac:spMkLst>
            <pc:docMk/>
            <pc:sldMk cId="0" sldId="273"/>
            <ac:spMk id="136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9:00.902" v="109" actId="13926"/>
        <pc:sldMkLst>
          <pc:docMk/>
          <pc:sldMk cId="0" sldId="274"/>
        </pc:sldMkLst>
        <pc:spChg chg="mod">
          <ac:chgData name="Douglas Malcolm" userId="6fbabce8-ec94-4dd3-b118-672eb69ae1ad" providerId="ADAL" clId="{B873CFB9-078C-B34D-B909-A9AD94566D5E}" dt="2022-09-14T10:49:00.902" v="109" actId="13926"/>
          <ac:spMkLst>
            <pc:docMk/>
            <pc:sldMk cId="0" sldId="274"/>
            <ac:spMk id="142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9:30.504" v="126" actId="20577"/>
        <pc:sldMkLst>
          <pc:docMk/>
          <pc:sldMk cId="0" sldId="275"/>
        </pc:sldMkLst>
        <pc:spChg chg="mod">
          <ac:chgData name="Douglas Malcolm" userId="6fbabce8-ec94-4dd3-b118-672eb69ae1ad" providerId="ADAL" clId="{B873CFB9-078C-B34D-B909-A9AD94566D5E}" dt="2022-09-14T10:49:30.504" v="126" actId="20577"/>
          <ac:spMkLst>
            <pc:docMk/>
            <pc:sldMk cId="0" sldId="275"/>
            <ac:spMk id="148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9:46.149" v="138" actId="20577"/>
        <pc:sldMkLst>
          <pc:docMk/>
          <pc:sldMk cId="0" sldId="276"/>
        </pc:sldMkLst>
        <pc:spChg chg="mod">
          <ac:chgData name="Douglas Malcolm" userId="6fbabce8-ec94-4dd3-b118-672eb69ae1ad" providerId="ADAL" clId="{B873CFB9-078C-B34D-B909-A9AD94566D5E}" dt="2022-09-14T10:49:46.149" v="138" actId="20577"/>
          <ac:spMkLst>
            <pc:docMk/>
            <pc:sldMk cId="0" sldId="276"/>
            <ac:spMk id="154" creationId="{00000000-0000-0000-0000-000000000000}"/>
          </ac:spMkLst>
        </pc:spChg>
      </pc:sldChg>
      <pc:sldChg chg="modSp mod">
        <pc:chgData name="Douglas Malcolm" userId="6fbabce8-ec94-4dd3-b118-672eb69ae1ad" providerId="ADAL" clId="{B873CFB9-078C-B34D-B909-A9AD94566D5E}" dt="2022-09-14T10:49:54.328" v="140" actId="20577"/>
        <pc:sldMkLst>
          <pc:docMk/>
          <pc:sldMk cId="0" sldId="277"/>
        </pc:sldMkLst>
        <pc:spChg chg="mod">
          <ac:chgData name="Douglas Malcolm" userId="6fbabce8-ec94-4dd3-b118-672eb69ae1ad" providerId="ADAL" clId="{B873CFB9-078C-B34D-B909-A9AD94566D5E}" dt="2022-09-14T10:49:54.328" v="140" actId="20577"/>
          <ac:spMkLst>
            <pc:docMk/>
            <pc:sldMk cId="0" sldId="277"/>
            <ac:spMk id="159" creationId="{00000000-0000-0000-0000-000000000000}"/>
          </ac:spMkLst>
        </pc:spChg>
      </pc:sldChg>
      <pc:sldChg chg="addSp modSp mod modNotesTx">
        <pc:chgData name="Douglas Malcolm" userId="6fbabce8-ec94-4dd3-b118-672eb69ae1ad" providerId="ADAL" clId="{B873CFB9-078C-B34D-B909-A9AD94566D5E}" dt="2022-09-14T10:53:05.565" v="235" actId="20577"/>
        <pc:sldMkLst>
          <pc:docMk/>
          <pc:sldMk cId="0" sldId="278"/>
        </pc:sldMkLst>
        <pc:graphicFrameChg chg="add mod modGraphic">
          <ac:chgData name="Douglas Malcolm" userId="6fbabce8-ec94-4dd3-b118-672eb69ae1ad" providerId="ADAL" clId="{B873CFB9-078C-B34D-B909-A9AD94566D5E}" dt="2022-09-14T10:51:43.866" v="146" actId="113"/>
          <ac:graphicFrameMkLst>
            <pc:docMk/>
            <pc:sldMk cId="0" sldId="278"/>
            <ac:graphicFrameMk id="2" creationId="{E2DEAF49-603F-1974-6805-6675AA0B281D}"/>
          </ac:graphicFrameMkLst>
        </pc:graphicFrameChg>
        <pc:picChg chg="mod">
          <ac:chgData name="Douglas Malcolm" userId="6fbabce8-ec94-4dd3-b118-672eb69ae1ad" providerId="ADAL" clId="{B873CFB9-078C-B34D-B909-A9AD94566D5E}" dt="2022-09-14T10:52:15.703" v="147" actId="1076"/>
          <ac:picMkLst>
            <pc:docMk/>
            <pc:sldMk cId="0" sldId="278"/>
            <ac:picMk id="16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af1ffa5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af1ffa5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af1ffa59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af1ffa59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af1ffa59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af1ffa59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af1ffa59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12af1ffa59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2af1ffa59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2af1ffa59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2af1ffa59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12af1ffa59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af1ffa59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af1ffa59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af1ffa59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af1ffa59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af1ffa59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af1ffa59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2af1ffa59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2af1ffa594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2af1ffa594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2af1ffa594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af1ffa59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2af1ffa59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af1ffa59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2af1ffa59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2af1ffa59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2af1ffa59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af1ffa59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2af1ffa59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af1ffa59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af1ffa59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af1ffa594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2af1ffa594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2af1ffa594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2af1ffa594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af1ffa594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af1ffa594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af1ffa594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2af1ffa594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2af1ffa594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2af1ffa594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2af1ffa594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2af1ffa594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XOR output is 1 only when inputs </a:t>
            </a:r>
            <a:r>
              <a:rPr lang="en-US"/>
              <a:t>differ.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2af1ffa594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2af1ffa594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af1ffa594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2af1ffa594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af1ffa594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2af1ffa594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6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73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200"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88200" y="366625"/>
            <a:ext cx="8400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936311"/>
            <a:ext cx="30861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o.org/demos/logic-gate-simulator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/>
              <a:t>Logic Gates</a:t>
            </a:r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Module 1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Part 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Logic Gates </a:t>
            </a:r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We’ve seen how a computer has a CPU, and a CPU has an ALU, so how does the ALU work?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Specifically, how does a computer add 2 binary numbers?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There are 3 “gates” we must learn about to answer that question.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We’ll understand logic gates on paper first, then we’ll see how to use them to do addition.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All gates work on Boolean values (true or false)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Logical AND</a:t>
            </a:r>
            <a:endParaRPr dirty="0"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53442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When you see a logical And it’ll look like a capital D with lines.  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You can remember this because AN</a:t>
            </a:r>
            <a:r>
              <a:rPr lang="en-US" b="1" dirty="0"/>
              <a:t>D</a:t>
            </a:r>
            <a:endParaRPr b="1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The two “wires” on the left are inputs, the one “wire” on the right is an output.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Think of the top wire on the left as input 1, and the bottom wire on the left as input 2</a:t>
            </a:r>
            <a:endParaRPr dirty="0"/>
          </a:p>
        </p:txBody>
      </p:sp>
      <p:pic>
        <p:nvPicPr>
          <p:cNvPr id="38" name="Google Shape;38;p8" descr="This image shows a logic gate symbol, specifically an AND gate.&#10;&#10;What you see:&#10;A shape that looks like a rectangle with a rounded right side&#10;Two lines entering from the left (these are inputs)&#10;One line leaving from the right (this is the output)&#10;What it represents:&#10;&#10;This symbol means the same as the truth table you saw earlier — an AND operation.&#10;&#10;Rule:&#10;&#10;Output is 1 only if both inputs are 1&#10;Otherwise, output is 0&#10;In very simple terms:&#10;&#10;It is a device that says:&#10;“Only give YES if both inputs are YES.”&#10;&#10;Easy analogy:&#10;&#10;You can think of it like a condition:&#10;&#10;You are allowed to go out only if:&#10;Condition 1 is true AND&#10;Condition 2 is true&#10;&#10;If either one is false, the result is false.&#10;&#10;Connection to computing:&#10;This is a basic building block inside computers&#10;Millions of these gates work together to:&#10;Perform calculations&#10;Make decisions&#10;Run programs&#10;&#10;Computers are built using many simple logic gates like this combined together."/>
          <p:cNvPicPr preferRelativeResize="0"/>
          <p:nvPr/>
        </p:nvPicPr>
        <p:blipFill rotWithShape="1">
          <a:blip r:embed="rId3">
            <a:alphaModFix/>
          </a:blip>
          <a:srcRect b="28469"/>
          <a:stretch/>
        </p:blipFill>
        <p:spPr>
          <a:xfrm>
            <a:off x="5940340" y="959800"/>
            <a:ext cx="2785133" cy="188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an and gate works</a:t>
            </a:r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In order to pass this class, you must pass all the assignments AND pass all the tests.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Question: do you pass the class if you fail all the projects?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Answer:  no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In order to pass the class BOTH things must be true.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This is how and gates work.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Circuit simulator</a:t>
            </a:r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213052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457200" lvl="0" indent="-363696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Go to this address:</a:t>
            </a:r>
            <a:endParaRPr dirty="0"/>
          </a:p>
          <a:p>
            <a:pPr marL="914400" lvl="1" indent="-369569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https://academo.org/demos/logic-gate-simulator/</a:t>
            </a:r>
            <a:endParaRPr dirty="0"/>
          </a:p>
          <a:p>
            <a:pPr marL="457200" lvl="0" indent="-363696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You’ll need to add 2 inputs (use the box on the right to add Input).</a:t>
            </a:r>
            <a:endParaRPr dirty="0"/>
          </a:p>
          <a:p>
            <a:pPr marL="457200" lvl="0" indent="-363696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Add an AND gate</a:t>
            </a:r>
            <a:endParaRPr dirty="0"/>
          </a:p>
          <a:p>
            <a:pPr marL="457200" lvl="0" indent="-363696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Wire the 2 inputs to the and gate, wire the output to the output.</a:t>
            </a:r>
            <a:endParaRPr dirty="0"/>
          </a:p>
          <a:p>
            <a:pPr marL="457200" lvl="0" indent="-363696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 dirty="0"/>
              <a:t>You should end up with something like this: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1" name="Google Shape;51;p10" descr="This image shows a simple digital circuit using an AND gate.&#10;&#10;What you see:&#10;On the left, there are two switches, both currently set to OFF (0)&#10;Each switch sends a signal through a wire&#10;The wires go into an AND gate in the middle&#10;The AND gate sends the result to the OUTPUT on the right&#10;What is happening:&#10;Both inputs are 0 (OFF)&#10;The AND gate checks both inputs&#10;&#10;Rule of AND gate:&#10;&#10;Output is 1 only if both inputs are 1&#10;Otherwise, output is 0&#10;Result in this image:&#10;Input 1 = 0&#10;Input 2 = 0&#10;Output = 0&#10;In very simple terms:&#10;&#10;Both switches are OFF, so the result is also OFF.&#10;&#10;Easy analogy:&#10;&#10;Think of it like two conditions:&#10;&#10;You can go out only if:&#10;Switch 1 is ON&#10;AND Switch 2 is ON&#10;&#10;Since both are OFF, the result is NO.&#10;&#10;Connection to computing:&#10;This shows how logic gates work in a real circuit setup&#10;Inputs (switches) → Logic gate → Output&#10;This is how computers make decisions using simple rul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950" y="3070522"/>
            <a:ext cx="5012174" cy="166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Seeing an AND gate in action</a:t>
            </a:r>
            <a:endParaRPr dirty="0"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11" descr="This image shows a computer screen with a logic circuit simulation.&#10;&#10;What you see:&#10;A web browser window with tabs and tools at the top&#10;In the main area, there is a digital circuit setup:&#10;Two switches on the left (inputs)&#10;Wires connecting them to an AND gate in the center&#10;The AND gate connected to an OUTPUT box on the right&#10;On the right side, there are options like:&#10;“AND”&#10;“Add node”&#10;“Exit full screen”&#10;At the bottom, there is a small message showing screen recording is active&#10;What it represents:&#10;&#10;This is an interactive tool used to:&#10;&#10;Build logic circuits&#10;Test how inputs affect outputs&#10;Learn how logic gates (like AND) work&#10;In very simple terms:&#10;&#10;It’s a virtual lab on a computer where you can try turning switches ON or OFF and see what happens.&#10;&#10;What is happening in the circuit:&#10;Two inputs go into an AND gate&#10;The output depends on the inputs:&#10;Both ON → Output ON&#10;Otherwise → Output OFF&#10;Easy analogy:&#10;&#10;It’s like a practice board:&#10;&#10;You flip switches&#10;The system shows the result immediately&#10;Connection to computing:&#10;This demonstrates how computers use logic gates to make decisions&#10;Tools like this help students visualize and understand digital logic step by ste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75" y="940000"/>
            <a:ext cx="6335650" cy="356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AND</a:t>
            </a:r>
            <a:endParaRPr dirty="0"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For an AND gate to return true, both inputs must be true.</a:t>
            </a:r>
            <a:endParaRPr dirty="0"/>
          </a:p>
        </p:txBody>
      </p:sp>
      <p:graphicFrame>
        <p:nvGraphicFramePr>
          <p:cNvPr id="65" name="Google Shape;65;p12"/>
          <p:cNvGraphicFramePr/>
          <p:nvPr>
            <p:extLst>
              <p:ext uri="{D42A27DB-BD31-4B8C-83A1-F6EECF244321}">
                <p14:modId xmlns:p14="http://schemas.microsoft.com/office/powerpoint/2010/main" val="3083457066"/>
              </p:ext>
            </p:extLst>
          </p:nvPr>
        </p:nvGraphicFramePr>
        <p:xfrm>
          <a:off x="2030045" y="1942519"/>
          <a:ext cx="4118925" cy="275887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37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Input 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Input 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Output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up, OR gate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57357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You can pass this class if you already know this material OR, you study hard.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In the case of an OR gate if either input is true, the output is true.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It’s drawn like someone sat on an AND gate</a:t>
            </a:r>
            <a:endParaRPr dirty="0"/>
          </a:p>
        </p:txBody>
      </p:sp>
      <p:pic>
        <p:nvPicPr>
          <p:cNvPr id="72" name="Google Shape;72;p13" descr="This image shows a logic gate symbol, specifically an OR gate.&#10;&#10;What you see:&#10;A shape with a curved front and pointed right side&#10;Two input lines coming from the left&#10;One output line going to the right&#10;What it represents:&#10;&#10;This is an OR operation.&#10;&#10;Rule:&#10;&#10;Output is 1 if at least one input is 1&#10;Output is 0 only if both inputs are 0&#10;In very simple terms:&#10;&#10;You get a YES (1) if any one input is YES.&#10;&#10;Easy analogy:&#10;&#10;“You can go out if you finish homework OR clean your room.”&#10;&#10;Homework done (1) → Yes&#10;Room cleaned (1) → Yes&#10;Both done (1,1) → Yes&#10;Neither done (0,0) → No&#10;Connection to computing:&#10;OR gates are basic building blocks in digital circuits&#10;Used to make decisions where any condition being true is enough&#10;&#10;Computers combine many such gates to process information and run programs."/>
          <p:cNvPicPr preferRelativeResize="0"/>
          <p:nvPr/>
        </p:nvPicPr>
        <p:blipFill rotWithShape="1">
          <a:blip r:embed="rId3">
            <a:alphaModFix/>
          </a:blip>
          <a:srcRect b="26481"/>
          <a:stretch/>
        </p:blipFill>
        <p:spPr>
          <a:xfrm>
            <a:off x="6457071" y="826350"/>
            <a:ext cx="2243900" cy="151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Seeing an OR gate in action</a:t>
            </a:r>
            <a:endParaRPr dirty="0"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14" descr="This image shows a logic circuit simulation using an OR gate on a computer screen.&#10;&#10;What you see:&#10;A web browser window with tabs at the top&#10;In the main area:&#10;Two switches on the left (inputs)&#10;Wires connecting them to an OR gate in the center&#10;The OR gate connected to an OUTPUT box on the right&#10;On the right side, there are options like:&#10;“OR”&#10;“Add node”&#10;“Exit full screen”&#10;At the bottom, there is a message indicating screen recording is active&#10;What is happening:&#10;The two switches provide inputs (0 or 1)&#10;These inputs go into the OR gate&#10;&#10;Rule of OR gate:&#10;&#10;Output is 1 if at least one input is 1&#10;Output is 0 only if both inputs are 0&#10;In very simple terms:&#10;&#10;If any one switch is ON, the output will be ON.&#10;&#10;Easy analogy:&#10;&#10;“You can go out if you do homework OR clean your room.”&#10;&#10;One condition is enough to get a YES&#10;Connection to computing:&#10;This is a visual way to understand how computers make decisions&#10;Inputs → Logic gate → Output&#10;OR gates are used when any condition being true is enough&#10;&#10;This type of simulation helps learners experiment and see results instantly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75" y="940000"/>
            <a:ext cx="6235374" cy="35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  <a:endParaRPr dirty="0"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123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OR will always return true if at least one input is true.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To phrase it differently, OR only returns false is both inputs are false</a:t>
            </a:r>
            <a:endParaRPr dirty="0"/>
          </a:p>
        </p:txBody>
      </p:sp>
      <p:graphicFrame>
        <p:nvGraphicFramePr>
          <p:cNvPr id="86" name="Google Shape;86;p15"/>
          <p:cNvGraphicFramePr/>
          <p:nvPr>
            <p:extLst>
              <p:ext uri="{D42A27DB-BD31-4B8C-83A1-F6EECF244321}">
                <p14:modId xmlns:p14="http://schemas.microsoft.com/office/powerpoint/2010/main" val="2346366062"/>
              </p:ext>
            </p:extLst>
          </p:nvPr>
        </p:nvGraphicFramePr>
        <p:xfrm>
          <a:off x="3417638" y="1868729"/>
          <a:ext cx="4118925" cy="275887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37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Input 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Input 2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Output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0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1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NOT</a:t>
            </a:r>
            <a:endParaRPr dirty="0"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58998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Our final gate is NOT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If you do NOT study, you will not pass the class.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 NOT gate is drawn as a triangle with a circle on front of it.</a:t>
            </a:r>
            <a:endParaRPr dirty="0"/>
          </a:p>
        </p:txBody>
      </p:sp>
      <p:pic>
        <p:nvPicPr>
          <p:cNvPr id="93" name="Google Shape;93;p16" descr="This image shows a logic gate symbol, specifically a NOT gate (also called an inverter).&#10;&#10;What you see:&#10;A triangle shape pointing to the right&#10;A small circle (bubble) at the tip of the triangle&#10;One input line on the left&#10;One output line on the right&#10;What it represents:&#10;&#10;This is a NOT operation.&#10;&#10;Rule:&#10;&#10;It reverses the input&#10;If input is 1 → output becomes 0&#10;If input is 0 → output becomes 1&#10;In very simple terms:&#10;&#10;It flips the value:&#10;&#10;ON becomes OFF&#10;OFF becomes ON&#10;Easy analogy:&#10;&#10;Think of it like the word “NOT” in a sentence:&#10;&#10;If something is true → NOT makes it false&#10;If something is false → NOT makes it true&#10;&#10;Example:&#10;&#10;Input: “Light is ON” → Output: “Light is NOT ON” (OFF)&#10;Connection to computing:&#10;NOT gates are basic building blocks in digital systems&#10;Used to reverse signals and conditions&#10;Combined with other gates (AND, OR) to create more complex logic&#10;&#10;Computers rely on these simple operations to process all information."/>
          <p:cNvPicPr preferRelativeResize="0"/>
          <p:nvPr/>
        </p:nvPicPr>
        <p:blipFill rotWithShape="1">
          <a:blip r:embed="rId3">
            <a:alphaModFix/>
          </a:blip>
          <a:srcRect b="33453"/>
          <a:stretch/>
        </p:blipFill>
        <p:spPr>
          <a:xfrm>
            <a:off x="6326600" y="704877"/>
            <a:ext cx="2404725" cy="151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Seeing a NOT gate in action</a:t>
            </a:r>
            <a:endParaRPr dirty="0"/>
          </a:p>
        </p:txBody>
      </p:sp>
      <p:pic>
        <p:nvPicPr>
          <p:cNvPr id="99" name="Google Shape;99;p17" descr="This image shows a logic circuit simulation using a NOT gate.&#10;&#10;What you see:&#10;&#10;&#10;A computer screen with a simulation tool open in a browser&#10;&#10;&#10;On the left, there is one switch (input)&#10;&#10;&#10;A wire connects the switch to a NOT gate (triangle with a small circle)&#10;&#10;&#10;The NOT gate is connected to an OUTPUT box on the right (highlighted in yellow)&#10;&#10;&#10;On the right side, there are options like:&#10;&#10;&#10;“NOT”&#10;&#10;&#10;“Add node”&#10;&#10;&#10;“Exit full screen”&#10;&#10;&#10;&#10;&#10;At the bottom, there is a message indicating screen recording is active&#10;&#10;&#10;&#10;What is happening:&#10;&#10;&#10;There is only one input&#10;&#10;&#10;The input goes into the NOT gate&#10;&#10;&#10;Rule of NOT gate:&#10;&#10;&#10;If input is 0 (OFF) → output becomes 1 (ON)&#10;&#10;&#10;If input is 1 (ON) → output becomes 0 (OFF)&#10;&#10;&#10;&#10;In this image:&#10;&#10;&#10;The switch appears to be OFF (0)&#10;&#10;&#10;The output is ON (1) (shown by the highlighted output box)&#10;&#10;&#10;&#10;In very simple terms:&#10;The NOT gate flips the input:&#10;&#10;&#10;OFF becomes ON&#10;&#10;&#10;ON becomes OFF&#10;&#10;&#10;&#10;Easy analogy:&#10;Think of it like a rule:&#10;&#10;&#10;“Do the opposite of what the switch says”&#10;&#10;&#10;&#10;Connection to computing:&#10;&#10;&#10;This shows how computers can reverse signals&#10;&#10;&#10;NOT gates are used with AND and OR gates to build more complex logic&#10;&#10;&#10;This simulation helps visualize how a single input can be inverted to produce the opposite result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150" y="1106200"/>
            <a:ext cx="6096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NOT gate</a:t>
            </a:r>
            <a:endParaRPr dirty="0"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8418300" cy="20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NOT is a unary operator, meaning it only has a single input. 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NOT simply returns the opposite value it was passed. NOT true is false, NOT false is true:</a:t>
            </a:r>
            <a:endParaRPr dirty="0"/>
          </a:p>
        </p:txBody>
      </p:sp>
      <p:graphicFrame>
        <p:nvGraphicFramePr>
          <p:cNvPr id="106" name="Google Shape;106;p18"/>
          <p:cNvGraphicFramePr/>
          <p:nvPr>
            <p:extLst>
              <p:ext uri="{D42A27DB-BD31-4B8C-83A1-F6EECF244321}">
                <p14:modId xmlns:p14="http://schemas.microsoft.com/office/powerpoint/2010/main" val="3135713562"/>
              </p:ext>
            </p:extLst>
          </p:nvPr>
        </p:nvGraphicFramePr>
        <p:xfrm>
          <a:off x="2340142" y="2916722"/>
          <a:ext cx="2745950" cy="165532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37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Input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Output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 dirty="0"/>
                        <a:t>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numbers 1 + 2</a:t>
            </a:r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1 + 2 = 3</a:t>
            </a:r>
            <a:br>
              <a:rPr lang="en-US" dirty="0"/>
            </a:br>
            <a:endParaRPr dirty="0"/>
          </a:p>
          <a:p>
            <a:pPr marL="82550" lvl="0" indent="0" algn="l" rtl="0"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 dirty="0"/>
              <a:t>In binary:</a:t>
            </a:r>
            <a:br>
              <a:rPr lang="en-US" dirty="0"/>
            </a:b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01 + 10 = 11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bigger numbers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0000110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dirty="0"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0000101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endParaRPr dirty="0">
              <a:highlight>
                <a:srgbClr val="FFFF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    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dirty="0">
              <a:highlight>
                <a:srgbClr val="FF9900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Just like with regular math, start on the rightmost digit.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Here we have a 1 + 0 = 1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Adding bigger numbers – cont.</a:t>
            </a:r>
            <a:endParaRPr dirty="0"/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000011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Next, we work left.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 have a 0 + 1 =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Adding bigger numbers – </a:t>
            </a:r>
            <a:r>
              <a:rPr lang="en-US" dirty="0" err="1"/>
              <a:t>cont</a:t>
            </a:r>
            <a:endParaRPr dirty="0"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00001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  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Again, moving left.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 have a 1 + 0 =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Adding bigger numbers continued</a:t>
            </a:r>
            <a:endParaRPr dirty="0"/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101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010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111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Again, moving left.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 have a 1 + 1 = 0 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And we carry 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In decimal the same thing happens 9+1=0, and we carry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Adding bigger numbers - continued</a:t>
            </a:r>
            <a:endParaRPr dirty="0"/>
          </a:p>
        </p:txBody>
      </p:sp>
      <p:sp>
        <p:nvSpPr>
          <p:cNvPr id="142" name="Google Shape;142;p2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6262745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1101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1010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  - The carry!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0111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Finally, we are on the left most.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We have a 0 + 0 + 1(the carry) = 1 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And we carry 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In decimal the same thing happens 9+1=0, and we carry 1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check our answer</a:t>
            </a:r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1101    is 8+4+1=13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lang="en-US" dirty="0"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1010    is 8+2=10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000</a:t>
            </a:r>
            <a:r>
              <a:rPr lang="en-US" dirty="0">
                <a:highlight>
                  <a:srgbClr val="FF9900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dirty="0">
                <a:latin typeface="Courier New"/>
                <a:ea typeface="Courier New"/>
                <a:cs typeface="Courier New"/>
                <a:sym typeface="Courier New"/>
              </a:rPr>
              <a:t>0111    is 16+4+2+1=23</a:t>
            </a: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Thus, we got 13+10 = 23, which is correct!</a:t>
            </a:r>
            <a:endParaRPr dirty="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870"/>
              <a:t>How can you do binary math with logic gates?</a:t>
            </a:r>
            <a:endParaRPr sz="2870"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First notice this: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0+0 = 0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0+1 = 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1+0 = 1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1+1 = 0 - with a carry of 1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This is *almost* an OR gate.  The only problem is the case 1+1 = 0, with an OR gate 1 or 1 = 1.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What we need is an Exclusive OR (XOR)!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Exclusive OR (XOR)</a:t>
            </a:r>
            <a:endParaRPr dirty="0"/>
          </a:p>
        </p:txBody>
      </p:sp>
      <p:sp>
        <p:nvSpPr>
          <p:cNvPr id="160" name="Google Shape;160;p2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You are not required to create this, just understand it.</a:t>
            </a:r>
            <a:endParaRPr/>
          </a:p>
        </p:txBody>
      </p:sp>
      <p:pic>
        <p:nvPicPr>
          <p:cNvPr id="161" name="Google Shape;161;p27" descr="This image shows a more complex logic circuit simulation made using multiple logic gates.&#10;&#10;What you see:&#10;&#10;&#10;A computer screen with a circuit-building tool&#10;&#10;&#10;On the left, there are two switches (inputs)&#10;&#10;&#10;In the middle, there are several logic gates:&#10;&#10;&#10;NOT gates (triangle with a small circle)&#10;&#10;&#10;AND gates (flat left side, rounded right side)&#10;&#10;&#10;OR gate (curved shape)&#10;&#10;&#10;&#10;&#10;Many wires connecting everything together&#10;&#10;&#10;On the right, there is an OUTPUT box&#10;&#10;&#10;&#10;What is happening:&#10;&#10;&#10;The inputs (switches) send signals (0 or 1)&#10;&#10;&#10;Some signals are first inverted using NOT gates&#10;&#10;&#10;Then signals are combined using AND gates&#10;&#10;&#10;Finally, the results are combined using an OR gate&#10;&#10;&#10;The final result is sent to the output&#10;&#10;&#10;&#10;What this represents:&#10;This is a compound logic circuit, meaning:&#10;&#10;&#10;It combines multiple simple logic gates&#10;&#10;&#10;It performs a more complex decision&#10;&#10;&#10;&#10;In very simple terms:&#10;Instead of one simple rule, this circuit uses multiple steps to decide the output.&#10;&#10;Easy analogy:&#10;Think of it like a set of conditions:&#10;&#10;&#10;Some conditions are reversed (NOT)&#10;&#10;&#10;Some must happen together (AND)&#10;&#10;&#10;Some just need one to be true (OR)&#10;&#10;&#10;All of these together decide the final answer.&#10;&#10;Connection to computing:&#10;&#10;&#10;Real computers are built using millions of such combinations&#10;&#10;&#10;Simple gates (AND, OR, NOT) are combined to:&#10;&#10;&#10;Perform calculations&#10;&#10;&#10;Make decisions&#10;&#10;&#10;Run programs&#10;&#10;&#10;&#10;&#10;This image shows how complex logic is built from simple building block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875" y="1406650"/>
            <a:ext cx="5857333" cy="329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XOR is so common it has its own symbol</a:t>
            </a:r>
            <a:endParaRPr dirty="0"/>
          </a:p>
        </p:txBody>
      </p:sp>
      <p:sp>
        <p:nvSpPr>
          <p:cNvPr id="167" name="Google Shape;167;p2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This is just a shortcut to represent the circuit you just saw.</a:t>
            </a:r>
            <a:endParaRPr/>
          </a:p>
        </p:txBody>
      </p:sp>
      <p:pic>
        <p:nvPicPr>
          <p:cNvPr id="168" name="Google Shape;168;p28" descr="This image appears to be completely black (blank).&#10;&#10;What you see:&#10;&#10;&#10;A solid black screen&#10;&#10;&#10;No visible shapes, text, or objects&#10;&#10;&#10;&#10;What it could mean:&#10;&#10;&#10;The image may be:&#10;&#10;&#10;Empty or missing content&#10;&#10;&#10;A transition slide&#10;&#10;&#10;A placeholder before showing the next concept&#10;&#10;&#10;&#10;&#10;&#10;In very simple terms:&#10;There is nothing visible in the image.&#10;&#10;Possible context (in a lesson):&#10;This could be used to:&#10;&#10;&#10;Pause before the next topic&#10;&#10;&#10;Reset attention&#10;&#10;&#10;Indicate the end of a section&#10;&#10;&#10;If you intended to show something specific, you may want to re-upload or check the imag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185" y="1668301"/>
            <a:ext cx="3033100" cy="3033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Google Shape;86;p15">
            <a:extLst>
              <a:ext uri="{FF2B5EF4-FFF2-40B4-BE49-F238E27FC236}">
                <a16:creationId xmlns:a16="http://schemas.microsoft.com/office/drawing/2014/main" id="{E2DEAF49-603F-1974-6805-6675AA0B28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782571"/>
              </p:ext>
            </p:extLst>
          </p:nvPr>
        </p:nvGraphicFramePr>
        <p:xfrm>
          <a:off x="3745594" y="1518101"/>
          <a:ext cx="4118925" cy="2758875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37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Input 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Input 2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Output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0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 dirty="0"/>
                        <a:t>0</a:t>
                      </a:r>
                      <a:endParaRPr b="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2 digits (adder circuit)</a:t>
            </a:r>
            <a:endParaRPr/>
          </a:p>
        </p:txBody>
      </p:sp>
      <p:pic>
        <p:nvPicPr>
          <p:cNvPr id="175" name="Google Shape;175;p29" descr="This image shows a logic circuit simulation for adding two binary inputs, similar to a half adder.&#10;&#10;What you see:&#10;&#10;&#10;A computer screen with a circuit tool open&#10;&#10;&#10;On the left, there are two switches (inputs)&#10;&#10;&#10;In the middle, there are logic gates (AND and OR-like connections)&#10;&#10;&#10;On the right, there are two outputs:&#10;&#10;&#10;One labeled OUTPUT&#10;&#10;&#10;One labeled Carry&#10;&#10;&#10;&#10;&#10;Wires connect all components together&#10;&#10;&#10;&#10;What it represents:&#10;This circuit is performing a simple binary addition of two inputs.&#10;When you add two binary numbers (0 or 1), there are two results:&#10;&#10;&#10;Sum (OUTPUT)&#10;&#10;&#10;Carry&#10;&#10;&#10;&#10;How it works (simple idea):&#10;Input AInput BSum (Output)Carry0000011010101101&#10;&#10;In very simple terms:&#10;&#10;&#10;You are adding two bits (0 or 1)&#10;&#10;&#10;The circuit gives:&#10;&#10;&#10;The result (sum)&#10;&#10;&#10;Whether there is an extra carry&#10;&#10;&#10;&#10;&#10;&#10;Easy analogy:&#10;Think of adding numbers like:&#10;&#10;&#10;1 + 1 = 2&#10;&#10;&#10;In binary:&#10;&#10;&#10;2 is written as 10&#10;&#10;&#10;So:&#10;&#10;&#10;Output (Sum) = 0&#10;&#10;&#10;Carry = 1&#10;&#10;&#10;&#10;&#10;&#10;&#10;&#10;Connection to computing:&#10;&#10;&#10;This is a basic building block of arithmetic circuits&#10;&#10;&#10;Computers use many such circuits to:&#10;&#10;&#10;Add numbers&#10;&#10;&#10;Perform calculations&#10;&#10;&#10;Run programs&#10;&#10;&#10;&#10;&#10;This shows how simple logic gates can be combined to perform math operations inside a computer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00" y="1106200"/>
            <a:ext cx="6096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6610800" y="940000"/>
            <a:ext cx="21774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XOR and AND gates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0+0=0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1+0=1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0+1=1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1+1=0 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carry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Scalable</a:t>
            </a:r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Combining this circuit with another copy of itself allows you to add 4 bits.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It’s possible to increase this until you can add 16 bits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Or 32 bits, or eventually 64 bits.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Similarly, you could produce a circuit that subtracts bits.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Once you can add and subtract, multiply and divide can be implemented utilizing add, subtract.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In this section you learned: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What an AND gate is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What an OR gate is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What a NOT gate is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For AND, OR, and NOT you should understand their truth table (e.g.: True AND False = False)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You learned how to do binary addition.</a:t>
            </a:r>
            <a:endParaRPr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dirty="0"/>
              <a:t>You will not be tested on: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Creating a XOR gate</a:t>
            </a:r>
            <a:endParaRPr dirty="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Creating an adder circuit.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1002</Words>
  <Application>Microsoft Macintosh PowerPoint</Application>
  <PresentationFormat>On-screen Show (16:9)</PresentationFormat>
  <Paragraphs>186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Courier New</vt:lpstr>
      <vt:lpstr>Office Theme</vt:lpstr>
      <vt:lpstr>Logic Gates</vt:lpstr>
      <vt:lpstr>Logic Gates </vt:lpstr>
      <vt:lpstr>Logical AND</vt:lpstr>
      <vt:lpstr>How an and gate works</vt:lpstr>
      <vt:lpstr>Circuit simulator</vt:lpstr>
      <vt:lpstr>Seeing an AND gate in action</vt:lpstr>
      <vt:lpstr>AND</vt:lpstr>
      <vt:lpstr>Next up, OR gate</vt:lpstr>
      <vt:lpstr>Seeing an OR gate in action</vt:lpstr>
      <vt:lpstr>OR</vt:lpstr>
      <vt:lpstr>NOT</vt:lpstr>
      <vt:lpstr>Seeing a NOT gate in action</vt:lpstr>
      <vt:lpstr>NOT gate</vt:lpstr>
      <vt:lpstr>Adding numbers 1 + 2</vt:lpstr>
      <vt:lpstr>Adding bigger numbers</vt:lpstr>
      <vt:lpstr>Adding bigger numbers – cont.</vt:lpstr>
      <vt:lpstr>Adding bigger numbers – cont</vt:lpstr>
      <vt:lpstr>Adding bigger numbers continued</vt:lpstr>
      <vt:lpstr>Adding bigger numbers - continued</vt:lpstr>
      <vt:lpstr>Let’s check our answer</vt:lpstr>
      <vt:lpstr>How can you do binary math with logic gates?</vt:lpstr>
      <vt:lpstr>Exclusive OR (XOR)</vt:lpstr>
      <vt:lpstr>XOR is so common it has its own symbol</vt:lpstr>
      <vt:lpstr>Adding 2 digits (adder circuit)</vt:lpstr>
      <vt:lpstr>Scalable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 Gates</dc:title>
  <cp:lastModifiedBy>Harshitha Nirujogi</cp:lastModifiedBy>
  <cp:revision>3</cp:revision>
  <dcterms:modified xsi:type="dcterms:W3CDTF">2026-04-14T14:17:48Z</dcterms:modified>
</cp:coreProperties>
</file>