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86"/>
    <p:restoredTop sz="94691"/>
  </p:normalViewPr>
  <p:slideViewPr>
    <p:cSldViewPr snapToGrid="0">
      <p:cViewPr varScale="1">
        <p:scale>
          <a:sx n="285" d="100"/>
          <a:sy n="285" d="100"/>
        </p:scale>
        <p:origin x="18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Malcolm" userId="6fbabce8-ec94-4dd3-b118-672eb69ae1ad" providerId="ADAL" clId="{2E5B2885-856E-C54D-8AEF-D07A936FA454}"/>
    <pc:docChg chg="modSld">
      <pc:chgData name="Douglas Malcolm" userId="6fbabce8-ec94-4dd3-b118-672eb69ae1ad" providerId="ADAL" clId="{2E5B2885-856E-C54D-8AEF-D07A936FA454}" dt="2022-08-22T14:25:17.689" v="8" actId="20577"/>
      <pc:docMkLst>
        <pc:docMk/>
      </pc:docMkLst>
      <pc:sldChg chg="modSp mod">
        <pc:chgData name="Douglas Malcolm" userId="6fbabce8-ec94-4dd3-b118-672eb69ae1ad" providerId="ADAL" clId="{2E5B2885-856E-C54D-8AEF-D07A936FA454}" dt="2022-08-22T14:25:17.689" v="8" actId="20577"/>
        <pc:sldMkLst>
          <pc:docMk/>
          <pc:sldMk cId="0" sldId="256"/>
        </pc:sldMkLst>
        <pc:spChg chg="mod">
          <ac:chgData name="Douglas Malcolm" userId="6fbabce8-ec94-4dd3-b118-672eb69ae1ad" providerId="ADAL" clId="{2E5B2885-856E-C54D-8AEF-D07A936FA454}" dt="2022-08-22T14:25:17.689" v="8" actId="20577"/>
          <ac:spMkLst>
            <pc:docMk/>
            <pc:sldMk cId="0" sldId="256"/>
            <ac:spMk id="25" creationId="{00000000-0000-0000-0000-000000000000}"/>
          </ac:spMkLst>
        </pc:spChg>
      </pc:sldChg>
      <pc:sldChg chg="modSp mod">
        <pc:chgData name="Douglas Malcolm" userId="6fbabce8-ec94-4dd3-b118-672eb69ae1ad" providerId="ADAL" clId="{2E5B2885-856E-C54D-8AEF-D07A936FA454}" dt="2022-08-22T14:10:37.813" v="6" actId="1076"/>
        <pc:sldMkLst>
          <pc:docMk/>
          <pc:sldMk cId="0" sldId="277"/>
        </pc:sldMkLst>
        <pc:picChg chg="mod">
          <ac:chgData name="Douglas Malcolm" userId="6fbabce8-ec94-4dd3-b118-672eb69ae1ad" providerId="ADAL" clId="{2E5B2885-856E-C54D-8AEF-D07A936FA454}" dt="2022-08-22T14:10:35.392" v="5" actId="1076"/>
          <ac:picMkLst>
            <pc:docMk/>
            <pc:sldMk cId="0" sldId="277"/>
            <ac:picMk id="165" creationId="{00000000-0000-0000-0000-000000000000}"/>
          </ac:picMkLst>
        </pc:picChg>
        <pc:picChg chg="mod">
          <ac:chgData name="Douglas Malcolm" userId="6fbabce8-ec94-4dd3-b118-672eb69ae1ad" providerId="ADAL" clId="{2E5B2885-856E-C54D-8AEF-D07A936FA454}" dt="2022-08-22T14:10:37.813" v="6" actId="1076"/>
          <ac:picMkLst>
            <pc:docMk/>
            <pc:sldMk cId="0" sldId="277"/>
            <ac:picMk id="166" creationId="{00000000-0000-0000-0000-000000000000}"/>
          </ac:picMkLst>
        </pc:picChg>
      </pc:sldChg>
    </pc:docChg>
  </pc:docChgLst>
  <pc:docChgLst>
    <pc:chgData name="Douglas Malcolm" userId="6fbabce8-ec94-4dd3-b118-672eb69ae1ad" providerId="ADAL" clId="{E481521A-A780-4241-9FFF-B77F71CB40D6}"/>
    <pc:docChg chg="modSld">
      <pc:chgData name="Douglas Malcolm" userId="6fbabce8-ec94-4dd3-b118-672eb69ae1ad" providerId="ADAL" clId="{E481521A-A780-4241-9FFF-B77F71CB40D6}" dt="2023-01-03T18:59:31.805" v="13" actId="20577"/>
      <pc:docMkLst>
        <pc:docMk/>
      </pc:docMkLst>
      <pc:sldChg chg="modSp mod">
        <pc:chgData name="Douglas Malcolm" userId="6fbabce8-ec94-4dd3-b118-672eb69ae1ad" providerId="ADAL" clId="{E481521A-A780-4241-9FFF-B77F71CB40D6}" dt="2023-01-03T18:58:43.346" v="6" actId="20577"/>
        <pc:sldMkLst>
          <pc:docMk/>
          <pc:sldMk cId="0" sldId="256"/>
        </pc:sldMkLst>
        <pc:spChg chg="mod">
          <ac:chgData name="Douglas Malcolm" userId="6fbabce8-ec94-4dd3-b118-672eb69ae1ad" providerId="ADAL" clId="{E481521A-A780-4241-9FFF-B77F71CB40D6}" dt="2023-01-03T18:58:43.346" v="6" actId="20577"/>
          <ac:spMkLst>
            <pc:docMk/>
            <pc:sldMk cId="0" sldId="256"/>
            <ac:spMk id="25" creationId="{00000000-0000-0000-0000-000000000000}"/>
          </ac:spMkLst>
        </pc:spChg>
      </pc:sldChg>
      <pc:sldChg chg="modSp mod">
        <pc:chgData name="Douglas Malcolm" userId="6fbabce8-ec94-4dd3-b118-672eb69ae1ad" providerId="ADAL" clId="{E481521A-A780-4241-9FFF-B77F71CB40D6}" dt="2023-01-03T18:59:31.805" v="13" actId="20577"/>
        <pc:sldMkLst>
          <pc:docMk/>
          <pc:sldMk cId="0" sldId="282"/>
        </pc:sldMkLst>
        <pc:spChg chg="mod">
          <ac:chgData name="Douglas Malcolm" userId="6fbabce8-ec94-4dd3-b118-672eb69ae1ad" providerId="ADAL" clId="{E481521A-A780-4241-9FFF-B77F71CB40D6}" dt="2023-01-03T18:59:31.805" v="13" actId="20577"/>
          <ac:spMkLst>
            <pc:docMk/>
            <pc:sldMk cId="0" sldId="282"/>
            <ac:spMk id="199" creationId="{00000000-0000-0000-0000-000000000000}"/>
          </ac:spMkLst>
        </pc:spChg>
      </pc:sldChg>
      <pc:sldChg chg="modSp mod">
        <pc:chgData name="Douglas Malcolm" userId="6fbabce8-ec94-4dd3-b118-672eb69ae1ad" providerId="ADAL" clId="{E481521A-A780-4241-9FFF-B77F71CB40D6}" dt="2023-01-03T18:59:27.167" v="9" actId="20577"/>
        <pc:sldMkLst>
          <pc:docMk/>
          <pc:sldMk cId="0" sldId="283"/>
        </pc:sldMkLst>
        <pc:spChg chg="mod">
          <ac:chgData name="Douglas Malcolm" userId="6fbabce8-ec94-4dd3-b118-672eb69ae1ad" providerId="ADAL" clId="{E481521A-A780-4241-9FFF-B77F71CB40D6}" dt="2023-01-03T18:59:27.167" v="9" actId="20577"/>
          <ac:spMkLst>
            <pc:docMk/>
            <pc:sldMk cId="0" sldId="283"/>
            <ac:spMk id="20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 name="Google Shape;2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87e3cee3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87e3cee3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g1287e3cee3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 name="Google Shape;34;g1287e3cee3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87e3cee35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87e3cee35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287e3cee35_0_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 name="Google Shape;48;g1287e3cee3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1287e3cee3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1287e3cee3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287e3cee35_0_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287e3cee35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287e3cee35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287e3cee3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287e3cee35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287e3cee35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2a44e6a80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2a44e6a80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2a44e6a804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2a44e6a804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2a44e6a804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2a44e6a80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2a44e6a804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2a44e6a80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2a44e6a804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2a44e6a80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2a44e6a804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2a44e6a804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2a44e6a804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2a44e6a80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287e3cee35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1287e3cee35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287e3cee35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1287e3cee35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2a44e6a804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2a44e6a804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2a44e6a804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2a44e6a80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2a44e6a804_0_5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2a44e6a804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2a44e6a804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2a44e6a804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2a44e6a804_0_7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2a44e6a80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2a44e6a804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12a44e6a80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2a44e6a804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12a44e6a804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2a44e6a804_0_8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2a44e6a80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2a44e6a804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12a44e6a804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2a44e6a804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2a44e6a804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2a44e6a804_0_10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12a44e6a804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2a44e6a804_0_10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12a44e6a804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2a44e6a804_0_11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2a44e6a804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2a44e6a804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12a44e6a804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2a44e6a804_0_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12a44e6a80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69875" y="381700"/>
            <a:ext cx="8418300" cy="57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3"/>
          <p:cNvSpPr txBox="1">
            <a:spLocks noGrp="1"/>
          </p:cNvSpPr>
          <p:nvPr>
            <p:ph type="body" idx="1"/>
          </p:nvPr>
        </p:nvSpPr>
        <p:spPr>
          <a:xfrm>
            <a:off x="369875" y="940001"/>
            <a:ext cx="8418300" cy="3761400"/>
          </a:xfrm>
          <a:prstGeom prst="rect">
            <a:avLst/>
          </a:prstGeom>
          <a:noFill/>
          <a:ln>
            <a:noFill/>
          </a:ln>
        </p:spPr>
        <p:txBody>
          <a:bodyPr spcFirstLastPara="1" wrap="square" lIns="91425" tIns="45700" rIns="91425" bIns="45700" anchor="t" anchorCtr="0">
            <a:normAutofit/>
          </a:bodyPr>
          <a:lstStyle>
            <a:lvl1pPr marL="457200" lvl="0" indent="-374650" algn="l">
              <a:lnSpc>
                <a:spcPct val="90000"/>
              </a:lnSpc>
              <a:spcBef>
                <a:spcPts val="750"/>
              </a:spcBef>
              <a:spcAft>
                <a:spcPts val="0"/>
              </a:spcAft>
              <a:buClr>
                <a:schemeClr val="dk1"/>
              </a:buClr>
              <a:buSzPts val="2300"/>
              <a:buChar char="•"/>
              <a:defRPr sz="2600"/>
            </a:lvl1pPr>
            <a:lvl2pPr marL="914400" lvl="1" indent="-381000" algn="l">
              <a:lnSpc>
                <a:spcPct val="90000"/>
              </a:lnSpc>
              <a:spcBef>
                <a:spcPts val="375"/>
              </a:spcBef>
              <a:spcAft>
                <a:spcPts val="0"/>
              </a:spcAft>
              <a:buClr>
                <a:schemeClr val="dk1"/>
              </a:buClr>
              <a:buSzPts val="2400"/>
              <a:buChar char="•"/>
              <a:defRPr sz="2400"/>
            </a:lvl2pPr>
            <a:lvl3pPr marL="1371600" lvl="2" indent="-387350" algn="l">
              <a:lnSpc>
                <a:spcPct val="90000"/>
              </a:lnSpc>
              <a:spcBef>
                <a:spcPts val="375"/>
              </a:spcBef>
              <a:spcAft>
                <a:spcPts val="0"/>
              </a:spcAft>
              <a:buClr>
                <a:schemeClr val="dk1"/>
              </a:buClr>
              <a:buSzPts val="2500"/>
              <a:buChar char="•"/>
              <a:defRPr sz="2200"/>
            </a:lvl3pPr>
            <a:lvl4pPr marL="1828800" lvl="3" indent="-355600" algn="l">
              <a:lnSpc>
                <a:spcPct val="90000"/>
              </a:lnSpc>
              <a:spcBef>
                <a:spcPts val="375"/>
              </a:spcBef>
              <a:spcAft>
                <a:spcPts val="0"/>
              </a:spcAft>
              <a:buClr>
                <a:schemeClr val="dk1"/>
              </a:buClr>
              <a:buSzPts val="2000"/>
              <a:buChar char="•"/>
              <a:defRPr sz="2000"/>
            </a:lvl4pPr>
            <a:lvl5pPr marL="2286000" lvl="4" indent="-342900" algn="l">
              <a:lnSpc>
                <a:spcPct val="90000"/>
              </a:lnSpc>
              <a:spcBef>
                <a:spcPts val="375"/>
              </a:spcBef>
              <a:spcAft>
                <a:spcPts val="0"/>
              </a:spcAft>
              <a:buClr>
                <a:schemeClr val="dk1"/>
              </a:buClr>
              <a:buSzPts val="1800"/>
              <a:buChar char="•"/>
              <a:defRPr sz="1800"/>
            </a:lvl5pPr>
            <a:lvl6pPr marL="2743200" lvl="5" indent="-330200" algn="l">
              <a:lnSpc>
                <a:spcPct val="90000"/>
              </a:lnSpc>
              <a:spcBef>
                <a:spcPts val="375"/>
              </a:spcBef>
              <a:spcAft>
                <a:spcPts val="0"/>
              </a:spcAft>
              <a:buClr>
                <a:schemeClr val="dk1"/>
              </a:buClr>
              <a:buSzPts val="1600"/>
              <a:buChar char="•"/>
              <a:defRPr sz="1600"/>
            </a:lvl6pPr>
            <a:lvl7pPr marL="3200400" lvl="6" indent="-317500" algn="l">
              <a:lnSpc>
                <a:spcPct val="90000"/>
              </a:lnSpc>
              <a:spcBef>
                <a:spcPts val="375"/>
              </a:spcBef>
              <a:spcAft>
                <a:spcPts val="0"/>
              </a:spcAft>
              <a:buClr>
                <a:schemeClr val="dk1"/>
              </a:buClr>
              <a:buSzPts val="1400"/>
              <a:buChar char="•"/>
              <a:defRPr sz="1400"/>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88200" y="366625"/>
            <a:ext cx="8400000" cy="571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628650" y="4936311"/>
            <a:ext cx="2057400" cy="142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3028950" y="4936311"/>
            <a:ext cx="3086100" cy="14283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457950" y="4936311"/>
            <a:ext cx="2057400" cy="142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rgbClr val="888888"/>
                </a:solidFill>
                <a:latin typeface="Arial"/>
                <a:ea typeface="Arial"/>
                <a:cs typeface="Arial"/>
                <a:sym typeface="Arial"/>
              </a:defRPr>
            </a:lvl1pPr>
            <a:lvl2pPr marL="0" marR="0" lvl="1" indent="0" algn="r" rtl="0">
              <a:spcBef>
                <a:spcPts val="0"/>
              </a:spcBef>
              <a:buNone/>
              <a:defRPr sz="800" b="0" i="0" u="none" strike="noStrike" cap="none">
                <a:solidFill>
                  <a:srgbClr val="888888"/>
                </a:solidFill>
                <a:latin typeface="Arial"/>
                <a:ea typeface="Arial"/>
                <a:cs typeface="Arial"/>
                <a:sym typeface="Arial"/>
              </a:defRPr>
            </a:lvl2pPr>
            <a:lvl3pPr marL="0" marR="0" lvl="2" indent="0" algn="r" rtl="0">
              <a:spcBef>
                <a:spcPts val="0"/>
              </a:spcBef>
              <a:buNone/>
              <a:defRPr sz="800" b="0" i="0" u="none" strike="noStrike" cap="none">
                <a:solidFill>
                  <a:srgbClr val="888888"/>
                </a:solidFill>
                <a:latin typeface="Arial"/>
                <a:ea typeface="Arial"/>
                <a:cs typeface="Arial"/>
                <a:sym typeface="Arial"/>
              </a:defRPr>
            </a:lvl3pPr>
            <a:lvl4pPr marL="0" marR="0" lvl="3" indent="0" algn="r" rtl="0">
              <a:spcBef>
                <a:spcPts val="0"/>
              </a:spcBef>
              <a:buNone/>
              <a:defRPr sz="800" b="0" i="0" u="none" strike="noStrike" cap="none">
                <a:solidFill>
                  <a:srgbClr val="888888"/>
                </a:solidFill>
                <a:latin typeface="Arial"/>
                <a:ea typeface="Arial"/>
                <a:cs typeface="Arial"/>
                <a:sym typeface="Arial"/>
              </a:defRPr>
            </a:lvl4pPr>
            <a:lvl5pPr marL="0" marR="0" lvl="4" indent="0" algn="r" rtl="0">
              <a:spcBef>
                <a:spcPts val="0"/>
              </a:spcBef>
              <a:buNone/>
              <a:defRPr sz="800" b="0" i="0" u="none" strike="noStrike" cap="none">
                <a:solidFill>
                  <a:srgbClr val="888888"/>
                </a:solidFill>
                <a:latin typeface="Arial"/>
                <a:ea typeface="Arial"/>
                <a:cs typeface="Arial"/>
                <a:sym typeface="Arial"/>
              </a:defRPr>
            </a:lvl5pPr>
            <a:lvl6pPr marL="0" marR="0" lvl="5" indent="0" algn="r" rtl="0">
              <a:spcBef>
                <a:spcPts val="0"/>
              </a:spcBef>
              <a:buNone/>
              <a:defRPr sz="800" b="0" i="0" u="none" strike="noStrike" cap="none">
                <a:solidFill>
                  <a:srgbClr val="888888"/>
                </a:solidFill>
                <a:latin typeface="Arial"/>
                <a:ea typeface="Arial"/>
                <a:cs typeface="Arial"/>
                <a:sym typeface="Arial"/>
              </a:defRPr>
            </a:lvl6pPr>
            <a:lvl7pPr marL="0" marR="0" lvl="6" indent="0" algn="r" rtl="0">
              <a:spcBef>
                <a:spcPts val="0"/>
              </a:spcBef>
              <a:buNone/>
              <a:defRPr sz="800" b="0" i="0" u="none" strike="noStrike" cap="none">
                <a:solidFill>
                  <a:srgbClr val="888888"/>
                </a:solidFill>
                <a:latin typeface="Arial"/>
                <a:ea typeface="Arial"/>
                <a:cs typeface="Arial"/>
                <a:sym typeface="Arial"/>
              </a:defRPr>
            </a:lvl7pPr>
            <a:lvl8pPr marL="0" marR="0" lvl="7" indent="0" algn="r" rtl="0">
              <a:spcBef>
                <a:spcPts val="0"/>
              </a:spcBef>
              <a:buNone/>
              <a:defRPr sz="800" b="0" i="0" u="none" strike="noStrike" cap="none">
                <a:solidFill>
                  <a:srgbClr val="888888"/>
                </a:solidFill>
                <a:latin typeface="Arial"/>
                <a:ea typeface="Arial"/>
                <a:cs typeface="Arial"/>
                <a:sym typeface="Arial"/>
              </a:defRPr>
            </a:lvl8pPr>
            <a:lvl9pPr marL="0" marR="0" lvl="8" indent="0" algn="r" rtl="0">
              <a:spcBef>
                <a:spcPts val="0"/>
              </a:spcBef>
              <a:buNone/>
              <a:defRPr sz="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sp>
        <p:nvSpPr>
          <p:cNvPr id="24" name="Google Shape;24;p6"/>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500"/>
              <a:buFont typeface="Arial"/>
              <a:buNone/>
            </a:pPr>
            <a:r>
              <a:rPr lang="en-US"/>
              <a:t>Computer Components</a:t>
            </a:r>
            <a:endParaRPr/>
          </a:p>
        </p:txBody>
      </p:sp>
      <p:sp>
        <p:nvSpPr>
          <p:cNvPr id="25" name="Google Shape;25;p6"/>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800"/>
              <a:buNone/>
            </a:pPr>
            <a:r>
              <a:rPr lang="en-US" dirty="0"/>
              <a:t>Module 1</a:t>
            </a:r>
          </a:p>
          <a:p>
            <a:pPr marL="0" lvl="0" indent="0" algn="ctr" rtl="0">
              <a:lnSpc>
                <a:spcPct val="90000"/>
              </a:lnSpc>
              <a:spcBef>
                <a:spcPts val="0"/>
              </a:spcBef>
              <a:spcAft>
                <a:spcPts val="0"/>
              </a:spcAft>
              <a:buClr>
                <a:schemeClr val="dk1"/>
              </a:buClr>
              <a:buSzPts val="1800"/>
              <a:buNone/>
            </a:pPr>
            <a:r>
              <a:rPr lang="en-US" dirty="0"/>
              <a:t>Part 3</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Computers are ubiquitous</a:t>
            </a:r>
            <a:endParaRPr/>
          </a:p>
        </p:txBody>
      </p:sp>
      <p:sp>
        <p:nvSpPr>
          <p:cNvPr id="31" name="Google Shape;31;p7"/>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10000"/>
          </a:bodyPr>
          <a:lstStyle/>
          <a:p>
            <a:pPr marL="457200" lvl="0" indent="-374650" algn="l" rtl="0">
              <a:spcBef>
                <a:spcPts val="750"/>
              </a:spcBef>
              <a:spcAft>
                <a:spcPts val="0"/>
              </a:spcAft>
              <a:buSzPts val="2300"/>
              <a:buChar char="●"/>
            </a:pPr>
            <a:r>
              <a:rPr lang="en-US"/>
              <a:t>Almost all devices you own have at least a small computer built in.  </a:t>
            </a:r>
            <a:endParaRPr/>
          </a:p>
          <a:p>
            <a:pPr marL="914400" lvl="1" indent="-381000" algn="l" rtl="0">
              <a:spcBef>
                <a:spcPts val="0"/>
              </a:spcBef>
              <a:spcAft>
                <a:spcPts val="0"/>
              </a:spcAft>
              <a:buSzPts val="2400"/>
              <a:buChar char="○"/>
            </a:pPr>
            <a:r>
              <a:rPr lang="en-US"/>
              <a:t>Your laptop/computer and phone/watch are obvious</a:t>
            </a:r>
            <a:endParaRPr/>
          </a:p>
          <a:p>
            <a:pPr marL="914400" lvl="1" indent="-381000" algn="l" rtl="0">
              <a:spcBef>
                <a:spcPts val="0"/>
              </a:spcBef>
              <a:spcAft>
                <a:spcPts val="0"/>
              </a:spcAft>
              <a:buSzPts val="2400"/>
              <a:buChar char="○"/>
            </a:pPr>
            <a:r>
              <a:rPr lang="en-US"/>
              <a:t>Your car, tv, microwave, fridge, smart devices are maybe less obvious.</a:t>
            </a:r>
            <a:endParaRPr/>
          </a:p>
          <a:p>
            <a:pPr marL="457200" lvl="0" indent="-374650" algn="l" rtl="0">
              <a:spcBef>
                <a:spcPts val="0"/>
              </a:spcBef>
              <a:spcAft>
                <a:spcPts val="0"/>
              </a:spcAft>
              <a:buSzPts val="2300"/>
              <a:buChar char="●"/>
            </a:pPr>
            <a:r>
              <a:rPr lang="en-US"/>
              <a:t>All these have parts in common. </a:t>
            </a:r>
            <a:endParaRPr/>
          </a:p>
          <a:p>
            <a:pPr marL="914400" lvl="1" indent="-381000" algn="l" rtl="0">
              <a:spcBef>
                <a:spcPts val="0"/>
              </a:spcBef>
              <a:spcAft>
                <a:spcPts val="0"/>
              </a:spcAft>
              <a:buSzPts val="2400"/>
              <a:buChar char="○"/>
            </a:pPr>
            <a:r>
              <a:rPr lang="en-US"/>
              <a:t>We are going to look at the parts of a computer, or computing device.</a:t>
            </a:r>
            <a:endParaRPr/>
          </a:p>
          <a:p>
            <a:pPr marL="914400" lvl="1" indent="-381000" algn="l" rtl="0">
              <a:spcBef>
                <a:spcPts val="0"/>
              </a:spcBef>
              <a:spcAft>
                <a:spcPts val="0"/>
              </a:spcAft>
              <a:buSzPts val="2400"/>
              <a:buChar char="○"/>
            </a:pPr>
            <a:r>
              <a:rPr lang="en-US"/>
              <a:t>These are the physical (hardware) parts.  There is a separate discussion to talk about software.</a:t>
            </a:r>
            <a:endParaRPr/>
          </a:p>
          <a:p>
            <a:pPr marL="914400" lvl="0" indent="0" algn="l" rtl="0">
              <a:spcBef>
                <a:spcPts val="75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Cases</a:t>
            </a:r>
            <a:endParaRPr/>
          </a:p>
        </p:txBody>
      </p:sp>
      <p:sp>
        <p:nvSpPr>
          <p:cNvPr id="37" name="Google Shape;37;p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Typically, computers are in a case.  </a:t>
            </a:r>
            <a:endParaRPr dirty="0"/>
          </a:p>
          <a:p>
            <a:pPr marL="914400" lvl="1" indent="-381000" algn="l" rtl="0">
              <a:spcBef>
                <a:spcPts val="0"/>
              </a:spcBef>
              <a:spcAft>
                <a:spcPts val="0"/>
              </a:spcAft>
              <a:buSzPts val="2400"/>
              <a:buChar char="○"/>
            </a:pPr>
            <a:r>
              <a:rPr lang="en-US" dirty="0"/>
              <a:t>Laptops</a:t>
            </a:r>
            <a:endParaRPr dirty="0"/>
          </a:p>
          <a:p>
            <a:pPr marL="1371600" lvl="2" indent="-387350" algn="l" rtl="0">
              <a:spcBef>
                <a:spcPts val="0"/>
              </a:spcBef>
              <a:spcAft>
                <a:spcPts val="0"/>
              </a:spcAft>
              <a:buSzPts val="2500"/>
              <a:buChar char="■"/>
            </a:pPr>
            <a:r>
              <a:rPr lang="en-US" dirty="0"/>
              <a:t>The case is the device you are used to holding</a:t>
            </a:r>
            <a:endParaRPr dirty="0"/>
          </a:p>
          <a:p>
            <a:pPr marL="914400" lvl="1" indent="-381000" algn="l" rtl="0">
              <a:spcBef>
                <a:spcPts val="0"/>
              </a:spcBef>
              <a:spcAft>
                <a:spcPts val="0"/>
              </a:spcAft>
              <a:buSzPts val="2400"/>
              <a:buChar char="○"/>
            </a:pPr>
            <a:r>
              <a:rPr lang="en-US" dirty="0"/>
              <a:t>Phones</a:t>
            </a:r>
            <a:endParaRPr dirty="0"/>
          </a:p>
          <a:p>
            <a:pPr marL="1371600" lvl="2" indent="-387350" algn="l" rtl="0">
              <a:spcBef>
                <a:spcPts val="0"/>
              </a:spcBef>
              <a:spcAft>
                <a:spcPts val="0"/>
              </a:spcAft>
              <a:buSzPts val="2500"/>
              <a:buChar char="■"/>
            </a:pPr>
            <a:r>
              <a:rPr lang="en-US" dirty="0"/>
              <a:t>The case is what you hold</a:t>
            </a:r>
            <a:endParaRPr dirty="0"/>
          </a:p>
          <a:p>
            <a:pPr marL="914400" lvl="1" indent="-381000" algn="l" rtl="0">
              <a:spcBef>
                <a:spcPts val="0"/>
              </a:spcBef>
              <a:spcAft>
                <a:spcPts val="0"/>
              </a:spcAft>
              <a:buSzPts val="2400"/>
              <a:buChar char="○"/>
            </a:pPr>
            <a:r>
              <a:rPr lang="en-US" dirty="0"/>
              <a:t>Desktop Computers</a:t>
            </a:r>
            <a:endParaRPr dirty="0"/>
          </a:p>
          <a:p>
            <a:pPr marL="1371600" lvl="2" indent="-387350" algn="l" rtl="0">
              <a:spcBef>
                <a:spcPts val="0"/>
              </a:spcBef>
              <a:spcAft>
                <a:spcPts val="0"/>
              </a:spcAft>
              <a:buSzPts val="2500"/>
              <a:buChar char="■"/>
            </a:pPr>
            <a:r>
              <a:rPr lang="en-US" dirty="0"/>
              <a:t>Look like the picture to the right →</a:t>
            </a:r>
            <a:endParaRPr dirty="0"/>
          </a:p>
          <a:p>
            <a:pPr marL="914400" lvl="1" indent="-381000" algn="l" rtl="0">
              <a:spcBef>
                <a:spcPts val="0"/>
              </a:spcBef>
              <a:spcAft>
                <a:spcPts val="0"/>
              </a:spcAft>
              <a:buSzPts val="2400"/>
              <a:buChar char="○"/>
            </a:pPr>
            <a:r>
              <a:rPr lang="en-US" dirty="0"/>
              <a:t>Servers</a:t>
            </a:r>
            <a:endParaRPr dirty="0"/>
          </a:p>
        </p:txBody>
      </p:sp>
      <p:pic>
        <p:nvPicPr>
          <p:cNvPr id="38" name="Google Shape;38;p8" descr="Case/Chassis, front and back view."/>
          <p:cNvPicPr preferRelativeResize="0"/>
          <p:nvPr/>
        </p:nvPicPr>
        <p:blipFill rotWithShape="1">
          <a:blip r:embed="rId3">
            <a:alphaModFix/>
          </a:blip>
          <a:srcRect/>
          <a:stretch/>
        </p:blipFill>
        <p:spPr>
          <a:xfrm>
            <a:off x="6879946" y="2343680"/>
            <a:ext cx="1435500" cy="1487700"/>
          </a:xfrm>
          <a:prstGeom prst="rect">
            <a:avLst/>
          </a:prstGeom>
          <a:noFill/>
          <a:ln>
            <a:noFill/>
          </a:ln>
        </p:spPr>
      </p:pic>
      <p:pic>
        <p:nvPicPr>
          <p:cNvPr id="39" name="Google Shape;39;p8" descr="This image shows a server, which is a powerful computer used in data centers.&#10;&#10;What you see:&#10;&#10;&#10;It is a long, thin, rectangular box.&#10;&#10;&#10;The front has many small components, like:&#10;&#10;&#10;Ports&#10;&#10;&#10;Buttons&#10;&#10;&#10;Lights&#10;&#10;&#10;&#10;&#10;The brand name “Dell EMC” is visible in the center.&#10;&#10;&#10;It looks like it is designed to be placed in a rack with other similar machines.&#10;&#10;&#10;&#10;What it is used for:&#10;A server is used to:&#10;&#10;&#10;Store and manage large amounts of data&#10;&#10;&#10;Run websites and applications&#10;&#10;&#10;Handle requests from many users at the same time&#10;&#10;&#10;&#10;In very simple terms:&#10;It’s a powerful computer that works behind the scenes to support things like websites, apps, and cloud services.&#10;&#10;Easy analogy:&#10;Think of it like a restaurant kitchen:&#10;&#10;&#10;You (user) place an order (request)&#10;&#10;&#10;The kitchen (server) prepares and sends back the food (data)&#10;&#10;&#10;&#10;Connection to computing:&#10;Servers are important in:&#10;&#10;&#10;Cloud computing&#10;&#10;&#10;Web applications&#10;&#10;&#10;Networking systems&#10;&#10;&#10;They help make sure everything runs fast and smoothly."/>
          <p:cNvPicPr preferRelativeResize="0"/>
          <p:nvPr/>
        </p:nvPicPr>
        <p:blipFill>
          <a:blip r:embed="rId4">
            <a:alphaModFix/>
          </a:blip>
          <a:stretch>
            <a:fillRect/>
          </a:stretch>
        </p:blipFill>
        <p:spPr>
          <a:xfrm>
            <a:off x="465675" y="3663073"/>
            <a:ext cx="5939999" cy="1038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9"/>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Purpose of the case</a:t>
            </a:r>
            <a:endParaRPr/>
          </a:p>
        </p:txBody>
      </p:sp>
      <p:sp>
        <p:nvSpPr>
          <p:cNvPr id="45" name="Google Shape;45;p9"/>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Protect the internal components.</a:t>
            </a:r>
            <a:endParaRPr dirty="0"/>
          </a:p>
          <a:p>
            <a:pPr marL="914400" lvl="1" indent="-381000" algn="l" rtl="0">
              <a:spcBef>
                <a:spcPts val="0"/>
              </a:spcBef>
              <a:spcAft>
                <a:spcPts val="0"/>
              </a:spcAft>
              <a:buSzPts val="2400"/>
              <a:buChar char="○"/>
            </a:pPr>
            <a:r>
              <a:rPr lang="en-US" dirty="0"/>
              <a:t>Most components are delicate/fragile</a:t>
            </a:r>
            <a:endParaRPr dirty="0"/>
          </a:p>
          <a:p>
            <a:pPr marL="914400" lvl="1" indent="-381000" algn="l" rtl="0">
              <a:spcBef>
                <a:spcPts val="0"/>
              </a:spcBef>
              <a:spcAft>
                <a:spcPts val="0"/>
              </a:spcAft>
              <a:buSzPts val="2400"/>
              <a:buChar char="○"/>
            </a:pPr>
            <a:r>
              <a:rPr lang="en-US" dirty="0"/>
              <a:t>Most are sensitive to moisture and static electricity</a:t>
            </a:r>
            <a:endParaRPr dirty="0"/>
          </a:p>
          <a:p>
            <a:pPr marL="457200" lvl="0" indent="-374650" algn="l" rtl="0">
              <a:spcBef>
                <a:spcPts val="0"/>
              </a:spcBef>
              <a:spcAft>
                <a:spcPts val="0"/>
              </a:spcAft>
              <a:buSzPts val="2300"/>
              <a:buChar char="●"/>
            </a:pPr>
            <a:r>
              <a:rPr lang="en-US" dirty="0"/>
              <a:t>Help with cooling</a:t>
            </a:r>
            <a:endParaRPr dirty="0"/>
          </a:p>
          <a:p>
            <a:pPr marL="914400" lvl="1" indent="-381000" algn="l" rtl="0">
              <a:spcBef>
                <a:spcPts val="0"/>
              </a:spcBef>
              <a:spcAft>
                <a:spcPts val="0"/>
              </a:spcAft>
              <a:buSzPts val="2400"/>
              <a:buChar char="○"/>
            </a:pPr>
            <a:r>
              <a:rPr lang="en-US" dirty="0"/>
              <a:t>Typically, cases provide cooling</a:t>
            </a:r>
            <a:endParaRPr dirty="0"/>
          </a:p>
          <a:p>
            <a:pPr marL="1371600" lvl="2" indent="-387350" algn="l" rtl="0">
              <a:spcBef>
                <a:spcPts val="0"/>
              </a:spcBef>
              <a:spcAft>
                <a:spcPts val="0"/>
              </a:spcAft>
              <a:buSzPts val="2500"/>
              <a:buChar char="■"/>
            </a:pPr>
            <a:r>
              <a:rPr lang="en-US" dirty="0"/>
              <a:t>Active cooling means fans, or water cooling</a:t>
            </a:r>
            <a:endParaRPr dirty="0"/>
          </a:p>
          <a:p>
            <a:pPr marL="1371600" lvl="2" indent="-387350" algn="l" rtl="0">
              <a:spcBef>
                <a:spcPts val="0"/>
              </a:spcBef>
              <a:spcAft>
                <a:spcPts val="0"/>
              </a:spcAft>
              <a:buSzPts val="2500"/>
              <a:buChar char="■"/>
            </a:pPr>
            <a:r>
              <a:rPr lang="en-US" dirty="0"/>
              <a:t>Passive cooling means heatsinks or other means to get rid of heat</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Desktop/Server Power Supply</a:t>
            </a:r>
            <a:endParaRPr/>
          </a:p>
        </p:txBody>
      </p:sp>
      <p:sp>
        <p:nvSpPr>
          <p:cNvPr id="51" name="Google Shape;51;p10"/>
          <p:cNvSpPr txBox="1">
            <a:spLocks noGrp="1"/>
          </p:cNvSpPr>
          <p:nvPr>
            <p:ph type="body" idx="1"/>
          </p:nvPr>
        </p:nvSpPr>
        <p:spPr>
          <a:xfrm>
            <a:off x="369875" y="940000"/>
            <a:ext cx="35802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Converts AC Power to +3v, +5v, +12v and -12v</a:t>
            </a:r>
            <a:endParaRPr/>
          </a:p>
          <a:p>
            <a:pPr marL="457200" lvl="0" indent="-374650" algn="l" rtl="0">
              <a:spcBef>
                <a:spcPts val="0"/>
              </a:spcBef>
              <a:spcAft>
                <a:spcPts val="0"/>
              </a:spcAft>
              <a:buSzPts val="2300"/>
              <a:buChar char="●"/>
            </a:pPr>
            <a:r>
              <a:rPr lang="en-US"/>
              <a:t>Different parts of the computer use different voltages</a:t>
            </a:r>
            <a:endParaRPr/>
          </a:p>
          <a:p>
            <a:pPr marL="457200" lvl="0" indent="-374650" algn="l" rtl="0">
              <a:spcBef>
                <a:spcPts val="0"/>
              </a:spcBef>
              <a:spcAft>
                <a:spcPts val="0"/>
              </a:spcAft>
              <a:buSzPts val="2300"/>
              <a:buChar char="●"/>
            </a:pPr>
            <a:r>
              <a:rPr lang="en-US"/>
              <a:t>Each has a specific connector</a:t>
            </a:r>
            <a:endParaRPr/>
          </a:p>
        </p:txBody>
      </p:sp>
      <p:pic>
        <p:nvPicPr>
          <p:cNvPr id="52" name="Google Shape;52;p10" descr="The power supply unit."/>
          <p:cNvPicPr preferRelativeResize="0"/>
          <p:nvPr/>
        </p:nvPicPr>
        <p:blipFill rotWithShape="1">
          <a:blip r:embed="rId3">
            <a:alphaModFix/>
          </a:blip>
          <a:srcRect/>
          <a:stretch/>
        </p:blipFill>
        <p:spPr>
          <a:xfrm>
            <a:off x="4150450" y="1263650"/>
            <a:ext cx="4478400" cy="2884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Laptop/Phones Power Supply</a:t>
            </a:r>
            <a:endParaRPr/>
          </a:p>
        </p:txBody>
      </p:sp>
      <p:sp>
        <p:nvSpPr>
          <p:cNvPr id="58" name="Google Shape;58;p11"/>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Typically, laptops have power bricks</a:t>
            </a:r>
            <a:endParaRPr dirty="0"/>
          </a:p>
          <a:p>
            <a:pPr marL="457200" lvl="0" indent="-374650" algn="l" rtl="0">
              <a:spcBef>
                <a:spcPts val="0"/>
              </a:spcBef>
              <a:spcAft>
                <a:spcPts val="0"/>
              </a:spcAft>
              <a:buSzPts val="2300"/>
              <a:buChar char="●"/>
            </a:pPr>
            <a:r>
              <a:rPr lang="en-US" dirty="0"/>
              <a:t>Many modern laptops use a standard</a:t>
            </a:r>
            <a:br>
              <a:rPr lang="en-US" dirty="0"/>
            </a:br>
            <a:r>
              <a:rPr lang="en-US" dirty="0"/>
              <a:t>USB connector to supply power</a:t>
            </a:r>
            <a:endParaRPr dirty="0"/>
          </a:p>
          <a:p>
            <a:pPr marL="914400" lvl="1" indent="-381000" algn="l" rtl="0">
              <a:spcBef>
                <a:spcPts val="0"/>
              </a:spcBef>
              <a:spcAft>
                <a:spcPts val="0"/>
              </a:spcAft>
              <a:buSzPts val="2400"/>
              <a:buChar char="○"/>
            </a:pPr>
            <a:r>
              <a:rPr lang="en-US" dirty="0"/>
              <a:t>Can run at different power:</a:t>
            </a:r>
            <a:endParaRPr dirty="0"/>
          </a:p>
          <a:p>
            <a:pPr marL="1371600" lvl="2" indent="-387350" algn="l" rtl="0">
              <a:spcBef>
                <a:spcPts val="0"/>
              </a:spcBef>
              <a:spcAft>
                <a:spcPts val="0"/>
              </a:spcAft>
              <a:buSzPts val="2500"/>
              <a:buChar char="■"/>
            </a:pPr>
            <a:r>
              <a:rPr lang="en-US" dirty="0"/>
              <a:t> 5v (10W)</a:t>
            </a:r>
            <a:endParaRPr dirty="0"/>
          </a:p>
          <a:p>
            <a:pPr marL="1371600" lvl="2" indent="-387350" algn="l" rtl="0">
              <a:spcBef>
                <a:spcPts val="0"/>
              </a:spcBef>
              <a:spcAft>
                <a:spcPts val="0"/>
              </a:spcAft>
              <a:buSzPts val="2500"/>
              <a:buChar char="■"/>
            </a:pPr>
            <a:r>
              <a:rPr lang="en-US" dirty="0"/>
              <a:t>12v (36W)</a:t>
            </a:r>
            <a:endParaRPr dirty="0"/>
          </a:p>
          <a:p>
            <a:pPr marL="1371600" lvl="2" indent="-387350" algn="l" rtl="0">
              <a:spcBef>
                <a:spcPts val="0"/>
              </a:spcBef>
              <a:spcAft>
                <a:spcPts val="0"/>
              </a:spcAft>
              <a:buSzPts val="2500"/>
              <a:buChar char="■"/>
            </a:pPr>
            <a:r>
              <a:rPr lang="en-US" dirty="0"/>
              <a:t>20v (100W)</a:t>
            </a:r>
            <a:endParaRPr dirty="0"/>
          </a:p>
          <a:p>
            <a:pPr marL="457200" lvl="0" indent="-374650" algn="l" rtl="0">
              <a:spcBef>
                <a:spcPts val="0"/>
              </a:spcBef>
              <a:spcAft>
                <a:spcPts val="0"/>
              </a:spcAft>
              <a:buSzPts val="2300"/>
              <a:buChar char="●"/>
            </a:pPr>
            <a:r>
              <a:rPr lang="en-US" dirty="0"/>
              <a:t>Watt = Volt * Amps</a:t>
            </a:r>
            <a:endParaRPr dirty="0"/>
          </a:p>
          <a:p>
            <a:pPr marL="457200" lvl="0" indent="-374650" algn="l" rtl="0">
              <a:spcBef>
                <a:spcPts val="0"/>
              </a:spcBef>
              <a:spcAft>
                <a:spcPts val="0"/>
              </a:spcAft>
              <a:buSzPts val="2300"/>
              <a:buChar char="●"/>
            </a:pPr>
            <a:r>
              <a:rPr lang="en-US" dirty="0"/>
              <a:t>Phones mostly use USB-C now as well.</a:t>
            </a:r>
            <a:endParaRPr dirty="0"/>
          </a:p>
          <a:p>
            <a:pPr marL="457200" lvl="0" indent="-374650" algn="l" rtl="0">
              <a:spcBef>
                <a:spcPts val="0"/>
              </a:spcBef>
              <a:spcAft>
                <a:spcPts val="0"/>
              </a:spcAft>
              <a:buSzPts val="2300"/>
              <a:buChar char="●"/>
            </a:pPr>
            <a:r>
              <a:rPr lang="en-US" dirty="0"/>
              <a:t>Other laptop brands use proprietary</a:t>
            </a:r>
            <a:endParaRPr dirty="0"/>
          </a:p>
        </p:txBody>
      </p:sp>
      <p:pic>
        <p:nvPicPr>
          <p:cNvPr id="59" name="Google Shape;59;p11" descr="This image shows a laptop charger (power adapter).&#10;&#10;What you see:&#10;A rectangular black box (the adapter)&#10;A long cable coming out of it&#10;At the end of the cable, there is a small plug that connects to a laptop&#10;The wire is wrapped neatly with a strap&#10;What it is used for:&#10;It provides power to a laptop&#10;It also helps charge the laptop battery&#10;In very simple terms:&#10;&#10;It’s a device that gives electricity to your laptop so it can work.&#10;&#10;Easy analogy:&#10;&#10;Think of it like a phone charger, but for a laptop:&#10;&#10;Plug into wall → electricity flows → laptop charges and runs&#10;Connection to computing:&#10;&#10;Without this, a laptop would:&#10;&#10;Run out of battery&#10;Not be able to function for long&#10;&#10;So, it is an essential supporting device for computers."/>
          <p:cNvPicPr preferRelativeResize="0"/>
          <p:nvPr/>
        </p:nvPicPr>
        <p:blipFill>
          <a:blip r:embed="rId3">
            <a:alphaModFix/>
          </a:blip>
          <a:stretch>
            <a:fillRect/>
          </a:stretch>
        </p:blipFill>
        <p:spPr>
          <a:xfrm>
            <a:off x="6465877" y="434525"/>
            <a:ext cx="2238549" cy="16826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2"/>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CPU - Central Processing Unit</a:t>
            </a:r>
            <a:endParaRPr/>
          </a:p>
        </p:txBody>
      </p:sp>
      <p:sp>
        <p:nvSpPr>
          <p:cNvPr id="65" name="Google Shape;65;p12"/>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Typical CPUs are:</a:t>
            </a:r>
            <a:endParaRPr/>
          </a:p>
          <a:p>
            <a:pPr marL="914400" lvl="1" indent="-381000" algn="l" rtl="0">
              <a:spcBef>
                <a:spcPts val="0"/>
              </a:spcBef>
              <a:spcAft>
                <a:spcPts val="0"/>
              </a:spcAft>
              <a:buSzPts val="2400"/>
              <a:buChar char="○"/>
            </a:pPr>
            <a:r>
              <a:rPr lang="en-US"/>
              <a:t>Intel</a:t>
            </a:r>
            <a:endParaRPr/>
          </a:p>
          <a:p>
            <a:pPr marL="914400" lvl="1" indent="-381000" algn="l" rtl="0">
              <a:spcBef>
                <a:spcPts val="0"/>
              </a:spcBef>
              <a:spcAft>
                <a:spcPts val="0"/>
              </a:spcAft>
              <a:buSzPts val="2400"/>
              <a:buChar char="○"/>
            </a:pPr>
            <a:r>
              <a:rPr lang="en-US"/>
              <a:t>AMD</a:t>
            </a:r>
            <a:endParaRPr/>
          </a:p>
          <a:p>
            <a:pPr marL="914400" lvl="1" indent="-381000" algn="l" rtl="0">
              <a:spcBef>
                <a:spcPts val="0"/>
              </a:spcBef>
              <a:spcAft>
                <a:spcPts val="0"/>
              </a:spcAft>
              <a:buSzPts val="2400"/>
              <a:buChar char="○"/>
            </a:pPr>
            <a:r>
              <a:rPr lang="en-US"/>
              <a:t>Arm</a:t>
            </a:r>
            <a:endParaRPr/>
          </a:p>
          <a:p>
            <a:pPr marL="457200" lvl="0" indent="-374650" algn="l" rtl="0">
              <a:spcBef>
                <a:spcPts val="0"/>
              </a:spcBef>
              <a:spcAft>
                <a:spcPts val="0"/>
              </a:spcAft>
              <a:buSzPts val="2300"/>
              <a:buChar char="●"/>
            </a:pPr>
            <a:r>
              <a:rPr lang="en-US"/>
              <a:t>CPUs are often made up of parts:</a:t>
            </a:r>
            <a:endParaRPr/>
          </a:p>
          <a:p>
            <a:pPr marL="914400" lvl="1" indent="-381000" algn="l" rtl="0">
              <a:spcBef>
                <a:spcPts val="0"/>
              </a:spcBef>
              <a:spcAft>
                <a:spcPts val="0"/>
              </a:spcAft>
              <a:buSzPts val="2400"/>
              <a:buChar char="○"/>
            </a:pPr>
            <a:r>
              <a:rPr lang="en-US"/>
              <a:t>ALU (Arithmetic Logic Unit)</a:t>
            </a:r>
            <a:endParaRPr/>
          </a:p>
          <a:p>
            <a:pPr marL="914400" lvl="1" indent="-381000" algn="l" rtl="0">
              <a:spcBef>
                <a:spcPts val="0"/>
              </a:spcBef>
              <a:spcAft>
                <a:spcPts val="0"/>
              </a:spcAft>
              <a:buSzPts val="2400"/>
              <a:buChar char="○"/>
            </a:pPr>
            <a:r>
              <a:rPr lang="en-US"/>
              <a:t>Control Unit</a:t>
            </a:r>
            <a:endParaRPr/>
          </a:p>
          <a:p>
            <a:pPr marL="914400" lvl="1" indent="-381000" algn="l" rtl="0">
              <a:spcBef>
                <a:spcPts val="0"/>
              </a:spcBef>
              <a:spcAft>
                <a:spcPts val="0"/>
              </a:spcAft>
              <a:buSzPts val="2400"/>
              <a:buChar char="○"/>
            </a:pPr>
            <a:r>
              <a:rPr lang="en-US"/>
              <a:t>Registers</a:t>
            </a:r>
            <a:endParaRPr/>
          </a:p>
          <a:p>
            <a:pPr marL="914400" lvl="1" indent="-381000" algn="l" rtl="0">
              <a:spcBef>
                <a:spcPts val="0"/>
              </a:spcBef>
              <a:spcAft>
                <a:spcPts val="0"/>
              </a:spcAft>
              <a:buSzPts val="2400"/>
              <a:buChar char="○"/>
            </a:pPr>
            <a:r>
              <a:rPr lang="en-US"/>
              <a:t>Cache</a:t>
            </a:r>
            <a:endParaRPr/>
          </a:p>
          <a:p>
            <a:pPr marL="914400" lvl="1" indent="-381000" algn="l" rtl="0">
              <a:spcBef>
                <a:spcPts val="0"/>
              </a:spcBef>
              <a:spcAft>
                <a:spcPts val="0"/>
              </a:spcAft>
              <a:buSzPts val="2400"/>
              <a:buChar char="○"/>
            </a:pPr>
            <a:r>
              <a:rPr lang="en-US"/>
              <a:t>Clock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3"/>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CPUs have lots of pins</a:t>
            </a:r>
            <a:endParaRPr/>
          </a:p>
        </p:txBody>
      </p:sp>
      <p:sp>
        <p:nvSpPr>
          <p:cNvPr id="71" name="Google Shape;71;p13"/>
          <p:cNvSpPr txBox="1">
            <a:spLocks noGrp="1"/>
          </p:cNvSpPr>
          <p:nvPr>
            <p:ph type="body" idx="1"/>
          </p:nvPr>
        </p:nvSpPr>
        <p:spPr>
          <a:xfrm>
            <a:off x="369875" y="940000"/>
            <a:ext cx="54216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These pins connect to the motherboard</a:t>
            </a:r>
            <a:endParaRPr/>
          </a:p>
          <a:p>
            <a:pPr marL="457200" lvl="0" indent="-374650" algn="l" rtl="0">
              <a:spcBef>
                <a:spcPts val="0"/>
              </a:spcBef>
              <a:spcAft>
                <a:spcPts val="0"/>
              </a:spcAft>
              <a:buSzPts val="2300"/>
              <a:buChar char="●"/>
            </a:pPr>
            <a:r>
              <a:rPr lang="en-US"/>
              <a:t>Pins are used to communicate with the CPU.  </a:t>
            </a:r>
            <a:endParaRPr/>
          </a:p>
          <a:p>
            <a:pPr marL="914400" lvl="1" indent="-381000" algn="l" rtl="0">
              <a:spcBef>
                <a:spcPts val="0"/>
              </a:spcBef>
              <a:spcAft>
                <a:spcPts val="0"/>
              </a:spcAft>
              <a:buSzPts val="2400"/>
              <a:buChar char="○"/>
            </a:pPr>
            <a:r>
              <a:rPr lang="en-US"/>
              <a:t>Turning on power on certain pins tells the CPU what instruction you want it to execute</a:t>
            </a:r>
            <a:endParaRPr/>
          </a:p>
          <a:p>
            <a:pPr marL="914400" lvl="1" indent="-381000" algn="l" rtl="0">
              <a:spcBef>
                <a:spcPts val="0"/>
              </a:spcBef>
              <a:spcAft>
                <a:spcPts val="0"/>
              </a:spcAft>
              <a:buSzPts val="2400"/>
              <a:buChar char="○"/>
            </a:pPr>
            <a:r>
              <a:rPr lang="en-US"/>
              <a:t>Other pins are used to receive answers from the CPU</a:t>
            </a:r>
            <a:endParaRPr/>
          </a:p>
        </p:txBody>
      </p:sp>
      <p:pic>
        <p:nvPicPr>
          <p:cNvPr id="72" name="Google Shape;72;p13" descr="This image shows a computer processor (CPU).&#10;&#10;What you see:&#10;Two square chips:&#10;The front side has the label “Intel Core i7”&#10;The back side has many tiny gold pins or contacts&#10;The chip is small, flat, and made to fit inside a computer&#10;What it is used for:&#10;The CPU is the brain of the computer&#10;It performs:&#10;Calculations&#10;Instructions&#10;Decision-making for programs&#10;In very simple terms:&#10;&#10;It’s the part of the computer that does all the thinking and processing.&#10;&#10;Easy analogy:&#10;&#10;Think of it like your brain:&#10;&#10;You think → your brain processes information&#10;Computer runs programs → CPU processes instructions&#10;Connection to computing:&#10;The speed and power of a CPU affect how fast a computer runs&#10;It is one of the most important components inside any computer&#10;&#10;Without a CPU, a computer cannot function at all."/>
          <p:cNvPicPr preferRelativeResize="0"/>
          <p:nvPr/>
        </p:nvPicPr>
        <p:blipFill>
          <a:blip r:embed="rId3">
            <a:alphaModFix/>
          </a:blip>
          <a:stretch>
            <a:fillRect/>
          </a:stretch>
        </p:blipFill>
        <p:spPr>
          <a:xfrm>
            <a:off x="5791351" y="959797"/>
            <a:ext cx="2996825" cy="3049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4"/>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Arithmetic Logic Unit</a:t>
            </a:r>
            <a:endParaRPr/>
          </a:p>
        </p:txBody>
      </p:sp>
      <p:sp>
        <p:nvSpPr>
          <p:cNvPr id="78" name="Google Shape;78;p14"/>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Intel and AMD have large instruction sets they have hundreds of instructions the CPU can perform.</a:t>
            </a:r>
            <a:endParaRPr dirty="0"/>
          </a:p>
          <a:p>
            <a:pPr marL="914400" lvl="1" indent="-381000" algn="l" rtl="0">
              <a:spcBef>
                <a:spcPts val="0"/>
              </a:spcBef>
              <a:spcAft>
                <a:spcPts val="0"/>
              </a:spcAft>
              <a:buSzPts val="2400"/>
              <a:buChar char="○"/>
            </a:pPr>
            <a:r>
              <a:rPr lang="en-US" dirty="0"/>
              <a:t>e.g.: Arithmetic operations (add, subtract, … etc.) </a:t>
            </a:r>
            <a:endParaRPr dirty="0"/>
          </a:p>
          <a:p>
            <a:pPr marL="457200" lvl="0" indent="-374650" algn="l" rtl="0">
              <a:spcBef>
                <a:spcPts val="0"/>
              </a:spcBef>
              <a:spcAft>
                <a:spcPts val="0"/>
              </a:spcAft>
              <a:buSzPts val="2300"/>
              <a:buChar char="●"/>
            </a:pPr>
            <a:r>
              <a:rPr lang="en-US" dirty="0"/>
              <a:t>The ALU is responsible for most calculations</a:t>
            </a:r>
            <a:endParaRPr dirty="0"/>
          </a:p>
          <a:p>
            <a:pPr marL="457200" lvl="0" indent="-374650" algn="l" rtl="0">
              <a:spcBef>
                <a:spcPts val="0"/>
              </a:spcBef>
              <a:spcAft>
                <a:spcPts val="0"/>
              </a:spcAft>
              <a:buSzPts val="2300"/>
              <a:buChar char="●"/>
            </a:pPr>
            <a:r>
              <a:rPr lang="en-US" dirty="0"/>
              <a:t>How do them work?	</a:t>
            </a:r>
            <a:endParaRPr dirty="0"/>
          </a:p>
          <a:p>
            <a:pPr marL="914400" lvl="1" indent="-381000" algn="l" rtl="0">
              <a:spcBef>
                <a:spcPts val="0"/>
              </a:spcBef>
              <a:spcAft>
                <a:spcPts val="0"/>
              </a:spcAft>
              <a:buSzPts val="2400"/>
              <a:buChar char="○"/>
            </a:pPr>
            <a:r>
              <a:rPr lang="en-US" dirty="0"/>
              <a:t>We’ll look at binary numbers and logic gates soon.</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Cores and speed</a:t>
            </a:r>
            <a:endParaRPr/>
          </a:p>
        </p:txBody>
      </p:sp>
      <p:sp>
        <p:nvSpPr>
          <p:cNvPr id="84" name="Google Shape;84;p15"/>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Each CPU operates at a particular clock speed.</a:t>
            </a:r>
            <a:endParaRPr dirty="0"/>
          </a:p>
          <a:p>
            <a:pPr marL="914400" lvl="1" indent="-381000" algn="l" rtl="0">
              <a:spcBef>
                <a:spcPts val="0"/>
              </a:spcBef>
              <a:spcAft>
                <a:spcPts val="0"/>
              </a:spcAft>
              <a:buSzPts val="2400"/>
              <a:buChar char="○"/>
            </a:pPr>
            <a:r>
              <a:rPr lang="en-US" dirty="0"/>
              <a:t>You may have a 3.2Ghz CPU, which means its clock runs at 3,200,000,000 ticks per second.</a:t>
            </a:r>
            <a:endParaRPr dirty="0"/>
          </a:p>
          <a:p>
            <a:pPr marL="914400" lvl="1" indent="-381000" algn="l" rtl="0">
              <a:spcBef>
                <a:spcPts val="0"/>
              </a:spcBef>
              <a:spcAft>
                <a:spcPts val="0"/>
              </a:spcAft>
              <a:buSzPts val="2400"/>
              <a:buChar char="○"/>
            </a:pPr>
            <a:r>
              <a:rPr lang="en-US" dirty="0"/>
              <a:t>A CPU can generally do one operation per tick of the clock.  So, a 3.2Ghz CPU can perform 3.2 billion additions per second.</a:t>
            </a:r>
            <a:endParaRPr dirty="0"/>
          </a:p>
          <a:p>
            <a:pPr marL="457200" lvl="0" indent="-374650" algn="l" rtl="0">
              <a:spcBef>
                <a:spcPts val="0"/>
              </a:spcBef>
              <a:spcAft>
                <a:spcPts val="0"/>
              </a:spcAft>
              <a:buSzPts val="2300"/>
              <a:buChar char="●"/>
            </a:pPr>
            <a:r>
              <a:rPr lang="en-US" dirty="0"/>
              <a:t>Additionally modern CPUs often have multiple cores.  Each core acts as an independent CPU.  Thus a 4 core CPU that runs at 3.2Ghz can do 4x3.2 billion additions per second</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RAM - Random Access Memory</a:t>
            </a:r>
            <a:endParaRPr/>
          </a:p>
        </p:txBody>
      </p:sp>
      <p:sp>
        <p:nvSpPr>
          <p:cNvPr id="90" name="Google Shape;90;p16"/>
          <p:cNvSpPr txBox="1">
            <a:spLocks noGrp="1"/>
          </p:cNvSpPr>
          <p:nvPr>
            <p:ph type="body" idx="1"/>
          </p:nvPr>
        </p:nvSpPr>
        <p:spPr>
          <a:xfrm>
            <a:off x="369875" y="940000"/>
            <a:ext cx="5463600" cy="3815100"/>
          </a:xfrm>
          <a:prstGeom prst="rect">
            <a:avLst/>
          </a:prstGeom>
        </p:spPr>
        <p:txBody>
          <a:bodyPr spcFirstLastPara="1" wrap="square" lIns="91425" tIns="45700" rIns="91425" bIns="45700" anchor="t" anchorCtr="0">
            <a:normAutofit fontScale="92500"/>
          </a:bodyPr>
          <a:lstStyle/>
          <a:p>
            <a:pPr marL="457200" lvl="0" indent="-374650" algn="l" rtl="0">
              <a:spcBef>
                <a:spcPts val="750"/>
              </a:spcBef>
              <a:spcAft>
                <a:spcPts val="0"/>
              </a:spcAft>
              <a:buSzPts val="2300"/>
              <a:buChar char="●"/>
            </a:pPr>
            <a:r>
              <a:rPr lang="en-US" dirty="0"/>
              <a:t>RAM is where the computer holds information while it’s booted.</a:t>
            </a:r>
            <a:endParaRPr dirty="0"/>
          </a:p>
          <a:p>
            <a:pPr marL="457200" lvl="0" indent="-374650" algn="l" rtl="0">
              <a:spcBef>
                <a:spcPts val="0"/>
              </a:spcBef>
              <a:spcAft>
                <a:spcPts val="0"/>
              </a:spcAft>
              <a:buSzPts val="2300"/>
              <a:buChar char="●"/>
            </a:pPr>
            <a:r>
              <a:rPr lang="en-US" dirty="0"/>
              <a:t>Think of it this way:  It’s how much the computer can think about at once.</a:t>
            </a:r>
            <a:endParaRPr dirty="0"/>
          </a:p>
          <a:p>
            <a:pPr marL="457200" lvl="0" indent="-374650" algn="l" rtl="0">
              <a:spcBef>
                <a:spcPts val="0"/>
              </a:spcBef>
              <a:spcAft>
                <a:spcPts val="0"/>
              </a:spcAft>
              <a:buSzPts val="2300"/>
              <a:buChar char="●"/>
            </a:pPr>
            <a:r>
              <a:rPr lang="en-US" dirty="0"/>
              <a:t>Typically, 4GB, 8GB, 16GB, 32GB</a:t>
            </a:r>
            <a:endParaRPr dirty="0"/>
          </a:p>
          <a:p>
            <a:pPr marL="457200" lvl="0" indent="-374650" algn="l" rtl="0">
              <a:spcBef>
                <a:spcPts val="0"/>
              </a:spcBef>
              <a:spcAft>
                <a:spcPts val="0"/>
              </a:spcAft>
              <a:buSzPts val="2300"/>
              <a:buChar char="●"/>
            </a:pPr>
            <a:r>
              <a:rPr lang="en-US" dirty="0"/>
              <a:t>Each application you open (e.g.: Chrome/Safari uses some amount of RAM while you are using it)</a:t>
            </a:r>
            <a:endParaRPr dirty="0"/>
          </a:p>
        </p:txBody>
      </p:sp>
      <p:pic>
        <p:nvPicPr>
          <p:cNvPr id="91" name="Google Shape;91;p16" descr="This image shows computer RAM (memory sticks).&#10;&#10;What you see:&#10;&#10;&#10;Two long, thin rectangular pieces&#10;&#10;&#10;They are black with the label “Vengeance DDR4”&#10;&#10;&#10;Along the bottom edge, there are gold connectors that plug into the computer&#10;&#10;&#10;The top has a ribbed design (for cooling)&#10;&#10;&#10;&#10;What it is used for:&#10;&#10;&#10;RAM stores data that the computer is currently using&#10;&#10;&#10;It helps the computer run programs quickly and smoothly&#10;&#10;&#10;&#10;In very simple terms:&#10;RAM is the computer’s short-term memory.&#10;&#10;Easy analogy:&#10;Think of it like a workspace or desk:&#10;&#10;&#10;The bigger the desk → the more things you can work on at once&#10;&#10;&#10;More RAM → computer can handle more tasks at the same time&#10;&#10;&#10;&#10;Connection to computing:&#10;&#10;&#10;More RAM = better multitasking (opening many apps, tabs, etc.)&#10;&#10;&#10;It works closely with the CPU (brain) to process data quickly&#10;&#10;&#10;Without RAM, the computer would be very slow or unable to run programs properly."/>
          <p:cNvPicPr preferRelativeResize="0"/>
          <p:nvPr/>
        </p:nvPicPr>
        <p:blipFill>
          <a:blip r:embed="rId3">
            <a:alphaModFix/>
          </a:blip>
          <a:stretch>
            <a:fillRect/>
          </a:stretch>
        </p:blipFill>
        <p:spPr>
          <a:xfrm>
            <a:off x="5966751" y="1650525"/>
            <a:ext cx="2821424" cy="2116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Motherboard</a:t>
            </a:r>
            <a:endParaRPr/>
          </a:p>
        </p:txBody>
      </p:sp>
      <p:sp>
        <p:nvSpPr>
          <p:cNvPr id="97" name="Google Shape;97;p17"/>
          <p:cNvSpPr txBox="1">
            <a:spLocks noGrp="1"/>
          </p:cNvSpPr>
          <p:nvPr>
            <p:ph type="body" idx="1"/>
          </p:nvPr>
        </p:nvSpPr>
        <p:spPr>
          <a:xfrm>
            <a:off x="369875" y="940000"/>
            <a:ext cx="51009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Most of the components in a computer plug into a main board called a motherboard.</a:t>
            </a:r>
            <a:endParaRPr/>
          </a:p>
          <a:p>
            <a:pPr marL="457200" lvl="0" indent="-374650" algn="l" rtl="0">
              <a:spcBef>
                <a:spcPts val="0"/>
              </a:spcBef>
              <a:spcAft>
                <a:spcPts val="0"/>
              </a:spcAft>
              <a:buSzPts val="2300"/>
              <a:buChar char="●"/>
            </a:pPr>
            <a:r>
              <a:rPr lang="en-US"/>
              <a:t>It’s responsible for moving information from one device to the next</a:t>
            </a:r>
            <a:endParaRPr/>
          </a:p>
        </p:txBody>
      </p:sp>
      <p:pic>
        <p:nvPicPr>
          <p:cNvPr id="98" name="Google Shape;98;p17" descr="This image shows a computer motherboard.&#10;&#10;What you see:&#10;A large flat board with many small parts attached&#10;In the center, there is a square socket where the CPU (processor) goes&#10;On one side, there are long slots for RAM (memory sticks)&#10;There are many tiny chips, lines, and connectors all over the board&#10;The brand “MSI” is visible&#10;What it is used for:&#10;The motherboard is the main board that connects all parts of a computer&#10;It allows components like:&#10;CPU&#10;RAM&#10;Storage&#10;Graphics card&#10;to communicate with each other&#10;In very simple terms:&#10;&#10;It’s the main board that everything plugs into inside a computer.&#10;&#10;Easy analogy:&#10;&#10;Think of it like a city with roads:&#10;&#10;Each component (CPU, RAM, etc.) is like a building&#10;The motherboard is the road system that connects everything&#10;Connection to computing:&#10;Without a motherboard, the parts cannot work together&#10;It is one of the most important parts of any computer&#10;&#10;It acts like the central hub that holds and connects everything."/>
          <p:cNvPicPr preferRelativeResize="0"/>
          <p:nvPr/>
        </p:nvPicPr>
        <p:blipFill>
          <a:blip r:embed="rId3">
            <a:alphaModFix/>
          </a:blip>
          <a:stretch>
            <a:fillRect/>
          </a:stretch>
        </p:blipFill>
        <p:spPr>
          <a:xfrm>
            <a:off x="5384825" y="577000"/>
            <a:ext cx="3403350" cy="2552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GPU - Graphics Processing Unit</a:t>
            </a:r>
            <a:endParaRPr/>
          </a:p>
        </p:txBody>
      </p:sp>
      <p:sp>
        <p:nvSpPr>
          <p:cNvPr id="104" name="Google Shape;104;p1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Drawing games, rendering video, doing 3D modeling all requires the computer to be able to draw things.</a:t>
            </a:r>
            <a:endParaRPr/>
          </a:p>
          <a:p>
            <a:pPr marL="457200" lvl="0" indent="-374650" algn="l" rtl="0">
              <a:spcBef>
                <a:spcPts val="0"/>
              </a:spcBef>
              <a:spcAft>
                <a:spcPts val="0"/>
              </a:spcAft>
              <a:buSzPts val="2300"/>
              <a:buChar char="●"/>
            </a:pPr>
            <a:r>
              <a:rPr lang="en-US"/>
              <a:t>Computer graphics involve a lot of math.</a:t>
            </a:r>
            <a:endParaRPr/>
          </a:p>
          <a:p>
            <a:pPr marL="914400" lvl="1" indent="-381000" algn="l" rtl="0">
              <a:spcBef>
                <a:spcPts val="0"/>
              </a:spcBef>
              <a:spcAft>
                <a:spcPts val="0"/>
              </a:spcAft>
              <a:buSzPts val="2400"/>
              <a:buChar char="○"/>
            </a:pPr>
            <a:r>
              <a:rPr lang="en-US"/>
              <a:t>Matrix math is used a lot to calculate how objects move on the screen</a:t>
            </a:r>
            <a:endParaRPr/>
          </a:p>
          <a:p>
            <a:pPr marL="457200" lvl="0" indent="-374650" algn="l" rtl="0">
              <a:spcBef>
                <a:spcPts val="0"/>
              </a:spcBef>
              <a:spcAft>
                <a:spcPts val="0"/>
              </a:spcAft>
              <a:buSzPts val="2300"/>
              <a:buChar char="●"/>
            </a:pPr>
            <a:r>
              <a:rPr lang="en-US"/>
              <a:t>As such, there are operations that you have to do over and over.  While they can be done on the CPU, it would be better if you had specialized hardware that’s dedicated to these types of operations</a:t>
            </a:r>
            <a:endParaRPr/>
          </a:p>
          <a:p>
            <a:pPr marL="457200" lvl="0" indent="-374650" algn="l" rtl="0">
              <a:spcBef>
                <a:spcPts val="0"/>
              </a:spcBef>
              <a:spcAft>
                <a:spcPts val="0"/>
              </a:spcAft>
              <a:buSzPts val="2300"/>
              <a:buChar char="●"/>
            </a:pPr>
            <a:r>
              <a:rPr lang="en-US"/>
              <a:t>Introducing graphics cards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Graphics Cards</a:t>
            </a:r>
            <a:endParaRPr/>
          </a:p>
        </p:txBody>
      </p:sp>
      <p:sp>
        <p:nvSpPr>
          <p:cNvPr id="110" name="Google Shape;110;p19"/>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Pretty much all computers have a GPU, sometimes it’s built into the CPU, sometimes it’s a separate card.</a:t>
            </a:r>
            <a:endParaRPr/>
          </a:p>
          <a:p>
            <a:pPr marL="457200" lvl="0" indent="-374650" algn="l" rtl="0">
              <a:spcBef>
                <a:spcPts val="0"/>
              </a:spcBef>
              <a:spcAft>
                <a:spcPts val="0"/>
              </a:spcAft>
              <a:buSzPts val="2300"/>
              <a:buChar char="●"/>
            </a:pPr>
            <a:r>
              <a:rPr lang="en-US"/>
              <a:t>These cards typically have ports</a:t>
            </a:r>
            <a:br>
              <a:rPr lang="en-US"/>
            </a:br>
            <a:r>
              <a:rPr lang="en-US"/>
              <a:t>to connector monitors on the side</a:t>
            </a:r>
            <a:endParaRPr/>
          </a:p>
          <a:p>
            <a:pPr marL="457200" lvl="0" indent="-374650" algn="l" rtl="0">
              <a:spcBef>
                <a:spcPts val="0"/>
              </a:spcBef>
              <a:spcAft>
                <a:spcPts val="0"/>
              </a:spcAft>
              <a:buSzPts val="2300"/>
              <a:buChar char="●"/>
            </a:pPr>
            <a:r>
              <a:rPr lang="en-US"/>
              <a:t>They often have lots of fans to </a:t>
            </a:r>
            <a:br>
              <a:rPr lang="en-US"/>
            </a:br>
            <a:r>
              <a:rPr lang="en-US"/>
              <a:t>keep them cool</a:t>
            </a:r>
            <a:endParaRPr/>
          </a:p>
          <a:p>
            <a:pPr marL="457200" lvl="0" indent="-374650" algn="l" rtl="0">
              <a:spcBef>
                <a:spcPts val="0"/>
              </a:spcBef>
              <a:spcAft>
                <a:spcPts val="0"/>
              </a:spcAft>
              <a:buSzPts val="2300"/>
              <a:buChar char="●"/>
            </a:pPr>
            <a:r>
              <a:rPr lang="en-US"/>
              <a:t>Due to their specialized math capabilities, they are also useful for various cryptographic problems.</a:t>
            </a:r>
            <a:endParaRPr/>
          </a:p>
        </p:txBody>
      </p:sp>
      <p:pic>
        <p:nvPicPr>
          <p:cNvPr id="111" name="Google Shape;111;p19" descr="This image shows a graphics card (GPU).&#10;&#10;What you see:&#10;&#10;&#10;A long, rectangular device&#10;&#10;&#10;It has two large fans on the front&#10;&#10;&#10;The brand “MSI” is visible&#10;&#10;&#10;One side has a metal bracket used to attach it inside a computer&#10;&#10;&#10;&#10;What it is used for:&#10;&#10;&#10;A graphics card is responsible for creating images, videos, and animations&#10;&#10;&#10;It helps with:&#10;&#10;&#10;Gaming&#10;&#10;&#10;Video editing&#10;&#10;&#10;3D graphics&#10;&#10;&#10;Displaying visuals on the screen&#10;&#10;&#10;&#10;&#10;&#10;In very simple terms:&#10;It’s the part of the computer that handles everything you see on the screen.&#10;&#10;Easy analogy:&#10;Think of it like an artist:&#10;&#10;&#10;The CPU thinks and gives instructions&#10;&#10;&#10;The GPU draws and shows the visuals&#10;&#10;&#10;&#10;Connection to computing:&#10;&#10;&#10;A better GPU means:&#10;&#10;&#10;Smoother games&#10;&#10;&#10;Better graphics&#10;&#10;&#10;Faster visual processing&#10;&#10;&#10;&#10;&#10;Without a GPU, the computer would still work, but graphics would be basic and slower."/>
          <p:cNvPicPr preferRelativeResize="0"/>
          <p:nvPr/>
        </p:nvPicPr>
        <p:blipFill>
          <a:blip r:embed="rId3">
            <a:alphaModFix/>
          </a:blip>
          <a:stretch>
            <a:fillRect/>
          </a:stretch>
        </p:blipFill>
        <p:spPr>
          <a:xfrm>
            <a:off x="6069575" y="1801225"/>
            <a:ext cx="2485050" cy="15938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0"/>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Storage Devices</a:t>
            </a:r>
            <a:endParaRPr/>
          </a:p>
        </p:txBody>
      </p:sp>
      <p:sp>
        <p:nvSpPr>
          <p:cNvPr id="117" name="Google Shape;117;p20"/>
          <p:cNvSpPr txBox="1">
            <a:spLocks noGrp="1"/>
          </p:cNvSpPr>
          <p:nvPr>
            <p:ph type="body" idx="1"/>
          </p:nvPr>
        </p:nvSpPr>
        <p:spPr>
          <a:xfrm>
            <a:off x="369875" y="940000"/>
            <a:ext cx="53790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Hold information while the computer is off</a:t>
            </a:r>
            <a:endParaRPr dirty="0"/>
          </a:p>
          <a:p>
            <a:pPr marL="914400" lvl="1" indent="-381000" algn="l" rtl="0">
              <a:spcBef>
                <a:spcPts val="0"/>
              </a:spcBef>
              <a:spcAft>
                <a:spcPts val="0"/>
              </a:spcAft>
              <a:buSzPts val="2400"/>
              <a:buChar char="○"/>
            </a:pPr>
            <a:r>
              <a:rPr lang="en-US" dirty="0"/>
              <a:t>This is where all your documents, games and other stuff is stored.</a:t>
            </a:r>
            <a:endParaRPr dirty="0"/>
          </a:p>
          <a:p>
            <a:pPr marL="914400" lvl="1" indent="-381000" algn="l" rtl="0">
              <a:spcBef>
                <a:spcPts val="0"/>
              </a:spcBef>
              <a:spcAft>
                <a:spcPts val="0"/>
              </a:spcAft>
              <a:buSzPts val="2400"/>
              <a:buChar char="○"/>
            </a:pPr>
            <a:r>
              <a:rPr lang="en-US" dirty="0"/>
              <a:t>Typically, sizes are in TB</a:t>
            </a:r>
            <a:endParaRPr dirty="0"/>
          </a:p>
          <a:p>
            <a:pPr marL="457200" lvl="0" indent="-374650" algn="l" rtl="0">
              <a:spcBef>
                <a:spcPts val="0"/>
              </a:spcBef>
              <a:spcAft>
                <a:spcPts val="0"/>
              </a:spcAft>
              <a:buSzPts val="2300"/>
              <a:buChar char="●"/>
            </a:pPr>
            <a:r>
              <a:rPr lang="en-US" dirty="0"/>
              <a:t>Old style Hard Disk Drive</a:t>
            </a:r>
            <a:endParaRPr dirty="0"/>
          </a:p>
          <a:p>
            <a:pPr marL="457200" lvl="0" indent="-374650" algn="l" rtl="0">
              <a:spcBef>
                <a:spcPts val="0"/>
              </a:spcBef>
              <a:spcAft>
                <a:spcPts val="0"/>
              </a:spcAft>
              <a:buSzPts val="2300"/>
              <a:buChar char="●"/>
            </a:pPr>
            <a:r>
              <a:rPr lang="en-US" dirty="0"/>
              <a:t>More modern SSD or </a:t>
            </a:r>
            <a:r>
              <a:rPr lang="en-US" dirty="0" err="1"/>
              <a:t>NVMe</a:t>
            </a:r>
            <a:endParaRPr dirty="0"/>
          </a:p>
        </p:txBody>
      </p:sp>
      <p:pic>
        <p:nvPicPr>
          <p:cNvPr id="118" name="Google Shape;118;p20" descr="This image shows an SSD (Solid State Drive), a type of storage device.&#10;&#10;What you see:&#10;&#10;&#10;A small, thin rectangular chip&#10;&#10;&#10;It has a label (brand like Crucial)&#10;&#10;&#10;One side has gold connectors to plug into the motherboard&#10;&#10;&#10;It is much smaller than older storage devices&#10;&#10;&#10;&#10;What it is used for:&#10;&#10;&#10;It stores:&#10;&#10;&#10;Operating system (like Windows or macOS)&#10;&#10;&#10;Files, apps, and data&#10;&#10;&#10;&#10;&#10;It helps the computer start quickly and load things fast&#10;&#10;&#10;&#10;In very simple terms:&#10;It’s the computer’s long-term memory where everything is saved.&#10;&#10;Easy analogy:&#10;Think of it like a closet or storage box:&#10;&#10;&#10;You keep your clothes (files) there&#10;&#10;&#10;Even when the power is off, everything is still saved&#10;&#10;&#10;&#10;Connection to computing:&#10;&#10;&#10;SSDs are faster than traditional hard drives&#10;&#10;&#10;They make the computer:&#10;&#10;&#10;Start faster&#10;&#10;&#10;Open programs quickly&#10;&#10;&#10;&#10;&#10;Without storage like this, the computer cannot save or remember anything."/>
          <p:cNvPicPr preferRelativeResize="0"/>
          <p:nvPr/>
        </p:nvPicPr>
        <p:blipFill>
          <a:blip r:embed="rId3">
            <a:alphaModFix/>
          </a:blip>
          <a:stretch>
            <a:fillRect/>
          </a:stretch>
        </p:blipFill>
        <p:spPr>
          <a:xfrm>
            <a:off x="6653813" y="381700"/>
            <a:ext cx="2072525" cy="1554401"/>
          </a:xfrm>
          <a:prstGeom prst="rect">
            <a:avLst/>
          </a:prstGeom>
          <a:noFill/>
          <a:ln>
            <a:noFill/>
          </a:ln>
        </p:spPr>
      </p:pic>
      <p:pic>
        <p:nvPicPr>
          <p:cNvPr id="119" name="Google Shape;119;p20" descr="This image shows a 2.5-inch SSD (Solid State Drive).&#10;&#10;What you see:&#10;&#10;&#10;A small, flat rectangular box&#10;&#10;&#10;It has a label that says “WD Blue SSD”&#10;&#10;&#10;It looks like a thin case, slightly bigger than the previous chip-style SSD&#10;&#10;&#10;It has connectors on one side to plug into a computer&#10;&#10;&#10;&#10;What it is used for:&#10;&#10;&#10;It stores:&#10;&#10;&#10;Operating system&#10;&#10;&#10;Files and documents&#10;&#10;&#10;Applications and programs&#10;&#10;&#10;&#10;&#10;It helps the computer run faster and load things quickly&#10;&#10;&#10;&#10;In very simple terms:&#10;It’s a storage device where your computer saves everything.&#10;&#10;Easy analogy:&#10;Think of it like a digital storage box:&#10;&#10;&#10;You put your files inside&#10;&#10;&#10;They stay there even when the computer is turned off&#10;&#10;&#10;&#10;Connection to computing:&#10;&#10;&#10;This type of SSD is slightly bigger but still very fast&#10;&#10;&#10;It is commonly used in:&#10;&#10;&#10;Laptops&#10;&#10;&#10;Desktop computers&#10;&#10;&#10;&#10;&#10;It is similar to the previous SSD, but this one is larger in size and uses cables to connect instead of plugging directly into the motherboard."/>
          <p:cNvPicPr preferRelativeResize="0"/>
          <p:nvPr/>
        </p:nvPicPr>
        <p:blipFill>
          <a:blip r:embed="rId4">
            <a:alphaModFix/>
          </a:blip>
          <a:stretch>
            <a:fillRect/>
          </a:stretch>
        </p:blipFill>
        <p:spPr>
          <a:xfrm>
            <a:off x="6522975" y="1421675"/>
            <a:ext cx="2203376" cy="1652527"/>
          </a:xfrm>
          <a:prstGeom prst="rect">
            <a:avLst/>
          </a:prstGeom>
          <a:noFill/>
          <a:ln>
            <a:noFill/>
          </a:ln>
        </p:spPr>
      </p:pic>
      <p:pic>
        <p:nvPicPr>
          <p:cNvPr id="120" name="Google Shape;120;p20" descr="This image shows a Hard Disk Drive (HDD).&#10;&#10;What you see:&#10;&#10;&#10;A rectangular metal box&#10;&#10;&#10;A label on top that says “IronWolf” and “4TB Hard Drive”&#10;&#10;&#10;It looks thicker and heavier than an SSD&#10;&#10;&#10;&#10;What it is used for:&#10;&#10;&#10;It stores:&#10;&#10;&#10;Files&#10;&#10;&#10;Videos&#10;&#10;&#10;Applications&#10;&#10;&#10;Operating system&#10;&#10;&#10;&#10;&#10;It can store a large amount of data (4TB = very large storage)&#10;&#10;&#10;&#10;In very simple terms:&#10;It’s a storage device where your computer keeps all your data.&#10;&#10;Easy analogy:&#10;Think of it like a big storage locker:&#10;&#10;&#10;You can store a lot of things inside&#10;&#10;&#10;Everything stays saved even when the power is off&#10;&#10;&#10;&#10;Difference from SSD:&#10;&#10;&#10;HDD is slower but cheaper and larger storage&#10;&#10;&#10;SSD is faster but usually smaller and more expensive&#10;&#10;&#10;&#10;Connection to computing:&#10;&#10;&#10;Used in desktops, servers, and backup systems&#10;&#10;&#10;Good for storing large files like videos and backups&#10;&#10;&#10;It is one of the main ways computers store data long-term."/>
          <p:cNvPicPr preferRelativeResize="0"/>
          <p:nvPr/>
        </p:nvPicPr>
        <p:blipFill>
          <a:blip r:embed="rId5">
            <a:alphaModFix/>
          </a:blip>
          <a:stretch>
            <a:fillRect/>
          </a:stretch>
        </p:blipFill>
        <p:spPr>
          <a:xfrm>
            <a:off x="6989175" y="2996925"/>
            <a:ext cx="1630899" cy="12231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Additional parts</a:t>
            </a:r>
            <a:endParaRPr/>
          </a:p>
        </p:txBody>
      </p:sp>
      <p:sp>
        <p:nvSpPr>
          <p:cNvPr id="126" name="Google Shape;126;p21"/>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10000"/>
          </a:bodyPr>
          <a:lstStyle/>
          <a:p>
            <a:pPr marL="457200" lvl="0" indent="-374650" algn="l" rtl="0">
              <a:spcBef>
                <a:spcPts val="750"/>
              </a:spcBef>
              <a:spcAft>
                <a:spcPts val="0"/>
              </a:spcAft>
              <a:buSzPts val="2300"/>
              <a:buChar char="●"/>
            </a:pPr>
            <a:r>
              <a:rPr lang="en-US"/>
              <a:t>Depending on the needs of the computer, there can be other cards or chips added:</a:t>
            </a:r>
            <a:endParaRPr/>
          </a:p>
          <a:p>
            <a:pPr marL="914400" lvl="1" indent="-381000" algn="l" rtl="0">
              <a:spcBef>
                <a:spcPts val="0"/>
              </a:spcBef>
              <a:spcAft>
                <a:spcPts val="0"/>
              </a:spcAft>
              <a:buSzPts val="2400"/>
              <a:buChar char="○"/>
            </a:pPr>
            <a:r>
              <a:rPr lang="en-US"/>
              <a:t>Battery (Internal in Phones/Laptops, UPS etc.)</a:t>
            </a:r>
            <a:endParaRPr/>
          </a:p>
          <a:p>
            <a:pPr marL="914400" lvl="1" indent="-381000" algn="l" rtl="0">
              <a:spcBef>
                <a:spcPts val="0"/>
              </a:spcBef>
              <a:spcAft>
                <a:spcPts val="0"/>
              </a:spcAft>
              <a:buSzPts val="2400"/>
              <a:buChar char="○"/>
            </a:pPr>
            <a:r>
              <a:rPr lang="en-US"/>
              <a:t>Network cards (Ethernet, Wifi, 4G/5G etc)</a:t>
            </a:r>
            <a:endParaRPr/>
          </a:p>
          <a:p>
            <a:pPr marL="914400" lvl="1" indent="-381000" algn="l" rtl="0">
              <a:spcBef>
                <a:spcPts val="0"/>
              </a:spcBef>
              <a:spcAft>
                <a:spcPts val="0"/>
              </a:spcAft>
              <a:buSzPts val="2400"/>
              <a:buChar char="○"/>
            </a:pPr>
            <a:r>
              <a:rPr lang="en-US"/>
              <a:t>GPS, NFC, Bluetooth</a:t>
            </a:r>
            <a:endParaRPr/>
          </a:p>
          <a:p>
            <a:pPr marL="914400" lvl="1" indent="-381000" algn="l" rtl="0">
              <a:spcBef>
                <a:spcPts val="0"/>
              </a:spcBef>
              <a:spcAft>
                <a:spcPts val="0"/>
              </a:spcAft>
              <a:buSzPts val="2400"/>
              <a:buChar char="○"/>
            </a:pPr>
            <a:r>
              <a:rPr lang="en-US"/>
              <a:t>Sound cards (high definition audio, DAC etc.)</a:t>
            </a:r>
            <a:endParaRPr/>
          </a:p>
          <a:p>
            <a:pPr marL="914400" lvl="1" indent="-381000" algn="l" rtl="0">
              <a:spcBef>
                <a:spcPts val="0"/>
              </a:spcBef>
              <a:spcAft>
                <a:spcPts val="0"/>
              </a:spcAft>
              <a:buSzPts val="2400"/>
              <a:buChar char="○"/>
            </a:pPr>
            <a:r>
              <a:rPr lang="en-US"/>
              <a:t>Connectivity ports (USB, Serial, Specialized)</a:t>
            </a:r>
            <a:endParaRPr/>
          </a:p>
          <a:p>
            <a:pPr marL="914400" lvl="1" indent="-381000" algn="l" rtl="0">
              <a:spcBef>
                <a:spcPts val="0"/>
              </a:spcBef>
              <a:spcAft>
                <a:spcPts val="0"/>
              </a:spcAft>
              <a:buSzPts val="2400"/>
              <a:buChar char="○"/>
            </a:pPr>
            <a:r>
              <a:rPr lang="en-US"/>
              <a:t>Cameras, Microphones, Sensors (gyroscopes, temp, heartbeat, speed, acceleration etc.)</a:t>
            </a:r>
            <a:endParaRPr/>
          </a:p>
          <a:p>
            <a:pPr marL="914400" lvl="1" indent="-381000" algn="l" rtl="0">
              <a:spcBef>
                <a:spcPts val="0"/>
              </a:spcBef>
              <a:spcAft>
                <a:spcPts val="0"/>
              </a:spcAft>
              <a:buSzPts val="2400"/>
              <a:buChar char="○"/>
            </a:pPr>
            <a:r>
              <a:rPr lang="en-US"/>
              <a:t>Raid Cards (make more redundant storage)</a:t>
            </a:r>
            <a:endParaRPr/>
          </a:p>
          <a:p>
            <a:pPr marL="914400" lvl="1" indent="-381000" algn="l" rtl="0">
              <a:spcBef>
                <a:spcPts val="0"/>
              </a:spcBef>
              <a:spcAft>
                <a:spcPts val="0"/>
              </a:spcAft>
              <a:buSzPts val="2400"/>
              <a:buChar char="○"/>
            </a:pPr>
            <a:r>
              <a:rPr lang="en-US"/>
              <a:t>Optical Drives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2"/>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Heat</a:t>
            </a:r>
            <a:endParaRPr/>
          </a:p>
        </p:txBody>
      </p:sp>
      <p:sp>
        <p:nvSpPr>
          <p:cNvPr id="132" name="Google Shape;132;p22"/>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There are a few places that produce heat in your computer.</a:t>
            </a:r>
            <a:endParaRPr dirty="0"/>
          </a:p>
          <a:p>
            <a:pPr marL="914400" lvl="1" indent="-381000" algn="l" rtl="0">
              <a:spcBef>
                <a:spcPts val="0"/>
              </a:spcBef>
              <a:spcAft>
                <a:spcPts val="0"/>
              </a:spcAft>
              <a:buSzPts val="2400"/>
              <a:buChar char="○"/>
            </a:pPr>
            <a:r>
              <a:rPr lang="en-US" dirty="0"/>
              <a:t>Power supply</a:t>
            </a:r>
            <a:endParaRPr dirty="0"/>
          </a:p>
          <a:p>
            <a:pPr marL="1371600" lvl="2" indent="-387350" algn="l" rtl="0">
              <a:spcBef>
                <a:spcPts val="0"/>
              </a:spcBef>
              <a:spcAft>
                <a:spcPts val="0"/>
              </a:spcAft>
              <a:buSzPts val="2500"/>
              <a:buChar char="■"/>
            </a:pPr>
            <a:r>
              <a:rPr lang="en-US" dirty="0"/>
              <a:t>Converts AC power to DC power, this causes heat (lots of heat).</a:t>
            </a:r>
            <a:endParaRPr dirty="0"/>
          </a:p>
          <a:p>
            <a:pPr marL="914400" lvl="1" indent="-381000" algn="l" rtl="0">
              <a:spcBef>
                <a:spcPts val="0"/>
              </a:spcBef>
              <a:spcAft>
                <a:spcPts val="0"/>
              </a:spcAft>
              <a:buSzPts val="2400"/>
              <a:buChar char="○"/>
            </a:pPr>
            <a:r>
              <a:rPr lang="en-US" dirty="0"/>
              <a:t>CPU (Central Processing Unit)</a:t>
            </a:r>
            <a:endParaRPr dirty="0"/>
          </a:p>
          <a:p>
            <a:pPr marL="1371600" lvl="2" indent="-387350" algn="l" rtl="0">
              <a:spcBef>
                <a:spcPts val="0"/>
              </a:spcBef>
              <a:spcAft>
                <a:spcPts val="0"/>
              </a:spcAft>
              <a:buSzPts val="2500"/>
              <a:buChar char="■"/>
            </a:pPr>
            <a:r>
              <a:rPr lang="en-US" dirty="0"/>
              <a:t>Power flows through CPU in many many paths.  Each path encounters resistance and causes heat.</a:t>
            </a:r>
            <a:endParaRPr dirty="0"/>
          </a:p>
          <a:p>
            <a:pPr marL="914400" lvl="1" indent="-381000" algn="l" rtl="0">
              <a:spcBef>
                <a:spcPts val="0"/>
              </a:spcBef>
              <a:spcAft>
                <a:spcPts val="0"/>
              </a:spcAft>
              <a:buSzPts val="2400"/>
              <a:buChar char="○"/>
            </a:pPr>
            <a:r>
              <a:rPr lang="en-US" dirty="0"/>
              <a:t>GPU (Graphics Processing Unit - Graphics Card)</a:t>
            </a:r>
            <a:endParaRPr dirty="0"/>
          </a:p>
          <a:p>
            <a:pPr marL="1371600" lvl="2" indent="-387350" algn="l" rtl="0">
              <a:spcBef>
                <a:spcPts val="0"/>
              </a:spcBef>
              <a:spcAft>
                <a:spcPts val="0"/>
              </a:spcAft>
              <a:buSzPts val="2500"/>
              <a:buChar char="■"/>
            </a:pPr>
            <a:r>
              <a:rPr lang="en-US" dirty="0"/>
              <a:t>Again, lots of paths with resistance.</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Overheating</a:t>
            </a:r>
            <a:endParaRPr/>
          </a:p>
        </p:txBody>
      </p:sp>
      <p:sp>
        <p:nvSpPr>
          <p:cNvPr id="138" name="Google Shape;138;p23"/>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If components in your computer get too hot, they can be damaged.</a:t>
            </a:r>
            <a:endParaRPr dirty="0"/>
          </a:p>
          <a:p>
            <a:pPr marL="457200" lvl="0" indent="-374650" algn="l" rtl="0">
              <a:spcBef>
                <a:spcPts val="0"/>
              </a:spcBef>
              <a:spcAft>
                <a:spcPts val="0"/>
              </a:spcAft>
              <a:buSzPts val="2300"/>
              <a:buChar char="●"/>
            </a:pPr>
            <a:r>
              <a:rPr lang="en-US" dirty="0"/>
              <a:t>Thus, a big part of computer design is getting rid of heat</a:t>
            </a:r>
            <a:endParaRPr dirty="0"/>
          </a:p>
          <a:p>
            <a:pPr marL="914400" lvl="1" indent="-381000" algn="l" rtl="0">
              <a:spcBef>
                <a:spcPts val="0"/>
              </a:spcBef>
              <a:spcAft>
                <a:spcPts val="0"/>
              </a:spcAft>
              <a:buSzPts val="2400"/>
              <a:buChar char="○"/>
            </a:pPr>
            <a:r>
              <a:rPr lang="en-US" dirty="0"/>
              <a:t>Fans are noisy, but effective</a:t>
            </a:r>
            <a:endParaRPr dirty="0"/>
          </a:p>
          <a:p>
            <a:pPr marL="914400" lvl="1" indent="-381000" algn="l" rtl="0">
              <a:spcBef>
                <a:spcPts val="0"/>
              </a:spcBef>
              <a:spcAft>
                <a:spcPts val="0"/>
              </a:spcAft>
              <a:buSzPts val="2400"/>
              <a:buChar char="○"/>
            </a:pPr>
            <a:r>
              <a:rPr lang="en-US" dirty="0"/>
              <a:t>Heatsinks are silent, but large</a:t>
            </a:r>
            <a:endParaRPr dirty="0"/>
          </a:p>
          <a:p>
            <a:pPr marL="914400" lvl="1" indent="-381000" algn="l" rtl="0">
              <a:spcBef>
                <a:spcPts val="0"/>
              </a:spcBef>
              <a:spcAft>
                <a:spcPts val="0"/>
              </a:spcAft>
              <a:buSzPts val="2400"/>
              <a:buChar char="○"/>
            </a:pPr>
            <a:r>
              <a:rPr lang="en-US" dirty="0"/>
              <a:t>The case material in phones are often chosen to help dissipate heat</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4"/>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Cables</a:t>
            </a:r>
            <a:endParaRPr/>
          </a:p>
        </p:txBody>
      </p:sp>
      <p:sp>
        <p:nvSpPr>
          <p:cNvPr id="144" name="Google Shape;144;p24"/>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All computers have a power cord.</a:t>
            </a:r>
            <a:endParaRPr dirty="0"/>
          </a:p>
          <a:p>
            <a:pPr marL="914400" lvl="1" indent="-381000" algn="l" rtl="0">
              <a:spcBef>
                <a:spcPts val="0"/>
              </a:spcBef>
              <a:spcAft>
                <a:spcPts val="0"/>
              </a:spcAft>
              <a:buSzPts val="2400"/>
              <a:buChar char="○"/>
            </a:pPr>
            <a:r>
              <a:rPr lang="en-US" dirty="0"/>
              <a:t>Typically, 110v AC in the case of desktops</a:t>
            </a:r>
            <a:endParaRPr dirty="0"/>
          </a:p>
          <a:p>
            <a:pPr marL="914400" lvl="1" indent="-381000" algn="l" rtl="0">
              <a:spcBef>
                <a:spcPts val="0"/>
              </a:spcBef>
              <a:spcAft>
                <a:spcPts val="0"/>
              </a:spcAft>
              <a:buSzPts val="2400"/>
              <a:buChar char="○"/>
            </a:pPr>
            <a:r>
              <a:rPr lang="en-US" dirty="0"/>
              <a:t>Typically, some voltage of DC in the case of phones, tablets, laptops</a:t>
            </a:r>
            <a:endParaRPr dirty="0"/>
          </a:p>
          <a:p>
            <a:pPr marL="914400" lvl="1" indent="-381000" algn="l" rtl="0">
              <a:spcBef>
                <a:spcPts val="0"/>
              </a:spcBef>
              <a:spcAft>
                <a:spcPts val="0"/>
              </a:spcAft>
              <a:buSzPts val="2400"/>
              <a:buChar char="○"/>
            </a:pPr>
            <a:r>
              <a:rPr lang="en-US" dirty="0"/>
              <a:t>Some use wireless charging</a:t>
            </a:r>
            <a:endParaRPr dirty="0"/>
          </a:p>
          <a:p>
            <a:pPr marL="457200" lvl="0" indent="-374650" algn="l" rtl="0">
              <a:spcBef>
                <a:spcPts val="0"/>
              </a:spcBef>
              <a:spcAft>
                <a:spcPts val="0"/>
              </a:spcAft>
              <a:buSzPts val="2300"/>
              <a:buChar char="●"/>
            </a:pPr>
            <a:r>
              <a:rPr lang="en-US" dirty="0"/>
              <a:t>Many devices plug in via USB (Universal Serial Bus)</a:t>
            </a:r>
            <a:endParaRPr dirty="0"/>
          </a:p>
          <a:p>
            <a:pPr marL="914400" lvl="1" indent="-381000" algn="l" rtl="0">
              <a:spcBef>
                <a:spcPts val="0"/>
              </a:spcBef>
              <a:spcAft>
                <a:spcPts val="0"/>
              </a:spcAft>
              <a:buSzPts val="2400"/>
              <a:buChar char="○"/>
            </a:pPr>
            <a:r>
              <a:rPr lang="en-US" dirty="0"/>
              <a:t>Keyboards, Mice, Printers, Scanners, Headphones, Cameras, Mics, Flash Drives, Game Controllers, Decorations (LED Lights), even sometimes monitors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5"/>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USB</a:t>
            </a:r>
            <a:endParaRPr/>
          </a:p>
        </p:txBody>
      </p:sp>
      <p:sp>
        <p:nvSpPr>
          <p:cNvPr id="150" name="Google Shape;150;p25"/>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20000"/>
          </a:bodyPr>
          <a:lstStyle/>
          <a:p>
            <a:pPr marL="457200" lvl="0" indent="-374650" algn="l" rtl="0">
              <a:spcBef>
                <a:spcPts val="750"/>
              </a:spcBef>
              <a:spcAft>
                <a:spcPts val="0"/>
              </a:spcAft>
              <a:buSzPts val="2300"/>
              <a:buChar char="●"/>
            </a:pPr>
            <a:r>
              <a:rPr lang="en-US"/>
              <a:t>Designed to simplify peripherals so everyone uses the same standard, USB has become ubiquitous</a:t>
            </a:r>
            <a:endParaRPr/>
          </a:p>
          <a:p>
            <a:pPr marL="457200" lvl="0" indent="-374650" algn="l" rtl="0">
              <a:spcBef>
                <a:spcPts val="0"/>
              </a:spcBef>
              <a:spcAft>
                <a:spcPts val="0"/>
              </a:spcAft>
              <a:buSzPts val="2300"/>
              <a:buChar char="●"/>
            </a:pPr>
            <a:r>
              <a:rPr lang="en-US"/>
              <a:t>Physically there are many different USB plugs.  </a:t>
            </a:r>
            <a:endParaRPr/>
          </a:p>
          <a:p>
            <a:pPr marL="914400" lvl="1" indent="-381000" algn="l" rtl="0">
              <a:spcBef>
                <a:spcPts val="0"/>
              </a:spcBef>
              <a:spcAft>
                <a:spcPts val="0"/>
              </a:spcAft>
              <a:buSzPts val="2400"/>
              <a:buChar char="○"/>
            </a:pPr>
            <a:r>
              <a:rPr lang="en-US"/>
              <a:t>Wikipedia has this chart:</a:t>
            </a: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457200" lvl="0" indent="-374650" algn="l" rtl="0">
              <a:spcBef>
                <a:spcPts val="750"/>
              </a:spcBef>
              <a:spcAft>
                <a:spcPts val="0"/>
              </a:spcAft>
              <a:buSzPts val="2300"/>
              <a:buChar char="●"/>
            </a:pPr>
            <a:r>
              <a:rPr lang="en-US"/>
              <a:t>Today USB-C is the standard that everyone should be moving towards, however lots of older equipment still uses A and B.</a:t>
            </a:r>
            <a:endParaRPr/>
          </a:p>
          <a:p>
            <a:pPr marL="0" lvl="0" indent="0" algn="l" rtl="0">
              <a:spcBef>
                <a:spcPts val="750"/>
              </a:spcBef>
              <a:spcAft>
                <a:spcPts val="0"/>
              </a:spcAft>
              <a:buNone/>
            </a:pPr>
            <a:endParaRPr/>
          </a:p>
        </p:txBody>
      </p:sp>
      <p:pic>
        <p:nvPicPr>
          <p:cNvPr id="151" name="Google Shape;151;p25" descr="This image shows different types of USB connectors.&#10;&#10;What you see:&#10;A row of small connector shapes, each labeled&#10;Examples include:&#10;USB-A (the common rectangular one)&#10;USB-B (more square-shaped)&#10;Mini-USB and Micro-USB (smaller versions)&#10;USB-C (small, oval, and modern)&#10;Some are labeled USB 3.0, which means faster data transfer&#10;What they are used for:&#10;&#10;USB connectors are used to:&#10;&#10;Connect devices (keyboard, mouse, phone, etc.)&#10;Transfer data between devices&#10;Provide power/charging&#10;In very simple terms:&#10;&#10;These are different types of plugs used to connect and charge devices.&#10;&#10;Easy analogy:&#10;&#10;Think of them like different types of charging cables:&#10;&#10;Some fit laptops&#10;Some fit phones&#10;Some are newer and work both ways (like USB-C)&#10;Key idea:&#10;All of them do similar jobs, but:&#10;Shapes are different&#10;Speeds can be different&#10;Newer ones (like USB-C) are faster and easier to use&#10;&#10;They help devices talk to each other and share power/data."/>
          <p:cNvPicPr preferRelativeResize="0"/>
          <p:nvPr/>
        </p:nvPicPr>
        <p:blipFill>
          <a:blip r:embed="rId3">
            <a:alphaModFix/>
          </a:blip>
          <a:stretch>
            <a:fillRect/>
          </a:stretch>
        </p:blipFill>
        <p:spPr>
          <a:xfrm>
            <a:off x="395287" y="2211278"/>
            <a:ext cx="8353425" cy="1000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6"/>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USB can do many things</a:t>
            </a:r>
            <a:endParaRPr/>
          </a:p>
        </p:txBody>
      </p:sp>
      <p:sp>
        <p:nvSpPr>
          <p:cNvPr id="157" name="Google Shape;157;p26"/>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Provide power</a:t>
            </a:r>
            <a:endParaRPr/>
          </a:p>
          <a:p>
            <a:pPr marL="914400" lvl="1" indent="-381000" algn="l" rtl="0">
              <a:spcBef>
                <a:spcPts val="0"/>
              </a:spcBef>
              <a:spcAft>
                <a:spcPts val="0"/>
              </a:spcAft>
              <a:buSzPts val="2400"/>
              <a:buChar char="○"/>
            </a:pPr>
            <a:r>
              <a:rPr lang="en-US"/>
              <a:t>Many laptops, tablets and phones charge of USB-C now</a:t>
            </a:r>
            <a:endParaRPr/>
          </a:p>
          <a:p>
            <a:pPr marL="914400" lvl="1" indent="-381000" algn="l" rtl="0">
              <a:spcBef>
                <a:spcPts val="0"/>
              </a:spcBef>
              <a:spcAft>
                <a:spcPts val="0"/>
              </a:spcAft>
              <a:buSzPts val="2400"/>
              <a:buChar char="○"/>
            </a:pPr>
            <a:r>
              <a:rPr lang="en-US"/>
              <a:t>Lights, fans, and many decorations can be powered of USB</a:t>
            </a:r>
            <a:endParaRPr/>
          </a:p>
          <a:p>
            <a:pPr marL="457200" lvl="0" indent="-374650" algn="l" rtl="0">
              <a:spcBef>
                <a:spcPts val="0"/>
              </a:spcBef>
              <a:spcAft>
                <a:spcPts val="0"/>
              </a:spcAft>
              <a:buSzPts val="2300"/>
              <a:buChar char="●"/>
            </a:pPr>
            <a:r>
              <a:rPr lang="en-US"/>
              <a:t>Send and receive any type of data</a:t>
            </a:r>
            <a:endParaRPr/>
          </a:p>
          <a:p>
            <a:pPr marL="914400" lvl="1" indent="-381000" algn="l" rtl="0">
              <a:spcBef>
                <a:spcPts val="0"/>
              </a:spcBef>
              <a:spcAft>
                <a:spcPts val="0"/>
              </a:spcAft>
              <a:buSzPts val="2400"/>
              <a:buChar char="○"/>
            </a:pPr>
            <a:r>
              <a:rPr lang="en-US"/>
              <a:t>Audio, Video, Control signals for just about any device.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Hooking up displays</a:t>
            </a:r>
            <a:endParaRPr/>
          </a:p>
        </p:txBody>
      </p:sp>
      <p:sp>
        <p:nvSpPr>
          <p:cNvPr id="163" name="Google Shape;163;p27"/>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Monitors can be connected to computers in a variety of ways:</a:t>
            </a:r>
            <a:endParaRPr dirty="0"/>
          </a:p>
          <a:p>
            <a:pPr marL="914400" lvl="1" indent="-381000" algn="l" rtl="0">
              <a:spcBef>
                <a:spcPts val="0"/>
              </a:spcBef>
              <a:spcAft>
                <a:spcPts val="0"/>
              </a:spcAft>
              <a:buSzPts val="2400"/>
              <a:buChar char="○"/>
            </a:pPr>
            <a:r>
              <a:rPr lang="en-US" dirty="0"/>
              <a:t>Internal (typical for phones, laptops </a:t>
            </a:r>
            <a:r>
              <a:rPr lang="en-US" dirty="0" err="1"/>
              <a:t>etc</a:t>
            </a:r>
            <a:r>
              <a:rPr lang="en-US" dirty="0"/>
              <a:t>)</a:t>
            </a:r>
            <a:endParaRPr dirty="0"/>
          </a:p>
          <a:p>
            <a:pPr marL="914400" lvl="1" indent="-381000" algn="l" rtl="0">
              <a:spcBef>
                <a:spcPts val="0"/>
              </a:spcBef>
              <a:spcAft>
                <a:spcPts val="0"/>
              </a:spcAft>
              <a:buSzPts val="2400"/>
              <a:buChar char="○"/>
            </a:pPr>
            <a:r>
              <a:rPr lang="en-US" dirty="0"/>
              <a:t>External:</a:t>
            </a:r>
            <a:endParaRPr dirty="0"/>
          </a:p>
          <a:p>
            <a:pPr marL="0" lvl="0" indent="0" algn="l" rtl="0">
              <a:spcBef>
                <a:spcPts val="750"/>
              </a:spcBef>
              <a:spcAft>
                <a:spcPts val="0"/>
              </a:spcAft>
              <a:buNone/>
            </a:pPr>
            <a:r>
              <a:rPr lang="en-US" dirty="0"/>
              <a:t>HDMI							DVI		Display Port		VGA</a:t>
            </a:r>
            <a:endParaRPr dirty="0"/>
          </a:p>
        </p:txBody>
      </p:sp>
      <p:pic>
        <p:nvPicPr>
          <p:cNvPr id="167" name="Google Shape;167;p27" descr="This image shows different types of HDMI connectors and ports.&#10;&#10;What you see:&#10;At the top, there are HDMI cables with different sizes:&#10;A standard HDMI plug (larger)&#10;A mini HDMI plug (smaller)&#10;A micro HDMI plug (even smaller)&#10;At the bottom, there are labeled ports:&#10;A – Standard HDMI (used in TVs, laptops)&#10;B – Dual-Link HDMI (rarely used)&#10;C – Mini HDMI (used in cameras, tablets)&#10;D – Micro HDMI (used in small devices)&#10;E – Automotive HDMI (used in cars)&#10;What it is used for:&#10;&#10;HDMI is used to:&#10;&#10;Connect devices like:&#10;Computers&#10;TVs&#10;Projectors&#10;Carry both:&#10;Video (what you see)&#10;Audio (sound)&#10;In very simple terms:&#10;&#10;These are different sizes of HDMI cables used to connect devices to screens.&#10;&#10;Easy analogy:&#10;&#10;Think of HDMI like a single cable that carries both picture and sound:&#10;&#10;One cable → sends everything → to the screen&#10;Key idea:&#10;Same purpose, different sizes for different devices&#10;Standard HDMI is most common&#10;Smaller versions are used in compact devices&#10;&#10;HDMI makes it easy to connect and display high-quality video and sound."/>
          <p:cNvPicPr preferRelativeResize="0"/>
          <p:nvPr/>
        </p:nvPicPr>
        <p:blipFill>
          <a:blip r:embed="rId3">
            <a:alphaModFix/>
          </a:blip>
          <a:stretch>
            <a:fillRect/>
          </a:stretch>
        </p:blipFill>
        <p:spPr>
          <a:xfrm>
            <a:off x="369875" y="2922375"/>
            <a:ext cx="3738151" cy="1590150"/>
          </a:xfrm>
          <a:prstGeom prst="rect">
            <a:avLst/>
          </a:prstGeom>
          <a:noFill/>
          <a:ln>
            <a:noFill/>
          </a:ln>
        </p:spPr>
      </p:pic>
      <p:pic>
        <p:nvPicPr>
          <p:cNvPr id="165" name="Google Shape;165;p27" descr="This image shows a VGA port, an older type of video connection.&#10;&#10;What you see:&#10;A small, rectangular metal connector&#10;Inside, there are many tiny holes arranged in rows&#10;It is usually blue in color&#10;There are screw holes on both sides to secure the cable&#10;What it is used for:&#10;It connects a computer to a monitor or projector&#10;It sends video signals (what you see on the screen)&#10;In very simple terms:&#10;&#10;It’s a port used to connect a computer to a screen.&#10;&#10;Easy analogy:&#10;&#10;Think of it like a bridge between your computer and the monitor:&#10;&#10;Computer sends visuals → through the cable → to the screen&#10;Connection to computing:&#10;VGA is an older technology&#10;Newer ports like HDMI and DisplayPort are now more common&#10;Still used in some older systems and projectors&#10;&#10;It helps display what your computer is showing onto another screen."/>
          <p:cNvPicPr preferRelativeResize="0"/>
          <p:nvPr/>
        </p:nvPicPr>
        <p:blipFill>
          <a:blip r:embed="rId4">
            <a:alphaModFix/>
          </a:blip>
          <a:stretch>
            <a:fillRect/>
          </a:stretch>
        </p:blipFill>
        <p:spPr>
          <a:xfrm>
            <a:off x="4223488" y="3307307"/>
            <a:ext cx="1212275" cy="909175"/>
          </a:xfrm>
          <a:prstGeom prst="rect">
            <a:avLst/>
          </a:prstGeom>
          <a:noFill/>
          <a:ln>
            <a:noFill/>
          </a:ln>
        </p:spPr>
      </p:pic>
      <p:pic>
        <p:nvPicPr>
          <p:cNvPr id="164" name="Google Shape;164;p27" descr="This image shows a port (slot) on a device where a connector plugs in.&#10;&#10;What you see:&#10;A small rectangular opening&#10;Inside, there are tiny metal pins or contacts&#10;It is designed to match a specific type of cable or connector&#10;What it is used for:&#10;This is where you plug in a cable&#10;It allows:&#10;Data transfer&#10;Power connection&#10;In very simple terms:&#10;&#10;It’s a place where you plug a cable into a device.&#10;&#10;Easy analogy:&#10;&#10;Think of it like a socket or outlet:&#10;&#10;The cable is the plug&#10;This is where the plug goes in&#10;Connection to computing:&#10;Ports are found on:&#10;Laptops&#10;Phones&#10;Chargers&#10;Different ports are designed for different types of connectors&#10;&#10;Without ports, devices cannot connect or communicate with each other."/>
          <p:cNvPicPr preferRelativeResize="0"/>
          <p:nvPr/>
        </p:nvPicPr>
        <p:blipFill>
          <a:blip r:embed="rId5">
            <a:alphaModFix/>
          </a:blip>
          <a:stretch>
            <a:fillRect/>
          </a:stretch>
        </p:blipFill>
        <p:spPr>
          <a:xfrm>
            <a:off x="5596625" y="3299324"/>
            <a:ext cx="1212275" cy="456621"/>
          </a:xfrm>
          <a:prstGeom prst="rect">
            <a:avLst/>
          </a:prstGeom>
          <a:noFill/>
          <a:ln>
            <a:noFill/>
          </a:ln>
        </p:spPr>
      </p:pic>
      <p:pic>
        <p:nvPicPr>
          <p:cNvPr id="166" name="Google Shape;166;p27" descr="This image shows a DVI connector (Digital Video Interface cable).&#10;&#10;What you see:&#10;A white cable end with a rectangular shape&#10;Inside, there are many small square holes (pins)&#10;On one side, there is a flat, wide pin&#10;It is larger than modern connectors&#10;What it is used for:&#10;It connects a computer to a monitor&#10;It sends video signals (images from the computer to the screen)&#10;In very simple terms:&#10;&#10;It’s a cable used to connect your computer to a screen.&#10;&#10;Easy analogy:&#10;&#10;Think of it like a pipe carrying pictures:&#10;&#10;The computer sends visuals&#10;The cable carries them&#10;The monitor shows them&#10;Connection to computing:&#10;DVI is newer than VGA but older than HDMI&#10;It provides better image quality than VGA&#10;It is mostly replaced today by HDMI and DisplayPort&#10;&#10;It helps display what your computer is showing on a monitor."/>
          <p:cNvPicPr preferRelativeResize="0"/>
          <p:nvPr/>
        </p:nvPicPr>
        <p:blipFill>
          <a:blip r:embed="rId6">
            <a:alphaModFix/>
          </a:blip>
          <a:stretch>
            <a:fillRect/>
          </a:stretch>
        </p:blipFill>
        <p:spPr>
          <a:xfrm>
            <a:off x="7085223" y="3271026"/>
            <a:ext cx="1212276" cy="9698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Computer Networking</a:t>
            </a:r>
            <a:endParaRPr/>
          </a:p>
        </p:txBody>
      </p:sp>
      <p:sp>
        <p:nvSpPr>
          <p:cNvPr id="173" name="Google Shape;173;p2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While stand alone computers can do amazing things, once you connect many computers together you can do incredible things.</a:t>
            </a:r>
            <a:endParaRPr/>
          </a:p>
          <a:p>
            <a:pPr marL="457200" lvl="0" indent="-374650" algn="l" rtl="0">
              <a:spcBef>
                <a:spcPts val="0"/>
              </a:spcBef>
              <a:spcAft>
                <a:spcPts val="0"/>
              </a:spcAft>
              <a:buSzPts val="2300"/>
              <a:buChar char="●"/>
            </a:pPr>
            <a:r>
              <a:rPr lang="en-US"/>
              <a:t>Computers can be connected to neighbouring computers (LAN)</a:t>
            </a:r>
            <a:endParaRPr/>
          </a:p>
          <a:p>
            <a:pPr marL="457200" lvl="0" indent="-374650" algn="l" rtl="0">
              <a:spcBef>
                <a:spcPts val="0"/>
              </a:spcBef>
              <a:spcAft>
                <a:spcPts val="0"/>
              </a:spcAft>
              <a:buSzPts val="2300"/>
              <a:buChar char="●"/>
            </a:pPr>
            <a:r>
              <a:rPr lang="en-US"/>
              <a:t>And they can be connected to computers far away (WAN).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9"/>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Local Connections</a:t>
            </a:r>
            <a:endParaRPr/>
          </a:p>
        </p:txBody>
      </p:sp>
      <p:sp>
        <p:nvSpPr>
          <p:cNvPr id="179" name="Google Shape;179;p29"/>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Most computer are connected to their neighbours via either wifi, or an ethernet cable</a:t>
            </a:r>
            <a:endParaRPr/>
          </a:p>
          <a:p>
            <a:pPr marL="457200" lvl="0" indent="-374650" algn="l" rtl="0">
              <a:spcBef>
                <a:spcPts val="0"/>
              </a:spcBef>
              <a:spcAft>
                <a:spcPts val="0"/>
              </a:spcAft>
              <a:buSzPts val="2300"/>
              <a:buChar char="●"/>
            </a:pPr>
            <a:r>
              <a:rPr lang="en-US"/>
              <a:t>Ethernet cable is often referred to as</a:t>
            </a:r>
            <a:br>
              <a:rPr lang="en-US"/>
            </a:br>
            <a:r>
              <a:rPr lang="en-US"/>
              <a:t>cat5, cat5e, cat6, cat7</a:t>
            </a:r>
            <a:endParaRPr/>
          </a:p>
          <a:p>
            <a:pPr marL="914400" lvl="1" indent="-381000" algn="l" rtl="0">
              <a:spcBef>
                <a:spcPts val="0"/>
              </a:spcBef>
              <a:spcAft>
                <a:spcPts val="0"/>
              </a:spcAft>
              <a:buSzPts val="2400"/>
              <a:buChar char="○"/>
            </a:pPr>
            <a:r>
              <a:rPr lang="en-US"/>
              <a:t>These standards specify max speed</a:t>
            </a:r>
            <a:endParaRPr/>
          </a:p>
          <a:p>
            <a:pPr marL="457200" lvl="0" indent="-374650" algn="l" rtl="0">
              <a:spcBef>
                <a:spcPts val="0"/>
              </a:spcBef>
              <a:spcAft>
                <a:spcPts val="0"/>
              </a:spcAft>
              <a:buSzPts val="2300"/>
              <a:buChar char="●"/>
            </a:pPr>
            <a:r>
              <a:rPr lang="en-US"/>
              <a:t>Ethernet cables are typically plugged</a:t>
            </a:r>
            <a:br>
              <a:rPr lang="en-US"/>
            </a:br>
            <a:r>
              <a:rPr lang="en-US"/>
              <a:t>into a switch</a:t>
            </a:r>
            <a:endParaRPr/>
          </a:p>
        </p:txBody>
      </p:sp>
      <p:pic>
        <p:nvPicPr>
          <p:cNvPr id="180" name="Google Shape;180;p29" descr="This image shows a small audio connector, commonly called a 3.5mm headphone jack.&#10;&#10;What you see:&#10;A thin cable with a small metal tip at the end&#10;The tip has black rings around it (usually 2 or 3 sections)&#10;It is very small and easy to plug in&#10;What it is used for:&#10;It connects:&#10;Headphones or earphones&#10;Speakers&#10;It carries audio (sound)&#10;In very simple terms:&#10;&#10;It’s the plug you use to connect headphones to a device.&#10;&#10;Easy analogy:&#10;&#10;Think of it like a pipe for sound:&#10;&#10;Device sends sound → through the cable → to your ears&#10;Connection to computing:&#10;Found in:&#10;Phones&#10;Laptops&#10;Tablets&#10;Used for listening to:&#10;Music&#10;Videos&#10;Calls&#10;&#10;It helps you hear sound from your device."/>
          <p:cNvPicPr preferRelativeResize="0"/>
          <p:nvPr/>
        </p:nvPicPr>
        <p:blipFill>
          <a:blip r:embed="rId3">
            <a:alphaModFix/>
          </a:blip>
          <a:stretch>
            <a:fillRect/>
          </a:stretch>
        </p:blipFill>
        <p:spPr>
          <a:xfrm>
            <a:off x="6326625" y="1335625"/>
            <a:ext cx="2406000" cy="1804476"/>
          </a:xfrm>
          <a:prstGeom prst="rect">
            <a:avLst/>
          </a:prstGeom>
          <a:noFill/>
          <a:ln>
            <a:noFill/>
          </a:ln>
        </p:spPr>
      </p:pic>
      <p:pic>
        <p:nvPicPr>
          <p:cNvPr id="181" name="Google Shape;181;p29" descr="This image shows a network switch.&#10;&#10;What you see:&#10;A small rectangular box&#10;On the front, there are multiple Ethernet ports (small rectangular slots in a row)&#10;Each port is used to plug in a network cable&#10;It looks simple but is designed to connect many devices&#10;What it is used for:&#10;A network switch connects multiple devices in a network, such as:&#10;Computers&#10;Printers&#10;Servers&#10;It allows these devices to communicate and share data&#10;In very simple terms:&#10;&#10;It’s a device that connects many computers together using cables.&#10;&#10;Easy analogy:&#10;&#10;Think of it like a power strip, but for internet cables:&#10;&#10;Instead of electricity, it connects data/internet between devices&#10;Connection to computing:&#10;Used in:&#10;Offices&#10;Homes&#10;Data centers&#10;Helps build local networks (LAN)&#10;&#10;It makes sure devices can talk to each other quickly and efficiently."/>
          <p:cNvPicPr preferRelativeResize="0"/>
          <p:nvPr/>
        </p:nvPicPr>
        <p:blipFill>
          <a:blip r:embed="rId4">
            <a:alphaModFix/>
          </a:blip>
          <a:stretch>
            <a:fillRect/>
          </a:stretch>
        </p:blipFill>
        <p:spPr>
          <a:xfrm>
            <a:off x="2782575" y="3140100"/>
            <a:ext cx="2081725" cy="15613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0"/>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IP address</a:t>
            </a:r>
            <a:endParaRPr/>
          </a:p>
        </p:txBody>
      </p:sp>
      <p:sp>
        <p:nvSpPr>
          <p:cNvPr id="187" name="Google Shape;187;p30"/>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10000"/>
          </a:bodyPr>
          <a:lstStyle/>
          <a:p>
            <a:pPr marL="457200" lvl="0" indent="-374650" algn="l" rtl="0">
              <a:spcBef>
                <a:spcPts val="750"/>
              </a:spcBef>
              <a:spcAft>
                <a:spcPts val="0"/>
              </a:spcAft>
              <a:buSzPts val="2300"/>
              <a:buChar char="●"/>
            </a:pPr>
            <a:r>
              <a:rPr lang="en-US" dirty="0"/>
              <a:t>Each computer has an IP address.  </a:t>
            </a:r>
            <a:endParaRPr dirty="0"/>
          </a:p>
          <a:p>
            <a:pPr marL="914400" lvl="1" indent="-381000" algn="l" rtl="0">
              <a:spcBef>
                <a:spcPts val="0"/>
              </a:spcBef>
              <a:spcAft>
                <a:spcPts val="0"/>
              </a:spcAft>
              <a:buSzPts val="2400"/>
              <a:buChar char="○"/>
            </a:pPr>
            <a:r>
              <a:rPr lang="en-US" dirty="0"/>
              <a:t>e.g.: 10.0.0.1</a:t>
            </a:r>
            <a:endParaRPr dirty="0"/>
          </a:p>
          <a:p>
            <a:pPr marL="457200" lvl="0" indent="-374650" algn="l" rtl="0">
              <a:spcBef>
                <a:spcPts val="0"/>
              </a:spcBef>
              <a:spcAft>
                <a:spcPts val="0"/>
              </a:spcAft>
              <a:buSzPts val="2300"/>
              <a:buChar char="●"/>
            </a:pPr>
            <a:r>
              <a:rPr lang="en-US" dirty="0"/>
              <a:t>When one computer wishes to speak to another it creates “packets” of data, which have the address they are destined for at the top of the packet</a:t>
            </a:r>
            <a:endParaRPr dirty="0"/>
          </a:p>
          <a:p>
            <a:pPr marL="457200" lvl="0" indent="-374650" algn="l" rtl="0">
              <a:spcBef>
                <a:spcPts val="0"/>
              </a:spcBef>
              <a:spcAft>
                <a:spcPts val="0"/>
              </a:spcAft>
              <a:buSzPts val="2300"/>
              <a:buChar char="●"/>
            </a:pPr>
            <a:r>
              <a:rPr lang="en-US" dirty="0"/>
              <a:t>The network switch knows which physical port a given computer is plugged into, so it knows to send the packets to a particular port/cable to get it to the destination.</a:t>
            </a:r>
            <a:endParaRPr dirty="0"/>
          </a:p>
          <a:p>
            <a:pPr marL="457200" lvl="0" indent="-374650" algn="l" rtl="0">
              <a:spcBef>
                <a:spcPts val="0"/>
              </a:spcBef>
              <a:spcAft>
                <a:spcPts val="0"/>
              </a:spcAft>
              <a:buSzPts val="2300"/>
              <a:buChar char="●"/>
            </a:pPr>
            <a:r>
              <a:rPr lang="en-US" dirty="0"/>
              <a:t>IP addresses must be unique</a:t>
            </a:r>
            <a:endParaRPr dirty="0"/>
          </a:p>
          <a:p>
            <a:pPr marL="914400" lvl="1" indent="-381000" algn="l" rtl="0">
              <a:spcBef>
                <a:spcPts val="0"/>
              </a:spcBef>
              <a:spcAft>
                <a:spcPts val="0"/>
              </a:spcAft>
              <a:buSzPts val="2400"/>
              <a:buChar char="○"/>
            </a:pPr>
            <a:r>
              <a:rPr lang="en-US" dirty="0"/>
              <a:t>Unless they are </a:t>
            </a:r>
            <a:r>
              <a:rPr lang="en-US" dirty="0" err="1"/>
              <a:t>NATed</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More than one switch</a:t>
            </a:r>
            <a:endParaRPr/>
          </a:p>
        </p:txBody>
      </p:sp>
      <p:sp>
        <p:nvSpPr>
          <p:cNvPr id="193" name="Google Shape;193;p31"/>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A large building such as the Atrium building, may have 10, 20 of more switches</a:t>
            </a:r>
            <a:endParaRPr/>
          </a:p>
          <a:p>
            <a:pPr marL="457200" lvl="0" indent="-374650" algn="l" rtl="0">
              <a:spcBef>
                <a:spcPts val="0"/>
              </a:spcBef>
              <a:spcAft>
                <a:spcPts val="0"/>
              </a:spcAft>
              <a:buSzPts val="2300"/>
              <a:buChar char="●"/>
            </a:pPr>
            <a:r>
              <a:rPr lang="en-US"/>
              <a:t>Each switch has an “uplink” to another switch.  Often one switch is a central switch, and all the other switches hang off it.  </a:t>
            </a:r>
            <a:endParaRPr/>
          </a:p>
          <a:p>
            <a:pPr marL="914400" lvl="1" indent="-381000" algn="l" rtl="0">
              <a:spcBef>
                <a:spcPts val="0"/>
              </a:spcBef>
              <a:spcAft>
                <a:spcPts val="0"/>
              </a:spcAft>
              <a:buSzPts val="2400"/>
              <a:buChar char="○"/>
            </a:pPr>
            <a:r>
              <a:rPr lang="en-US"/>
              <a:t>Each of those switches may have 8, 16, 32, 64 or more computers connected to it.</a:t>
            </a:r>
            <a:endParaRPr/>
          </a:p>
          <a:p>
            <a:pPr marL="457200" lvl="0" indent="-374650" algn="l" rtl="0">
              <a:spcBef>
                <a:spcPts val="0"/>
              </a:spcBef>
              <a:spcAft>
                <a:spcPts val="0"/>
              </a:spcAft>
              <a:buSzPts val="2300"/>
              <a:buChar char="●"/>
            </a:pPr>
            <a:r>
              <a:rPr lang="en-US"/>
              <a:t>This pattern can be repeated to connect thousands of computers together.</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2"/>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Wireless works the same way</a:t>
            </a:r>
            <a:endParaRPr dirty="0"/>
          </a:p>
        </p:txBody>
      </p:sp>
      <p:sp>
        <p:nvSpPr>
          <p:cNvPr id="199" name="Google Shape;199;p32"/>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On the ceiling of most rooms in the university, there are access </a:t>
            </a:r>
            <a:r>
              <a:rPr lang="en-US" dirty="0" err="1"/>
              <a:t>Wifi</a:t>
            </a:r>
            <a:r>
              <a:rPr lang="en-US" dirty="0"/>
              <a:t> access points.</a:t>
            </a:r>
            <a:endParaRPr dirty="0"/>
          </a:p>
          <a:p>
            <a:pPr marL="457200" lvl="0" indent="-374650" algn="l" rtl="0">
              <a:spcBef>
                <a:spcPts val="0"/>
              </a:spcBef>
              <a:spcAft>
                <a:spcPts val="0"/>
              </a:spcAft>
              <a:buSzPts val="2300"/>
              <a:buChar char="●"/>
            </a:pPr>
            <a:r>
              <a:rPr lang="en-US" dirty="0"/>
              <a:t>When a computer is in range of the access point, it can authenticate (username/password) to the access point and be given an IP address.</a:t>
            </a:r>
            <a:endParaRPr dirty="0"/>
          </a:p>
          <a:p>
            <a:pPr marL="457200" lvl="0" indent="-374650" algn="l" rtl="0">
              <a:spcBef>
                <a:spcPts val="0"/>
              </a:spcBef>
              <a:spcAft>
                <a:spcPts val="0"/>
              </a:spcAft>
              <a:buSzPts val="2300"/>
              <a:buChar char="●"/>
            </a:pPr>
            <a:r>
              <a:rPr lang="en-US" dirty="0"/>
              <a:t>That access point is plugged into switches just like other computers.</a:t>
            </a:r>
            <a:endParaRPr dirty="0"/>
          </a:p>
          <a:p>
            <a:pPr marL="457200" lvl="0" indent="-374650" algn="l" rtl="0">
              <a:spcBef>
                <a:spcPts val="0"/>
              </a:spcBef>
              <a:spcAft>
                <a:spcPts val="0"/>
              </a:spcAft>
              <a:buSzPts val="2300"/>
              <a:buChar char="●"/>
            </a:pPr>
            <a:r>
              <a:rPr lang="en-US" dirty="0"/>
              <a:t>Now computers on wireless networks can talk to computers that are physically wired.</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3"/>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Connecting to the internet</a:t>
            </a:r>
            <a:endParaRPr/>
          </a:p>
        </p:txBody>
      </p:sp>
      <p:sp>
        <p:nvSpPr>
          <p:cNvPr id="205" name="Google Shape;205;p33"/>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One switch in your LAN connects to your internet connection.</a:t>
            </a:r>
            <a:endParaRPr dirty="0"/>
          </a:p>
          <a:p>
            <a:pPr marL="914400" lvl="1" indent="-381000" algn="l" rtl="0">
              <a:spcBef>
                <a:spcPts val="0"/>
              </a:spcBef>
              <a:spcAft>
                <a:spcPts val="0"/>
              </a:spcAft>
              <a:buSzPts val="2400"/>
              <a:buChar char="○"/>
            </a:pPr>
            <a:r>
              <a:rPr lang="en-US" dirty="0"/>
              <a:t>Internet connection is typically a fiber, coax, or ethernet line, via a router.</a:t>
            </a:r>
            <a:endParaRPr dirty="0"/>
          </a:p>
          <a:p>
            <a:pPr marL="914400" lvl="1" indent="-381000" algn="l" rtl="0">
              <a:spcBef>
                <a:spcPts val="0"/>
              </a:spcBef>
              <a:spcAft>
                <a:spcPts val="0"/>
              </a:spcAft>
              <a:buSzPts val="2400"/>
              <a:buChar char="○"/>
            </a:pPr>
            <a:r>
              <a:rPr lang="en-US" dirty="0"/>
              <a:t>Your Internet Service Provider (ISP) provides you service up to this router.</a:t>
            </a:r>
            <a:endParaRPr dirty="0"/>
          </a:p>
          <a:p>
            <a:pPr marL="457200" lvl="0" indent="-374650" algn="l" rtl="0">
              <a:spcBef>
                <a:spcPts val="0"/>
              </a:spcBef>
              <a:spcAft>
                <a:spcPts val="0"/>
              </a:spcAft>
              <a:buSzPts val="2300"/>
              <a:buChar char="●"/>
            </a:pPr>
            <a:r>
              <a:rPr lang="en-US" dirty="0"/>
              <a:t>ISPs are like giant LANs.  They connect buildings of people together via their own high-level switches. </a:t>
            </a:r>
            <a:endParaRPr dirty="0"/>
          </a:p>
          <a:p>
            <a:pPr marL="457200" lvl="0" indent="-374650" algn="l" rtl="0">
              <a:spcBef>
                <a:spcPts val="0"/>
              </a:spcBef>
              <a:spcAft>
                <a:spcPts val="0"/>
              </a:spcAft>
              <a:buSzPts val="2300"/>
              <a:buChar char="●"/>
            </a:pPr>
            <a:r>
              <a:rPr lang="en-US" dirty="0"/>
              <a:t>They also connect to other ISPs to allow you to talk to other networks.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4"/>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Routing</a:t>
            </a:r>
            <a:endParaRPr/>
          </a:p>
        </p:txBody>
      </p:sp>
      <p:sp>
        <p:nvSpPr>
          <p:cNvPr id="211" name="Google Shape;211;p34"/>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So how does your computer download information from let’s say wikipedia?</a:t>
            </a:r>
            <a:endParaRPr/>
          </a:p>
          <a:p>
            <a:pPr marL="457200" lvl="0" indent="-374650" algn="l" rtl="0">
              <a:spcBef>
                <a:spcPts val="0"/>
              </a:spcBef>
              <a:spcAft>
                <a:spcPts val="0"/>
              </a:spcAft>
              <a:buSzPts val="2300"/>
              <a:buChar char="●"/>
            </a:pPr>
            <a:r>
              <a:rPr lang="en-US"/>
              <a:t>Wikipedia has servers which hosts the data</a:t>
            </a:r>
            <a:endParaRPr/>
          </a:p>
          <a:p>
            <a:pPr marL="457200" lvl="0" indent="-374650" algn="l" rtl="0">
              <a:spcBef>
                <a:spcPts val="0"/>
              </a:spcBef>
              <a:spcAft>
                <a:spcPts val="0"/>
              </a:spcAft>
              <a:buSzPts val="2300"/>
              <a:buChar char="●"/>
            </a:pPr>
            <a:r>
              <a:rPr lang="en-US"/>
              <a:t>They pay an ISP to connect their servers to the internet</a:t>
            </a:r>
            <a:endParaRPr/>
          </a:p>
          <a:p>
            <a:pPr marL="457200" lvl="0" indent="-374650" algn="l" rtl="0">
              <a:spcBef>
                <a:spcPts val="0"/>
              </a:spcBef>
              <a:spcAft>
                <a:spcPts val="0"/>
              </a:spcAft>
              <a:buSzPts val="2300"/>
              <a:buChar char="●"/>
            </a:pPr>
            <a:r>
              <a:rPr lang="en-US"/>
              <a:t>You pay an ISP to connect to the internet.  </a:t>
            </a:r>
            <a:endParaRPr/>
          </a:p>
          <a:p>
            <a:pPr marL="457200" lvl="0" indent="-374650" algn="l" rtl="0">
              <a:spcBef>
                <a:spcPts val="0"/>
              </a:spcBef>
              <a:spcAft>
                <a:spcPts val="0"/>
              </a:spcAft>
              <a:buSzPts val="2300"/>
              <a:buChar char="●"/>
            </a:pPr>
            <a:r>
              <a:rPr lang="en-US"/>
              <a:t>While your ISP is likely different from Wikipedia’s ISP, they are connected together via multiple other ISPs.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5"/>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Fiber</a:t>
            </a:r>
            <a:endParaRPr/>
          </a:p>
        </p:txBody>
      </p:sp>
      <p:sp>
        <p:nvSpPr>
          <p:cNvPr id="217" name="Google Shape;217;p35"/>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ISPs typically connect to each other with fiber optic cable.</a:t>
            </a:r>
            <a:endParaRPr/>
          </a:p>
          <a:p>
            <a:pPr marL="457200" lvl="0" indent="-374650" algn="l" rtl="0">
              <a:spcBef>
                <a:spcPts val="0"/>
              </a:spcBef>
              <a:spcAft>
                <a:spcPts val="0"/>
              </a:spcAft>
              <a:buSzPts val="2300"/>
              <a:buChar char="●"/>
            </a:pPr>
            <a:r>
              <a:rPr lang="en-US"/>
              <a:t>Fiber optics are a glass hollow cable, that light can reflect inside.</a:t>
            </a:r>
            <a:endParaRPr/>
          </a:p>
          <a:p>
            <a:pPr marL="457200" lvl="0" indent="-374650" algn="l" rtl="0">
              <a:spcBef>
                <a:spcPts val="0"/>
              </a:spcBef>
              <a:spcAft>
                <a:spcPts val="0"/>
              </a:spcAft>
              <a:buSzPts val="2300"/>
              <a:buChar char="●"/>
            </a:pPr>
            <a:r>
              <a:rPr lang="en-US"/>
              <a:t>A laser is pulsed in a specific way to transmit data along the cable.</a:t>
            </a:r>
            <a:endParaRPr/>
          </a:p>
          <a:p>
            <a:pPr marL="457200" lvl="0" indent="-374650" algn="l" rtl="0">
              <a:spcBef>
                <a:spcPts val="0"/>
              </a:spcBef>
              <a:spcAft>
                <a:spcPts val="0"/>
              </a:spcAft>
              <a:buSzPts val="2300"/>
              <a:buChar char="●"/>
            </a:pPr>
            <a:r>
              <a:rPr lang="en-US"/>
              <a:t>Fiber can go very long distances without losing signal.</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6"/>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Internet protocols</a:t>
            </a:r>
            <a:endParaRPr/>
          </a:p>
        </p:txBody>
      </p:sp>
      <p:sp>
        <p:nvSpPr>
          <p:cNvPr id="223" name="Google Shape;223;p36"/>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10000"/>
          </a:bodyPr>
          <a:lstStyle/>
          <a:p>
            <a:pPr marL="457200" lvl="0" indent="-374650" algn="l" rtl="0">
              <a:spcBef>
                <a:spcPts val="750"/>
              </a:spcBef>
              <a:spcAft>
                <a:spcPts val="0"/>
              </a:spcAft>
              <a:buSzPts val="2300"/>
              <a:buChar char="●"/>
            </a:pPr>
            <a:r>
              <a:rPr lang="en-US"/>
              <a:t>DNS - Domain Name System</a:t>
            </a:r>
            <a:endParaRPr/>
          </a:p>
          <a:p>
            <a:pPr marL="914400" lvl="1" indent="-381000" algn="l" rtl="0">
              <a:spcBef>
                <a:spcPts val="0"/>
              </a:spcBef>
              <a:spcAft>
                <a:spcPts val="0"/>
              </a:spcAft>
              <a:buSzPts val="2400"/>
              <a:buChar char="○"/>
            </a:pPr>
            <a:r>
              <a:rPr lang="en-US"/>
              <a:t>Converts names (e.g. kennesaw.edu into IPs, and vice versa)</a:t>
            </a:r>
            <a:endParaRPr/>
          </a:p>
          <a:p>
            <a:pPr marL="457200" lvl="0" indent="-374650" algn="l" rtl="0">
              <a:spcBef>
                <a:spcPts val="0"/>
              </a:spcBef>
              <a:spcAft>
                <a:spcPts val="0"/>
              </a:spcAft>
              <a:buSzPts val="2300"/>
              <a:buChar char="●"/>
            </a:pPr>
            <a:r>
              <a:rPr lang="en-US"/>
              <a:t>HTTP/HTTPS</a:t>
            </a:r>
            <a:endParaRPr/>
          </a:p>
          <a:p>
            <a:pPr marL="914400" lvl="1" indent="-381000" algn="l" rtl="0">
              <a:spcBef>
                <a:spcPts val="0"/>
              </a:spcBef>
              <a:spcAft>
                <a:spcPts val="0"/>
              </a:spcAft>
              <a:buSzPts val="2400"/>
              <a:buChar char="○"/>
            </a:pPr>
            <a:r>
              <a:rPr lang="en-US"/>
              <a:t>Retrieves web pages, videos, images, sounds from the internet for your web browser</a:t>
            </a:r>
            <a:endParaRPr/>
          </a:p>
          <a:p>
            <a:pPr marL="914400" lvl="1" indent="-381000" algn="l" rtl="0">
              <a:spcBef>
                <a:spcPts val="0"/>
              </a:spcBef>
              <a:spcAft>
                <a:spcPts val="0"/>
              </a:spcAft>
              <a:buSzPts val="2400"/>
              <a:buChar char="○"/>
            </a:pPr>
            <a:r>
              <a:rPr lang="en-US"/>
              <a:t>Each resource has a Universal Resource Locator (URL)</a:t>
            </a:r>
            <a:endParaRPr/>
          </a:p>
          <a:p>
            <a:pPr marL="457200" lvl="0" indent="-374650" algn="l" rtl="0">
              <a:spcBef>
                <a:spcPts val="0"/>
              </a:spcBef>
              <a:spcAft>
                <a:spcPts val="0"/>
              </a:spcAft>
              <a:buSzPts val="2300"/>
              <a:buChar char="●"/>
            </a:pPr>
            <a:r>
              <a:rPr lang="en-US"/>
              <a:t>Many others</a:t>
            </a:r>
            <a:endParaRPr/>
          </a:p>
          <a:p>
            <a:pPr marL="914400" lvl="1" indent="-381000" algn="l" rtl="0">
              <a:spcBef>
                <a:spcPts val="0"/>
              </a:spcBef>
              <a:spcAft>
                <a:spcPts val="0"/>
              </a:spcAft>
              <a:buSzPts val="2400"/>
              <a:buChar char="○"/>
            </a:pPr>
            <a:r>
              <a:rPr lang="en-US"/>
              <a:t>Email: smtp, pop, imap, remote desktop, database servers etc.</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Interesting</a:t>
            </a:r>
            <a:endParaRPr/>
          </a:p>
        </p:txBody>
      </p:sp>
      <p:sp>
        <p:nvSpPr>
          <p:cNvPr id="229" name="Google Shape;229;p37"/>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In a command prompt:</a:t>
            </a:r>
            <a:endParaRPr dirty="0"/>
          </a:p>
          <a:p>
            <a:pPr marL="914400" lvl="1" indent="-381000" algn="l" rtl="0">
              <a:spcBef>
                <a:spcPts val="0"/>
              </a:spcBef>
              <a:spcAft>
                <a:spcPts val="0"/>
              </a:spcAft>
              <a:buSzPts val="2400"/>
              <a:buChar char="○"/>
            </a:pPr>
            <a:r>
              <a:rPr lang="en-US" dirty="0"/>
              <a:t>ping </a:t>
            </a:r>
            <a:r>
              <a:rPr lang="en-US" u="sng" dirty="0">
                <a:solidFill>
                  <a:schemeClr val="hlink"/>
                </a:solidFill>
                <a:hlinkClick r:id="rId3"/>
              </a:rPr>
              <a:t>www.google.com</a:t>
            </a:r>
            <a:endParaRPr dirty="0"/>
          </a:p>
          <a:p>
            <a:pPr marL="457200" lvl="0" indent="-374650" algn="l" rtl="0">
              <a:spcBef>
                <a:spcPts val="0"/>
              </a:spcBef>
              <a:spcAft>
                <a:spcPts val="0"/>
              </a:spcAft>
              <a:buSzPts val="2300"/>
              <a:buChar char="●"/>
            </a:pPr>
            <a:r>
              <a:rPr lang="en-US" dirty="0"/>
              <a:t>Notice it’ll show you the IP address of the google server you are talking to</a:t>
            </a:r>
            <a:endParaRPr dirty="0"/>
          </a:p>
          <a:p>
            <a:pPr marL="457200" lvl="0" indent="-374650" algn="l" rtl="0">
              <a:spcBef>
                <a:spcPts val="0"/>
              </a:spcBef>
              <a:spcAft>
                <a:spcPts val="0"/>
              </a:spcAft>
              <a:buSzPts val="2300"/>
              <a:buChar char="●"/>
            </a:pPr>
            <a:r>
              <a:rPr lang="en-US" dirty="0"/>
              <a:t>It’ll show you have long it took to get from your computer to google</a:t>
            </a:r>
            <a:endParaRPr dirty="0"/>
          </a:p>
          <a:p>
            <a:pPr marL="457200" lvl="0" indent="-374650" algn="l" rtl="0">
              <a:spcBef>
                <a:spcPts val="0"/>
              </a:spcBef>
              <a:spcAft>
                <a:spcPts val="0"/>
              </a:spcAft>
              <a:buSzPts val="2300"/>
              <a:buChar char="●"/>
            </a:pPr>
            <a:r>
              <a:rPr lang="en-US" dirty="0"/>
              <a:t>This tool is useful to ensure a server is on the network.  </a:t>
            </a:r>
            <a:endParaRPr dirty="0"/>
          </a:p>
          <a:p>
            <a:pPr marL="914400" lvl="1" indent="-381000" algn="l" rtl="0">
              <a:spcBef>
                <a:spcPts val="0"/>
              </a:spcBef>
              <a:spcAft>
                <a:spcPts val="0"/>
              </a:spcAft>
              <a:buSzPts val="2400"/>
              <a:buChar char="○"/>
            </a:pPr>
            <a:r>
              <a:rPr lang="en-US" dirty="0"/>
              <a:t>However, not all servers are configured to reply to ping to prevent DDOS attacks.</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Questions?</a:t>
            </a:r>
            <a:endParaRPr/>
          </a:p>
        </p:txBody>
      </p:sp>
      <p:sp>
        <p:nvSpPr>
          <p:cNvPr id="235" name="Google Shape;235;p3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0" lvl="0" indent="0" algn="l" rtl="0">
              <a:spcBef>
                <a:spcPts val="750"/>
              </a:spcBef>
              <a:spcAft>
                <a:spcPts val="0"/>
              </a:spcAft>
              <a:buNone/>
            </a:pPr>
            <a:endParaRPr/>
          </a:p>
          <a:p>
            <a:pPr marL="457200" lvl="0" indent="-317500" algn="l" rtl="0">
              <a:spcBef>
                <a:spcPts val="750"/>
              </a:spcBef>
              <a:spcAft>
                <a:spcPts val="0"/>
              </a:spcAft>
              <a:buSzPts val="1400"/>
              <a:buChar char="●"/>
            </a:pPr>
            <a:r>
              <a:rPr lang="en-US" sz="1400"/>
              <a:t>Note in this presentation are all from:</a:t>
            </a:r>
            <a:endParaRPr sz="1400"/>
          </a:p>
          <a:p>
            <a:pPr marL="457200" lvl="0" indent="0" algn="l" rtl="0">
              <a:spcBef>
                <a:spcPts val="750"/>
              </a:spcBef>
              <a:spcAft>
                <a:spcPts val="0"/>
              </a:spcAft>
              <a:buNone/>
            </a:pPr>
            <a:r>
              <a:rPr lang="en-US" sz="1400"/>
              <a:t>Wikipedia, dell.com or newegg.com</a:t>
            </a:r>
            <a:endParaRPr sz="140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1898</Words>
  <Application>Microsoft Macintosh PowerPoint</Application>
  <PresentationFormat>On-screen Show (16:9)</PresentationFormat>
  <Paragraphs>211</Paragraphs>
  <Slides>33</Slides>
  <Notes>33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33</vt:i4>
      </vt:variant>
    </vt:vector>
  </HeadingPairs>
  <TitlesOfParts>
    <vt:vector size="35" baseType="lpstr">
      <vt:lpstr>Arial</vt:lpstr>
      <vt:lpstr>Office Theme</vt:lpstr>
      <vt:lpstr>Computer Components</vt:lpstr>
      <vt:lpstr>Computers are ubiquitous</vt:lpstr>
      <vt:lpstr>Cases</vt:lpstr>
      <vt:lpstr>Purpose of the case</vt:lpstr>
      <vt:lpstr>Desktop/Server Power Supply</vt:lpstr>
      <vt:lpstr>Laptop/Phones Power Supply</vt:lpstr>
      <vt:lpstr>CPU - Central Processing Unit</vt:lpstr>
      <vt:lpstr>CPUs have lots of pins</vt:lpstr>
      <vt:lpstr>Arithmetic Logic Unit</vt:lpstr>
      <vt:lpstr>Cores and speed</vt:lpstr>
      <vt:lpstr>RAM - Random Access Memory</vt:lpstr>
      <vt:lpstr>Motherboard</vt:lpstr>
      <vt:lpstr>GPU - Graphics Processing Unit</vt:lpstr>
      <vt:lpstr>Graphics Cards</vt:lpstr>
      <vt:lpstr>Storage Devices</vt:lpstr>
      <vt:lpstr>Additional parts</vt:lpstr>
      <vt:lpstr>Heat</vt:lpstr>
      <vt:lpstr>Overheating</vt:lpstr>
      <vt:lpstr>Cables</vt:lpstr>
      <vt:lpstr>USB</vt:lpstr>
      <vt:lpstr>USB can do many things</vt:lpstr>
      <vt:lpstr>Hooking up displays</vt:lpstr>
      <vt:lpstr>Computer Networking</vt:lpstr>
      <vt:lpstr>Local Connections</vt:lpstr>
      <vt:lpstr>IP address</vt:lpstr>
      <vt:lpstr>More than one switch</vt:lpstr>
      <vt:lpstr>Wireless works the same way</vt:lpstr>
      <vt:lpstr>Connecting to the internet</vt:lpstr>
      <vt:lpstr>Routing</vt:lpstr>
      <vt:lpstr>Fiber</vt:lpstr>
      <vt:lpstr>Internet protocols</vt:lpstr>
      <vt:lpstr>Interesting</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Components</dc:title>
  <cp:lastModifiedBy>Harshitha Nirujogi</cp:lastModifiedBy>
  <cp:revision>2</cp:revision>
  <dcterms:modified xsi:type="dcterms:W3CDTF">2026-04-13T23:37:05Z</dcterms:modified>
</cp:coreProperties>
</file>