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75" r:id="rId3"/>
    <p:sldId id="276" r:id="rId4"/>
    <p:sldId id="277" r:id="rId5"/>
    <p:sldId id="278" r:id="rId6"/>
    <p:sldId id="291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2" r:id="rId20"/>
    <p:sldId id="293" r:id="rId2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91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2384" y="1216"/>
      </p:cViewPr>
      <p:guideLst/>
    </p:cSldViewPr>
  </p:slideViewPr>
  <p:outlineViewPr>
    <p:cViewPr>
      <p:scale>
        <a:sx n="33" d="100"/>
        <a:sy n="33" d="100"/>
      </p:scale>
      <p:origin x="0" y="-1030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yourself and welcome the students</a:t>
            </a: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4988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16950" y="1847429"/>
            <a:ext cx="73101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 dirty="0"/>
              <a:t>CSE1300</a:t>
            </a:r>
            <a:endParaRPr sz="3240" dirty="0"/>
          </a:p>
        </p:txBody>
      </p:sp>
      <p:sp>
        <p:nvSpPr>
          <p:cNvPr id="92" name="Google Shape;92;p14"/>
          <p:cNvSpPr txBox="1"/>
          <p:nvPr/>
        </p:nvSpPr>
        <p:spPr>
          <a:xfrm>
            <a:off x="2119184" y="3059683"/>
            <a:ext cx="806896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l"/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Controlling Hardware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1CB5-B0A7-6892-9EFD-D0B9B314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wrap="square" anchor="ctr">
            <a:normAutofit/>
          </a:bodyPr>
          <a:lstStyle/>
          <a:p>
            <a:r>
              <a:rPr lang="en-US" b="1" i="0" u="none" strike="noStrike">
                <a:effectLst/>
              </a:rPr>
              <a:t>What is a Raspberry Pi?</a:t>
            </a:r>
            <a:endParaRPr lang="en-US" b="0" i="0" u="none" strike="noStrike">
              <a:effectLst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EB4-B2D9-C607-9E5C-B8CBADC7C60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28650" y="1881188"/>
            <a:ext cx="3752850" cy="4352544"/>
          </a:xfrm>
        </p:spPr>
        <p:txBody>
          <a:bodyPr anchor="t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0" i="0" u="none" strike="noStrike" cap="none">
                <a:effectLst/>
              </a:rPr>
              <a:t>The Raspberry Pi is a small, low-cost computer that fits in the palm of your hand.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0" i="0" u="none" strike="noStrike" cap="none">
                <a:effectLst/>
              </a:rPr>
              <a:t>It was developed by the Raspberry Pi Foundation to promote computer science education.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0" i="0" u="none" strike="noStrike" cap="none">
                <a:effectLst/>
              </a:rPr>
              <a:t>It can run Linux-based operating systems and connect to external devices through USB, HDMI, and GPIO ports.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0" i="0" u="none" strike="noStrike" cap="none">
                <a:effectLst/>
              </a:rPr>
              <a:t>Popular among students, educators, and hobbyists for DIY projects.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</a:pPr>
            <a:r>
              <a:rPr lang="en-US" sz="1600" b="0" i="0" u="none" strike="noStrike" cap="none">
                <a:effectLst/>
              </a:rPr>
              <a:t>Example: Using Python on Raspberry Pi, you can control an LED light or even automate your room lighting.</a:t>
            </a:r>
          </a:p>
        </p:txBody>
      </p:sp>
      <p:pic>
        <p:nvPicPr>
          <p:cNvPr id="4" name="Picture 3" descr="This image shows a Raspberry Pi (single-board computer).&#10;&#10;What you see:&#10;A small green circuit board&#10;Several components on it:&#10;USB ports (for keyboard, mouse)&#10;HDMI port (for connecting a monitor)&#10;Ethernet port (for internet)&#10;GPIO pins (row of metal pins for hardware projects)&#10;MicroSD slot (for storage)&#10;Processor chip (main brain)&#10;What it is:&#10;&#10;A Raspberry Pi is a small, affordable computer that fits on a single board.&#10;&#10;What it is used for:&#10;Learning programming&#10;Building projects like:&#10;Robots&#10;Smart home devices&#10;IoT (Internet of Things) systems&#10;Running simple applications&#10;In very simple terms:&#10;&#10;It is a tiny computer that you can use for coding and building projects.&#10;&#10;Easy analogy:&#10;&#10;Think of it like a mini desktop computer, but much smaller and cheaper.&#10;&#10;Connection to computing:&#10;Used in education and experiments&#10;Helps understand:&#10;Hardware&#10;Software&#10;Real-world computing systems&#10;Key idea:&#10;&#10;Raspberry Pi allows you to learn and build real computer systems on a small, low-cost device.">
            <a:extLst>
              <a:ext uri="{FF2B5EF4-FFF2-40B4-BE49-F238E27FC236}">
                <a16:creationId xmlns:a16="http://schemas.microsoft.com/office/drawing/2014/main" id="{D0FF63CF-3C08-FEE0-4A5B-27A5E8BA0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09" r="16286"/>
          <a:stretch/>
        </p:blipFill>
        <p:spPr>
          <a:xfrm>
            <a:off x="4381500" y="1690688"/>
            <a:ext cx="4292943" cy="3629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46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CB987-915D-2254-E386-3D21B06B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763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History of Raspberry Pi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71EA8-CBB1-16C5-B437-6C4BC7D5F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30209"/>
            <a:ext cx="7886700" cy="4351339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The first Raspberry Pi was released in 2012.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The idea was to make computing affordable and accessible.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It started with a basic model and evolved into more powerful versions.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Today, Raspberry Pi is used in everything from education to industry.</a:t>
            </a:r>
          </a:p>
          <a:p>
            <a:pPr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Key Milestones: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2012: Pi Model B launched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2015: Pi 2 and Pi Zero introduced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2019: Raspberry Pi 4 released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9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894F-BA0E-82EE-CD66-2BE580B7E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Raspberry Pi Models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1A707-99C1-9E53-2CA6-FA17B9879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Pi 1, 2, 3, 4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Each new model has more power, ports, and memory.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Pi Zero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Smaller, low-cost version for compact projects.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Pi 400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A Raspberry Pi built into a keyboard.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Pi Pico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A microcontroller for hardware-focused tasks.</a:t>
            </a:r>
          </a:p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Comparison: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Pi 4 has up to 8GB RAM and dual-display support, whereas Pi Zero has 512MB RAM and no HDMI.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05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6C2E-BB22-C0F9-C46A-BD182B9E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What </a:t>
            </a:r>
            <a:r>
              <a:rPr lang="en-US" b="1" dirty="0">
                <a:solidFill>
                  <a:srgbClr val="000000"/>
                </a:solidFill>
              </a:rPr>
              <a:t>c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an you </a:t>
            </a:r>
            <a:r>
              <a:rPr lang="en-US" b="1" dirty="0">
                <a:solidFill>
                  <a:srgbClr val="000000"/>
                </a:solidFill>
              </a:rPr>
              <a:t>d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o with a Raspberry Pi?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60472-FBDE-C4F8-13AC-3E0E9D8DE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Home Automation: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Control lights, temperature, and appliances.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Learning to Code: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Practice Python, Scratch, Java.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Media Server: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Stream videos using Plex or Kodi.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Web Hosting: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Host a personal website or blog.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Gaming: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Emulate classic video games (RetroPie).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28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17188-8DA4-7766-C903-F9D12372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 and their movements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C1685-65FF-29AF-D1C6-7C1CC875D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70623"/>
            <a:ext cx="7886700" cy="4351339"/>
          </a:xfrm>
        </p:spPr>
        <p:txBody>
          <a:bodyPr/>
          <a:lstStyle/>
          <a:p>
            <a:r>
              <a:rPr lang="en-US" dirty="0"/>
              <a:t>A robot can be defined as a programmable, self controlled device consisting of electronic, electrical or mechanical units.</a:t>
            </a:r>
          </a:p>
          <a:p>
            <a:endParaRPr lang="en-US" dirty="0"/>
          </a:p>
          <a:p>
            <a:r>
              <a:rPr lang="en-US" dirty="0"/>
              <a:t>Characteristics for Robots</a:t>
            </a:r>
          </a:p>
          <a:p>
            <a:pPr lvl="1"/>
            <a:r>
              <a:rPr lang="en-US" dirty="0"/>
              <a:t>Sensing – The robot should be able to sense its surroundings and that is only possible with the help of sensors.</a:t>
            </a:r>
          </a:p>
          <a:p>
            <a:pPr marL="571500" lvl="1" indent="0">
              <a:buNone/>
            </a:pPr>
            <a:r>
              <a:rPr lang="en-US" dirty="0"/>
              <a:t>Types of sensors -  light sensors (eye), touch sensors (hands), hearing sensors (ears), or chemical sensors (nose).</a:t>
            </a:r>
          </a:p>
          <a:p>
            <a:pPr lvl="1"/>
            <a:r>
              <a:rPr lang="en-US" dirty="0"/>
              <a:t>Movement – A robot needs to be able to move around its environment whether by rolling on wheels, walking, snaking or skating.</a:t>
            </a:r>
          </a:p>
          <a:p>
            <a:pPr lvl="1"/>
            <a:r>
              <a:rPr lang="en-US" dirty="0"/>
              <a:t>Energy – A robot needs to be able to power itself which depends upon its power resources. E.g. - batteries, power generators or fuel.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7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2A7971-0D2E-7751-1EDF-A1F77FA66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-1600200"/>
            <a:ext cx="2949178" cy="1600200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Artie 3000</a:t>
            </a:r>
          </a:p>
        </p:txBody>
      </p:sp>
      <p:pic>
        <p:nvPicPr>
          <p:cNvPr id="2" name="Picture 1" descr="This image explains Artie 3000, an educational robot.&#10;&#10;What you see:&#10;&#10;&#10;Title: “Artie 3000”&#10;&#10;&#10;Bullet points describing the robot&#10;&#10;&#10;A small robot illustration&#10;&#10;&#10;&#10;What it is:&#10;Artie 3000 is a small programmable robot designed to teach algorithmic thinking and coding.&#10;&#10;Key features explained:&#10;1. Teaches Algorithmic Thinking&#10;&#10;&#10;Helps students learn step-by-step problem solving&#10;&#10;&#10;Introduces basic programming concepts&#10;&#10;&#10;&#10;2. Moves and Draws Based on Code&#10;&#10;&#10;You write code&#10;&#10;&#10;The robot follows instructions&#10;&#10;&#10;It can:&#10;&#10;&#10;Move&#10;&#10;&#10;Draw shapes and patterns&#10;&#10;&#10;&#10;&#10;&#10;3. Supports Multiple Programming Languages&#10;&#10;&#10;Can be programmed using:&#10;&#10;&#10;JavaScript&#10;&#10;&#10;Python&#10;&#10;&#10;&#10;&#10;&#10;In very simple terms:&#10;&#10;&#10;You write code&#10;&#10;&#10;The robot acts it out in real life&#10;&#10;&#10;&#10;Easy analogy:&#10;It’s like giving instructions to a robot:&#10;&#10;&#10;“Move forward”&#10;&#10;&#10;“Turn left”&#10;&#10;&#10;“Draw a square”&#10;&#10;&#10;And the robot actually does it.&#10;&#10;Connection to computing:&#10;&#10;&#10;Used in education to teach:&#10;&#10;&#10;Programming basics&#10;&#10;&#10;Logic and algorithms&#10;&#10;&#10;&#10;&#10;Bridges software (code) and hardware (robot)&#10;&#10;&#10;&#10;Key idea:&#10;Artie 3000 helps beginners learn coding by turning code into real-world actions.">
            <a:extLst>
              <a:ext uri="{FF2B5EF4-FFF2-40B4-BE49-F238E27FC236}">
                <a16:creationId xmlns:a16="http://schemas.microsoft.com/office/drawing/2014/main" id="{BF421272-3BC1-A298-ECA4-34DF7396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" y="210065"/>
            <a:ext cx="8963025" cy="64872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6253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90AF0-F1B1-0249-D0E6-F4AC03501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to Set Up</a:t>
            </a:r>
            <a:endParaRPr lang="en-US" sz="4400" dirty="0"/>
          </a:p>
        </p:txBody>
      </p:sp>
      <p:pic>
        <p:nvPicPr>
          <p:cNvPr id="4" name="Picture 3" descr="This image shows setup instructions for turning on the Artie 3000 robot.&#10;&#10;What you see:&#10;&#10;&#10;Step-by-step bullet instructions&#10;&#10;&#10;A picture of the Artie robot&#10;&#10;&#10;&#10;What it represents:&#10;These are the basic steps to power on and start using Artie 3000.&#10;&#10;Step-by-step explanation:&#10;1. Install Batteries&#10;&#10;&#10;Remove the back panel screw&#10;&#10;&#10;Insert 4 AA batteries&#10;&#10;&#10;&#10;2. Open the Top Section&#10;&#10;&#10;Push down on the blue hinge at the top&#10;&#10;&#10;Slide it back to open&#10;&#10;&#10;&#10;3. Turn On the Robot&#10;&#10;&#10;Find the switch inside Artie’s head&#10;&#10;&#10;Push it so the light turns on&#10;&#10;&#10;&#10;In very simple terms:&#10;&#10;&#10;Put in batteries&#10;&#10;&#10;Open the top&#10;&#10;&#10;Turn the switch ON&#10;&#10;&#10;&#10;Easy analogy:&#10;Like turning on a toy:&#10;&#10;&#10;Insert batteries&#10;&#10;&#10;Open the compartment&#10;&#10;&#10;Flip the switch&#10;&#10;&#10;&#10;Connection to computing:&#10;&#10;&#10;Shows how hardware setup is required before programming&#10;&#10;&#10;Combines:&#10;&#10;&#10;Physical setup (batteries, switch)&#10;&#10;&#10;Software use (coding later)&#10;&#10;&#10;&#10;&#10;&#10;Key idea:&#10;Before coding the robot, you must properly power it on and set it up.">
            <a:extLst>
              <a:ext uri="{FF2B5EF4-FFF2-40B4-BE49-F238E27FC236}">
                <a16:creationId xmlns:a16="http://schemas.microsoft.com/office/drawing/2014/main" id="{E495BC4C-5D4B-202F-74DA-AAE094235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2" y="1390158"/>
            <a:ext cx="8802067" cy="527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98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is image shows Set-up (Part 2) instructions for Artie 3000, focusing on preparing it for drawing.&#10;&#10;What you see:&#10;Title: “Set-up (Part 2)”&#10;Instructions about inserting a pen into Artie&#10;A picture of the Artie robot&#10;What it represents:&#10;&#10;These steps prepare the robot so it can draw on a surface using code.&#10;&#10;Step-by-step explanation:&#10;1. Insert the Pen&#10;Remove the cap from an Artie pen&#10;Place the pen into the hole near the switch in Artie’s head&#10;2. Position the Pen Correctly&#10;The drawing tip should face downward (toward the ground)&#10;Push the pen in until it touches the clear plastic circle underneath&#10;3. Get Ready to Draw&#10;When ready, remove the clear plastic cap underneath Artie&#10;This allows the pen to touch the surface and draw&#10;In very simple terms:&#10;Put the pen in&#10;Make sure it points down&#10;Remove the bottom cap to start drawing&#10;Easy analogy:&#10;&#10;Like setting up a marker robot:&#10;&#10;Insert marker&#10;Adjust position&#10;Remove cover → start drawing&#10;Connection to computing:&#10;This step connects:&#10;Hardware setup (pen placement)&#10;Software output (drawing from code)&#10;Key idea:&#10;&#10;To make Artie draw, you must correctly install and position the pen before running code.">
            <a:extLst>
              <a:ext uri="{FF2B5EF4-FFF2-40B4-BE49-F238E27FC236}">
                <a16:creationId xmlns:a16="http://schemas.microsoft.com/office/drawing/2014/main" id="{D4E417CC-5FA3-FCBF-F042-78A4C541B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" y="222423"/>
            <a:ext cx="8963025" cy="64872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B41CEB-4259-9FEF-0D1C-75AD642D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404" y="-385763"/>
            <a:ext cx="1856184" cy="814388"/>
          </a:xfrm>
        </p:spPr>
        <p:txBody>
          <a:bodyPr/>
          <a:lstStyle/>
          <a:p>
            <a:r>
              <a:rPr lang="en-US" dirty="0"/>
              <a:t>Artie setup</a:t>
            </a:r>
          </a:p>
        </p:txBody>
      </p:sp>
    </p:spTree>
    <p:extLst>
      <p:ext uri="{BB962C8B-B14F-4D97-AF65-F5344CB8AC3E}">
        <p14:creationId xmlns:p14="http://schemas.microsoft.com/office/powerpoint/2010/main" val="1179595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6C77A-C715-3243-3276-AE98591E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Set Up (Part-3)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DE848-CE47-9496-6315-E9339287F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Remove the clear plastic circle underneath Artie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 </a:t>
            </a:r>
            <a:endParaRPr lang="en-US" sz="2400" b="0" i="0" u="none" strike="noStrike" dirty="0">
              <a:solidFill>
                <a:srgbClr val="F7BF32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Remove the cap from one of the Artie pens and put it in the hole next to the switch in Artie’s head</a:t>
            </a:r>
            <a:endParaRPr lang="en-US" sz="2400" b="0" i="0" u="none" strike="noStrike" dirty="0">
              <a:solidFill>
                <a:srgbClr val="F7BF3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rtl="0" fontAlgn="base">
              <a:spcBef>
                <a:spcPts val="848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The “drawing” end should be pointed at the ground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 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algn="l" rtl="0" fontAlgn="base"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Put the clear plastic circle back underneath Artie</a:t>
            </a:r>
            <a:endParaRPr lang="en-US" sz="2400" b="0" i="0" u="none" strike="noStrike" dirty="0">
              <a:solidFill>
                <a:srgbClr val="F7BF3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rtl="0" fontAlgn="base">
              <a:spcBef>
                <a:spcPts val="848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This holds the pen in place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557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CA7F69-7943-8576-A61E-80DE362EC3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Artie setup continued</a:t>
            </a:r>
          </a:p>
        </p:txBody>
      </p:sp>
      <p:pic>
        <p:nvPicPr>
          <p:cNvPr id="2" name="Picture 1" descr="This image shows Set-up (Part 3) instructions for connecting Artie 3000 to WiFi.&#10;&#10;What you see:&#10;Title: “Set-up (Part 3)”&#10;Instructions about connecting to WiFi&#10;A picture of the Artie robot&#10;What it represents:&#10;&#10;This step allows your computer to communicate with the Artie robot wirelessly.&#10;&#10;Step-by-step explanation:&#10;1. Connect to Artie’s WiFi&#10;Artie creates its own WiFi network (server)&#10;You need to connect your computer to it&#10;2. Open WiFi Settings&#10;Click the WiFi icon on your computer&#10;Just like you normally connect to the internet&#10;3. Select Artie Network&#10;Look for a network named:&#10;“Artie-…” (with letters and numbers)&#10;Connect to it&#10;4. Safe Connection&#10;The Artie WiFi network is safe to connect to&#10;It is used only to communicate with the robot&#10;In very simple terms:&#10;Open WiFi&#10;Find Artie&#10;Connect to it&#10;Easy analogy:&#10;&#10;Like connecting to a Bluetooth speaker or hotspot:&#10;&#10;The device creates a network&#10;You connect to control it&#10;Connection to computing:&#10;Demonstrates:&#10;Networking basics&#10;Client-server communication&#10;Your computer = client&#10;Artie = server&#10;Key idea:&#10;&#10;To control Artie using code, you must first connect your computer to its WiFi network.">
            <a:extLst>
              <a:ext uri="{FF2B5EF4-FFF2-40B4-BE49-F238E27FC236}">
                <a16:creationId xmlns:a16="http://schemas.microsoft.com/office/drawing/2014/main" id="{5592B473-BC0D-7C1D-F9EC-0E18BD794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37" y="210065"/>
            <a:ext cx="8920325" cy="649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59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77475E-4E04-CFFD-9863-866E362353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Artie</a:t>
            </a:r>
          </a:p>
        </p:txBody>
      </p:sp>
      <p:pic>
        <p:nvPicPr>
          <p:cNvPr id="2" name="Picture 1" descr="This image shows how to access and start programming Artie 3000 using its web interface.&#10;&#10;What you see:&#10;The Artie UI (programming interface)&#10;A toolbox with commands like:&#10;Move&#10;Turn&#10;Pen up / Pen down&#10;Repeat&#10;A program area where you build instructions&#10;Buttons: Run, Stop, Clear&#10;Instructions at the bottom&#10;What it represents:&#10;&#10;This is the coding interface used to control Artie through your browser.&#10;&#10;Step-by-step explanation:&#10;1. Open the Website&#10;Go to: local.CodeWithArtie.com&#10;This works after connecting to Artie’s WiFi&#10;2. Access the Programming Interface&#10;You will see the Artie UI&#10;It allows you to create programs visually&#10;3. Choose Programming Language&#10;Click the Language icon (grid icon)&#10;Select JavaScript&#10;4. Build Your Program&#10;Drag commands from the toolbox into the program area&#10;Example:&#10;Move forward&#10;Turn left&#10;Repeat steps&#10;5. Run the Code&#10;Click Run&#10;Artie will follow your instructions&#10;In very simple terms:&#10;Open the website&#10;Choose JavaScript&#10;Build commands&#10;Click Run&#10;Easy analogy:&#10;&#10;Like using a remote control:&#10;&#10;Add actions → press Run → robot follows them&#10;Connection to computing:&#10;Combines:&#10;Web development (browser interface)&#10;Programming (JavaScript)&#10;Hardware control (robot movement)&#10;Key idea:&#10;&#10;You control Artie by writing or building code in a browser-based interface, which sends instructions to the robot.">
            <a:extLst>
              <a:ext uri="{FF2B5EF4-FFF2-40B4-BE49-F238E27FC236}">
                <a16:creationId xmlns:a16="http://schemas.microsoft.com/office/drawing/2014/main" id="{3C67F56B-E0B7-8905-52F9-8E7B5D0E9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65" y="185351"/>
            <a:ext cx="8736227" cy="653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81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9345BD-B132-B76B-82D9-C1F5D2DC24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 err="1"/>
              <a:t>Artiee</a:t>
            </a:r>
            <a:endParaRPr lang="en-US" dirty="0"/>
          </a:p>
        </p:txBody>
      </p:sp>
      <p:pic>
        <p:nvPicPr>
          <p:cNvPr id="2" name="Picture 1" descr="This image shows the Artie 3000 JavaScript programming interface with an example program.&#10;&#10;What you see:&#10;Title: Artie 3000 – JavaScript&#10;A code editor with JavaScript code&#10;Buttons: Run, Stop, Clear&#10;A small robot image (Artie)&#10;What the code is doing:&#10;1. Function Definition&#10;function draw_polygon(sides) {&#10;Defines a function to draw a polygon&#10;sides = number of sides (e.g., 5 = pentagon)&#10;2. Loop (Repeat Steps)&#10;for (i = 0; i &lt; sides; i++) {&#10;Repeats the steps for each side of the shape&#10;3. Calculate Angle&#10;var angle = 360/sides;&#10;Calculates how much the robot should turn&#10;Example:&#10;360 ÷ 5 = 72° (for a pentagon)&#10;4. Move and Turn&#10;artie.left(angle);&#10;artie.forward(100);&#10;Turn left&#10;Move forward&#10;This creates one side of the shape&#10;5. Run the Function&#10;artie.pendown();&#10;draw_polygon(5);&#10;artie.penup();&#10;Pen down → start drawing&#10;Draw a 5-sided shape (pentagon)&#10;Pen up → stop drawing&#10;In very simple terms:&#10;Put pen down&#10;Move and turn repeatedly&#10;Draw a shape&#10;Lift pen up&#10;Easy analogy:&#10;&#10;Like drawing a shape with a pencil:&#10;&#10;Draw a line&#10;Turn&#10;Draw another line&#10;Repeat until the shape is complete&#10;Connection to computing:&#10;Demonstrates:&#10;Functions (reusable code)&#10;Loops (repetition)&#10;Math logic (angles)&#10;Real-world output (robot drawing)&#10;Key idea:&#10;&#10;You can use JavaScript to control a robot and draw shapes by combining loops, math, and movement commands.">
            <a:extLst>
              <a:ext uri="{FF2B5EF4-FFF2-40B4-BE49-F238E27FC236}">
                <a16:creationId xmlns:a16="http://schemas.microsoft.com/office/drawing/2014/main" id="{FCE044FE-3730-E393-5122-7C454EA1D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55" y="259492"/>
            <a:ext cx="8710525" cy="64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05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DEEB88-A4BC-8021-4E2D-BE65AFCA2D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 err="1"/>
              <a:t>Artieee</a:t>
            </a:r>
            <a:endParaRPr lang="en-US" dirty="0"/>
          </a:p>
        </p:txBody>
      </p:sp>
      <p:pic>
        <p:nvPicPr>
          <p:cNvPr id="2" name="Picture 1" descr="This image explains how to run and preview your code in Artie 3000.&#10;&#10;What you see:&#10;Instructions about:&#10;Run button&#10;Simulate slider&#10;A small preview of a drawing grid&#10;The Artie robot&#10;What it represents:&#10;&#10;This shows how you can execute or test your code before making the robot move.&#10;&#10;Step-by-step explanation:&#10;1. Run the Code (Real Robot)&#10;Click “Run” at the bottom&#10;Artie will:&#10;Move&#10;Draw&#10;Follow your JavaScript instructions&#10;2. Simulate First (Preview)&#10;Use the “Simulate” slider at the top&#10;This shows a preview of the drawing on screen&#10;No physical robot movement&#10;In very simple terms:&#10;Run → robot moves in real life&#10;Simulate → see what will happen first&#10;Easy analogy:&#10;&#10;Like testing before doing:&#10;&#10;Simulate = practice on paper&#10;Run = do it for real&#10;Connection to computing:&#10;Demonstrates:&#10;Testing before execution&#10;Simulation vs real execution&#10;Common in:&#10;Software development&#10;Robotics&#10;Game development&#10;Key idea:&#10;&#10;You can preview your code using simulation before running it on the actual robot, which helps avoid mistakes.">
            <a:extLst>
              <a:ext uri="{FF2B5EF4-FFF2-40B4-BE49-F238E27FC236}">
                <a16:creationId xmlns:a16="http://schemas.microsoft.com/office/drawing/2014/main" id="{33DB9E5F-8941-3BE0-FC3F-EC7802EFD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08" y="210065"/>
            <a:ext cx="8754162" cy="651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71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594AF-5B38-D9DC-B3A6-0CA6003FB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to Code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EA9C1-2156-ABE5-10B2-50C7D2B1C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32505"/>
            <a:ext cx="7886700" cy="4351339"/>
          </a:xfrm>
        </p:spPr>
        <p:txBody>
          <a:bodyPr/>
          <a:lstStyle/>
          <a:p>
            <a:r>
              <a:rPr lang="en-US" dirty="0"/>
              <a:t>To draw a SQUARE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Pen up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Move forward by 60 mm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Turn left by 90 degrees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Move forward by 60 mm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Turn right by 90 degrees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Pen down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Repeat 4 times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Turn right by 90 degrees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Move forward by 120 mm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Pen up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Now click “Run”</a:t>
            </a:r>
          </a:p>
        </p:txBody>
      </p:sp>
      <p:pic>
        <p:nvPicPr>
          <p:cNvPr id="4" name="Picture 3" descr="This image shows Artie 3000 working in real life.&#10;&#10;What you see:&#10;The Artie robot placed on paper&#10;A marker inserted into the robot&#10;A shape (square/diamond) drawn on the paper&#10;What it represents:&#10;&#10;This demonstrates how code written in the interface turns into real-world actions.&#10;&#10;How it works:&#10;You write a program (like move + turn commands)&#10;Artie receives the instructions&#10;The robot:&#10;Moves on the paper&#10;Draws lines using the pen&#10;The final result is a shape drawn physically&#10;In very simple terms:&#10;You write code&#10;The robot draws it on paper&#10;Easy analogy:&#10;&#10;It’s like telling someone:&#10;&#10;“Draw a line”&#10;“Turn”&#10;“Draw again”&#10;&#10;And they follow your instructions to make a shape.&#10;&#10;Connection to computing:&#10;Shows how:&#10;Software (code) controls&#10;Hardware (robot)&#10;Demonstrates:&#10;Algorithms&#10;Loops&#10;Geometry (angles and shapes)&#10;Key idea:&#10;&#10;Artie converts programming instructions into real-world drawings, helping you see code in action.">
            <a:extLst>
              <a:ext uri="{FF2B5EF4-FFF2-40B4-BE49-F238E27FC236}">
                <a16:creationId xmlns:a16="http://schemas.microsoft.com/office/drawing/2014/main" id="{388400D7-AB55-6DFD-B136-BBB93D875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914" y="831775"/>
            <a:ext cx="28702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93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E392F-6EDD-FF58-A4DA-DF2952C83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25563"/>
            <a:ext cx="7886700" cy="1325563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 err="1"/>
              <a:t>Artieeee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5A15E-A9CC-00E9-7562-48AD6AF50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899" y="714374"/>
            <a:ext cx="7886700" cy="4351339"/>
          </a:xfrm>
        </p:spPr>
        <p:txBody>
          <a:bodyPr/>
          <a:lstStyle/>
          <a:p>
            <a:r>
              <a:rPr lang="en-US" dirty="0"/>
              <a:t>Now, try drawing a Circle, Triangle,  Star and many more…</a:t>
            </a:r>
          </a:p>
        </p:txBody>
      </p:sp>
      <p:pic>
        <p:nvPicPr>
          <p:cNvPr id="4" name="Picture 3" descr="This image shows the Artie 3000 robot kit and what it can create.&#10;&#10;What you see:&#10;&#10;&#10;The Artie 3000 robot&#10;&#10;&#10;Its box packaging&#10;&#10;&#10;Multiple colored markers&#10;&#10;&#10;Papers with different shapes drawn:&#10;&#10;&#10;Circle&#10;&#10;&#10;Triangle&#10;&#10;&#10;Star&#10;&#10;&#10;Complex patterns&#10;&#10;&#10;&#10;&#10;&#10;What it represents:&#10;This demonstrates the full learning kit and the output of programming Artie.&#10;&#10;Key components:&#10;1. Robot (Artie 3000)&#10;&#10;&#10;Moves based on code&#10;&#10;&#10;Holds a marker to draw&#10;&#10;&#10;2. Markers&#10;&#10;&#10;Different colors → creative drawings&#10;&#10;&#10;3. Paper Output&#10;&#10;&#10;Shapes created using:&#10;&#10;&#10;Loops&#10;&#10;&#10;Angles&#10;&#10;&#10;Movement commands&#10;&#10;&#10;&#10;&#10;&#10;What students learn from this:&#10;&#10;&#10;Programming concepts&#10;&#10;&#10;Loops (repeat drawing sides)&#10;&#10;&#10;Angles (turning)&#10;&#10;&#10;Functions&#10;&#10;&#10;&#10;&#10;Math concepts&#10;&#10;&#10;Geometry (polygons, circles)&#10;&#10;&#10;&#10;&#10;Creativity&#10;&#10;&#10;Designing patterns and art&#10;&#10;&#10;&#10;&#10;&#10;In very simple terms:&#10;&#10;&#10;Write code → robot draws shapes → you see the result&#10;&#10;&#10;&#10;Easy analogy:&#10;It’s like a smart drawing toy:&#10;&#10;&#10;Instead of drawing by hand&#10;&#10;&#10;You tell the robot how to draw&#10;&#10;&#10;&#10;Connection to computing:&#10;This combines:&#10;&#10;&#10;Software (JavaScript code)&#10;&#10;&#10;Hardware (robot)&#10;&#10;&#10;Real-world output (drawings)&#10;&#10;&#10;&#10;Key idea:&#10;Artie 3000 turns coding into visual, creative results, making programming interactive and fun for beginners.">
            <a:extLst>
              <a:ext uri="{FF2B5EF4-FFF2-40B4-BE49-F238E27FC236}">
                <a16:creationId xmlns:a16="http://schemas.microsoft.com/office/drawing/2014/main" id="{57A168FD-E49D-C157-F22A-94E0E9515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8" y="1405489"/>
            <a:ext cx="7170122" cy="400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75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447C-E599-0421-94E3-8AD478A5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color using Artie 3000 (Mandala)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C6CCB-E7BC-5F55-A6E5-C4F9F7B2C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9107"/>
            <a:ext cx="7886700" cy="4351339"/>
          </a:xfrm>
        </p:spPr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down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Repeat 6 times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 indent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Turn left by 60 degrees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 indent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Repeat 36 times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457200" marR="0" indent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forward by 6 mm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457200" marR="0" indent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Turn left by 10 degrees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up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Now click “Run”</a:t>
            </a:r>
            <a:endParaRPr lang="en-US" sz="18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10287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marL="1028700" lvl="2" indent="0">
              <a:buNone/>
            </a:pPr>
            <a:endParaRPr lang="en-US" dirty="0"/>
          </a:p>
        </p:txBody>
      </p:sp>
      <p:pic>
        <p:nvPicPr>
          <p:cNvPr id="4" name="Picture 3" descr="This image shows Artie 3000 creating a complex drawing pattern (spirograph-like design).&#10;&#10;What you see:&#10;The Artie 3000 robot&#10;A marker drawing circular patterns&#10;A repeated overlapping design on paper&#10;What it represents:&#10;&#10;This demonstrates how loops and repeated instructions in code create complex designs.&#10;&#10;How this drawing is created:&#10;Step-by-step logic:&#10;Move forward&#10;Turn slightly&#10;Repeat many times&#10;&#10;This creates:&#10;&#10;Circular motion&#10;Overlapping lines&#10;A pattern like a spirograph&#10;Example logic (conceptual):&#10;Repeat 50 times:&#10;Move forward&#10;Turn 10°&#10;&#10;➡️ Result = circular pattern&#10;&#10;In very simple terms:&#10;Small movements + repeated turns = beautiful pattern&#10;Easy analogy:&#10;&#10;Like spinning a pen slowly while drawing:&#10;&#10;You don’t draw the whole design at once&#10;It builds up step by step&#10;What students learn:&#10;Loops (repeat) → creates patterns&#10;Angles → control direction&#10;Creativity + coding together&#10;Connection to computing:&#10;Shows:&#10;Algorithmic thinking&#10;Pattern generation&#10;Real-world application of loops&#10;Key idea:&#10;&#10;Complex drawings don’t need complex code—simple instructions repeated many times can create advanced designs.">
            <a:extLst>
              <a:ext uri="{FF2B5EF4-FFF2-40B4-BE49-F238E27FC236}">
                <a16:creationId xmlns:a16="http://schemas.microsoft.com/office/drawing/2014/main" id="{80ADB5ED-8CEA-E128-FA6B-B84AA7622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622" y="1690689"/>
            <a:ext cx="3529728" cy="368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0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A0ABE-D759-B460-7DAA-DF92C3B5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create games using Artie 3000 (Hangman)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88C15-31B3-4E57-B847-3FCCB47F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95319"/>
            <a:ext cx="3943350" cy="4351339"/>
          </a:xfrm>
        </p:spPr>
        <p:txBody>
          <a:bodyPr/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up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back by 50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Turn left by 90 degrees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forward by 70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down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back by 30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up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forward by 15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Turn right by 90 degrees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down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forward by 70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endParaRPr 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C0F8F-28EB-2A58-883D-FC4CD6A1EBE2}"/>
              </a:ext>
            </a:extLst>
          </p:cNvPr>
          <p:cNvSpPr txBox="1"/>
          <p:nvPr/>
        </p:nvSpPr>
        <p:spPr>
          <a:xfrm>
            <a:off x="4367606" y="1516827"/>
            <a:ext cx="3685624" cy="4760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Repeat 2 times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	Turn right by 90 degrees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	Move forward by 20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up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forward by 50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Turn left by 90 degrees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Move forward by 12.5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Repeat 5 times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	Pen down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	Move forward by 15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	Pen up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	Move forward by 5 mm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Pen up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pPr marL="0" marR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urier New" panose="02070309020205020404" pitchFamily="49" charset="0"/>
                <a:ea typeface="Aptos" panose="020B0004020202020204" pitchFamily="34" charset="0"/>
                <a:cs typeface="Courier New" panose="02070309020205020404" pitchFamily="49" charset="0"/>
              </a:rPr>
              <a:t>Now click “Run”</a:t>
            </a:r>
            <a:endParaRPr lang="en-US" sz="1400" kern="100" dirty="0">
              <a:effectLst/>
              <a:latin typeface="Courier New" panose="02070309020205020404" pitchFamily="49" charset="0"/>
              <a:ea typeface="Aptos" panose="020B0004020202020204" pitchFamily="34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905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BF29-F9B0-AC76-72FE-5D5B484E7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and Advantages of Robots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5D74C-18FD-DEF3-1A35-39A82F0F4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Used in vehicles and car factories</a:t>
            </a:r>
          </a:p>
          <a:p>
            <a:r>
              <a:rPr lang="en-US" dirty="0"/>
              <a:t>Mounting circuits on electronic devices like mobile phones</a:t>
            </a:r>
          </a:p>
          <a:p>
            <a:r>
              <a:rPr lang="en-US" dirty="0"/>
              <a:t>Working where there might be danger like nuclear leaks and bomb disposal.</a:t>
            </a:r>
          </a:p>
          <a:p>
            <a:r>
              <a:rPr lang="en-US" dirty="0"/>
              <a:t>Surgeons are performing robotic surgeries.</a:t>
            </a:r>
          </a:p>
          <a:p>
            <a:r>
              <a:rPr lang="en-US" dirty="0"/>
              <a:t>Mail delivery to various mail stations throughout the building in large corporations.</a:t>
            </a:r>
          </a:p>
          <a:p>
            <a:r>
              <a:rPr lang="en-US" dirty="0"/>
              <a:t>Toy robots are a good source of entertaining for kids.</a:t>
            </a:r>
          </a:p>
          <a:p>
            <a:r>
              <a:rPr lang="en-US" dirty="0"/>
              <a:t>Robots do not get bored or tired and they can work 24/7 without getting paid or fed.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34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DAF17-FB35-EA8E-FE9C-1A104AF0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Robots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D17F0-869E-62D5-CB78-1698D68E2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needs a high supply of power.</a:t>
            </a:r>
          </a:p>
          <a:p>
            <a:r>
              <a:rPr lang="en-US" dirty="0"/>
              <a:t>People can lose jobs in factories.</a:t>
            </a:r>
          </a:p>
          <a:p>
            <a:r>
              <a:rPr lang="en-US" dirty="0"/>
              <a:t>It needs maintenance to keep running efficiently.</a:t>
            </a:r>
          </a:p>
          <a:p>
            <a:r>
              <a:rPr lang="en-US" dirty="0"/>
              <a:t>Hight initial costs.</a:t>
            </a:r>
          </a:p>
          <a:p>
            <a:r>
              <a:rPr lang="en-US" dirty="0"/>
              <a:t>A robot cannot respond in time of danger as human can.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83632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861</Words>
  <Application>Microsoft Macintosh PowerPoint</Application>
  <PresentationFormat>On-screen Show (4:3)</PresentationFormat>
  <Paragraphs>118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Avenir</vt:lpstr>
      <vt:lpstr>Calibri</vt:lpstr>
      <vt:lpstr>Courier New</vt:lpstr>
      <vt:lpstr>Noto Sans Symbols</vt:lpstr>
      <vt:lpstr>PPT2_16to9</vt:lpstr>
      <vt:lpstr>CSE1300</vt:lpstr>
      <vt:lpstr>What is a Raspberry Pi?</vt:lpstr>
      <vt:lpstr>History of Raspberry Pi </vt:lpstr>
      <vt:lpstr>Raspberry Pi Models </vt:lpstr>
      <vt:lpstr>What can you do with a Raspberry Pi? </vt:lpstr>
      <vt:lpstr>Robotics and their movements</vt:lpstr>
      <vt:lpstr>Artie 3000</vt:lpstr>
      <vt:lpstr>How to Set Up</vt:lpstr>
      <vt:lpstr>Artie setup</vt:lpstr>
      <vt:lpstr>Set Up (Part-3)</vt:lpstr>
      <vt:lpstr>Artie setup continued</vt:lpstr>
      <vt:lpstr>Artie</vt:lpstr>
      <vt:lpstr>Artiee</vt:lpstr>
      <vt:lpstr>Artieee</vt:lpstr>
      <vt:lpstr>How to Code</vt:lpstr>
      <vt:lpstr>Artieeee</vt:lpstr>
      <vt:lpstr>How to color using Artie 3000 (Mandala)</vt:lpstr>
      <vt:lpstr>How to create games using Artie 3000 (Hangman)</vt:lpstr>
      <vt:lpstr>Uses and Advantages of Robots</vt:lpstr>
      <vt:lpstr>Disadvantages of Robots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First-Year Experience! </dc:title>
  <cp:lastModifiedBy>Harshitha Nirujogi</cp:lastModifiedBy>
  <cp:revision>148</cp:revision>
  <dcterms:modified xsi:type="dcterms:W3CDTF">2026-04-14T15:59:16Z</dcterms:modified>
</cp:coreProperties>
</file>