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3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</p:sldIdLst>
  <p:sldSz cy="6858000" cx="9144000"/>
  <p:notesSz cx="9144000" cy="6858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3962400" cy="3444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5180013" y="0"/>
            <a:ext cx="3962400" cy="3444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028950" y="857250"/>
            <a:ext cx="30861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6513513"/>
            <a:ext cx="3962400" cy="3444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ge566cc22e4_0_21:notes"/>
          <p:cNvSpPr/>
          <p:nvPr>
            <p:ph idx="2" type="sldImg"/>
          </p:nvPr>
        </p:nvSpPr>
        <p:spPr>
          <a:xfrm>
            <a:off x="1571649" y="514804"/>
            <a:ext cx="6000900" cy="25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30" name="Google Shape;30;ge566cc22e4_0_21:notes"/>
          <p:cNvSpPr txBox="1"/>
          <p:nvPr>
            <p:ph idx="1" type="body"/>
          </p:nvPr>
        </p:nvSpPr>
        <p:spPr>
          <a:xfrm>
            <a:off x="1218406" y="3257777"/>
            <a:ext cx="6707400" cy="308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" name="Google Shape;31;ge566cc22e4_0_21:notes"/>
          <p:cNvSpPr txBox="1"/>
          <p:nvPr>
            <p:ph idx="12" type="sldNum"/>
          </p:nvPr>
        </p:nvSpPr>
        <p:spPr>
          <a:xfrm>
            <a:off x="5181204" y="6515554"/>
            <a:ext cx="3962700" cy="342300"/>
          </a:xfrm>
          <a:prstGeom prst="rect">
            <a:avLst/>
          </a:prstGeom>
          <a:noFill/>
          <a:ln>
            <a:noFill/>
          </a:ln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0" name="Google Shape;90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6" name="Google Shape;96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2" name="Google Shape;102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30e503c31f2_0_18:notes"/>
          <p:cNvSpPr/>
          <p:nvPr>
            <p:ph idx="2" type="sldImg"/>
          </p:nvPr>
        </p:nvSpPr>
        <p:spPr>
          <a:xfrm>
            <a:off x="3028950" y="857250"/>
            <a:ext cx="3086100" cy="2314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30e503c31f2_0_18:notes"/>
          <p:cNvSpPr txBox="1"/>
          <p:nvPr>
            <p:ph idx="1" type="body"/>
          </p:nvPr>
        </p:nvSpPr>
        <p:spPr>
          <a:xfrm>
            <a:off x="914400" y="3300413"/>
            <a:ext cx="7315200" cy="2700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g30e503c31f2_0_18:notes"/>
          <p:cNvSpPr txBox="1"/>
          <p:nvPr>
            <p:ph idx="12" type="sldNum"/>
          </p:nvPr>
        </p:nvSpPr>
        <p:spPr>
          <a:xfrm>
            <a:off x="5180013" y="6513513"/>
            <a:ext cx="3962400" cy="3444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30e503c31f2_0_25:notes"/>
          <p:cNvSpPr/>
          <p:nvPr>
            <p:ph idx="2" type="sldImg"/>
          </p:nvPr>
        </p:nvSpPr>
        <p:spPr>
          <a:xfrm>
            <a:off x="3028950" y="857250"/>
            <a:ext cx="3086100" cy="2314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Google Shape;115;g30e503c31f2_0_25:notes"/>
          <p:cNvSpPr txBox="1"/>
          <p:nvPr>
            <p:ph idx="1" type="body"/>
          </p:nvPr>
        </p:nvSpPr>
        <p:spPr>
          <a:xfrm>
            <a:off x="914400" y="3300413"/>
            <a:ext cx="7315200" cy="2700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g30e503c31f2_0_25:notes"/>
          <p:cNvSpPr txBox="1"/>
          <p:nvPr>
            <p:ph idx="12" type="sldNum"/>
          </p:nvPr>
        </p:nvSpPr>
        <p:spPr>
          <a:xfrm>
            <a:off x="5180013" y="6513513"/>
            <a:ext cx="3962400" cy="3444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2" name="Google Shape;122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8" name="Google Shape;128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5" name="Google Shape;135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f579341d0a_0_17:notes"/>
          <p:cNvSpPr/>
          <p:nvPr>
            <p:ph idx="2" type="sldImg"/>
          </p:nvPr>
        </p:nvSpPr>
        <p:spPr>
          <a:xfrm>
            <a:off x="3028950" y="857250"/>
            <a:ext cx="3086100" cy="2314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f579341d0a_0_17:notes"/>
          <p:cNvSpPr txBox="1"/>
          <p:nvPr>
            <p:ph idx="1" type="body"/>
          </p:nvPr>
        </p:nvSpPr>
        <p:spPr>
          <a:xfrm>
            <a:off x="914400" y="3300413"/>
            <a:ext cx="7315200" cy="2700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gf579341d0a_0_17:notes"/>
          <p:cNvSpPr txBox="1"/>
          <p:nvPr>
            <p:ph idx="12" type="sldNum"/>
          </p:nvPr>
        </p:nvSpPr>
        <p:spPr>
          <a:xfrm>
            <a:off x="5180013" y="6513513"/>
            <a:ext cx="3962400" cy="3444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f579341d0a_0_0:notes"/>
          <p:cNvSpPr/>
          <p:nvPr>
            <p:ph idx="2" type="sldImg"/>
          </p:nvPr>
        </p:nvSpPr>
        <p:spPr>
          <a:xfrm>
            <a:off x="3028950" y="857250"/>
            <a:ext cx="3086100" cy="2314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Google Shape;149;gf579341d0a_0_0:notes"/>
          <p:cNvSpPr txBox="1"/>
          <p:nvPr>
            <p:ph idx="1" type="body"/>
          </p:nvPr>
        </p:nvSpPr>
        <p:spPr>
          <a:xfrm>
            <a:off x="914400" y="3300413"/>
            <a:ext cx="7315200" cy="2700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gf579341d0a_0_0:notes"/>
          <p:cNvSpPr txBox="1"/>
          <p:nvPr>
            <p:ph idx="12" type="sldNum"/>
          </p:nvPr>
        </p:nvSpPr>
        <p:spPr>
          <a:xfrm>
            <a:off x="5180013" y="6513513"/>
            <a:ext cx="3962400" cy="3444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g30e503c31f2_0_6:notes"/>
          <p:cNvSpPr/>
          <p:nvPr>
            <p:ph idx="2" type="sldImg"/>
          </p:nvPr>
        </p:nvSpPr>
        <p:spPr>
          <a:xfrm>
            <a:off x="3028950" y="857250"/>
            <a:ext cx="3086100" cy="2314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" name="Google Shape;37;g30e503c31f2_0_6:notes"/>
          <p:cNvSpPr txBox="1"/>
          <p:nvPr>
            <p:ph idx="1" type="body"/>
          </p:nvPr>
        </p:nvSpPr>
        <p:spPr>
          <a:xfrm>
            <a:off x="914400" y="3300413"/>
            <a:ext cx="7315200" cy="2700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" name="Google Shape;38;g30e503c31f2_0_6:notes"/>
          <p:cNvSpPr txBox="1"/>
          <p:nvPr>
            <p:ph idx="12" type="sldNum"/>
          </p:nvPr>
        </p:nvSpPr>
        <p:spPr>
          <a:xfrm>
            <a:off x="5180013" y="6513513"/>
            <a:ext cx="3962400" cy="3444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f579341d0a_0_9:notes"/>
          <p:cNvSpPr/>
          <p:nvPr>
            <p:ph idx="2" type="sldImg"/>
          </p:nvPr>
        </p:nvSpPr>
        <p:spPr>
          <a:xfrm>
            <a:off x="3028950" y="857250"/>
            <a:ext cx="3086100" cy="2314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f579341d0a_0_9:notes"/>
          <p:cNvSpPr txBox="1"/>
          <p:nvPr>
            <p:ph idx="1" type="body"/>
          </p:nvPr>
        </p:nvSpPr>
        <p:spPr>
          <a:xfrm>
            <a:off x="914400" y="3300413"/>
            <a:ext cx="7315200" cy="2700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gf579341d0a_0_9:notes"/>
          <p:cNvSpPr txBox="1"/>
          <p:nvPr>
            <p:ph idx="12" type="sldNum"/>
          </p:nvPr>
        </p:nvSpPr>
        <p:spPr>
          <a:xfrm>
            <a:off x="5180013" y="6513513"/>
            <a:ext cx="3962400" cy="3444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3" name="Google Shape;163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4" name="Google Shape;44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0" name="Google Shape;50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6" name="Google Shape;56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3" name="Google Shape;63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0e503c31f2_0_12:notes"/>
          <p:cNvSpPr/>
          <p:nvPr>
            <p:ph idx="2" type="sldImg"/>
          </p:nvPr>
        </p:nvSpPr>
        <p:spPr>
          <a:xfrm>
            <a:off x="3028950" y="857250"/>
            <a:ext cx="3086100" cy="2314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0e503c31f2_0_12:notes"/>
          <p:cNvSpPr txBox="1"/>
          <p:nvPr>
            <p:ph idx="1" type="body"/>
          </p:nvPr>
        </p:nvSpPr>
        <p:spPr>
          <a:xfrm>
            <a:off x="914400" y="3300413"/>
            <a:ext cx="7315200" cy="2700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g30e503c31f2_0_12:notes"/>
          <p:cNvSpPr txBox="1"/>
          <p:nvPr>
            <p:ph idx="12" type="sldNum"/>
          </p:nvPr>
        </p:nvSpPr>
        <p:spPr>
          <a:xfrm>
            <a:off x="5180013" y="6513513"/>
            <a:ext cx="3962400" cy="3444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7" name="Google Shape;77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3" name="Google Shape;83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1143000" y="1122363"/>
            <a:ext cx="6858000" cy="2387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1143000" y="3602037"/>
            <a:ext cx="6858000" cy="1655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3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7465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300"/>
              <a:buChar char="•"/>
              <a:defRPr sz="2600"/>
            </a:lvl1pPr>
            <a:lvl2pPr indent="-3810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2pPr>
            <a:lvl3pPr indent="-38735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500"/>
              <a:buChar char="•"/>
              <a:defRPr sz="2200"/>
            </a:lvl3pPr>
            <a:lvl4pPr indent="-355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5pPr>
            <a:lvl6pPr indent="-3302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175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title"/>
          </p:nvPr>
        </p:nvSpPr>
        <p:spPr>
          <a:xfrm>
            <a:off x="388200" y="488833"/>
            <a:ext cx="84000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6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6" name="Google Shape;26;p6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1pPr>
            <a:lvl2pPr indent="-317500" lvl="1" marL="91440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2pPr>
            <a:lvl3pPr indent="-317500" lvl="2" marL="137160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3pPr>
            <a:lvl4pPr indent="-317500" lvl="3" marL="182880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4pPr>
            <a:lvl5pPr indent="-317500" lvl="4" marL="228600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5pPr>
            <a:lvl6pPr indent="-317500" lvl="5" marL="274320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6pPr>
            <a:lvl7pPr indent="-317500" lvl="6" marL="320040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7pPr>
            <a:lvl8pPr indent="-317500" lvl="7" marL="365760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8pPr>
            <a:lvl9pPr indent="-317500" lvl="8" marL="4114800" rtl="0" algn="l">
              <a:lnSpc>
                <a:spcPct val="9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Char char="■"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6217623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5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628650" y="1825625"/>
            <a:ext cx="78867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628650" y="6581748"/>
            <a:ext cx="2057400" cy="19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3028950" y="6581748"/>
            <a:ext cx="3086100" cy="19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6457950" y="6581748"/>
            <a:ext cx="2057400" cy="19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4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 txBox="1"/>
          <p:nvPr>
            <p:ph type="ctrTitle"/>
          </p:nvPr>
        </p:nvSpPr>
        <p:spPr>
          <a:xfrm>
            <a:off x="1951200" y="2218150"/>
            <a:ext cx="5241600" cy="1427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</a:pPr>
            <a:r>
              <a:rPr lang="en"/>
              <a:t>Module 9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</a:pPr>
            <a:r>
              <a:rPr lang="en" sz="3300"/>
              <a:t>Part 2 </a:t>
            </a:r>
            <a:endParaRPr sz="3300"/>
          </a:p>
        </p:txBody>
      </p:sp>
      <p:sp>
        <p:nvSpPr>
          <p:cNvPr id="34" name="Google Shape;34;p7"/>
          <p:cNvSpPr txBox="1"/>
          <p:nvPr>
            <p:ph idx="1" type="subTitle"/>
          </p:nvPr>
        </p:nvSpPr>
        <p:spPr>
          <a:xfrm>
            <a:off x="1774350" y="3650675"/>
            <a:ext cx="5595300" cy="1427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200"/>
              <a:buNone/>
            </a:pPr>
            <a:r>
              <a:rPr lang="en" sz="3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GUI, Event driven programing, and Graphics in C#</a:t>
            </a:r>
            <a:endParaRPr sz="2800">
              <a:solidFill>
                <a:srgbClr val="898989"/>
              </a:solidFill>
            </a:endParaRP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6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"/>
              <a:t>GUI Libraries</a:t>
            </a:r>
            <a:endParaRPr/>
          </a:p>
        </p:txBody>
      </p:sp>
      <p:sp>
        <p:nvSpPr>
          <p:cNvPr id="93" name="Google Shape;93;p16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937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"/>
              <a:t>We’ll be using the Windows Forms app in Visual Studio</a:t>
            </a:r>
            <a:endParaRPr/>
          </a:p>
          <a:p>
            <a:pPr indent="-3937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"/>
              <a:t>Open Visual Studio.</a:t>
            </a:r>
            <a:endParaRPr/>
          </a:p>
          <a:p>
            <a:pPr indent="-3937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"/>
              <a:t>Choose “New Project”, </a:t>
            </a:r>
            <a:endParaRPr/>
          </a:p>
          <a:p>
            <a:pPr indent="-3937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"/>
              <a:t>Click on “Windows Forms Application” </a:t>
            </a:r>
            <a:endParaRPr/>
          </a:p>
          <a:p>
            <a:pPr indent="-3937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"/>
              <a:t>Give it a name.</a:t>
            </a:r>
            <a:endParaRPr/>
          </a:p>
          <a:p>
            <a:pPr indent="-3937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"/>
              <a:t>Now if you run the project, you should see your hello world window.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7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"/>
              <a:t>Building a login form</a:t>
            </a:r>
            <a:endParaRPr/>
          </a:p>
        </p:txBody>
      </p:sp>
      <p:sp>
        <p:nvSpPr>
          <p:cNvPr id="99" name="Google Shape;99;p17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1460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</a:pPr>
            <a:r>
              <a:rPr lang="en" sz="2200"/>
              <a:t>You’ll begin by dragging a panel from the toolbox on the left onto Form1 </a:t>
            </a:r>
            <a:endParaRPr sz="2200"/>
          </a:p>
          <a:p>
            <a:pPr indent="-1460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</a:pPr>
            <a:r>
              <a:rPr lang="en" sz="2200"/>
              <a:t>Next drag 2 Labels, 2 TextBoxes, and a Button</a:t>
            </a:r>
            <a:endParaRPr sz="2200"/>
          </a:p>
          <a:p>
            <a:pPr indent="-1460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</a:pPr>
            <a:r>
              <a:rPr lang="en" sz="2200"/>
              <a:t>Click on the first Label, on the right choose “Properties” and change its “Text” to “Username: “</a:t>
            </a:r>
            <a:endParaRPr sz="2200"/>
          </a:p>
          <a:p>
            <a:pPr indent="-1460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</a:pPr>
            <a:r>
              <a:rPr lang="en" sz="2200"/>
              <a:t>Click on the second Label, and change its Text to “Password: “</a:t>
            </a:r>
            <a:endParaRPr sz="2200"/>
          </a:p>
          <a:p>
            <a:pPr indent="-1460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</a:pPr>
            <a:r>
              <a:rPr lang="en" sz="2200"/>
              <a:t>Click on the first TextBox, change its Design-name to “username”</a:t>
            </a:r>
            <a:endParaRPr sz="2200"/>
          </a:p>
          <a:p>
            <a:pPr indent="-1460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</a:pPr>
            <a:r>
              <a:rPr lang="en" sz="2200"/>
              <a:t>Click on the second TextBox, and change its PasswordChar to *, and its Design-name to password</a:t>
            </a:r>
            <a:endParaRPr sz="2200"/>
          </a:p>
          <a:p>
            <a:pPr indent="-1460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</a:pPr>
            <a:r>
              <a:rPr lang="en" sz="2200"/>
              <a:t>Click on Submit and change it’s Text to “Submit”</a:t>
            </a:r>
            <a:endParaRPr sz="2200"/>
          </a:p>
          <a:p>
            <a:pPr indent="-1460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</a:pPr>
            <a:r>
              <a:rPr lang="en" sz="2200"/>
              <a:t>Finally drag a 3rd Label below the submit button.  Change it’s text to an empty string, and it’s name to response</a:t>
            </a:r>
            <a:endParaRPr sz="22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8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"/>
              <a:t>Adding the event handler</a:t>
            </a:r>
            <a:endParaRPr/>
          </a:p>
        </p:txBody>
      </p:sp>
      <p:sp>
        <p:nvSpPr>
          <p:cNvPr id="105" name="Google Shape;105;p18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"/>
              <a:t>Click on Form1.cs at the top of your window.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"/>
              <a:t>You’ll see it’ll have automatically created button1_Click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"/>
              <a:t>Add the following code:</a:t>
            </a:r>
            <a:endParaRPr/>
          </a:p>
          <a:p>
            <a:pPr indent="0" lvl="0" marL="0" rtl="0" algn="l">
              <a:lnSpc>
                <a:spcPct val="7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590"/>
              <a:buNone/>
            </a:pPr>
            <a:r>
              <a:rPr lang="en" sz="259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string result = username.Text + " attempted to login";</a:t>
            </a:r>
            <a:endParaRPr sz="259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90"/>
              <a:buNone/>
            </a:pPr>
            <a:r>
              <a:rPr lang="en" sz="259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response.Text = result;</a:t>
            </a:r>
            <a:endParaRPr sz="259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90"/>
              <a:buNone/>
            </a:pPr>
            <a:r>
              <a:t/>
            </a:r>
            <a:endParaRPr sz="259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160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9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Adding a second form</a:t>
            </a:r>
            <a:endParaRPr/>
          </a:p>
        </p:txBody>
      </p:sp>
      <p:sp>
        <p:nvSpPr>
          <p:cNvPr id="112" name="Google Shape;112;p19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"/>
              <a:t>In the “Search Solution Explorer” window right </a:t>
            </a:r>
            <a:r>
              <a:rPr lang="en"/>
              <a:t>click</a:t>
            </a:r>
            <a:r>
              <a:rPr lang="en"/>
              <a:t> on the name of your project and choose “Add” - “Form (Windows Form)”.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"/>
              <a:t>Design the second form.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"/>
              <a:t>In your event handler for the submit button you can switch to the second form with: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"/>
              <a:t>Form2 f2 = new Form2();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"/>
              <a:t>f2.Show();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"/>
              <a:t>this.Hide();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0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Instead of opening a new window</a:t>
            </a:r>
            <a:endParaRPr/>
          </a:p>
        </p:txBody>
      </p:sp>
      <p:sp>
        <p:nvSpPr>
          <p:cNvPr id="119" name="Google Shape;119;p20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"/>
              <a:t>You can replace a part of the previous window, for example the Panel you added.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Form2 f2 = new Form2() { TopLevel = false, TopMost = true };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panel1.Controls.Add(f2);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"/>
              <a:t>f2.Show();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"/>
              <a:t>You’d now have to hide the other things which are in the panel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More likely you’d create a new panel with the new content, and switch them on the same form.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1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"/>
              <a:t>Doing some basic drawing</a:t>
            </a:r>
            <a:endParaRPr/>
          </a:p>
        </p:txBody>
      </p:sp>
      <p:sp>
        <p:nvSpPr>
          <p:cNvPr id="125" name="Google Shape;125;p21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" sz="2400"/>
              <a:t>In a new project y</a:t>
            </a:r>
            <a:r>
              <a:rPr lang="en" sz="2400"/>
              <a:t>ou’ll override the OnPaint Method.  At the end of the override you’ll call your parents OnPaint() method passing it a PaintEventArgs argument.  This triggers the paint event.</a:t>
            </a:r>
            <a:endParaRPr sz="2400"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" sz="2400"/>
              <a:t>Create a Graphics object </a:t>
            </a:r>
            <a:endParaRPr sz="2400"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" sz="2400"/>
              <a:t>Create a pen to draw the line.</a:t>
            </a:r>
            <a:endParaRPr sz="2400"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" sz="2400"/>
              <a:t>Create a solidbrush to make the filled in circle.</a:t>
            </a:r>
            <a:endParaRPr sz="2400"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" sz="2400"/>
              <a:t>Using the graphics object call DrawLine passing the pen and starting x,y, ending x,y</a:t>
            </a:r>
            <a:endParaRPr sz="2400"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" sz="2400"/>
              <a:t>Using the graphics object call FillEllipse passing the solidbrush, and </a:t>
            </a:r>
            <a:endParaRPr sz="24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2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en"/>
              <a:t>Draw some basic shapes C#</a:t>
            </a:r>
            <a:endParaRPr/>
          </a:p>
        </p:txBody>
      </p:sp>
      <p:sp>
        <p:nvSpPr>
          <p:cNvPr id="131" name="Google Shape;131;p22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SzPts val="1800"/>
              <a:buNone/>
            </a:pPr>
            <a:r>
              <a:rPr lang="en" sz="2400"/>
              <a:t>protected override void OnPaint(PaintEventArgs e)</a:t>
            </a:r>
            <a:br>
              <a:rPr lang="en" sz="2400"/>
            </a:br>
            <a:r>
              <a:rPr lang="en" sz="2400"/>
              <a:t>{</a:t>
            </a:r>
            <a:br>
              <a:rPr lang="en" sz="2400"/>
            </a:br>
            <a:r>
              <a:rPr lang="en" sz="2400"/>
              <a:t>    Graphics g = e.Graphics;</a:t>
            </a:r>
            <a:br>
              <a:rPr lang="en" sz="2400"/>
            </a:br>
            <a:r>
              <a:rPr lang="en" sz="2400"/>
              <a:t>    Pen pen = new Pen(Brushes.Black);</a:t>
            </a:r>
            <a:br>
              <a:rPr lang="en" sz="2400"/>
            </a:br>
            <a:r>
              <a:rPr lang="en" sz="2400"/>
              <a:t>    SolidBrush fillbrush = new SolidBrush(Color.Black);</a:t>
            </a:r>
            <a:br>
              <a:rPr lang="en" sz="2400"/>
            </a:br>
            <a:r>
              <a:rPr lang="en" sz="2400"/>
              <a:t>    g.DrawLine(pen, 40, 10, 10, 40);</a:t>
            </a:r>
            <a:br>
              <a:rPr lang="en" sz="2400"/>
            </a:br>
            <a:r>
              <a:rPr lang="en" sz="2400"/>
              <a:t>    g.FillEllipse(fillbrush, 10, 60, 30, 30);</a:t>
            </a:r>
            <a:br>
              <a:rPr lang="en" sz="2400"/>
            </a:br>
            <a:r>
              <a:rPr lang="en" sz="2400"/>
              <a:t>    base.OnPaint(e);</a:t>
            </a:r>
            <a:br>
              <a:rPr lang="en" sz="2400"/>
            </a:br>
            <a:r>
              <a:rPr lang="en" sz="2400"/>
              <a:t> }</a:t>
            </a:r>
            <a:endParaRPr sz="2400"/>
          </a:p>
        </p:txBody>
      </p:sp>
      <p:pic>
        <p:nvPicPr>
          <p:cNvPr id="132" name="Google Shape;132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512000" y="3920450"/>
            <a:ext cx="2170700" cy="2026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3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en"/>
              <a:t>What else can we do?</a:t>
            </a:r>
            <a:endParaRPr/>
          </a:p>
        </p:txBody>
      </p:sp>
      <p:sp>
        <p:nvSpPr>
          <p:cNvPr id="138" name="Google Shape;138;p23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</a:pPr>
            <a:r>
              <a:rPr lang="en" sz="1800">
                <a:solidFill>
                  <a:srgbClr val="000000"/>
                </a:solidFill>
              </a:rPr>
              <a:t>Java</a:t>
            </a:r>
            <a:endParaRPr sz="1800">
              <a:solidFill>
                <a:srgbClr val="000000"/>
              </a:solidFill>
            </a:endParaRPr>
          </a:p>
          <a:p>
            <a:pPr indent="-317500" lvl="0" marL="45720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-"/>
            </a:pPr>
            <a:r>
              <a:rPr lang="en" sz="1800">
                <a:solidFill>
                  <a:schemeClr val="dk1"/>
                </a:solidFill>
              </a:rPr>
              <a:t>fillPolygon</a:t>
            </a:r>
            <a:endParaRPr sz="1800">
              <a:solidFill>
                <a:schemeClr val="dk1"/>
              </a:solidFill>
            </a:endParaRPr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-"/>
            </a:pPr>
            <a:r>
              <a:rPr lang="en" sz="1800">
                <a:solidFill>
                  <a:schemeClr val="dk1"/>
                </a:solidFill>
              </a:rPr>
              <a:t>fillRect</a:t>
            </a:r>
            <a:endParaRPr sz="1800">
              <a:solidFill>
                <a:schemeClr val="dk1"/>
              </a:solidFill>
            </a:endParaRPr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-"/>
            </a:pPr>
            <a:r>
              <a:rPr lang="en" sz="1800">
                <a:solidFill>
                  <a:schemeClr val="dk1"/>
                </a:solidFill>
              </a:rPr>
              <a:t>fillRoundRect</a:t>
            </a:r>
            <a:endParaRPr sz="1800">
              <a:solidFill>
                <a:schemeClr val="dk1"/>
              </a:solidFill>
            </a:endParaRPr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-"/>
            </a:pPr>
            <a:r>
              <a:rPr lang="en" sz="1800">
                <a:solidFill>
                  <a:schemeClr val="dk1"/>
                </a:solidFill>
              </a:rPr>
              <a:t>fillArc</a:t>
            </a:r>
            <a:endParaRPr sz="1800">
              <a:solidFill>
                <a:schemeClr val="dk1"/>
              </a:solidFill>
            </a:endParaRPr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-"/>
            </a:pPr>
            <a:r>
              <a:rPr lang="en" sz="1800">
                <a:solidFill>
                  <a:schemeClr val="dk1"/>
                </a:solidFill>
              </a:rPr>
              <a:t>fillText</a:t>
            </a:r>
            <a:endParaRPr sz="1800">
              <a:solidFill>
                <a:schemeClr val="dk1"/>
              </a:solidFill>
            </a:endParaRPr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-"/>
            </a:pPr>
            <a:r>
              <a:rPr lang="en" sz="1800">
                <a:solidFill>
                  <a:schemeClr val="dk1"/>
                </a:solidFill>
              </a:rPr>
              <a:t>strokeLine</a:t>
            </a:r>
            <a:endParaRPr sz="1800">
              <a:solidFill>
                <a:schemeClr val="dk1"/>
              </a:solidFill>
            </a:endParaRPr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-"/>
            </a:pPr>
            <a:r>
              <a:rPr lang="en" sz="1800">
                <a:solidFill>
                  <a:schemeClr val="dk1"/>
                </a:solidFill>
              </a:rPr>
              <a:t>strokeRect</a:t>
            </a:r>
            <a:endParaRPr sz="1800">
              <a:solidFill>
                <a:schemeClr val="dk1"/>
              </a:solidFill>
            </a:endParaRPr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-"/>
            </a:pPr>
            <a:r>
              <a:rPr lang="en" sz="1800">
                <a:solidFill>
                  <a:schemeClr val="dk1"/>
                </a:solidFill>
              </a:rPr>
              <a:t>strokeRoundRect</a:t>
            </a:r>
            <a:endParaRPr sz="1800">
              <a:solidFill>
                <a:schemeClr val="dk1"/>
              </a:solidFill>
            </a:endParaRPr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-"/>
            </a:pPr>
            <a:r>
              <a:rPr lang="en" sz="1800">
                <a:solidFill>
                  <a:schemeClr val="dk1"/>
                </a:solidFill>
              </a:rPr>
              <a:t>strokeOval</a:t>
            </a:r>
            <a:endParaRPr sz="1800">
              <a:solidFill>
                <a:schemeClr val="dk1"/>
              </a:solidFill>
            </a:endParaRPr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-"/>
            </a:pPr>
            <a:r>
              <a:rPr lang="en" sz="1800">
                <a:solidFill>
                  <a:schemeClr val="dk1"/>
                </a:solidFill>
              </a:rPr>
              <a:t>strokeArc</a:t>
            </a:r>
            <a:endParaRPr sz="1800">
              <a:solidFill>
                <a:schemeClr val="dk1"/>
              </a:solidFill>
            </a:endParaRPr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-"/>
            </a:pPr>
            <a:r>
              <a:rPr lang="en" sz="1800">
                <a:solidFill>
                  <a:schemeClr val="dk1"/>
                </a:solidFill>
              </a:rPr>
              <a:t>strokePolygon</a:t>
            </a:r>
            <a:endParaRPr sz="1800">
              <a:solidFill>
                <a:schemeClr val="dk1"/>
              </a:solidFill>
            </a:endParaRPr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-"/>
            </a:pPr>
            <a:r>
              <a:rPr lang="en" sz="1800">
                <a:solidFill>
                  <a:schemeClr val="dk1"/>
                </a:solidFill>
              </a:rPr>
              <a:t>strokePolyline</a:t>
            </a:r>
            <a:endParaRPr sz="1800">
              <a:solidFill>
                <a:schemeClr val="dk1"/>
              </a:solidFill>
            </a:endParaRPr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-"/>
            </a:pPr>
            <a:r>
              <a:rPr lang="en" sz="1800">
                <a:solidFill>
                  <a:schemeClr val="dk1"/>
                </a:solidFill>
              </a:rPr>
              <a:t>strokeText</a:t>
            </a:r>
            <a:endParaRPr sz="1800">
              <a:solidFill>
                <a:schemeClr val="dk1"/>
              </a:solidFill>
            </a:endParaRPr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-"/>
            </a:pPr>
            <a:r>
              <a:rPr lang="en" sz="1800">
                <a:solidFill>
                  <a:schemeClr val="dk1"/>
                </a:solidFill>
              </a:rPr>
              <a:t>drawImage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2800"/>
          </a:p>
        </p:txBody>
      </p:sp>
      <p:sp>
        <p:nvSpPr>
          <p:cNvPr id="139" name="Google Shape;139;p23"/>
          <p:cNvSpPr txBox="1"/>
          <p:nvPr/>
        </p:nvSpPr>
        <p:spPr>
          <a:xfrm>
            <a:off x="4419600" y="1295400"/>
            <a:ext cx="4304400" cy="390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C#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-"/>
            </a:pPr>
            <a:r>
              <a:rPr b="0" i="0" lang="en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FillPolygon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-"/>
            </a:pPr>
            <a:r>
              <a:rPr b="0" i="0" lang="en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FillRectangle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-"/>
            </a:pPr>
            <a:r>
              <a:rPr b="0" i="0" lang="en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FillClosedCurve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-"/>
            </a:pPr>
            <a:r>
              <a:rPr b="0" i="0" lang="en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FillPie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-"/>
            </a:pPr>
            <a:r>
              <a:rPr b="0" i="0" lang="en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FillPath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-"/>
            </a:pPr>
            <a:r>
              <a:rPr b="0" i="0" lang="en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DrawArc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-"/>
            </a:pPr>
            <a:r>
              <a:rPr b="0" i="0" lang="en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DrawClosedCurve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-"/>
            </a:pPr>
            <a:r>
              <a:rPr b="0" i="0" lang="en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DrawCurve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-"/>
            </a:pPr>
            <a:r>
              <a:rPr b="0" i="0" lang="en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DrawEllipse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-"/>
            </a:pPr>
            <a:r>
              <a:rPr b="0" i="0" lang="en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DrawImage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-"/>
            </a:pPr>
            <a:r>
              <a:rPr b="0" i="0" lang="en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DrawPath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-"/>
            </a:pPr>
            <a:r>
              <a:rPr b="0" i="0" lang="en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DrawPie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-"/>
            </a:pPr>
            <a:r>
              <a:rPr b="0" i="0" lang="en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DrawPolygon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-"/>
            </a:pPr>
            <a:r>
              <a:rPr b="0" i="0" lang="en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DrawRectangle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-"/>
            </a:pPr>
            <a:r>
              <a:rPr b="0" i="0" lang="en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DrawString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-"/>
            </a:pPr>
            <a:r>
              <a:rPr b="0" i="0" lang="en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ScaleTransform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4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Building an interactive app</a:t>
            </a:r>
            <a:endParaRPr/>
          </a:p>
        </p:txBody>
      </p:sp>
      <p:sp>
        <p:nvSpPr>
          <p:cNvPr id="146" name="Google Shape;146;p24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•"/>
            </a:pPr>
            <a:r>
              <a:rPr lang="en"/>
              <a:t>Next we are going to build a trivial interactive app.  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•"/>
            </a:pPr>
            <a:r>
              <a:rPr lang="en"/>
              <a:t>This will be a basic tic tac toe game.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"/>
              <a:t>We need to draw 4 lines that intersect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"/>
              <a:t>We’ll do that with the basic draw lines commands in each language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"/>
              <a:t>Then we’ll setup an event handler for when the user clicks the mouse in the window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"/>
              <a:t>Wherever the user clicks we’ll place an X or an O.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"/>
              <a:t>We’ll keep track of which one we just placed, and then switch to the next for the next click.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"/>
              <a:t>We aren’t going to worry about lining up the X and O or figuring out who won etc.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5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 C# draw the lines</a:t>
            </a:r>
            <a:endParaRPr/>
          </a:p>
        </p:txBody>
      </p:sp>
      <p:sp>
        <p:nvSpPr>
          <p:cNvPr id="153" name="Google Shape;153;p25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b="1" lang="en" sz="1400">
                <a:latin typeface="Courier New"/>
                <a:ea typeface="Courier New"/>
                <a:cs typeface="Courier New"/>
                <a:sym typeface="Courier New"/>
              </a:rPr>
              <a:t>In Form1.Design.cs add these lines:</a:t>
            </a:r>
            <a:endParaRPr b="1" sz="14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>
                <a:latin typeface="Courier New"/>
                <a:ea typeface="Courier New"/>
                <a:cs typeface="Courier New"/>
                <a:sym typeface="Courier New"/>
              </a:rPr>
              <a:t>        string turn = "X";</a:t>
            </a:r>
            <a:endParaRPr sz="13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>
                <a:latin typeface="Courier New"/>
                <a:ea typeface="Courier New"/>
                <a:cs typeface="Courier New"/>
                <a:sym typeface="Courier New"/>
              </a:rPr>
              <a:t>        protected override void OnPaint(PaintEventArgs e)</a:t>
            </a:r>
            <a:endParaRPr sz="13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>
                <a:latin typeface="Courier New"/>
                <a:ea typeface="Courier New"/>
                <a:cs typeface="Courier New"/>
                <a:sym typeface="Courier New"/>
              </a:rPr>
              <a:t>        {</a:t>
            </a:r>
            <a:endParaRPr sz="13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>
                <a:latin typeface="Courier New"/>
                <a:ea typeface="Courier New"/>
                <a:cs typeface="Courier New"/>
                <a:sym typeface="Courier New"/>
              </a:rPr>
              <a:t>            base.OnPaint(e);</a:t>
            </a:r>
            <a:endParaRPr sz="13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>
                <a:latin typeface="Courier New"/>
                <a:ea typeface="Courier New"/>
                <a:cs typeface="Courier New"/>
                <a:sym typeface="Courier New"/>
              </a:rPr>
              <a:t>            Graphics g = e.Graphics;</a:t>
            </a:r>
            <a:endParaRPr sz="13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>
                <a:latin typeface="Courier New"/>
                <a:ea typeface="Courier New"/>
                <a:cs typeface="Courier New"/>
                <a:sym typeface="Courier New"/>
              </a:rPr>
              <a:t>            Pen myPen = new Pen(Brushes.Black);</a:t>
            </a:r>
            <a:endParaRPr sz="13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>
                <a:latin typeface="Courier New"/>
                <a:ea typeface="Courier New"/>
                <a:cs typeface="Courier New"/>
                <a:sym typeface="Courier New"/>
              </a:rPr>
              <a:t>            SolidBrush myBrush = new SolidBrush(Color.Black);</a:t>
            </a:r>
            <a:endParaRPr sz="13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>
                <a:latin typeface="Courier New"/>
                <a:ea typeface="Courier New"/>
                <a:cs typeface="Courier New"/>
                <a:sym typeface="Courier New"/>
              </a:rPr>
              <a:t>            g.DrawLine(myPen, 10, 100, 290, 100);</a:t>
            </a:r>
            <a:endParaRPr sz="13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>
                <a:latin typeface="Courier New"/>
                <a:ea typeface="Courier New"/>
                <a:cs typeface="Courier New"/>
                <a:sym typeface="Courier New"/>
              </a:rPr>
              <a:t>            g.DrawLine(myPen, 10, 200, 290, 200);</a:t>
            </a:r>
            <a:endParaRPr sz="13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>
                <a:latin typeface="Courier New"/>
                <a:ea typeface="Courier New"/>
                <a:cs typeface="Courier New"/>
                <a:sym typeface="Courier New"/>
              </a:rPr>
              <a:t>            g.DrawLine(myPen, 100, 10, 100, 290);</a:t>
            </a:r>
            <a:endParaRPr sz="13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>
                <a:latin typeface="Courier New"/>
                <a:ea typeface="Courier New"/>
                <a:cs typeface="Courier New"/>
                <a:sym typeface="Courier New"/>
              </a:rPr>
              <a:t>            g.DrawLine(myPen, 200, 10, 200, 290);</a:t>
            </a:r>
            <a:endParaRPr sz="13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" sz="1300">
                <a:latin typeface="Courier New"/>
                <a:ea typeface="Courier New"/>
                <a:cs typeface="Courier New"/>
                <a:sym typeface="Courier New"/>
              </a:rPr>
              <a:t>        }</a:t>
            </a:r>
            <a:endParaRPr sz="13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b="1" lang="en" sz="1300">
                <a:latin typeface="Courier New"/>
                <a:ea typeface="Courier New"/>
                <a:cs typeface="Courier New"/>
                <a:sym typeface="Courier New"/>
              </a:rPr>
              <a:t>In InitializeComponent() add:</a:t>
            </a:r>
            <a:endParaRPr b="1" sz="13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" sz="1300">
                <a:latin typeface="Courier New"/>
                <a:ea typeface="Courier New"/>
                <a:cs typeface="Courier New"/>
                <a:sym typeface="Courier New"/>
              </a:rPr>
              <a:t>this.MouseDown += new System.Windows.Forms.MouseEventHandler(this.Form1_MouseDown);</a:t>
            </a:r>
            <a:endParaRPr sz="1300"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8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Intro to GUIs</a:t>
            </a:r>
            <a:endParaRPr/>
          </a:p>
        </p:txBody>
      </p:sp>
      <p:sp>
        <p:nvSpPr>
          <p:cNvPr id="41" name="Google Shape;41;p8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"/>
              <a:t>Finally this semester we are going to look at building GUIs in C#.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"/>
              <a:t>Why are we doing it in C# not Java?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/>
              <a:t>C# provides a much better interface for building GUIs than Java.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/>
              <a:t>If you are interested in GUIs in Java, check out JavaFX in IntelliJ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"/>
              <a:t>Again this is a huge topic which we are </a:t>
            </a:r>
            <a:r>
              <a:rPr lang="en"/>
              <a:t>only going to scratch the surface of.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6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event handler</a:t>
            </a:r>
            <a:endParaRPr/>
          </a:p>
        </p:txBody>
      </p:sp>
      <p:sp>
        <p:nvSpPr>
          <p:cNvPr id="160" name="Google Shape;160;p26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fontScale="62500" lnSpcReduction="10000"/>
          </a:bodyPr>
          <a:lstStyle/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b="1" lang="en"/>
              <a:t>Into Form1.cs add (get to it by double clicking on the form):</a:t>
            </a:r>
            <a:endParaRPr b="1"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"/>
              <a:t>        private void Form1_MouseDown(object sender, MouseEventArgs e)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"/>
              <a:t>        {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"/>
              <a:t>            using (Graphics graphics = CreateGraphics())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"/>
              <a:t>            {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"/>
              <a:t>                graphics.DrawString(turn, DefaultFont, new SolidBrush(Color.Blue), e.X, e.Y);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"/>
              <a:t>                if (turn == "X")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"/>
              <a:t>                {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"/>
              <a:t>                    turn = "O";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"/>
              <a:t>                }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"/>
              <a:t>                else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"/>
              <a:t>                {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"/>
              <a:t>                    turn = "X";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"/>
              <a:t>                }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"/>
              <a:t>            }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"/>
              <a:t>        }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7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"/>
              <a:t>Frontend vs backend coding</a:t>
            </a:r>
            <a:endParaRPr/>
          </a:p>
        </p:txBody>
      </p:sp>
      <p:sp>
        <p:nvSpPr>
          <p:cNvPr id="166" name="Google Shape;166;p27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" sz="2400"/>
              <a:t>Most applications we’ve written so far have been simple programs that do a single task.</a:t>
            </a:r>
            <a:endParaRPr sz="2400"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" sz="2400"/>
              <a:t>Larger applications are often divided and coded in two separate sections </a:t>
            </a:r>
            <a:endParaRPr sz="2400"/>
          </a:p>
          <a:p>
            <a:pPr indent="-330200" lvl="1" marL="5143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</a:pPr>
            <a:r>
              <a:rPr lang="en"/>
              <a:t>Backend </a:t>
            </a:r>
            <a:endParaRPr/>
          </a:p>
          <a:p>
            <a:pPr indent="-330200" lvl="2" marL="8572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</a:pPr>
            <a:r>
              <a:rPr lang="en" sz="1800"/>
              <a:t>Typically interacts with data sources (e.g. databases, files, internet APIs), implements all the logic.</a:t>
            </a:r>
            <a:endParaRPr sz="1800"/>
          </a:p>
          <a:p>
            <a:pPr indent="-330200" lvl="1" marL="5143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</a:pPr>
            <a:r>
              <a:rPr lang="en"/>
              <a:t>Frontend</a:t>
            </a:r>
            <a:endParaRPr/>
          </a:p>
          <a:p>
            <a:pPr indent="-330200" lvl="2" marL="8572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</a:pPr>
            <a:r>
              <a:rPr lang="en" sz="1800"/>
              <a:t>Sometimes a web application, or mobile app, or desktop application or all three.</a:t>
            </a:r>
            <a:endParaRPr sz="1800"/>
          </a:p>
          <a:p>
            <a:pPr indent="-330200" lvl="1" marL="5143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</a:pPr>
            <a:r>
              <a:rPr lang="en"/>
              <a:t>Middleware</a:t>
            </a:r>
            <a:endParaRPr/>
          </a:p>
          <a:p>
            <a:pPr indent="-330200" lvl="2" marL="8572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</a:pPr>
            <a:r>
              <a:rPr lang="en" sz="1800"/>
              <a:t>Often the interface between the backend, and the various front ends may be a set of APIs which allow new front ends to be developed in different formats.</a:t>
            </a:r>
            <a:endParaRPr sz="18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"/>
              <a:t>Event driven programming</a:t>
            </a:r>
            <a:endParaRPr/>
          </a:p>
        </p:txBody>
      </p:sp>
      <p:sp>
        <p:nvSpPr>
          <p:cNvPr id="47" name="Google Shape;47;p9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74650" lvl="0" marL="45720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" sz="2400"/>
              <a:t>Most things you have written so far in Java or C# were executed in a linear fashion.  It starts at the top of main, and works its way through the code.</a:t>
            </a:r>
            <a:endParaRPr sz="2400"/>
          </a:p>
          <a:p>
            <a:pPr indent="-3810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Event driven is different.  You’ll write lots of event handlers they don’t get executed until a user causes them by pressing a button, typing text, or clicking somewhere on the screen.</a:t>
            </a:r>
            <a:endParaRPr sz="2400"/>
          </a:p>
          <a:p>
            <a:pPr indent="-3810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Then you’ll design a GUI, and connect each GUI element to the appropriate event handlers.</a:t>
            </a:r>
            <a:endParaRPr sz="2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0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"/>
              <a:t>Why use GUIs? </a:t>
            </a:r>
            <a:endParaRPr/>
          </a:p>
        </p:txBody>
      </p:sp>
      <p:sp>
        <p:nvSpPr>
          <p:cNvPr id="53" name="Google Shape;53;p10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19050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</a:pPr>
            <a:r>
              <a:rPr lang="en" sz="2700"/>
              <a:t>If well designed, should be natural for people to understand how to use it without extensive training.</a:t>
            </a:r>
            <a:endParaRPr sz="2700"/>
          </a:p>
          <a:p>
            <a:pPr indent="-190500" lvl="1" marL="5143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Char char="•"/>
            </a:pPr>
            <a:r>
              <a:rPr lang="en" sz="2300"/>
              <a:t>This includes logically arranging the data, only showing what’s necessary at any given time to not overwhelm, hiding rarely used elements in advanced screens, or sub menus.</a:t>
            </a:r>
            <a:endParaRPr sz="2300"/>
          </a:p>
          <a:p>
            <a:pPr indent="-19050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</a:pPr>
            <a:r>
              <a:rPr lang="en" sz="2700"/>
              <a:t>UI design is a whole discipline.</a:t>
            </a:r>
            <a:endParaRPr sz="2700"/>
          </a:p>
          <a:p>
            <a:pPr indent="-190500" lvl="1" marL="5143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Char char="•"/>
            </a:pPr>
            <a:r>
              <a:rPr lang="en" sz="2300"/>
              <a:t>There are trends which come and go as people learn what works better.</a:t>
            </a:r>
            <a:endParaRPr sz="2300"/>
          </a:p>
          <a:p>
            <a:pPr indent="-190500" lvl="1" marL="5143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Char char="•"/>
            </a:pPr>
            <a:r>
              <a:rPr lang="en" sz="2300"/>
              <a:t>Currently clean minimal designs are favored over complex busy designs.</a:t>
            </a:r>
            <a:endParaRPr sz="2300"/>
          </a:p>
          <a:p>
            <a:pPr indent="-190500" lvl="1" marL="5143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Char char="•"/>
            </a:pPr>
            <a:r>
              <a:rPr lang="en" sz="2300"/>
              <a:t>Larger easy to read fonts are favored over pages of text.</a:t>
            </a:r>
            <a:endParaRPr sz="2300"/>
          </a:p>
          <a:p>
            <a:pPr indent="-190500" lvl="1" marL="5143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Char char="•"/>
            </a:pPr>
            <a:r>
              <a:rPr lang="en" sz="2300"/>
              <a:t>More animations and storytelling are favored.</a:t>
            </a:r>
            <a:endParaRPr sz="23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1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en"/>
              <a:t>Common Parts of a GUI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59" name="Google Shape;59;p11"/>
          <p:cNvSpPr txBox="1"/>
          <p:nvPr>
            <p:ph idx="1" type="body"/>
          </p:nvPr>
        </p:nvSpPr>
        <p:spPr>
          <a:xfrm>
            <a:off x="369875" y="1253325"/>
            <a:ext cx="5490900" cy="5037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115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Char char="●"/>
            </a:pPr>
            <a:r>
              <a:rPr lang="en" sz="2100"/>
              <a:t>The GUI will run in a window.</a:t>
            </a:r>
            <a:endParaRPr sz="2100"/>
          </a:p>
          <a:p>
            <a:pPr indent="-285750" lvl="1" marL="9144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</a:pPr>
            <a:r>
              <a:rPr lang="en" sz="1900"/>
              <a:t>The window has a background color, size etc</a:t>
            </a:r>
            <a:endParaRPr sz="1900"/>
          </a:p>
          <a:p>
            <a:pPr indent="-31115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Char char="●"/>
            </a:pPr>
            <a:r>
              <a:rPr lang="en" sz="2100"/>
              <a:t>The information in the window is typically laid out in a logical fashion.  </a:t>
            </a:r>
            <a:endParaRPr sz="2100"/>
          </a:p>
          <a:p>
            <a:pPr indent="-285750" lvl="1" marL="9144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</a:pPr>
            <a:r>
              <a:rPr lang="en" sz="1900"/>
              <a:t>Commonly windows are laid out as a grid or table, a tree or as cards.  Sometimes all are used.</a:t>
            </a:r>
            <a:endParaRPr sz="1900"/>
          </a:p>
          <a:p>
            <a:pPr indent="-31115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Char char="●"/>
            </a:pPr>
            <a:r>
              <a:rPr lang="en" sz="2100"/>
              <a:t>Users interact with the GUI through:</a:t>
            </a:r>
            <a:endParaRPr sz="2100"/>
          </a:p>
          <a:p>
            <a:pPr indent="-285750" lvl="1" marL="9144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</a:pPr>
            <a:r>
              <a:rPr lang="en" sz="1900"/>
              <a:t>Menus, Buttons, selection lists, radio buttons (select only one), checkboxes (select many), date pickers, file choosers, labels (text strings), knobs, sliders, links, progress bars, etc.</a:t>
            </a:r>
            <a:endParaRPr sz="1900"/>
          </a:p>
          <a:p>
            <a:pPr indent="-31115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Char char="●"/>
            </a:pPr>
            <a:r>
              <a:rPr lang="en" sz="2100"/>
              <a:t>If the GUI is graphical, you’ll be drawing items on a canvas and possibly moving them.</a:t>
            </a:r>
            <a:endParaRPr sz="2100"/>
          </a:p>
        </p:txBody>
      </p:sp>
      <p:pic>
        <p:nvPicPr>
          <p:cNvPr id="60" name="Google Shape;60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860800" y="1215301"/>
            <a:ext cx="2815500" cy="38181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2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en"/>
              <a:t>Positioning items in a GUI (Layout)</a:t>
            </a:r>
            <a:endParaRPr/>
          </a:p>
        </p:txBody>
      </p:sp>
      <p:pic>
        <p:nvPicPr>
          <p:cNvPr id="66" name="Google Shape;66;p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864800" y="1890825"/>
            <a:ext cx="5857675" cy="3545250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12"/>
          <p:cNvSpPr txBox="1"/>
          <p:nvPr/>
        </p:nvSpPr>
        <p:spPr>
          <a:xfrm>
            <a:off x="72950" y="1890825"/>
            <a:ext cx="3051250" cy="3854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6195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●"/>
            </a:pPr>
            <a:r>
              <a:rPr b="0" i="0" lang="en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Items are positioned with an XY coordinate.</a:t>
            </a:r>
            <a:endParaRPr b="0" i="0" sz="2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6195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●"/>
            </a:pPr>
            <a:r>
              <a:rPr b="0" i="0" lang="en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(0,0) is the top left corner</a:t>
            </a:r>
            <a:endParaRPr b="0" i="0" sz="2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6195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●"/>
            </a:pPr>
            <a:r>
              <a:rPr b="0" i="0" lang="en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Thus a line drawn from 75,60 to 350,250 would be a diagonal line </a:t>
            </a:r>
            <a:endParaRPr b="0" i="0" sz="2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3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Absolute vs Relative positioning</a:t>
            </a:r>
            <a:endParaRPr/>
          </a:p>
        </p:txBody>
      </p:sp>
      <p:sp>
        <p:nvSpPr>
          <p:cNvPr id="74" name="Google Shape;74;p13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"/>
              <a:t>While</a:t>
            </a:r>
            <a:r>
              <a:rPr lang="en"/>
              <a:t> you could lay out an interface by positioning every item at specific locations, that layout won’t scale well on different size screens.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"/>
              <a:t>Think about your phone, you can look at it in portrait mode, or in landscape mode.   The dimensions of the screen are very different in those 2 configurations.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"/>
              <a:t>Thus if you </a:t>
            </a:r>
            <a:r>
              <a:rPr lang="en"/>
              <a:t>absolutely</a:t>
            </a:r>
            <a:r>
              <a:rPr lang="en"/>
              <a:t> placed everything, some things would be off screen.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"/>
              <a:t>Instead we’ll typically use relative positioning.  That way things can “reflow” when the screen size changes.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4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"/>
              <a:t>Review of Hexadecimal</a:t>
            </a:r>
            <a:endParaRPr/>
          </a:p>
        </p:txBody>
      </p:sp>
      <p:sp>
        <p:nvSpPr>
          <p:cNvPr id="80" name="Google Shape;80;p14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</a:pPr>
            <a:r>
              <a:rPr lang="en" sz="2800"/>
              <a:t>Colors will be specified as 3 hexadecimal values, so let’s review Hexadecimal.</a:t>
            </a:r>
            <a:endParaRPr sz="2800"/>
          </a:p>
          <a:p>
            <a:pPr indent="-323850" lvl="1" marL="5143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" sz="2000"/>
              <a:t>Hex is a number system based on 16 digits 0-9, A, B, C, D, E and F.</a:t>
            </a:r>
            <a:endParaRPr sz="2000"/>
          </a:p>
          <a:p>
            <a:pPr indent="-323850" lvl="1" marL="5143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" sz="2000"/>
              <a:t>Any decimal number 9 or below is the same in Hex.  </a:t>
            </a:r>
            <a:endParaRPr sz="2000"/>
          </a:p>
          <a:p>
            <a:pPr indent="-323850" lvl="2" marL="8572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" sz="2000"/>
              <a:t>Decimal 10 = A, </a:t>
            </a:r>
            <a:endParaRPr sz="2000"/>
          </a:p>
          <a:p>
            <a:pPr indent="-323850" lvl="2" marL="8572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" sz="2000"/>
              <a:t>Decimal 11= B ...</a:t>
            </a:r>
            <a:endParaRPr sz="2000"/>
          </a:p>
          <a:p>
            <a:pPr indent="-323850" lvl="2" marL="8572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" sz="2000"/>
              <a:t>Decimal 15 = F</a:t>
            </a:r>
            <a:endParaRPr sz="2000"/>
          </a:p>
          <a:p>
            <a:pPr indent="-323850" lvl="2" marL="8572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" sz="2000"/>
              <a:t>Decimal 16 = 10</a:t>
            </a:r>
            <a:endParaRPr sz="2000"/>
          </a:p>
          <a:p>
            <a:pPr indent="-323850" lvl="2" marL="8572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" sz="2000"/>
              <a:t>Decimal 17 = 11 ...</a:t>
            </a:r>
            <a:endParaRPr sz="2000"/>
          </a:p>
          <a:p>
            <a:pPr indent="-323850" lvl="2" marL="8572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" sz="2000"/>
              <a:t>Decimal 26 = 1A</a:t>
            </a:r>
            <a:endParaRPr sz="2000"/>
          </a:p>
          <a:p>
            <a:pPr indent="-323850" lvl="2" marL="8572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" sz="2000"/>
              <a:t>Decimal 31 = 1F</a:t>
            </a:r>
            <a:endParaRPr sz="2000"/>
          </a:p>
          <a:p>
            <a:pPr indent="-323850" lvl="2" marL="8572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" sz="2000"/>
              <a:t>Decimal 32 = 20 ...</a:t>
            </a:r>
            <a:endParaRPr sz="2000"/>
          </a:p>
          <a:p>
            <a:pPr indent="-323850" lvl="2" marL="8572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" sz="2000"/>
              <a:t>Decimal 255 = FF</a:t>
            </a:r>
            <a:endParaRPr sz="20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5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"/>
              <a:t>Colors</a:t>
            </a:r>
            <a:endParaRPr/>
          </a:p>
        </p:txBody>
      </p:sp>
      <p:sp>
        <p:nvSpPr>
          <p:cNvPr id="86" name="Google Shape;86;p15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" sz="2400"/>
              <a:t>Any color can be represented by 3 (hex) </a:t>
            </a:r>
            <a:br>
              <a:rPr lang="en" sz="2400"/>
            </a:br>
            <a:r>
              <a:rPr lang="en" sz="2400"/>
              <a:t>values of Red, Green and Blue.</a:t>
            </a:r>
            <a:endParaRPr sz="2400"/>
          </a:p>
          <a:p>
            <a:pPr indent="-171450" lvl="1" marL="5143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" sz="2000"/>
              <a:t>Red = FF 00 00</a:t>
            </a:r>
            <a:endParaRPr sz="2000"/>
          </a:p>
          <a:p>
            <a:pPr indent="-171450" lvl="1" marL="5143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" sz="2000"/>
              <a:t>Green = 00 FF 00</a:t>
            </a:r>
            <a:endParaRPr sz="2000"/>
          </a:p>
          <a:p>
            <a:pPr indent="-171450" lvl="1" marL="5143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" sz="2000"/>
              <a:t>Blue = 00 00 FF</a:t>
            </a:r>
            <a:endParaRPr sz="2000"/>
          </a:p>
          <a:p>
            <a:pPr indent="-171450" lvl="1" marL="5143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" sz="2000"/>
              <a:t>Yellow = FF FF 00</a:t>
            </a:r>
            <a:endParaRPr sz="2000"/>
          </a:p>
          <a:p>
            <a:pPr indent="-171450" lvl="1" marL="5143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" sz="2000"/>
              <a:t>Purple = FF 00 FF</a:t>
            </a:r>
            <a:endParaRPr sz="2000"/>
          </a:p>
          <a:p>
            <a:pPr indent="-171450" lvl="1" marL="5143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" sz="2000"/>
              <a:t>White = FF FF FF</a:t>
            </a:r>
            <a:endParaRPr sz="2000"/>
          </a:p>
          <a:p>
            <a:pPr indent="-171450" lvl="1" marL="5143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" sz="2000"/>
              <a:t>Black = 00 00 00</a:t>
            </a:r>
            <a:endParaRPr sz="2000"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" sz="2400"/>
              <a:t>Every shade and color can be achieved </a:t>
            </a:r>
            <a:br>
              <a:rPr lang="en" sz="2400"/>
            </a:br>
            <a:r>
              <a:rPr lang="en" sz="2400"/>
              <a:t>by altering the 3 values.</a:t>
            </a:r>
            <a:endParaRPr sz="2400"/>
          </a:p>
        </p:txBody>
      </p:sp>
      <p:pic>
        <p:nvPicPr>
          <p:cNvPr id="87" name="Google Shape;87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078051" y="525030"/>
            <a:ext cx="2462025" cy="49324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