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47682c87e_0_44:notes"/>
          <p:cNvSpPr/>
          <p:nvPr>
            <p:ph idx="2" type="sldImg"/>
          </p:nvPr>
        </p:nvSpPr>
        <p:spPr>
          <a:xfrm>
            <a:off x="1257319" y="720725"/>
            <a:ext cx="4800600" cy="360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" name="Google Shape;32;ge47682c87e_0_44:notes"/>
          <p:cNvSpPr txBox="1"/>
          <p:nvPr>
            <p:ph idx="1" type="body"/>
          </p:nvPr>
        </p:nvSpPr>
        <p:spPr>
          <a:xfrm>
            <a:off x="974725" y="4560888"/>
            <a:ext cx="5366100" cy="4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1275" lIns="102550" spcFirstLastPara="1" rIns="102550" wrap="square" tIns="5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e47682c87e_0_44:notes"/>
          <p:cNvSpPr txBox="1"/>
          <p:nvPr>
            <p:ph idx="12" type="sldNum"/>
          </p:nvPr>
        </p:nvSpPr>
        <p:spPr>
          <a:xfrm>
            <a:off x="4144963" y="9121775"/>
            <a:ext cx="3170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51275" lIns="102550" spcFirstLastPara="1" rIns="102550" wrap="square" tIns="51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1a80cae9a_0_0:notes"/>
          <p:cNvSpPr/>
          <p:nvPr>
            <p:ph idx="2" type="sldImg"/>
          </p:nvPr>
        </p:nvSpPr>
        <p:spPr>
          <a:xfrm>
            <a:off x="1257300" y="720725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1a80cae9a_0_0:notes"/>
          <p:cNvSpPr txBox="1"/>
          <p:nvPr>
            <p:ph idx="1" type="body"/>
          </p:nvPr>
        </p:nvSpPr>
        <p:spPr>
          <a:xfrm>
            <a:off x="974725" y="4560888"/>
            <a:ext cx="5365800" cy="43197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41a80cae9a_0_0:notes"/>
          <p:cNvSpPr txBox="1"/>
          <p:nvPr>
            <p:ph idx="12" type="sldNum"/>
          </p:nvPr>
        </p:nvSpPr>
        <p:spPr>
          <a:xfrm>
            <a:off x="4144963" y="9121775"/>
            <a:ext cx="3170100" cy="4794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9215665bd_0_0:notes"/>
          <p:cNvSpPr/>
          <p:nvPr>
            <p:ph idx="2" type="sldImg"/>
          </p:nvPr>
        </p:nvSpPr>
        <p:spPr>
          <a:xfrm>
            <a:off x="1257300" y="720725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9215665bd_0_0:notes"/>
          <p:cNvSpPr txBox="1"/>
          <p:nvPr>
            <p:ph idx="1" type="body"/>
          </p:nvPr>
        </p:nvSpPr>
        <p:spPr>
          <a:xfrm>
            <a:off x="974725" y="4560888"/>
            <a:ext cx="5365800" cy="43197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49215665bd_0_0:notes"/>
          <p:cNvSpPr txBox="1"/>
          <p:nvPr>
            <p:ph idx="12" type="sldNum"/>
          </p:nvPr>
        </p:nvSpPr>
        <p:spPr>
          <a:xfrm>
            <a:off x="4144963" y="9121775"/>
            <a:ext cx="3170100" cy="4794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1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6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873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2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302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175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88200" y="488833"/>
            <a:ext cx="8400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581748"/>
            <a:ext cx="2057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581748"/>
            <a:ext cx="30861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581748"/>
            <a:ext cx="2057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951200" y="2124200"/>
            <a:ext cx="524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Module 8</a:t>
            </a:r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1837644" y="3572375"/>
            <a:ext cx="54687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Part 3</a:t>
            </a:r>
            <a:endParaRPr sz="3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Trees and Graphs</a:t>
            </a:r>
            <a:endParaRPr sz="28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/>
              <a:t>Tree Traversal</a:t>
            </a:r>
            <a:endParaRPr sz="360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Tree traversal schemes include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Preorder traversal –generates prefix order for expression tree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Inorder traversal – generates the data in sorted order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Postorder traversal – useful for deleting nodes from the tree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These are depth first processes.  You will encounter other processes in data structures.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Tree Traversal</a:t>
            </a:r>
            <a:endParaRPr sz="2970"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Using L for the left child, R for the right child and P for Print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Preorder traversal is  P L R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Inorder traversal is L P R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Postorder traversal is L R P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Inorder:  2, 4, 6, 8, 9, 10, 12, 15, 17, 20, 24, 25, 28, 30, 36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PreOrder:  15, 8, 4,  2, 6, 10, 9, 12, 25, 20, 17, 24, 30, 28, 36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PostOrder:  2, 6, 4,  9, 12, 10, 8,    17, 24, 20,    28, 36, 30, 25, 15</a:t>
            </a:r>
            <a:endParaRPr sz="210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975" y="2538413"/>
            <a:ext cx="34480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Recursive Processing Example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void PrintTree(Node current) {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if (current != null) {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PRINT(current.data);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PrintTree(current.left);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PrintTree(current.right);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}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Java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A built in implementation of a Binary Search Tree in Java is TreeMap: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50" y="2086600"/>
            <a:ext cx="5929200" cy="3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Iterating a Tree using a foreach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00" y="1279625"/>
            <a:ext cx="8340676" cy="356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62000" y="914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Graphs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191000" y="1524000"/>
            <a:ext cx="457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Graphs can have multiple references in and multiple references out (whereas tree node only has one reference in)</a:t>
            </a:r>
            <a:endParaRPr/>
          </a:p>
          <a:p>
            <a:pPr indent="-1143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Graphs can be directed or undirected and cyclic or acyclic</a:t>
            </a:r>
            <a:endParaRPr/>
          </a:p>
        </p:txBody>
      </p:sp>
      <p:pic>
        <p:nvPicPr>
          <p:cNvPr descr="http://upload.wikimedia.org/wikipedia/commons/thumb/5/5b/6n-graf.svg/200px-6n-graf.svg.png"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76400"/>
            <a:ext cx="29305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733800"/>
            <a:ext cx="27432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375775" y="522950"/>
            <a:ext cx="65805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Tree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75" y="1284749"/>
            <a:ext cx="6250500" cy="49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272400" y="473900"/>
            <a:ext cx="2089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Graph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000" y="1102400"/>
            <a:ext cx="6172200" cy="528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Non-Linear data structures</a:t>
            </a:r>
            <a:endParaRPr/>
          </a:p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2 primary types:</a:t>
            </a:r>
            <a:endParaRPr sz="29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Trees</a:t>
            </a:r>
            <a:endParaRPr sz="27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Graphs</a:t>
            </a:r>
            <a:endParaRPr sz="2700"/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All trees are graphs, but not all graphs are trees</a:t>
            </a:r>
            <a:endParaRPr sz="2900"/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Recursion is useful and is the easiest way to process them.  It helps keep track of what's been processed and what remain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/>
              <a:t>Trees</a:t>
            </a:r>
            <a:endParaRPr sz="360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Single parent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0 or more children</a:t>
            </a:r>
            <a:endParaRPr sz="2800">
              <a:solidFill>
                <a:schemeClr val="dk1"/>
              </a:solidFill>
            </a:endParaRPr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A node with no children is called a "leaf"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The topmost node is called the "root"</a:t>
            </a:r>
            <a:endParaRPr sz="2800">
              <a:solidFill>
                <a:schemeClr val="dk1"/>
              </a:solidFill>
            </a:endParaRPr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N-ary trees</a:t>
            </a:r>
            <a:endParaRPr sz="2800">
              <a:solidFill>
                <a:schemeClr val="dk1"/>
              </a:solidFill>
            </a:endParaRPr>
          </a:p>
          <a:p>
            <a:pPr indent="-1143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  </a:t>
            </a:r>
            <a:r>
              <a:rPr lang="en-US" sz="2800">
                <a:solidFill>
                  <a:schemeClr val="dk1"/>
                </a:solidFill>
              </a:rPr>
              <a:t>Binary trees 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N-ary Trees</a:t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The best example of an n-ary tree is your computer’s directory system.  It has a single starting point and then 0 or more branches.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272600" y="395427"/>
            <a:ext cx="84183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Binary Search Trees</a:t>
            </a:r>
            <a:endParaRPr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362850" y="1148847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Binary search trees allow for fast insertion and removal of elements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specially designed for fast searching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A binary tree consists of two nodes, each of which has two child nodes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All nodes in a binary search tree fulfill the property that: </a:t>
            </a:r>
            <a:endParaRPr/>
          </a:p>
          <a:p>
            <a:pPr indent="-1524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Descendants to the left have smaller data values than the node data value </a:t>
            </a:r>
            <a:endParaRPr/>
          </a:p>
          <a:p>
            <a:pPr indent="-1524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Descendants to the right have larger data values than the node data value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BST Tree Nodes  </a:t>
            </a:r>
            <a:endParaRPr/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This is important and is worthy of being repeated: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All nodes in a binary search tree fulfill the property that: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Descendants to the left have smaller data values than the node data value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Descendants to the right have larger data values than the node data value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628650" y="365127"/>
            <a:ext cx="78867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Build the Tree</a:t>
            </a:r>
            <a:endParaRPr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28650" y="1066801"/>
            <a:ext cx="7886700" cy="511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31445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69"/>
              <a:buChar char="•"/>
            </a:pPr>
            <a:r>
              <a:rPr lang="en-US"/>
              <a:t>Insert the following data into a BST that has a root node of 15:  </a:t>
            </a:r>
            <a:endParaRPr/>
          </a:p>
          <a:p>
            <a:pPr indent="-13144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Char char="•"/>
            </a:pPr>
            <a:r>
              <a:rPr lang="en-US"/>
              <a:t>  25, 8, 4, 10,  30,  20,  6, 2, 12, 17, 36, 24,  9, 28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                          15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          8                              25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4               10                20           30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2        6      9        12      17      24   28     36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</p:txBody>
      </p:sp>
      <p:cxnSp>
        <p:nvCxnSpPr>
          <p:cNvPr id="78" name="Google Shape;78;p13"/>
          <p:cNvCxnSpPr/>
          <p:nvPr/>
        </p:nvCxnSpPr>
        <p:spPr>
          <a:xfrm flipH="1">
            <a:off x="3295650" y="2173175"/>
            <a:ext cx="762000" cy="49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" name="Google Shape;79;p13"/>
          <p:cNvCxnSpPr/>
          <p:nvPr/>
        </p:nvCxnSpPr>
        <p:spPr>
          <a:xfrm flipH="1">
            <a:off x="2700325" y="2758775"/>
            <a:ext cx="381000" cy="34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" name="Google Shape;80;p13"/>
          <p:cNvCxnSpPr/>
          <p:nvPr/>
        </p:nvCxnSpPr>
        <p:spPr>
          <a:xfrm flipH="1">
            <a:off x="2057400" y="3343975"/>
            <a:ext cx="304800" cy="381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" name="Google Shape;81;p13"/>
          <p:cNvCxnSpPr/>
          <p:nvPr/>
        </p:nvCxnSpPr>
        <p:spPr>
          <a:xfrm flipH="1">
            <a:off x="5064387" y="2701474"/>
            <a:ext cx="2583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" name="Google Shape;82;p13"/>
          <p:cNvCxnSpPr/>
          <p:nvPr/>
        </p:nvCxnSpPr>
        <p:spPr>
          <a:xfrm flipH="1">
            <a:off x="3305112" y="3303875"/>
            <a:ext cx="381000" cy="34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3" name="Google Shape;83;p13"/>
          <p:cNvCxnSpPr/>
          <p:nvPr/>
        </p:nvCxnSpPr>
        <p:spPr>
          <a:xfrm flipH="1">
            <a:off x="4628880" y="3232546"/>
            <a:ext cx="283500" cy="39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4" name="Google Shape;84;p13"/>
          <p:cNvCxnSpPr/>
          <p:nvPr/>
        </p:nvCxnSpPr>
        <p:spPr>
          <a:xfrm flipH="1">
            <a:off x="5617188" y="3294959"/>
            <a:ext cx="219000" cy="36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5" name="Google Shape;85;p13"/>
          <p:cNvCxnSpPr/>
          <p:nvPr/>
        </p:nvCxnSpPr>
        <p:spPr>
          <a:xfrm>
            <a:off x="4316475" y="2069968"/>
            <a:ext cx="800100" cy="49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6" name="Google Shape;86;p13"/>
          <p:cNvCxnSpPr/>
          <p:nvPr/>
        </p:nvCxnSpPr>
        <p:spPr>
          <a:xfrm>
            <a:off x="5414949" y="2670874"/>
            <a:ext cx="3999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7" name="Google Shape;87;p13"/>
          <p:cNvCxnSpPr/>
          <p:nvPr/>
        </p:nvCxnSpPr>
        <p:spPr>
          <a:xfrm>
            <a:off x="3295661" y="2758766"/>
            <a:ext cx="3999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8" name="Google Shape;88;p13"/>
          <p:cNvCxnSpPr/>
          <p:nvPr/>
        </p:nvCxnSpPr>
        <p:spPr>
          <a:xfrm>
            <a:off x="2541975" y="3314504"/>
            <a:ext cx="158400" cy="439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9" name="Google Shape;89;p13"/>
          <p:cNvCxnSpPr/>
          <p:nvPr/>
        </p:nvCxnSpPr>
        <p:spPr>
          <a:xfrm>
            <a:off x="3695550" y="3220930"/>
            <a:ext cx="228600" cy="41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0" name="Google Shape;90;p13"/>
          <p:cNvCxnSpPr/>
          <p:nvPr/>
        </p:nvCxnSpPr>
        <p:spPr>
          <a:xfrm>
            <a:off x="5991812" y="3338021"/>
            <a:ext cx="204900" cy="39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1" name="Google Shape;91;p13"/>
          <p:cNvCxnSpPr/>
          <p:nvPr/>
        </p:nvCxnSpPr>
        <p:spPr>
          <a:xfrm>
            <a:off x="5064380" y="3292475"/>
            <a:ext cx="215400" cy="401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40" cap="none">
                <a:latin typeface="Calibri"/>
                <a:ea typeface="Calibri"/>
                <a:cs typeface="Calibri"/>
                <a:sym typeface="Calibri"/>
              </a:rPr>
              <a:t>A BST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381000" y="15240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685800"/>
            <a:ext cx="86868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BST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Balanced tree: each node has approximately as many descendants on the left as on the right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If a binary search tree is balanced, then adding an element takes </a:t>
            </a:r>
            <a:r>
              <a:rPr i="1" lang="en-US" sz="2800">
                <a:solidFill>
                  <a:schemeClr val="dk1"/>
                </a:solidFill>
              </a:rPr>
              <a:t>O</a:t>
            </a:r>
            <a:r>
              <a:rPr lang="en-US" sz="2800">
                <a:solidFill>
                  <a:schemeClr val="dk1"/>
                </a:solidFill>
              </a:rPr>
              <a:t>(log(</a:t>
            </a:r>
            <a:r>
              <a:rPr i="1" lang="en-US" sz="2800">
                <a:solidFill>
                  <a:schemeClr val="dk1"/>
                </a:solidFill>
              </a:rPr>
              <a:t>n</a:t>
            </a:r>
            <a:r>
              <a:rPr lang="en-US" sz="2800">
                <a:solidFill>
                  <a:schemeClr val="dk1"/>
                </a:solidFill>
              </a:rPr>
              <a:t>)) time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If the tree is unbalanced, insertion can be slow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Perhaps as slow as insertion into a linked list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