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5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x="7315200" cy="9601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e567c2d157_0_21:notes"/>
          <p:cNvSpPr/>
          <p:nvPr>
            <p:ph idx="2" type="sldImg"/>
          </p:nvPr>
        </p:nvSpPr>
        <p:spPr>
          <a:xfrm>
            <a:off x="1257319" y="720725"/>
            <a:ext cx="4800600" cy="3601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48" name="Google Shape;48;ge567c2d157_0_21:notes"/>
          <p:cNvSpPr txBox="1"/>
          <p:nvPr>
            <p:ph idx="1" type="body"/>
          </p:nvPr>
        </p:nvSpPr>
        <p:spPr>
          <a:xfrm>
            <a:off x="974725" y="4560888"/>
            <a:ext cx="5366100" cy="43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51275" lIns="102550" spcFirstLastPara="1" rIns="102550" wrap="square" tIns="51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ge567c2d157_0_21:notes"/>
          <p:cNvSpPr txBox="1"/>
          <p:nvPr>
            <p:ph idx="12" type="sldNum"/>
          </p:nvPr>
        </p:nvSpPr>
        <p:spPr>
          <a:xfrm>
            <a:off x="4144963" y="9121775"/>
            <a:ext cx="3170100" cy="479100"/>
          </a:xfrm>
          <a:prstGeom prst="rect">
            <a:avLst/>
          </a:prstGeom>
          <a:noFill/>
          <a:ln>
            <a:noFill/>
          </a:ln>
        </p:spPr>
        <p:txBody>
          <a:bodyPr anchorCtr="0" anchor="b" bIns="51275" lIns="102550" spcFirstLastPara="1" rIns="102550" wrap="square" tIns="51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41922f986d_0_25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41922f986d_0_25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341922f986d_0_25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2" name="Google Shape;122;p11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1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41922f986d_0_32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41922f986d_0_32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g341922f986d_0_32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0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7" name="Google Shape;137;p10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0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5" name="Google Shape;55;p5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41922f986d_0_0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41922f986d_0_0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g341922f986d_0_0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1922f986d_0_9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1922f986d_0_9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g341922f986d_0_9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e567c2d157_0_83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e567c2d157_0_83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ge567c2d157_0_83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e567c2d157_0_89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e567c2d157_0_89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ge567c2d157_0_89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e567c2d157_0_95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e567c2d157_0_95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ge567c2d157_0_95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:notes"/>
          <p:cNvSpPr/>
          <p:nvPr>
            <p:ph idx="2" type="sldImg"/>
          </p:nvPr>
        </p:nvSpPr>
        <p:spPr>
          <a:xfrm>
            <a:off x="1257300" y="720725"/>
            <a:ext cx="4800600" cy="36004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" name="Google Shape;98;p9:notes"/>
          <p:cNvSpPr txBox="1"/>
          <p:nvPr>
            <p:ph idx="1" type="body"/>
          </p:nvPr>
        </p:nvSpPr>
        <p:spPr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:notes"/>
          <p:cNvSpPr txBox="1"/>
          <p:nvPr>
            <p:ph idx="12" type="sldNum"/>
          </p:nvPr>
        </p:nvSpPr>
        <p:spPr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41922f986d_0_16:notes"/>
          <p:cNvSpPr/>
          <p:nvPr>
            <p:ph idx="2" type="sldImg"/>
          </p:nvPr>
        </p:nvSpPr>
        <p:spPr>
          <a:xfrm>
            <a:off x="1257300" y="720725"/>
            <a:ext cx="4800600" cy="3600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41922f986d_0_16:notes"/>
          <p:cNvSpPr txBox="1"/>
          <p:nvPr>
            <p:ph idx="1" type="body"/>
          </p:nvPr>
        </p:nvSpPr>
        <p:spPr>
          <a:xfrm>
            <a:off x="974725" y="4560888"/>
            <a:ext cx="5365800" cy="4319700"/>
          </a:xfrm>
          <a:prstGeom prst="rect">
            <a:avLst/>
          </a:prstGeom>
        </p:spPr>
        <p:txBody>
          <a:bodyPr anchorCtr="0" anchor="t" bIns="48325" lIns="96650" spcFirstLastPara="1" rIns="96650" wrap="square" tIns="483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g341922f986d_0_16:notes"/>
          <p:cNvSpPr txBox="1"/>
          <p:nvPr>
            <p:ph idx="12" type="sldNum"/>
          </p:nvPr>
        </p:nvSpPr>
        <p:spPr>
          <a:xfrm>
            <a:off x="4144963" y="9121775"/>
            <a:ext cx="3170100" cy="479400"/>
          </a:xfrm>
          <a:prstGeom prst="rect">
            <a:avLst/>
          </a:prstGeom>
        </p:spPr>
        <p:txBody>
          <a:bodyPr anchorCtr="0" anchor="b" bIns="48325" lIns="96650" spcFirstLastPara="1" rIns="96650" wrap="square" tIns="483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43000" y="3602037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88200" y="488833"/>
            <a:ext cx="84000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title"/>
          </p:nvPr>
        </p:nvSpPr>
        <p:spPr>
          <a:xfrm>
            <a:off x="722313" y="4406900"/>
            <a:ext cx="77724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3300"/>
              <a:buNone/>
              <a:defRPr b="1" sz="4000" cap="none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" type="body"/>
          </p:nvPr>
        </p:nvSpPr>
        <p:spPr>
          <a:xfrm>
            <a:off x="722313" y="2906713"/>
            <a:ext cx="77724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16-</a:t>
            </a: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457200" y="1535113"/>
            <a:ext cx="40401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3" name="Google Shape;33;p7"/>
          <p:cNvSpPr txBox="1"/>
          <p:nvPr>
            <p:ph idx="2" type="body"/>
          </p:nvPr>
        </p:nvSpPr>
        <p:spPr>
          <a:xfrm>
            <a:off x="457200" y="2174875"/>
            <a:ext cx="40401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4" name="Google Shape;34;p7"/>
          <p:cNvSpPr txBox="1"/>
          <p:nvPr>
            <p:ph idx="3" type="body"/>
          </p:nvPr>
        </p:nvSpPr>
        <p:spPr>
          <a:xfrm>
            <a:off x="4645025" y="1535113"/>
            <a:ext cx="4041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5" name="Google Shape;35;p7"/>
          <p:cNvSpPr txBox="1"/>
          <p:nvPr>
            <p:ph idx="4" type="body"/>
          </p:nvPr>
        </p:nvSpPr>
        <p:spPr>
          <a:xfrm>
            <a:off x="4645025" y="2174875"/>
            <a:ext cx="4041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6" name="Google Shape;36;p7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16-</a:t>
            </a: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8"/>
          <p:cNvSpPr txBox="1"/>
          <p:nvPr>
            <p:ph idx="1" type="body"/>
          </p:nvPr>
        </p:nvSpPr>
        <p:spPr>
          <a:xfrm>
            <a:off x="457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2" name="Google Shape;42;p8"/>
          <p:cNvSpPr txBox="1"/>
          <p:nvPr>
            <p:ph idx="2" type="body"/>
          </p:nvPr>
        </p:nvSpPr>
        <p:spPr>
          <a:xfrm>
            <a:off x="4648200" y="1600200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3" name="Google Shape;43;p8"/>
          <p:cNvSpPr txBox="1"/>
          <p:nvPr>
            <p:ph idx="10" type="dt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1" type="ftr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16-</a:t>
            </a: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6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581748"/>
            <a:ext cx="30861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581748"/>
            <a:ext cx="2057400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ctrTitle"/>
          </p:nvPr>
        </p:nvSpPr>
        <p:spPr>
          <a:xfrm>
            <a:off x="1951200" y="2014600"/>
            <a:ext cx="52416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r>
              <a:rPr lang="en-US"/>
              <a:t>Module 8</a:t>
            </a:r>
            <a:endParaRPr/>
          </a:p>
        </p:txBody>
      </p:sp>
      <p:sp>
        <p:nvSpPr>
          <p:cNvPr id="52" name="Google Shape;52;p9"/>
          <p:cNvSpPr txBox="1"/>
          <p:nvPr>
            <p:ph idx="1" type="subTitle"/>
          </p:nvPr>
        </p:nvSpPr>
        <p:spPr>
          <a:xfrm>
            <a:off x="1837644" y="3556700"/>
            <a:ext cx="5468700" cy="14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Part 2</a:t>
            </a:r>
            <a:endParaRPr sz="320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3200"/>
              <a:buNone/>
            </a:pPr>
            <a:r>
              <a:rPr lang="en-US" sz="3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Stacks and Queues</a:t>
            </a:r>
            <a:endParaRPr sz="28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Standard Queues</a:t>
            </a:r>
            <a:endParaRPr/>
          </a:p>
        </p:txBody>
      </p:sp>
      <p:sp>
        <p:nvSpPr>
          <p:cNvPr id="118" name="Google Shape;118;p18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Much like the line for checking out in a grocery store, the first person who gets into the queue, is the first person processed.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The last person who gets in the queue is the last person processed.</a:t>
            </a:r>
            <a:endParaRPr/>
          </a:p>
        </p:txBody>
      </p:sp>
      <p:pic>
        <p:nvPicPr>
          <p:cNvPr id="119" name="Google Shape;11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5675" y="3429000"/>
            <a:ext cx="3295650" cy="78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9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cap="none"/>
              <a:t>Queues</a:t>
            </a:r>
            <a:endParaRPr sz="3600" cap="non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19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300"/>
              <a:buChar char="●"/>
            </a:pPr>
            <a:r>
              <a:rPr lang="en-US" sz="2800"/>
              <a:t>Can be implemented with Linked Lists.</a:t>
            </a:r>
            <a:endParaRPr sz="2800"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 sz="2800"/>
              <a:t>Enqueue at front of list</a:t>
            </a:r>
            <a:endParaRPr sz="2800"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 sz="2800"/>
              <a:t>Dequeue at end of list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-US" sz="2800"/>
              <a:t>Can be implemented with Arrays</a:t>
            </a:r>
            <a:endParaRPr sz="2800"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 sz="2800"/>
              <a:t>Enqueue at back of array</a:t>
            </a:r>
            <a:endParaRPr sz="2800"/>
          </a:p>
          <a:p>
            <a:pPr indent="-406400" lvl="1" marL="914400" rtl="0" algn="l"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-US" sz="2800"/>
              <a:t>Dequeue at front of array (and move everyone up)</a:t>
            </a:r>
            <a:endParaRPr sz="2800"/>
          </a:p>
          <a:p>
            <a:pPr indent="-406400" lvl="2" marL="1371600" rtl="0" algn="l">
              <a:spcBef>
                <a:spcPts val="0"/>
              </a:spcBef>
              <a:spcAft>
                <a:spcPts val="0"/>
              </a:spcAft>
              <a:buSzPts val="2800"/>
              <a:buChar char="■"/>
            </a:pPr>
            <a:r>
              <a:rPr lang="en-US" sz="2800"/>
              <a:t>If only there were a way to keep track of front and back of the queue?</a:t>
            </a:r>
            <a:endParaRPr sz="280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7" name="Google Shape;127;p19"/>
          <p:cNvSpPr txBox="1"/>
          <p:nvPr>
            <p:ph idx="4294967295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4/26/2018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Priority Queues</a:t>
            </a:r>
            <a:endParaRPr/>
          </a:p>
        </p:txBody>
      </p:sp>
      <p:sp>
        <p:nvSpPr>
          <p:cNvPr id="134" name="Google Shape;134;p2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 the real world, sometimes things are not processed in the order they are received.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Think of a hospital ER.  People are triaged as they come in and the most critical patients are seen before less critical.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This is an example of a priority queue.  The priority is used to decide what is processed next.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Java has a class PriorityQueue that implements this type of queue.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It also has add(), peek() and remove() methods.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cap="none"/>
              <a:t>Stack vs Queue</a:t>
            </a:r>
            <a:endParaRPr sz="3600" cap="non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1"/>
          <p:cNvSpPr txBox="1"/>
          <p:nvPr>
            <p:ph idx="4294967295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4/26/2018</a:t>
            </a:r>
            <a:endParaRPr/>
          </a:p>
        </p:txBody>
      </p:sp>
      <p:pic>
        <p:nvPicPr>
          <p:cNvPr descr="Stack and Queue with insert and delete operations" id="142" name="Google Shape;142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130300"/>
            <a:ext cx="7191375" cy="508635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1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cap="none"/>
              <a:t>Stacks</a:t>
            </a:r>
            <a:endParaRPr sz="3600" cap="non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0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778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  Implement a first-in-last-out behavior also known as a last</a:t>
            </a:r>
            <a:r>
              <a:rPr lang="en-US" sz="2800"/>
              <a:t>-in-first-out behavior.</a:t>
            </a:r>
            <a:br>
              <a:rPr lang="en-US" sz="2800"/>
            </a:br>
            <a:endParaRPr/>
          </a:p>
          <a:p>
            <a:pPr indent="-234950" lvl="1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 Push() to add an element</a:t>
            </a:r>
            <a:endParaRPr/>
          </a:p>
          <a:p>
            <a:pPr indent="-234950" lvl="1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 </a:t>
            </a:r>
            <a:r>
              <a:rPr lang="en-US" sz="2800">
                <a:solidFill>
                  <a:schemeClr val="dk1"/>
                </a:solidFill>
              </a:rPr>
              <a:t>Pop() to remove an element</a:t>
            </a:r>
            <a:endParaRPr/>
          </a:p>
          <a:p>
            <a:pPr indent="-234950" lvl="1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/>
              <a:t> </a:t>
            </a:r>
            <a:r>
              <a:rPr lang="en-US" sz="2800">
                <a:solidFill>
                  <a:schemeClr val="dk1"/>
                </a:solidFill>
              </a:rPr>
              <a:t>Peek() returns the top element without removing it</a:t>
            </a:r>
            <a:r>
              <a:rPr lang="en-US"/>
              <a:t> </a:t>
            </a:r>
            <a:r>
              <a:rPr lang="en-US" sz="2800">
                <a:solidFill>
                  <a:schemeClr val="dk1"/>
                </a:solidFill>
              </a:rPr>
              <a:t>from the stack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Built in Java Stack</a:t>
            </a:r>
            <a:endParaRPr/>
          </a:p>
        </p:txBody>
      </p:sp>
      <p:pic>
        <p:nvPicPr>
          <p:cNvPr id="66" name="Google Shape;66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41275" y="1107601"/>
            <a:ext cx="6750126" cy="404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Notice the order of the output</a:t>
            </a:r>
            <a:endParaRPr/>
          </a:p>
        </p:txBody>
      </p:sp>
      <p:sp>
        <p:nvSpPr>
          <p:cNvPr id="73" name="Google Shape;73;p12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Although Item 3 was the last item added to the stack, it’s what we see at the “top” when we peek(). 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When we pop from the stack we get the last item added, which was Item 3.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Now the “top” item on the stack is Item 2.</a:t>
            </a:r>
            <a:endParaRPr/>
          </a:p>
        </p:txBody>
      </p:sp>
      <p:pic>
        <p:nvPicPr>
          <p:cNvPr id="74" name="Google Shape;74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825" y="1309713"/>
            <a:ext cx="3314700" cy="82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Stack in a linked list?</a:t>
            </a:r>
            <a:endParaRPr/>
          </a:p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could implement a stack in a linked list: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Push in at the front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Pop from the front</a:t>
            </a:r>
            <a:br>
              <a:rPr lang="en-US"/>
            </a:b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Or you could: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Push in at the back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Pop out of the back.</a:t>
            </a:r>
            <a:br>
              <a:rPr lang="en-US"/>
            </a:b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Which of these is easier?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What if you have a head and a tail link?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Stack in an array or ArrayList?</a:t>
            </a:r>
            <a:endParaRPr/>
          </a:p>
        </p:txBody>
      </p:sp>
      <p:sp>
        <p:nvSpPr>
          <p:cNvPr id="88" name="Google Shape;88;p14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could </a:t>
            </a:r>
            <a:r>
              <a:rPr lang="en-US"/>
              <a:t>implement</a:t>
            </a:r>
            <a:r>
              <a:rPr lang="en-US"/>
              <a:t> a stack using an array.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Push into the first empty cell.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Pop from the last occupied cell.</a:t>
            </a:r>
            <a:br>
              <a:rPr lang="en-US"/>
            </a:b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could implement a stack </a:t>
            </a:r>
            <a:r>
              <a:rPr lang="en-US"/>
              <a:t>using</a:t>
            </a:r>
            <a:r>
              <a:rPr lang="en-US"/>
              <a:t> an array.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Push into cell 0 (after you move everything down)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Pop out of cell 0 (and then move everything back up one)</a:t>
            </a:r>
            <a:br>
              <a:rPr lang="en-US"/>
            </a:b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One of these is easier than the other, also more efficient.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5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Big O of each</a:t>
            </a:r>
            <a:endParaRPr/>
          </a:p>
        </p:txBody>
      </p:sp>
      <p:sp>
        <p:nvSpPr>
          <p:cNvPr id="95" name="Google Shape;95;p15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Is it more efficient to implement a stack in an array or a linked list?</a:t>
            </a:r>
            <a:br>
              <a:rPr lang="en-US"/>
            </a:b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Does it matter which side you push/pop from in each case?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cap="none"/>
              <a:t>Queues</a:t>
            </a:r>
            <a:endParaRPr sz="3600" cap="none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6"/>
          <p:cNvSpPr txBox="1"/>
          <p:nvPr>
            <p:ph idx="1" type="body"/>
          </p:nvPr>
        </p:nvSpPr>
        <p:spPr>
          <a:xfrm>
            <a:off x="369875" y="1253335"/>
            <a:ext cx="8418300" cy="5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17780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  Implement a first-in-first-out behavior</a:t>
            </a:r>
            <a:endParaRPr/>
          </a:p>
          <a:p>
            <a:pPr indent="-234950" lvl="1" marL="5143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Enqueue() to add an element</a:t>
            </a:r>
            <a:endParaRPr/>
          </a:p>
          <a:p>
            <a:pPr indent="-234950" lvl="1" marL="5143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Dequeue() to remove an element</a:t>
            </a:r>
            <a:endParaRPr/>
          </a:p>
          <a:p>
            <a:pPr indent="-234950" lvl="0" marL="1714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</a:rPr>
              <a:t>Add and remove from the opposite sides of the internal data structure</a:t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03" name="Google Shape;103;p16"/>
          <p:cNvSpPr txBox="1"/>
          <p:nvPr>
            <p:ph idx="4294967295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4/26/2018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/>
          <p:nvPr>
            <p:ph type="title"/>
          </p:nvPr>
        </p:nvSpPr>
        <p:spPr>
          <a:xfrm>
            <a:off x="369875" y="508933"/>
            <a:ext cx="8418300" cy="770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Using the built in Queue in Java</a:t>
            </a:r>
            <a:endParaRPr/>
          </a:p>
        </p:txBody>
      </p:sp>
      <p:sp>
        <p:nvSpPr>
          <p:cNvPr id="110" name="Google Shape;110;p17"/>
          <p:cNvSpPr txBox="1"/>
          <p:nvPr/>
        </p:nvSpPr>
        <p:spPr>
          <a:xfrm>
            <a:off x="385950" y="1234025"/>
            <a:ext cx="8372100" cy="52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●"/>
            </a:pPr>
            <a:r>
              <a:rPr lang="en-US" sz="2100">
                <a:solidFill>
                  <a:schemeClr val="dk1"/>
                </a:solidFill>
              </a:rPr>
              <a:t>Queue is an interface in Java, as such there are many implementations, including ArrayDequeue, and Priority Queue</a:t>
            </a:r>
            <a:endParaRPr sz="2100">
              <a:solidFill>
                <a:schemeClr val="dk1"/>
              </a:solidFill>
            </a:endParaRPr>
          </a:p>
        </p:txBody>
      </p:sp>
      <p:pic>
        <p:nvPicPr>
          <p:cNvPr id="111" name="Google Shape;11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0250" y="2570850"/>
            <a:ext cx="4734601" cy="324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