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e66974b7f6_0_27:notes"/>
          <p:cNvSpPr/>
          <p:nvPr>
            <p:ph idx="2" type="sldImg"/>
          </p:nvPr>
        </p:nvSpPr>
        <p:spPr>
          <a:xfrm>
            <a:off x="1257319" y="720725"/>
            <a:ext cx="4800600" cy="3601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" name="Google Shape;32;ge66974b7f6_0_27:notes"/>
          <p:cNvSpPr txBox="1"/>
          <p:nvPr>
            <p:ph idx="1" type="body"/>
          </p:nvPr>
        </p:nvSpPr>
        <p:spPr>
          <a:xfrm>
            <a:off x="974725" y="4560888"/>
            <a:ext cx="5366100" cy="43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51275" lIns="102550" spcFirstLastPara="1" rIns="102550" wrap="square" tIns="51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ge66974b7f6_0_27:notes"/>
          <p:cNvSpPr txBox="1"/>
          <p:nvPr>
            <p:ph idx="12" type="sldNum"/>
          </p:nvPr>
        </p:nvSpPr>
        <p:spPr>
          <a:xfrm>
            <a:off x="4144963" y="9121775"/>
            <a:ext cx="31701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b" bIns="51275" lIns="102550" spcFirstLastPara="1" rIns="102550" wrap="square" tIns="51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8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5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e66974b7f6_0_100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Google Shape;146;ge66974b7f6_0_100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e66974b7f6_0_100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66974b7f6_0_114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Google Shape;153;ge66974b7f6_0_114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e66974b7f6_0_114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0e2466092c_0_0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0e2466092c_0_0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0e2466092c_0_5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30e2466092c_0_5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0e2466092c_0_10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30e2466092c_0_10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0e2466092c_0_15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g30e2466092c_0_15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0e2466092c_0_21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30e2466092c_0_21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0e2466092c_0_26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g30e2466092c_0_26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0e2466092c_0_31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30e2466092c_0_31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0e2466092c_0_38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30e2466092c_0_38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0e2466092c_0_46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g30e2466092c_0_46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0e2466092c_0_53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g30e2466092c_0_53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0e2466092c_0_110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30e2466092c_0_110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g30e2466092c_0_110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0e2466092c_0_58:notes"/>
          <p:cNvSpPr txBox="1"/>
          <p:nvPr>
            <p:ph idx="1" type="body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g30e2466092c_0_58:notes"/>
          <p:cNvSpPr/>
          <p:nvPr>
            <p:ph idx="2" type="sldImg"/>
          </p:nvPr>
        </p:nvSpPr>
        <p:spPr>
          <a:xfrm>
            <a:off x="1463040" y="1200150"/>
            <a:ext cx="4389000" cy="3240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0e2466092c_0_129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0e2466092c_0_129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g30e2466092c_0_129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0e2466092c_0_116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30e2466092c_0_116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g30e2466092c_0_116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0e2466092c_0_122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0e2466092c_0_122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g30e2466092c_0_122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623888" y="1709739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623888" y="4589464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0" type="dt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1" type="ftr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14-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4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4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9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7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13.png"/><Relationship Id="rId5" Type="http://schemas.openxmlformats.org/officeDocument/2006/relationships/image" Target="../media/image3.png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ctrTitle"/>
          </p:nvPr>
        </p:nvSpPr>
        <p:spPr>
          <a:xfrm>
            <a:off x="1951200" y="1951975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8</a:t>
            </a:r>
            <a:endParaRPr/>
          </a:p>
        </p:txBody>
      </p:sp>
      <p:sp>
        <p:nvSpPr>
          <p:cNvPr id="36" name="Google Shape;36;p7"/>
          <p:cNvSpPr txBox="1"/>
          <p:nvPr>
            <p:ph idx="1" type="subTitle"/>
          </p:nvPr>
        </p:nvSpPr>
        <p:spPr>
          <a:xfrm>
            <a:off x="1837644" y="352540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1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Linked Lists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Doubly Linked Lists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The </a:t>
            </a:r>
            <a:r>
              <a:rPr i="1" lang="en-US" sz="3600"/>
              <a:t>insert</a:t>
            </a:r>
            <a:r>
              <a:rPr lang="en-US" sz="3600"/>
              <a:t> </a:t>
            </a:r>
            <a:r>
              <a:rPr i="1" lang="en-US" sz="3600"/>
              <a:t>at front</a:t>
            </a:r>
            <a:r>
              <a:rPr lang="en-US" sz="3600"/>
              <a:t> method does:</a:t>
            </a:r>
            <a:endParaRPr/>
          </a:p>
        </p:txBody>
      </p:sp>
      <p:sp>
        <p:nvSpPr>
          <p:cNvPr id="99" name="Google Shape;99;p16"/>
          <p:cNvSpPr txBox="1"/>
          <p:nvPr>
            <p:ph idx="1" type="body"/>
          </p:nvPr>
        </p:nvSpPr>
        <p:spPr>
          <a:xfrm>
            <a:off x="534400" y="1253325"/>
            <a:ext cx="82539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085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3500"/>
              <a:buAutoNum type="arabicPeriod"/>
            </a:pPr>
            <a:r>
              <a:rPr lang="en-US" sz="3500"/>
              <a:t>Instantiate a new node containing the </a:t>
            </a:r>
            <a:r>
              <a:rPr i="1" lang="en-US" sz="3500"/>
              <a:t>int </a:t>
            </a:r>
            <a:r>
              <a:rPr lang="en-US" sz="3500"/>
              <a:t>to be inserted.</a:t>
            </a:r>
            <a:endParaRPr sz="3500"/>
          </a:p>
          <a:p>
            <a:pPr indent="-4508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 sz="3500"/>
              <a:t>In the new node, change the next link to point to the same place as the lists head.</a:t>
            </a:r>
            <a:endParaRPr sz="3500"/>
          </a:p>
          <a:p>
            <a:pPr indent="-45085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 sz="3500"/>
              <a:t>Change the head to point to the new node.</a:t>
            </a:r>
            <a:endParaRPr sz="3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Deleting an Item That is the Head</a:t>
            </a:r>
            <a:endParaRPr/>
          </a:p>
        </p:txBody>
      </p:sp>
      <p:sp>
        <p:nvSpPr>
          <p:cNvPr id="105" name="Google Shape;105;p1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list before deleting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item whose </a:t>
            </a:r>
            <a:r>
              <a:rPr i="1" lang="en-US" sz="2400"/>
              <a:t>value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is 7: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link from the first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node becomes the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new </a:t>
            </a:r>
            <a:r>
              <a:rPr i="1" lang="en-US" sz="2400"/>
              <a:t>head: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i="1"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i="1" sz="2400"/>
          </a:p>
        </p:txBody>
      </p:sp>
      <p:pic>
        <p:nvPicPr>
          <p:cNvPr descr="figure1405" id="106" name="Google Shape;10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7600" y="1524000"/>
            <a:ext cx="44196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Deleting an Item That is Not the Head</a:t>
            </a:r>
            <a:endParaRPr/>
          </a:p>
        </p:txBody>
      </p:sp>
      <p:sp>
        <p:nvSpPr>
          <p:cNvPr id="112" name="Google Shape;112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list before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deleting the item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with the value 8: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</a:t>
            </a:r>
            <a:r>
              <a:rPr i="1" lang="en-US" sz="2400"/>
              <a:t>previous</a:t>
            </a:r>
            <a:r>
              <a:rPr lang="en-US" sz="2400"/>
              <a:t> node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is connected to the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node after </a:t>
            </a:r>
            <a:r>
              <a:rPr i="1" lang="en-US" sz="2400"/>
              <a:t>current</a:t>
            </a:r>
            <a:r>
              <a:rPr lang="en-US" sz="2400"/>
              <a:t>:</a:t>
            </a:r>
            <a:endParaRPr/>
          </a:p>
        </p:txBody>
      </p:sp>
      <p:pic>
        <p:nvPicPr>
          <p:cNvPr descr="figure1404" id="113" name="Google Shape;11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5200" y="1828800"/>
            <a:ext cx="4457700" cy="281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/>
              <a:t>The </a:t>
            </a:r>
            <a:r>
              <a:rPr i="1" lang="en-US" sz="3600"/>
              <a:t>delete</a:t>
            </a:r>
            <a:r>
              <a:rPr lang="en-US" sz="3600"/>
              <a:t> Method</a:t>
            </a:r>
            <a:endParaRPr/>
          </a:p>
        </p:txBody>
      </p:sp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Three </a:t>
            </a:r>
            <a:r>
              <a:rPr lang="en-US" sz="2400"/>
              <a:t>scenarios</a:t>
            </a:r>
            <a:r>
              <a:rPr lang="en-US" sz="2400"/>
              <a:t>: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The item is found and is the head of the list.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The item is found and is not the head of the list.</a:t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/>
              <a:t>The item is not found, and therefore, cannot be deleted.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To find the node to delete, we </a:t>
            </a:r>
            <a:r>
              <a:rPr lang="en-US" sz="2400">
                <a:solidFill>
                  <a:schemeClr val="dk2"/>
                </a:solidFill>
              </a:rPr>
              <a:t>iterate through </a:t>
            </a:r>
            <a:r>
              <a:rPr lang="en-US" sz="2400"/>
              <a:t>the list.  We stop on the node before the one we wish to remove.</a:t>
            </a:r>
            <a:endParaRPr sz="2400"/>
          </a:p>
          <a:p>
            <a:pPr indent="-533400" lvl="0" marL="533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400"/>
              <a:t>We update that </a:t>
            </a:r>
            <a:r>
              <a:rPr lang="en-US" sz="2400"/>
              <a:t>nodes next link to the node after it.</a:t>
            </a:r>
            <a:endParaRPr sz="2400"/>
          </a:p>
          <a:p>
            <a:pPr indent="-190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/>
          </a:p>
          <a:p>
            <a:pPr indent="-190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70"/>
              <a:buFont typeface="Calibri"/>
              <a:buNone/>
            </a:pPr>
            <a:r>
              <a:rPr lang="en-US" sz="2670"/>
              <a:t>A linked list of ints</a:t>
            </a:r>
            <a:endParaRPr sz="2670"/>
          </a:p>
        </p:txBody>
      </p:sp>
      <p:sp>
        <p:nvSpPr>
          <p:cNvPr id="125" name="Google Shape;125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/>
              <a:t>public class LinkListClass {        </a:t>
            </a:r>
            <a:br>
              <a:rPr lang="en-US"/>
            </a:br>
            <a:r>
              <a:rPr lang="en-US"/>
              <a:t>    private Node first;</a:t>
            </a:r>
            <a:br>
              <a:rPr lang="en-US"/>
            </a:br>
            <a:r>
              <a:rPr lang="en-US"/>
              <a:t>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/>
              <a:t>    </a:t>
            </a:r>
            <a:r>
              <a:rPr lang="en-US">
                <a:solidFill>
                  <a:srgbClr val="B45F06"/>
                </a:solidFill>
              </a:rPr>
              <a:t>class Node {</a:t>
            </a:r>
            <a:br>
              <a:rPr lang="en-US">
                <a:solidFill>
                  <a:srgbClr val="B45F06"/>
                </a:solidFill>
              </a:rPr>
            </a:br>
            <a:r>
              <a:rPr lang="en-US">
                <a:solidFill>
                  <a:srgbClr val="B45F06"/>
                </a:solidFill>
              </a:rPr>
              <a:t>       public int num;</a:t>
            </a:r>
            <a:br>
              <a:rPr lang="en-US">
                <a:solidFill>
                  <a:srgbClr val="B45F06"/>
                </a:solidFill>
              </a:rPr>
            </a:br>
            <a:r>
              <a:rPr lang="en-US">
                <a:solidFill>
                  <a:srgbClr val="B45F06"/>
                </a:solidFill>
              </a:rPr>
              <a:t>       public Node next;</a:t>
            </a:r>
            <a:br>
              <a:rPr lang="en-US">
                <a:solidFill>
                  <a:srgbClr val="B45F06"/>
                </a:solidFill>
              </a:rPr>
            </a:br>
            <a:r>
              <a:rPr lang="en-US">
                <a:solidFill>
                  <a:srgbClr val="B45F06"/>
                </a:solidFill>
              </a:rPr>
              <a:t>    }</a:t>
            </a:r>
            <a:br>
              <a:rPr lang="en-US">
                <a:solidFill>
                  <a:srgbClr val="B45F06"/>
                </a:solidFill>
              </a:rPr>
            </a:br>
            <a:r>
              <a:rPr lang="en-US"/>
              <a:t>       </a:t>
            </a:r>
            <a:br>
              <a:rPr lang="en-US"/>
            </a:br>
            <a:r>
              <a:rPr lang="en-US"/>
              <a:t>    public LinkListClass() {</a:t>
            </a:r>
            <a:br>
              <a:rPr lang="en-US"/>
            </a:br>
            <a:r>
              <a:rPr lang="en-US"/>
              <a:t>       first=null;</a:t>
            </a:r>
            <a:br>
              <a:rPr lang="en-US"/>
            </a:br>
            <a:r>
              <a:rPr lang="en-US"/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public void addNode(int n) {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Node newNode = new Node();  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newNode.num=n;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	 newNode.next=first;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first=newNode;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0769"/>
              <a:buNone/>
            </a:pPr>
            <a:r>
              <a:rPr lang="en-US"/>
              <a:t>}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A linked list of ints -- add back</a:t>
            </a:r>
            <a:endParaRPr/>
          </a:p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public void addBack(int n) {</a:t>
            </a:r>
            <a:br>
              <a:rPr lang="en-US"/>
            </a:br>
            <a:r>
              <a:rPr lang="en-US"/>
              <a:t>       Node temp= new Node();</a:t>
            </a:r>
            <a:br>
              <a:rPr lang="en-US"/>
            </a:br>
            <a:r>
              <a:rPr lang="en-US"/>
              <a:t>       temp.num=n;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temp.next=null;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if(first==null)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  first=temp;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else {</a:t>
            </a:r>
            <a:br>
              <a:rPr lang="en-US"/>
            </a:br>
            <a:r>
              <a:rPr lang="en-US"/>
              <a:t>         Node current = first;</a:t>
            </a:r>
            <a:br>
              <a:rPr lang="en-US"/>
            </a:br>
            <a:r>
              <a:rPr lang="en-US"/>
              <a:t>         while(current.next!=null) {</a:t>
            </a:r>
            <a:br>
              <a:rPr lang="en-US"/>
            </a:br>
            <a:r>
              <a:rPr lang="en-US"/>
              <a:t>           current=current.next;</a:t>
            </a:r>
            <a:br>
              <a:rPr lang="en-US"/>
            </a:br>
            <a:r>
              <a:rPr lang="en-US"/>
              <a:t>         }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</a:t>
            </a:r>
            <a:r>
              <a:rPr lang="en-US"/>
              <a:t>current.next=temp;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}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A linked list of ints -- remove</a:t>
            </a:r>
            <a:endParaRPr/>
          </a:p>
        </p:txBody>
      </p:sp>
      <p:sp>
        <p:nvSpPr>
          <p:cNvPr id="137" name="Google Shape;137;p2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public void remove(int n)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Node curr=first;</a:t>
            </a:r>
            <a:br>
              <a:rPr lang="en-US"/>
            </a:br>
            <a:r>
              <a:rPr lang="en-US"/>
              <a:t>       Node prev=curr;</a:t>
            </a:r>
            <a:br>
              <a:rPr lang="en-US"/>
            </a:br>
            <a:r>
              <a:rPr lang="en-US"/>
              <a:t>       if(curr.num==(n)) {</a:t>
            </a:r>
            <a:br>
              <a:rPr lang="en-US"/>
            </a:br>
            <a:r>
              <a:rPr lang="en-US"/>
              <a:t>         first=curr.next;</a:t>
            </a:r>
            <a:br>
              <a:rPr lang="en-US"/>
            </a:br>
            <a:r>
              <a:rPr lang="en-US"/>
              <a:t>         return;</a:t>
            </a:r>
            <a:br>
              <a:rPr lang="en-US"/>
            </a:br>
            <a:r>
              <a:rPr lang="en-US"/>
              <a:t>       }</a:t>
            </a:r>
            <a:br>
              <a:rPr lang="en-US"/>
            </a:br>
            <a:r>
              <a:rPr lang="en-US"/>
              <a:t>       while(curr.num!=(n)) {</a:t>
            </a:r>
            <a:br>
              <a:rPr lang="en-US"/>
            </a:br>
            <a:r>
              <a:rPr lang="en-US"/>
              <a:t>         prev=curr;</a:t>
            </a:r>
            <a:br>
              <a:rPr lang="en-US"/>
            </a:br>
            <a:r>
              <a:rPr lang="en-US"/>
              <a:t>         curr=curr.next;</a:t>
            </a:r>
            <a:br>
              <a:rPr lang="en-US"/>
            </a:br>
            <a:r>
              <a:rPr lang="en-US"/>
              <a:t>         if(curr==null) { return; }   </a:t>
            </a:r>
            <a:br>
              <a:rPr lang="en-US"/>
            </a:br>
            <a:r>
              <a:rPr lang="en-US"/>
              <a:t>       }</a:t>
            </a:r>
            <a:br>
              <a:rPr lang="en-US"/>
            </a:br>
            <a:r>
              <a:rPr lang="en-US"/>
              <a:t>       prev.next=curr.next;</a:t>
            </a:r>
            <a:br>
              <a:rPr lang="en-US"/>
            </a:br>
            <a:r>
              <a:rPr lang="en-US"/>
              <a:t>   }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}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A linked list of ints -- display</a:t>
            </a:r>
            <a:endParaRPr/>
          </a:p>
        </p:txBody>
      </p:sp>
      <p:sp>
        <p:nvSpPr>
          <p:cNvPr id="143" name="Google Shape;143;p2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public String display() {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/>
              <a:t>       Node current= first;</a:t>
            </a:r>
            <a:br>
              <a:rPr lang="en-US"/>
            </a:br>
            <a:r>
              <a:rPr lang="en-US"/>
              <a:t>       String data= "";</a:t>
            </a:r>
            <a:br>
              <a:rPr lang="en-US"/>
            </a:br>
            <a:r>
              <a:rPr lang="en-US"/>
              <a:t>       while(current.next!=null)</a:t>
            </a:r>
            <a:br>
              <a:rPr lang="en-US"/>
            </a:br>
            <a:r>
              <a:rPr lang="en-US"/>
              <a:t>       {</a:t>
            </a:r>
            <a:br>
              <a:rPr lang="en-US"/>
            </a:br>
            <a:r>
              <a:rPr lang="en-US"/>
              <a:t>          data+=" "+current.num+" --&gt; " ;</a:t>
            </a:r>
            <a:br>
              <a:rPr lang="en-US"/>
            </a:br>
            <a:r>
              <a:rPr lang="en-US"/>
              <a:t>	     current=current.next;</a:t>
            </a:r>
            <a:br>
              <a:rPr lang="en-US"/>
            </a:br>
            <a:r>
              <a:rPr lang="en-US"/>
              <a:t>       }</a:t>
            </a:r>
            <a:br>
              <a:rPr lang="en-US"/>
            </a:br>
            <a:r>
              <a:rPr lang="en-US"/>
              <a:t>       data+=" "+current.num+" --&gt; " ;</a:t>
            </a:r>
            <a:br>
              <a:rPr lang="en-US"/>
            </a:br>
            <a:r>
              <a:rPr lang="en-US"/>
              <a:t>       return data;</a:t>
            </a:r>
            <a:br>
              <a:rPr lang="en-US"/>
            </a:br>
            <a:r>
              <a:rPr lang="en-US"/>
              <a:t>}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Challenge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</a:rPr>
              <a:t>Write a method that sums up all of the numbers</a:t>
            </a:r>
            <a:r>
              <a:rPr lang="en-US"/>
              <a:t> </a:t>
            </a:r>
            <a:r>
              <a:rPr lang="en-US" sz="2800">
                <a:solidFill>
                  <a:schemeClr val="dk1"/>
                </a:solidFill>
              </a:rPr>
              <a:t>held within a linked list and returns the sum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Solution</a:t>
            </a:r>
            <a:endParaRPr/>
          </a:p>
        </p:txBody>
      </p:sp>
      <p:sp>
        <p:nvSpPr>
          <p:cNvPr id="157" name="Google Shape;157;p25"/>
          <p:cNvSpPr txBox="1"/>
          <p:nvPr>
            <p:ph idx="4294967295" type="body"/>
          </p:nvPr>
        </p:nvSpPr>
        <p:spPr>
          <a:xfrm>
            <a:off x="369875" y="1199750"/>
            <a:ext cx="8320200" cy="51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double</a:t>
            </a:r>
            <a:r>
              <a:rPr b="1" lang="en-US"/>
              <a:t> Sum(Node current)   //Recursive Solution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{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</a:t>
            </a:r>
            <a:r>
              <a:rPr b="1" lang="en-US"/>
              <a:t>if (current == null)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  </a:t>
            </a:r>
            <a:r>
              <a:rPr b="1" lang="en-US"/>
              <a:t>return 0;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</a:t>
            </a:r>
            <a:r>
              <a:rPr b="1" lang="en-US"/>
              <a:t>else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  </a:t>
            </a:r>
            <a:r>
              <a:rPr b="1" lang="en-US"/>
              <a:t>return current.Data + Sum(current.Next);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} </a:t>
            </a:r>
            <a:endParaRPr b="1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double</a:t>
            </a:r>
            <a:r>
              <a:rPr b="1" lang="en-US"/>
              <a:t> Sum(Node current)   //Iterative Solution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{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int s = 0;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while (current != null) {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    s += current.Data;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    current = current.Next;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}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  return s;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lang="en-US"/>
              <a:t>}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lang="en-US" sz="3600" cap="none">
                <a:latin typeface="Calibri"/>
                <a:ea typeface="Calibri"/>
                <a:cs typeface="Calibri"/>
                <a:sym typeface="Calibri"/>
              </a:rPr>
              <a:t>inked</a:t>
            </a: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600" cap="none">
                <a:latin typeface="Calibri"/>
                <a:ea typeface="Calibri"/>
                <a:cs typeface="Calibri"/>
                <a:sym typeface="Calibri"/>
              </a:rPr>
              <a:t>Lists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/>
          </a:bodyPr>
          <a:lstStyle/>
          <a:p>
            <a:pPr indent="-39775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 sz="4262">
                <a:solidFill>
                  <a:schemeClr val="dk1"/>
                </a:solidFill>
              </a:rPr>
              <a:t>Dynamic data structures</a:t>
            </a:r>
            <a:r>
              <a:rPr lang="en-US" sz="4262">
                <a:solidFill>
                  <a:schemeClr val="dk1"/>
                </a:solidFill>
              </a:rPr>
              <a:t> can grow and shrink at execution time. </a:t>
            </a:r>
            <a:endParaRPr sz="4262">
              <a:solidFill>
                <a:schemeClr val="dk1"/>
              </a:solidFill>
            </a:endParaRPr>
          </a:p>
          <a:p>
            <a:pPr indent="-39775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262">
                <a:solidFill>
                  <a:schemeClr val="dk1"/>
                </a:solidFill>
              </a:rPr>
              <a:t>A </a:t>
            </a:r>
            <a:r>
              <a:rPr b="1" lang="en-US" sz="4262">
                <a:solidFill>
                  <a:schemeClr val="dk1"/>
                </a:solidFill>
              </a:rPr>
              <a:t>linked list</a:t>
            </a:r>
            <a:r>
              <a:rPr lang="en-US" sz="4262">
                <a:solidFill>
                  <a:schemeClr val="dk1"/>
                </a:solidFill>
              </a:rPr>
              <a:t> is a linear collection (i.e., a sequence) of </a:t>
            </a:r>
            <a:r>
              <a:rPr b="1" lang="en-US" sz="4262">
                <a:solidFill>
                  <a:schemeClr val="dk1"/>
                </a:solidFill>
              </a:rPr>
              <a:t>nodes</a:t>
            </a:r>
            <a:r>
              <a:rPr lang="en-US" sz="4262">
                <a:solidFill>
                  <a:schemeClr val="dk1"/>
                </a:solidFill>
              </a:rPr>
              <a:t>, connected by reference links (“chained together”).</a:t>
            </a:r>
            <a:endParaRPr sz="4062"/>
          </a:p>
          <a:p>
            <a:pPr indent="-39775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262">
                <a:solidFill>
                  <a:schemeClr val="dk1"/>
                </a:solidFill>
              </a:rPr>
              <a:t>It can be singly or doubly linked</a:t>
            </a:r>
            <a:endParaRPr sz="4262">
              <a:solidFill>
                <a:schemeClr val="dk1"/>
              </a:solidFill>
            </a:endParaRPr>
          </a:p>
          <a:p>
            <a:pPr indent="-39775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262">
                <a:solidFill>
                  <a:schemeClr val="dk1"/>
                </a:solidFill>
              </a:rPr>
              <a:t>A linked list is appropriate when the number of data elements is unpredictable.</a:t>
            </a:r>
            <a:endParaRPr sz="4062"/>
          </a:p>
          <a:p>
            <a:pPr indent="-397755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4262">
                <a:solidFill>
                  <a:schemeClr val="dk1"/>
                </a:solidFill>
              </a:rPr>
              <a:t>Linked lists become full only when the system has insufficient memory</a:t>
            </a:r>
            <a:r>
              <a:rPr lang="en-US" sz="4262"/>
              <a:t>.</a:t>
            </a:r>
            <a:endParaRPr sz="1800"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ct val="6923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ct val="6923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Challenge </a:t>
            </a:r>
            <a:endParaRPr/>
          </a:p>
        </p:txBody>
      </p:sp>
      <p:sp>
        <p:nvSpPr>
          <p:cNvPr id="163" name="Google Shape;163;p26"/>
          <p:cNvSpPr txBox="1"/>
          <p:nvPr>
            <p:ph idx="1" type="body"/>
          </p:nvPr>
        </p:nvSpPr>
        <p:spPr>
          <a:xfrm>
            <a:off x="369875" y="13295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/>
              <a:t>Write a recursive method that adds 10 to the data in each node of a linked list.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Challenge Solution</a:t>
            </a:r>
            <a:endParaRPr/>
          </a:p>
        </p:txBody>
      </p:sp>
      <p:sp>
        <p:nvSpPr>
          <p:cNvPr id="169" name="Google Shape;169;p2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/>
              <a:t>Write a recursive method that adds 10 to the data in each node of a linked list.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void AddTen(Node n)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if (n != null)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{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n.Data += 10;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AddTen(n.Next);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Doubly Linked List</a:t>
            </a:r>
            <a:endParaRPr/>
          </a:p>
        </p:txBody>
      </p:sp>
      <p:sp>
        <p:nvSpPr>
          <p:cNvPr id="175" name="Google Shape;175;p2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968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Each node has two links: one forward (as before) and one backward.</a:t>
            </a:r>
            <a:endParaRPr sz="3000"/>
          </a:p>
          <a:p>
            <a:pPr indent="-1968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The </a:t>
            </a:r>
            <a:r>
              <a:rPr i="1" lang="en-US" sz="2800"/>
              <a:t>Node </a:t>
            </a:r>
            <a:r>
              <a:rPr lang="en-US" sz="2800"/>
              <a:t>class now has an additional instance variable:</a:t>
            </a:r>
            <a:endParaRPr sz="3000"/>
          </a:p>
          <a:p>
            <a:pPr indent="-1968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en-US" sz="2800"/>
              <a:t>previous</a:t>
            </a:r>
            <a:r>
              <a:rPr lang="en-US" sz="2800"/>
              <a:t>, the previous </a:t>
            </a:r>
            <a:r>
              <a:rPr i="1" lang="en-US" sz="2800"/>
              <a:t>Node.</a:t>
            </a:r>
            <a:endParaRPr sz="2800"/>
          </a:p>
          <a:p>
            <a:pPr indent="-1968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Thus, we can traverse a doubly linked list either forward or backwards. </a:t>
            </a:r>
            <a:endParaRPr sz="3000"/>
          </a:p>
          <a:p>
            <a:pPr indent="-1968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Every time we insert or delete, both links must be updated.</a:t>
            </a:r>
            <a:endParaRPr sz="3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Doubly Linked Node</a:t>
            </a:r>
            <a:endParaRPr/>
          </a:p>
        </p:txBody>
      </p:sp>
      <p:sp>
        <p:nvSpPr>
          <p:cNvPr id="181" name="Google Shape;181;p2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 doubly linked node looks like this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 right arrow represents </a:t>
            </a:r>
            <a:r>
              <a:rPr i="1" lang="en-US" sz="2400"/>
              <a:t>next</a:t>
            </a:r>
            <a:r>
              <a:rPr lang="en-US" sz="2400"/>
              <a:t>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 left arrow represents </a:t>
            </a:r>
            <a:r>
              <a:rPr i="1" lang="en-US" sz="2400"/>
              <a:t>previous</a:t>
            </a:r>
            <a:r>
              <a:rPr lang="en-US" sz="2400"/>
              <a:t>.</a:t>
            </a:r>
            <a:endParaRPr/>
          </a:p>
        </p:txBody>
      </p:sp>
      <p:pic>
        <p:nvPicPr>
          <p:cNvPr descr="figure1421" id="182" name="Google Shape;18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33600" y="3200400"/>
            <a:ext cx="2971800" cy="175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425100" y="521702"/>
            <a:ext cx="7886700" cy="6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Inserting into a Doubly Linked List</a:t>
            </a:r>
            <a:endParaRPr/>
          </a:p>
        </p:txBody>
      </p:sp>
      <p:sp>
        <p:nvSpPr>
          <p:cNvPr id="188" name="Google Shape;188;p30"/>
          <p:cNvSpPr txBox="1"/>
          <p:nvPr>
            <p:ph idx="1" type="body"/>
          </p:nvPr>
        </p:nvSpPr>
        <p:spPr>
          <a:xfrm>
            <a:off x="628650" y="1447800"/>
            <a:ext cx="7886700" cy="47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There are three cases: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insert at the beginning.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insert in the middle.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insert at the end.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Updating the links will differ in the three cases above.</a:t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Furthermore, when a node is inserted at the beginning, </a:t>
            </a:r>
            <a:r>
              <a:rPr i="1" lang="en-US" sz="2400"/>
              <a:t>head</a:t>
            </a:r>
            <a:r>
              <a:rPr lang="en-US" sz="2400"/>
              <a:t> needs to be updated.</a:t>
            </a:r>
            <a:endParaRPr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/>
          <p:nvPr>
            <p:ph type="title"/>
          </p:nvPr>
        </p:nvSpPr>
        <p:spPr>
          <a:xfrm>
            <a:off x="393800" y="490377"/>
            <a:ext cx="7886700" cy="6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Inserting in the Middle</a:t>
            </a:r>
            <a:endParaRPr/>
          </a:p>
        </p:txBody>
      </p:sp>
      <p:sp>
        <p:nvSpPr>
          <p:cNvPr id="194" name="Google Shape;194;p31"/>
          <p:cNvSpPr txBox="1"/>
          <p:nvPr>
            <p:ph idx="1" type="body"/>
          </p:nvPr>
        </p:nvSpPr>
        <p:spPr>
          <a:xfrm>
            <a:off x="393800" y="1311050"/>
            <a:ext cx="7886700" cy="48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In order to insert a node before a node named </a:t>
            </a:r>
            <a:r>
              <a:rPr i="1" lang="en-US" sz="2400"/>
              <a:t>current</a:t>
            </a:r>
            <a:r>
              <a:rPr lang="en-US" sz="2400"/>
              <a:t>, the following steps need to be performed: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Instantiate a new node.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Set two forward links: new node to </a:t>
            </a:r>
            <a:r>
              <a:rPr i="1" lang="en-US" sz="2400"/>
              <a:t>current</a:t>
            </a:r>
            <a:r>
              <a:rPr lang="en-US" sz="2400"/>
              <a:t>, node before </a:t>
            </a:r>
            <a:r>
              <a:rPr i="1" lang="en-US" sz="2400"/>
              <a:t>current</a:t>
            </a:r>
            <a:r>
              <a:rPr lang="en-US" sz="2400"/>
              <a:t> to new node.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Set two backward links: </a:t>
            </a:r>
            <a:r>
              <a:rPr i="1" lang="en-US" sz="2400"/>
              <a:t>current</a:t>
            </a:r>
            <a:r>
              <a:rPr lang="en-US" sz="2400"/>
              <a:t> to new node, new node to node before </a:t>
            </a:r>
            <a:r>
              <a:rPr i="1" lang="en-US" sz="2400"/>
              <a:t>current</a:t>
            </a:r>
            <a:r>
              <a:rPr lang="en-US" sz="2400"/>
              <a:t>.</a:t>
            </a:r>
            <a:endParaRPr/>
          </a:p>
          <a:p>
            <a:pPr indent="-171450" lvl="1" marL="51435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Update the number of items.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Updating the links will differ in the three cases above.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2"/>
          <p:cNvSpPr txBox="1"/>
          <p:nvPr>
            <p:ph type="title"/>
          </p:nvPr>
        </p:nvSpPr>
        <p:spPr>
          <a:xfrm>
            <a:off x="628650" y="365127"/>
            <a:ext cx="7886700" cy="6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Inserting into a Doubly Linked List</a:t>
            </a:r>
            <a:endParaRPr/>
          </a:p>
        </p:txBody>
      </p:sp>
      <p:sp>
        <p:nvSpPr>
          <p:cNvPr id="200" name="Google Shape;200;p3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descr="figure1422bc" id="201" name="Google Shape;20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33800" y="1447800"/>
            <a:ext cx="4629150" cy="3971925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32"/>
          <p:cNvSpPr txBox="1"/>
          <p:nvPr/>
        </p:nvSpPr>
        <p:spPr>
          <a:xfrm>
            <a:off x="609600" y="1752600"/>
            <a:ext cx="23574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Instantiate the new node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Set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new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node to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Inserting into a Doubly Linked List</a:t>
            </a:r>
            <a:endParaRPr/>
          </a:p>
        </p:txBody>
      </p:sp>
      <p:sp>
        <p:nvSpPr>
          <p:cNvPr id="208" name="Google Shape;208;p3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descr="figure1422d" id="209" name="Google Shape;20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91000" y="1447800"/>
            <a:ext cx="4543425" cy="19145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gure1422e" id="210" name="Google Shape;210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3375" y="3530500"/>
            <a:ext cx="4438650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33"/>
          <p:cNvSpPr txBox="1"/>
          <p:nvPr/>
        </p:nvSpPr>
        <p:spPr>
          <a:xfrm>
            <a:off x="898525" y="1565275"/>
            <a:ext cx="2814600" cy="30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node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before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the new node.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Set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previous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the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new node to the node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before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Inserting into a Doubly Linked List</a:t>
            </a:r>
            <a:endParaRPr/>
          </a:p>
        </p:txBody>
      </p:sp>
      <p:sp>
        <p:nvSpPr>
          <p:cNvPr id="217" name="Google Shape;217;p3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descr="figure1422f" id="218" name="Google Shape;21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86200" y="1981200"/>
            <a:ext cx="4438650" cy="1952625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34"/>
          <p:cNvSpPr txBox="1"/>
          <p:nvPr/>
        </p:nvSpPr>
        <p:spPr>
          <a:xfrm>
            <a:off x="898525" y="2098675"/>
            <a:ext cx="2425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Set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previous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the new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node.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en-US"/>
              <a:t>Deleting from a Doubly Linked List</a:t>
            </a:r>
            <a:endParaRPr/>
          </a:p>
        </p:txBody>
      </p:sp>
      <p:sp>
        <p:nvSpPr>
          <p:cNvPr id="225" name="Google Shape;225;p35"/>
          <p:cNvSpPr txBox="1"/>
          <p:nvPr>
            <p:ph idx="1" type="body"/>
          </p:nvPr>
        </p:nvSpPr>
        <p:spPr>
          <a:xfrm>
            <a:off x="628650" y="1524000"/>
            <a:ext cx="7886700" cy="46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There are four cases: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delete at the beginning.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delete in the middle.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delete at the end.</a:t>
            </a: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cannot delete.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-38100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Updating the links will differ in the first three cases above.</a:t>
            </a:r>
            <a:br>
              <a:rPr lang="en-US" sz="2400"/>
            </a:br>
            <a:endParaRPr/>
          </a:p>
          <a:p>
            <a:pPr indent="-3810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/>
              <a:t>Furthermore, when a node is deleted at the beginning, </a:t>
            </a:r>
            <a:r>
              <a:rPr i="1" lang="en-US" sz="2400"/>
              <a:t>head</a:t>
            </a:r>
            <a:r>
              <a:rPr lang="en-US" sz="2400"/>
              <a:t> needs to be updated.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Java has a built in list</a:t>
            </a:r>
            <a:endParaRPr/>
          </a:p>
        </p:txBody>
      </p:sp>
      <p:sp>
        <p:nvSpPr>
          <p:cNvPr id="50" name="Google Shape;50;p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import java.util.LinkedList;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Now you can make a linked list, just like you make an ArrayList: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LinkedList&lt;String&gt; myList = new LinkedList&lt;String&gt;();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You can insert items or delete items with: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myList.addFirst(“CSE1322”);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myList.addLast(“CSE1322”);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myList.removeFirst();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You can retrieve items from the list with: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myList.getFirst();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myList.getLast();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myList.get(3); //Returns the 4th element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6"/>
          <p:cNvSpPr txBox="1"/>
          <p:nvPr>
            <p:ph type="title"/>
          </p:nvPr>
        </p:nvSpPr>
        <p:spPr>
          <a:xfrm>
            <a:off x="285750" y="609600"/>
            <a:ext cx="8610600" cy="5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3200"/>
              <a:t>Deleting in the Middle of a Doubly Linked List</a:t>
            </a:r>
            <a:endParaRPr/>
          </a:p>
        </p:txBody>
      </p:sp>
      <p:sp>
        <p:nvSpPr>
          <p:cNvPr id="231" name="Google Shape;231;p36"/>
          <p:cNvSpPr txBox="1"/>
          <p:nvPr/>
        </p:nvSpPr>
        <p:spPr>
          <a:xfrm>
            <a:off x="3657600" y="5527675"/>
            <a:ext cx="184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igure1423" id="232" name="Google Shape;232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4025" y="1272700"/>
            <a:ext cx="4705350" cy="3781425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36"/>
          <p:cNvSpPr txBox="1"/>
          <p:nvPr/>
        </p:nvSpPr>
        <p:spPr>
          <a:xfrm>
            <a:off x="628650" y="1179500"/>
            <a:ext cx="3432300" cy="48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will delete the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Player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id 7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node 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before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 the node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current.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Set previous in the node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the node 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before </a:t>
            </a: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240" name="Google Shape;240;p37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use a linked list, you should use the built in LinkedList&lt;&gt; class.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built in LinkedList class is implemented with a </a:t>
            </a:r>
            <a:r>
              <a:rPr lang="en-US"/>
              <a:t>doubly</a:t>
            </a:r>
            <a:r>
              <a:rPr lang="en-US"/>
              <a:t> linked list.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need to understand how linked lists work.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Comparison to an ArrayList</a:t>
            </a:r>
            <a:endParaRPr/>
          </a:p>
        </p:txBody>
      </p:sp>
      <p:sp>
        <p:nvSpPr>
          <p:cNvPr id="57" name="Google Shape;57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Linked List and ArrayList share many attributes: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They are generic (ie, the type of the list is determined when you create it.  You put the type in the &lt;&gt;’s)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They dynamically grow as you add items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600"/>
              <a:t>They also differ in some key ways:</a:t>
            </a:r>
            <a:endParaRPr sz="2600"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While you can access items in both with a .get method, it’s much faster to access items in an arrayList than a LinkedList.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This is because ArrayLists are based on Arrays, and accessing a cell in an array is considered O(1).  LinkedLists, require O(N) to access an item that is not the first or last.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ArrayLists grow in blocks.  Initially they </a:t>
            </a:r>
            <a:r>
              <a:rPr lang="en-US"/>
              <a:t>have</a:t>
            </a:r>
            <a:r>
              <a:rPr lang="en-US"/>
              <a:t> 10 cells, when you insert the 11th item, it grows the underlying array by 1.5x or 2x.  By comparison LinkedLists simply add 1 more node.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As such LinkedList are more efficient when it comes to memory usage.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Use the built in class</a:t>
            </a:r>
            <a:endParaRPr/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If you wish to use a LinkedList, you should use the built in Java LinkedList class.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However, it is important to understand how a linked list works, thus we are going to show you how they are created, and how they work.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For the purposes of this class, you are required to know how to use the built in class, and you must understand how a linked list works, but you do not need to memorize the implementation of a linked list.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 cap="none"/>
              <a:t>Nodes</a:t>
            </a:r>
            <a:endParaRPr/>
          </a:p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self-referential class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contains a member that refers to an object of the same class type.</a:t>
            </a:r>
            <a:endParaRPr sz="2400">
              <a:solidFill>
                <a:schemeClr val="dk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the class declaration  </a:t>
            </a:r>
            <a:r>
              <a:rPr lang="en-US" sz="2400">
                <a:solidFill>
                  <a:schemeClr val="dk1"/>
                </a:solidFill>
                <a:latin typeface="Droid Sans Mono"/>
                <a:ea typeface="Droid Sans Mono"/>
                <a:cs typeface="Droid Sans Mono"/>
                <a:sym typeface="Droid Sans Mono"/>
              </a:rPr>
              <a:t>Next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references an object of type </a:t>
            </a:r>
            <a:r>
              <a:rPr lang="en-US" sz="2400">
                <a:solidFill>
                  <a:schemeClr val="dk1"/>
                </a:solidFill>
                <a:latin typeface="Droid Sans Mono"/>
                <a:ea typeface="Droid Sans Mono"/>
                <a:cs typeface="Droid Sans Mono"/>
                <a:sym typeface="Droid Sans Mono"/>
              </a:rPr>
              <a:t>Node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an object of the same type being declared.</a:t>
            </a:r>
            <a:endParaRPr sz="2400">
              <a:solidFill>
                <a:schemeClr val="dk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sz="2400">
                <a:solidFill>
                  <a:schemeClr val="dk1"/>
                </a:solidFill>
                <a:latin typeface="Droid Sans Mono"/>
                <a:ea typeface="Droid Sans Mono"/>
                <a:cs typeface="Droid Sans Mono"/>
                <a:sym typeface="Droid Sans Mono"/>
              </a:rPr>
              <a:t>Next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referred to as a </a:t>
            </a: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Times New Roman"/>
              <a:buNone/>
            </a:pPr>
            <a:r>
              <a:t/>
            </a:r>
            <a:endParaRPr sz="2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 Node{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public </a:t>
            </a:r>
            <a:r>
              <a:rPr lang="en-US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tring data;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public Node next ;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en-US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 cap="none"/>
              <a:t>A Linked List</a:t>
            </a:r>
            <a:endParaRPr/>
          </a:p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369875" y="1253328"/>
            <a:ext cx="8418300" cy="3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/>
          </a:bodyPr>
          <a:lstStyle/>
          <a:p>
            <a:pPr indent="-37973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A linked list can be thought of as a chain of linked nodes.</a:t>
            </a:r>
            <a:endParaRPr sz="3400">
              <a:solidFill>
                <a:srgbClr val="000000"/>
              </a:solidFill>
            </a:endParaRPr>
          </a:p>
          <a:p>
            <a:pPr indent="-37973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A node is an object with at least two attributes:</a:t>
            </a:r>
            <a:endParaRPr sz="3400">
              <a:solidFill>
                <a:srgbClr val="000000"/>
              </a:solidFill>
            </a:endParaRPr>
          </a:p>
          <a:p>
            <a:pPr indent="-37973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data</a:t>
            </a:r>
            <a:endParaRPr sz="3400">
              <a:solidFill>
                <a:srgbClr val="000000"/>
              </a:solidFill>
            </a:endParaRPr>
          </a:p>
          <a:p>
            <a:pPr indent="-37973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the location of the next node in the chain</a:t>
            </a:r>
            <a:endParaRPr sz="3400">
              <a:solidFill>
                <a:srgbClr val="000000"/>
              </a:solidFill>
            </a:endParaRPr>
          </a:p>
          <a:p>
            <a:pPr indent="-37973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A backslash indicates a null link.</a:t>
            </a:r>
            <a:endParaRPr sz="3400">
              <a:solidFill>
                <a:srgbClr val="000000"/>
              </a:solidFill>
            </a:endParaRPr>
          </a:p>
          <a:p>
            <a:pPr indent="-37973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 sz="3400">
                <a:solidFill>
                  <a:srgbClr val="000000"/>
                </a:solidFill>
              </a:rPr>
              <a:t>Not setting the link in the last node of a list to null is a logic error.</a:t>
            </a:r>
            <a:endParaRPr sz="34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ct val="52941"/>
              <a:buNone/>
            </a:pPr>
            <a:r>
              <a:t/>
            </a:r>
            <a:endParaRPr sz="34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ct val="52941"/>
              <a:buNone/>
            </a:pPr>
            <a:r>
              <a:t/>
            </a:r>
            <a:endParaRPr sz="3400">
              <a:solidFill>
                <a:srgbClr val="000000"/>
              </a:solidFill>
            </a:endParaRPr>
          </a:p>
        </p:txBody>
      </p:sp>
      <p:pic>
        <p:nvPicPr>
          <p:cNvPr descr="AAEMYTH0" id="77" name="Google Shape;77;p13"/>
          <p:cNvPicPr preferRelativeResize="0"/>
          <p:nvPr/>
        </p:nvPicPr>
        <p:blipFill rotWithShape="1">
          <a:blip r:embed="rId3">
            <a:alphaModFix/>
          </a:blip>
          <a:srcRect b="0" l="27721" r="26433" t="0"/>
          <a:stretch/>
        </p:blipFill>
        <p:spPr>
          <a:xfrm>
            <a:off x="1448625" y="4896250"/>
            <a:ext cx="5029200" cy="14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sz="3600" cap="none"/>
              <a:t>Common tasks include:</a:t>
            </a:r>
            <a:endParaRPr/>
          </a:p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Inserting to the front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Inserting to the end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Inserting in between the front/end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Deleting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Searching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Sortin</a:t>
            </a:r>
            <a:r>
              <a:rPr lang="en-US" sz="2800"/>
              <a:t>g</a:t>
            </a:r>
            <a:endParaRPr sz="2800"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-US" sz="2800">
                <a:solidFill>
                  <a:schemeClr val="dk1"/>
                </a:solidFill>
              </a:rPr>
              <a:t>Each of these tasks takes different amounts of time depending upon how the linked list is implemented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US" sz="2800"/>
              <a:t>The </a:t>
            </a:r>
            <a:r>
              <a:rPr i="1" lang="en-US" sz="2800"/>
              <a:t>insert at front </a:t>
            </a:r>
            <a:r>
              <a:rPr lang="en-US" sz="2800"/>
              <a:t>Method</a:t>
            </a:r>
            <a:endParaRPr/>
          </a:p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original list: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new node is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instantiated: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new node is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attached to the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beginning of the list: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i="1" lang="en-US" sz="2400"/>
              <a:t>head </a:t>
            </a:r>
            <a:r>
              <a:rPr lang="en-US" sz="2400"/>
              <a:t>now points to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US" sz="2400"/>
              <a:t>the new node: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/>
          </a:p>
        </p:txBody>
      </p:sp>
      <p:pic>
        <p:nvPicPr>
          <p:cNvPr descr="figure1403a" id="90" name="Google Shape;9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43400" y="1371600"/>
            <a:ext cx="37338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gure1403b" id="91" name="Google Shape;9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67200" y="2438400"/>
            <a:ext cx="36576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gure1403c" id="92" name="Google Shape;9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05200" y="3886200"/>
            <a:ext cx="457200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gure1403d" id="93" name="Google Shape;93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29000" y="5257800"/>
            <a:ext cx="4800600" cy="118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