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6858000" cx="9144000"/>
  <p:notesSz cx="9144000" cy="6858000"/>
  <p:embeddedFontLst>
    <p:embeddedFont>
      <p:font typeface="Roboto"/>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regular.fntdata"/><Relationship Id="rId20" Type="http://schemas.openxmlformats.org/officeDocument/2006/relationships/slide" Target="slides/slide15.xml"/><Relationship Id="rId42" Type="http://schemas.openxmlformats.org/officeDocument/2006/relationships/font" Target="fonts/Roboto-italic.fntdata"/><Relationship Id="rId41" Type="http://schemas.openxmlformats.org/officeDocument/2006/relationships/font" Target="fonts/Roboto-bold.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Roboto-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44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44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13513"/>
            <a:ext cx="3962400" cy="3444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 name="Shape 24"/>
        <p:cNvGrpSpPr/>
        <p:nvPr/>
      </p:nvGrpSpPr>
      <p:grpSpPr>
        <a:xfrm>
          <a:off x="0" y="0"/>
          <a:ext cx="0" cy="0"/>
          <a:chOff x="0" y="0"/>
          <a:chExt cx="0" cy="0"/>
        </a:xfrm>
      </p:grpSpPr>
      <p:sp>
        <p:nvSpPr>
          <p:cNvPr id="25" name="Google Shape;25;ge721b7704d_0_27:notes"/>
          <p:cNvSpPr/>
          <p:nvPr>
            <p:ph idx="2" type="sldImg"/>
          </p:nvPr>
        </p:nvSpPr>
        <p:spPr>
          <a:xfrm>
            <a:off x="1571649" y="514804"/>
            <a:ext cx="6000900" cy="2572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 name="Google Shape;26;ge721b7704d_0_27:notes"/>
          <p:cNvSpPr txBox="1"/>
          <p:nvPr>
            <p:ph idx="1" type="body"/>
          </p:nvPr>
        </p:nvSpPr>
        <p:spPr>
          <a:xfrm>
            <a:off x="1218406" y="3257777"/>
            <a:ext cx="6707700" cy="3085500"/>
          </a:xfrm>
          <a:prstGeom prst="rect">
            <a:avLst/>
          </a:prstGeom>
          <a:noFill/>
          <a:ln>
            <a:noFill/>
          </a:ln>
        </p:spPr>
        <p:txBody>
          <a:bodyPr anchorCtr="0" anchor="t" bIns="51275" lIns="102550" spcFirstLastPara="1" rIns="102550" wrap="square" tIns="51275">
            <a:noAutofit/>
          </a:bodyPr>
          <a:lstStyle/>
          <a:p>
            <a:pPr indent="0" lvl="0" marL="0" rtl="0" algn="l">
              <a:spcBef>
                <a:spcPts val="0"/>
              </a:spcBef>
              <a:spcAft>
                <a:spcPts val="0"/>
              </a:spcAft>
              <a:buNone/>
            </a:pPr>
            <a:r>
              <a:t/>
            </a:r>
            <a:endParaRPr/>
          </a:p>
        </p:txBody>
      </p:sp>
      <p:sp>
        <p:nvSpPr>
          <p:cNvPr id="27" name="Google Shape;27;ge721b7704d_0_27:notes"/>
          <p:cNvSpPr txBox="1"/>
          <p:nvPr>
            <p:ph idx="12" type="sldNum"/>
          </p:nvPr>
        </p:nvSpPr>
        <p:spPr>
          <a:xfrm>
            <a:off x="5181204" y="6515554"/>
            <a:ext cx="3962700" cy="342300"/>
          </a:xfrm>
          <a:prstGeom prst="rect">
            <a:avLst/>
          </a:prstGeom>
          <a:noFill/>
          <a:ln>
            <a:noFill/>
          </a:ln>
        </p:spPr>
        <p:txBody>
          <a:bodyPr anchorCtr="0" anchor="b" bIns="51275" lIns="102550" spcFirstLastPara="1" rIns="102550" wrap="square" tIns="512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6eac7645bf_0_21: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85" name="Google Shape;85;g16eac7645bf_0_21: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6" name="Google Shape;86;g16eac7645bf_0_21: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6eac7645bf_0_7: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2" name="Google Shape;92;g16eac7645bf_0_7: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2224f7115e_0_6: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98" name="Google Shape;98;g22224f7115e_0_6: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9" name="Google Shape;99;g22224f7115e_0_6: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2224f7115e_0_0: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2224f7115e_0_0: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6" name="Google Shape;106;g22224f7115e_0_0: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2224f7115e_0_12: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2224f7115e_0_12: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3" name="Google Shape;113;g22224f7115e_0_12: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4: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9" name="Google Shape;119;p14: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6a8b3ce8bd_1_0: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5" name="Google Shape;125;g16a8b3ce8bd_1_0:notes"/>
          <p:cNvSpPr/>
          <p:nvPr>
            <p:ph idx="2" type="sldImg"/>
          </p:nvPr>
        </p:nvSpPr>
        <p:spPr>
          <a:xfrm>
            <a:off x="1524300" y="514350"/>
            <a:ext cx="6096300" cy="25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6a8b3ce8bd_1_5: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1" name="Google Shape;131;g16a8b3ce8bd_1_5:notes"/>
          <p:cNvSpPr/>
          <p:nvPr>
            <p:ph idx="2" type="sldImg"/>
          </p:nvPr>
        </p:nvSpPr>
        <p:spPr>
          <a:xfrm>
            <a:off x="1524300" y="514350"/>
            <a:ext cx="6096300" cy="25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6a8b3ce8bd_1_69: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9" name="Google Shape;139;g16a8b3ce8bd_1_69:notes"/>
          <p:cNvSpPr/>
          <p:nvPr>
            <p:ph idx="2" type="sldImg"/>
          </p:nvPr>
        </p:nvSpPr>
        <p:spPr>
          <a:xfrm>
            <a:off x="1524300" y="514350"/>
            <a:ext cx="6096300" cy="25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6a8b3ce8bd_1_12: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8" name="Google Shape;148;g16a8b3ce8bd_1_12:notes"/>
          <p:cNvSpPr/>
          <p:nvPr>
            <p:ph idx="2" type="sldImg"/>
          </p:nvPr>
        </p:nvSpPr>
        <p:spPr>
          <a:xfrm>
            <a:off x="1524300" y="514350"/>
            <a:ext cx="6096300" cy="25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p2: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 name="Google Shape;34;p2: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 name="Google Shape;35;p2: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300" u="none" cap="none" strike="noStrike">
                <a:solidFill>
                  <a:schemeClr val="dk1"/>
                </a:solidFill>
                <a:latin typeface="Times"/>
                <a:ea typeface="Times"/>
                <a:cs typeface="Times"/>
                <a:sym typeface="Times"/>
              </a:rPr>
              <a:t>‹#›</a:t>
            </a:fld>
            <a:endParaRPr b="0" i="0" sz="1300" u="none" cap="none" strike="noStrike">
              <a:solidFill>
                <a:schemeClr val="dk1"/>
              </a:solidFill>
              <a:latin typeface="Times"/>
              <a:ea typeface="Times"/>
              <a:cs typeface="Times"/>
              <a:sym typeface="Time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e4d56f623c_0_0: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5" name="Google Shape;155;ge4d56f623c_0_0: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e4d56f623c_0_8: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1" name="Google Shape;161;ge4d56f623c_0_8: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e4d56f623c_0_17: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e4d56f623c_0_17: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8" name="Google Shape;168;ge4d56f623c_0_17: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6: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4" name="Google Shape;174;p16: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7: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0" name="Google Shape;180;p17: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8: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6" name="Google Shape;186;p18: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9: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2" name="Google Shape;192;p19: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6fd8270096_0_0: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6fd8270096_0_0: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9" name="Google Shape;199;g16fd8270096_0_0: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6fd8270096_0_6: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6fd8270096_0_6: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6" name="Google Shape;206;g16fd8270096_0_6: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6fd8270096_0_12: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16fd8270096_0_12: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3" name="Google Shape;213;g16fd8270096_0_12: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3: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 name="Google Shape;41;p3: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 name="Google Shape;42;p3: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300" u="none" cap="none" strike="noStrike">
                <a:solidFill>
                  <a:schemeClr val="dk1"/>
                </a:solidFill>
                <a:latin typeface="Times"/>
                <a:ea typeface="Times"/>
                <a:cs typeface="Times"/>
                <a:sym typeface="Times"/>
              </a:rPr>
              <a:t>‹#›</a:t>
            </a:fld>
            <a:endParaRPr b="0" i="0" sz="1300" u="none" cap="none" strike="noStrike">
              <a:solidFill>
                <a:schemeClr val="dk1"/>
              </a:solidFill>
              <a:latin typeface="Times"/>
              <a:ea typeface="Times"/>
              <a:cs typeface="Times"/>
              <a:sym typeface="Time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6fd8270096_0_18: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6fd8270096_0_18: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0" name="Google Shape;220;g16fd8270096_0_18: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6fd8270096_0_24: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6fd8270096_0_24: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7" name="Google Shape;227;g16fd8270096_0_24: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6fd8270096_0_38: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16fd8270096_0_38: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5" name="Google Shape;235;g16fd8270096_0_38: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6fd8270096_0_31: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6fd8270096_0_31: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2" name="Google Shape;242;g16fd8270096_0_31: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1: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8" name="Google Shape;248;p21: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4: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 name="Google Shape;48;p4: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 name="Google Shape;49;p4: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300" u="none" cap="none" strike="noStrike">
                <a:solidFill>
                  <a:schemeClr val="dk1"/>
                </a:solidFill>
                <a:latin typeface="Times"/>
                <a:ea typeface="Times"/>
                <a:cs typeface="Times"/>
                <a:sym typeface="Times"/>
              </a:rPr>
              <a:t>‹#›</a:t>
            </a:fld>
            <a:endParaRPr b="0" i="0" sz="1300" u="none" cap="none" strike="noStrike">
              <a:solidFill>
                <a:schemeClr val="dk1"/>
              </a:solidFill>
              <a:latin typeface="Times"/>
              <a:ea typeface="Times"/>
              <a:cs typeface="Times"/>
              <a:sym typeface="Time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5: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5" name="Google Shape;55;p5: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8: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1" name="Google Shape;61;p8: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9: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7" name="Google Shape;67;p9: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11: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3" name="Google Shape;73;p11: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2: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9" name="Google Shape;79;p12: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143000" y="1122363"/>
            <a:ext cx="6858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143000" y="3602037"/>
            <a:ext cx="6858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3"/>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lvl1pPr indent="-374650" lvl="0" marL="457200" algn="l">
              <a:lnSpc>
                <a:spcPct val="90000"/>
              </a:lnSpc>
              <a:spcBef>
                <a:spcPts val="750"/>
              </a:spcBef>
              <a:spcAft>
                <a:spcPts val="0"/>
              </a:spcAft>
              <a:buClr>
                <a:schemeClr val="dk1"/>
              </a:buClr>
              <a:buSzPts val="2300"/>
              <a:buChar char="•"/>
              <a:defRPr sz="2600"/>
            </a:lvl1pPr>
            <a:lvl2pPr indent="-381000" lvl="1" marL="914400" algn="l">
              <a:lnSpc>
                <a:spcPct val="90000"/>
              </a:lnSpc>
              <a:spcBef>
                <a:spcPts val="375"/>
              </a:spcBef>
              <a:spcAft>
                <a:spcPts val="0"/>
              </a:spcAft>
              <a:buClr>
                <a:schemeClr val="dk1"/>
              </a:buClr>
              <a:buSzPts val="2400"/>
              <a:buChar char="•"/>
              <a:defRPr sz="2400"/>
            </a:lvl2pPr>
            <a:lvl3pPr indent="-387350" lvl="2" marL="1371600" algn="l">
              <a:lnSpc>
                <a:spcPct val="90000"/>
              </a:lnSpc>
              <a:spcBef>
                <a:spcPts val="375"/>
              </a:spcBef>
              <a:spcAft>
                <a:spcPts val="0"/>
              </a:spcAft>
              <a:buClr>
                <a:schemeClr val="dk1"/>
              </a:buClr>
              <a:buSzPts val="2500"/>
              <a:buChar char="•"/>
              <a:defRPr sz="2200"/>
            </a:lvl3pPr>
            <a:lvl4pPr indent="-355600" lvl="3" marL="1828800" algn="l">
              <a:lnSpc>
                <a:spcPct val="90000"/>
              </a:lnSpc>
              <a:spcBef>
                <a:spcPts val="375"/>
              </a:spcBef>
              <a:spcAft>
                <a:spcPts val="0"/>
              </a:spcAft>
              <a:buClr>
                <a:schemeClr val="dk1"/>
              </a:buClr>
              <a:buSzPts val="2000"/>
              <a:buChar char="•"/>
              <a:defRPr sz="2000"/>
            </a:lvl4pPr>
            <a:lvl5pPr indent="-342900" lvl="4" marL="2286000" algn="l">
              <a:lnSpc>
                <a:spcPct val="90000"/>
              </a:lnSpc>
              <a:spcBef>
                <a:spcPts val="375"/>
              </a:spcBef>
              <a:spcAft>
                <a:spcPts val="0"/>
              </a:spcAft>
              <a:buClr>
                <a:schemeClr val="dk1"/>
              </a:buClr>
              <a:buSzPts val="1800"/>
              <a:buChar char="•"/>
              <a:defRPr sz="1800"/>
            </a:lvl5pPr>
            <a:lvl6pPr indent="-330200" lvl="5" marL="2743200" algn="l">
              <a:lnSpc>
                <a:spcPct val="90000"/>
              </a:lnSpc>
              <a:spcBef>
                <a:spcPts val="375"/>
              </a:spcBef>
              <a:spcAft>
                <a:spcPts val="0"/>
              </a:spcAft>
              <a:buClr>
                <a:schemeClr val="dk1"/>
              </a:buClr>
              <a:buSzPts val="1600"/>
              <a:buChar char="•"/>
              <a:defRPr sz="1600"/>
            </a:lvl6pPr>
            <a:lvl7pPr indent="-317500" lvl="6" marL="3200400" algn="l">
              <a:lnSpc>
                <a:spcPct val="90000"/>
              </a:lnSpc>
              <a:spcBef>
                <a:spcPts val="375"/>
              </a:spcBef>
              <a:spcAft>
                <a:spcPts val="0"/>
              </a:spcAft>
              <a:buClr>
                <a:schemeClr val="dk1"/>
              </a:buClr>
              <a:buSzPts val="1400"/>
              <a:buChar char="•"/>
              <a:defRPr sz="1400"/>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sp>
        <p:nvSpPr>
          <p:cNvPr id="22" name="Google Shape;22;p4"/>
          <p:cNvSpPr txBox="1"/>
          <p:nvPr>
            <p:ph type="title"/>
          </p:nvPr>
        </p:nvSpPr>
        <p:spPr>
          <a:xfrm>
            <a:off x="388200" y="488833"/>
            <a:ext cx="8400000" cy="762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5"/>
            <a:ext cx="78867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628650" y="6581748"/>
            <a:ext cx="2057400" cy="1905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8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3028950" y="6581748"/>
            <a:ext cx="3086100" cy="1905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8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6457950" y="6581748"/>
            <a:ext cx="2057400" cy="1905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800" u="none" cap="none" strike="noStrike">
                <a:solidFill>
                  <a:srgbClr val="888888"/>
                </a:solidFill>
                <a:latin typeface="Arial"/>
                <a:ea typeface="Arial"/>
                <a:cs typeface="Arial"/>
                <a:sym typeface="Arial"/>
              </a:defRPr>
            </a:lvl1pPr>
            <a:lvl2pPr indent="0" lvl="1" marL="0" marR="0" rtl="0" algn="r">
              <a:spcBef>
                <a:spcPts val="0"/>
              </a:spcBef>
              <a:buNone/>
              <a:defRPr b="0" i="0" sz="800" u="none" cap="none" strike="noStrike">
                <a:solidFill>
                  <a:srgbClr val="888888"/>
                </a:solidFill>
                <a:latin typeface="Arial"/>
                <a:ea typeface="Arial"/>
                <a:cs typeface="Arial"/>
                <a:sym typeface="Arial"/>
              </a:defRPr>
            </a:lvl2pPr>
            <a:lvl3pPr indent="0" lvl="2" marL="0" marR="0" rtl="0" algn="r">
              <a:spcBef>
                <a:spcPts val="0"/>
              </a:spcBef>
              <a:buNone/>
              <a:defRPr b="0" i="0" sz="800" u="none" cap="none" strike="noStrike">
                <a:solidFill>
                  <a:srgbClr val="888888"/>
                </a:solidFill>
                <a:latin typeface="Arial"/>
                <a:ea typeface="Arial"/>
                <a:cs typeface="Arial"/>
                <a:sym typeface="Arial"/>
              </a:defRPr>
            </a:lvl3pPr>
            <a:lvl4pPr indent="0" lvl="3" marL="0" marR="0" rtl="0" algn="r">
              <a:spcBef>
                <a:spcPts val="0"/>
              </a:spcBef>
              <a:buNone/>
              <a:defRPr b="0" i="0" sz="800" u="none" cap="none" strike="noStrike">
                <a:solidFill>
                  <a:srgbClr val="888888"/>
                </a:solidFill>
                <a:latin typeface="Arial"/>
                <a:ea typeface="Arial"/>
                <a:cs typeface="Arial"/>
                <a:sym typeface="Arial"/>
              </a:defRPr>
            </a:lvl4pPr>
            <a:lvl5pPr indent="0" lvl="4" marL="0" marR="0" rtl="0" algn="r">
              <a:spcBef>
                <a:spcPts val="0"/>
              </a:spcBef>
              <a:buNone/>
              <a:defRPr b="0" i="0" sz="800" u="none" cap="none" strike="noStrike">
                <a:solidFill>
                  <a:srgbClr val="888888"/>
                </a:solidFill>
                <a:latin typeface="Arial"/>
                <a:ea typeface="Arial"/>
                <a:cs typeface="Arial"/>
                <a:sym typeface="Arial"/>
              </a:defRPr>
            </a:lvl5pPr>
            <a:lvl6pPr indent="0" lvl="5" marL="0" marR="0" rtl="0" algn="r">
              <a:spcBef>
                <a:spcPts val="0"/>
              </a:spcBef>
              <a:buNone/>
              <a:defRPr b="0" i="0" sz="800" u="none" cap="none" strike="noStrike">
                <a:solidFill>
                  <a:srgbClr val="888888"/>
                </a:solidFill>
                <a:latin typeface="Arial"/>
                <a:ea typeface="Arial"/>
                <a:cs typeface="Arial"/>
                <a:sym typeface="Arial"/>
              </a:defRPr>
            </a:lvl6pPr>
            <a:lvl7pPr indent="0" lvl="6" marL="0" marR="0" rtl="0" algn="r">
              <a:spcBef>
                <a:spcPts val="0"/>
              </a:spcBef>
              <a:buNone/>
              <a:defRPr b="0" i="0" sz="800" u="none" cap="none" strike="noStrike">
                <a:solidFill>
                  <a:srgbClr val="888888"/>
                </a:solidFill>
                <a:latin typeface="Arial"/>
                <a:ea typeface="Arial"/>
                <a:cs typeface="Arial"/>
                <a:sym typeface="Arial"/>
              </a:defRPr>
            </a:lvl7pPr>
            <a:lvl8pPr indent="0" lvl="7" marL="0" marR="0" rtl="0" algn="r">
              <a:spcBef>
                <a:spcPts val="0"/>
              </a:spcBef>
              <a:buNone/>
              <a:defRPr b="0" i="0" sz="800" u="none" cap="none" strike="noStrike">
                <a:solidFill>
                  <a:srgbClr val="888888"/>
                </a:solidFill>
                <a:latin typeface="Arial"/>
                <a:ea typeface="Arial"/>
                <a:cs typeface="Arial"/>
                <a:sym typeface="Arial"/>
              </a:defRPr>
            </a:lvl8pPr>
            <a:lvl9pPr indent="0" lvl="8" marL="0" marR="0" rtl="0" algn="r">
              <a:spcBef>
                <a:spcPts val="0"/>
              </a:spcBef>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hyperlink" Target="https://en.wikipedia.org/wiki/BMP_file_format#Bitmap_file_header" TargetMode="Externa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 name="Shape 28"/>
        <p:cNvGrpSpPr/>
        <p:nvPr/>
      </p:nvGrpSpPr>
      <p:grpSpPr>
        <a:xfrm>
          <a:off x="0" y="0"/>
          <a:ext cx="0" cy="0"/>
          <a:chOff x="0" y="0"/>
          <a:chExt cx="0" cy="0"/>
        </a:xfrm>
      </p:grpSpPr>
      <p:sp>
        <p:nvSpPr>
          <p:cNvPr id="29" name="Google Shape;29;p6"/>
          <p:cNvSpPr txBox="1"/>
          <p:nvPr>
            <p:ph type="ctrTitle"/>
          </p:nvPr>
        </p:nvSpPr>
        <p:spPr>
          <a:xfrm>
            <a:off x="1951200" y="1842375"/>
            <a:ext cx="5241600" cy="8238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500"/>
              <a:buFont typeface="Calibri"/>
              <a:buNone/>
            </a:pPr>
            <a:r>
              <a:rPr lang="en-US"/>
              <a:t>Module 6</a:t>
            </a:r>
            <a:endParaRPr/>
          </a:p>
        </p:txBody>
      </p:sp>
      <p:sp>
        <p:nvSpPr>
          <p:cNvPr id="30" name="Google Shape;30;p6"/>
          <p:cNvSpPr txBox="1"/>
          <p:nvPr>
            <p:ph idx="1" type="subTitle"/>
          </p:nvPr>
        </p:nvSpPr>
        <p:spPr>
          <a:xfrm>
            <a:off x="1837644" y="3353175"/>
            <a:ext cx="5468700" cy="14271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98989"/>
              </a:buClr>
              <a:buSzPts val="3200"/>
              <a:buNone/>
            </a:pPr>
            <a:r>
              <a:rPr lang="en-US" sz="3200">
                <a:solidFill>
                  <a:srgbClr val="898989"/>
                </a:solidFill>
                <a:latin typeface="Calibri"/>
                <a:ea typeface="Calibri"/>
                <a:cs typeface="Calibri"/>
                <a:sym typeface="Calibri"/>
              </a:rPr>
              <a:t>File IO and </a:t>
            </a:r>
            <a:br>
              <a:rPr lang="en-US" sz="3200">
                <a:solidFill>
                  <a:srgbClr val="898989"/>
                </a:solidFill>
                <a:latin typeface="Calibri"/>
                <a:ea typeface="Calibri"/>
                <a:cs typeface="Calibri"/>
                <a:sym typeface="Calibri"/>
              </a:rPr>
            </a:br>
            <a:r>
              <a:rPr lang="en-US" sz="3200">
                <a:solidFill>
                  <a:srgbClr val="898989"/>
                </a:solidFill>
                <a:latin typeface="Calibri"/>
                <a:ea typeface="Calibri"/>
                <a:cs typeface="Calibri"/>
                <a:sym typeface="Calibri"/>
              </a:rPr>
              <a:t>Internet Sockets</a:t>
            </a:r>
            <a:endParaRPr sz="2800">
              <a:solidFill>
                <a:srgbClr val="898989"/>
              </a:solidFill>
            </a:endParaRPr>
          </a:p>
        </p:txBody>
      </p:sp>
      <p:pic>
        <p:nvPicPr>
          <p:cNvPr descr="Files on a computer in a stary background" id="31" name="Google Shape;31;p6"/>
          <p:cNvPicPr preferRelativeResize="0"/>
          <p:nvPr/>
        </p:nvPicPr>
        <p:blipFill>
          <a:blip r:embed="rId3">
            <a:alphaModFix/>
          </a:blip>
          <a:stretch>
            <a:fillRect/>
          </a:stretch>
        </p:blipFill>
        <p:spPr>
          <a:xfrm>
            <a:off x="6300000" y="502425"/>
            <a:ext cx="2472900" cy="2472900"/>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5"/>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Appending to a Text File</a:t>
            </a:r>
            <a:endParaRPr/>
          </a:p>
        </p:txBody>
      </p:sp>
      <p:sp>
        <p:nvSpPr>
          <p:cNvPr id="89" name="Google Shape;89;p15"/>
          <p:cNvSpPr txBox="1"/>
          <p:nvPr>
            <p:ph idx="1" type="body"/>
          </p:nvPr>
        </p:nvSpPr>
        <p:spPr>
          <a:xfrm>
            <a:off x="369875" y="1762026"/>
            <a:ext cx="8418300" cy="45063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If you wish to append to a text file in java, it’s a little more complex.</a:t>
            </a:r>
            <a:endParaRPr/>
          </a:p>
          <a:p>
            <a:pPr indent="-374650" lvl="0" marL="457200" rtl="0" algn="l">
              <a:spcBef>
                <a:spcPts val="0"/>
              </a:spcBef>
              <a:spcAft>
                <a:spcPts val="0"/>
              </a:spcAft>
              <a:buSzPts val="2300"/>
              <a:buChar char="●"/>
            </a:pPr>
            <a:r>
              <a:rPr lang="en-US"/>
              <a:t>Create a File object just like you would for Scanner.</a:t>
            </a:r>
            <a:endParaRPr/>
          </a:p>
          <a:p>
            <a:pPr indent="-374650" lvl="0" marL="457200" rtl="0" algn="l">
              <a:spcBef>
                <a:spcPts val="0"/>
              </a:spcBef>
              <a:spcAft>
                <a:spcPts val="0"/>
              </a:spcAft>
              <a:buSzPts val="2300"/>
              <a:buChar char="●"/>
            </a:pPr>
            <a:r>
              <a:rPr lang="en-US"/>
              <a:t>Then create a FileOutputStream object that takes the File Object as a parameter</a:t>
            </a:r>
            <a:endParaRPr/>
          </a:p>
          <a:p>
            <a:pPr indent="-381000" lvl="1" marL="914400" rtl="0" algn="l">
              <a:spcBef>
                <a:spcPts val="0"/>
              </a:spcBef>
              <a:spcAft>
                <a:spcPts val="0"/>
              </a:spcAft>
              <a:buSzPts val="2400"/>
              <a:buChar char="○"/>
            </a:pPr>
            <a:r>
              <a:rPr lang="en-US"/>
              <a:t>The second parameter will be true to indicate you want append mode.</a:t>
            </a:r>
            <a:endParaRPr/>
          </a:p>
          <a:p>
            <a:pPr indent="-374650" lvl="0" marL="457200" rtl="0" algn="l">
              <a:spcBef>
                <a:spcPts val="0"/>
              </a:spcBef>
              <a:spcAft>
                <a:spcPts val="0"/>
              </a:spcAft>
              <a:buSzPts val="2300"/>
              <a:buChar char="●"/>
            </a:pPr>
            <a:r>
              <a:rPr lang="en-US"/>
              <a:t>Finally make a PrintWriter object taking the FileOutputStream as a parameter.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6"/>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Appending to a</a:t>
            </a:r>
            <a:r>
              <a:rPr lang="en-US"/>
              <a:t> Text to File</a:t>
            </a:r>
            <a:endParaRPr/>
          </a:p>
        </p:txBody>
      </p:sp>
      <p:sp>
        <p:nvSpPr>
          <p:cNvPr id="95" name="Google Shape;95;p16"/>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750"/>
              </a:spcBef>
              <a:spcAft>
                <a:spcPts val="0"/>
              </a:spcAft>
              <a:buClr>
                <a:schemeClr val="dk1"/>
              </a:buClr>
              <a:buSzPct val="42307"/>
              <a:buFont typeface="Arial"/>
              <a:buNone/>
            </a:pPr>
            <a:r>
              <a:rPr lang="en-US">
                <a:solidFill>
                  <a:srgbClr val="0000FF"/>
                </a:solidFill>
              </a:rPr>
              <a:t>import java.io.*;</a:t>
            </a:r>
            <a:endParaRPr>
              <a:solidFill>
                <a:srgbClr val="0000FF"/>
              </a:solidFill>
            </a:endParaRPr>
          </a:p>
          <a:p>
            <a:pPr indent="0" lvl="0" marL="0" rtl="0" algn="l">
              <a:lnSpc>
                <a:spcPct val="90000"/>
              </a:lnSpc>
              <a:spcBef>
                <a:spcPts val="750"/>
              </a:spcBef>
              <a:spcAft>
                <a:spcPts val="0"/>
              </a:spcAft>
              <a:buClr>
                <a:schemeClr val="dk1"/>
              </a:buClr>
              <a:buSzPct val="42307"/>
              <a:buFont typeface="Arial"/>
              <a:buNone/>
            </a:pPr>
            <a:r>
              <a:t/>
            </a:r>
            <a:endParaRPr>
              <a:solidFill>
                <a:srgbClr val="0000FF"/>
              </a:solidFill>
            </a:endParaRPr>
          </a:p>
          <a:p>
            <a:pPr indent="0" lvl="0" marL="0" rtl="0" algn="l">
              <a:lnSpc>
                <a:spcPct val="90000"/>
              </a:lnSpc>
              <a:spcBef>
                <a:spcPts val="750"/>
              </a:spcBef>
              <a:spcAft>
                <a:spcPts val="0"/>
              </a:spcAft>
              <a:buClr>
                <a:schemeClr val="dk1"/>
              </a:buClr>
              <a:buSzPct val="42307"/>
              <a:buFont typeface="Arial"/>
              <a:buNone/>
            </a:pPr>
            <a:r>
              <a:rPr lang="en-US">
                <a:solidFill>
                  <a:srgbClr val="0000FF"/>
                </a:solidFill>
              </a:rPr>
              <a:t>class Main {</a:t>
            </a:r>
            <a:endParaRPr>
              <a:solidFill>
                <a:srgbClr val="0000FF"/>
              </a:solidFill>
            </a:endParaRPr>
          </a:p>
          <a:p>
            <a:pPr indent="0" lvl="0" marL="0" rtl="0" algn="l">
              <a:lnSpc>
                <a:spcPct val="90000"/>
              </a:lnSpc>
              <a:spcBef>
                <a:spcPts val="750"/>
              </a:spcBef>
              <a:spcAft>
                <a:spcPts val="0"/>
              </a:spcAft>
              <a:buClr>
                <a:schemeClr val="dk1"/>
              </a:buClr>
              <a:buSzPct val="42307"/>
              <a:buFont typeface="Arial"/>
              <a:buNone/>
            </a:pPr>
            <a:r>
              <a:rPr lang="en-US">
                <a:solidFill>
                  <a:srgbClr val="0000FF"/>
                </a:solidFill>
              </a:rPr>
              <a:t>  public static void main(String[] args) {</a:t>
            </a:r>
            <a:endParaRPr>
              <a:solidFill>
                <a:srgbClr val="0000FF"/>
              </a:solidFill>
            </a:endParaRPr>
          </a:p>
          <a:p>
            <a:pPr indent="0" lvl="0" marL="0" rtl="0" algn="l">
              <a:lnSpc>
                <a:spcPct val="90000"/>
              </a:lnSpc>
              <a:spcBef>
                <a:spcPts val="750"/>
              </a:spcBef>
              <a:spcAft>
                <a:spcPts val="0"/>
              </a:spcAft>
              <a:buClr>
                <a:schemeClr val="dk1"/>
              </a:buClr>
              <a:buSzPct val="42307"/>
              <a:buFont typeface="Arial"/>
              <a:buNone/>
            </a:pPr>
            <a:r>
              <a:rPr lang="en-US">
                <a:solidFill>
                  <a:srgbClr val="0000FF"/>
                </a:solidFill>
              </a:rPr>
              <a:t>    try {</a:t>
            </a:r>
            <a:endParaRPr>
              <a:solidFill>
                <a:srgbClr val="0000FF"/>
              </a:solidFill>
            </a:endParaRPr>
          </a:p>
          <a:p>
            <a:pPr indent="0" lvl="0" marL="0" rtl="0" algn="l">
              <a:lnSpc>
                <a:spcPct val="90000"/>
              </a:lnSpc>
              <a:spcBef>
                <a:spcPts val="750"/>
              </a:spcBef>
              <a:spcAft>
                <a:spcPts val="0"/>
              </a:spcAft>
              <a:buClr>
                <a:schemeClr val="dk1"/>
              </a:buClr>
              <a:buSzPct val="42307"/>
              <a:buFont typeface="Arial"/>
              <a:buNone/>
            </a:pPr>
            <a:r>
              <a:rPr lang="en-US">
                <a:solidFill>
                  <a:srgbClr val="0000FF"/>
                </a:solidFill>
              </a:rPr>
              <a:t>      File f=new File("a.txt");</a:t>
            </a:r>
            <a:endParaRPr>
              <a:solidFill>
                <a:srgbClr val="0000FF"/>
              </a:solidFill>
            </a:endParaRPr>
          </a:p>
          <a:p>
            <a:pPr indent="0" lvl="0" marL="0" rtl="0" algn="l">
              <a:lnSpc>
                <a:spcPct val="90000"/>
              </a:lnSpc>
              <a:spcBef>
                <a:spcPts val="750"/>
              </a:spcBef>
              <a:spcAft>
                <a:spcPts val="0"/>
              </a:spcAft>
              <a:buClr>
                <a:schemeClr val="dk1"/>
              </a:buClr>
              <a:buSzPct val="42307"/>
              <a:buFont typeface="Arial"/>
              <a:buNone/>
            </a:pPr>
            <a:r>
              <a:rPr lang="en-US">
                <a:solidFill>
                  <a:srgbClr val="0000FF"/>
                </a:solidFill>
              </a:rPr>
              <a:t>      FileOutputStream fos=new FileOutputStream(f,true);</a:t>
            </a:r>
            <a:endParaRPr>
              <a:solidFill>
                <a:srgbClr val="0000FF"/>
              </a:solidFill>
            </a:endParaRPr>
          </a:p>
          <a:p>
            <a:pPr indent="0" lvl="0" marL="0" rtl="0" algn="l">
              <a:lnSpc>
                <a:spcPct val="90000"/>
              </a:lnSpc>
              <a:spcBef>
                <a:spcPts val="750"/>
              </a:spcBef>
              <a:spcAft>
                <a:spcPts val="0"/>
              </a:spcAft>
              <a:buClr>
                <a:schemeClr val="dk1"/>
              </a:buClr>
              <a:buSzPct val="42307"/>
              <a:buFont typeface="Arial"/>
              <a:buNone/>
            </a:pPr>
            <a:r>
              <a:rPr lang="en-US">
                <a:solidFill>
                  <a:srgbClr val="0000FF"/>
                </a:solidFill>
              </a:rPr>
              <a:t>      PrintWriter pw = new PrintWriter(fos);</a:t>
            </a:r>
            <a:endParaRPr>
              <a:solidFill>
                <a:srgbClr val="0000FF"/>
              </a:solidFill>
            </a:endParaRPr>
          </a:p>
          <a:p>
            <a:pPr indent="0" lvl="0" marL="0" rtl="0" algn="l">
              <a:lnSpc>
                <a:spcPct val="90000"/>
              </a:lnSpc>
              <a:spcBef>
                <a:spcPts val="750"/>
              </a:spcBef>
              <a:spcAft>
                <a:spcPts val="0"/>
              </a:spcAft>
              <a:buClr>
                <a:schemeClr val="dk1"/>
              </a:buClr>
              <a:buSzPct val="42307"/>
              <a:buFont typeface="Arial"/>
              <a:buNone/>
            </a:pPr>
            <a:r>
              <a:rPr lang="en-US">
                <a:solidFill>
                  <a:srgbClr val="0000FF"/>
                </a:solidFill>
              </a:rPr>
              <a:t>      pw.println("Test Line");</a:t>
            </a:r>
            <a:endParaRPr>
              <a:solidFill>
                <a:srgbClr val="0000FF"/>
              </a:solidFill>
            </a:endParaRPr>
          </a:p>
          <a:p>
            <a:pPr indent="0" lvl="0" marL="0" rtl="0" algn="l">
              <a:lnSpc>
                <a:spcPct val="90000"/>
              </a:lnSpc>
              <a:spcBef>
                <a:spcPts val="750"/>
              </a:spcBef>
              <a:spcAft>
                <a:spcPts val="0"/>
              </a:spcAft>
              <a:buClr>
                <a:schemeClr val="dk1"/>
              </a:buClr>
              <a:buSzPct val="42307"/>
              <a:buFont typeface="Arial"/>
              <a:buNone/>
            </a:pPr>
            <a:r>
              <a:rPr lang="en-US">
                <a:solidFill>
                  <a:srgbClr val="0000FF"/>
                </a:solidFill>
              </a:rPr>
              <a:t>      pw.close();</a:t>
            </a:r>
            <a:endParaRPr>
              <a:solidFill>
                <a:srgbClr val="0000FF"/>
              </a:solidFill>
            </a:endParaRPr>
          </a:p>
          <a:p>
            <a:pPr indent="0" lvl="0" marL="0" rtl="0" algn="l">
              <a:lnSpc>
                <a:spcPct val="90000"/>
              </a:lnSpc>
              <a:spcBef>
                <a:spcPts val="750"/>
              </a:spcBef>
              <a:spcAft>
                <a:spcPts val="0"/>
              </a:spcAft>
              <a:buClr>
                <a:schemeClr val="dk1"/>
              </a:buClr>
              <a:buSzPct val="42307"/>
              <a:buFont typeface="Arial"/>
              <a:buNone/>
            </a:pPr>
            <a:r>
              <a:rPr lang="en-US">
                <a:solidFill>
                  <a:srgbClr val="0000FF"/>
                </a:solidFill>
              </a:rPr>
              <a:t>    }</a:t>
            </a:r>
            <a:endParaRPr>
              <a:solidFill>
                <a:srgbClr val="0000FF"/>
              </a:solidFill>
            </a:endParaRPr>
          </a:p>
          <a:p>
            <a:pPr indent="0" lvl="0" marL="0" rtl="0" algn="l">
              <a:lnSpc>
                <a:spcPct val="90000"/>
              </a:lnSpc>
              <a:spcBef>
                <a:spcPts val="750"/>
              </a:spcBef>
              <a:spcAft>
                <a:spcPts val="0"/>
              </a:spcAft>
              <a:buClr>
                <a:schemeClr val="dk1"/>
              </a:buClr>
              <a:buSzPct val="42307"/>
              <a:buFont typeface="Arial"/>
              <a:buNone/>
            </a:pPr>
            <a:r>
              <a:rPr lang="en-US">
                <a:solidFill>
                  <a:srgbClr val="0000FF"/>
                </a:solidFill>
              </a:rPr>
              <a:t>    catch(Exception e) {</a:t>
            </a:r>
            <a:endParaRPr>
              <a:solidFill>
                <a:srgbClr val="0000FF"/>
              </a:solidFill>
            </a:endParaRPr>
          </a:p>
          <a:p>
            <a:pPr indent="0" lvl="0" marL="0" rtl="0" algn="l">
              <a:lnSpc>
                <a:spcPct val="90000"/>
              </a:lnSpc>
              <a:spcBef>
                <a:spcPts val="750"/>
              </a:spcBef>
              <a:spcAft>
                <a:spcPts val="0"/>
              </a:spcAft>
              <a:buClr>
                <a:schemeClr val="dk1"/>
              </a:buClr>
              <a:buSzPct val="42307"/>
              <a:buFont typeface="Arial"/>
              <a:buNone/>
            </a:pPr>
            <a:r>
              <a:rPr lang="en-US">
                <a:solidFill>
                  <a:srgbClr val="0000FF"/>
                </a:solidFill>
              </a:rPr>
              <a:t>      </a:t>
            </a:r>
            <a:endParaRPr>
              <a:solidFill>
                <a:srgbClr val="0000FF"/>
              </a:solidFill>
            </a:endParaRPr>
          </a:p>
          <a:p>
            <a:pPr indent="0" lvl="0" marL="0" rtl="0" algn="l">
              <a:lnSpc>
                <a:spcPct val="90000"/>
              </a:lnSpc>
              <a:spcBef>
                <a:spcPts val="750"/>
              </a:spcBef>
              <a:spcAft>
                <a:spcPts val="0"/>
              </a:spcAft>
              <a:buClr>
                <a:schemeClr val="dk1"/>
              </a:buClr>
              <a:buSzPct val="42307"/>
              <a:buFont typeface="Arial"/>
              <a:buNone/>
            </a:pPr>
            <a:r>
              <a:rPr lang="en-US">
                <a:solidFill>
                  <a:srgbClr val="0000FF"/>
                </a:solidFill>
              </a:rPr>
              <a:t>    }</a:t>
            </a:r>
            <a:endParaRPr>
              <a:solidFill>
                <a:srgbClr val="0000FF"/>
              </a:solidFill>
            </a:endParaRPr>
          </a:p>
          <a:p>
            <a:pPr indent="0" lvl="0" marL="0" rtl="0" algn="l">
              <a:lnSpc>
                <a:spcPct val="90000"/>
              </a:lnSpc>
              <a:spcBef>
                <a:spcPts val="750"/>
              </a:spcBef>
              <a:spcAft>
                <a:spcPts val="0"/>
              </a:spcAft>
              <a:buClr>
                <a:schemeClr val="dk1"/>
              </a:buClr>
              <a:buSzPct val="42307"/>
              <a:buFont typeface="Arial"/>
              <a:buNone/>
            </a:pPr>
            <a:r>
              <a:rPr lang="en-US">
                <a:solidFill>
                  <a:srgbClr val="0000FF"/>
                </a:solidFill>
              </a:rPr>
              <a:t>  }</a:t>
            </a:r>
            <a:endParaRPr>
              <a:solidFill>
                <a:srgbClr val="0000FF"/>
              </a:solidFill>
            </a:endParaRPr>
          </a:p>
          <a:p>
            <a:pPr indent="0" lvl="0" marL="0" rtl="0" algn="l">
              <a:lnSpc>
                <a:spcPct val="90000"/>
              </a:lnSpc>
              <a:spcBef>
                <a:spcPts val="750"/>
              </a:spcBef>
              <a:spcAft>
                <a:spcPts val="0"/>
              </a:spcAft>
              <a:buClr>
                <a:schemeClr val="dk1"/>
              </a:buClr>
              <a:buSzPct val="42307"/>
              <a:buNone/>
            </a:pPr>
            <a:r>
              <a:rPr lang="en-US">
                <a:solidFill>
                  <a:srgbClr val="0000FF"/>
                </a:solidFill>
              </a:rPr>
              <a:t>}</a:t>
            </a:r>
            <a:endParaRPr>
              <a:solidFill>
                <a:srgbClr val="0000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7"/>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How file systems are laid out</a:t>
            </a:r>
            <a:endParaRPr/>
          </a:p>
        </p:txBody>
      </p:sp>
      <p:sp>
        <p:nvSpPr>
          <p:cNvPr id="102" name="Google Shape;102;p17"/>
          <p:cNvSpPr txBox="1"/>
          <p:nvPr>
            <p:ph idx="1" type="body"/>
          </p:nvPr>
        </p:nvSpPr>
        <p:spPr>
          <a:xfrm>
            <a:off x="369875" y="1253335"/>
            <a:ext cx="8418300" cy="5015100"/>
          </a:xfrm>
          <a:prstGeom prst="rect">
            <a:avLst/>
          </a:prstGeom>
        </p:spPr>
        <p:txBody>
          <a:bodyPr anchorCtr="0" anchor="t" bIns="45700" lIns="91425" spcFirstLastPara="1" rIns="91425" wrap="square" tIns="45700">
            <a:normAutofit fontScale="92500" lnSpcReduction="20000"/>
          </a:bodyPr>
          <a:lstStyle/>
          <a:p>
            <a:pPr indent="-363696" lvl="0" marL="457200" rtl="0" algn="l">
              <a:spcBef>
                <a:spcPts val="750"/>
              </a:spcBef>
              <a:spcAft>
                <a:spcPts val="0"/>
              </a:spcAft>
              <a:buSzPct val="88461"/>
              <a:buChar char="●"/>
            </a:pPr>
            <a:r>
              <a:rPr lang="en-US"/>
              <a:t>On Windows, the file system typically starts in C:\</a:t>
            </a:r>
            <a:endParaRPr/>
          </a:p>
          <a:p>
            <a:pPr indent="-369569" lvl="1" marL="914400" rtl="0" algn="l">
              <a:spcBef>
                <a:spcPts val="0"/>
              </a:spcBef>
              <a:spcAft>
                <a:spcPts val="0"/>
              </a:spcAft>
              <a:buSzPct val="100000"/>
              <a:buChar char="○"/>
            </a:pPr>
            <a:r>
              <a:rPr lang="en-US"/>
              <a:t>In there you’ll find a users folder, in there you’ll find a folder with the name that you log in as.</a:t>
            </a:r>
            <a:endParaRPr/>
          </a:p>
          <a:p>
            <a:pPr indent="-369569" lvl="1" marL="914400" rtl="0" algn="l">
              <a:spcBef>
                <a:spcPts val="0"/>
              </a:spcBef>
              <a:spcAft>
                <a:spcPts val="0"/>
              </a:spcAft>
              <a:buSzPct val="100000"/>
              <a:buChar char="○"/>
            </a:pPr>
            <a:r>
              <a:rPr lang="en-US"/>
              <a:t>In there you’ll find Documents, Desktop and other folders.</a:t>
            </a:r>
            <a:br>
              <a:rPr lang="en-US"/>
            </a:br>
            <a:endParaRPr/>
          </a:p>
          <a:p>
            <a:pPr indent="-363696" lvl="0" marL="457200" rtl="0" algn="l">
              <a:spcBef>
                <a:spcPts val="0"/>
              </a:spcBef>
              <a:spcAft>
                <a:spcPts val="0"/>
              </a:spcAft>
              <a:buSzPct val="88461"/>
              <a:buChar char="●"/>
            </a:pPr>
            <a:r>
              <a:rPr lang="en-US"/>
              <a:t>On Unix </a:t>
            </a:r>
            <a:r>
              <a:rPr lang="en-US"/>
              <a:t>based systems (Mac, Linux) the file system starts in \</a:t>
            </a:r>
            <a:endParaRPr/>
          </a:p>
          <a:p>
            <a:pPr indent="-369569" lvl="1" marL="914400" rtl="0" algn="l">
              <a:spcBef>
                <a:spcPts val="0"/>
              </a:spcBef>
              <a:spcAft>
                <a:spcPts val="0"/>
              </a:spcAft>
              <a:buSzPct val="100000"/>
              <a:buChar char="○"/>
            </a:pPr>
            <a:r>
              <a:rPr lang="en-US"/>
              <a:t>In there, you’ll find usr, in there you’ll find a folder with the name you log in as.</a:t>
            </a:r>
            <a:endParaRPr/>
          </a:p>
          <a:p>
            <a:pPr indent="-369569" lvl="1" marL="914400" rtl="0" algn="l">
              <a:spcBef>
                <a:spcPts val="0"/>
              </a:spcBef>
              <a:spcAft>
                <a:spcPts val="0"/>
              </a:spcAft>
              <a:buSzPct val="100000"/>
              <a:buChar char="○"/>
            </a:pPr>
            <a:r>
              <a:rPr lang="en-US"/>
              <a:t>In there you’ll find Documents and Desktop also</a:t>
            </a:r>
            <a:endParaRPr/>
          </a:p>
          <a:p>
            <a:pPr indent="0" lvl="0" marL="914400" rtl="0" algn="l">
              <a:spcBef>
                <a:spcPts val="750"/>
              </a:spcBef>
              <a:spcAft>
                <a:spcPts val="0"/>
              </a:spcAft>
              <a:buNone/>
            </a:pPr>
            <a:r>
              <a:t/>
            </a:r>
            <a:endParaRPr/>
          </a:p>
          <a:p>
            <a:pPr indent="-363696" lvl="0" marL="457200" rtl="0" algn="l">
              <a:spcBef>
                <a:spcPts val="750"/>
              </a:spcBef>
              <a:spcAft>
                <a:spcPts val="0"/>
              </a:spcAft>
              <a:buSzPct val="88461"/>
              <a:buChar char="●"/>
            </a:pPr>
            <a:r>
              <a:rPr lang="en-US"/>
              <a:t>When you access a file you have to say which folder you want to access the file in.</a:t>
            </a:r>
            <a:endParaRPr/>
          </a:p>
          <a:p>
            <a:pPr indent="-369569" lvl="1" marL="914400" rtl="0" algn="l">
              <a:spcBef>
                <a:spcPts val="0"/>
              </a:spcBef>
              <a:spcAft>
                <a:spcPts val="0"/>
              </a:spcAft>
              <a:buSzPct val="100000"/>
              <a:buChar char="○"/>
            </a:pPr>
            <a:r>
              <a:rPr lang="en-US"/>
              <a:t>This is not magical, it doesn’t go find the file.</a:t>
            </a:r>
            <a:endParaRPr/>
          </a:p>
          <a:p>
            <a:pPr indent="-369569" lvl="1" marL="914400" rtl="0" algn="l">
              <a:spcBef>
                <a:spcPts val="0"/>
              </a:spcBef>
              <a:spcAft>
                <a:spcPts val="0"/>
              </a:spcAft>
              <a:buSzPct val="100000"/>
              <a:buChar char="○"/>
            </a:pPr>
            <a:r>
              <a:rPr lang="en-US"/>
              <a:t>This is the most common problem students have with FileIO, where they get “File Not Found” exceptions even though they have the file on their Desktop.</a:t>
            </a:r>
            <a:endParaRPr/>
          </a:p>
          <a:p>
            <a:pPr indent="0" lvl="0" marL="0" rtl="0" algn="l">
              <a:spcBef>
                <a:spcPts val="75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8"/>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Where are my Files?</a:t>
            </a:r>
            <a:endParaRPr/>
          </a:p>
        </p:txBody>
      </p:sp>
      <p:sp>
        <p:nvSpPr>
          <p:cNvPr id="109" name="Google Shape;109;p18"/>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Intellij</a:t>
            </a:r>
            <a:endParaRPr/>
          </a:p>
          <a:p>
            <a:pPr indent="-381000" lvl="1" marL="914400" rtl="0" algn="l">
              <a:spcBef>
                <a:spcPts val="0"/>
              </a:spcBef>
              <a:spcAft>
                <a:spcPts val="0"/>
              </a:spcAft>
              <a:buSzPts val="2400"/>
              <a:buChar char="○"/>
            </a:pPr>
            <a:r>
              <a:rPr lang="en-US"/>
              <a:t>By default It will read and write all files in the IdeaProjects folder for your project.  </a:t>
            </a:r>
            <a:endParaRPr/>
          </a:p>
          <a:p>
            <a:pPr indent="-387350" lvl="2" marL="1371600" rtl="0" algn="l">
              <a:spcBef>
                <a:spcPts val="0"/>
              </a:spcBef>
              <a:spcAft>
                <a:spcPts val="0"/>
              </a:spcAft>
              <a:buSzPts val="2500"/>
              <a:buChar char="■"/>
            </a:pPr>
            <a:r>
              <a:rPr lang="en-US"/>
              <a:t>For example, if your project is called Lab99 you’d look in C:/users/yourName/IdeaProjects/Lab99 or /usr/yourName/IdeaProjects/Lab99</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9"/>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Using fully qualified paths</a:t>
            </a:r>
            <a:endParaRPr/>
          </a:p>
        </p:txBody>
      </p:sp>
      <p:sp>
        <p:nvSpPr>
          <p:cNvPr id="116" name="Google Shape;116;p19"/>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Instead of relying on the default directories, you can specify where to read/write files when you open them in your code:</a:t>
            </a:r>
            <a:endParaRPr/>
          </a:p>
          <a:p>
            <a:pPr indent="-381000" lvl="1" marL="914400" rtl="0" algn="l">
              <a:spcBef>
                <a:spcPts val="0"/>
              </a:spcBef>
              <a:spcAft>
                <a:spcPts val="0"/>
              </a:spcAft>
              <a:buSzPts val="2400"/>
              <a:buChar char="○"/>
            </a:pPr>
            <a:r>
              <a:rPr lang="en-US"/>
              <a:t>File myFile = new File(“C:\users\bob\Desktop\myFile.txt”);</a:t>
            </a:r>
            <a:endParaRPr/>
          </a:p>
          <a:p>
            <a:pPr indent="-381000" lvl="1" marL="914400" rtl="0" algn="l">
              <a:spcBef>
                <a:spcPts val="0"/>
              </a:spcBef>
              <a:spcAft>
                <a:spcPts val="0"/>
              </a:spcAft>
              <a:buSzPts val="2400"/>
              <a:buChar char="○"/>
            </a:pPr>
            <a:r>
              <a:rPr lang="en-US"/>
              <a:t>PrintWriter pw = new PrintWriter(myFile);</a:t>
            </a:r>
            <a:endParaRPr/>
          </a:p>
          <a:p>
            <a:pPr indent="-374650" lvl="0" marL="457200" rtl="0" algn="l">
              <a:spcBef>
                <a:spcPts val="0"/>
              </a:spcBef>
              <a:spcAft>
                <a:spcPts val="0"/>
              </a:spcAft>
              <a:buSzPts val="2300"/>
              <a:buChar char="●"/>
            </a:pPr>
            <a:r>
              <a:rPr lang="en-US"/>
              <a:t>The same can be done with Scanner when reading a file.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0"/>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Binary Files</a:t>
            </a:r>
            <a:endParaRPr/>
          </a:p>
        </p:txBody>
      </p:sp>
      <p:sp>
        <p:nvSpPr>
          <p:cNvPr id="122" name="Google Shape;122;p20"/>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2100"/>
              <a:buChar char="•"/>
            </a:pPr>
            <a:r>
              <a:rPr lang="en-US"/>
              <a:t>Not all files are text:</a:t>
            </a:r>
            <a:endParaRPr/>
          </a:p>
          <a:p>
            <a:pPr indent="-171450" lvl="1" marL="514350" rtl="0" algn="l">
              <a:lnSpc>
                <a:spcPct val="90000"/>
              </a:lnSpc>
              <a:spcBef>
                <a:spcPts val="375"/>
              </a:spcBef>
              <a:spcAft>
                <a:spcPts val="0"/>
              </a:spcAft>
              <a:buClr>
                <a:schemeClr val="dk1"/>
              </a:buClr>
              <a:buSzPts val="1800"/>
              <a:buChar char="•"/>
            </a:pPr>
            <a:r>
              <a:rPr lang="en-US"/>
              <a:t>Audio files</a:t>
            </a:r>
            <a:endParaRPr/>
          </a:p>
          <a:p>
            <a:pPr indent="-171450" lvl="1" marL="514350" rtl="0" algn="l">
              <a:lnSpc>
                <a:spcPct val="90000"/>
              </a:lnSpc>
              <a:spcBef>
                <a:spcPts val="375"/>
              </a:spcBef>
              <a:spcAft>
                <a:spcPts val="0"/>
              </a:spcAft>
              <a:buClr>
                <a:schemeClr val="dk1"/>
              </a:buClr>
              <a:buSzPts val="1800"/>
              <a:buChar char="•"/>
            </a:pPr>
            <a:r>
              <a:rPr lang="en-US"/>
              <a:t>Images</a:t>
            </a:r>
            <a:endParaRPr/>
          </a:p>
          <a:p>
            <a:pPr indent="-171450" lvl="1" marL="514350" rtl="0" algn="l">
              <a:lnSpc>
                <a:spcPct val="90000"/>
              </a:lnSpc>
              <a:spcBef>
                <a:spcPts val="375"/>
              </a:spcBef>
              <a:spcAft>
                <a:spcPts val="0"/>
              </a:spcAft>
              <a:buClr>
                <a:schemeClr val="dk1"/>
              </a:buClr>
              <a:buSzPts val="1800"/>
              <a:buChar char="•"/>
            </a:pPr>
            <a:r>
              <a:rPr lang="en-US"/>
              <a:t>PDFs</a:t>
            </a:r>
            <a:endParaRPr/>
          </a:p>
          <a:p>
            <a:pPr indent="-171450" lvl="0" marL="171450" rtl="0" algn="l">
              <a:lnSpc>
                <a:spcPct val="90000"/>
              </a:lnSpc>
              <a:spcBef>
                <a:spcPts val="750"/>
              </a:spcBef>
              <a:spcAft>
                <a:spcPts val="0"/>
              </a:spcAft>
              <a:buClr>
                <a:schemeClr val="dk1"/>
              </a:buClr>
              <a:buSzPts val="2100"/>
              <a:buChar char="•"/>
            </a:pPr>
            <a:r>
              <a:rPr lang="en-US"/>
              <a:t>Working with binary files is usually very low level</a:t>
            </a:r>
            <a:endParaRPr/>
          </a:p>
          <a:p>
            <a:pPr indent="-171450" lvl="1" marL="514350" rtl="0" algn="l">
              <a:lnSpc>
                <a:spcPct val="90000"/>
              </a:lnSpc>
              <a:spcBef>
                <a:spcPts val="375"/>
              </a:spcBef>
              <a:spcAft>
                <a:spcPts val="0"/>
              </a:spcAft>
              <a:buClr>
                <a:schemeClr val="dk1"/>
              </a:buClr>
              <a:buSzPts val="1800"/>
              <a:buChar char="•"/>
            </a:pPr>
            <a:r>
              <a:rPr lang="en-US"/>
              <a:t>Most often write an array of bytes</a:t>
            </a:r>
            <a:endParaRPr/>
          </a:p>
          <a:p>
            <a:pPr indent="-171450" lvl="1" marL="514350" rtl="0" algn="l">
              <a:lnSpc>
                <a:spcPct val="90000"/>
              </a:lnSpc>
              <a:spcBef>
                <a:spcPts val="375"/>
              </a:spcBef>
              <a:spcAft>
                <a:spcPts val="0"/>
              </a:spcAft>
              <a:buClr>
                <a:schemeClr val="dk1"/>
              </a:buClr>
              <a:buSzPts val="1800"/>
              <a:buChar char="•"/>
            </a:pPr>
            <a:r>
              <a:rPr lang="en-US"/>
              <a:t>Write primitive data types (chars, ints, bytes)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1"/>
          <p:cNvSpPr txBox="1"/>
          <p:nvPr/>
        </p:nvSpPr>
        <p:spPr>
          <a:xfrm>
            <a:off x="369720" y="509040"/>
            <a:ext cx="8418000" cy="7704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1" i="0" lang="en-US" sz="3300" u="none" cap="none" strike="noStrike">
                <a:solidFill>
                  <a:srgbClr val="000000"/>
                </a:solidFill>
                <a:latin typeface="Arial"/>
                <a:ea typeface="Arial"/>
                <a:cs typeface="Arial"/>
                <a:sym typeface="Arial"/>
              </a:rPr>
              <a:t>Binary Files: Images</a:t>
            </a:r>
            <a:endParaRPr b="0" i="0" sz="3300" u="none" cap="none" strike="noStrike">
              <a:solidFill>
                <a:srgbClr val="000000"/>
              </a:solidFill>
              <a:latin typeface="Arial"/>
              <a:ea typeface="Arial"/>
              <a:cs typeface="Arial"/>
              <a:sym typeface="Arial"/>
            </a:endParaRPr>
          </a:p>
        </p:txBody>
      </p:sp>
      <p:sp>
        <p:nvSpPr>
          <p:cNvPr id="128" name="Google Shape;128;p21"/>
          <p:cNvSpPr txBox="1"/>
          <p:nvPr/>
        </p:nvSpPr>
        <p:spPr>
          <a:xfrm>
            <a:off x="369720" y="1253160"/>
            <a:ext cx="8418000" cy="4485600"/>
          </a:xfrm>
          <a:prstGeom prst="rect">
            <a:avLst/>
          </a:prstGeom>
          <a:noFill/>
          <a:ln>
            <a:noFill/>
          </a:ln>
        </p:spPr>
        <p:txBody>
          <a:bodyPr anchorCtr="0" anchor="t" bIns="45700" lIns="91425" spcFirstLastPara="1" rIns="91425" wrap="square" tIns="45700">
            <a:noAutofit/>
          </a:bodyPr>
          <a:lstStyle/>
          <a:p>
            <a:pPr indent="-132509" lvl="0" marL="171359" marR="0" rtl="0" algn="l">
              <a:lnSpc>
                <a:spcPct val="90000"/>
              </a:lnSpc>
              <a:spcBef>
                <a:spcPts val="0"/>
              </a:spcBef>
              <a:spcAft>
                <a:spcPts val="0"/>
              </a:spcAft>
              <a:buClr>
                <a:srgbClr val="000000"/>
              </a:buClr>
              <a:buSzPts val="1806"/>
              <a:buFont typeface="Arial"/>
              <a:buChar char="•"/>
            </a:pPr>
            <a:r>
              <a:rPr b="0" i="0" lang="en-US" sz="2300" u="none" cap="none" strike="noStrike">
                <a:solidFill>
                  <a:srgbClr val="000000"/>
                </a:solidFill>
                <a:latin typeface="Arial"/>
                <a:ea typeface="Arial"/>
                <a:cs typeface="Arial"/>
                <a:sym typeface="Arial"/>
              </a:rPr>
              <a:t>One of the most common binary files you’ll encounter are </a:t>
            </a:r>
            <a:r>
              <a:rPr b="1" i="0" lang="en-US" sz="2300" u="none" cap="none" strike="noStrike">
                <a:solidFill>
                  <a:srgbClr val="000000"/>
                </a:solidFill>
                <a:latin typeface="Arial"/>
                <a:ea typeface="Arial"/>
                <a:cs typeface="Arial"/>
                <a:sym typeface="Arial"/>
              </a:rPr>
              <a:t>image files</a:t>
            </a:r>
            <a:endParaRPr b="0" i="0" sz="2300" u="none" cap="none" strike="noStrike">
              <a:solidFill>
                <a:srgbClr val="000000"/>
              </a:solidFill>
              <a:latin typeface="Arial"/>
              <a:ea typeface="Arial"/>
              <a:cs typeface="Arial"/>
              <a:sym typeface="Arial"/>
            </a:endParaRPr>
          </a:p>
          <a:p>
            <a:pPr indent="-38159" lvl="0" marL="171359" marR="0" rtl="0" algn="l">
              <a:lnSpc>
                <a:spcPct val="90000"/>
              </a:lnSpc>
              <a:spcBef>
                <a:spcPts val="751"/>
              </a:spcBef>
              <a:spcAft>
                <a:spcPts val="0"/>
              </a:spcAft>
              <a:buNone/>
            </a:pPr>
            <a:r>
              <a:t/>
            </a:r>
            <a:endParaRPr b="0" i="0" sz="2300" u="none" cap="none" strike="noStrike">
              <a:solidFill>
                <a:srgbClr val="000000"/>
              </a:solidFill>
              <a:latin typeface="Arial"/>
              <a:ea typeface="Arial"/>
              <a:cs typeface="Arial"/>
              <a:sym typeface="Arial"/>
            </a:endParaRPr>
          </a:p>
          <a:p>
            <a:pPr indent="-132509" lvl="0" marL="171359" marR="0" rtl="0" algn="l">
              <a:lnSpc>
                <a:spcPct val="90000"/>
              </a:lnSpc>
              <a:spcBef>
                <a:spcPts val="751"/>
              </a:spcBef>
              <a:spcAft>
                <a:spcPts val="0"/>
              </a:spcAft>
              <a:buClr>
                <a:srgbClr val="000000"/>
              </a:buClr>
              <a:buSzPts val="1806"/>
              <a:buFont typeface="Arial"/>
              <a:buChar char="•"/>
            </a:pPr>
            <a:r>
              <a:rPr b="0" i="0" lang="en-US" sz="2300" u="none" cap="none" strike="noStrike">
                <a:solidFill>
                  <a:srgbClr val="000000"/>
                </a:solidFill>
                <a:latin typeface="Arial"/>
                <a:ea typeface="Arial"/>
                <a:cs typeface="Arial"/>
                <a:sym typeface="Arial"/>
              </a:rPr>
              <a:t>Almost every image is really a stream of binary data</a:t>
            </a:r>
            <a:endParaRPr b="0" i="0" sz="2300" u="none" cap="none" strike="noStrike">
              <a:solidFill>
                <a:srgbClr val="000000"/>
              </a:solidFill>
              <a:latin typeface="Arial"/>
              <a:ea typeface="Arial"/>
              <a:cs typeface="Arial"/>
              <a:sym typeface="Arial"/>
            </a:endParaRPr>
          </a:p>
          <a:p>
            <a:pPr indent="-304949" lvl="1" marL="864000" marR="0" rtl="0" algn="l">
              <a:spcBef>
                <a:spcPts val="1134"/>
              </a:spcBef>
              <a:spcAft>
                <a:spcPts val="0"/>
              </a:spcAft>
              <a:buClr>
                <a:srgbClr val="000000"/>
              </a:buClr>
              <a:buSzPts val="1650"/>
              <a:buFont typeface="Noto Sans Symbols"/>
              <a:buChar char="−"/>
            </a:pPr>
            <a:r>
              <a:rPr b="0" i="0" lang="en-US" sz="2300" u="none" cap="none" strike="noStrike">
                <a:solidFill>
                  <a:srgbClr val="000000"/>
                </a:solidFill>
                <a:latin typeface="Arial"/>
                <a:ea typeface="Arial"/>
                <a:cs typeface="Arial"/>
                <a:sym typeface="Arial"/>
              </a:rPr>
              <a:t>There is a written specification for each image format</a:t>
            </a:r>
            <a:endParaRPr b="0" i="0" sz="2300" u="none" cap="none" strike="noStrike">
              <a:solidFill>
                <a:srgbClr val="000000"/>
              </a:solidFill>
              <a:latin typeface="Arial"/>
              <a:ea typeface="Arial"/>
              <a:cs typeface="Arial"/>
              <a:sym typeface="Arial"/>
            </a:endParaRPr>
          </a:p>
          <a:p>
            <a:pPr indent="-304949" lvl="1" marL="864000" marR="0" rtl="0" algn="l">
              <a:spcBef>
                <a:spcPts val="1134"/>
              </a:spcBef>
              <a:spcAft>
                <a:spcPts val="0"/>
              </a:spcAft>
              <a:buClr>
                <a:srgbClr val="000000"/>
              </a:buClr>
              <a:buSzPts val="1650"/>
              <a:buFont typeface="Noto Sans Symbols"/>
              <a:buChar char="−"/>
            </a:pPr>
            <a:r>
              <a:rPr b="0" i="0" lang="en-US" sz="2300" u="none" cap="none" strike="noStrike">
                <a:solidFill>
                  <a:srgbClr val="000000"/>
                </a:solidFill>
                <a:latin typeface="Arial"/>
                <a:ea typeface="Arial"/>
                <a:cs typeface="Arial"/>
                <a:sym typeface="Arial"/>
              </a:rPr>
              <a:t>Programs follow this format when they read in images, so they know how to display the actual picture</a:t>
            </a:r>
            <a:endParaRPr b="0" i="0" sz="2300" u="none" cap="none" strike="noStrike">
              <a:solidFill>
                <a:srgbClr val="000000"/>
              </a:solidFill>
              <a:latin typeface="Arial"/>
              <a:ea typeface="Arial"/>
              <a:cs typeface="Arial"/>
              <a:sym typeface="Arial"/>
            </a:endParaRPr>
          </a:p>
          <a:p>
            <a:pPr indent="-38159" lvl="0" marL="171359" marR="0" rtl="0" algn="l">
              <a:lnSpc>
                <a:spcPct val="90000"/>
              </a:lnSpc>
              <a:spcBef>
                <a:spcPts val="751"/>
              </a:spcBef>
              <a:spcAft>
                <a:spcPts val="0"/>
              </a:spcAft>
              <a:buNone/>
            </a:pPr>
            <a:r>
              <a:t/>
            </a:r>
            <a:endParaRPr b="0" i="0" sz="2300" u="none" cap="none" strike="noStrike">
              <a:solidFill>
                <a:srgbClr val="000000"/>
              </a:solidFill>
              <a:latin typeface="Arial"/>
              <a:ea typeface="Arial"/>
              <a:cs typeface="Arial"/>
              <a:sym typeface="Arial"/>
            </a:endParaRPr>
          </a:p>
          <a:p>
            <a:pPr indent="-151559" lvl="0" marL="171359" marR="0" rtl="0" algn="l">
              <a:lnSpc>
                <a:spcPct val="90000"/>
              </a:lnSpc>
              <a:spcBef>
                <a:spcPts val="751"/>
              </a:spcBef>
              <a:spcAft>
                <a:spcPts val="0"/>
              </a:spcAft>
              <a:buClr>
                <a:srgbClr val="000000"/>
              </a:buClr>
              <a:buSzPts val="2106"/>
              <a:buFont typeface="Arial"/>
              <a:buChar char="•"/>
            </a:pPr>
            <a:r>
              <a:rPr b="0" i="0" lang="en-US" sz="2300" u="none" cap="none" strike="noStrike">
                <a:solidFill>
                  <a:srgbClr val="000000"/>
                </a:solidFill>
                <a:latin typeface="Arial"/>
                <a:ea typeface="Arial"/>
                <a:cs typeface="Arial"/>
                <a:sym typeface="Arial"/>
              </a:rPr>
              <a:t>Some specifications are very complex, like PNGs and JPEGs </a:t>
            </a:r>
            <a:br>
              <a:rPr b="0" i="0" lang="en-US" sz="1500" u="none" cap="none" strike="noStrike"/>
            </a:br>
            <a:r>
              <a:rPr b="0" i="0" lang="en-US" sz="2300" u="none" cap="none" strike="noStrike">
                <a:solidFill>
                  <a:srgbClr val="000000"/>
                </a:solidFill>
                <a:latin typeface="Arial"/>
                <a:ea typeface="Arial"/>
                <a:cs typeface="Arial"/>
                <a:sym typeface="Arial"/>
              </a:rPr>
              <a:t> </a:t>
            </a:r>
            <a:endParaRPr b="0" i="0" sz="2300" u="none" cap="none" strike="noStrike">
              <a:solidFill>
                <a:srgbClr val="000000"/>
              </a:solidFill>
              <a:latin typeface="Arial"/>
              <a:ea typeface="Arial"/>
              <a:cs typeface="Arial"/>
              <a:sym typeface="Arial"/>
            </a:endParaRPr>
          </a:p>
          <a:p>
            <a:pPr indent="-132509" lvl="0" marL="171359" marR="0" rtl="0" algn="l">
              <a:lnSpc>
                <a:spcPct val="90000"/>
              </a:lnSpc>
              <a:spcBef>
                <a:spcPts val="751"/>
              </a:spcBef>
              <a:spcAft>
                <a:spcPts val="0"/>
              </a:spcAft>
              <a:buClr>
                <a:srgbClr val="000000"/>
              </a:buClr>
              <a:buSzPts val="1806"/>
              <a:buFont typeface="Arial"/>
              <a:buChar char="•"/>
            </a:pPr>
            <a:r>
              <a:rPr b="0" i="0" lang="en-US" sz="2300" u="none" cap="none" strike="noStrike">
                <a:solidFill>
                  <a:srgbClr val="000000"/>
                </a:solidFill>
                <a:latin typeface="Arial"/>
                <a:ea typeface="Arial"/>
                <a:cs typeface="Arial"/>
                <a:sym typeface="Arial"/>
              </a:rPr>
              <a:t>Others are simpler, like Windows BMP files</a:t>
            </a:r>
            <a:endParaRPr b="0" i="0" sz="23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2"/>
          <p:cNvSpPr txBox="1"/>
          <p:nvPr/>
        </p:nvSpPr>
        <p:spPr>
          <a:xfrm>
            <a:off x="369720" y="509040"/>
            <a:ext cx="8418000" cy="7704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1" i="0" lang="en-US" sz="3300" u="none" cap="none" strike="noStrike">
                <a:solidFill>
                  <a:srgbClr val="000000"/>
                </a:solidFill>
                <a:latin typeface="Arial"/>
                <a:ea typeface="Arial"/>
                <a:cs typeface="Arial"/>
                <a:sym typeface="Arial"/>
              </a:rPr>
              <a:t>Binary Files: Windows BMP</a:t>
            </a:r>
            <a:endParaRPr b="0" i="0" sz="3300" u="none" cap="none" strike="noStrike">
              <a:solidFill>
                <a:srgbClr val="000000"/>
              </a:solidFill>
              <a:latin typeface="Arial"/>
              <a:ea typeface="Arial"/>
              <a:cs typeface="Arial"/>
              <a:sym typeface="Arial"/>
            </a:endParaRPr>
          </a:p>
        </p:txBody>
      </p:sp>
      <p:sp>
        <p:nvSpPr>
          <p:cNvPr id="134" name="Google Shape;134;p22"/>
          <p:cNvSpPr txBox="1"/>
          <p:nvPr/>
        </p:nvSpPr>
        <p:spPr>
          <a:xfrm>
            <a:off x="369720" y="1253160"/>
            <a:ext cx="8418000" cy="4485600"/>
          </a:xfrm>
          <a:prstGeom prst="rect">
            <a:avLst/>
          </a:prstGeom>
          <a:noFill/>
          <a:ln>
            <a:noFill/>
          </a:ln>
        </p:spPr>
        <p:txBody>
          <a:bodyPr anchorCtr="0" anchor="t" bIns="45700" lIns="91425" spcFirstLastPara="1" rIns="91425" wrap="square" tIns="45700">
            <a:normAutofit/>
          </a:bodyPr>
          <a:lstStyle/>
          <a:p>
            <a:pPr indent="-381000" lvl="0" marL="457200" marR="0" rtl="0" algn="l">
              <a:lnSpc>
                <a:spcPct val="9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The program first reads in a “header”, a series of bytes that define width, height, color mode, and more</a:t>
            </a:r>
            <a:endParaRPr sz="2400"/>
          </a:p>
          <a:p>
            <a:pPr indent="-381000" lvl="1" marL="914400" marR="0" rtl="0" algn="l">
              <a:lnSpc>
                <a:spcPct val="9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You read each value based on how many bytes long it is</a:t>
            </a:r>
            <a:endParaRPr sz="2400"/>
          </a:p>
          <a:p>
            <a:pPr indent="-393700" lvl="1" marL="914400" marR="0" rtl="0" algn="l">
              <a:lnSpc>
                <a:spcPct val="90000"/>
              </a:lnSpc>
              <a:spcBef>
                <a:spcPts val="0"/>
              </a:spcBef>
              <a:spcAft>
                <a:spcPts val="0"/>
              </a:spcAft>
              <a:buClr>
                <a:srgbClr val="000000"/>
              </a:buClr>
              <a:buSzPts val="2600"/>
              <a:buFont typeface="Arial"/>
              <a:buChar char="○"/>
            </a:pPr>
            <a:r>
              <a:rPr b="0" i="0" lang="en-US" sz="2400" u="none" cap="none" strike="noStrike">
                <a:solidFill>
                  <a:srgbClr val="000000"/>
                </a:solidFill>
                <a:latin typeface="Arial"/>
                <a:ea typeface="Arial"/>
                <a:cs typeface="Arial"/>
                <a:sym typeface="Arial"/>
              </a:rPr>
              <a:t>ints take up 4 bytes, shorts take up 2 bytes, etc.</a:t>
            </a:r>
            <a:br>
              <a:rPr b="0" i="0" lang="en-US" sz="1800" u="none" cap="none" strike="noStrike"/>
            </a:br>
            <a:br>
              <a:rPr b="0" i="0" lang="en-US" sz="1800" u="none" cap="none" strike="noStrike"/>
            </a:br>
            <a:br>
              <a:rPr b="0" i="0" lang="en-US" sz="1800" u="none" cap="none" strike="noStrike"/>
            </a:br>
            <a:br>
              <a:rPr b="0" i="0" lang="en-US" sz="1800" u="none" cap="none" strike="noStrike"/>
            </a:br>
            <a:br>
              <a:rPr b="0" i="0" lang="en-US" sz="1800" u="none" cap="none" strike="noStrike"/>
            </a:br>
            <a:br>
              <a:rPr b="0" i="0" lang="en-US" sz="1800" u="none" cap="none" strike="noStrike"/>
            </a:br>
            <a:r>
              <a:rPr b="0" i="0" lang="en-US" sz="2600" u="none" cap="none" strike="noStrike">
                <a:solidFill>
                  <a:srgbClr val="000000"/>
                </a:solidFill>
                <a:latin typeface="Arial"/>
                <a:ea typeface="Arial"/>
                <a:cs typeface="Arial"/>
                <a:sym typeface="Arial"/>
              </a:rPr>
              <a:t> </a:t>
            </a:r>
            <a:endParaRPr b="0" i="0" sz="2600" u="none" cap="none" strike="noStrike">
              <a:solidFill>
                <a:srgbClr val="000000"/>
              </a:solidFill>
              <a:latin typeface="Arial"/>
              <a:ea typeface="Arial"/>
              <a:cs typeface="Arial"/>
              <a:sym typeface="Arial"/>
            </a:endParaRPr>
          </a:p>
          <a:p>
            <a:pPr indent="-393700" lvl="0" marL="457200" marR="0" rtl="0" algn="l">
              <a:lnSpc>
                <a:spcPct val="90000"/>
              </a:lnSpc>
              <a:spcBef>
                <a:spcPts val="0"/>
              </a:spcBef>
              <a:spcAft>
                <a:spcPts val="0"/>
              </a:spcAft>
              <a:buClr>
                <a:srgbClr val="000000"/>
              </a:buClr>
              <a:buSzPts val="2600"/>
              <a:buFont typeface="Arial"/>
              <a:buChar char="●"/>
            </a:pPr>
            <a:r>
              <a:rPr b="0" i="0" lang="en-US" sz="2600" u="none" cap="none" strike="noStrike">
                <a:solidFill>
                  <a:srgbClr val="000000"/>
                </a:solidFill>
                <a:latin typeface="Arial"/>
                <a:ea typeface="Arial"/>
                <a:cs typeface="Arial"/>
                <a:sym typeface="Arial"/>
              </a:rPr>
              <a:t>After that, the rest is image data</a:t>
            </a:r>
            <a:endParaRPr sz="2600"/>
          </a:p>
          <a:p>
            <a:pPr indent="-393700" lvl="1" marL="914400" marR="0" rtl="0" algn="l">
              <a:lnSpc>
                <a:spcPct val="90000"/>
              </a:lnSpc>
              <a:spcBef>
                <a:spcPts val="0"/>
              </a:spcBef>
              <a:spcAft>
                <a:spcPts val="0"/>
              </a:spcAft>
              <a:buClr>
                <a:srgbClr val="000000"/>
              </a:buClr>
              <a:buSzPts val="2600"/>
              <a:buFont typeface="Arial"/>
              <a:buChar char="○"/>
            </a:pPr>
            <a:r>
              <a:rPr b="0" i="0" lang="en-US" sz="2600" u="none" cap="none" strike="noStrike">
                <a:solidFill>
                  <a:srgbClr val="000000"/>
                </a:solidFill>
                <a:latin typeface="Arial"/>
                <a:ea typeface="Arial"/>
                <a:cs typeface="Arial"/>
                <a:sym typeface="Arial"/>
              </a:rPr>
              <a:t>Again, just a sequence of bytes</a:t>
            </a:r>
            <a:endParaRPr b="0" i="0" sz="2600" u="none" cap="none" strike="noStrike">
              <a:solidFill>
                <a:srgbClr val="000000"/>
              </a:solidFill>
              <a:latin typeface="Arial"/>
              <a:ea typeface="Arial"/>
              <a:cs typeface="Arial"/>
              <a:sym typeface="Arial"/>
            </a:endParaRPr>
          </a:p>
        </p:txBody>
      </p:sp>
      <p:sp>
        <p:nvSpPr>
          <p:cNvPr id="135" name="Google Shape;135;p22"/>
          <p:cNvSpPr txBox="1"/>
          <p:nvPr/>
        </p:nvSpPr>
        <p:spPr>
          <a:xfrm>
            <a:off x="457200" y="5943600"/>
            <a:ext cx="6798000" cy="3468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i="0" lang="en-US" sz="1800" u="none" cap="none" strike="noStrike">
                <a:latin typeface="Arial"/>
                <a:ea typeface="Arial"/>
                <a:cs typeface="Arial"/>
                <a:sym typeface="Arial"/>
              </a:rPr>
              <a:t>Link to the </a:t>
            </a:r>
            <a:r>
              <a:rPr b="0" i="0" lang="en-US" sz="1800" u="sng" cap="none" strike="noStrike">
                <a:solidFill>
                  <a:schemeClr val="hlink"/>
                </a:solidFill>
                <a:latin typeface="Arial"/>
                <a:ea typeface="Arial"/>
                <a:cs typeface="Arial"/>
                <a:sym typeface="Arial"/>
                <a:hlinkClick r:id="rId3"/>
              </a:rPr>
              <a:t>Window BMP Header</a:t>
            </a:r>
            <a:r>
              <a:rPr b="0" i="0" lang="en-US" sz="1800" u="none" cap="none" strike="noStrike">
                <a:latin typeface="Arial"/>
                <a:ea typeface="Arial"/>
                <a:cs typeface="Arial"/>
                <a:sym typeface="Arial"/>
              </a:rPr>
              <a:t> specification</a:t>
            </a:r>
            <a:endParaRPr b="0" sz="1800" strike="noStrike">
              <a:latin typeface="Arial"/>
              <a:ea typeface="Arial"/>
              <a:cs typeface="Arial"/>
              <a:sym typeface="Arial"/>
            </a:endParaRPr>
          </a:p>
        </p:txBody>
      </p:sp>
      <p:pic>
        <p:nvPicPr>
          <p:cNvPr id="136" name="Google Shape;136;p22"/>
          <p:cNvPicPr preferRelativeResize="0"/>
          <p:nvPr/>
        </p:nvPicPr>
        <p:blipFill rotWithShape="1">
          <a:blip r:embed="rId4">
            <a:alphaModFix/>
          </a:blip>
          <a:srcRect b="0" l="0" r="0" t="0"/>
          <a:stretch/>
        </p:blipFill>
        <p:spPr>
          <a:xfrm>
            <a:off x="872882" y="3086800"/>
            <a:ext cx="7411682" cy="143964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3"/>
          <p:cNvSpPr txBox="1"/>
          <p:nvPr/>
        </p:nvSpPr>
        <p:spPr>
          <a:xfrm>
            <a:off x="369720" y="509040"/>
            <a:ext cx="8418000" cy="7704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1" i="0" lang="en-US" sz="3300" u="none" cap="none" strike="noStrike">
                <a:solidFill>
                  <a:srgbClr val="000000"/>
                </a:solidFill>
                <a:latin typeface="Arial"/>
                <a:ea typeface="Arial"/>
                <a:cs typeface="Arial"/>
                <a:sym typeface="Arial"/>
              </a:rPr>
              <a:t>Binary Files: Windows BMP</a:t>
            </a:r>
            <a:endParaRPr b="0" i="0" sz="3300" u="none" cap="none" strike="noStrike">
              <a:solidFill>
                <a:srgbClr val="000000"/>
              </a:solidFill>
              <a:latin typeface="Arial"/>
              <a:ea typeface="Arial"/>
              <a:cs typeface="Arial"/>
              <a:sym typeface="Arial"/>
            </a:endParaRPr>
          </a:p>
        </p:txBody>
      </p:sp>
      <p:sp>
        <p:nvSpPr>
          <p:cNvPr id="142" name="Google Shape;142;p23"/>
          <p:cNvSpPr txBox="1"/>
          <p:nvPr/>
        </p:nvSpPr>
        <p:spPr>
          <a:xfrm>
            <a:off x="369720" y="1253160"/>
            <a:ext cx="8418000" cy="4485600"/>
          </a:xfrm>
          <a:prstGeom prst="rect">
            <a:avLst/>
          </a:prstGeom>
          <a:noFill/>
          <a:ln>
            <a:noFill/>
          </a:ln>
        </p:spPr>
        <p:txBody>
          <a:bodyPr anchorCtr="0" anchor="t" bIns="45700" lIns="91425" spcFirstLastPara="1" rIns="91425" wrap="square" tIns="45700">
            <a:normAutofit/>
          </a:bodyPr>
          <a:lstStyle/>
          <a:p>
            <a:pPr indent="-151559" lvl="0" marL="171359" marR="0" rtl="0" algn="l">
              <a:lnSpc>
                <a:spcPct val="90000"/>
              </a:lnSpc>
              <a:spcBef>
                <a:spcPts val="0"/>
              </a:spcBef>
              <a:spcAft>
                <a:spcPts val="0"/>
              </a:spcAft>
              <a:buClr>
                <a:srgbClr val="000000"/>
              </a:buClr>
              <a:buSzPts val="2106"/>
              <a:buFont typeface="Arial"/>
              <a:buChar char="•"/>
            </a:pPr>
            <a:r>
              <a:rPr b="0" i="0" lang="en-US" sz="2600" u="none" cap="none" strike="noStrike">
                <a:solidFill>
                  <a:srgbClr val="000000"/>
                </a:solidFill>
                <a:latin typeface="Arial"/>
                <a:ea typeface="Arial"/>
                <a:cs typeface="Arial"/>
                <a:sym typeface="Arial"/>
              </a:rPr>
              <a:t>You can use a program called a hex editor to examine the binary data inside an image</a:t>
            </a:r>
            <a:br>
              <a:rPr b="0" i="0" lang="en-US" sz="1800" u="none" cap="none" strike="noStrike"/>
            </a:br>
            <a:r>
              <a:rPr b="0" i="0" lang="en-US" sz="2600" u="none" cap="none" strike="noStrike">
                <a:solidFill>
                  <a:srgbClr val="000000"/>
                </a:solidFill>
                <a:latin typeface="Arial"/>
                <a:ea typeface="Arial"/>
                <a:cs typeface="Arial"/>
                <a:sym typeface="Arial"/>
              </a:rPr>
              <a:t> </a:t>
            </a:r>
            <a:endParaRPr b="0" i="0" sz="2600" u="none" cap="none" strike="noStrike">
              <a:solidFill>
                <a:srgbClr val="000000"/>
              </a:solidFill>
              <a:latin typeface="Arial"/>
              <a:ea typeface="Arial"/>
              <a:cs typeface="Arial"/>
              <a:sym typeface="Arial"/>
            </a:endParaRPr>
          </a:p>
          <a:p>
            <a:pPr indent="-151559" lvl="0" marL="171359" marR="0" rtl="0" algn="l">
              <a:lnSpc>
                <a:spcPct val="90000"/>
              </a:lnSpc>
              <a:spcBef>
                <a:spcPts val="0"/>
              </a:spcBef>
              <a:spcAft>
                <a:spcPts val="0"/>
              </a:spcAft>
              <a:buClr>
                <a:srgbClr val="000000"/>
              </a:buClr>
              <a:buSzPts val="2106"/>
              <a:buFont typeface="Arial"/>
              <a:buChar char="•"/>
            </a:pPr>
            <a:r>
              <a:rPr b="0" i="0" lang="en-US" sz="2600" u="none" cap="none" strike="noStrike">
                <a:solidFill>
                  <a:srgbClr val="000000"/>
                </a:solidFill>
                <a:latin typeface="Arial"/>
                <a:ea typeface="Arial"/>
                <a:cs typeface="Arial"/>
                <a:sym typeface="Arial"/>
              </a:rPr>
              <a:t>Once you know the file format specification, you can even manually change aspects of the image like width and height</a:t>
            </a:r>
            <a:endParaRPr b="0" i="0" sz="2600" u="none" cap="none" strike="noStrike">
              <a:solidFill>
                <a:srgbClr val="000000"/>
              </a:solidFill>
              <a:latin typeface="Arial"/>
              <a:ea typeface="Arial"/>
              <a:cs typeface="Arial"/>
              <a:sym typeface="Arial"/>
            </a:endParaRPr>
          </a:p>
          <a:p>
            <a:pPr indent="-323999" lvl="1" marL="864000" marR="0" rtl="0" algn="l">
              <a:spcBef>
                <a:spcPts val="1134"/>
              </a:spcBef>
              <a:spcAft>
                <a:spcPts val="0"/>
              </a:spcAft>
              <a:buClr>
                <a:srgbClr val="000000"/>
              </a:buClr>
              <a:buSzPts val="1950"/>
              <a:buFont typeface="Noto Sans Symbols"/>
              <a:buChar char="−"/>
            </a:pPr>
            <a:r>
              <a:rPr b="0" i="0" lang="en-US" sz="2600" u="none" cap="none" strike="noStrike">
                <a:solidFill>
                  <a:srgbClr val="000000"/>
                </a:solidFill>
                <a:latin typeface="Arial"/>
                <a:ea typeface="Arial"/>
                <a:cs typeface="Arial"/>
                <a:sym typeface="Arial"/>
              </a:rPr>
              <a:t>Changing byte 22 – 25 alters the height</a:t>
            </a:r>
            <a:br>
              <a:rPr b="0" i="0" lang="en-US" sz="1800" u="none" cap="none" strike="noStrike"/>
            </a:br>
            <a:r>
              <a:rPr b="0" i="0" lang="en-US" sz="2600" u="none" cap="none" strike="noStrike">
                <a:solidFill>
                  <a:srgbClr val="000000"/>
                </a:solidFill>
                <a:latin typeface="Arial"/>
                <a:ea typeface="Arial"/>
                <a:cs typeface="Arial"/>
                <a:sym typeface="Arial"/>
              </a:rPr>
              <a:t> </a:t>
            </a:r>
            <a:endParaRPr b="0" i="0" sz="2600" u="none" cap="none" strike="noStrike">
              <a:solidFill>
                <a:srgbClr val="000000"/>
              </a:solidFill>
              <a:latin typeface="Arial"/>
              <a:ea typeface="Arial"/>
              <a:cs typeface="Arial"/>
              <a:sym typeface="Arial"/>
            </a:endParaRPr>
          </a:p>
        </p:txBody>
      </p:sp>
      <p:pic>
        <p:nvPicPr>
          <p:cNvPr id="143" name="Google Shape;143;p23"/>
          <p:cNvPicPr preferRelativeResize="0"/>
          <p:nvPr/>
        </p:nvPicPr>
        <p:blipFill rotWithShape="1">
          <a:blip r:embed="rId3">
            <a:alphaModFix/>
          </a:blip>
          <a:srcRect b="0" l="0" r="0" t="0"/>
          <a:stretch/>
        </p:blipFill>
        <p:spPr>
          <a:xfrm>
            <a:off x="496040" y="4176125"/>
            <a:ext cx="2739960" cy="2057400"/>
          </a:xfrm>
          <a:prstGeom prst="rect">
            <a:avLst/>
          </a:prstGeom>
          <a:noFill/>
          <a:ln>
            <a:noFill/>
          </a:ln>
        </p:spPr>
      </p:pic>
      <p:pic>
        <p:nvPicPr>
          <p:cNvPr id="144" name="Google Shape;144;p23"/>
          <p:cNvPicPr preferRelativeResize="0"/>
          <p:nvPr/>
        </p:nvPicPr>
        <p:blipFill rotWithShape="1">
          <a:blip r:embed="rId4">
            <a:alphaModFix/>
          </a:blip>
          <a:srcRect b="0" l="0" r="0" t="0"/>
          <a:stretch/>
        </p:blipFill>
        <p:spPr>
          <a:xfrm>
            <a:off x="5119275" y="4176125"/>
            <a:ext cx="3326400" cy="1236240"/>
          </a:xfrm>
          <a:prstGeom prst="rect">
            <a:avLst/>
          </a:prstGeom>
          <a:noFill/>
          <a:ln>
            <a:noFill/>
          </a:ln>
        </p:spPr>
      </p:pic>
      <p:cxnSp>
        <p:nvCxnSpPr>
          <p:cNvPr id="145" name="Google Shape;145;p23"/>
          <p:cNvCxnSpPr/>
          <p:nvPr/>
        </p:nvCxnSpPr>
        <p:spPr>
          <a:xfrm>
            <a:off x="3606138" y="4640200"/>
            <a:ext cx="1143000" cy="0"/>
          </a:xfrm>
          <a:prstGeom prst="straightConnector1">
            <a:avLst/>
          </a:prstGeom>
          <a:noFill/>
          <a:ln cap="flat" cmpd="sng" w="9525">
            <a:solidFill>
              <a:srgbClr val="3465A4"/>
            </a:solidFill>
            <a:prstDash val="solid"/>
            <a:round/>
            <a:headEnd len="sm" w="sm" type="none"/>
            <a:tailEnd len="med" w="med"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4"/>
          <p:cNvSpPr txBox="1"/>
          <p:nvPr/>
        </p:nvSpPr>
        <p:spPr>
          <a:xfrm>
            <a:off x="369720" y="509040"/>
            <a:ext cx="8418000" cy="7704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1" lang="en-US" sz="3300" strike="noStrike">
                <a:solidFill>
                  <a:srgbClr val="000000"/>
                </a:solidFill>
                <a:latin typeface="Arial"/>
                <a:ea typeface="Arial"/>
                <a:cs typeface="Arial"/>
                <a:sym typeface="Arial"/>
              </a:rPr>
              <a:t>Binary Files: Windows BMP</a:t>
            </a:r>
            <a:endParaRPr b="0" sz="3300" strike="noStrike">
              <a:solidFill>
                <a:srgbClr val="000000"/>
              </a:solidFill>
              <a:latin typeface="Arial"/>
              <a:ea typeface="Arial"/>
              <a:cs typeface="Arial"/>
              <a:sym typeface="Arial"/>
            </a:endParaRPr>
          </a:p>
        </p:txBody>
      </p:sp>
      <p:sp>
        <p:nvSpPr>
          <p:cNvPr id="151" name="Google Shape;151;p24"/>
          <p:cNvSpPr txBox="1"/>
          <p:nvPr/>
        </p:nvSpPr>
        <p:spPr>
          <a:xfrm>
            <a:off x="369720" y="1253160"/>
            <a:ext cx="8418000" cy="4485600"/>
          </a:xfrm>
          <a:prstGeom prst="rect">
            <a:avLst/>
          </a:prstGeom>
          <a:noFill/>
          <a:ln>
            <a:noFill/>
          </a:ln>
        </p:spPr>
        <p:txBody>
          <a:bodyPr anchorCtr="0" anchor="t" bIns="45700" lIns="91425" spcFirstLastPara="1" rIns="91425" wrap="square" tIns="45700">
            <a:normAutofit/>
          </a:bodyPr>
          <a:lstStyle/>
          <a:p>
            <a:pPr indent="-151559" lvl="0" marL="171359" marR="0" rtl="0" algn="l">
              <a:lnSpc>
                <a:spcPct val="90000"/>
              </a:lnSpc>
              <a:spcBef>
                <a:spcPts val="0"/>
              </a:spcBef>
              <a:spcAft>
                <a:spcPts val="0"/>
              </a:spcAft>
              <a:buClr>
                <a:srgbClr val="000000"/>
              </a:buClr>
              <a:buSzPts val="2106"/>
              <a:buFont typeface="Arial"/>
              <a:buChar char="•"/>
            </a:pPr>
            <a:r>
              <a:rPr b="0" lang="en-US" sz="2600" strike="noStrike">
                <a:solidFill>
                  <a:srgbClr val="000000"/>
                </a:solidFill>
                <a:latin typeface="Arial"/>
                <a:ea typeface="Arial"/>
                <a:cs typeface="Arial"/>
                <a:sym typeface="Arial"/>
              </a:rPr>
              <a:t>You can use a program called a hex editor to examine the binary data inside an image</a:t>
            </a:r>
            <a:br>
              <a:rPr lang="en-US" sz="1800"/>
            </a:br>
            <a:r>
              <a:rPr b="0" lang="en-US" sz="2600" strike="noStrike">
                <a:solidFill>
                  <a:srgbClr val="000000"/>
                </a:solidFill>
                <a:latin typeface="Arial"/>
                <a:ea typeface="Arial"/>
                <a:cs typeface="Arial"/>
                <a:sym typeface="Arial"/>
              </a:rPr>
              <a:t> </a:t>
            </a:r>
            <a:endParaRPr b="0" sz="2600" strike="noStrike">
              <a:solidFill>
                <a:srgbClr val="000000"/>
              </a:solidFill>
              <a:latin typeface="Arial"/>
              <a:ea typeface="Arial"/>
              <a:cs typeface="Arial"/>
              <a:sym typeface="Arial"/>
            </a:endParaRPr>
          </a:p>
          <a:p>
            <a:pPr indent="-151559" lvl="0" marL="171359" marR="0" rtl="0" algn="l">
              <a:lnSpc>
                <a:spcPct val="90000"/>
              </a:lnSpc>
              <a:spcBef>
                <a:spcPts val="0"/>
              </a:spcBef>
              <a:spcAft>
                <a:spcPts val="0"/>
              </a:spcAft>
              <a:buClr>
                <a:srgbClr val="000000"/>
              </a:buClr>
              <a:buSzPts val="2106"/>
              <a:buFont typeface="Arial"/>
              <a:buChar char="•"/>
            </a:pPr>
            <a:r>
              <a:rPr b="0" lang="en-US" sz="2600" strike="noStrike">
                <a:solidFill>
                  <a:srgbClr val="000000"/>
                </a:solidFill>
                <a:latin typeface="Arial"/>
                <a:ea typeface="Arial"/>
                <a:cs typeface="Arial"/>
                <a:sym typeface="Arial"/>
              </a:rPr>
              <a:t>Once you know the file format specification, you can even manually change aspects of the image like width and height</a:t>
            </a:r>
            <a:br>
              <a:rPr lang="en-US" sz="1800"/>
            </a:br>
            <a:r>
              <a:rPr b="0" lang="en-US" sz="2600" strike="noStrike">
                <a:solidFill>
                  <a:srgbClr val="000000"/>
                </a:solidFill>
                <a:latin typeface="Arial"/>
                <a:ea typeface="Arial"/>
                <a:cs typeface="Arial"/>
                <a:sym typeface="Arial"/>
              </a:rPr>
              <a:t> </a:t>
            </a:r>
            <a:endParaRPr b="0" sz="2600" strike="noStrike">
              <a:solidFill>
                <a:srgbClr val="000000"/>
              </a:solidFill>
              <a:latin typeface="Arial"/>
              <a:ea typeface="Arial"/>
              <a:cs typeface="Arial"/>
              <a:sym typeface="Arial"/>
            </a:endParaRPr>
          </a:p>
          <a:p>
            <a:pPr indent="-151559" lvl="0" marL="171359" marR="0" rtl="0" algn="l">
              <a:lnSpc>
                <a:spcPct val="90000"/>
              </a:lnSpc>
              <a:spcBef>
                <a:spcPts val="0"/>
              </a:spcBef>
              <a:spcAft>
                <a:spcPts val="0"/>
              </a:spcAft>
              <a:buClr>
                <a:srgbClr val="000000"/>
              </a:buClr>
              <a:buSzPts val="2106"/>
              <a:buFont typeface="Arial"/>
              <a:buChar char="•"/>
            </a:pPr>
            <a:r>
              <a:rPr b="0" lang="en-US" sz="2600" strike="noStrike">
                <a:solidFill>
                  <a:srgbClr val="000000"/>
                </a:solidFill>
                <a:latin typeface="Arial"/>
                <a:ea typeface="Arial"/>
                <a:cs typeface="Arial"/>
                <a:sym typeface="Arial"/>
              </a:rPr>
              <a:t>You can verify if your program read and wrote the image file correctly</a:t>
            </a:r>
            <a:br>
              <a:rPr lang="en-US" sz="1800"/>
            </a:br>
            <a:r>
              <a:rPr b="0" lang="en-US" sz="2600" strike="noStrike">
                <a:solidFill>
                  <a:srgbClr val="000000"/>
                </a:solidFill>
                <a:latin typeface="Arial"/>
                <a:ea typeface="Arial"/>
                <a:cs typeface="Arial"/>
                <a:sym typeface="Arial"/>
              </a:rPr>
              <a:t> </a:t>
            </a:r>
            <a:endParaRPr b="0" sz="2600" strike="noStrike">
              <a:solidFill>
                <a:srgbClr val="000000"/>
              </a:solidFill>
              <a:latin typeface="Arial"/>
              <a:ea typeface="Arial"/>
              <a:cs typeface="Arial"/>
              <a:sym typeface="Arial"/>
            </a:endParaRPr>
          </a:p>
        </p:txBody>
      </p:sp>
      <p:pic>
        <p:nvPicPr>
          <p:cNvPr id="152" name="Google Shape;152;p24"/>
          <p:cNvPicPr preferRelativeResize="0"/>
          <p:nvPr/>
        </p:nvPicPr>
        <p:blipFill rotWithShape="1">
          <a:blip r:embed="rId3">
            <a:alphaModFix/>
          </a:blip>
          <a:srcRect b="0" l="0" r="0" t="0"/>
          <a:stretch/>
        </p:blipFill>
        <p:spPr>
          <a:xfrm>
            <a:off x="543238" y="4730105"/>
            <a:ext cx="8057519" cy="15325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7"/>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sz="3600" cap="none"/>
              <a:t>File Input / Output</a:t>
            </a:r>
            <a:endParaRPr sz="3600" cap="none">
              <a:latin typeface="Calibri"/>
              <a:ea typeface="Calibri"/>
              <a:cs typeface="Calibri"/>
              <a:sym typeface="Calibri"/>
            </a:endParaRPr>
          </a:p>
        </p:txBody>
      </p:sp>
      <p:sp>
        <p:nvSpPr>
          <p:cNvPr id="38" name="Google Shape;38;p7"/>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lnSpcReduction="10000"/>
          </a:bodyPr>
          <a:lstStyle/>
          <a:p>
            <a:pPr indent="-171450" lvl="0" marL="171450" rtl="0" algn="l">
              <a:lnSpc>
                <a:spcPct val="90000"/>
              </a:lnSpc>
              <a:spcBef>
                <a:spcPts val="0"/>
              </a:spcBef>
              <a:spcAft>
                <a:spcPts val="0"/>
              </a:spcAft>
              <a:buClr>
                <a:schemeClr val="dk1"/>
              </a:buClr>
              <a:buSzPts val="2100"/>
              <a:buFont typeface="Arial"/>
              <a:buNone/>
            </a:pPr>
            <a:r>
              <a:t/>
            </a:r>
            <a:endParaRPr/>
          </a:p>
          <a:p>
            <a:pPr indent="-177800" lvl="0" marL="171450" rtl="0" algn="l">
              <a:lnSpc>
                <a:spcPct val="90000"/>
              </a:lnSpc>
              <a:spcBef>
                <a:spcPts val="750"/>
              </a:spcBef>
              <a:spcAft>
                <a:spcPts val="0"/>
              </a:spcAft>
              <a:buClr>
                <a:schemeClr val="dk1"/>
              </a:buClr>
              <a:buSzPts val="2800"/>
              <a:buFont typeface="Arial"/>
              <a:buChar char="•"/>
            </a:pPr>
            <a:r>
              <a:rPr lang="en-US" sz="2800">
                <a:solidFill>
                  <a:schemeClr val="dk1"/>
                </a:solidFill>
              </a:rPr>
              <a:t> </a:t>
            </a:r>
            <a:r>
              <a:rPr lang="en-US" sz="2800"/>
              <a:t>Saving to file is a way to make</a:t>
            </a:r>
            <a:r>
              <a:rPr lang="en-US" sz="2800">
                <a:solidFill>
                  <a:schemeClr val="dk1"/>
                </a:solidFill>
              </a:rPr>
              <a:t> data </a:t>
            </a:r>
            <a:r>
              <a:rPr lang="en-US" sz="2800" u="sng">
                <a:solidFill>
                  <a:schemeClr val="dk1"/>
                </a:solidFill>
              </a:rPr>
              <a:t>persistent</a:t>
            </a:r>
            <a:r>
              <a:rPr lang="en-US" sz="2800">
                <a:solidFill>
                  <a:schemeClr val="dk1"/>
                </a:solidFill>
              </a:rPr>
              <a:t> </a:t>
            </a:r>
            <a:endParaRPr/>
          </a:p>
          <a:p>
            <a:pPr indent="0" lvl="0" marL="0" rtl="0" algn="l">
              <a:lnSpc>
                <a:spcPct val="90000"/>
              </a:lnSpc>
              <a:spcBef>
                <a:spcPts val="750"/>
              </a:spcBef>
              <a:spcAft>
                <a:spcPts val="0"/>
              </a:spcAft>
              <a:buClr>
                <a:schemeClr val="dk1"/>
              </a:buClr>
              <a:buSzPts val="2800"/>
              <a:buNone/>
            </a:pPr>
            <a:r>
              <a:t/>
            </a:r>
            <a:endParaRPr sz="2800">
              <a:solidFill>
                <a:schemeClr val="dk1"/>
              </a:solidFill>
            </a:endParaRPr>
          </a:p>
          <a:p>
            <a:pPr indent="-177800" lvl="0" marL="171450" rtl="0" algn="l">
              <a:lnSpc>
                <a:spcPct val="90000"/>
              </a:lnSpc>
              <a:spcBef>
                <a:spcPts val="750"/>
              </a:spcBef>
              <a:spcAft>
                <a:spcPts val="0"/>
              </a:spcAft>
              <a:buClr>
                <a:schemeClr val="dk1"/>
              </a:buClr>
              <a:buSzPts val="2800"/>
              <a:buFont typeface="Arial"/>
              <a:buChar char="•"/>
            </a:pPr>
            <a:r>
              <a:rPr lang="en-US" sz="2800"/>
              <a:t> Instead of user input, we can </a:t>
            </a:r>
            <a:r>
              <a:rPr lang="en-US" sz="2800" u="sng"/>
              <a:t>read from files</a:t>
            </a:r>
            <a:endParaRPr/>
          </a:p>
          <a:p>
            <a:pPr indent="0" lvl="0" marL="0" rtl="0" algn="l">
              <a:lnSpc>
                <a:spcPct val="90000"/>
              </a:lnSpc>
              <a:spcBef>
                <a:spcPts val="750"/>
              </a:spcBef>
              <a:spcAft>
                <a:spcPts val="0"/>
              </a:spcAft>
              <a:buClr>
                <a:schemeClr val="dk1"/>
              </a:buClr>
              <a:buSzPts val="2800"/>
              <a:buNone/>
            </a:pPr>
            <a:r>
              <a:t/>
            </a:r>
            <a:endParaRPr sz="2800">
              <a:solidFill>
                <a:schemeClr val="dk1"/>
              </a:solidFill>
            </a:endParaRPr>
          </a:p>
          <a:p>
            <a:pPr indent="-177800" lvl="0" marL="171450" rtl="0" algn="l">
              <a:lnSpc>
                <a:spcPct val="90000"/>
              </a:lnSpc>
              <a:spcBef>
                <a:spcPts val="750"/>
              </a:spcBef>
              <a:spcAft>
                <a:spcPts val="0"/>
              </a:spcAft>
              <a:buClr>
                <a:schemeClr val="dk1"/>
              </a:buClr>
              <a:buSzPts val="2800"/>
              <a:buFont typeface="Arial"/>
              <a:buChar char="•"/>
            </a:pPr>
            <a:r>
              <a:rPr lang="en-US" sz="2800">
                <a:solidFill>
                  <a:schemeClr val="dk1"/>
                </a:solidFill>
              </a:rPr>
              <a:t> Working with files is conceptually </a:t>
            </a:r>
            <a:r>
              <a:rPr lang="en-US" sz="2800" u="sng">
                <a:solidFill>
                  <a:schemeClr val="dk1"/>
                </a:solidFill>
              </a:rPr>
              <a:t>the same as</a:t>
            </a:r>
            <a:r>
              <a:rPr lang="en-US" sz="2800">
                <a:solidFill>
                  <a:schemeClr val="dk1"/>
                </a:solidFill>
              </a:rPr>
              <a:t> reading/writing to the console</a:t>
            </a:r>
            <a:endParaRPr/>
          </a:p>
          <a:p>
            <a:pPr indent="0" lvl="0" marL="0" rtl="0" algn="l">
              <a:lnSpc>
                <a:spcPct val="90000"/>
              </a:lnSpc>
              <a:spcBef>
                <a:spcPts val="750"/>
              </a:spcBef>
              <a:spcAft>
                <a:spcPts val="0"/>
              </a:spcAft>
              <a:buClr>
                <a:schemeClr val="dk1"/>
              </a:buClr>
              <a:buSzPts val="2800"/>
              <a:buNone/>
            </a:pPr>
            <a:r>
              <a:t/>
            </a:r>
            <a:endParaRPr sz="2800">
              <a:solidFill>
                <a:schemeClr val="dk1"/>
              </a:solidFill>
            </a:endParaRPr>
          </a:p>
          <a:p>
            <a:pPr indent="-177800" lvl="0" marL="171450" rtl="0" algn="l">
              <a:lnSpc>
                <a:spcPct val="90000"/>
              </a:lnSpc>
              <a:spcBef>
                <a:spcPts val="750"/>
              </a:spcBef>
              <a:spcAft>
                <a:spcPts val="0"/>
              </a:spcAft>
              <a:buClr>
                <a:schemeClr val="dk1"/>
              </a:buClr>
              <a:buSzPts val="2800"/>
              <a:buFont typeface="Arial"/>
              <a:buChar char="•"/>
            </a:pPr>
            <a:r>
              <a:rPr lang="en-US" sz="2800"/>
              <a:t> Must be comfortable with try/catch (Exceptions)</a:t>
            </a:r>
            <a:r>
              <a:rPr lang="en-US" sz="2500"/>
              <a:t> </a:t>
            </a:r>
            <a:endParaRPr sz="2500">
              <a:solidFill>
                <a:schemeClr val="dk1"/>
              </a:solidFill>
            </a:endParaRPr>
          </a:p>
          <a:p>
            <a:pPr indent="-171450" lvl="0" marL="171450" rtl="0" algn="l">
              <a:lnSpc>
                <a:spcPct val="90000"/>
              </a:lnSpc>
              <a:spcBef>
                <a:spcPts val="750"/>
              </a:spcBef>
              <a:spcAft>
                <a:spcPts val="0"/>
              </a:spcAft>
              <a:buClr>
                <a:schemeClr val="dk1"/>
              </a:buClr>
              <a:buSzPts val="2100"/>
              <a:buFont typeface="Arial"/>
              <a:buNone/>
            </a:pPr>
            <a:r>
              <a:t/>
            </a:r>
            <a:endParaRPr/>
          </a:p>
          <a:p>
            <a:pPr indent="-171450" lvl="0" marL="171450" rtl="0" algn="l">
              <a:lnSpc>
                <a:spcPct val="90000"/>
              </a:lnSpc>
              <a:spcBef>
                <a:spcPts val="750"/>
              </a:spcBef>
              <a:spcAft>
                <a:spcPts val="0"/>
              </a:spcAft>
              <a:buClr>
                <a:schemeClr val="dk1"/>
              </a:buClr>
              <a:buSzPts val="2100"/>
              <a:buFont typeface="Arial"/>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5"/>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Layers</a:t>
            </a:r>
            <a:endParaRPr/>
          </a:p>
        </p:txBody>
      </p:sp>
      <p:sp>
        <p:nvSpPr>
          <p:cNvPr id="158" name="Google Shape;158;p25"/>
          <p:cNvSpPr txBox="1"/>
          <p:nvPr>
            <p:ph idx="1" type="body"/>
          </p:nvPr>
        </p:nvSpPr>
        <p:spPr>
          <a:xfrm>
            <a:off x="369875" y="1253325"/>
            <a:ext cx="8418300" cy="4485900"/>
          </a:xfrm>
          <a:prstGeom prst="rect">
            <a:avLst/>
          </a:prstGeom>
          <a:noFill/>
          <a:ln>
            <a:noFill/>
          </a:ln>
        </p:spPr>
        <p:txBody>
          <a:bodyPr anchorCtr="0" anchor="t" bIns="45700" lIns="91425" spcFirstLastPara="1" rIns="91425" wrap="square" tIns="45700">
            <a:normAutofit fontScale="85000" lnSpcReduction="10000"/>
          </a:bodyPr>
          <a:lstStyle/>
          <a:p>
            <a:pPr indent="-151447" lvl="0" marL="171450" rtl="0" algn="l">
              <a:lnSpc>
                <a:spcPct val="90000"/>
              </a:lnSpc>
              <a:spcBef>
                <a:spcPts val="0"/>
              </a:spcBef>
              <a:spcAft>
                <a:spcPts val="0"/>
              </a:spcAft>
              <a:buClr>
                <a:schemeClr val="dk1"/>
              </a:buClr>
              <a:buSzPct val="80769"/>
              <a:buChar char="•"/>
            </a:pPr>
            <a:r>
              <a:rPr lang="en-US"/>
              <a:t>While reading text, Scanner is abstracting away some of the details.  When working with binary data, you’ll use more low level methods:</a:t>
            </a:r>
            <a:endParaRPr/>
          </a:p>
          <a:p>
            <a:pPr indent="-38100" lvl="0" marL="171450" rtl="0" algn="l">
              <a:lnSpc>
                <a:spcPct val="90000"/>
              </a:lnSpc>
              <a:spcBef>
                <a:spcPts val="750"/>
              </a:spcBef>
              <a:spcAft>
                <a:spcPts val="0"/>
              </a:spcAft>
              <a:buClr>
                <a:schemeClr val="dk1"/>
              </a:buClr>
              <a:buSzPct val="80769"/>
              <a:buNone/>
            </a:pPr>
            <a:r>
              <a:t/>
            </a:r>
            <a:endParaRPr/>
          </a:p>
          <a:p>
            <a:pPr indent="-151447" lvl="0" marL="171450" rtl="0" algn="l">
              <a:lnSpc>
                <a:spcPct val="90000"/>
              </a:lnSpc>
              <a:spcBef>
                <a:spcPts val="750"/>
              </a:spcBef>
              <a:spcAft>
                <a:spcPts val="0"/>
              </a:spcAft>
              <a:buClr>
                <a:schemeClr val="dk1"/>
              </a:buClr>
              <a:buSzPct val="80769"/>
              <a:buChar char="•"/>
            </a:pPr>
            <a:r>
              <a:rPr lang="en-US"/>
              <a:t>You typically “layer” streams:</a:t>
            </a:r>
            <a:endParaRPr/>
          </a:p>
          <a:p>
            <a:pPr indent="-154305" lvl="1" marL="514350" rtl="0" algn="l">
              <a:lnSpc>
                <a:spcPct val="90000"/>
              </a:lnSpc>
              <a:spcBef>
                <a:spcPts val="375"/>
              </a:spcBef>
              <a:spcAft>
                <a:spcPts val="0"/>
              </a:spcAft>
              <a:buClr>
                <a:schemeClr val="dk1"/>
              </a:buClr>
              <a:buSzPct val="75000"/>
              <a:buChar char="•"/>
            </a:pPr>
            <a:r>
              <a:rPr lang="en-US"/>
              <a:t>Create a stream (stream1)</a:t>
            </a:r>
            <a:endParaRPr/>
          </a:p>
          <a:p>
            <a:pPr indent="-154305" lvl="1" marL="514350" rtl="0" algn="l">
              <a:lnSpc>
                <a:spcPct val="90000"/>
              </a:lnSpc>
              <a:spcBef>
                <a:spcPts val="375"/>
              </a:spcBef>
              <a:spcAft>
                <a:spcPts val="0"/>
              </a:spcAft>
              <a:buClr>
                <a:schemeClr val="dk1"/>
              </a:buClr>
              <a:buSzPct val="75000"/>
              <a:buChar char="•"/>
            </a:pPr>
            <a:r>
              <a:rPr lang="en-US"/>
              <a:t>Create another stream (stream2) using stream1 as a data source</a:t>
            </a:r>
            <a:endParaRPr/>
          </a:p>
          <a:p>
            <a:pPr indent="-154305" lvl="1" marL="514350" rtl="0" algn="l">
              <a:lnSpc>
                <a:spcPct val="90000"/>
              </a:lnSpc>
              <a:spcBef>
                <a:spcPts val="375"/>
              </a:spcBef>
              <a:spcAft>
                <a:spcPts val="0"/>
              </a:spcAft>
              <a:buClr>
                <a:schemeClr val="dk1"/>
              </a:buClr>
              <a:buSzPct val="75000"/>
              <a:buChar char="•"/>
            </a:pPr>
            <a:r>
              <a:rPr lang="en-US"/>
              <a:t>Create another stream (stream3) using stream2 as a data source</a:t>
            </a:r>
            <a:endParaRPr/>
          </a:p>
          <a:p>
            <a:pPr indent="-38100" lvl="0" marL="171450" rtl="0" algn="l">
              <a:lnSpc>
                <a:spcPct val="90000"/>
              </a:lnSpc>
              <a:spcBef>
                <a:spcPts val="750"/>
              </a:spcBef>
              <a:spcAft>
                <a:spcPts val="0"/>
              </a:spcAft>
              <a:buClr>
                <a:schemeClr val="dk1"/>
              </a:buClr>
              <a:buSzPct val="80769"/>
              <a:buNone/>
            </a:pPr>
            <a:r>
              <a:t/>
            </a:r>
            <a:endParaRPr/>
          </a:p>
          <a:p>
            <a:pPr indent="-151447" lvl="0" marL="171450" rtl="0" algn="l">
              <a:lnSpc>
                <a:spcPct val="90000"/>
              </a:lnSpc>
              <a:spcBef>
                <a:spcPts val="750"/>
              </a:spcBef>
              <a:spcAft>
                <a:spcPts val="0"/>
              </a:spcAft>
              <a:buClr>
                <a:schemeClr val="dk1"/>
              </a:buClr>
              <a:buSzPct val="80769"/>
              <a:buChar char="•"/>
            </a:pPr>
            <a:r>
              <a:rPr lang="en-US"/>
              <a:t>The purpose of layers? </a:t>
            </a:r>
            <a:endParaRPr/>
          </a:p>
          <a:p>
            <a:pPr indent="-154305" lvl="1" marL="514350" rtl="0" algn="l">
              <a:lnSpc>
                <a:spcPct val="90000"/>
              </a:lnSpc>
              <a:spcBef>
                <a:spcPts val="375"/>
              </a:spcBef>
              <a:spcAft>
                <a:spcPts val="0"/>
              </a:spcAft>
              <a:buClr>
                <a:schemeClr val="dk1"/>
              </a:buClr>
              <a:buSzPct val="75000"/>
              <a:buChar char="•"/>
            </a:pPr>
            <a:r>
              <a:rPr lang="en-US"/>
              <a:t>Stream1 works at a “low level” like bytes</a:t>
            </a:r>
            <a:endParaRPr/>
          </a:p>
          <a:p>
            <a:pPr indent="-154305" lvl="1" marL="514350" rtl="0" algn="l">
              <a:lnSpc>
                <a:spcPct val="90000"/>
              </a:lnSpc>
              <a:spcBef>
                <a:spcPts val="375"/>
              </a:spcBef>
              <a:spcAft>
                <a:spcPts val="0"/>
              </a:spcAft>
              <a:buClr>
                <a:schemeClr val="dk1"/>
              </a:buClr>
              <a:buSzPct val="75000"/>
              <a:buChar char="•"/>
            </a:pPr>
            <a:r>
              <a:rPr lang="en-US"/>
              <a:t>Stream2 constructs higher level data using stream1 as a source</a:t>
            </a:r>
            <a:endParaRPr/>
          </a:p>
          <a:p>
            <a:pPr indent="-154305" lvl="1" marL="514350" rtl="0" algn="l">
              <a:lnSpc>
                <a:spcPct val="90000"/>
              </a:lnSpc>
              <a:spcBef>
                <a:spcPts val="375"/>
              </a:spcBef>
              <a:spcAft>
                <a:spcPts val="0"/>
              </a:spcAft>
              <a:buClr>
                <a:schemeClr val="dk1"/>
              </a:buClr>
              <a:buSzPct val="75000"/>
              <a:buChar char="•"/>
            </a:pPr>
            <a:r>
              <a:rPr lang="en-US"/>
              <a:t>Stream3 constructs even higher level using stream2 as a source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6"/>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Example of Layering</a:t>
            </a:r>
            <a:endParaRPr/>
          </a:p>
        </p:txBody>
      </p:sp>
      <p:sp>
        <p:nvSpPr>
          <p:cNvPr id="164" name="Google Shape;164;p26"/>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90000"/>
              </a:lnSpc>
              <a:spcBef>
                <a:spcPts val="0"/>
              </a:spcBef>
              <a:spcAft>
                <a:spcPts val="0"/>
              </a:spcAft>
              <a:buClr>
                <a:srgbClr val="0000FF"/>
              </a:buClr>
              <a:buSzPct val="80769"/>
              <a:buNone/>
            </a:pPr>
            <a:r>
              <a:rPr lang="en-US">
                <a:solidFill>
                  <a:srgbClr val="0000FF"/>
                </a:solidFill>
                <a:latin typeface="Arial"/>
                <a:ea typeface="Arial"/>
                <a:cs typeface="Arial"/>
                <a:sym typeface="Arial"/>
              </a:rPr>
              <a:t>import</a:t>
            </a:r>
            <a:r>
              <a:rPr lang="en-US">
                <a:solidFill>
                  <a:srgbClr val="000000"/>
                </a:solidFill>
                <a:latin typeface="Arial"/>
                <a:ea typeface="Arial"/>
                <a:cs typeface="Arial"/>
                <a:sym typeface="Arial"/>
              </a:rPr>
              <a:t> java.io.*;</a:t>
            </a:r>
            <a:endParaRPr/>
          </a:p>
          <a:p>
            <a:pPr indent="0" lvl="0" marL="0" rtl="0" algn="l">
              <a:lnSpc>
                <a:spcPct val="90000"/>
              </a:lnSpc>
              <a:spcBef>
                <a:spcPts val="750"/>
              </a:spcBef>
              <a:spcAft>
                <a:spcPts val="0"/>
              </a:spcAft>
              <a:buClr>
                <a:srgbClr val="0000FF"/>
              </a:buClr>
              <a:buSzPct val="80769"/>
              <a:buNone/>
            </a:pPr>
            <a:r>
              <a:rPr lang="en-US">
                <a:solidFill>
                  <a:srgbClr val="0000FF"/>
                </a:solidFill>
                <a:latin typeface="Arial"/>
                <a:ea typeface="Arial"/>
                <a:cs typeface="Arial"/>
                <a:sym typeface="Arial"/>
              </a:rPr>
              <a:t>import</a:t>
            </a:r>
            <a:r>
              <a:rPr lang="en-US">
                <a:solidFill>
                  <a:srgbClr val="000000"/>
                </a:solidFill>
                <a:latin typeface="Arial"/>
                <a:ea typeface="Arial"/>
                <a:cs typeface="Arial"/>
                <a:sym typeface="Arial"/>
              </a:rPr>
              <a:t> java.util.*;</a:t>
            </a:r>
            <a:endParaRPr/>
          </a:p>
          <a:p>
            <a:pPr indent="0" lvl="0" marL="0" rtl="0" algn="l">
              <a:lnSpc>
                <a:spcPct val="90000"/>
              </a:lnSpc>
              <a:spcBef>
                <a:spcPts val="750"/>
              </a:spcBef>
              <a:spcAft>
                <a:spcPts val="0"/>
              </a:spcAft>
              <a:buClr>
                <a:srgbClr val="000000"/>
              </a:buClr>
              <a:buSzPct val="80769"/>
              <a:buNone/>
            </a:pPr>
            <a:br>
              <a:rPr lang="en-US">
                <a:solidFill>
                  <a:srgbClr val="000000"/>
                </a:solidFill>
                <a:latin typeface="Arial"/>
                <a:ea typeface="Arial"/>
                <a:cs typeface="Arial"/>
                <a:sym typeface="Arial"/>
              </a:rPr>
            </a:br>
            <a:endParaRPr>
              <a:solidFill>
                <a:srgbClr val="000000"/>
              </a:solidFill>
              <a:latin typeface="Arial"/>
              <a:ea typeface="Arial"/>
              <a:cs typeface="Arial"/>
              <a:sym typeface="Arial"/>
            </a:endParaRPr>
          </a:p>
          <a:p>
            <a:pPr indent="0" lvl="0" marL="0" rtl="0" algn="l">
              <a:lnSpc>
                <a:spcPct val="90000"/>
              </a:lnSpc>
              <a:spcBef>
                <a:spcPts val="750"/>
              </a:spcBef>
              <a:spcAft>
                <a:spcPts val="0"/>
              </a:spcAft>
              <a:buClr>
                <a:srgbClr val="0000FF"/>
              </a:buClr>
              <a:buSzPct val="80769"/>
              <a:buNone/>
            </a:pPr>
            <a:r>
              <a:rPr lang="en-US">
                <a:solidFill>
                  <a:srgbClr val="0000FF"/>
                </a:solidFill>
                <a:latin typeface="Arial"/>
                <a:ea typeface="Arial"/>
                <a:cs typeface="Arial"/>
                <a:sym typeface="Arial"/>
              </a:rPr>
              <a:t>public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class</a:t>
            </a:r>
            <a:r>
              <a:rPr lang="en-US">
                <a:solidFill>
                  <a:srgbClr val="000000"/>
                </a:solidFill>
                <a:latin typeface="Arial"/>
                <a:ea typeface="Arial"/>
                <a:cs typeface="Arial"/>
                <a:sym typeface="Arial"/>
              </a:rPr>
              <a:t> Main {</a:t>
            </a:r>
            <a:endParaRPr>
              <a:solidFill>
                <a:srgbClr val="0000FF"/>
              </a:solidFill>
              <a:latin typeface="Arial"/>
              <a:ea typeface="Arial"/>
              <a:cs typeface="Arial"/>
              <a:sym typeface="Arial"/>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public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static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void</a:t>
            </a:r>
            <a:r>
              <a:rPr lang="en-US">
                <a:solidFill>
                  <a:srgbClr val="000000"/>
                </a:solidFill>
                <a:latin typeface="Arial"/>
                <a:ea typeface="Arial"/>
                <a:cs typeface="Arial"/>
                <a:sym typeface="Arial"/>
              </a:rPr>
              <a:t> main (String args[])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try</a:t>
            </a: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4E8F00"/>
                </a:solidFill>
                <a:latin typeface="Arial"/>
                <a:ea typeface="Arial"/>
                <a:cs typeface="Arial"/>
                <a:sym typeface="Arial"/>
              </a:rPr>
              <a:t>// Can only read bytes from fis – super low level</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FileInputStream fis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FileInputStream(</a:t>
            </a:r>
            <a:r>
              <a:rPr lang="en-US">
                <a:solidFill>
                  <a:srgbClr val="900112"/>
                </a:solidFill>
                <a:latin typeface="Arial"/>
                <a:ea typeface="Arial"/>
                <a:cs typeface="Arial"/>
                <a:sym typeface="Arial"/>
              </a:rPr>
              <a:t>"source.csv"</a:t>
            </a:r>
            <a:r>
              <a:rPr lang="en-US">
                <a:solidFill>
                  <a:srgbClr val="000000"/>
                </a:solidFill>
                <a:latin typeface="Arial"/>
                <a:ea typeface="Arial"/>
                <a:cs typeface="Arial"/>
                <a:sym typeface="Arial"/>
              </a:rPr>
              <a:t>);</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4E8F00"/>
                </a:solidFill>
                <a:latin typeface="Arial"/>
                <a:ea typeface="Arial"/>
                <a:cs typeface="Arial"/>
                <a:sym typeface="Arial"/>
              </a:rPr>
              <a:t>// Can read characters from isr</a:t>
            </a:r>
            <a:endParaRPr>
              <a:solidFill>
                <a:srgbClr val="4E8F00"/>
              </a:solidFill>
              <a:latin typeface="Arial"/>
              <a:ea typeface="Arial"/>
              <a:cs typeface="Arial"/>
              <a:sym typeface="Arial"/>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InputStreamReader isr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InputStreamReader (fis);</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4E8F00"/>
                </a:solidFill>
                <a:latin typeface="Arial"/>
                <a:ea typeface="Arial"/>
                <a:cs typeface="Arial"/>
                <a:sym typeface="Arial"/>
              </a:rPr>
              <a:t>// Can read entire strings from br</a:t>
            </a:r>
            <a:endParaRPr>
              <a:solidFill>
                <a:srgbClr val="4E8F00"/>
              </a:solidFill>
              <a:latin typeface="Arial"/>
              <a:ea typeface="Arial"/>
              <a:cs typeface="Arial"/>
              <a:sym typeface="Arial"/>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BufferedReader br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BufferedReader (isr);</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catch</a:t>
            </a:r>
            <a:r>
              <a:rPr lang="en-US">
                <a:solidFill>
                  <a:srgbClr val="000000"/>
                </a:solidFill>
                <a:latin typeface="Arial"/>
                <a:ea typeface="Arial"/>
                <a:cs typeface="Arial"/>
                <a:sym typeface="Arial"/>
              </a:rPr>
              <a:t> (IOException ioex)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System.out.println (</a:t>
            </a:r>
            <a:r>
              <a:rPr lang="en-US">
                <a:solidFill>
                  <a:srgbClr val="900112"/>
                </a:solidFill>
                <a:latin typeface="Arial"/>
                <a:ea typeface="Arial"/>
                <a:cs typeface="Arial"/>
                <a:sym typeface="Arial"/>
              </a:rPr>
              <a:t>"Error: "</a:t>
            </a:r>
            <a:r>
              <a:rPr lang="en-US">
                <a:solidFill>
                  <a:srgbClr val="000000"/>
                </a:solidFill>
                <a:latin typeface="Arial"/>
                <a:ea typeface="Arial"/>
                <a:cs typeface="Arial"/>
                <a:sym typeface="Arial"/>
              </a:rPr>
              <a:t> + ioex.getMessage());</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7"/>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Writing Binary data in Java</a:t>
            </a:r>
            <a:endParaRPr/>
          </a:p>
        </p:txBody>
      </p:sp>
      <p:sp>
        <p:nvSpPr>
          <p:cNvPr id="171" name="Google Shape;171;p27"/>
          <p:cNvSpPr txBox="1"/>
          <p:nvPr>
            <p:ph idx="1" type="body"/>
          </p:nvPr>
        </p:nvSpPr>
        <p:spPr>
          <a:xfrm>
            <a:off x="369875" y="1253335"/>
            <a:ext cx="8418300" cy="5015100"/>
          </a:xfrm>
          <a:prstGeom prst="rect">
            <a:avLst/>
          </a:prstGeom>
        </p:spPr>
        <p:txBody>
          <a:bodyPr anchorCtr="0" anchor="t" bIns="45700" lIns="91425" spcFirstLastPara="1" rIns="91425" wrap="square" tIns="45700">
            <a:normAutofit fontScale="85000" lnSpcReduction="10000"/>
          </a:bodyPr>
          <a:lstStyle/>
          <a:p>
            <a:pPr indent="0" lvl="0" marL="0" rtl="0" algn="l">
              <a:lnSpc>
                <a:spcPct val="156250"/>
              </a:lnSpc>
              <a:spcBef>
                <a:spcPts val="300"/>
              </a:spcBef>
              <a:spcAft>
                <a:spcPts val="0"/>
              </a:spcAft>
              <a:buNone/>
            </a:pPr>
            <a:r>
              <a:rPr b="1" lang="en-US" sz="2172">
                <a:latin typeface="Roboto"/>
                <a:ea typeface="Roboto"/>
                <a:cs typeface="Roboto"/>
                <a:sym typeface="Roboto"/>
              </a:rPr>
              <a:t>//This writes a file with the letter A in it, because A in ascii is #65.</a:t>
            </a:r>
            <a:endParaRPr b="1" sz="2172">
              <a:latin typeface="Roboto"/>
              <a:ea typeface="Roboto"/>
              <a:cs typeface="Roboto"/>
              <a:sym typeface="Roboto"/>
            </a:endParaRPr>
          </a:p>
          <a:p>
            <a:pPr indent="0" lvl="0" marL="0" rtl="0" algn="l">
              <a:lnSpc>
                <a:spcPct val="156250"/>
              </a:lnSpc>
              <a:spcBef>
                <a:spcPts val="300"/>
              </a:spcBef>
              <a:spcAft>
                <a:spcPts val="0"/>
              </a:spcAft>
              <a:buNone/>
            </a:pPr>
            <a:r>
              <a:rPr b="1" lang="en-US" sz="1829">
                <a:solidFill>
                  <a:srgbClr val="006699"/>
                </a:solidFill>
                <a:latin typeface="Roboto"/>
                <a:ea typeface="Roboto"/>
                <a:cs typeface="Roboto"/>
                <a:sym typeface="Roboto"/>
              </a:rPr>
              <a:t>import</a:t>
            </a:r>
            <a:r>
              <a:rPr lang="en-US" sz="1829">
                <a:latin typeface="Roboto"/>
                <a:ea typeface="Roboto"/>
                <a:cs typeface="Roboto"/>
                <a:sym typeface="Roboto"/>
              </a:rPr>
              <a:t> java.io.FileOutputStream;  </a:t>
            </a:r>
            <a:endParaRPr sz="1829">
              <a:latin typeface="Roboto"/>
              <a:ea typeface="Roboto"/>
              <a:cs typeface="Roboto"/>
              <a:sym typeface="Roboto"/>
            </a:endParaRPr>
          </a:p>
          <a:p>
            <a:pPr indent="0" lvl="0" marL="0" rtl="0" algn="l">
              <a:lnSpc>
                <a:spcPct val="156250"/>
              </a:lnSpc>
              <a:spcBef>
                <a:spcPts val="300"/>
              </a:spcBef>
              <a:spcAft>
                <a:spcPts val="0"/>
              </a:spcAft>
              <a:buNone/>
            </a:pPr>
            <a:r>
              <a:rPr b="1" lang="en-US" sz="1829">
                <a:solidFill>
                  <a:srgbClr val="006699"/>
                </a:solidFill>
                <a:latin typeface="Roboto"/>
                <a:ea typeface="Roboto"/>
                <a:cs typeface="Roboto"/>
                <a:sym typeface="Roboto"/>
              </a:rPr>
              <a:t>public</a:t>
            </a:r>
            <a:r>
              <a:rPr lang="en-US" sz="1829">
                <a:latin typeface="Roboto"/>
                <a:ea typeface="Roboto"/>
                <a:cs typeface="Roboto"/>
                <a:sym typeface="Roboto"/>
              </a:rPr>
              <a:t> </a:t>
            </a:r>
            <a:r>
              <a:rPr b="1" lang="en-US" sz="1829">
                <a:solidFill>
                  <a:srgbClr val="006699"/>
                </a:solidFill>
                <a:latin typeface="Roboto"/>
                <a:ea typeface="Roboto"/>
                <a:cs typeface="Roboto"/>
                <a:sym typeface="Roboto"/>
              </a:rPr>
              <a:t>class</a:t>
            </a:r>
            <a:r>
              <a:rPr lang="en-US" sz="1829">
                <a:latin typeface="Roboto"/>
                <a:ea typeface="Roboto"/>
                <a:cs typeface="Roboto"/>
                <a:sym typeface="Roboto"/>
              </a:rPr>
              <a:t> FileOutputStreamExample {  </a:t>
            </a:r>
            <a:endParaRPr sz="1829">
              <a:latin typeface="Roboto"/>
              <a:ea typeface="Roboto"/>
              <a:cs typeface="Roboto"/>
              <a:sym typeface="Roboto"/>
            </a:endParaRPr>
          </a:p>
          <a:p>
            <a:pPr indent="0" lvl="0" marL="0" rtl="0" algn="l">
              <a:lnSpc>
                <a:spcPct val="156250"/>
              </a:lnSpc>
              <a:spcBef>
                <a:spcPts val="300"/>
              </a:spcBef>
              <a:spcAft>
                <a:spcPts val="0"/>
              </a:spcAft>
              <a:buNone/>
            </a:pPr>
            <a:r>
              <a:rPr lang="en-US" sz="1829">
                <a:latin typeface="Roboto"/>
                <a:ea typeface="Roboto"/>
                <a:cs typeface="Roboto"/>
                <a:sym typeface="Roboto"/>
              </a:rPr>
              <a:t>  </a:t>
            </a:r>
            <a:r>
              <a:rPr b="1" lang="en-US" sz="1829">
                <a:solidFill>
                  <a:srgbClr val="006699"/>
                </a:solidFill>
                <a:latin typeface="Roboto"/>
                <a:ea typeface="Roboto"/>
                <a:cs typeface="Roboto"/>
                <a:sym typeface="Roboto"/>
              </a:rPr>
              <a:t>public</a:t>
            </a:r>
            <a:r>
              <a:rPr lang="en-US" sz="1829">
                <a:latin typeface="Roboto"/>
                <a:ea typeface="Roboto"/>
                <a:cs typeface="Roboto"/>
                <a:sym typeface="Roboto"/>
              </a:rPr>
              <a:t> </a:t>
            </a:r>
            <a:r>
              <a:rPr b="1" lang="en-US" sz="1829">
                <a:solidFill>
                  <a:srgbClr val="006699"/>
                </a:solidFill>
                <a:latin typeface="Roboto"/>
                <a:ea typeface="Roboto"/>
                <a:cs typeface="Roboto"/>
                <a:sym typeface="Roboto"/>
              </a:rPr>
              <a:t>static</a:t>
            </a:r>
            <a:r>
              <a:rPr lang="en-US" sz="1829">
                <a:latin typeface="Roboto"/>
                <a:ea typeface="Roboto"/>
                <a:cs typeface="Roboto"/>
                <a:sym typeface="Roboto"/>
              </a:rPr>
              <a:t> </a:t>
            </a:r>
            <a:r>
              <a:rPr b="1" lang="en-US" sz="1829">
                <a:solidFill>
                  <a:srgbClr val="006699"/>
                </a:solidFill>
                <a:latin typeface="Roboto"/>
                <a:ea typeface="Roboto"/>
                <a:cs typeface="Roboto"/>
                <a:sym typeface="Roboto"/>
              </a:rPr>
              <a:t>void</a:t>
            </a:r>
            <a:r>
              <a:rPr lang="en-US" sz="1829">
                <a:latin typeface="Roboto"/>
                <a:ea typeface="Roboto"/>
                <a:cs typeface="Roboto"/>
                <a:sym typeface="Roboto"/>
              </a:rPr>
              <a:t> main(String args[]){    </a:t>
            </a:r>
            <a:endParaRPr sz="1829">
              <a:latin typeface="Roboto"/>
              <a:ea typeface="Roboto"/>
              <a:cs typeface="Roboto"/>
              <a:sym typeface="Roboto"/>
            </a:endParaRPr>
          </a:p>
          <a:p>
            <a:pPr indent="0" lvl="0" marL="0" rtl="0" algn="l">
              <a:lnSpc>
                <a:spcPct val="156250"/>
              </a:lnSpc>
              <a:spcBef>
                <a:spcPts val="300"/>
              </a:spcBef>
              <a:spcAft>
                <a:spcPts val="0"/>
              </a:spcAft>
              <a:buNone/>
            </a:pPr>
            <a:r>
              <a:rPr lang="en-US" sz="1829">
                <a:latin typeface="Roboto"/>
                <a:ea typeface="Roboto"/>
                <a:cs typeface="Roboto"/>
                <a:sym typeface="Roboto"/>
              </a:rPr>
              <a:t>    t</a:t>
            </a:r>
            <a:r>
              <a:rPr b="1" lang="en-US" sz="1829">
                <a:solidFill>
                  <a:srgbClr val="006699"/>
                </a:solidFill>
                <a:latin typeface="Roboto"/>
                <a:ea typeface="Roboto"/>
                <a:cs typeface="Roboto"/>
                <a:sym typeface="Roboto"/>
              </a:rPr>
              <a:t>ry</a:t>
            </a:r>
            <a:r>
              <a:rPr lang="en-US" sz="1829">
                <a:latin typeface="Roboto"/>
                <a:ea typeface="Roboto"/>
                <a:cs typeface="Roboto"/>
                <a:sym typeface="Roboto"/>
              </a:rPr>
              <a:t>{   </a:t>
            </a:r>
            <a:endParaRPr sz="1829">
              <a:latin typeface="Roboto"/>
              <a:ea typeface="Roboto"/>
              <a:cs typeface="Roboto"/>
              <a:sym typeface="Roboto"/>
            </a:endParaRPr>
          </a:p>
          <a:p>
            <a:pPr indent="0" lvl="0" marL="0" rtl="0" algn="l">
              <a:lnSpc>
                <a:spcPct val="156250"/>
              </a:lnSpc>
              <a:spcBef>
                <a:spcPts val="300"/>
              </a:spcBef>
              <a:spcAft>
                <a:spcPts val="0"/>
              </a:spcAft>
              <a:buNone/>
            </a:pPr>
            <a:r>
              <a:rPr lang="en-US" sz="1829">
                <a:latin typeface="Roboto"/>
                <a:ea typeface="Roboto"/>
                <a:cs typeface="Roboto"/>
                <a:sym typeface="Roboto"/>
              </a:rPr>
              <a:t>      FileOutputStream fout=</a:t>
            </a:r>
            <a:r>
              <a:rPr b="1" lang="en-US" sz="1829">
                <a:solidFill>
                  <a:srgbClr val="006699"/>
                </a:solidFill>
                <a:latin typeface="Roboto"/>
                <a:ea typeface="Roboto"/>
                <a:cs typeface="Roboto"/>
                <a:sym typeface="Roboto"/>
              </a:rPr>
              <a:t>new</a:t>
            </a:r>
            <a:r>
              <a:rPr lang="en-US" sz="1829">
                <a:latin typeface="Roboto"/>
                <a:ea typeface="Roboto"/>
                <a:cs typeface="Roboto"/>
                <a:sym typeface="Roboto"/>
              </a:rPr>
              <a:t> FileOutputStream(</a:t>
            </a:r>
            <a:r>
              <a:rPr lang="en-US" sz="1829">
                <a:solidFill>
                  <a:srgbClr val="0000FF"/>
                </a:solidFill>
                <a:latin typeface="Roboto"/>
                <a:ea typeface="Roboto"/>
                <a:cs typeface="Roboto"/>
                <a:sym typeface="Roboto"/>
              </a:rPr>
              <a:t>"myfile.txt"</a:t>
            </a:r>
            <a:r>
              <a:rPr lang="en-US" sz="1829">
                <a:latin typeface="Roboto"/>
                <a:ea typeface="Roboto"/>
                <a:cs typeface="Roboto"/>
                <a:sym typeface="Roboto"/>
              </a:rPr>
              <a:t>);    </a:t>
            </a:r>
            <a:endParaRPr sz="1829">
              <a:latin typeface="Roboto"/>
              <a:ea typeface="Roboto"/>
              <a:cs typeface="Roboto"/>
              <a:sym typeface="Roboto"/>
            </a:endParaRPr>
          </a:p>
          <a:p>
            <a:pPr indent="0" lvl="0" marL="0" rtl="0" algn="l">
              <a:lnSpc>
                <a:spcPct val="156250"/>
              </a:lnSpc>
              <a:spcBef>
                <a:spcPts val="300"/>
              </a:spcBef>
              <a:spcAft>
                <a:spcPts val="0"/>
              </a:spcAft>
              <a:buNone/>
            </a:pPr>
            <a:r>
              <a:rPr lang="en-US" sz="1829">
                <a:latin typeface="Roboto"/>
                <a:ea typeface="Roboto"/>
                <a:cs typeface="Roboto"/>
                <a:sym typeface="Roboto"/>
              </a:rPr>
              <a:t>      fout.write(</a:t>
            </a:r>
            <a:r>
              <a:rPr lang="en-US" sz="1829">
                <a:solidFill>
                  <a:srgbClr val="C00000"/>
                </a:solidFill>
                <a:latin typeface="Roboto"/>
                <a:ea typeface="Roboto"/>
                <a:cs typeface="Roboto"/>
                <a:sym typeface="Roboto"/>
              </a:rPr>
              <a:t>65</a:t>
            </a:r>
            <a:r>
              <a:rPr lang="en-US" sz="1829">
                <a:latin typeface="Roboto"/>
                <a:ea typeface="Roboto"/>
                <a:cs typeface="Roboto"/>
                <a:sym typeface="Roboto"/>
              </a:rPr>
              <a:t>);    </a:t>
            </a:r>
            <a:endParaRPr sz="1829">
              <a:latin typeface="Roboto"/>
              <a:ea typeface="Roboto"/>
              <a:cs typeface="Roboto"/>
              <a:sym typeface="Roboto"/>
            </a:endParaRPr>
          </a:p>
          <a:p>
            <a:pPr indent="0" lvl="0" marL="0" rtl="0" algn="l">
              <a:lnSpc>
                <a:spcPct val="156250"/>
              </a:lnSpc>
              <a:spcBef>
                <a:spcPts val="300"/>
              </a:spcBef>
              <a:spcAft>
                <a:spcPts val="0"/>
              </a:spcAft>
              <a:buNone/>
            </a:pPr>
            <a:r>
              <a:rPr lang="en-US" sz="1829">
                <a:latin typeface="Roboto"/>
                <a:ea typeface="Roboto"/>
                <a:cs typeface="Roboto"/>
                <a:sym typeface="Roboto"/>
              </a:rPr>
              <a:t>      fout.close();    </a:t>
            </a:r>
            <a:endParaRPr sz="1829">
              <a:latin typeface="Roboto"/>
              <a:ea typeface="Roboto"/>
              <a:cs typeface="Roboto"/>
              <a:sym typeface="Roboto"/>
            </a:endParaRPr>
          </a:p>
          <a:p>
            <a:pPr indent="0" lvl="0" marL="0" rtl="0" algn="l">
              <a:lnSpc>
                <a:spcPct val="156250"/>
              </a:lnSpc>
              <a:spcBef>
                <a:spcPts val="300"/>
              </a:spcBef>
              <a:spcAft>
                <a:spcPts val="0"/>
              </a:spcAft>
              <a:buNone/>
            </a:pPr>
            <a:r>
              <a:rPr lang="en-US" sz="1829">
                <a:latin typeface="Roboto"/>
                <a:ea typeface="Roboto"/>
                <a:cs typeface="Roboto"/>
                <a:sym typeface="Roboto"/>
              </a:rPr>
              <a:t>   }</a:t>
            </a:r>
            <a:endParaRPr sz="1829">
              <a:latin typeface="Roboto"/>
              <a:ea typeface="Roboto"/>
              <a:cs typeface="Roboto"/>
              <a:sym typeface="Roboto"/>
            </a:endParaRPr>
          </a:p>
          <a:p>
            <a:pPr indent="0" lvl="0" marL="0" rtl="0" algn="l">
              <a:lnSpc>
                <a:spcPct val="156250"/>
              </a:lnSpc>
              <a:spcBef>
                <a:spcPts val="300"/>
              </a:spcBef>
              <a:spcAft>
                <a:spcPts val="0"/>
              </a:spcAft>
              <a:buNone/>
            </a:pPr>
            <a:r>
              <a:rPr lang="en-US" sz="1829">
                <a:latin typeface="Roboto"/>
                <a:ea typeface="Roboto"/>
                <a:cs typeface="Roboto"/>
                <a:sym typeface="Roboto"/>
              </a:rPr>
              <a:t>  </a:t>
            </a:r>
            <a:r>
              <a:rPr b="1" lang="en-US" sz="1829">
                <a:solidFill>
                  <a:srgbClr val="006699"/>
                </a:solidFill>
                <a:latin typeface="Roboto"/>
                <a:ea typeface="Roboto"/>
                <a:cs typeface="Roboto"/>
                <a:sym typeface="Roboto"/>
              </a:rPr>
              <a:t>catch</a:t>
            </a:r>
            <a:r>
              <a:rPr lang="en-US" sz="1829">
                <a:latin typeface="Roboto"/>
                <a:ea typeface="Roboto"/>
                <a:cs typeface="Roboto"/>
                <a:sym typeface="Roboto"/>
              </a:rPr>
              <a:t>(Exception e)  {</a:t>
            </a:r>
            <a:endParaRPr sz="1829">
              <a:latin typeface="Roboto"/>
              <a:ea typeface="Roboto"/>
              <a:cs typeface="Roboto"/>
              <a:sym typeface="Roboto"/>
            </a:endParaRPr>
          </a:p>
          <a:p>
            <a:pPr indent="0" lvl="0" marL="0" rtl="0" algn="l">
              <a:lnSpc>
                <a:spcPct val="156250"/>
              </a:lnSpc>
              <a:spcBef>
                <a:spcPts val="300"/>
              </a:spcBef>
              <a:spcAft>
                <a:spcPts val="0"/>
              </a:spcAft>
              <a:buNone/>
            </a:pPr>
            <a:r>
              <a:rPr lang="en-US" sz="1829">
                <a:latin typeface="Roboto"/>
                <a:ea typeface="Roboto"/>
                <a:cs typeface="Roboto"/>
                <a:sym typeface="Roboto"/>
              </a:rPr>
              <a:t>    System.out.println(e);}    </a:t>
            </a:r>
            <a:endParaRPr sz="1829">
              <a:latin typeface="Roboto"/>
              <a:ea typeface="Roboto"/>
              <a:cs typeface="Roboto"/>
              <a:sym typeface="Roboto"/>
            </a:endParaRPr>
          </a:p>
          <a:p>
            <a:pPr indent="0" lvl="0" marL="0" rtl="0" algn="l">
              <a:lnSpc>
                <a:spcPct val="156250"/>
              </a:lnSpc>
              <a:spcBef>
                <a:spcPts val="300"/>
              </a:spcBef>
              <a:spcAft>
                <a:spcPts val="0"/>
              </a:spcAft>
              <a:buNone/>
            </a:pPr>
            <a:r>
              <a:rPr lang="en-US" sz="1829">
                <a:latin typeface="Roboto"/>
                <a:ea typeface="Roboto"/>
                <a:cs typeface="Roboto"/>
                <a:sym typeface="Roboto"/>
              </a:rPr>
              <a:t>  }</a:t>
            </a:r>
            <a:endParaRPr sz="1829">
              <a:latin typeface="Roboto"/>
              <a:ea typeface="Roboto"/>
              <a:cs typeface="Roboto"/>
              <a:sym typeface="Roboto"/>
            </a:endParaRPr>
          </a:p>
          <a:p>
            <a:pPr indent="0" lvl="0" marL="0" rtl="0" algn="l">
              <a:lnSpc>
                <a:spcPct val="156250"/>
              </a:lnSpc>
              <a:spcBef>
                <a:spcPts val="300"/>
              </a:spcBef>
              <a:spcAft>
                <a:spcPts val="0"/>
              </a:spcAft>
              <a:buNone/>
            </a:pPr>
            <a:r>
              <a:rPr lang="en-US" sz="1829">
                <a:latin typeface="Roboto"/>
                <a:ea typeface="Roboto"/>
                <a:cs typeface="Roboto"/>
                <a:sym typeface="Roboto"/>
              </a:rPr>
              <a: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8"/>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Software Engineering Tip</a:t>
            </a:r>
            <a:endParaRPr/>
          </a:p>
        </p:txBody>
      </p:sp>
      <p:sp>
        <p:nvSpPr>
          <p:cNvPr id="177" name="Google Shape;177;p28"/>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2400"/>
              <a:buFont typeface="Calibri"/>
              <a:buNone/>
            </a:pPr>
            <a:r>
              <a:rPr lang="en-US" sz="2400"/>
              <a:t>Calling the </a:t>
            </a:r>
            <a:r>
              <a:rPr i="1" lang="en-US" sz="2400"/>
              <a:t>close</a:t>
            </a:r>
            <a:r>
              <a:rPr lang="en-US" sz="2400"/>
              <a:t> method is optional. When the program finishes executing, all the resources of any unclosed files are released (back to the operating system)</a:t>
            </a:r>
            <a:endParaRPr/>
          </a:p>
          <a:p>
            <a:pPr indent="-171450" lvl="0" marL="171450" rtl="0" algn="l">
              <a:lnSpc>
                <a:spcPct val="90000"/>
              </a:lnSpc>
              <a:spcBef>
                <a:spcPts val="750"/>
              </a:spcBef>
              <a:spcAft>
                <a:spcPts val="0"/>
              </a:spcAft>
              <a:buClr>
                <a:schemeClr val="dk1"/>
              </a:buClr>
              <a:buSzPts val="2400"/>
              <a:buFont typeface="Calibri"/>
              <a:buNone/>
            </a:pPr>
            <a:r>
              <a:rPr lang="en-US" sz="2400"/>
              <a:t> </a:t>
            </a:r>
            <a:endParaRPr/>
          </a:p>
          <a:p>
            <a:pPr indent="-171450" lvl="0" marL="171450" rtl="0" algn="l">
              <a:lnSpc>
                <a:spcPct val="90000"/>
              </a:lnSpc>
              <a:spcBef>
                <a:spcPts val="750"/>
              </a:spcBef>
              <a:spcAft>
                <a:spcPts val="0"/>
              </a:spcAft>
              <a:buClr>
                <a:schemeClr val="dk1"/>
              </a:buClr>
              <a:buSzPts val="2400"/>
              <a:buFont typeface="Calibri"/>
              <a:buNone/>
            </a:pPr>
            <a:r>
              <a:rPr lang="en-US" sz="2400"/>
              <a:t>It is good practice to call the </a:t>
            </a:r>
            <a:r>
              <a:rPr i="1" lang="en-US" sz="2400"/>
              <a:t>close</a:t>
            </a:r>
            <a:r>
              <a:rPr lang="en-US" sz="2400"/>
              <a:t> method, however, especially if you will be opening a number of files (or opening the same file multiple times.)   </a:t>
            </a:r>
            <a:endParaRPr/>
          </a:p>
          <a:p>
            <a:pPr indent="-171450" lvl="0" marL="171450" rtl="0" algn="l">
              <a:lnSpc>
                <a:spcPct val="90000"/>
              </a:lnSpc>
              <a:spcBef>
                <a:spcPts val="750"/>
              </a:spcBef>
              <a:spcAft>
                <a:spcPts val="0"/>
              </a:spcAft>
              <a:buClr>
                <a:schemeClr val="dk1"/>
              </a:buClr>
              <a:buSzPts val="2400"/>
              <a:buFont typeface="Calibri"/>
              <a:buNone/>
            </a:pPr>
            <a:r>
              <a:t/>
            </a:r>
            <a:endParaRPr sz="2400"/>
          </a:p>
          <a:p>
            <a:pPr indent="-171450" lvl="0" marL="171450" rtl="0" algn="l">
              <a:lnSpc>
                <a:spcPct val="90000"/>
              </a:lnSpc>
              <a:spcBef>
                <a:spcPts val="750"/>
              </a:spcBef>
              <a:spcAft>
                <a:spcPts val="0"/>
              </a:spcAft>
              <a:buClr>
                <a:schemeClr val="dk1"/>
              </a:buClr>
              <a:buSzPts val="2400"/>
              <a:buFont typeface="Calibri"/>
              <a:buNone/>
            </a:pPr>
            <a:r>
              <a:rPr lang="en-US" sz="2400"/>
              <a:t>Do not close the standard</a:t>
            </a:r>
            <a:r>
              <a:rPr lang="en-US" sz="2400">
                <a:solidFill>
                  <a:srgbClr val="FF0000"/>
                </a:solidFill>
              </a:rPr>
              <a:t> </a:t>
            </a:r>
            <a:r>
              <a:rPr lang="en-US" sz="2400"/>
              <a:t>input, output, or error devices, however. They are intended to remain open.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9"/>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Writing and “The Buffer”</a:t>
            </a:r>
            <a:endParaRPr/>
          </a:p>
        </p:txBody>
      </p:sp>
      <p:sp>
        <p:nvSpPr>
          <p:cNvPr id="183" name="Google Shape;183;p29"/>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2100"/>
              <a:buChar char="•"/>
            </a:pPr>
            <a:r>
              <a:rPr lang="en-US"/>
              <a:t>It’s *much* more efficient to write giant blocks of data instead of individual bytes/characters</a:t>
            </a:r>
            <a:endParaRPr/>
          </a:p>
          <a:p>
            <a:pPr indent="-171450" lvl="0" marL="171450" rtl="0" algn="l">
              <a:lnSpc>
                <a:spcPct val="90000"/>
              </a:lnSpc>
              <a:spcBef>
                <a:spcPts val="750"/>
              </a:spcBef>
              <a:spcAft>
                <a:spcPts val="0"/>
              </a:spcAft>
              <a:buClr>
                <a:schemeClr val="dk1"/>
              </a:buClr>
              <a:buSzPts val="2100"/>
              <a:buChar char="•"/>
            </a:pPr>
            <a:r>
              <a:rPr lang="en-US"/>
              <a:t>When you write (or print), it goes into a buffer:</a:t>
            </a:r>
            <a:endParaRPr/>
          </a:p>
          <a:p>
            <a:pPr indent="-171450" lvl="1" marL="514350" rtl="0" algn="l">
              <a:lnSpc>
                <a:spcPct val="90000"/>
              </a:lnSpc>
              <a:spcBef>
                <a:spcPts val="375"/>
              </a:spcBef>
              <a:spcAft>
                <a:spcPts val="0"/>
              </a:spcAft>
              <a:buClr>
                <a:schemeClr val="dk1"/>
              </a:buClr>
              <a:buSzPts val="1800"/>
              <a:buChar char="•"/>
            </a:pPr>
            <a:r>
              <a:rPr lang="en-US"/>
              <a:t>A buffer is just a chunk of memory used to hold data</a:t>
            </a:r>
            <a:endParaRPr/>
          </a:p>
          <a:p>
            <a:pPr indent="-171450" lvl="1" marL="514350" rtl="0" algn="l">
              <a:lnSpc>
                <a:spcPct val="90000"/>
              </a:lnSpc>
              <a:spcBef>
                <a:spcPts val="375"/>
              </a:spcBef>
              <a:spcAft>
                <a:spcPts val="0"/>
              </a:spcAft>
              <a:buClr>
                <a:schemeClr val="dk1"/>
              </a:buClr>
              <a:buSzPts val="1800"/>
              <a:buChar char="•"/>
            </a:pPr>
            <a:r>
              <a:rPr lang="en-US"/>
              <a:t>You never see the buffer</a:t>
            </a:r>
            <a:endParaRPr/>
          </a:p>
          <a:p>
            <a:pPr indent="-171450" lvl="1" marL="514350" rtl="0" algn="l">
              <a:lnSpc>
                <a:spcPct val="90000"/>
              </a:lnSpc>
              <a:spcBef>
                <a:spcPts val="375"/>
              </a:spcBef>
              <a:spcAft>
                <a:spcPts val="0"/>
              </a:spcAft>
              <a:buClr>
                <a:schemeClr val="dk1"/>
              </a:buClr>
              <a:buSzPts val="1800"/>
              <a:buChar char="•"/>
            </a:pPr>
            <a:r>
              <a:rPr lang="en-US"/>
              <a:t>When that buffer is full, the buffer gets pushed out</a:t>
            </a:r>
            <a:endParaRPr/>
          </a:p>
          <a:p>
            <a:pPr indent="-171450" lvl="1" marL="514350" rtl="0" algn="l">
              <a:lnSpc>
                <a:spcPct val="90000"/>
              </a:lnSpc>
              <a:spcBef>
                <a:spcPts val="375"/>
              </a:spcBef>
              <a:spcAft>
                <a:spcPts val="0"/>
              </a:spcAft>
              <a:buClr>
                <a:schemeClr val="dk1"/>
              </a:buClr>
              <a:buSzPts val="1800"/>
              <a:buChar char="•"/>
            </a:pPr>
            <a:r>
              <a:rPr lang="en-US"/>
              <a:t>When a stream </a:t>
            </a:r>
            <a:r>
              <a:rPr lang="en-US" u="sng"/>
              <a:t>is closed</a:t>
            </a:r>
            <a:r>
              <a:rPr lang="en-US"/>
              <a:t>, the buffer gets pushed out</a:t>
            </a:r>
            <a:endParaRPr/>
          </a:p>
          <a:p>
            <a:pPr indent="-171450" lvl="0" marL="171450" rtl="0" algn="l">
              <a:lnSpc>
                <a:spcPct val="90000"/>
              </a:lnSpc>
              <a:spcBef>
                <a:spcPts val="750"/>
              </a:spcBef>
              <a:spcAft>
                <a:spcPts val="0"/>
              </a:spcAft>
              <a:buClr>
                <a:schemeClr val="dk1"/>
              </a:buClr>
              <a:buSzPts val="2100"/>
              <a:buChar char="•"/>
            </a:pPr>
            <a:r>
              <a:rPr lang="en-US"/>
              <a:t>There’s a “flush” method for almost all output streams</a:t>
            </a:r>
            <a:endParaRPr/>
          </a:p>
          <a:p>
            <a:pPr indent="-171450" lvl="1" marL="514350" rtl="0" algn="l">
              <a:lnSpc>
                <a:spcPct val="90000"/>
              </a:lnSpc>
              <a:spcBef>
                <a:spcPts val="375"/>
              </a:spcBef>
              <a:spcAft>
                <a:spcPts val="0"/>
              </a:spcAft>
              <a:buClr>
                <a:schemeClr val="dk1"/>
              </a:buClr>
              <a:buSzPts val="1800"/>
              <a:buChar char="•"/>
            </a:pPr>
            <a:r>
              <a:rPr lang="en-US"/>
              <a:t>Forces everything in the buffer to be forced out of the stream</a:t>
            </a:r>
            <a:endParaRPr/>
          </a:p>
          <a:p>
            <a:pPr indent="-38100" lvl="0" marL="171450" rtl="0" algn="l">
              <a:lnSpc>
                <a:spcPct val="90000"/>
              </a:lnSpc>
              <a:spcBef>
                <a:spcPts val="750"/>
              </a:spcBef>
              <a:spcAft>
                <a:spcPts val="0"/>
              </a:spcAft>
              <a:buClr>
                <a:schemeClr val="dk1"/>
              </a:buClr>
              <a:buSzPts val="2100"/>
              <a:buNone/>
            </a:pPr>
            <a:r>
              <a:t/>
            </a:r>
            <a:endParaRPr/>
          </a:p>
          <a:p>
            <a:pPr indent="-171450" lvl="0" marL="171450" rtl="0" algn="l">
              <a:lnSpc>
                <a:spcPct val="90000"/>
              </a:lnSpc>
              <a:spcBef>
                <a:spcPts val="750"/>
              </a:spcBef>
              <a:spcAft>
                <a:spcPts val="0"/>
              </a:spcAft>
              <a:buClr>
                <a:schemeClr val="dk1"/>
              </a:buClr>
              <a:buSzPts val="2100"/>
              <a:buChar char="•"/>
            </a:pPr>
            <a:r>
              <a:rPr lang="en-US"/>
              <a:t>SO, don’t forget to flush!</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0"/>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An awesome new skill</a:t>
            </a:r>
            <a:endParaRPr/>
          </a:p>
        </p:txBody>
      </p:sp>
      <p:sp>
        <p:nvSpPr>
          <p:cNvPr id="189" name="Google Shape;189;p30"/>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t/>
            </a:r>
            <a:endParaRPr sz="2800"/>
          </a:p>
          <a:p>
            <a:pPr indent="0" lvl="0" marL="0" rtl="0" algn="ctr">
              <a:lnSpc>
                <a:spcPct val="90000"/>
              </a:lnSpc>
              <a:spcBef>
                <a:spcPts val="750"/>
              </a:spcBef>
              <a:spcAft>
                <a:spcPts val="0"/>
              </a:spcAft>
              <a:buClr>
                <a:schemeClr val="dk1"/>
              </a:buClr>
              <a:buSzPts val="2800"/>
              <a:buNone/>
            </a:pPr>
            <a:r>
              <a:t/>
            </a:r>
            <a:endParaRPr sz="2800"/>
          </a:p>
          <a:p>
            <a:pPr indent="0" lvl="0" marL="0" rtl="0" algn="ctr">
              <a:lnSpc>
                <a:spcPct val="90000"/>
              </a:lnSpc>
              <a:spcBef>
                <a:spcPts val="750"/>
              </a:spcBef>
              <a:spcAft>
                <a:spcPts val="0"/>
              </a:spcAft>
              <a:buClr>
                <a:schemeClr val="dk1"/>
              </a:buClr>
              <a:buSzPts val="2800"/>
              <a:buNone/>
            </a:pPr>
            <a:r>
              <a:t/>
            </a:r>
            <a:endParaRPr sz="2800"/>
          </a:p>
          <a:p>
            <a:pPr indent="0" lvl="0" marL="0" rtl="0" algn="ctr">
              <a:lnSpc>
                <a:spcPct val="90000"/>
              </a:lnSpc>
              <a:spcBef>
                <a:spcPts val="750"/>
              </a:spcBef>
              <a:spcAft>
                <a:spcPts val="0"/>
              </a:spcAft>
              <a:buClr>
                <a:schemeClr val="dk1"/>
              </a:buClr>
              <a:buSzPts val="2800"/>
              <a:buNone/>
            </a:pPr>
            <a:r>
              <a:rPr lang="en-US" sz="2800"/>
              <a:t>If all you have to do is change the source, how hard is it to read from the Internet?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1"/>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Reading from Google</a:t>
            </a:r>
            <a:endParaRPr/>
          </a:p>
        </p:txBody>
      </p:sp>
      <p:sp>
        <p:nvSpPr>
          <p:cNvPr id="195" name="Google Shape;195;p31"/>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fontScale="32500" lnSpcReduction="10000"/>
          </a:bodyPr>
          <a:lstStyle/>
          <a:p>
            <a:pPr indent="0" lvl="0" marL="0" rtl="0" algn="l">
              <a:lnSpc>
                <a:spcPct val="90000"/>
              </a:lnSpc>
              <a:spcBef>
                <a:spcPts val="0"/>
              </a:spcBef>
              <a:spcAft>
                <a:spcPts val="0"/>
              </a:spcAft>
              <a:buClr>
                <a:srgbClr val="0000FF"/>
              </a:buClr>
              <a:buSzPct val="80769"/>
              <a:buNone/>
            </a:pPr>
            <a:r>
              <a:rPr lang="en-US">
                <a:solidFill>
                  <a:srgbClr val="0000FF"/>
                </a:solidFill>
                <a:latin typeface="Arial"/>
                <a:ea typeface="Arial"/>
                <a:cs typeface="Arial"/>
                <a:sym typeface="Arial"/>
              </a:rPr>
              <a:t>import</a:t>
            </a:r>
            <a:r>
              <a:rPr lang="en-US">
                <a:solidFill>
                  <a:srgbClr val="000000"/>
                </a:solidFill>
                <a:latin typeface="Arial"/>
                <a:ea typeface="Arial"/>
                <a:cs typeface="Arial"/>
                <a:sym typeface="Arial"/>
              </a:rPr>
              <a:t> java.io.*;</a:t>
            </a:r>
            <a:endParaRPr/>
          </a:p>
          <a:p>
            <a:pPr indent="0" lvl="0" marL="0" rtl="0" algn="l">
              <a:lnSpc>
                <a:spcPct val="90000"/>
              </a:lnSpc>
              <a:spcBef>
                <a:spcPts val="750"/>
              </a:spcBef>
              <a:spcAft>
                <a:spcPts val="0"/>
              </a:spcAft>
              <a:buClr>
                <a:srgbClr val="0000FF"/>
              </a:buClr>
              <a:buSzPct val="80769"/>
              <a:buNone/>
            </a:pPr>
            <a:r>
              <a:rPr lang="en-US">
                <a:solidFill>
                  <a:srgbClr val="0000FF"/>
                </a:solidFill>
                <a:latin typeface="Arial"/>
                <a:ea typeface="Arial"/>
                <a:cs typeface="Arial"/>
                <a:sym typeface="Arial"/>
              </a:rPr>
              <a:t>import</a:t>
            </a:r>
            <a:r>
              <a:rPr lang="en-US">
                <a:solidFill>
                  <a:srgbClr val="000000"/>
                </a:solidFill>
                <a:latin typeface="Arial"/>
                <a:ea typeface="Arial"/>
                <a:cs typeface="Arial"/>
                <a:sym typeface="Arial"/>
              </a:rPr>
              <a:t> java.util.*;</a:t>
            </a:r>
            <a:endParaRPr/>
          </a:p>
          <a:p>
            <a:pPr indent="0" lvl="0" marL="0" rtl="0" algn="l">
              <a:lnSpc>
                <a:spcPct val="90000"/>
              </a:lnSpc>
              <a:spcBef>
                <a:spcPts val="750"/>
              </a:spcBef>
              <a:spcAft>
                <a:spcPts val="0"/>
              </a:spcAft>
              <a:buClr>
                <a:srgbClr val="0000FF"/>
              </a:buClr>
              <a:buSzPct val="80769"/>
              <a:buNone/>
            </a:pPr>
            <a:r>
              <a:rPr lang="en-US">
                <a:solidFill>
                  <a:srgbClr val="0000FF"/>
                </a:solidFill>
                <a:latin typeface="Arial"/>
                <a:ea typeface="Arial"/>
                <a:cs typeface="Arial"/>
                <a:sym typeface="Arial"/>
              </a:rPr>
              <a:t>import</a:t>
            </a:r>
            <a:r>
              <a:rPr lang="en-US">
                <a:solidFill>
                  <a:srgbClr val="000000"/>
                </a:solidFill>
                <a:latin typeface="Arial"/>
                <a:ea typeface="Arial"/>
                <a:cs typeface="Arial"/>
                <a:sym typeface="Arial"/>
              </a:rPr>
              <a:t> java.net.*;</a:t>
            </a:r>
            <a:endParaRPr/>
          </a:p>
          <a:p>
            <a:pPr indent="0" lvl="0" marL="0" rtl="0" algn="l">
              <a:lnSpc>
                <a:spcPct val="90000"/>
              </a:lnSpc>
              <a:spcBef>
                <a:spcPts val="750"/>
              </a:spcBef>
              <a:spcAft>
                <a:spcPts val="0"/>
              </a:spcAft>
              <a:buClr>
                <a:srgbClr val="4E8F00"/>
              </a:buClr>
              <a:buSzPct val="80769"/>
              <a:buNone/>
            </a:pPr>
            <a:r>
              <a:rPr lang="en-US">
                <a:solidFill>
                  <a:srgbClr val="4E8F00"/>
                </a:solidFill>
                <a:latin typeface="Arial"/>
                <a:ea typeface="Arial"/>
                <a:cs typeface="Arial"/>
                <a:sym typeface="Arial"/>
              </a:rPr>
              <a:t>// This code reads the homepage of Google and prints it line by line</a:t>
            </a:r>
            <a:endParaRPr/>
          </a:p>
          <a:p>
            <a:pPr indent="0" lvl="0" marL="0" rtl="0" algn="l">
              <a:lnSpc>
                <a:spcPct val="90000"/>
              </a:lnSpc>
              <a:spcBef>
                <a:spcPts val="750"/>
              </a:spcBef>
              <a:spcAft>
                <a:spcPts val="0"/>
              </a:spcAft>
              <a:buClr>
                <a:srgbClr val="0000FF"/>
              </a:buClr>
              <a:buSzPct val="80769"/>
              <a:buNone/>
            </a:pPr>
            <a:r>
              <a:rPr lang="en-US">
                <a:solidFill>
                  <a:srgbClr val="0000FF"/>
                </a:solidFill>
                <a:latin typeface="Arial"/>
                <a:ea typeface="Arial"/>
                <a:cs typeface="Arial"/>
                <a:sym typeface="Arial"/>
              </a:rPr>
              <a:t>public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class</a:t>
            </a:r>
            <a:r>
              <a:rPr lang="en-US">
                <a:solidFill>
                  <a:srgbClr val="000000"/>
                </a:solidFill>
                <a:latin typeface="Arial"/>
                <a:ea typeface="Arial"/>
                <a:cs typeface="Arial"/>
                <a:sym typeface="Arial"/>
              </a:rPr>
              <a:t> Main {</a:t>
            </a:r>
            <a:endParaRPr>
              <a:solidFill>
                <a:srgbClr val="0000FF"/>
              </a:solidFill>
              <a:latin typeface="Arial"/>
              <a:ea typeface="Arial"/>
              <a:cs typeface="Arial"/>
              <a:sym typeface="Arial"/>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public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static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void</a:t>
            </a:r>
            <a:r>
              <a:rPr lang="en-US">
                <a:solidFill>
                  <a:srgbClr val="000000"/>
                </a:solidFill>
                <a:latin typeface="Arial"/>
                <a:ea typeface="Arial"/>
                <a:cs typeface="Arial"/>
                <a:sym typeface="Arial"/>
              </a:rPr>
              <a:t> main (String args[])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try</a:t>
            </a: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String dataline = </a:t>
            </a:r>
            <a:r>
              <a:rPr lang="en-US">
                <a:solidFill>
                  <a:srgbClr val="900112"/>
                </a:solidFill>
                <a:latin typeface="Arial"/>
                <a:ea typeface="Arial"/>
                <a:cs typeface="Arial"/>
                <a:sym typeface="Arial"/>
              </a:rPr>
              <a:t>""</a:t>
            </a:r>
            <a:r>
              <a:rPr lang="en-US">
                <a:solidFill>
                  <a:srgbClr val="000000"/>
                </a:solidFill>
                <a:latin typeface="Arial"/>
                <a:ea typeface="Arial"/>
                <a:cs typeface="Arial"/>
                <a:sym typeface="Arial"/>
              </a:rPr>
              <a:t>;</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Socket mySock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Socket(</a:t>
            </a:r>
            <a:r>
              <a:rPr lang="en-US">
                <a:solidFill>
                  <a:srgbClr val="900112"/>
                </a:solidFill>
                <a:latin typeface="Arial"/>
                <a:ea typeface="Arial"/>
                <a:cs typeface="Arial"/>
                <a:sym typeface="Arial"/>
              </a:rPr>
              <a:t>"www.google.com"</a:t>
            </a:r>
            <a:r>
              <a:rPr lang="en-US">
                <a:solidFill>
                  <a:srgbClr val="000000"/>
                </a:solidFill>
                <a:latin typeface="Arial"/>
                <a:ea typeface="Arial"/>
                <a:cs typeface="Arial"/>
                <a:sym typeface="Arial"/>
              </a:rPr>
              <a:t>, </a:t>
            </a:r>
            <a:r>
              <a:rPr lang="en-US">
                <a:solidFill>
                  <a:srgbClr val="137848"/>
                </a:solidFill>
                <a:latin typeface="Arial"/>
                <a:ea typeface="Arial"/>
                <a:cs typeface="Arial"/>
                <a:sym typeface="Arial"/>
              </a:rPr>
              <a:t>80</a:t>
            </a:r>
            <a:r>
              <a:rPr lang="en-US">
                <a:solidFill>
                  <a:srgbClr val="000000"/>
                </a:solidFill>
                <a:latin typeface="Arial"/>
                <a:ea typeface="Arial"/>
                <a:cs typeface="Arial"/>
                <a:sym typeface="Arial"/>
              </a:rPr>
              <a:t>);</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OutputStream os = mySock.getOutputStream(); </a:t>
            </a:r>
            <a:r>
              <a:rPr lang="en-US">
                <a:solidFill>
                  <a:srgbClr val="4E8F00"/>
                </a:solidFill>
                <a:latin typeface="Arial"/>
                <a:ea typeface="Arial"/>
                <a:cs typeface="Arial"/>
                <a:sym typeface="Arial"/>
              </a:rPr>
              <a:t>// Note the layering</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PrintWriter pw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PrintWriter(os);</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pw.println(</a:t>
            </a:r>
            <a:r>
              <a:rPr lang="en-US">
                <a:solidFill>
                  <a:srgbClr val="900112"/>
                </a:solidFill>
                <a:latin typeface="Arial"/>
                <a:ea typeface="Arial"/>
                <a:cs typeface="Arial"/>
                <a:sym typeface="Arial"/>
              </a:rPr>
              <a:t>"GET /index.html </a:t>
            </a:r>
            <a:r>
              <a:rPr lang="en-US">
                <a:solidFill>
                  <a:srgbClr val="FC4CA5"/>
                </a:solidFill>
                <a:latin typeface="Arial"/>
                <a:ea typeface="Arial"/>
                <a:cs typeface="Arial"/>
                <a:sym typeface="Arial"/>
              </a:rPr>
              <a:t>\n\n</a:t>
            </a:r>
            <a:r>
              <a:rPr lang="en-US">
                <a:solidFill>
                  <a:srgbClr val="900112"/>
                </a:solidFill>
                <a:latin typeface="Arial"/>
                <a:ea typeface="Arial"/>
                <a:cs typeface="Arial"/>
                <a:sym typeface="Arial"/>
              </a:rPr>
              <a:t>"</a:t>
            </a:r>
            <a:r>
              <a:rPr lang="en-US">
                <a:solidFill>
                  <a:srgbClr val="000000"/>
                </a:solidFill>
                <a:latin typeface="Arial"/>
                <a:ea typeface="Arial"/>
                <a:cs typeface="Arial"/>
                <a:sym typeface="Arial"/>
              </a:rPr>
              <a:t>); </a:t>
            </a:r>
            <a:endParaRPr>
              <a:solidFill>
                <a:srgbClr val="000000"/>
              </a:solidFill>
              <a:latin typeface="Arial"/>
              <a:ea typeface="Arial"/>
              <a:cs typeface="Arial"/>
              <a:sym typeface="Arial"/>
            </a:endParaRPr>
          </a:p>
          <a:p>
            <a:pPr indent="0" lvl="0" marL="0" rtl="0" algn="l">
              <a:lnSpc>
                <a:spcPct val="90000"/>
              </a:lnSpc>
              <a:spcBef>
                <a:spcPts val="750"/>
              </a:spcBef>
              <a:spcAft>
                <a:spcPts val="0"/>
              </a:spcAft>
              <a:buClr>
                <a:srgbClr val="000000"/>
              </a:buClr>
              <a:buSzPct val="80769"/>
              <a:buNone/>
            </a:pPr>
            <a:r>
              <a:rPr lang="en-US">
                <a:solidFill>
                  <a:srgbClr val="000000"/>
                </a:solidFill>
                <a:highlight>
                  <a:srgbClr val="FFFF00"/>
                </a:highlight>
              </a:rPr>
              <a:t>      </a:t>
            </a:r>
            <a:r>
              <a:rPr lang="en-US">
                <a:solidFill>
                  <a:srgbClr val="000000"/>
                </a:solidFill>
                <a:highlight>
                  <a:srgbClr val="FFFF00"/>
                </a:highlight>
                <a:latin typeface="Arial"/>
                <a:ea typeface="Arial"/>
                <a:cs typeface="Arial"/>
                <a:sym typeface="Arial"/>
              </a:rPr>
              <a:t>pw.flush();</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Scanner scan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Scanner(mySock.getInputStream());</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while</a:t>
            </a:r>
            <a:r>
              <a:rPr lang="en-US">
                <a:solidFill>
                  <a:srgbClr val="000000"/>
                </a:solidFill>
                <a:latin typeface="Arial"/>
                <a:ea typeface="Arial"/>
                <a:cs typeface="Arial"/>
                <a:sym typeface="Arial"/>
              </a:rPr>
              <a:t> (scan.hasNextLine())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dataline = scan.nextLine();</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System.out.println (dataline);</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endParaRPr>
              <a:solidFill>
                <a:srgbClr val="000000"/>
              </a:solidFill>
              <a:latin typeface="Arial"/>
              <a:ea typeface="Arial"/>
              <a:cs typeface="Arial"/>
              <a:sym typeface="Arial"/>
            </a:endParaRPr>
          </a:p>
          <a:p>
            <a:pPr indent="0" lvl="0" marL="0" rtl="0" algn="l">
              <a:spcBef>
                <a:spcPts val="750"/>
              </a:spcBef>
              <a:spcAft>
                <a:spcPts val="0"/>
              </a:spcAft>
              <a:buClr>
                <a:schemeClr val="dk1"/>
              </a:buClr>
              <a:buSzPct val="80769"/>
              <a:buNone/>
            </a:pPr>
            <a:r>
              <a:rPr lang="en-US"/>
              <a:t>      scan.close();</a:t>
            </a:r>
            <a:endParaRPr>
              <a:solidFill>
                <a:srgbClr val="000000"/>
              </a:solidFill>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endParaRPr>
              <a:solidFill>
                <a:srgbClr val="000000"/>
              </a:solidFill>
              <a:latin typeface="Arial"/>
              <a:ea typeface="Arial"/>
              <a:cs typeface="Arial"/>
              <a:sym typeface="Arial"/>
            </a:endParaRPr>
          </a:p>
          <a:p>
            <a:pPr indent="0" lvl="0" marL="0" rtl="0" algn="l">
              <a:lnSpc>
                <a:spcPct val="90000"/>
              </a:lnSpc>
              <a:spcBef>
                <a:spcPts val="750"/>
              </a:spcBef>
              <a:spcAft>
                <a:spcPts val="0"/>
              </a:spcAft>
              <a:buClr>
                <a:srgbClr val="000000"/>
              </a:buClr>
              <a:buSzPct val="80769"/>
              <a:buNone/>
            </a:pPr>
            <a:r>
              <a:rPr lang="en-US">
                <a:solidFill>
                  <a:srgbClr val="0000FF"/>
                </a:solidFill>
              </a:rPr>
              <a:t>    </a:t>
            </a:r>
            <a:r>
              <a:rPr lang="en-US">
                <a:solidFill>
                  <a:srgbClr val="0000FF"/>
                </a:solidFill>
                <a:latin typeface="Arial"/>
                <a:ea typeface="Arial"/>
                <a:cs typeface="Arial"/>
                <a:sym typeface="Arial"/>
              </a:rPr>
              <a:t>catch</a:t>
            </a:r>
            <a:r>
              <a:rPr lang="en-US">
                <a:solidFill>
                  <a:srgbClr val="000000"/>
                </a:solidFill>
                <a:latin typeface="Arial"/>
                <a:ea typeface="Arial"/>
                <a:cs typeface="Arial"/>
                <a:sym typeface="Arial"/>
              </a:rPr>
              <a:t> (IOException ioex)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System.out.println (</a:t>
            </a:r>
            <a:r>
              <a:rPr lang="en-US">
                <a:solidFill>
                  <a:srgbClr val="900112"/>
                </a:solidFill>
                <a:latin typeface="Arial"/>
                <a:ea typeface="Arial"/>
                <a:cs typeface="Arial"/>
                <a:sym typeface="Arial"/>
              </a:rPr>
              <a:t>"Error: "</a:t>
            </a:r>
            <a:r>
              <a:rPr lang="en-US">
                <a:solidFill>
                  <a:srgbClr val="000000"/>
                </a:solidFill>
                <a:latin typeface="Arial"/>
                <a:ea typeface="Arial"/>
                <a:cs typeface="Arial"/>
                <a:sym typeface="Arial"/>
              </a:rPr>
              <a:t> + ioex.getMessage());</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2"/>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Doing something useful</a:t>
            </a:r>
            <a:endParaRPr/>
          </a:p>
        </p:txBody>
      </p:sp>
      <p:sp>
        <p:nvSpPr>
          <p:cNvPr id="202" name="Google Shape;202;p32"/>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A lot of time coding will be spent with your computer needing to get information from or send information to another computer.</a:t>
            </a:r>
            <a:endParaRPr/>
          </a:p>
          <a:p>
            <a:pPr indent="-374650" lvl="0" marL="457200" rtl="0" algn="l">
              <a:spcBef>
                <a:spcPts val="0"/>
              </a:spcBef>
              <a:spcAft>
                <a:spcPts val="0"/>
              </a:spcAft>
              <a:buSzPts val="2300"/>
              <a:buChar char="●"/>
            </a:pPr>
            <a:r>
              <a:rPr lang="en-US"/>
              <a:t>Most apps that you use on your phone communicate with a central service.	</a:t>
            </a:r>
            <a:endParaRPr/>
          </a:p>
          <a:p>
            <a:pPr indent="-381000" lvl="1" marL="914400" rtl="0" algn="l">
              <a:spcBef>
                <a:spcPts val="0"/>
              </a:spcBef>
              <a:spcAft>
                <a:spcPts val="0"/>
              </a:spcAft>
              <a:buSzPts val="2400"/>
              <a:buChar char="○"/>
            </a:pPr>
            <a:r>
              <a:rPr lang="en-US"/>
              <a:t>Email/Social Media/Chat clients have to get their info from a central server</a:t>
            </a:r>
            <a:endParaRPr/>
          </a:p>
          <a:p>
            <a:pPr indent="-381000" lvl="1" marL="914400" rtl="0" algn="l">
              <a:spcBef>
                <a:spcPts val="0"/>
              </a:spcBef>
              <a:spcAft>
                <a:spcPts val="0"/>
              </a:spcAft>
              <a:buSzPts val="2400"/>
              <a:buChar char="○"/>
            </a:pPr>
            <a:r>
              <a:rPr lang="en-US"/>
              <a:t>Weather apps pull info from a central server</a:t>
            </a:r>
            <a:endParaRPr/>
          </a:p>
          <a:p>
            <a:pPr indent="-381000" lvl="1" marL="914400" rtl="0" algn="l">
              <a:spcBef>
                <a:spcPts val="0"/>
              </a:spcBef>
              <a:spcAft>
                <a:spcPts val="0"/>
              </a:spcAft>
              <a:buSzPts val="2400"/>
              <a:buChar char="○"/>
            </a:pPr>
            <a:r>
              <a:rPr lang="en-US"/>
              <a:t>Most games need to save state and score to a central server.</a:t>
            </a:r>
            <a:endParaRPr/>
          </a:p>
          <a:p>
            <a:pPr indent="-381000" lvl="1" marL="914400" rtl="0" algn="l">
              <a:spcBef>
                <a:spcPts val="0"/>
              </a:spcBef>
              <a:spcAft>
                <a:spcPts val="0"/>
              </a:spcAft>
              <a:buSzPts val="2400"/>
              <a:buChar char="○"/>
            </a:pPr>
            <a:r>
              <a:rPr lang="en-US"/>
              <a:t>Things like photo storage apps need to upload images to be stored on the cloud.</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3"/>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APIs</a:t>
            </a:r>
            <a:endParaRPr/>
          </a:p>
        </p:txBody>
      </p:sp>
      <p:sp>
        <p:nvSpPr>
          <p:cNvPr id="209" name="Google Shape;209;p33"/>
          <p:cNvSpPr txBox="1"/>
          <p:nvPr>
            <p:ph idx="1" type="body"/>
          </p:nvPr>
        </p:nvSpPr>
        <p:spPr>
          <a:xfrm>
            <a:off x="369875" y="1253335"/>
            <a:ext cx="8418300" cy="5015100"/>
          </a:xfrm>
          <a:prstGeom prst="rect">
            <a:avLst/>
          </a:prstGeom>
        </p:spPr>
        <p:txBody>
          <a:bodyPr anchorCtr="0" anchor="t" bIns="45700" lIns="91425" spcFirstLastPara="1" rIns="91425" wrap="square" tIns="45700">
            <a:normAutofit lnSpcReduction="20000"/>
          </a:bodyPr>
          <a:lstStyle/>
          <a:p>
            <a:pPr indent="-374650" lvl="0" marL="457200" rtl="0" algn="l">
              <a:spcBef>
                <a:spcPts val="750"/>
              </a:spcBef>
              <a:spcAft>
                <a:spcPts val="0"/>
              </a:spcAft>
              <a:buSzPts val="2300"/>
              <a:buChar char="●"/>
            </a:pPr>
            <a:r>
              <a:rPr lang="en-US"/>
              <a:t>A very common way </a:t>
            </a:r>
            <a:r>
              <a:rPr lang="en-US"/>
              <a:t>people</a:t>
            </a:r>
            <a:r>
              <a:rPr lang="en-US"/>
              <a:t> communicate with other computers is via API calls.</a:t>
            </a:r>
            <a:endParaRPr/>
          </a:p>
          <a:p>
            <a:pPr indent="-374650" lvl="0" marL="457200" rtl="0" algn="l">
              <a:spcBef>
                <a:spcPts val="0"/>
              </a:spcBef>
              <a:spcAft>
                <a:spcPts val="0"/>
              </a:spcAft>
              <a:buSzPts val="2300"/>
              <a:buChar char="●"/>
            </a:pPr>
            <a:r>
              <a:rPr lang="en-US"/>
              <a:t>Service providers offer a bunch of APIs.  They provide documentation which explains what calls you can make</a:t>
            </a:r>
            <a:endParaRPr/>
          </a:p>
          <a:p>
            <a:pPr indent="-381000" lvl="1" marL="914400" rtl="0" algn="l">
              <a:spcBef>
                <a:spcPts val="0"/>
              </a:spcBef>
              <a:spcAft>
                <a:spcPts val="0"/>
              </a:spcAft>
              <a:buSzPts val="2400"/>
              <a:buChar char="○"/>
            </a:pPr>
            <a:r>
              <a:rPr lang="en-US"/>
              <a:t>Think of these as method calls, </a:t>
            </a:r>
            <a:r>
              <a:rPr lang="en-US"/>
              <a:t>except</a:t>
            </a:r>
            <a:r>
              <a:rPr lang="en-US"/>
              <a:t> they are not happening on your computer, they are happening on a remote computer</a:t>
            </a:r>
            <a:endParaRPr/>
          </a:p>
          <a:p>
            <a:pPr indent="-381000" lvl="1" marL="914400" rtl="0" algn="l">
              <a:spcBef>
                <a:spcPts val="0"/>
              </a:spcBef>
              <a:spcAft>
                <a:spcPts val="0"/>
              </a:spcAft>
              <a:buSzPts val="2400"/>
              <a:buChar char="○"/>
            </a:pPr>
            <a:r>
              <a:rPr lang="en-US"/>
              <a:t>Like method calls, they can:</a:t>
            </a:r>
            <a:endParaRPr/>
          </a:p>
          <a:p>
            <a:pPr indent="-387350" lvl="2" marL="1371600" rtl="0" algn="l">
              <a:spcBef>
                <a:spcPts val="0"/>
              </a:spcBef>
              <a:spcAft>
                <a:spcPts val="0"/>
              </a:spcAft>
              <a:buSzPts val="2500"/>
              <a:buChar char="■"/>
            </a:pPr>
            <a:r>
              <a:rPr lang="en-US"/>
              <a:t>Take in parameters</a:t>
            </a:r>
            <a:endParaRPr/>
          </a:p>
          <a:p>
            <a:pPr indent="-387350" lvl="2" marL="1371600" rtl="0" algn="l">
              <a:spcBef>
                <a:spcPts val="0"/>
              </a:spcBef>
              <a:spcAft>
                <a:spcPts val="0"/>
              </a:spcAft>
              <a:buSzPts val="2500"/>
              <a:buChar char="■"/>
            </a:pPr>
            <a:r>
              <a:rPr lang="en-US"/>
              <a:t>Return values</a:t>
            </a:r>
            <a:endParaRPr/>
          </a:p>
          <a:p>
            <a:pPr indent="-374650" lvl="0" marL="457200" rtl="0" algn="l">
              <a:spcBef>
                <a:spcPts val="0"/>
              </a:spcBef>
              <a:spcAft>
                <a:spcPts val="0"/>
              </a:spcAft>
              <a:buSzPts val="2300"/>
              <a:buChar char="●"/>
            </a:pPr>
            <a:r>
              <a:rPr lang="en-US"/>
              <a:t>Beyond the scope of this class, but most of the world has agreed on the format of this data to be either JSON or XML.  These are just ways of formatting data as text</a:t>
            </a:r>
            <a:endParaRPr/>
          </a:p>
          <a:p>
            <a:pPr indent="0" lvl="0" marL="457200" rtl="0" algn="l">
              <a:spcBef>
                <a:spcPts val="75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4"/>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Let’s see a real world example</a:t>
            </a:r>
            <a:endParaRPr/>
          </a:p>
        </p:txBody>
      </p:sp>
      <p:sp>
        <p:nvSpPr>
          <p:cNvPr id="216" name="Google Shape;216;p34"/>
          <p:cNvSpPr txBox="1"/>
          <p:nvPr>
            <p:ph idx="1" type="body"/>
          </p:nvPr>
        </p:nvSpPr>
        <p:spPr>
          <a:xfrm>
            <a:off x="369875" y="1253335"/>
            <a:ext cx="8418300" cy="5015100"/>
          </a:xfrm>
          <a:prstGeom prst="rect">
            <a:avLst/>
          </a:prstGeom>
        </p:spPr>
        <p:txBody>
          <a:bodyPr anchorCtr="0" anchor="t" bIns="45700" lIns="91425" spcFirstLastPara="1" rIns="91425" wrap="square" tIns="45700">
            <a:normAutofit lnSpcReduction="10000"/>
          </a:bodyPr>
          <a:lstStyle/>
          <a:p>
            <a:pPr indent="-374650" lvl="0" marL="457200" rtl="0" algn="l">
              <a:spcBef>
                <a:spcPts val="750"/>
              </a:spcBef>
              <a:spcAft>
                <a:spcPts val="0"/>
              </a:spcAft>
              <a:buSzPts val="2300"/>
              <a:buChar char="●"/>
            </a:pPr>
            <a:r>
              <a:rPr lang="en-US"/>
              <a:t>I’ve decided to write an app that </a:t>
            </a:r>
            <a:r>
              <a:rPr lang="en-US"/>
              <a:t>lets</a:t>
            </a:r>
            <a:r>
              <a:rPr lang="en-US"/>
              <a:t> people look up music information.</a:t>
            </a:r>
            <a:endParaRPr/>
          </a:p>
          <a:p>
            <a:pPr indent="-381000" lvl="1" marL="914400" rtl="0" algn="l">
              <a:spcBef>
                <a:spcPts val="0"/>
              </a:spcBef>
              <a:spcAft>
                <a:spcPts val="0"/>
              </a:spcAft>
              <a:buSzPts val="2400"/>
              <a:buChar char="○"/>
            </a:pPr>
            <a:r>
              <a:rPr lang="en-US"/>
              <a:t>The user will be able to type in an artist, and see all that artists albums, songs and general info.</a:t>
            </a:r>
            <a:endParaRPr/>
          </a:p>
          <a:p>
            <a:pPr indent="-381000" lvl="1" marL="914400" rtl="0" algn="l">
              <a:spcBef>
                <a:spcPts val="0"/>
              </a:spcBef>
              <a:spcAft>
                <a:spcPts val="0"/>
              </a:spcAft>
              <a:buSzPts val="2400"/>
              <a:buChar char="○"/>
            </a:pPr>
            <a:r>
              <a:rPr lang="en-US"/>
              <a:t>The user can also enter a song, and see what album it was released on, who the artist is (there may be one) etc.</a:t>
            </a:r>
            <a:endParaRPr/>
          </a:p>
          <a:p>
            <a:pPr indent="-374650" lvl="0" marL="457200" rtl="0" algn="l">
              <a:spcBef>
                <a:spcPts val="0"/>
              </a:spcBef>
              <a:spcAft>
                <a:spcPts val="0"/>
              </a:spcAft>
              <a:buSzPts val="2300"/>
              <a:buChar char="●"/>
            </a:pPr>
            <a:r>
              <a:rPr lang="en-US"/>
              <a:t>Choice 1:</a:t>
            </a:r>
            <a:endParaRPr/>
          </a:p>
          <a:p>
            <a:pPr indent="-381000" lvl="1" marL="914400" rtl="0" algn="l">
              <a:spcBef>
                <a:spcPts val="0"/>
              </a:spcBef>
              <a:spcAft>
                <a:spcPts val="0"/>
              </a:spcAft>
              <a:buSzPts val="2400"/>
              <a:buChar char="○"/>
            </a:pPr>
            <a:r>
              <a:rPr lang="en-US"/>
              <a:t>I write a MASSIVE multidimensional array with all the info in it.  Then I publish my app.</a:t>
            </a:r>
            <a:endParaRPr/>
          </a:p>
          <a:p>
            <a:pPr indent="-387350" lvl="2" marL="1371600" rtl="0" algn="l">
              <a:spcBef>
                <a:spcPts val="0"/>
              </a:spcBef>
              <a:spcAft>
                <a:spcPts val="0"/>
              </a:spcAft>
              <a:buSzPts val="2500"/>
              <a:buChar char="■"/>
            </a:pPr>
            <a:r>
              <a:rPr lang="en-US"/>
              <a:t>10 minutes after publishing my app, the data is out of date.</a:t>
            </a:r>
            <a:endParaRPr/>
          </a:p>
          <a:p>
            <a:pPr indent="-374650" lvl="0" marL="457200" rtl="0" algn="l">
              <a:spcBef>
                <a:spcPts val="0"/>
              </a:spcBef>
              <a:spcAft>
                <a:spcPts val="0"/>
              </a:spcAft>
              <a:buSzPts val="2300"/>
              <a:buChar char="●"/>
            </a:pPr>
            <a:r>
              <a:rPr lang="en-US"/>
              <a:t>Choice 2:</a:t>
            </a:r>
            <a:endParaRPr/>
          </a:p>
          <a:p>
            <a:pPr indent="-381000" lvl="1" marL="914400" rtl="0" algn="l">
              <a:spcBef>
                <a:spcPts val="0"/>
              </a:spcBef>
              <a:spcAft>
                <a:spcPts val="0"/>
              </a:spcAft>
              <a:buSzPts val="2400"/>
              <a:buChar char="○"/>
            </a:pPr>
            <a:r>
              <a:rPr lang="en-US"/>
              <a:t>Find an internet service I can use which keeps this data up to date for me, and just query it!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8"/>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sz="3600" cap="none"/>
              <a:t>Streams</a:t>
            </a:r>
            <a:endParaRPr sz="3600" cap="none">
              <a:latin typeface="Calibri"/>
              <a:ea typeface="Calibri"/>
              <a:cs typeface="Calibri"/>
              <a:sym typeface="Calibri"/>
            </a:endParaRPr>
          </a:p>
        </p:txBody>
      </p:sp>
      <p:sp>
        <p:nvSpPr>
          <p:cNvPr id="45" name="Google Shape;45;p8"/>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fontScale="77500" lnSpcReduction="20000"/>
          </a:bodyPr>
          <a:lstStyle/>
          <a:p>
            <a:pPr indent="-171450" lvl="0" marL="171450" rtl="0" algn="l">
              <a:lnSpc>
                <a:spcPct val="90000"/>
              </a:lnSpc>
              <a:spcBef>
                <a:spcPts val="0"/>
              </a:spcBef>
              <a:spcAft>
                <a:spcPts val="0"/>
              </a:spcAft>
              <a:buClr>
                <a:schemeClr val="dk1"/>
              </a:buClr>
              <a:buSzPct val="72004"/>
              <a:buFont typeface="Arial"/>
              <a:buNone/>
            </a:pPr>
            <a:r>
              <a:rPr lang="en-US" sz="3888">
                <a:solidFill>
                  <a:schemeClr val="dk1"/>
                </a:solidFill>
              </a:rPr>
              <a:t>Streams </a:t>
            </a:r>
            <a:r>
              <a:rPr lang="en-US" sz="3888" u="sng">
                <a:solidFill>
                  <a:schemeClr val="dk1"/>
                </a:solidFill>
              </a:rPr>
              <a:t>push</a:t>
            </a:r>
            <a:r>
              <a:rPr lang="en-US" sz="3888">
                <a:solidFill>
                  <a:schemeClr val="dk1"/>
                </a:solidFill>
              </a:rPr>
              <a:t> and </a:t>
            </a:r>
            <a:r>
              <a:rPr lang="en-US" sz="3888" u="sng">
                <a:solidFill>
                  <a:schemeClr val="dk1"/>
                </a:solidFill>
              </a:rPr>
              <a:t>pull</a:t>
            </a:r>
            <a:r>
              <a:rPr lang="en-US" sz="3888">
                <a:solidFill>
                  <a:schemeClr val="dk1"/>
                </a:solidFill>
              </a:rPr>
              <a:t> data to/from a </a:t>
            </a:r>
            <a:r>
              <a:rPr lang="en-US" sz="3888" u="sng">
                <a:solidFill>
                  <a:schemeClr val="dk1"/>
                </a:solidFill>
              </a:rPr>
              <a:t>source</a:t>
            </a:r>
            <a:r>
              <a:rPr lang="en-US" sz="3888">
                <a:solidFill>
                  <a:schemeClr val="dk1"/>
                </a:solidFill>
              </a:rPr>
              <a:t>:</a:t>
            </a:r>
            <a:endParaRPr sz="3688"/>
          </a:p>
          <a:p>
            <a:pPr indent="-191370" lvl="0" marL="171450" rtl="0" algn="l">
              <a:lnSpc>
                <a:spcPct val="90000"/>
              </a:lnSpc>
              <a:spcBef>
                <a:spcPts val="750"/>
              </a:spcBef>
              <a:spcAft>
                <a:spcPts val="0"/>
              </a:spcAft>
              <a:buClr>
                <a:schemeClr val="dk1"/>
              </a:buClr>
              <a:buSzPct val="100000"/>
              <a:buFont typeface="Arial"/>
              <a:buChar char="•"/>
            </a:pPr>
            <a:r>
              <a:rPr lang="en-US" sz="3888">
                <a:solidFill>
                  <a:schemeClr val="dk1"/>
                </a:solidFill>
              </a:rPr>
              <a:t> We can read data from (as </a:t>
            </a:r>
            <a:r>
              <a:rPr lang="en-US" sz="3888"/>
              <a:t>an input stream)</a:t>
            </a:r>
            <a:r>
              <a:rPr lang="en-US" sz="3888">
                <a:solidFill>
                  <a:schemeClr val="dk1"/>
                </a:solidFill>
              </a:rPr>
              <a:t>:  </a:t>
            </a:r>
            <a:endParaRPr sz="3688"/>
          </a:p>
          <a:p>
            <a:pPr indent="-190735" lvl="1" marL="514350" rtl="0" algn="l">
              <a:lnSpc>
                <a:spcPct val="90000"/>
              </a:lnSpc>
              <a:spcBef>
                <a:spcPts val="375"/>
              </a:spcBef>
              <a:spcAft>
                <a:spcPts val="0"/>
              </a:spcAft>
              <a:buClr>
                <a:schemeClr val="dk1"/>
              </a:buClr>
              <a:buSzPct val="100000"/>
              <a:buChar char="•"/>
            </a:pPr>
            <a:r>
              <a:rPr lang="en-US" sz="3488"/>
              <a:t>Keyboard (System.in, Console)</a:t>
            </a:r>
            <a:endParaRPr sz="3488"/>
          </a:p>
          <a:p>
            <a:pPr indent="-190735" lvl="1" marL="514350" rtl="0" algn="l">
              <a:lnSpc>
                <a:spcPct val="90000"/>
              </a:lnSpc>
              <a:spcBef>
                <a:spcPts val="375"/>
              </a:spcBef>
              <a:spcAft>
                <a:spcPts val="0"/>
              </a:spcAft>
              <a:buClr>
                <a:schemeClr val="dk1"/>
              </a:buClr>
              <a:buSzPct val="100000"/>
              <a:buChar char="•"/>
            </a:pPr>
            <a:r>
              <a:rPr lang="en-US" sz="3488">
                <a:solidFill>
                  <a:schemeClr val="dk1"/>
                </a:solidFill>
              </a:rPr>
              <a:t>Files</a:t>
            </a:r>
            <a:endParaRPr sz="3488"/>
          </a:p>
          <a:p>
            <a:pPr indent="-190735" lvl="1" marL="514350" rtl="0" algn="l">
              <a:lnSpc>
                <a:spcPct val="90000"/>
              </a:lnSpc>
              <a:spcBef>
                <a:spcPts val="375"/>
              </a:spcBef>
              <a:spcAft>
                <a:spcPts val="0"/>
              </a:spcAft>
              <a:buClr>
                <a:schemeClr val="dk1"/>
              </a:buClr>
              <a:buSzPct val="100000"/>
              <a:buChar char="•"/>
            </a:pPr>
            <a:r>
              <a:rPr lang="en-US" sz="3488"/>
              <a:t>Network (called Sockets)</a:t>
            </a:r>
            <a:endParaRPr sz="3288">
              <a:solidFill>
                <a:schemeClr val="dk1"/>
              </a:solidFill>
            </a:endParaRPr>
          </a:p>
          <a:p>
            <a:pPr indent="-191370" lvl="0" marL="171450" rtl="0" algn="l">
              <a:lnSpc>
                <a:spcPct val="90000"/>
              </a:lnSpc>
              <a:spcBef>
                <a:spcPts val="750"/>
              </a:spcBef>
              <a:spcAft>
                <a:spcPts val="0"/>
              </a:spcAft>
              <a:buClr>
                <a:schemeClr val="dk1"/>
              </a:buClr>
              <a:buSzPct val="100000"/>
              <a:buFont typeface="Arial"/>
              <a:buChar char="•"/>
            </a:pPr>
            <a:r>
              <a:rPr lang="en-US" sz="3888">
                <a:solidFill>
                  <a:schemeClr val="dk1"/>
                </a:solidFill>
              </a:rPr>
              <a:t> We can write data (as an output stream):</a:t>
            </a:r>
            <a:endParaRPr sz="3688"/>
          </a:p>
          <a:p>
            <a:pPr indent="-190735" lvl="1" marL="514350" rtl="0" algn="l">
              <a:lnSpc>
                <a:spcPct val="90000"/>
              </a:lnSpc>
              <a:spcBef>
                <a:spcPts val="375"/>
              </a:spcBef>
              <a:spcAft>
                <a:spcPts val="0"/>
              </a:spcAft>
              <a:buClr>
                <a:schemeClr val="dk1"/>
              </a:buClr>
              <a:buSzPct val="100000"/>
              <a:buChar char="•"/>
            </a:pPr>
            <a:r>
              <a:rPr lang="en-US" sz="3488"/>
              <a:t>The display (System.out and Console)</a:t>
            </a:r>
            <a:endParaRPr sz="3488"/>
          </a:p>
          <a:p>
            <a:pPr indent="-190735" lvl="1" marL="514350" rtl="0" algn="l">
              <a:lnSpc>
                <a:spcPct val="90000"/>
              </a:lnSpc>
              <a:spcBef>
                <a:spcPts val="375"/>
              </a:spcBef>
              <a:spcAft>
                <a:spcPts val="0"/>
              </a:spcAft>
              <a:buClr>
                <a:schemeClr val="dk1"/>
              </a:buClr>
              <a:buSzPct val="100000"/>
              <a:buChar char="•"/>
            </a:pPr>
            <a:r>
              <a:rPr lang="en-US" sz="3488">
                <a:solidFill>
                  <a:schemeClr val="dk1"/>
                </a:solidFill>
              </a:rPr>
              <a:t>Files</a:t>
            </a:r>
            <a:endParaRPr sz="3488"/>
          </a:p>
          <a:p>
            <a:pPr indent="-190735" lvl="1" marL="514350" rtl="0" algn="l">
              <a:lnSpc>
                <a:spcPct val="90000"/>
              </a:lnSpc>
              <a:spcBef>
                <a:spcPts val="375"/>
              </a:spcBef>
              <a:spcAft>
                <a:spcPts val="0"/>
              </a:spcAft>
              <a:buClr>
                <a:schemeClr val="dk1"/>
              </a:buClr>
              <a:buSzPct val="100000"/>
              <a:buChar char="•"/>
            </a:pPr>
            <a:r>
              <a:rPr lang="en-US" sz="3488"/>
              <a:t>Network (called Sockets)</a:t>
            </a:r>
            <a:endParaRPr sz="3588">
              <a:solidFill>
                <a:schemeClr val="dk1"/>
              </a:solidFill>
            </a:endParaRPr>
          </a:p>
          <a:p>
            <a:pPr indent="-171450" lvl="0" marL="171450" rtl="0" algn="l">
              <a:lnSpc>
                <a:spcPct val="90000"/>
              </a:lnSpc>
              <a:spcBef>
                <a:spcPts val="750"/>
              </a:spcBef>
              <a:spcAft>
                <a:spcPts val="0"/>
              </a:spcAft>
              <a:buClr>
                <a:schemeClr val="dk1"/>
              </a:buClr>
              <a:buSzPct val="80769"/>
              <a:buFont typeface="Arial"/>
              <a:buNone/>
            </a:pPr>
            <a:r>
              <a:t/>
            </a:r>
            <a:endParaRPr/>
          </a:p>
          <a:p>
            <a:pPr indent="-171450" lvl="0" marL="171450" rtl="0" algn="l">
              <a:lnSpc>
                <a:spcPct val="90000"/>
              </a:lnSpc>
              <a:spcBef>
                <a:spcPts val="750"/>
              </a:spcBef>
              <a:spcAft>
                <a:spcPts val="0"/>
              </a:spcAft>
              <a:buClr>
                <a:schemeClr val="dk1"/>
              </a:buClr>
              <a:buSzPct val="80769"/>
              <a:buFont typeface="Arial"/>
              <a:buNone/>
            </a:pPr>
            <a:r>
              <a:t/>
            </a:r>
            <a:endParaRPr/>
          </a:p>
          <a:p>
            <a:pPr indent="-171450" lvl="0" marL="171450" rtl="0" algn="l">
              <a:lnSpc>
                <a:spcPct val="90000"/>
              </a:lnSpc>
              <a:spcBef>
                <a:spcPts val="750"/>
              </a:spcBef>
              <a:spcAft>
                <a:spcPts val="0"/>
              </a:spcAft>
              <a:buClr>
                <a:schemeClr val="dk1"/>
              </a:buClr>
              <a:buSzPct val="80769"/>
              <a:buFont typeface="Arial"/>
              <a:buNone/>
            </a:pPr>
            <a:r>
              <a:t/>
            </a:r>
            <a:endParaRPr/>
          </a:p>
          <a:p>
            <a:pPr indent="-171450" lvl="0" marL="171450" rtl="0" algn="l">
              <a:lnSpc>
                <a:spcPct val="90000"/>
              </a:lnSpc>
              <a:spcBef>
                <a:spcPts val="750"/>
              </a:spcBef>
              <a:spcAft>
                <a:spcPts val="0"/>
              </a:spcAft>
              <a:buClr>
                <a:schemeClr val="dk1"/>
              </a:buClr>
              <a:buSzPct val="80769"/>
              <a:buFont typeface="Arial"/>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5"/>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Presenting MusicBrainz</a:t>
            </a:r>
            <a:endParaRPr/>
          </a:p>
        </p:txBody>
      </p:sp>
      <p:sp>
        <p:nvSpPr>
          <p:cNvPr id="223" name="Google Shape;223;p35"/>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This is an opensource (ie, free) website that contains the information we just </a:t>
            </a:r>
            <a:r>
              <a:rPr lang="en-US"/>
              <a:t>discussed</a:t>
            </a:r>
            <a:r>
              <a:rPr lang="en-US"/>
              <a:t>.</a:t>
            </a:r>
            <a:endParaRPr/>
          </a:p>
          <a:p>
            <a:pPr indent="-374650" lvl="0" marL="457200" rtl="0" algn="l">
              <a:spcBef>
                <a:spcPts val="0"/>
              </a:spcBef>
              <a:spcAft>
                <a:spcPts val="0"/>
              </a:spcAft>
              <a:buSzPts val="2300"/>
              <a:buChar char="●"/>
            </a:pPr>
            <a:r>
              <a:rPr lang="en-US"/>
              <a:t>Go to musicbrainz.org in a browser to check it out.</a:t>
            </a:r>
            <a:endParaRPr/>
          </a:p>
          <a:p>
            <a:pPr indent="-381000" lvl="1" marL="914400" rtl="0" algn="l">
              <a:spcBef>
                <a:spcPts val="0"/>
              </a:spcBef>
              <a:spcAft>
                <a:spcPts val="0"/>
              </a:spcAft>
              <a:buSzPts val="2400"/>
              <a:buChar char="○"/>
            </a:pPr>
            <a:r>
              <a:rPr lang="en-US"/>
              <a:t>Type an artist into the top right corner, click search and see results.</a:t>
            </a:r>
            <a:endParaRPr/>
          </a:p>
          <a:p>
            <a:pPr indent="-374650" lvl="0" marL="457200" rtl="0" algn="l">
              <a:spcBef>
                <a:spcPts val="0"/>
              </a:spcBef>
              <a:spcAft>
                <a:spcPts val="0"/>
              </a:spcAft>
              <a:buSzPts val="2300"/>
              <a:buChar char="●"/>
            </a:pPr>
            <a:r>
              <a:rPr lang="en-US"/>
              <a:t>But wait, there’s more!</a:t>
            </a:r>
            <a:endParaRPr/>
          </a:p>
          <a:p>
            <a:pPr indent="-381000" lvl="1" marL="914400" rtl="0" algn="l">
              <a:spcBef>
                <a:spcPts val="0"/>
              </a:spcBef>
              <a:spcAft>
                <a:spcPts val="0"/>
              </a:spcAft>
              <a:buSzPts val="2400"/>
              <a:buChar char="○"/>
            </a:pPr>
            <a:r>
              <a:rPr lang="en-US"/>
              <a:t>They allow you to query this information via an API.  So let’s write some code to access this information.</a:t>
            </a:r>
            <a:endParaRPr/>
          </a:p>
          <a:p>
            <a:pPr indent="-381000" lvl="1" marL="914400" rtl="0" algn="l">
              <a:spcBef>
                <a:spcPts val="0"/>
              </a:spcBef>
              <a:spcAft>
                <a:spcPts val="0"/>
              </a:spcAft>
              <a:buSzPts val="2400"/>
              <a:buChar char="○"/>
            </a:pPr>
            <a:r>
              <a:rPr lang="en-US"/>
              <a:t>Warning the information comes back in XML format.</a:t>
            </a:r>
            <a:endParaRPr/>
          </a:p>
          <a:p>
            <a:pPr indent="-387350" lvl="2" marL="1371600" rtl="0" algn="l">
              <a:spcBef>
                <a:spcPts val="0"/>
              </a:spcBef>
              <a:spcAft>
                <a:spcPts val="0"/>
              </a:spcAft>
              <a:buSzPts val="2500"/>
              <a:buChar char="■"/>
            </a:pPr>
            <a:r>
              <a:rPr lang="en-US"/>
              <a:t>If you’ve ever used HTML, it’s a generic form of HTML.</a:t>
            </a:r>
            <a:endParaRPr/>
          </a:p>
          <a:p>
            <a:pPr indent="-387350" lvl="2" marL="1371600" rtl="0" algn="l">
              <a:spcBef>
                <a:spcPts val="0"/>
              </a:spcBef>
              <a:spcAft>
                <a:spcPts val="0"/>
              </a:spcAft>
              <a:buSzPts val="2500"/>
              <a:buChar char="■"/>
            </a:pPr>
            <a:r>
              <a:rPr lang="en-US"/>
              <a:t>&lt;variable&gt;value&lt;/variable&gt;</a:t>
            </a:r>
            <a:endParaRPr/>
          </a:p>
          <a:p>
            <a:pPr indent="-387350" lvl="2" marL="1371600" rtl="0" algn="l">
              <a:spcBef>
                <a:spcPts val="0"/>
              </a:spcBef>
              <a:spcAft>
                <a:spcPts val="0"/>
              </a:spcAft>
              <a:buSzPts val="2500"/>
              <a:buChar char="■"/>
            </a:pPr>
            <a:r>
              <a:rPr lang="en-US"/>
              <a:t>&lt;array&gt;&lt;cell&gt;value&lt;/cell&gt;&lt;cell&gt;value2&lt;/cell&gt;&lt;/array&gt;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6"/>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Making an API call</a:t>
            </a:r>
            <a:endParaRPr/>
          </a:p>
        </p:txBody>
      </p:sp>
      <p:sp>
        <p:nvSpPr>
          <p:cNvPr id="230" name="Google Shape;230;p36"/>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Musicbrainz API is simple, and you can use it in a browser:</a:t>
            </a:r>
            <a:endParaRPr/>
          </a:p>
          <a:p>
            <a:pPr indent="-374650" lvl="0" marL="457200" rtl="0" algn="l">
              <a:spcBef>
                <a:spcPts val="0"/>
              </a:spcBef>
              <a:spcAft>
                <a:spcPts val="0"/>
              </a:spcAft>
              <a:buSzPts val="2300"/>
              <a:buChar char="●"/>
            </a:pPr>
            <a:r>
              <a:rPr lang="en-US"/>
              <a:t>musicbrainz.org/ws/2/artist?query=Drake</a:t>
            </a:r>
            <a:endParaRPr/>
          </a:p>
          <a:p>
            <a:pPr indent="0" lvl="0" marL="0" rtl="0" algn="l">
              <a:spcBef>
                <a:spcPts val="750"/>
              </a:spcBef>
              <a:spcAft>
                <a:spcPts val="0"/>
              </a:spcAft>
              <a:buNone/>
            </a:pPr>
            <a:r>
              <a:t/>
            </a:r>
            <a:endParaRPr/>
          </a:p>
        </p:txBody>
      </p:sp>
      <p:pic>
        <p:nvPicPr>
          <p:cNvPr id="231" name="Google Shape;231;p36"/>
          <p:cNvPicPr preferRelativeResize="0"/>
          <p:nvPr/>
        </p:nvPicPr>
        <p:blipFill>
          <a:blip r:embed="rId3">
            <a:alphaModFix/>
          </a:blip>
          <a:stretch>
            <a:fillRect/>
          </a:stretch>
        </p:blipFill>
        <p:spPr>
          <a:xfrm>
            <a:off x="266700" y="2510399"/>
            <a:ext cx="8521474" cy="298983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7"/>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You’ll need some imports and main:</a:t>
            </a:r>
            <a:endParaRPr/>
          </a:p>
        </p:txBody>
      </p:sp>
      <p:sp>
        <p:nvSpPr>
          <p:cNvPr id="238" name="Google Shape;238;p37"/>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Clr>
                <a:schemeClr val="dk1"/>
              </a:buClr>
              <a:buSzPts val="1100"/>
              <a:buFont typeface="Arial"/>
              <a:buNone/>
            </a:pPr>
            <a:r>
              <a:rPr lang="en-US"/>
              <a:t>import java.util.Scanner;</a:t>
            </a:r>
            <a:endParaRPr/>
          </a:p>
          <a:p>
            <a:pPr indent="0" lvl="0" marL="0" rtl="0" algn="l">
              <a:spcBef>
                <a:spcPts val="750"/>
              </a:spcBef>
              <a:spcAft>
                <a:spcPts val="0"/>
              </a:spcAft>
              <a:buClr>
                <a:schemeClr val="dk1"/>
              </a:buClr>
              <a:buSzPts val="1100"/>
              <a:buFont typeface="Arial"/>
              <a:buNone/>
            </a:pPr>
            <a:r>
              <a:rPr lang="en-US"/>
              <a:t>import java.net.Socket;</a:t>
            </a:r>
            <a:endParaRPr/>
          </a:p>
          <a:p>
            <a:pPr indent="0" lvl="0" marL="0" rtl="0" algn="l">
              <a:spcBef>
                <a:spcPts val="750"/>
              </a:spcBef>
              <a:spcAft>
                <a:spcPts val="0"/>
              </a:spcAft>
              <a:buClr>
                <a:schemeClr val="dk1"/>
              </a:buClr>
              <a:buSzPts val="1100"/>
              <a:buFont typeface="Arial"/>
              <a:buNone/>
            </a:pPr>
            <a:r>
              <a:rPr lang="en-US"/>
              <a:t>import java.io.IOException;</a:t>
            </a:r>
            <a:endParaRPr/>
          </a:p>
          <a:p>
            <a:pPr indent="0" lvl="0" marL="0" rtl="0" algn="l">
              <a:spcBef>
                <a:spcPts val="750"/>
              </a:spcBef>
              <a:spcAft>
                <a:spcPts val="0"/>
              </a:spcAft>
              <a:buClr>
                <a:schemeClr val="dk1"/>
              </a:buClr>
              <a:buSzPts val="1100"/>
              <a:buFont typeface="Arial"/>
              <a:buNone/>
            </a:pPr>
            <a:r>
              <a:rPr lang="en-US"/>
              <a:t>import java.io.OutputStream;</a:t>
            </a:r>
            <a:endParaRPr/>
          </a:p>
          <a:p>
            <a:pPr indent="0" lvl="0" marL="0" rtl="0" algn="l">
              <a:spcBef>
                <a:spcPts val="750"/>
              </a:spcBef>
              <a:spcAft>
                <a:spcPts val="0"/>
              </a:spcAft>
              <a:buNone/>
            </a:pPr>
            <a:r>
              <a:rPr lang="en-US"/>
              <a:t>import java.io.PrintWriter;</a:t>
            </a:r>
            <a:endParaRPr/>
          </a:p>
          <a:p>
            <a:pPr indent="0" lvl="0" marL="0" rtl="0" algn="l">
              <a:spcBef>
                <a:spcPts val="750"/>
              </a:spcBef>
              <a:spcAft>
                <a:spcPts val="0"/>
              </a:spcAft>
              <a:buNone/>
            </a:pPr>
            <a:r>
              <a:t/>
            </a:r>
            <a:endParaRPr/>
          </a:p>
          <a:p>
            <a:pPr indent="0" lvl="0" marL="0" rtl="0" algn="l">
              <a:spcBef>
                <a:spcPts val="750"/>
              </a:spcBef>
              <a:spcAft>
                <a:spcPts val="0"/>
              </a:spcAft>
              <a:buNone/>
            </a:pPr>
            <a:r>
              <a:rPr lang="en-US"/>
              <a:t>public static void main(String[] args) {</a:t>
            </a:r>
            <a:endParaRPr/>
          </a:p>
          <a:p>
            <a:pPr indent="0" lvl="0" marL="0" rtl="0" algn="l">
              <a:spcBef>
                <a:spcPts val="750"/>
              </a:spcBef>
              <a:spcAft>
                <a:spcPts val="0"/>
              </a:spcAft>
              <a:buNone/>
            </a:pPr>
            <a:r>
              <a:rPr lang="en-US"/>
              <a:t>    artist_info("Drake");</a:t>
            </a:r>
            <a:endParaRPr/>
          </a:p>
          <a:p>
            <a:pPr indent="0" lvl="0" marL="0" rtl="0" algn="l">
              <a:spcBef>
                <a:spcPts val="750"/>
              </a:spcBef>
              <a:spcAft>
                <a:spcPts val="0"/>
              </a:spcAft>
              <a:buNone/>
            </a:pPr>
            <a:r>
              <a:rPr lang="en-US"/>
              <a:t>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8"/>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artist_info method</a:t>
            </a:r>
            <a:endParaRPr/>
          </a:p>
        </p:txBody>
      </p:sp>
      <p:sp>
        <p:nvSpPr>
          <p:cNvPr id="245" name="Google Shape;245;p38"/>
          <p:cNvSpPr txBox="1"/>
          <p:nvPr>
            <p:ph idx="1" type="body"/>
          </p:nvPr>
        </p:nvSpPr>
        <p:spPr>
          <a:xfrm>
            <a:off x="369875" y="1253335"/>
            <a:ext cx="8418300" cy="5015100"/>
          </a:xfrm>
          <a:prstGeom prst="rect">
            <a:avLst/>
          </a:prstGeom>
        </p:spPr>
        <p:txBody>
          <a:bodyPr anchorCtr="0" anchor="t" bIns="45700" lIns="91425" spcFirstLastPara="1" rIns="91425" wrap="square" tIns="45700">
            <a:normAutofit fontScale="32500" lnSpcReduction="20000"/>
          </a:bodyPr>
          <a:lstStyle/>
          <a:p>
            <a:pPr indent="0" lvl="0" marL="0" rtl="0" algn="l">
              <a:spcBef>
                <a:spcPts val="750"/>
              </a:spcBef>
              <a:spcAft>
                <a:spcPts val="0"/>
              </a:spcAft>
              <a:buNone/>
            </a:pPr>
            <a:r>
              <a:rPr lang="en-US"/>
              <a:t> public static void artist_info(String artistName) {</a:t>
            </a:r>
            <a:endParaRPr/>
          </a:p>
          <a:p>
            <a:pPr indent="0" lvl="0" marL="0" rtl="0" algn="l">
              <a:spcBef>
                <a:spcPts val="750"/>
              </a:spcBef>
              <a:spcAft>
                <a:spcPts val="0"/>
              </a:spcAft>
              <a:buNone/>
            </a:pPr>
            <a:r>
              <a:rPr lang="en-US"/>
              <a:t>    try {</a:t>
            </a:r>
            <a:endParaRPr/>
          </a:p>
          <a:p>
            <a:pPr indent="0" lvl="0" marL="0" rtl="0" algn="l">
              <a:spcBef>
                <a:spcPts val="750"/>
              </a:spcBef>
              <a:spcAft>
                <a:spcPts val="0"/>
              </a:spcAft>
              <a:buNone/>
            </a:pPr>
            <a:r>
              <a:rPr lang="en-US"/>
              <a:t>      String HostName="musicbrainz.org";</a:t>
            </a:r>
            <a:endParaRPr/>
          </a:p>
          <a:p>
            <a:pPr indent="0" lvl="0" marL="0" rtl="0" algn="l">
              <a:spcBef>
                <a:spcPts val="750"/>
              </a:spcBef>
              <a:spcAft>
                <a:spcPts val="0"/>
              </a:spcAft>
              <a:buNone/>
            </a:pPr>
            <a:r>
              <a:rPr lang="en-US"/>
              <a:t>      String QueryString="GET /ws/2/artist?query="+artistName+" HTTP/1.0";</a:t>
            </a:r>
            <a:endParaRPr/>
          </a:p>
          <a:p>
            <a:pPr indent="0" lvl="0" marL="0" rtl="0" algn="l">
              <a:spcBef>
                <a:spcPts val="750"/>
              </a:spcBef>
              <a:spcAft>
                <a:spcPts val="0"/>
              </a:spcAft>
              <a:buNone/>
            </a:pPr>
            <a:r>
              <a:t/>
            </a:r>
            <a:endParaRPr/>
          </a:p>
          <a:p>
            <a:pPr indent="0" lvl="0" marL="0" rtl="0" algn="l">
              <a:spcBef>
                <a:spcPts val="750"/>
              </a:spcBef>
              <a:spcAft>
                <a:spcPts val="0"/>
              </a:spcAft>
              <a:buNone/>
            </a:pPr>
            <a:r>
              <a:rPr lang="en-US"/>
              <a:t>      Socket mySocket = new Socket(HostName,80);</a:t>
            </a:r>
            <a:endParaRPr/>
          </a:p>
          <a:p>
            <a:pPr indent="0" lvl="0" marL="0" rtl="0" algn="l">
              <a:spcBef>
                <a:spcPts val="750"/>
              </a:spcBef>
              <a:spcAft>
                <a:spcPts val="0"/>
              </a:spcAft>
              <a:buNone/>
            </a:pPr>
            <a:r>
              <a:rPr lang="en-US"/>
              <a:t>      OutputStream myoutputstream=mySocket.getOutputStream();</a:t>
            </a:r>
            <a:endParaRPr/>
          </a:p>
          <a:p>
            <a:pPr indent="0" lvl="0" marL="0" rtl="0" algn="l">
              <a:spcBef>
                <a:spcPts val="750"/>
              </a:spcBef>
              <a:spcAft>
                <a:spcPts val="0"/>
              </a:spcAft>
              <a:buNone/>
            </a:pPr>
            <a:r>
              <a:rPr lang="en-US"/>
              <a:t>      PrintWriter pw=new PrintWriter(myoutputstream);</a:t>
            </a:r>
            <a:endParaRPr/>
          </a:p>
          <a:p>
            <a:pPr indent="0" lvl="0" marL="0" rtl="0" algn="l">
              <a:spcBef>
                <a:spcPts val="750"/>
              </a:spcBef>
              <a:spcAft>
                <a:spcPts val="0"/>
              </a:spcAft>
              <a:buNone/>
            </a:pPr>
            <a:r>
              <a:t/>
            </a:r>
            <a:endParaRPr/>
          </a:p>
          <a:p>
            <a:pPr indent="0" lvl="0" marL="0" rtl="0" algn="l">
              <a:spcBef>
                <a:spcPts val="750"/>
              </a:spcBef>
              <a:spcAft>
                <a:spcPts val="0"/>
              </a:spcAft>
              <a:buNone/>
            </a:pPr>
            <a:r>
              <a:rPr lang="en-US"/>
              <a:t>      pw.println(QueryString);</a:t>
            </a:r>
            <a:endParaRPr/>
          </a:p>
          <a:p>
            <a:pPr indent="0" lvl="0" marL="0" rtl="0" algn="l">
              <a:spcBef>
                <a:spcPts val="750"/>
              </a:spcBef>
              <a:spcAft>
                <a:spcPts val="0"/>
              </a:spcAft>
              <a:buNone/>
            </a:pPr>
            <a:r>
              <a:rPr lang="en-US"/>
              <a:t>      pw.println("Host: "+HostName);</a:t>
            </a:r>
            <a:endParaRPr/>
          </a:p>
          <a:p>
            <a:pPr indent="0" lvl="0" marL="0" rtl="0" algn="l">
              <a:spcBef>
                <a:spcPts val="750"/>
              </a:spcBef>
              <a:spcAft>
                <a:spcPts val="0"/>
              </a:spcAft>
              <a:buNone/>
            </a:pPr>
            <a:r>
              <a:rPr lang="en-US"/>
              <a:t>      pw.println("User-Agent: Mozilla/5.0 (Windows NT 6.1; Win64; x64; rv:47.0) Gecko/20100101 Firefox/47.0");</a:t>
            </a:r>
            <a:endParaRPr/>
          </a:p>
          <a:p>
            <a:pPr indent="0" lvl="0" marL="0" rtl="0" algn="l">
              <a:spcBef>
                <a:spcPts val="750"/>
              </a:spcBef>
              <a:spcAft>
                <a:spcPts val="0"/>
              </a:spcAft>
              <a:buNone/>
            </a:pPr>
            <a:r>
              <a:rPr lang="en-US"/>
              <a:t>      pw.println();</a:t>
            </a:r>
            <a:endParaRPr/>
          </a:p>
          <a:p>
            <a:pPr indent="0" lvl="0" marL="0" rtl="0" algn="l">
              <a:spcBef>
                <a:spcPts val="750"/>
              </a:spcBef>
              <a:spcAft>
                <a:spcPts val="0"/>
              </a:spcAft>
              <a:buNone/>
            </a:pPr>
            <a:r>
              <a:rPr lang="en-US"/>
              <a:t>      pw.flush();</a:t>
            </a:r>
            <a:endParaRPr/>
          </a:p>
          <a:p>
            <a:pPr indent="0" lvl="0" marL="0" rtl="0" algn="l">
              <a:spcBef>
                <a:spcPts val="750"/>
              </a:spcBef>
              <a:spcAft>
                <a:spcPts val="0"/>
              </a:spcAft>
              <a:buNone/>
            </a:pPr>
            <a:r>
              <a:rPr lang="en-US"/>
              <a:t>      </a:t>
            </a:r>
            <a:endParaRPr/>
          </a:p>
          <a:p>
            <a:pPr indent="0" lvl="0" marL="0" rtl="0" algn="l">
              <a:spcBef>
                <a:spcPts val="750"/>
              </a:spcBef>
              <a:spcAft>
                <a:spcPts val="0"/>
              </a:spcAft>
              <a:buNone/>
            </a:pPr>
            <a:r>
              <a:rPr lang="en-US"/>
              <a:t>      Scanner returnPage = new Scanner(mySocket.getInputStream());</a:t>
            </a:r>
            <a:endParaRPr/>
          </a:p>
          <a:p>
            <a:pPr indent="0" lvl="0" marL="0" rtl="0" algn="l">
              <a:spcBef>
                <a:spcPts val="750"/>
              </a:spcBef>
              <a:spcAft>
                <a:spcPts val="0"/>
              </a:spcAft>
              <a:buNone/>
            </a:pPr>
            <a:r>
              <a:rPr lang="en-US"/>
              <a:t>      while (returnPage.hasNextLine())  {</a:t>
            </a:r>
            <a:endParaRPr/>
          </a:p>
          <a:p>
            <a:pPr indent="0" lvl="0" marL="0" rtl="0" algn="l">
              <a:spcBef>
                <a:spcPts val="750"/>
              </a:spcBef>
              <a:spcAft>
                <a:spcPts val="0"/>
              </a:spcAft>
              <a:buNone/>
            </a:pPr>
            <a:r>
              <a:rPr lang="en-US"/>
              <a:t>        String result = returnPage.nextLine();</a:t>
            </a:r>
            <a:endParaRPr/>
          </a:p>
          <a:p>
            <a:pPr indent="0" lvl="0" marL="0" rtl="0" algn="l">
              <a:spcBef>
                <a:spcPts val="750"/>
              </a:spcBef>
              <a:spcAft>
                <a:spcPts val="0"/>
              </a:spcAft>
              <a:buNone/>
            </a:pPr>
            <a:r>
              <a:rPr lang="en-US"/>
              <a:t>        System.out.println (result);</a:t>
            </a:r>
            <a:endParaRPr/>
          </a:p>
          <a:p>
            <a:pPr indent="0" lvl="0" marL="0" rtl="0" algn="l">
              <a:spcBef>
                <a:spcPts val="750"/>
              </a:spcBef>
              <a:spcAft>
                <a:spcPts val="0"/>
              </a:spcAft>
              <a:buNone/>
            </a:pPr>
            <a:r>
              <a:rPr lang="en-US"/>
              <a:t>      }</a:t>
            </a:r>
            <a:endParaRPr/>
          </a:p>
          <a:p>
            <a:pPr indent="0" lvl="0" marL="0" rtl="0" algn="l">
              <a:spcBef>
                <a:spcPts val="750"/>
              </a:spcBef>
              <a:spcAft>
                <a:spcPts val="0"/>
              </a:spcAft>
              <a:buNone/>
            </a:pPr>
            <a:r>
              <a:t/>
            </a:r>
            <a:endParaRPr/>
          </a:p>
          <a:p>
            <a:pPr indent="0" lvl="0" marL="0" rtl="0" algn="l">
              <a:spcBef>
                <a:spcPts val="750"/>
              </a:spcBef>
              <a:spcAft>
                <a:spcPts val="0"/>
              </a:spcAft>
              <a:buNone/>
            </a:pPr>
            <a:r>
              <a:rPr lang="en-US"/>
              <a:t>    }</a:t>
            </a:r>
            <a:endParaRPr/>
          </a:p>
          <a:p>
            <a:pPr indent="0" lvl="0" marL="0" rtl="0" algn="l">
              <a:spcBef>
                <a:spcPts val="750"/>
              </a:spcBef>
              <a:spcAft>
                <a:spcPts val="0"/>
              </a:spcAft>
              <a:buNone/>
            </a:pPr>
            <a:r>
              <a:rPr lang="en-US"/>
              <a:t>    catch(IOException ioe) {</a:t>
            </a:r>
            <a:endParaRPr/>
          </a:p>
          <a:p>
            <a:pPr indent="0" lvl="0" marL="0" rtl="0" algn="l">
              <a:spcBef>
                <a:spcPts val="750"/>
              </a:spcBef>
              <a:spcAft>
                <a:spcPts val="0"/>
              </a:spcAft>
              <a:buNone/>
            </a:pPr>
            <a:r>
              <a:rPr lang="en-US"/>
              <a:t>      System.out.println("Unable to get info about artist "+artistName+" Error:"+ioe);</a:t>
            </a:r>
            <a:endParaRPr/>
          </a:p>
          <a:p>
            <a:pPr indent="0" lvl="0" marL="0" rtl="0" algn="l">
              <a:spcBef>
                <a:spcPts val="750"/>
              </a:spcBef>
              <a:spcAft>
                <a:spcPts val="0"/>
              </a:spcAft>
              <a:buNone/>
            </a:pPr>
            <a:r>
              <a:rPr lang="en-US"/>
              <a:t>    }</a:t>
            </a:r>
            <a:endParaRPr/>
          </a:p>
          <a:p>
            <a:pPr indent="0" lvl="0" marL="0" rtl="0" algn="l">
              <a:spcBef>
                <a:spcPts val="750"/>
              </a:spcBef>
              <a:spcAft>
                <a:spcPts val="0"/>
              </a:spcAft>
              <a:buNone/>
            </a:pPr>
            <a:r>
              <a:rPr lang="en-US"/>
              <a:t>  }</a:t>
            </a:r>
            <a:endParaRPr/>
          </a:p>
          <a:p>
            <a:pPr indent="0" lvl="0" marL="0" rtl="0" algn="l">
              <a:spcBef>
                <a:spcPts val="75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9"/>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Summary</a:t>
            </a:r>
            <a:endParaRPr/>
          </a:p>
        </p:txBody>
      </p:sp>
      <p:sp>
        <p:nvSpPr>
          <p:cNvPr id="251" name="Google Shape;251;p39"/>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2400"/>
              <a:buChar char="•"/>
            </a:pPr>
            <a:r>
              <a:rPr lang="en-US" sz="2400"/>
              <a:t>We write files to keep persistent data</a:t>
            </a:r>
            <a:endParaRPr/>
          </a:p>
          <a:p>
            <a:pPr indent="-19050" lvl="0" marL="171450" rtl="0" algn="l">
              <a:lnSpc>
                <a:spcPct val="90000"/>
              </a:lnSpc>
              <a:spcBef>
                <a:spcPts val="750"/>
              </a:spcBef>
              <a:spcAft>
                <a:spcPts val="0"/>
              </a:spcAft>
              <a:buClr>
                <a:schemeClr val="dk1"/>
              </a:buClr>
              <a:buSzPts val="2400"/>
              <a:buNone/>
            </a:pPr>
            <a:r>
              <a:t/>
            </a:r>
            <a:endParaRPr sz="2400"/>
          </a:p>
          <a:p>
            <a:pPr indent="-171450" lvl="0" marL="171450" rtl="0" algn="l">
              <a:lnSpc>
                <a:spcPct val="90000"/>
              </a:lnSpc>
              <a:spcBef>
                <a:spcPts val="750"/>
              </a:spcBef>
              <a:spcAft>
                <a:spcPts val="0"/>
              </a:spcAft>
              <a:buClr>
                <a:schemeClr val="dk1"/>
              </a:buClr>
              <a:buSzPts val="2400"/>
              <a:buChar char="•"/>
            </a:pPr>
            <a:r>
              <a:rPr lang="en-US" sz="2400"/>
              <a:t>Working with files (or the network) is similar to working with keyboard and console</a:t>
            </a:r>
            <a:endParaRPr/>
          </a:p>
          <a:p>
            <a:pPr indent="-19050" lvl="0" marL="171450" rtl="0" algn="l">
              <a:lnSpc>
                <a:spcPct val="90000"/>
              </a:lnSpc>
              <a:spcBef>
                <a:spcPts val="750"/>
              </a:spcBef>
              <a:spcAft>
                <a:spcPts val="0"/>
              </a:spcAft>
              <a:buClr>
                <a:schemeClr val="dk1"/>
              </a:buClr>
              <a:buSzPts val="2400"/>
              <a:buNone/>
            </a:pPr>
            <a:r>
              <a:t/>
            </a:r>
            <a:endParaRPr sz="2400"/>
          </a:p>
          <a:p>
            <a:pPr indent="-171450" lvl="0" marL="171450" rtl="0" algn="l">
              <a:lnSpc>
                <a:spcPct val="90000"/>
              </a:lnSpc>
              <a:spcBef>
                <a:spcPts val="750"/>
              </a:spcBef>
              <a:spcAft>
                <a:spcPts val="0"/>
              </a:spcAft>
              <a:buClr>
                <a:schemeClr val="dk1"/>
              </a:buClr>
              <a:buSzPts val="2400"/>
              <a:buChar char="•"/>
            </a:pPr>
            <a:r>
              <a:rPr lang="en-US" sz="2400"/>
              <a:t>You need to know the format of the data you’re working with</a:t>
            </a:r>
            <a:endParaRPr/>
          </a:p>
          <a:p>
            <a:pPr indent="-19050" lvl="0" marL="171450" rtl="0" algn="l">
              <a:lnSpc>
                <a:spcPct val="90000"/>
              </a:lnSpc>
              <a:spcBef>
                <a:spcPts val="750"/>
              </a:spcBef>
              <a:spcAft>
                <a:spcPts val="0"/>
              </a:spcAft>
              <a:buClr>
                <a:schemeClr val="dk1"/>
              </a:buClr>
              <a:buSzPts val="2400"/>
              <a:buNone/>
            </a:pPr>
            <a:r>
              <a:t/>
            </a:r>
            <a:endParaRPr sz="2400"/>
          </a:p>
          <a:p>
            <a:pPr indent="-171450" lvl="0" marL="171450" rtl="0" algn="l">
              <a:lnSpc>
                <a:spcPct val="90000"/>
              </a:lnSpc>
              <a:spcBef>
                <a:spcPts val="750"/>
              </a:spcBef>
              <a:spcAft>
                <a:spcPts val="0"/>
              </a:spcAft>
              <a:buClr>
                <a:schemeClr val="dk1"/>
              </a:buClr>
              <a:buSzPts val="2400"/>
              <a:buChar char="•"/>
            </a:pPr>
            <a:r>
              <a:rPr lang="en-US" sz="2400"/>
              <a:t>Just like ogres, code for reading and writing files has layers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9"/>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sz="3600" cap="none"/>
              <a:t>General File Process:</a:t>
            </a:r>
            <a:endParaRPr sz="3600" cap="none">
              <a:latin typeface="Calibri"/>
              <a:ea typeface="Calibri"/>
              <a:cs typeface="Calibri"/>
              <a:sym typeface="Calibri"/>
            </a:endParaRPr>
          </a:p>
        </p:txBody>
      </p:sp>
      <p:sp>
        <p:nvSpPr>
          <p:cNvPr id="52" name="Google Shape;52;p9"/>
          <p:cNvSpPr txBox="1"/>
          <p:nvPr>
            <p:ph idx="1" type="body"/>
          </p:nvPr>
        </p:nvSpPr>
        <p:spPr>
          <a:xfrm>
            <a:off x="528025" y="1253325"/>
            <a:ext cx="8260200" cy="5015100"/>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2800"/>
              <a:buFont typeface="Calibri"/>
              <a:buAutoNum type="arabicPeriod"/>
            </a:pPr>
            <a:r>
              <a:rPr lang="en-US" sz="2800">
                <a:solidFill>
                  <a:schemeClr val="dk1"/>
                </a:solidFill>
              </a:rPr>
              <a:t>Open the file stream in a "mode" </a:t>
            </a:r>
            <a:endParaRPr/>
          </a:p>
          <a:p>
            <a:pPr indent="-171450" lvl="1" marL="514350" rtl="0" algn="l">
              <a:lnSpc>
                <a:spcPct val="90000"/>
              </a:lnSpc>
              <a:spcBef>
                <a:spcPts val="375"/>
              </a:spcBef>
              <a:spcAft>
                <a:spcPts val="0"/>
              </a:spcAft>
              <a:buClr>
                <a:schemeClr val="dk1"/>
              </a:buClr>
              <a:buSzPts val="2500"/>
              <a:buChar char="•"/>
            </a:pPr>
            <a:r>
              <a:rPr lang="en-US" sz="2500">
                <a:solidFill>
                  <a:schemeClr val="dk1"/>
                </a:solidFill>
              </a:rPr>
              <a:t> read, write, append, create…</a:t>
            </a:r>
            <a:endParaRPr/>
          </a:p>
          <a:p>
            <a:pPr indent="-514350" lvl="0" marL="514350" rtl="0" algn="l">
              <a:lnSpc>
                <a:spcPct val="90000"/>
              </a:lnSpc>
              <a:spcBef>
                <a:spcPts val="750"/>
              </a:spcBef>
              <a:spcAft>
                <a:spcPts val="0"/>
              </a:spcAft>
              <a:buClr>
                <a:schemeClr val="dk1"/>
              </a:buClr>
              <a:buSzPts val="2800"/>
              <a:buFont typeface="Calibri"/>
              <a:buAutoNum type="arabicPeriod"/>
            </a:pPr>
            <a:r>
              <a:rPr lang="en-US" sz="2800">
                <a:solidFill>
                  <a:schemeClr val="dk1"/>
                </a:solidFill>
              </a:rPr>
              <a:t>Do what you need to do (read/write)</a:t>
            </a:r>
            <a:endParaRPr/>
          </a:p>
          <a:p>
            <a:pPr indent="-514350" lvl="0" marL="514350" rtl="0" algn="l">
              <a:lnSpc>
                <a:spcPct val="90000"/>
              </a:lnSpc>
              <a:spcBef>
                <a:spcPts val="750"/>
              </a:spcBef>
              <a:spcAft>
                <a:spcPts val="0"/>
              </a:spcAft>
              <a:buClr>
                <a:schemeClr val="dk1"/>
              </a:buClr>
              <a:buSzPts val="2800"/>
              <a:buFont typeface="Calibri"/>
              <a:buAutoNum type="arabicPeriod"/>
            </a:pPr>
            <a:r>
              <a:rPr lang="en-US" sz="2800">
                <a:solidFill>
                  <a:schemeClr val="dk1"/>
                </a:solidFill>
              </a:rPr>
              <a:t>Close the file stream </a:t>
            </a:r>
            <a:endParaRPr/>
          </a:p>
          <a:p>
            <a:pPr indent="-171450" lvl="1" marL="514350" rtl="0" algn="l">
              <a:lnSpc>
                <a:spcPct val="90000"/>
              </a:lnSpc>
              <a:spcBef>
                <a:spcPts val="375"/>
              </a:spcBef>
              <a:spcAft>
                <a:spcPts val="0"/>
              </a:spcAft>
              <a:buClr>
                <a:schemeClr val="dk1"/>
              </a:buClr>
              <a:buSzPts val="2500"/>
              <a:buChar char="•"/>
            </a:pPr>
            <a:r>
              <a:rPr lang="en-US" sz="2500">
                <a:solidFill>
                  <a:schemeClr val="dk1"/>
                </a:solidFill>
              </a:rPr>
              <a:t> free it for use by other programs</a:t>
            </a:r>
            <a:endParaRPr/>
          </a:p>
          <a:p>
            <a:pPr indent="0" lvl="1" marL="342900" rtl="0" algn="l">
              <a:lnSpc>
                <a:spcPct val="90000"/>
              </a:lnSpc>
              <a:spcBef>
                <a:spcPts val="375"/>
              </a:spcBef>
              <a:spcAft>
                <a:spcPts val="0"/>
              </a:spcAft>
              <a:buClr>
                <a:schemeClr val="dk1"/>
              </a:buClr>
              <a:buSzPts val="2500"/>
              <a:buNone/>
            </a:pPr>
            <a:r>
              <a:t/>
            </a:r>
            <a:endParaRPr sz="2500">
              <a:solidFill>
                <a:schemeClr val="dk1"/>
              </a:solidFill>
            </a:endParaRPr>
          </a:p>
          <a:p>
            <a:pPr indent="0" lvl="0" marL="0" rtl="0" algn="l">
              <a:lnSpc>
                <a:spcPct val="90000"/>
              </a:lnSpc>
              <a:spcBef>
                <a:spcPts val="750"/>
              </a:spcBef>
              <a:spcAft>
                <a:spcPts val="0"/>
              </a:spcAft>
              <a:buClr>
                <a:schemeClr val="dk1"/>
              </a:buClr>
              <a:buSzPts val="2800"/>
              <a:buNone/>
            </a:pPr>
            <a:r>
              <a:rPr lang="en-US" sz="2800">
                <a:solidFill>
                  <a:schemeClr val="dk1"/>
                </a:solidFill>
              </a:rPr>
              <a:t>You can imagine that there is an "active cursor" that is moved around the file as you read/write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0"/>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Reading Files</a:t>
            </a:r>
            <a:endParaRPr/>
          </a:p>
        </p:txBody>
      </p:sp>
      <p:sp>
        <p:nvSpPr>
          <p:cNvPr id="58" name="Google Shape;58;p10"/>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p>
            <a:pPr indent="-203200" lvl="0" marL="171450" rtl="0" algn="l">
              <a:lnSpc>
                <a:spcPct val="90000"/>
              </a:lnSpc>
              <a:spcBef>
                <a:spcPts val="0"/>
              </a:spcBef>
              <a:spcAft>
                <a:spcPts val="0"/>
              </a:spcAft>
              <a:buClr>
                <a:schemeClr val="dk1"/>
              </a:buClr>
              <a:buSzPts val="3200"/>
              <a:buChar char="•"/>
            </a:pPr>
            <a:r>
              <a:rPr lang="en-US" sz="3200"/>
              <a:t>Must </a:t>
            </a:r>
            <a:r>
              <a:rPr lang="en-US" sz="3200" u="sng"/>
              <a:t>know the structure</a:t>
            </a:r>
            <a:r>
              <a:rPr lang="en-US" sz="3200"/>
              <a:t> of the file:</a:t>
            </a:r>
            <a:endParaRPr sz="3000"/>
          </a:p>
          <a:p>
            <a:pPr indent="-196850" lvl="1" marL="514350" rtl="0" algn="l">
              <a:lnSpc>
                <a:spcPct val="90000"/>
              </a:lnSpc>
              <a:spcBef>
                <a:spcPts val="375"/>
              </a:spcBef>
              <a:spcAft>
                <a:spcPts val="0"/>
              </a:spcAft>
              <a:buClr>
                <a:schemeClr val="dk1"/>
              </a:buClr>
              <a:buSzPts val="2900"/>
              <a:buChar char="•"/>
            </a:pPr>
            <a:r>
              <a:rPr lang="en-US" sz="2900"/>
              <a:t>O</a:t>
            </a:r>
            <a:r>
              <a:rPr lang="en-US" sz="2900"/>
              <a:t>ne element per line? </a:t>
            </a:r>
            <a:endParaRPr sz="2800"/>
          </a:p>
          <a:p>
            <a:pPr indent="-196850" lvl="1" marL="514350" rtl="0" algn="l">
              <a:lnSpc>
                <a:spcPct val="90000"/>
              </a:lnSpc>
              <a:spcBef>
                <a:spcPts val="375"/>
              </a:spcBef>
              <a:spcAft>
                <a:spcPts val="0"/>
              </a:spcAft>
              <a:buClr>
                <a:schemeClr val="dk1"/>
              </a:buClr>
              <a:buSzPts val="2900"/>
              <a:buChar char="•"/>
            </a:pPr>
            <a:r>
              <a:rPr lang="en-US" sz="2900"/>
              <a:t>M</a:t>
            </a:r>
            <a:r>
              <a:rPr lang="en-US" sz="2900"/>
              <a:t>ultiple elements per line? </a:t>
            </a:r>
            <a:endParaRPr sz="2800"/>
          </a:p>
          <a:p>
            <a:pPr indent="-241300" lvl="0" marL="171450" rtl="0" algn="l">
              <a:lnSpc>
                <a:spcPct val="90000"/>
              </a:lnSpc>
              <a:spcBef>
                <a:spcPts val="375"/>
              </a:spcBef>
              <a:spcAft>
                <a:spcPts val="0"/>
              </a:spcAft>
              <a:buClr>
                <a:schemeClr val="dk1"/>
              </a:buClr>
              <a:buSzPts val="2900"/>
              <a:buChar char="•"/>
            </a:pPr>
            <a:r>
              <a:rPr lang="en-US" sz="2900"/>
              <a:t>H</a:t>
            </a:r>
            <a:r>
              <a:rPr lang="en-US" sz="2900"/>
              <a:t>ow are the fields divided?  </a:t>
            </a:r>
            <a:endParaRPr sz="2800"/>
          </a:p>
          <a:p>
            <a:pPr indent="-196850" lvl="1" marL="514350" rtl="0" algn="l">
              <a:lnSpc>
                <a:spcPct val="90000"/>
              </a:lnSpc>
              <a:spcBef>
                <a:spcPts val="375"/>
              </a:spcBef>
              <a:spcAft>
                <a:spcPts val="0"/>
              </a:spcAft>
              <a:buClr>
                <a:schemeClr val="dk1"/>
              </a:buClr>
              <a:buSzPts val="2900"/>
              <a:buChar char="•"/>
            </a:pPr>
            <a:r>
              <a:rPr lang="en-US" sz="2900"/>
              <a:t>Is there a delimiter such as a space or comma?  </a:t>
            </a:r>
            <a:endParaRPr sz="2800"/>
          </a:p>
          <a:p>
            <a:pPr indent="-196850" lvl="1" marL="514350" rtl="0" algn="l">
              <a:lnSpc>
                <a:spcPct val="90000"/>
              </a:lnSpc>
              <a:spcBef>
                <a:spcPts val="375"/>
              </a:spcBef>
              <a:spcAft>
                <a:spcPts val="0"/>
              </a:spcAft>
              <a:buClr>
                <a:schemeClr val="dk1"/>
              </a:buClr>
              <a:buSzPts val="2900"/>
              <a:buChar char="•"/>
            </a:pPr>
            <a:r>
              <a:rPr lang="en-US" sz="2900"/>
              <a:t>Are the fields defined by a certain number of bytes?</a:t>
            </a:r>
            <a:endParaRPr sz="2800"/>
          </a:p>
          <a:p>
            <a:pPr indent="-196850" lvl="1" marL="514350" rtl="0" algn="l">
              <a:lnSpc>
                <a:spcPct val="90000"/>
              </a:lnSpc>
              <a:spcBef>
                <a:spcPts val="375"/>
              </a:spcBef>
              <a:spcAft>
                <a:spcPts val="0"/>
              </a:spcAft>
              <a:buClr>
                <a:schemeClr val="dk1"/>
              </a:buClr>
              <a:buSzPts val="2900"/>
              <a:buChar char="•"/>
            </a:pPr>
            <a:r>
              <a:rPr lang="en-US" sz="2900"/>
              <a:t>Perhaps the file is binary</a:t>
            </a:r>
            <a:endParaRPr sz="2800"/>
          </a:p>
          <a:p>
            <a:pPr indent="-38100" lvl="0" marL="171450" rtl="0" algn="l">
              <a:lnSpc>
                <a:spcPct val="90000"/>
              </a:lnSpc>
              <a:spcBef>
                <a:spcPts val="750"/>
              </a:spcBef>
              <a:spcAft>
                <a:spcPts val="0"/>
              </a:spcAft>
              <a:buClr>
                <a:schemeClr val="dk1"/>
              </a:buClr>
              <a:buSzPts val="2100"/>
              <a:buNone/>
            </a:pPr>
            <a:r>
              <a:t/>
            </a:r>
            <a:endParaRPr sz="3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1"/>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File Structure Example</a:t>
            </a:r>
            <a:endParaRPr/>
          </a:p>
        </p:txBody>
      </p:sp>
      <p:sp>
        <p:nvSpPr>
          <p:cNvPr id="64" name="Google Shape;64;p11"/>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2400"/>
              <a:buNone/>
            </a:pPr>
            <a:r>
              <a:rPr lang="en-US" sz="2400"/>
              <a:t>An airline company could store the following data: </a:t>
            </a:r>
            <a:endParaRPr/>
          </a:p>
          <a:p>
            <a:pPr indent="-171450" lvl="1" marL="514350" rtl="0" algn="l">
              <a:lnSpc>
                <a:spcPct val="90000"/>
              </a:lnSpc>
              <a:spcBef>
                <a:spcPts val="375"/>
              </a:spcBef>
              <a:spcAft>
                <a:spcPts val="0"/>
              </a:spcAft>
              <a:buClr>
                <a:schemeClr val="dk1"/>
              </a:buClr>
              <a:buSzPts val="2400"/>
              <a:buChar char="•"/>
            </a:pPr>
            <a:r>
              <a:rPr lang="en-US" sz="2400"/>
              <a:t>flight number</a:t>
            </a:r>
            <a:endParaRPr/>
          </a:p>
          <a:p>
            <a:pPr indent="-171450" lvl="1" marL="514350" rtl="0" algn="l">
              <a:lnSpc>
                <a:spcPct val="90000"/>
              </a:lnSpc>
              <a:spcBef>
                <a:spcPts val="375"/>
              </a:spcBef>
              <a:spcAft>
                <a:spcPts val="0"/>
              </a:spcAft>
              <a:buClr>
                <a:schemeClr val="dk1"/>
              </a:buClr>
              <a:buSzPts val="2400"/>
              <a:buChar char="•"/>
            </a:pPr>
            <a:r>
              <a:rPr lang="en-US" sz="2400"/>
              <a:t>origin airport</a:t>
            </a:r>
            <a:endParaRPr/>
          </a:p>
          <a:p>
            <a:pPr indent="-171450" lvl="1" marL="514350" rtl="0" algn="l">
              <a:lnSpc>
                <a:spcPct val="90000"/>
              </a:lnSpc>
              <a:spcBef>
                <a:spcPts val="375"/>
              </a:spcBef>
              <a:spcAft>
                <a:spcPts val="0"/>
              </a:spcAft>
              <a:buClr>
                <a:schemeClr val="dk1"/>
              </a:buClr>
              <a:buSzPts val="2400"/>
              <a:buChar char="•"/>
            </a:pPr>
            <a:r>
              <a:rPr lang="en-US" sz="2400"/>
              <a:t>destination airport</a:t>
            </a:r>
            <a:endParaRPr/>
          </a:p>
          <a:p>
            <a:pPr indent="-171450" lvl="1" marL="514350" rtl="0" algn="l">
              <a:lnSpc>
                <a:spcPct val="90000"/>
              </a:lnSpc>
              <a:spcBef>
                <a:spcPts val="375"/>
              </a:spcBef>
              <a:spcAft>
                <a:spcPts val="0"/>
              </a:spcAft>
              <a:buClr>
                <a:schemeClr val="dk1"/>
              </a:buClr>
              <a:buSzPts val="2400"/>
              <a:buChar char="•"/>
            </a:pPr>
            <a:r>
              <a:rPr lang="en-US" sz="2400"/>
              <a:t>number of passengers</a:t>
            </a:r>
            <a:endParaRPr/>
          </a:p>
          <a:p>
            <a:pPr indent="-171450" lvl="1" marL="514350" rtl="0" algn="l">
              <a:lnSpc>
                <a:spcPct val="90000"/>
              </a:lnSpc>
              <a:spcBef>
                <a:spcPts val="375"/>
              </a:spcBef>
              <a:spcAft>
                <a:spcPts val="0"/>
              </a:spcAft>
              <a:buClr>
                <a:schemeClr val="dk1"/>
              </a:buClr>
              <a:buSzPts val="2400"/>
              <a:buChar char="•"/>
            </a:pPr>
            <a:r>
              <a:rPr lang="en-US" sz="2400"/>
              <a:t>average ticket price </a:t>
            </a:r>
            <a:endParaRPr/>
          </a:p>
          <a:p>
            <a:pPr indent="-171450" lvl="0" marL="171450" rtl="0" algn="l">
              <a:lnSpc>
                <a:spcPct val="90000"/>
              </a:lnSpc>
              <a:spcBef>
                <a:spcPts val="750"/>
              </a:spcBef>
              <a:spcAft>
                <a:spcPts val="0"/>
              </a:spcAft>
              <a:buClr>
                <a:schemeClr val="dk1"/>
              </a:buClr>
              <a:buSzPts val="2400"/>
              <a:buNone/>
            </a:pPr>
            <a:r>
              <a:rPr lang="en-US" sz="2400"/>
              <a:t>Such a file could contain the following data:</a:t>
            </a:r>
            <a:endParaRPr/>
          </a:p>
          <a:p>
            <a:pPr indent="-171450" lvl="0" marL="171450" rtl="0" algn="l">
              <a:lnSpc>
                <a:spcPct val="90000"/>
              </a:lnSpc>
              <a:spcBef>
                <a:spcPts val="750"/>
              </a:spcBef>
              <a:spcAft>
                <a:spcPts val="0"/>
              </a:spcAft>
              <a:buClr>
                <a:schemeClr val="dk1"/>
              </a:buClr>
              <a:buSzPts val="2000"/>
              <a:buNone/>
            </a:pPr>
            <a:r>
              <a:rPr b="1" lang="en-US" sz="2000">
                <a:latin typeface="Courier New"/>
                <a:ea typeface="Courier New"/>
                <a:cs typeface="Courier New"/>
                <a:sym typeface="Courier New"/>
              </a:rPr>
              <a:t>   AA123,BWI,SFO,235,239.5</a:t>
            </a:r>
            <a:endParaRPr/>
          </a:p>
          <a:p>
            <a:pPr indent="-171450" lvl="0" marL="171450" rtl="0" algn="l">
              <a:lnSpc>
                <a:spcPct val="90000"/>
              </a:lnSpc>
              <a:spcBef>
                <a:spcPts val="750"/>
              </a:spcBef>
              <a:spcAft>
                <a:spcPts val="0"/>
              </a:spcAft>
              <a:buClr>
                <a:schemeClr val="dk1"/>
              </a:buClr>
              <a:buSzPts val="2000"/>
              <a:buNone/>
            </a:pPr>
            <a:r>
              <a:rPr b="1" lang="en-US" sz="2000">
                <a:latin typeface="Courier New"/>
                <a:ea typeface="Courier New"/>
                <a:cs typeface="Courier New"/>
                <a:sym typeface="Courier New"/>
              </a:rPr>
              <a:t>   AA200,BOS,JFK,150,89.3</a:t>
            </a:r>
            <a:endParaRPr/>
          </a:p>
          <a:p>
            <a:pPr indent="-171450" lvl="0" marL="171450" rtl="0" algn="l">
              <a:lnSpc>
                <a:spcPct val="90000"/>
              </a:lnSpc>
              <a:spcBef>
                <a:spcPts val="750"/>
              </a:spcBef>
              <a:spcAft>
                <a:spcPts val="0"/>
              </a:spcAft>
              <a:buClr>
                <a:schemeClr val="dk1"/>
              </a:buClr>
              <a:buSzPts val="2400"/>
              <a:buNone/>
            </a:pPr>
            <a:r>
              <a:rPr lang="en-US" sz="2400"/>
              <a:t>In this case, the </a:t>
            </a:r>
            <a:r>
              <a:rPr lang="en-US" sz="2400" u="sng"/>
              <a:t>delimiter is a comma</a:t>
            </a:r>
            <a:r>
              <a:rPr lang="en-US" sz="2400"/>
              <a:t>.</a:t>
            </a:r>
            <a:r>
              <a:rPr b="1" lang="en-US" sz="2000">
                <a:solidFill>
                  <a:srgbClr val="000000"/>
                </a:solidFill>
                <a:latin typeface="Courier New"/>
                <a:ea typeface="Courier New"/>
                <a:cs typeface="Courier New"/>
                <a:sym typeface="Courier New"/>
              </a:rPr>
              <a:t>   </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2"/>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Airline Example</a:t>
            </a:r>
            <a:endParaRPr/>
          </a:p>
        </p:txBody>
      </p:sp>
      <p:sp>
        <p:nvSpPr>
          <p:cNvPr id="70" name="Google Shape;70;p12"/>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fontScale="40000" lnSpcReduction="10000"/>
          </a:bodyPr>
          <a:lstStyle/>
          <a:p>
            <a:pPr indent="0" lvl="0" marL="0" rtl="0" algn="l">
              <a:lnSpc>
                <a:spcPct val="90000"/>
              </a:lnSpc>
              <a:spcBef>
                <a:spcPts val="0"/>
              </a:spcBef>
              <a:spcAft>
                <a:spcPts val="0"/>
              </a:spcAft>
              <a:buClr>
                <a:srgbClr val="0000FF"/>
              </a:buClr>
              <a:buSzPct val="80769"/>
              <a:buNone/>
            </a:pPr>
            <a:r>
              <a:rPr lang="en-US">
                <a:solidFill>
                  <a:srgbClr val="0000FF"/>
                </a:solidFill>
                <a:latin typeface="Arial"/>
                <a:ea typeface="Arial"/>
                <a:cs typeface="Arial"/>
                <a:sym typeface="Arial"/>
              </a:rPr>
              <a:t>import</a:t>
            </a:r>
            <a:r>
              <a:rPr lang="en-US">
                <a:solidFill>
                  <a:srgbClr val="000000"/>
                </a:solidFill>
                <a:latin typeface="Arial"/>
                <a:ea typeface="Arial"/>
                <a:cs typeface="Arial"/>
                <a:sym typeface="Arial"/>
              </a:rPr>
              <a:t> java.io.*;</a:t>
            </a:r>
            <a:endParaRPr/>
          </a:p>
          <a:p>
            <a:pPr indent="0" lvl="0" marL="0" rtl="0" algn="l">
              <a:lnSpc>
                <a:spcPct val="90000"/>
              </a:lnSpc>
              <a:spcBef>
                <a:spcPts val="750"/>
              </a:spcBef>
              <a:spcAft>
                <a:spcPts val="0"/>
              </a:spcAft>
              <a:buClr>
                <a:srgbClr val="0000FF"/>
              </a:buClr>
              <a:buSzPct val="80769"/>
              <a:buNone/>
            </a:pPr>
            <a:r>
              <a:rPr lang="en-US">
                <a:solidFill>
                  <a:srgbClr val="0000FF"/>
                </a:solidFill>
                <a:latin typeface="Arial"/>
                <a:ea typeface="Arial"/>
                <a:cs typeface="Arial"/>
                <a:sym typeface="Arial"/>
              </a:rPr>
              <a:t>import</a:t>
            </a:r>
            <a:r>
              <a:rPr lang="en-US">
                <a:solidFill>
                  <a:srgbClr val="000000"/>
                </a:solidFill>
                <a:latin typeface="Arial"/>
                <a:ea typeface="Arial"/>
                <a:cs typeface="Arial"/>
                <a:sym typeface="Arial"/>
              </a:rPr>
              <a:t> java.util.*;</a:t>
            </a:r>
            <a:br>
              <a:rPr lang="en-US">
                <a:solidFill>
                  <a:srgbClr val="000000"/>
                </a:solidFill>
                <a:latin typeface="Arial"/>
                <a:ea typeface="Arial"/>
                <a:cs typeface="Arial"/>
                <a:sym typeface="Arial"/>
              </a:rPr>
            </a:br>
            <a:endParaRPr>
              <a:solidFill>
                <a:srgbClr val="000000"/>
              </a:solidFill>
              <a:latin typeface="Arial"/>
              <a:ea typeface="Arial"/>
              <a:cs typeface="Arial"/>
              <a:sym typeface="Arial"/>
            </a:endParaRPr>
          </a:p>
          <a:p>
            <a:pPr indent="0" lvl="0" marL="0" rtl="0" algn="l">
              <a:lnSpc>
                <a:spcPct val="90000"/>
              </a:lnSpc>
              <a:spcBef>
                <a:spcPts val="750"/>
              </a:spcBef>
              <a:spcAft>
                <a:spcPts val="0"/>
              </a:spcAft>
              <a:buClr>
                <a:srgbClr val="0000FF"/>
              </a:buClr>
              <a:buSzPct val="80769"/>
              <a:buNone/>
            </a:pPr>
            <a:r>
              <a:rPr lang="en-US">
                <a:solidFill>
                  <a:srgbClr val="0000FF"/>
                </a:solidFill>
                <a:latin typeface="Arial"/>
                <a:ea typeface="Arial"/>
                <a:cs typeface="Arial"/>
                <a:sym typeface="Arial"/>
              </a:rPr>
              <a:t>public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class</a:t>
            </a:r>
            <a:r>
              <a:rPr lang="en-US">
                <a:solidFill>
                  <a:srgbClr val="000000"/>
                </a:solidFill>
                <a:latin typeface="Arial"/>
                <a:ea typeface="Arial"/>
                <a:cs typeface="Arial"/>
                <a:sym typeface="Arial"/>
              </a:rPr>
              <a:t> Main {</a:t>
            </a:r>
            <a:endParaRPr>
              <a:solidFill>
                <a:srgbClr val="0000FF"/>
              </a:solidFill>
              <a:latin typeface="Arial"/>
              <a:ea typeface="Arial"/>
              <a:cs typeface="Arial"/>
              <a:sym typeface="Arial"/>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public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static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void</a:t>
            </a:r>
            <a:r>
              <a:rPr lang="en-US">
                <a:solidFill>
                  <a:srgbClr val="000000"/>
                </a:solidFill>
                <a:latin typeface="Arial"/>
                <a:ea typeface="Arial"/>
                <a:cs typeface="Arial"/>
                <a:sym typeface="Arial"/>
              </a:rPr>
              <a:t> main (String args[])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try</a:t>
            </a: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String dataline = </a:t>
            </a:r>
            <a:r>
              <a:rPr lang="en-US">
                <a:solidFill>
                  <a:srgbClr val="900112"/>
                </a:solidFill>
                <a:latin typeface="Arial"/>
                <a:ea typeface="Arial"/>
                <a:cs typeface="Arial"/>
                <a:sym typeface="Arial"/>
              </a:rPr>
              <a:t>""</a:t>
            </a:r>
            <a:r>
              <a:rPr lang="en-US">
                <a:solidFill>
                  <a:srgbClr val="000000"/>
                </a:solidFill>
                <a:latin typeface="Arial"/>
                <a:ea typeface="Arial"/>
                <a:cs typeface="Arial"/>
                <a:sym typeface="Arial"/>
              </a:rPr>
              <a:t>;</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File myFile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File(</a:t>
            </a:r>
            <a:r>
              <a:rPr lang="en-US">
                <a:solidFill>
                  <a:srgbClr val="900112"/>
                </a:solidFill>
                <a:latin typeface="Arial"/>
                <a:ea typeface="Arial"/>
                <a:cs typeface="Arial"/>
                <a:sym typeface="Arial"/>
              </a:rPr>
              <a:t>"source.csv"</a:t>
            </a:r>
            <a:r>
              <a:rPr lang="en-US">
                <a:solidFill>
                  <a:srgbClr val="000000"/>
                </a:solidFill>
                <a:latin typeface="Arial"/>
                <a:ea typeface="Arial"/>
                <a:cs typeface="Arial"/>
                <a:sym typeface="Arial"/>
              </a:rPr>
              <a:t>);</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Scanner scan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Scanner(myFile);  </a:t>
            </a:r>
            <a:r>
              <a:rPr lang="en-US">
                <a:solidFill>
                  <a:srgbClr val="4E8F00"/>
                </a:solidFill>
                <a:latin typeface="Arial"/>
                <a:ea typeface="Arial"/>
                <a:cs typeface="Arial"/>
                <a:sym typeface="Arial"/>
              </a:rPr>
              <a:t>// Note the layering</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while</a:t>
            </a:r>
            <a:r>
              <a:rPr lang="en-US">
                <a:solidFill>
                  <a:srgbClr val="000000"/>
                </a:solidFill>
                <a:latin typeface="Arial"/>
                <a:ea typeface="Arial"/>
                <a:cs typeface="Arial"/>
                <a:sym typeface="Arial"/>
              </a:rPr>
              <a:t> (scan.hasNextLine())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dataline = scan.nextLine();</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4E8F00"/>
                </a:solidFill>
                <a:latin typeface="Arial"/>
                <a:ea typeface="Arial"/>
                <a:cs typeface="Arial"/>
                <a:sym typeface="Arial"/>
              </a:rPr>
              <a:t>// Split the string by commas</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String[] tokens = dataline.split(</a:t>
            </a:r>
            <a:r>
              <a:rPr lang="en-US">
                <a:solidFill>
                  <a:srgbClr val="900112"/>
                </a:solidFill>
                <a:latin typeface="Arial"/>
                <a:ea typeface="Arial"/>
                <a:cs typeface="Arial"/>
                <a:sym typeface="Arial"/>
              </a:rPr>
              <a:t>","</a:t>
            </a:r>
            <a:r>
              <a:rPr lang="en-US">
                <a:solidFill>
                  <a:srgbClr val="000000"/>
                </a:solidFill>
                <a:latin typeface="Arial"/>
                <a:ea typeface="Arial"/>
                <a:cs typeface="Arial"/>
                <a:sym typeface="Arial"/>
              </a:rPr>
              <a:t>);</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System.out.println (dataline);</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catch</a:t>
            </a:r>
            <a:r>
              <a:rPr lang="en-US">
                <a:solidFill>
                  <a:srgbClr val="000000"/>
                </a:solidFill>
                <a:latin typeface="Arial"/>
                <a:ea typeface="Arial"/>
                <a:cs typeface="Arial"/>
                <a:sym typeface="Arial"/>
              </a:rPr>
              <a:t> (IOException ioex)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System.out.println (</a:t>
            </a:r>
            <a:r>
              <a:rPr lang="en-US">
                <a:solidFill>
                  <a:srgbClr val="900112"/>
                </a:solidFill>
                <a:latin typeface="Arial"/>
                <a:ea typeface="Arial"/>
                <a:cs typeface="Arial"/>
                <a:sym typeface="Arial"/>
              </a:rPr>
              <a:t>"Error: "</a:t>
            </a:r>
            <a:r>
              <a:rPr lang="en-US">
                <a:solidFill>
                  <a:srgbClr val="000000"/>
                </a:solidFill>
                <a:latin typeface="Arial"/>
                <a:ea typeface="Arial"/>
                <a:cs typeface="Arial"/>
                <a:sym typeface="Arial"/>
              </a:rPr>
              <a:t> + ioex.getMessage());</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4E8F00"/>
                </a:solidFill>
                <a:latin typeface="Arial"/>
                <a:ea typeface="Arial"/>
                <a:cs typeface="Arial"/>
                <a:sym typeface="Arial"/>
              </a:rPr>
              <a:t>// Don’t forget to close the file at some point</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a:t>
            </a:r>
            <a:endParaRPr/>
          </a:p>
          <a:p>
            <a:pPr indent="0" lvl="0" marL="0" rtl="0" algn="l">
              <a:lnSpc>
                <a:spcPct val="90000"/>
              </a:lnSpc>
              <a:spcBef>
                <a:spcPts val="750"/>
              </a:spcBef>
              <a:spcAft>
                <a:spcPts val="0"/>
              </a:spcAft>
              <a:buClr>
                <a:schemeClr val="dk1"/>
              </a:buClr>
              <a:buSzPct val="80769"/>
              <a:buNone/>
            </a:pPr>
            <a:r>
              <a:t/>
            </a:r>
            <a:endParaRPr>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3"/>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Writing Text to Files</a:t>
            </a:r>
            <a:endParaRPr/>
          </a:p>
        </p:txBody>
      </p:sp>
      <p:sp>
        <p:nvSpPr>
          <p:cNvPr id="76" name="Google Shape;76;p13"/>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2100"/>
              <a:buChar char="•"/>
            </a:pPr>
            <a:r>
              <a:rPr lang="en-US"/>
              <a:t>Similar to printing to the screen</a:t>
            </a:r>
            <a:endParaRPr/>
          </a:p>
          <a:p>
            <a:pPr indent="-38100" lvl="0" marL="171450" rtl="0" algn="l">
              <a:lnSpc>
                <a:spcPct val="90000"/>
              </a:lnSpc>
              <a:spcBef>
                <a:spcPts val="750"/>
              </a:spcBef>
              <a:spcAft>
                <a:spcPts val="0"/>
              </a:spcAft>
              <a:buClr>
                <a:schemeClr val="dk1"/>
              </a:buClr>
              <a:buSzPts val="2100"/>
              <a:buNone/>
            </a:pPr>
            <a:r>
              <a:t/>
            </a:r>
            <a:endParaRPr/>
          </a:p>
          <a:p>
            <a:pPr indent="-171450" lvl="0" marL="171450" rtl="0" algn="l">
              <a:lnSpc>
                <a:spcPct val="90000"/>
              </a:lnSpc>
              <a:spcBef>
                <a:spcPts val="750"/>
              </a:spcBef>
              <a:spcAft>
                <a:spcPts val="0"/>
              </a:spcAft>
              <a:buClr>
                <a:schemeClr val="dk1"/>
              </a:buClr>
              <a:buSzPts val="2100"/>
              <a:buChar char="•"/>
            </a:pPr>
            <a:r>
              <a:rPr lang="en-US"/>
              <a:t>In Java, you’ll use a PrintWriter (similar to System.out)</a:t>
            </a:r>
            <a:endParaRPr/>
          </a:p>
          <a:p>
            <a:pPr indent="-38100" lvl="0" marL="17145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4"/>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Writing Text to File</a:t>
            </a:r>
            <a:endParaRPr/>
          </a:p>
        </p:txBody>
      </p:sp>
      <p:sp>
        <p:nvSpPr>
          <p:cNvPr id="82" name="Google Shape;82;p14"/>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lnSpc>
                <a:spcPct val="90000"/>
              </a:lnSpc>
              <a:spcBef>
                <a:spcPts val="0"/>
              </a:spcBef>
              <a:spcAft>
                <a:spcPts val="0"/>
              </a:spcAft>
              <a:buClr>
                <a:srgbClr val="0000FF"/>
              </a:buClr>
              <a:buSzPct val="80769"/>
              <a:buNone/>
            </a:pPr>
            <a:r>
              <a:rPr lang="en-US">
                <a:solidFill>
                  <a:srgbClr val="0000FF"/>
                </a:solidFill>
                <a:latin typeface="Arial"/>
                <a:ea typeface="Arial"/>
                <a:cs typeface="Arial"/>
                <a:sym typeface="Arial"/>
              </a:rPr>
              <a:t>import</a:t>
            </a:r>
            <a:r>
              <a:rPr lang="en-US">
                <a:solidFill>
                  <a:srgbClr val="000000"/>
                </a:solidFill>
                <a:latin typeface="Arial"/>
                <a:ea typeface="Arial"/>
                <a:cs typeface="Arial"/>
                <a:sym typeface="Arial"/>
              </a:rPr>
              <a:t> java.io.*;</a:t>
            </a:r>
            <a:endParaRPr/>
          </a:p>
          <a:p>
            <a:pPr indent="0" lvl="0" marL="0" rtl="0" algn="l">
              <a:lnSpc>
                <a:spcPct val="90000"/>
              </a:lnSpc>
              <a:spcBef>
                <a:spcPts val="750"/>
              </a:spcBef>
              <a:spcAft>
                <a:spcPts val="0"/>
              </a:spcAft>
              <a:buClr>
                <a:srgbClr val="0000FF"/>
              </a:buClr>
              <a:buSzPct val="80769"/>
              <a:buNone/>
            </a:pPr>
            <a:r>
              <a:rPr lang="en-US">
                <a:solidFill>
                  <a:srgbClr val="0000FF"/>
                </a:solidFill>
                <a:latin typeface="Arial"/>
                <a:ea typeface="Arial"/>
                <a:cs typeface="Arial"/>
                <a:sym typeface="Arial"/>
              </a:rPr>
              <a:t>import</a:t>
            </a:r>
            <a:r>
              <a:rPr lang="en-US">
                <a:solidFill>
                  <a:srgbClr val="000000"/>
                </a:solidFill>
                <a:latin typeface="Arial"/>
                <a:ea typeface="Arial"/>
                <a:cs typeface="Arial"/>
                <a:sym typeface="Arial"/>
              </a:rPr>
              <a:t> java.util.*;</a:t>
            </a:r>
            <a:endParaRPr/>
          </a:p>
          <a:p>
            <a:pPr indent="0" lvl="0" marL="0" rtl="0" algn="l">
              <a:lnSpc>
                <a:spcPct val="90000"/>
              </a:lnSpc>
              <a:spcBef>
                <a:spcPts val="750"/>
              </a:spcBef>
              <a:spcAft>
                <a:spcPts val="0"/>
              </a:spcAft>
              <a:buClr>
                <a:schemeClr val="dk1"/>
              </a:buClr>
              <a:buSzPct val="80769"/>
              <a:buNone/>
            </a:pPr>
            <a:r>
              <a:t/>
            </a:r>
            <a:endParaRPr>
              <a:solidFill>
                <a:srgbClr val="9A9A9A"/>
              </a:solidFill>
              <a:latin typeface="Arial"/>
              <a:ea typeface="Arial"/>
              <a:cs typeface="Arial"/>
              <a:sym typeface="Arial"/>
            </a:endParaRPr>
          </a:p>
          <a:p>
            <a:pPr indent="0" lvl="0" marL="0" rtl="0" algn="l">
              <a:lnSpc>
                <a:spcPct val="90000"/>
              </a:lnSpc>
              <a:spcBef>
                <a:spcPts val="750"/>
              </a:spcBef>
              <a:spcAft>
                <a:spcPts val="0"/>
              </a:spcAft>
              <a:buClr>
                <a:srgbClr val="0000FF"/>
              </a:buClr>
              <a:buSzPct val="80769"/>
              <a:buNone/>
            </a:pPr>
            <a:r>
              <a:rPr lang="en-US">
                <a:solidFill>
                  <a:srgbClr val="0000FF"/>
                </a:solidFill>
                <a:latin typeface="Arial"/>
                <a:ea typeface="Arial"/>
                <a:cs typeface="Arial"/>
                <a:sym typeface="Arial"/>
              </a:rPr>
              <a:t>public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class</a:t>
            </a:r>
            <a:r>
              <a:rPr lang="en-US">
                <a:solidFill>
                  <a:srgbClr val="000000"/>
                </a:solidFill>
                <a:latin typeface="Arial"/>
                <a:ea typeface="Arial"/>
                <a:cs typeface="Arial"/>
                <a:sym typeface="Arial"/>
              </a:rPr>
              <a:t> Main {</a:t>
            </a:r>
            <a:endParaRPr>
              <a:solidFill>
                <a:srgbClr val="0000FF"/>
              </a:solidFill>
              <a:latin typeface="Arial"/>
              <a:ea typeface="Arial"/>
              <a:cs typeface="Arial"/>
              <a:sym typeface="Arial"/>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public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static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void</a:t>
            </a:r>
            <a:r>
              <a:rPr lang="en-US">
                <a:solidFill>
                  <a:srgbClr val="000000"/>
                </a:solidFill>
                <a:latin typeface="Arial"/>
                <a:ea typeface="Arial"/>
                <a:cs typeface="Arial"/>
                <a:sym typeface="Arial"/>
              </a:rPr>
              <a:t> main (String args[])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File myFile;</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PrintWriter pw = null;</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try</a:t>
            </a: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myFile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File (</a:t>
            </a:r>
            <a:r>
              <a:rPr lang="en-US">
                <a:solidFill>
                  <a:srgbClr val="900112"/>
                </a:solidFill>
                <a:latin typeface="Arial"/>
                <a:ea typeface="Arial"/>
                <a:cs typeface="Arial"/>
                <a:sym typeface="Arial"/>
              </a:rPr>
              <a:t>"output.txt"</a:t>
            </a:r>
            <a:r>
              <a:rPr lang="en-US">
                <a:solidFill>
                  <a:srgbClr val="000000"/>
                </a:solidFill>
                <a:latin typeface="Arial"/>
                <a:ea typeface="Arial"/>
                <a:cs typeface="Arial"/>
                <a:sym typeface="Arial"/>
              </a:rPr>
              <a:t>);</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pw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PrintWriter(myFile);  </a:t>
            </a:r>
            <a:r>
              <a:rPr lang="en-US">
                <a:solidFill>
                  <a:srgbClr val="4E8F00"/>
                </a:solidFill>
                <a:latin typeface="Arial"/>
                <a:ea typeface="Arial"/>
                <a:cs typeface="Arial"/>
                <a:sym typeface="Arial"/>
              </a:rPr>
              <a:t>// layering</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pw.println(</a:t>
            </a:r>
            <a:r>
              <a:rPr lang="en-US">
                <a:solidFill>
                  <a:srgbClr val="900112"/>
                </a:solidFill>
                <a:latin typeface="Arial"/>
                <a:ea typeface="Arial"/>
                <a:cs typeface="Arial"/>
                <a:sym typeface="Arial"/>
              </a:rPr>
              <a:t>"Bob was here"</a:t>
            </a:r>
            <a:r>
              <a:rPr lang="en-US">
                <a:solidFill>
                  <a:srgbClr val="000000"/>
                </a:solidFill>
                <a:latin typeface="Arial"/>
                <a:ea typeface="Arial"/>
                <a:cs typeface="Arial"/>
                <a:sym typeface="Arial"/>
              </a:rPr>
              <a:t>);</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pw.println(</a:t>
            </a:r>
            <a:r>
              <a:rPr lang="en-US">
                <a:solidFill>
                  <a:srgbClr val="900112"/>
                </a:solidFill>
                <a:latin typeface="Arial"/>
                <a:ea typeface="Arial"/>
                <a:cs typeface="Arial"/>
                <a:sym typeface="Arial"/>
              </a:rPr>
              <a:t>"and he's angry"</a:t>
            </a:r>
            <a:r>
              <a:rPr lang="en-US">
                <a:solidFill>
                  <a:srgbClr val="000000"/>
                </a:solidFill>
                <a:latin typeface="Arial"/>
                <a:ea typeface="Arial"/>
                <a:cs typeface="Arial"/>
                <a:sym typeface="Arial"/>
              </a:rPr>
              <a:t>);</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catch</a:t>
            </a:r>
            <a:r>
              <a:rPr lang="en-US">
                <a:solidFill>
                  <a:srgbClr val="000000"/>
                </a:solidFill>
                <a:latin typeface="Arial"/>
                <a:ea typeface="Arial"/>
                <a:cs typeface="Arial"/>
                <a:sym typeface="Arial"/>
              </a:rPr>
              <a:t> (IOException ioex)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System.out.println (</a:t>
            </a:r>
            <a:r>
              <a:rPr lang="en-US">
                <a:solidFill>
                  <a:srgbClr val="900112"/>
                </a:solidFill>
                <a:latin typeface="Arial"/>
                <a:ea typeface="Arial"/>
                <a:cs typeface="Arial"/>
                <a:sym typeface="Arial"/>
              </a:rPr>
              <a:t>"Error: "</a:t>
            </a:r>
            <a:r>
              <a:rPr lang="en-US">
                <a:solidFill>
                  <a:srgbClr val="000000"/>
                </a:solidFill>
                <a:latin typeface="Arial"/>
                <a:ea typeface="Arial"/>
                <a:cs typeface="Arial"/>
                <a:sym typeface="Arial"/>
              </a:rPr>
              <a:t> + ioex.getMessage());</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finally</a:t>
            </a: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if</a:t>
            </a:r>
            <a:r>
              <a:rPr lang="en-US">
                <a:solidFill>
                  <a:srgbClr val="000000"/>
                </a:solidFill>
                <a:latin typeface="Arial"/>
                <a:ea typeface="Arial"/>
                <a:cs typeface="Arial"/>
                <a:sym typeface="Arial"/>
              </a:rPr>
              <a:t> (pw != null)  pw.close();</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