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y="6858000" cx="9144000"/>
  <p:notesSz cx="9144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180013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gb846e43469_0_21:notes"/>
          <p:cNvSpPr/>
          <p:nvPr>
            <p:ph idx="2" type="sldImg"/>
          </p:nvPr>
        </p:nvSpPr>
        <p:spPr>
          <a:xfrm>
            <a:off x="1571649" y="514804"/>
            <a:ext cx="6000900" cy="2572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2" name="Google Shape;32;gb846e43469_0_21:notes"/>
          <p:cNvSpPr txBox="1"/>
          <p:nvPr>
            <p:ph idx="1" type="body"/>
          </p:nvPr>
        </p:nvSpPr>
        <p:spPr>
          <a:xfrm>
            <a:off x="1218406" y="3257777"/>
            <a:ext cx="6707700" cy="3085500"/>
          </a:xfrm>
          <a:prstGeom prst="rect">
            <a:avLst/>
          </a:prstGeom>
          <a:noFill/>
          <a:ln>
            <a:noFill/>
          </a:ln>
        </p:spPr>
        <p:txBody>
          <a:bodyPr anchorCtr="0" anchor="t" bIns="51275" lIns="102550" spcFirstLastPara="1" rIns="102550" wrap="square" tIns="51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gb846e43469_0_21:notes"/>
          <p:cNvSpPr txBox="1"/>
          <p:nvPr>
            <p:ph idx="12" type="sldNum"/>
          </p:nvPr>
        </p:nvSpPr>
        <p:spPr>
          <a:xfrm>
            <a:off x="5181204" y="6515554"/>
            <a:ext cx="3962700" cy="342300"/>
          </a:xfrm>
          <a:prstGeom prst="rect">
            <a:avLst/>
          </a:prstGeom>
          <a:noFill/>
          <a:ln>
            <a:noFill/>
          </a:ln>
        </p:spPr>
        <p:txBody>
          <a:bodyPr anchorCtr="0" anchor="b" bIns="51275" lIns="102550" spcFirstLastPara="1" rIns="102550" wrap="square" tIns="51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0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0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2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5" name="Google Shape;95;p12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2:notes"/>
          <p:cNvSpPr txBox="1"/>
          <p:nvPr>
            <p:ph idx="12" type="sldNum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3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2" name="Google Shape;102;p13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3:notes"/>
          <p:cNvSpPr txBox="1"/>
          <p:nvPr>
            <p:ph idx="12" type="sldNum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4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4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5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5" name="Google Shape;115;p15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5:notes"/>
          <p:cNvSpPr txBox="1"/>
          <p:nvPr>
            <p:ph idx="12" type="sldNum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6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2" name="Google Shape;122;p16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6:notes"/>
          <p:cNvSpPr txBox="1"/>
          <p:nvPr>
            <p:ph idx="12" type="sldNum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7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7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8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5" name="Google Shape;135;p18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8:notes"/>
          <p:cNvSpPr txBox="1"/>
          <p:nvPr>
            <p:ph idx="12" type="sldNum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9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9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2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22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2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3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23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4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24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5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25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6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26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7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27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9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29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0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30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1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6" name="Google Shape;196;p31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31:notes"/>
          <p:cNvSpPr txBox="1"/>
          <p:nvPr>
            <p:ph idx="12" type="sldNum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2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3" name="Google Shape;203;p32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32:notes"/>
          <p:cNvSpPr txBox="1"/>
          <p:nvPr>
            <p:ph idx="12" type="sldNum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6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36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5" name="Google Shape;45;p3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3:notes"/>
          <p:cNvSpPr txBox="1"/>
          <p:nvPr>
            <p:ph idx="12" type="sldNum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6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6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7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7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8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8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9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9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143000" y="1122363"/>
            <a:ext cx="6858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143000" y="3602037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465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600"/>
            </a:lvl1pPr>
            <a:lvl2pPr indent="-3810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8735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200"/>
            </a:lvl3pPr>
            <a:lvl4pPr indent="-355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302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175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388200" y="488833"/>
            <a:ext cx="8400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/>
          <p:nvPr>
            <p:ph type="title"/>
          </p:nvPr>
        </p:nvSpPr>
        <p:spPr>
          <a:xfrm>
            <a:off x="623888" y="1709740"/>
            <a:ext cx="78867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" type="body"/>
          </p:nvPr>
        </p:nvSpPr>
        <p:spPr>
          <a:xfrm>
            <a:off x="623888" y="4589464"/>
            <a:ext cx="78867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7" name="Google Shape;27;p6"/>
          <p:cNvSpPr txBox="1"/>
          <p:nvPr>
            <p:ph idx="10" type="dt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1" type="ftr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28650" y="6581748"/>
            <a:ext cx="20574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028950" y="6581748"/>
            <a:ext cx="30861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457950" y="6581748"/>
            <a:ext cx="20574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2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3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4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ctrTitle"/>
          </p:nvPr>
        </p:nvSpPr>
        <p:spPr>
          <a:xfrm>
            <a:off x="1951200" y="1951975"/>
            <a:ext cx="52416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</a:pPr>
            <a:r>
              <a:rPr lang="en-US"/>
              <a:t>Module 5</a:t>
            </a:r>
            <a:endParaRPr/>
          </a:p>
        </p:txBody>
      </p:sp>
      <p:sp>
        <p:nvSpPr>
          <p:cNvPr id="36" name="Google Shape;36;p7"/>
          <p:cNvSpPr txBox="1"/>
          <p:nvPr>
            <p:ph idx="1" type="subTitle"/>
          </p:nvPr>
        </p:nvSpPr>
        <p:spPr>
          <a:xfrm>
            <a:off x="1837644" y="3415800"/>
            <a:ext cx="5468700" cy="14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Part 1</a:t>
            </a:r>
            <a:endParaRPr sz="3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Exception and </a:t>
            </a:r>
            <a:b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Exception Handling</a:t>
            </a:r>
            <a:endParaRPr sz="28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Exception Hierarchy in Java</a:t>
            </a:r>
            <a:endParaRPr/>
          </a:p>
        </p:txBody>
      </p:sp>
      <p:sp>
        <p:nvSpPr>
          <p:cNvPr id="91" name="Google Shape;91;p16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rPr lang="en-US"/>
              <a:t> </a:t>
            </a:r>
            <a:endParaRPr/>
          </a:p>
        </p:txBody>
      </p:sp>
      <p:pic>
        <p:nvPicPr>
          <p:cNvPr descr="Image result for Checked vs Unchecked Exceptions" id="92" name="Google Shape;92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4416" y="1447800"/>
            <a:ext cx="8029575" cy="48954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 cap="none"/>
              <a:t>The Flow of Exception Handling</a:t>
            </a:r>
            <a:endParaRPr sz="3600" cap="none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369875" y="1253335"/>
            <a:ext cx="8418300" cy="426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>
                <a:solidFill>
                  <a:schemeClr val="dk1"/>
                </a:solidFill>
              </a:rPr>
              <a:t>When a “problem” occurs in a try block: </a:t>
            </a:r>
            <a:endParaRPr/>
          </a:p>
          <a:p>
            <a:pPr indent="-457200" lvl="1" marL="800100" rtl="0" algn="l">
              <a:lnSpc>
                <a:spcPct val="95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AutoNum type="arabicPeriod"/>
            </a:pPr>
            <a:r>
              <a:rPr lang="en-US" sz="2500"/>
              <a:t>A</a:t>
            </a:r>
            <a:r>
              <a:rPr lang="en-US" sz="2500">
                <a:solidFill>
                  <a:schemeClr val="dk1"/>
                </a:solidFill>
              </a:rPr>
              <a:t>n exception is thrown</a:t>
            </a:r>
            <a:endParaRPr/>
          </a:p>
          <a:p>
            <a:pPr indent="-457200" lvl="1" marL="800100" rtl="0" algn="l">
              <a:lnSpc>
                <a:spcPct val="95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AutoNum type="arabicPeriod"/>
            </a:pPr>
            <a:r>
              <a:rPr lang="en-US" sz="2500">
                <a:solidFill>
                  <a:schemeClr val="dk1"/>
                </a:solidFill>
              </a:rPr>
              <a:t>Program control </a:t>
            </a:r>
            <a:r>
              <a:rPr lang="en-US" sz="2500" u="sng">
                <a:solidFill>
                  <a:schemeClr val="dk1"/>
                </a:solidFill>
              </a:rPr>
              <a:t>immediately transfers</a:t>
            </a:r>
            <a:r>
              <a:rPr lang="en-US" sz="2500">
                <a:solidFill>
                  <a:schemeClr val="dk1"/>
                </a:solidFill>
              </a:rPr>
              <a:t> to the first catch block matching the type of the thrown exception.</a:t>
            </a:r>
            <a:endParaRPr/>
          </a:p>
          <a:p>
            <a:pPr indent="-457200" lvl="1" marL="800100" rtl="0" algn="l">
              <a:lnSpc>
                <a:spcPct val="95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AutoNum type="arabicPeriod"/>
            </a:pPr>
            <a:r>
              <a:rPr lang="en-US" sz="2500"/>
              <a:t>If we have a finally block it’s executed next</a:t>
            </a:r>
            <a:endParaRPr sz="2500"/>
          </a:p>
          <a:p>
            <a:pPr indent="-457200" lvl="1" marL="800100" rtl="0" algn="l">
              <a:lnSpc>
                <a:spcPct val="95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AutoNum type="arabicPeriod"/>
            </a:pPr>
            <a:r>
              <a:rPr lang="en-US" sz="2500">
                <a:solidFill>
                  <a:schemeClr val="dk1"/>
                </a:solidFill>
              </a:rPr>
              <a:t>After the exception is handled, program control resumes after the last catch/finally block.</a:t>
            </a:r>
            <a:endParaRPr/>
          </a:p>
          <a:p>
            <a:pPr indent="-279400" lvl="0" marL="457200" rtl="0" algn="l">
              <a:lnSpc>
                <a:spcPct val="95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  <a:p>
            <a:pPr indent="-279400" lvl="0" marL="457200" rtl="0" algn="l">
              <a:lnSpc>
                <a:spcPct val="95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8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 cap="none"/>
              <a:t>The Flow of Exception Handling</a:t>
            </a:r>
            <a:endParaRPr sz="3600" cap="none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8"/>
          <p:cNvSpPr txBox="1"/>
          <p:nvPr>
            <p:ph idx="1" type="body"/>
          </p:nvPr>
        </p:nvSpPr>
        <p:spPr>
          <a:xfrm>
            <a:off x="369875" y="1253335"/>
            <a:ext cx="8418300" cy="311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>
                <a:solidFill>
                  <a:schemeClr val="dk1"/>
                </a:solidFill>
              </a:rPr>
              <a:t>When a problem DOES NOT occur in a try block: </a:t>
            </a:r>
            <a:endParaRPr/>
          </a:p>
          <a:p>
            <a:pPr indent="-457200" lvl="1" marL="800100" rtl="0" algn="l">
              <a:lnSpc>
                <a:spcPct val="95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AutoNum type="arabicPeriod"/>
            </a:pPr>
            <a:r>
              <a:rPr lang="en-US" sz="2500"/>
              <a:t>A</a:t>
            </a:r>
            <a:r>
              <a:rPr lang="en-US" sz="2500">
                <a:solidFill>
                  <a:schemeClr val="dk1"/>
                </a:solidFill>
              </a:rPr>
              <a:t>n exception is NOT thrown</a:t>
            </a:r>
            <a:endParaRPr/>
          </a:p>
          <a:p>
            <a:pPr indent="-457200" lvl="1" marL="800100" rtl="0" algn="l">
              <a:lnSpc>
                <a:spcPct val="95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AutoNum type="arabicPeriod"/>
            </a:pPr>
            <a:r>
              <a:rPr lang="en-US" sz="2500">
                <a:solidFill>
                  <a:schemeClr val="dk1"/>
                </a:solidFill>
              </a:rPr>
              <a:t>The catch block(s) do NOT execute at all</a:t>
            </a:r>
            <a:endParaRPr/>
          </a:p>
          <a:p>
            <a:pPr indent="-457200" lvl="1" marL="800100" rtl="0" algn="l">
              <a:lnSpc>
                <a:spcPct val="95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AutoNum type="arabicPeriod"/>
            </a:pPr>
            <a:r>
              <a:rPr lang="en-US" sz="2500"/>
              <a:t>Execution continues through the “try” block, then continues after the catch/finally block</a:t>
            </a:r>
            <a:endParaRPr/>
          </a:p>
          <a:p>
            <a:pPr indent="-279400" lvl="0" marL="457200" rtl="0" algn="l">
              <a:lnSpc>
                <a:spcPct val="95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  <a:p>
            <a:pPr indent="-279400" lvl="0" marL="457200" rtl="0" algn="l">
              <a:lnSpc>
                <a:spcPct val="95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Rules on the catch block</a:t>
            </a:r>
            <a:endParaRPr/>
          </a:p>
        </p:txBody>
      </p:sp>
      <p:sp>
        <p:nvSpPr>
          <p:cNvPr id="112" name="Google Shape;112;p19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841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/>
              <a:t>Must have one or more catches immediately after the try block</a:t>
            </a:r>
            <a:endParaRPr sz="2800"/>
          </a:p>
          <a:p>
            <a:pPr indent="-1841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/>
              <a:t>You can have more than one catch block</a:t>
            </a:r>
            <a:endParaRPr sz="2800"/>
          </a:p>
          <a:p>
            <a:pPr indent="-1841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/>
              <a:t>Only one catch block executes – </a:t>
            </a:r>
            <a:r>
              <a:rPr lang="en-US" u="sng"/>
              <a:t>the first matching one</a:t>
            </a:r>
            <a:endParaRPr sz="2800"/>
          </a:p>
          <a:p>
            <a:pPr indent="-1841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/>
              <a:t>The order matters:</a:t>
            </a:r>
            <a:endParaRPr sz="2800"/>
          </a:p>
          <a:p>
            <a:pPr indent="-1841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/>
              <a:t>There’s an Exception hierarchy</a:t>
            </a:r>
            <a:endParaRPr sz="2600"/>
          </a:p>
          <a:p>
            <a:pPr indent="-1841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/>
              <a:t>Child class must appear before parent classes</a:t>
            </a:r>
            <a:endParaRPr sz="2600"/>
          </a:p>
          <a:p>
            <a:pPr indent="-1841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/>
              <a:t>Why?</a:t>
            </a:r>
            <a:endParaRPr sz="2600"/>
          </a:p>
          <a:p>
            <a:pPr indent="-1841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/>
              <a:t>Usually have the generic Exception as the last class</a:t>
            </a:r>
            <a:endParaRPr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0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/>
              <a:t>c</a:t>
            </a:r>
            <a:r>
              <a:rPr lang="en-US" sz="3600" cap="none"/>
              <a:t>atch Block</a:t>
            </a:r>
            <a:endParaRPr sz="3600" cap="none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20"/>
          <p:cNvSpPr txBox="1"/>
          <p:nvPr>
            <p:ph idx="1" type="body"/>
          </p:nvPr>
        </p:nvSpPr>
        <p:spPr>
          <a:xfrm>
            <a:off x="369875" y="1253335"/>
            <a:ext cx="8418300" cy="358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32FF"/>
              </a:buClr>
              <a:buSzPts val="2800"/>
              <a:buNone/>
            </a:pPr>
            <a:r>
              <a:rPr lang="en-US" sz="2800">
                <a:solidFill>
                  <a:srgbClr val="0432FF"/>
                </a:solidFill>
              </a:rPr>
              <a:t>catch</a:t>
            </a:r>
            <a:r>
              <a:rPr lang="en-US" sz="2800">
                <a:solidFill>
                  <a:schemeClr val="dk1"/>
                </a:solidFill>
              </a:rPr>
              <a:t>(IO.FileNotFoundException fnfe)</a:t>
            </a:r>
            <a:br>
              <a:rPr lang="en-US" sz="2800">
                <a:solidFill>
                  <a:schemeClr val="dk1"/>
                </a:solidFill>
              </a:rPr>
            </a:br>
            <a:r>
              <a:rPr lang="en-US" sz="2800">
                <a:solidFill>
                  <a:schemeClr val="dk1"/>
                </a:solidFill>
              </a:rPr>
              <a:t>{</a:t>
            </a:r>
            <a:br>
              <a:rPr lang="en-US" sz="2800">
                <a:solidFill>
                  <a:schemeClr val="dk1"/>
                </a:solidFill>
              </a:rPr>
            </a:br>
            <a:r>
              <a:rPr lang="en-US" sz="2800">
                <a:solidFill>
                  <a:schemeClr val="dk1"/>
                </a:solidFill>
              </a:rPr>
              <a:t>   // handle file not found (using fnfe object)</a:t>
            </a:r>
            <a:br>
              <a:rPr lang="en-US" sz="2800">
                <a:solidFill>
                  <a:schemeClr val="dk1"/>
                </a:solidFill>
              </a:rPr>
            </a:br>
            <a:r>
              <a:rPr lang="en-US" sz="2800">
                <a:solidFill>
                  <a:schemeClr val="dk1"/>
                </a:solidFill>
              </a:rPr>
              <a:t>}</a:t>
            </a:r>
            <a:br>
              <a:rPr lang="en-US" sz="2800">
                <a:solidFill>
                  <a:schemeClr val="dk1"/>
                </a:solidFill>
              </a:rPr>
            </a:br>
            <a:br>
              <a:rPr lang="en-US" sz="2800">
                <a:solidFill>
                  <a:schemeClr val="dk1"/>
                </a:solidFill>
              </a:rPr>
            </a:br>
            <a:r>
              <a:rPr lang="en-US" sz="2800">
                <a:solidFill>
                  <a:srgbClr val="0432FF"/>
                </a:solidFill>
              </a:rPr>
              <a:t>catch</a:t>
            </a:r>
            <a:r>
              <a:rPr lang="en-US" sz="2800">
                <a:solidFill>
                  <a:schemeClr val="dk1"/>
                </a:solidFill>
              </a:rPr>
              <a:t>(Exception e)</a:t>
            </a:r>
            <a:br>
              <a:rPr lang="en-US" sz="2800">
                <a:solidFill>
                  <a:schemeClr val="dk1"/>
                </a:solidFill>
              </a:rPr>
            </a:br>
            <a:r>
              <a:rPr lang="en-US" sz="2800">
                <a:solidFill>
                  <a:schemeClr val="dk1"/>
                </a:solidFill>
              </a:rPr>
              <a:t>{</a:t>
            </a:r>
            <a:br>
              <a:rPr lang="en-US" sz="2800">
                <a:solidFill>
                  <a:schemeClr val="dk1"/>
                </a:solidFill>
              </a:rPr>
            </a:br>
            <a:r>
              <a:rPr lang="en-US" sz="2800">
                <a:solidFill>
                  <a:schemeClr val="dk1"/>
                </a:solidFill>
              </a:rPr>
              <a:t>   // handle other type of exception (using e object)</a:t>
            </a:r>
            <a:br>
              <a:rPr lang="en-US" sz="2800">
                <a:solidFill>
                  <a:schemeClr val="dk1"/>
                </a:solidFill>
              </a:rPr>
            </a:br>
            <a:r>
              <a:rPr lang="en-US" sz="2800">
                <a:solidFill>
                  <a:schemeClr val="dk1"/>
                </a:solidFill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1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 cap="none">
                <a:latin typeface="Calibri"/>
                <a:ea typeface="Calibri"/>
                <a:cs typeface="Calibri"/>
                <a:sym typeface="Calibri"/>
              </a:rPr>
              <a:t>finally Block</a:t>
            </a:r>
            <a:endParaRPr sz="3600" cap="none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21"/>
          <p:cNvSpPr txBox="1"/>
          <p:nvPr>
            <p:ph idx="1" type="body"/>
          </p:nvPr>
        </p:nvSpPr>
        <p:spPr>
          <a:xfrm>
            <a:off x="369875" y="1253335"/>
            <a:ext cx="8418300" cy="495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4572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</a:rPr>
              <a:t>This is the “cleanup” block</a:t>
            </a:r>
            <a:endParaRPr/>
          </a:p>
          <a:p>
            <a:pPr indent="-457200" lvl="0" marL="457200" rtl="0" algn="l">
              <a:lnSpc>
                <a:spcPct val="95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</a:rPr>
              <a:t>Example: Operating systems typically prevent more than one program from manipulating a file.</a:t>
            </a:r>
            <a:endParaRPr/>
          </a:p>
          <a:p>
            <a:pPr indent="-457200" lvl="0" marL="457200" rtl="0" algn="l">
              <a:lnSpc>
                <a:spcPct val="95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</a:rPr>
              <a:t>Therefore, the program should </a:t>
            </a:r>
            <a:r>
              <a:rPr lang="en-US" sz="2800" u="sng">
                <a:solidFill>
                  <a:schemeClr val="dk1"/>
                </a:solidFill>
              </a:rPr>
              <a:t>close the file</a:t>
            </a:r>
            <a:br>
              <a:rPr lang="en-US" sz="2800">
                <a:solidFill>
                  <a:schemeClr val="dk1"/>
                </a:solidFill>
              </a:rPr>
            </a:br>
            <a:r>
              <a:rPr lang="en-US" sz="2800">
                <a:solidFill>
                  <a:schemeClr val="dk1"/>
                </a:solidFill>
              </a:rPr>
              <a:t>(i.e., release the resource) </a:t>
            </a:r>
            <a:r>
              <a:rPr lang="en-US" sz="2800" u="sng">
                <a:solidFill>
                  <a:schemeClr val="dk1"/>
                </a:solidFill>
              </a:rPr>
              <a:t>whether an exception was thrown or not</a:t>
            </a:r>
            <a:r>
              <a:rPr lang="en-US" sz="2800">
                <a:solidFill>
                  <a:schemeClr val="dk1"/>
                </a:solidFill>
              </a:rPr>
              <a:t> </a:t>
            </a:r>
            <a:endParaRPr/>
          </a:p>
          <a:p>
            <a:pPr indent="-457200" lvl="0" marL="457200" rtl="0" algn="l">
              <a:lnSpc>
                <a:spcPct val="95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</a:rPr>
              <a:t>The finally block is </a:t>
            </a:r>
            <a:r>
              <a:rPr lang="en-US" sz="2800" u="sng">
                <a:solidFill>
                  <a:schemeClr val="dk1"/>
                </a:solidFill>
              </a:rPr>
              <a:t>guaranteed</a:t>
            </a:r>
            <a:r>
              <a:rPr lang="en-US" sz="2800">
                <a:solidFill>
                  <a:schemeClr val="dk1"/>
                </a:solidFill>
              </a:rPr>
              <a:t> to execute regardless of whether an exception occurs.</a:t>
            </a:r>
            <a:endParaRPr/>
          </a:p>
          <a:p>
            <a:pPr indent="-457200" lvl="0" marL="457200" rtl="0" algn="l">
              <a:lnSpc>
                <a:spcPct val="95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/>
              <a:t>Note: the finally block can’t see variables declared in the </a:t>
            </a:r>
            <a:r>
              <a:rPr lang="en-US" sz="2800">
                <a:solidFill>
                  <a:srgbClr val="0432FF"/>
                </a:solidFill>
              </a:rPr>
              <a:t>try</a:t>
            </a:r>
            <a:r>
              <a:rPr lang="en-US" sz="2800"/>
              <a:t> or </a:t>
            </a:r>
            <a:r>
              <a:rPr lang="en-US" sz="2800">
                <a:solidFill>
                  <a:srgbClr val="0432FF"/>
                </a:solidFill>
              </a:rPr>
              <a:t>catch</a:t>
            </a:r>
            <a:r>
              <a:rPr lang="en-US" sz="2800"/>
              <a:t> blocks</a:t>
            </a:r>
            <a:endParaRPr sz="2800">
              <a:solidFill>
                <a:schemeClr val="dk1"/>
              </a:solidFill>
            </a:endParaRPr>
          </a:p>
          <a:p>
            <a:pPr indent="-41275" lvl="0" marL="21907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2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/>
              <a:t>Full try/catch/finally Syntax</a:t>
            </a:r>
            <a:endParaRPr/>
          </a:p>
        </p:txBody>
      </p:sp>
      <p:sp>
        <p:nvSpPr>
          <p:cNvPr id="132" name="Google Shape;132;p22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/>
              <a:buNone/>
            </a:pPr>
            <a:r>
              <a:rPr b="1" lang="en-US" sz="1400"/>
              <a:t>try {</a:t>
            </a:r>
            <a:endParaRPr b="1" sz="1400"/>
          </a:p>
          <a:p>
            <a:pPr indent="-1714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/>
              <a:buNone/>
            </a:pPr>
            <a:r>
              <a:rPr b="1" lang="en-US" sz="1400"/>
              <a:t>   //</a:t>
            </a:r>
            <a:r>
              <a:rPr b="1" lang="en-US" sz="1400">
                <a:solidFill>
                  <a:srgbClr val="0000FF"/>
                </a:solidFill>
              </a:rPr>
              <a:t> </a:t>
            </a:r>
            <a:r>
              <a:rPr b="1" lang="en-US" sz="1400"/>
              <a:t>code that might generate an exception</a:t>
            </a:r>
            <a:endParaRPr b="1" sz="1400"/>
          </a:p>
          <a:p>
            <a:pPr indent="-1714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/>
              <a:buNone/>
            </a:pPr>
            <a:r>
              <a:rPr b="1" lang="en-US" sz="1400"/>
              <a:t>}</a:t>
            </a:r>
            <a:endParaRPr b="1" sz="1400"/>
          </a:p>
          <a:p>
            <a:pPr indent="-1714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/>
              <a:buNone/>
            </a:pPr>
            <a:r>
              <a:rPr b="1" lang="en-US" sz="1400"/>
              <a:t>catch( ChildExceptionClass e1 ) {         </a:t>
            </a:r>
            <a:endParaRPr b="1" sz="1400"/>
          </a:p>
          <a:p>
            <a:pPr indent="-1714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/>
              <a:buNone/>
            </a:pPr>
            <a:r>
              <a:rPr b="1" lang="en-US" sz="1400"/>
              <a:t>   //</a:t>
            </a:r>
            <a:r>
              <a:rPr b="1" lang="en-US" sz="1400">
                <a:solidFill>
                  <a:srgbClr val="0000FF"/>
                </a:solidFill>
              </a:rPr>
              <a:t> </a:t>
            </a:r>
            <a:r>
              <a:rPr b="1" lang="en-US" sz="1400"/>
              <a:t>code to handle an Exception1Class exception</a:t>
            </a:r>
            <a:endParaRPr b="1" sz="1400"/>
          </a:p>
          <a:p>
            <a:pPr indent="-1714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/>
              <a:buNone/>
            </a:pPr>
            <a:r>
              <a:rPr b="1" lang="en-US" sz="1400"/>
              <a:t>}  … </a:t>
            </a:r>
            <a:endParaRPr b="1" sz="1400"/>
          </a:p>
          <a:p>
            <a:pPr indent="-1714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/>
              <a:buNone/>
            </a:pPr>
            <a:r>
              <a:rPr b="1" lang="en-US" sz="1400"/>
              <a:t>catch( ParentExceptionClass eN ) {</a:t>
            </a:r>
            <a:endParaRPr b="1" sz="1400"/>
          </a:p>
          <a:p>
            <a:pPr indent="-1714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/>
              <a:buNone/>
            </a:pPr>
            <a:r>
              <a:rPr b="1" lang="en-US" sz="1400"/>
              <a:t>   //</a:t>
            </a:r>
            <a:r>
              <a:rPr b="1" lang="en-US" sz="1400">
                <a:solidFill>
                  <a:srgbClr val="0000FF"/>
                </a:solidFill>
              </a:rPr>
              <a:t> </a:t>
            </a:r>
            <a:r>
              <a:rPr b="1" lang="en-US" sz="1400"/>
              <a:t>code to handle an ExceptionNClass exception</a:t>
            </a:r>
            <a:endParaRPr b="1" sz="1400"/>
          </a:p>
          <a:p>
            <a:pPr indent="-1714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/>
              <a:buNone/>
            </a:pPr>
            <a:r>
              <a:rPr b="1" lang="en-US" sz="1400"/>
              <a:t>}</a:t>
            </a:r>
            <a:endParaRPr sz="1400"/>
          </a:p>
          <a:p>
            <a:pPr indent="-1714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/>
              <a:buNone/>
            </a:pPr>
            <a:r>
              <a:rPr b="1" lang="en-US" sz="1400"/>
              <a:t>catch ( Exception e ) {</a:t>
            </a:r>
            <a:endParaRPr sz="1400"/>
          </a:p>
          <a:p>
            <a:pPr indent="-1714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/>
              <a:buNone/>
            </a:pPr>
            <a:r>
              <a:rPr b="1" lang="en-US" sz="1400"/>
              <a:t>   // code to handle anything that made it</a:t>
            </a:r>
            <a:endParaRPr sz="1400"/>
          </a:p>
          <a:p>
            <a:pPr indent="-1714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/>
              <a:buNone/>
            </a:pPr>
            <a:r>
              <a:rPr b="1" lang="en-US" sz="1400"/>
              <a:t>   // through the first two catch blocks</a:t>
            </a:r>
            <a:endParaRPr sz="1400"/>
          </a:p>
          <a:p>
            <a:pPr indent="-1714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/>
              <a:buNone/>
            </a:pPr>
            <a:r>
              <a:rPr b="1" lang="en-US" sz="1400"/>
              <a:t>} </a:t>
            </a:r>
            <a:endParaRPr sz="1400"/>
          </a:p>
          <a:p>
            <a:pPr indent="-1714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/>
              <a:buNone/>
            </a:pPr>
            <a:r>
              <a:rPr b="1" lang="en-US" sz="1400"/>
              <a:t>finally</a:t>
            </a:r>
            <a:endParaRPr b="1" sz="1400"/>
          </a:p>
          <a:p>
            <a:pPr indent="-1714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/>
              <a:buNone/>
            </a:pPr>
            <a:r>
              <a:rPr b="1" lang="en-US" sz="1400"/>
              <a:t>{</a:t>
            </a:r>
            <a:endParaRPr b="1" sz="1400"/>
          </a:p>
          <a:p>
            <a:pPr indent="-1714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/>
              <a:buNone/>
            </a:pPr>
            <a:r>
              <a:rPr b="1" lang="en-US" sz="1400"/>
              <a:t>  //</a:t>
            </a:r>
            <a:r>
              <a:rPr b="1" lang="en-US" sz="1400">
                <a:solidFill>
                  <a:srgbClr val="0000FF"/>
                </a:solidFill>
              </a:rPr>
              <a:t> </a:t>
            </a:r>
            <a:r>
              <a:rPr b="1" lang="en-US" sz="1400"/>
              <a:t>code to execute whether or not an exception occurs</a:t>
            </a:r>
            <a:endParaRPr sz="1400"/>
          </a:p>
          <a:p>
            <a:pPr indent="-17145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/>
              <a:buNone/>
            </a:pPr>
            <a:r>
              <a:rPr b="1" lang="en-US" sz="1400"/>
              <a:t>}</a:t>
            </a:r>
            <a:endParaRPr b="1" sz="1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/>
              <a:t>Best practice</a:t>
            </a:r>
            <a:endParaRPr/>
          </a:p>
        </p:txBody>
      </p:sp>
      <p:sp>
        <p:nvSpPr>
          <p:cNvPr id="139" name="Google Shape;139;p23"/>
          <p:cNvSpPr txBox="1"/>
          <p:nvPr>
            <p:ph idx="1" type="body"/>
          </p:nvPr>
        </p:nvSpPr>
        <p:spPr>
          <a:xfrm>
            <a:off x="369875" y="1253335"/>
            <a:ext cx="8418300" cy="418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</a:rPr>
              <a:t>Do not place try blocks around </a:t>
            </a:r>
            <a:r>
              <a:rPr lang="en-US" sz="2400" u="sng">
                <a:solidFill>
                  <a:srgbClr val="000000"/>
                </a:solidFill>
              </a:rPr>
              <a:t>every</a:t>
            </a:r>
            <a:r>
              <a:rPr lang="en-US" sz="2400">
                <a:solidFill>
                  <a:srgbClr val="000000"/>
                </a:solidFill>
              </a:rPr>
              <a:t> statement that might throw an exception. </a:t>
            </a:r>
            <a:endParaRPr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</a:rPr>
              <a:t>It’s better to place </a:t>
            </a:r>
            <a:r>
              <a:rPr lang="en-US" sz="2400" u="sng">
                <a:solidFill>
                  <a:srgbClr val="000000"/>
                </a:solidFill>
              </a:rPr>
              <a:t>one try block around a significant portion </a:t>
            </a:r>
            <a:r>
              <a:rPr lang="en-US" sz="2400">
                <a:solidFill>
                  <a:srgbClr val="000000"/>
                </a:solidFill>
              </a:rPr>
              <a:t>of code and follow this try block with catch blocks that handle each possible exception. </a:t>
            </a:r>
            <a:endParaRPr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</a:rPr>
              <a:t>Separate try blocks </a:t>
            </a:r>
            <a:r>
              <a:rPr lang="en-US" sz="2400" u="sng">
                <a:solidFill>
                  <a:srgbClr val="000000"/>
                </a:solidFill>
              </a:rPr>
              <a:t>should</a:t>
            </a:r>
            <a:r>
              <a:rPr lang="en-US" sz="2400">
                <a:solidFill>
                  <a:srgbClr val="000000"/>
                </a:solidFill>
              </a:rPr>
              <a:t> be used when it is important to distinguish between multiple statements that can throw the same exception type.</a:t>
            </a:r>
            <a:endParaRPr/>
          </a:p>
          <a:p>
            <a:pPr indent="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4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Part 2: Throwing Exceptions</a:t>
            </a:r>
            <a:endParaRPr/>
          </a:p>
        </p:txBody>
      </p:sp>
      <p:sp>
        <p:nvSpPr>
          <p:cNvPr id="145" name="Google Shape;145;p24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Inside a method, you can throw </a:t>
            </a:r>
            <a:r>
              <a:rPr i="1" lang="en-US"/>
              <a:t>any kind </a:t>
            </a:r>
            <a:r>
              <a:rPr lang="en-US"/>
              <a:t>of exception you want, at </a:t>
            </a:r>
            <a:r>
              <a:rPr i="1" lang="en-US"/>
              <a:t>any time</a:t>
            </a:r>
            <a:r>
              <a:rPr lang="en-US"/>
              <a:t> you want:</a:t>
            </a:r>
            <a:endParaRPr/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432FF"/>
              </a:buClr>
              <a:buSzPts val="1800"/>
              <a:buNone/>
            </a:pPr>
            <a:r>
              <a:rPr lang="en-US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throw new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Exception(); // OR</a:t>
            </a:r>
            <a:endParaRPr/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432FF"/>
              </a:buClr>
              <a:buSzPts val="1800"/>
              <a:buNone/>
            </a:pPr>
            <a:r>
              <a:rPr lang="en-US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throw new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FileIOException();</a:t>
            </a:r>
            <a:endParaRPr/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5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Throwing Exceptions in Java</a:t>
            </a:r>
            <a:endParaRPr/>
          </a:p>
        </p:txBody>
      </p:sp>
      <p:sp>
        <p:nvSpPr>
          <p:cNvPr id="151" name="Google Shape;151;p25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In Java, must also use the </a:t>
            </a:r>
            <a:r>
              <a:rPr lang="en-US">
                <a:solidFill>
                  <a:srgbClr val="0432FF"/>
                </a:solidFill>
              </a:rPr>
              <a:t>throws</a:t>
            </a:r>
            <a:r>
              <a:rPr lang="en-US"/>
              <a:t> keyword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Method states what kind of exception(s) it is throwing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Multiple exception types are separated by a comma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You must know the difference between the keywords </a:t>
            </a:r>
            <a:r>
              <a:rPr lang="en-US">
                <a:solidFill>
                  <a:srgbClr val="0432FF"/>
                </a:solidFill>
              </a:rPr>
              <a:t>throw</a:t>
            </a:r>
            <a:r>
              <a:rPr lang="en-US"/>
              <a:t> and </a:t>
            </a:r>
            <a:r>
              <a:rPr lang="en-US">
                <a:solidFill>
                  <a:srgbClr val="0432FF"/>
                </a:solidFill>
              </a:rPr>
              <a:t>throws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Common interview question</a:t>
            </a:r>
            <a:endParaRPr/>
          </a:p>
          <a:p>
            <a:pPr indent="-571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Best shown through example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Overview</a:t>
            </a:r>
            <a:endParaRPr/>
          </a:p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78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What are exceptions and why are they needed?</a:t>
            </a:r>
            <a:endParaRPr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New keywords and their structure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432FF"/>
              </a:buClr>
              <a:buSzPts val="2400"/>
              <a:buChar char="•"/>
            </a:pPr>
            <a:r>
              <a:rPr lang="en-US" sz="2400">
                <a:solidFill>
                  <a:srgbClr val="0432FF"/>
                </a:solidFill>
              </a:rPr>
              <a:t>try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432FF"/>
              </a:buClr>
              <a:buSzPts val="2400"/>
              <a:buChar char="•"/>
            </a:pPr>
            <a:r>
              <a:rPr lang="en-US" sz="2400">
                <a:solidFill>
                  <a:srgbClr val="0432FF"/>
                </a:solidFill>
              </a:rPr>
              <a:t>catch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432FF"/>
              </a:buClr>
              <a:buSzPts val="2400"/>
              <a:buChar char="•"/>
            </a:pPr>
            <a:r>
              <a:rPr lang="en-US" sz="2400">
                <a:solidFill>
                  <a:srgbClr val="0432FF"/>
                </a:solidFill>
              </a:rPr>
              <a:t>finally</a:t>
            </a:r>
            <a:endParaRPr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How to throw exceptions from methods</a:t>
            </a:r>
            <a:endParaRPr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How to create your own exceptions</a:t>
            </a:r>
            <a:endParaRPr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Checked vs. Unchecked exceptions</a:t>
            </a:r>
            <a:endParaRPr sz="2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6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Example of Throw/Throws in Java</a:t>
            </a:r>
            <a:endParaRPr/>
          </a:p>
        </p:txBody>
      </p:sp>
      <p:sp>
        <p:nvSpPr>
          <p:cNvPr id="157" name="Google Shape;157;p26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80769"/>
              <a:buNone/>
            </a:pP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doStuff()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throws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Exception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throw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Exception(</a:t>
            </a:r>
            <a:r>
              <a:rPr lang="en-US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"CSE 1322"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main(String[] args)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try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  doStuff();  </a:t>
            </a:r>
            <a:r>
              <a:rPr lang="en-US">
                <a:solidFill>
                  <a:srgbClr val="9A9A9A"/>
                </a:solidFill>
                <a:latin typeface="Arial"/>
                <a:ea typeface="Arial"/>
                <a:cs typeface="Arial"/>
                <a:sym typeface="Arial"/>
              </a:rPr>
              <a:t>// This throws an exception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  System.out.println(</a:t>
            </a:r>
            <a:r>
              <a:rPr lang="en-US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"This line never prints"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}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catch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(Exception e)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  System.out.println(</a:t>
            </a:r>
            <a:r>
              <a:rPr lang="en-US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"Exception thrown: "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+e);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finally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{</a:t>
            </a:r>
            <a:endParaRPr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  System.out.println(</a:t>
            </a:r>
            <a:r>
              <a:rPr lang="en-US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"This prints no matter what"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>
              <a:solidFill>
                <a:srgbClr val="90011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7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Example in Java – Compile time error</a:t>
            </a:r>
            <a:endParaRPr/>
          </a:p>
        </p:txBody>
      </p:sp>
      <p:sp>
        <p:nvSpPr>
          <p:cNvPr id="163" name="Google Shape;163;p27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None/>
            </a:pPr>
            <a:r>
              <a:rPr lang="en-US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doStuff() </a:t>
            </a:r>
            <a:r>
              <a:rPr lang="en-US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throws</a:t>
            </a: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Exception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throw</a:t>
            </a: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Exception(</a:t>
            </a:r>
            <a:r>
              <a:rPr lang="en-US" sz="2000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"CSE 1322"</a:t>
            </a: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main(String[] args)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r>
              <a:rPr lang="en-US" sz="2000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The compiler knows this method throws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4E8F00"/>
              </a:buClr>
              <a:buSzPts val="2000"/>
              <a:buNone/>
            </a:pPr>
            <a:r>
              <a:rPr lang="en-US" sz="2000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    // an exception, so it forces you to use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4E8F00"/>
              </a:buClr>
              <a:buSzPts val="2000"/>
              <a:buNone/>
            </a:pPr>
            <a:r>
              <a:rPr lang="en-US" sz="2000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    // a try/catch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doStuff();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8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More Java Interview Advice</a:t>
            </a:r>
            <a:endParaRPr/>
          </a:p>
        </p:txBody>
      </p:sp>
      <p:sp>
        <p:nvSpPr>
          <p:cNvPr id="169" name="Google Shape;169;p28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095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Char char="•"/>
            </a:pPr>
            <a:r>
              <a:rPr lang="en-US" sz="3300"/>
              <a:t>Interviewers also ask the difference between final, finally, and finalize</a:t>
            </a:r>
            <a:endParaRPr sz="3100"/>
          </a:p>
          <a:p>
            <a:pPr indent="-20320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</a:pPr>
            <a:r>
              <a:rPr lang="en-US" sz="2900"/>
              <a:t>final – a keyword you can put in front of a method and attribute</a:t>
            </a:r>
            <a:endParaRPr sz="2900"/>
          </a:p>
          <a:p>
            <a:pPr indent="-20320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</a:pPr>
            <a:r>
              <a:rPr lang="en-US" sz="2900"/>
              <a:t>finally – part of the exception handling flow of control</a:t>
            </a:r>
            <a:endParaRPr sz="2900"/>
          </a:p>
          <a:p>
            <a:pPr indent="-20320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</a:pPr>
            <a:r>
              <a:rPr lang="en-US" sz="2900"/>
              <a:t>finalize( ) – a method that you inherit from the Object class, used for cleanup.  Also be called a “destructor”, the opposite of a “constructor”</a:t>
            </a:r>
            <a:endParaRPr sz="29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9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Part 3: Creating your own Exceptions</a:t>
            </a:r>
            <a:endParaRPr/>
          </a:p>
        </p:txBody>
      </p:sp>
      <p:sp>
        <p:nvSpPr>
          <p:cNvPr id="175" name="Google Shape;175;p29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78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Why?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Example: building the software for a car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May want to create a CarNotStartedException</a:t>
            </a:r>
            <a:endParaRPr sz="2400"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How: create a class that inherits from Exception</a:t>
            </a:r>
            <a:endParaRPr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Include a default constructor</a:t>
            </a:r>
            <a:endParaRPr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Include an overloaded constructor that takes in a string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0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100"/>
              <a:t>Designing Your Own Exception Types</a:t>
            </a:r>
            <a:endParaRPr sz="3100"/>
          </a:p>
        </p:txBody>
      </p:sp>
      <p:sp>
        <p:nvSpPr>
          <p:cNvPr id="181" name="Google Shape;181;p30"/>
          <p:cNvSpPr txBox="1"/>
          <p:nvPr>
            <p:ph idx="1" type="body"/>
          </p:nvPr>
        </p:nvSpPr>
        <p:spPr>
          <a:xfrm>
            <a:off x="369875" y="1694675"/>
            <a:ext cx="8418300" cy="457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None/>
            </a:pPr>
            <a:r>
              <a:rPr lang="en-US" sz="27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2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InsufficientFundsException </a:t>
            </a:r>
            <a:r>
              <a:rPr lang="en-US" sz="27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extends</a:t>
            </a:r>
            <a:r>
              <a:rPr lang="en-US" sz="2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Exception</a:t>
            </a:r>
            <a:endParaRPr sz="33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en-US" sz="2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{</a:t>
            </a:r>
            <a:endParaRPr sz="33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en-US" sz="2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27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2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InsufficientFundsException() {}</a:t>
            </a:r>
            <a:endParaRPr sz="33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en-US" sz="2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27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2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InsufficientFundsException(String message)</a:t>
            </a:r>
            <a:endParaRPr sz="33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en-US" sz="2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{</a:t>
            </a:r>
            <a:endParaRPr sz="33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en-US" sz="2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27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super</a:t>
            </a:r>
            <a:r>
              <a:rPr lang="en-US" sz="2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(message);</a:t>
            </a:r>
            <a:endParaRPr sz="33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en-US" sz="2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 sz="33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en-US" sz="2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33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1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/>
              <a:t>Checked and Unchecked Exceptions</a:t>
            </a:r>
            <a:endParaRPr/>
          </a:p>
        </p:txBody>
      </p:sp>
      <p:sp>
        <p:nvSpPr>
          <p:cNvPr id="187" name="Google Shape;187;p31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r>
              <a:rPr lang="en-US" sz="2200"/>
              <a:t>Java distinguishes between </a:t>
            </a:r>
            <a:r>
              <a:rPr lang="en-US" sz="2200" u="sng"/>
              <a:t>two types</a:t>
            </a:r>
            <a:r>
              <a:rPr lang="en-US" sz="2200"/>
              <a:t> of exceptions: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t/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r>
              <a:rPr lang="en-US" sz="2200" u="sng"/>
              <a:t>Unchecked exceptions</a:t>
            </a:r>
            <a:r>
              <a:rPr b="1" lang="en-US"/>
              <a:t> 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en-US" sz="1900"/>
              <a:t>Inherit from of </a:t>
            </a:r>
            <a:r>
              <a:rPr i="1" lang="en-US" sz="1900"/>
              <a:t>Error</a:t>
            </a:r>
            <a:r>
              <a:rPr lang="en-US" sz="1900"/>
              <a:t> or </a:t>
            </a:r>
            <a:r>
              <a:rPr i="1" lang="en-US" sz="1900"/>
              <a:t>RuntimeException</a:t>
            </a:r>
            <a:endParaRPr i="1" sz="1900"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en-US" sz="1900"/>
              <a:t>Not mandatory to use </a:t>
            </a:r>
            <a:r>
              <a:rPr i="1" lang="en-US" sz="1900"/>
              <a:t>try</a:t>
            </a:r>
            <a:r>
              <a:rPr lang="en-US" sz="1900"/>
              <a:t> and </a:t>
            </a:r>
            <a:r>
              <a:rPr i="1" lang="en-US" sz="1900"/>
              <a:t>catch</a:t>
            </a:r>
            <a:r>
              <a:rPr lang="en-US" sz="1900"/>
              <a:t> blocks to handle these exceptions. 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en-US" sz="1900"/>
              <a:t>Not checked by the compiler at Compile Time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en-US" sz="1900"/>
              <a:t>Example: divide by zero</a:t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r>
              <a:rPr lang="en-US" sz="2200" u="sng"/>
              <a:t>Checked exceptions</a:t>
            </a:r>
            <a:endParaRPr u="sng"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Inherit from Exception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Must be put inside a </a:t>
            </a:r>
            <a:r>
              <a:rPr i="1" lang="en-US" sz="2000"/>
              <a:t>try</a:t>
            </a:r>
            <a:r>
              <a:rPr lang="en-US" sz="2000"/>
              <a:t> block or the method must acknowledge that the exception may occur by using a </a:t>
            </a:r>
            <a:r>
              <a:rPr i="1" lang="en-US" sz="2000"/>
              <a:t>throws </a:t>
            </a:r>
            <a:r>
              <a:rPr lang="en-US" sz="2000"/>
              <a:t>clause in the method header. 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Checked by the compiler at compile time</a:t>
            </a:r>
            <a:endParaRPr sz="24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2"/>
          <p:cNvSpPr txBox="1"/>
          <p:nvPr>
            <p:ph type="title"/>
          </p:nvPr>
        </p:nvSpPr>
        <p:spPr>
          <a:xfrm>
            <a:off x="628650" y="365127"/>
            <a:ext cx="7886700" cy="7778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/>
              <a:t>Checked vs Unchecked Exceptions</a:t>
            </a:r>
            <a:endParaRPr/>
          </a:p>
        </p:txBody>
      </p:sp>
      <p:pic>
        <p:nvPicPr>
          <p:cNvPr descr="Image result for Checked vs Unchecked Exceptions" id="193" name="Google Shape;193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85775" y="1600200"/>
            <a:ext cx="8029575" cy="4457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3"/>
          <p:cNvSpPr txBox="1"/>
          <p:nvPr>
            <p:ph type="title"/>
          </p:nvPr>
        </p:nvSpPr>
        <p:spPr>
          <a:xfrm>
            <a:off x="304800" y="457200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1" lang="en-US" sz="3600" cap="none"/>
              <a:t>What kind of Exception?</a:t>
            </a:r>
            <a:endParaRPr b="1" sz="3600" cap="none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0" name="Google Shape;200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066800"/>
            <a:ext cx="8419575" cy="5282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4"/>
          <p:cNvSpPr txBox="1"/>
          <p:nvPr>
            <p:ph type="title"/>
          </p:nvPr>
        </p:nvSpPr>
        <p:spPr>
          <a:xfrm>
            <a:off x="762000" y="457200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1" lang="en-US" sz="3600"/>
              <a:t>What kind of Exception?</a:t>
            </a:r>
            <a:endParaRPr sz="3600" cap="none">
              <a:solidFill>
                <a:srgbClr val="EE894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7" name="Google Shape;207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4900" y="990600"/>
            <a:ext cx="8621375" cy="5356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5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Summary</a:t>
            </a:r>
            <a:endParaRPr/>
          </a:p>
        </p:txBody>
      </p:sp>
      <p:sp>
        <p:nvSpPr>
          <p:cNvPr id="213" name="Google Shape;213;p35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Using exceptions helps with building robust, secure code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Uses keywords </a:t>
            </a:r>
            <a:r>
              <a:rPr lang="en-US" sz="2400">
                <a:solidFill>
                  <a:srgbClr val="0432FF"/>
                </a:solidFill>
              </a:rPr>
              <a:t>try</a:t>
            </a:r>
            <a:r>
              <a:rPr lang="en-US" sz="2400"/>
              <a:t>, </a:t>
            </a:r>
            <a:r>
              <a:rPr lang="en-US" sz="2400">
                <a:solidFill>
                  <a:srgbClr val="0432FF"/>
                </a:solidFill>
              </a:rPr>
              <a:t>catch</a:t>
            </a:r>
            <a:r>
              <a:rPr lang="en-US" sz="2400"/>
              <a:t> and </a:t>
            </a:r>
            <a:r>
              <a:rPr lang="en-US" sz="2400">
                <a:solidFill>
                  <a:srgbClr val="0432FF"/>
                </a:solidFill>
              </a:rPr>
              <a:t>finally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You can throw exceptions in methods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You can create your own exceptions by inheriting from an existing exception class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 cap="none"/>
              <a:t>Exception Handling</a:t>
            </a:r>
            <a:endParaRPr sz="3600" cap="none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9"/>
          <p:cNvSpPr txBox="1"/>
          <p:nvPr>
            <p:ph idx="1" type="body"/>
          </p:nvPr>
        </p:nvSpPr>
        <p:spPr>
          <a:xfrm>
            <a:off x="369875" y="1253335"/>
            <a:ext cx="8418300" cy="506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2032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</a:rPr>
              <a:t>An exception is an indication of a potential problem that occurs during a program’s execution.</a:t>
            </a:r>
            <a:endParaRPr/>
          </a:p>
          <a:p>
            <a:pPr indent="-17780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>
                <a:solidFill>
                  <a:schemeClr val="dk1"/>
                </a:solidFill>
              </a:rPr>
              <a:t>We can resolve these issues </a:t>
            </a:r>
            <a:r>
              <a:rPr lang="en-US" sz="2800" u="sng">
                <a:solidFill>
                  <a:schemeClr val="dk1"/>
                </a:solidFill>
              </a:rPr>
              <a:t>without crashing</a:t>
            </a:r>
            <a:endParaRPr/>
          </a:p>
          <a:p>
            <a:pPr indent="-17780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</a:rPr>
              <a:t>We can develop more </a:t>
            </a:r>
            <a:r>
              <a:rPr lang="en-US" sz="2800" u="sng">
                <a:solidFill>
                  <a:schemeClr val="dk1"/>
                </a:solidFill>
              </a:rPr>
              <a:t>fault-tolerant</a:t>
            </a:r>
            <a:r>
              <a:rPr lang="en-US" sz="2800">
                <a:solidFill>
                  <a:schemeClr val="dk1"/>
                </a:solidFill>
              </a:rPr>
              <a:t> programs.</a:t>
            </a:r>
            <a:endParaRPr/>
          </a:p>
          <a:p>
            <a:pPr indent="-17780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/>
              <a:t>Build </a:t>
            </a:r>
            <a:r>
              <a:rPr lang="en-US" sz="2800" u="sng"/>
              <a:t>more secure</a:t>
            </a:r>
            <a:r>
              <a:rPr lang="en-US" sz="2800"/>
              <a:t> systems</a:t>
            </a:r>
            <a:endParaRPr/>
          </a:p>
          <a:p>
            <a:pPr indent="-1968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Char char="•"/>
            </a:pPr>
            <a:r>
              <a:rPr lang="en-US" sz="3100"/>
              <a:t>Prior to exceptions being created:</a:t>
            </a:r>
            <a:endParaRPr/>
          </a:p>
          <a:p>
            <a:pPr indent="-17780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/>
              <a:t>Every function returned a value (even print!)</a:t>
            </a:r>
            <a:endParaRPr/>
          </a:p>
          <a:p>
            <a:pPr indent="-17780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/>
              <a:t>Had to check that value to see if it ran correctly</a:t>
            </a:r>
            <a:endParaRPr/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dk1"/>
              </a:solidFill>
            </a:endParaRPr>
          </a:p>
          <a:p>
            <a:pPr indent="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t/>
            </a:r>
            <a:endParaRPr sz="3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What can go wrong in this code?</a:t>
            </a:r>
            <a:endParaRPr/>
          </a:p>
        </p:txBody>
      </p:sp>
      <p:sp>
        <p:nvSpPr>
          <p:cNvPr id="55" name="Google Shape;55;p10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80769"/>
              <a:buNone/>
            </a:pP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import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java.util.*;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b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ct val="80769"/>
              <a:buNone/>
            </a:pP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main(String[] args)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num1, num2, result;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Scanner scan =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Scanner (System.in);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System.out.print (</a:t>
            </a:r>
            <a:r>
              <a:rPr lang="en-US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"Enter num1: "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num1 = scan.nextInt();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System.out.print (</a:t>
            </a:r>
            <a:r>
              <a:rPr lang="en-US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"Enter num2: "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num2 = scan.nextInt();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result = num1/num2;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System.out.println (</a:t>
            </a:r>
            <a:r>
              <a:rPr lang="en-US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"Result: "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+result);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80769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1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What can go wrong in this code?</a:t>
            </a:r>
            <a:endParaRPr/>
          </a:p>
        </p:txBody>
      </p:sp>
      <p:sp>
        <p:nvSpPr>
          <p:cNvPr id="61" name="Google Shape;61;p11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80769"/>
              <a:buNone/>
            </a:pP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import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java.util.*;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b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ct val="80769"/>
              <a:buNone/>
            </a:pP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main(String[] args)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num1, num2, result;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Scanner scan =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Scanner (System.in);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System.out.print (</a:t>
            </a:r>
            <a:r>
              <a:rPr lang="en-US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"Enter num1: "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num1 = scan.nextInt();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System.out.print (</a:t>
            </a:r>
            <a:r>
              <a:rPr lang="en-US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"Enter num2: "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num2 = scan.nextInt();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result = num1/num2; </a:t>
            </a:r>
            <a:r>
              <a:rPr lang="en-US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// what if num2 is 0?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System.out.println (</a:t>
            </a:r>
            <a:r>
              <a:rPr lang="en-US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"Result: "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+result);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80769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Security Issues? If so, where?</a:t>
            </a:r>
            <a:endParaRPr/>
          </a:p>
        </p:txBody>
      </p:sp>
      <p:sp>
        <p:nvSpPr>
          <p:cNvPr id="67" name="Google Shape;67;p12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100"/>
              <a:buNone/>
            </a:pP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import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java.util.*;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b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2100"/>
              <a:buNone/>
            </a:pP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main(String[] args)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nums =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lang="en-US">
                <a:solidFill>
                  <a:srgbClr val="137848"/>
                </a:solidFill>
                <a:latin typeface="Arial"/>
                <a:ea typeface="Arial"/>
                <a:cs typeface="Arial"/>
                <a:sym typeface="Arial"/>
              </a:rPr>
              <a:t>50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userInput;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Scanner scan =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Scanner (System.in);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System.out.print (</a:t>
            </a:r>
            <a:r>
              <a:rPr lang="en-US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"Show which element? "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userInput = scan.nextInt();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System.out.println (nums[userInput]);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Security Issues? If so, where?</a:t>
            </a:r>
            <a:endParaRPr/>
          </a:p>
        </p:txBody>
      </p:sp>
      <p:sp>
        <p:nvSpPr>
          <p:cNvPr id="73" name="Google Shape;73;p13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80769"/>
              <a:buNone/>
            </a:pP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import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java.util.*;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b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ct val="80769"/>
              <a:buNone/>
            </a:pP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main(String[] args)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nums =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lang="en-US">
                <a:solidFill>
                  <a:srgbClr val="137848"/>
                </a:solidFill>
                <a:latin typeface="Arial"/>
                <a:ea typeface="Arial"/>
                <a:cs typeface="Arial"/>
                <a:sym typeface="Arial"/>
              </a:rPr>
              <a:t>50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userInput;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Scanner scan =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Scanner (System.in);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System.out.print (</a:t>
            </a:r>
            <a:r>
              <a:rPr lang="en-US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"Show which element? "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userInput = scan.nextInt();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System.out.println (nums[</a:t>
            </a:r>
            <a:r>
              <a:rPr lang="en-US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userInput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r>
              <a:rPr lang="en-US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// What if userInput is 60?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What happened?</a:t>
            </a:r>
            <a:endParaRPr/>
          </a:p>
        </p:txBody>
      </p:sp>
      <p:sp>
        <p:nvSpPr>
          <p:cNvPr id="79" name="Google Shape;79;p14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Do we always have a problem? NO.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Do we have the </a:t>
            </a:r>
            <a:r>
              <a:rPr lang="en-US" sz="2400" u="sng"/>
              <a:t>potential</a:t>
            </a:r>
            <a:r>
              <a:rPr lang="en-US" sz="2400"/>
              <a:t> for a problem? YES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Example 1: potential to divide by zero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Example 2: potential to access memory outside the bounds of the array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What could happen?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Example 1: a DivideByZeroException could be thrown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Example 2: an ArrayIndexOutOfBoundsException could be thrown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5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The main idea</a:t>
            </a:r>
            <a:endParaRPr/>
          </a:p>
        </p:txBody>
      </p:sp>
      <p:sp>
        <p:nvSpPr>
          <p:cNvPr id="85" name="Google Shape;85;p15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16148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0769"/>
              <a:buChar char="•"/>
            </a:pPr>
            <a:r>
              <a:rPr lang="en-US"/>
              <a:t>We are going to </a:t>
            </a:r>
            <a:r>
              <a:rPr lang="en-US">
                <a:solidFill>
                  <a:srgbClr val="0432FF"/>
                </a:solidFill>
              </a:rPr>
              <a:t>try</a:t>
            </a:r>
            <a:r>
              <a:rPr lang="en-US"/>
              <a:t> to do some code</a:t>
            </a:r>
            <a:endParaRPr/>
          </a:p>
          <a:p>
            <a:pPr indent="-16148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80769"/>
              <a:buChar char="•"/>
            </a:pPr>
            <a:r>
              <a:rPr lang="en-US"/>
              <a:t>If something messes up, it creates an exception that we can </a:t>
            </a:r>
            <a:r>
              <a:rPr lang="en-US">
                <a:solidFill>
                  <a:srgbClr val="0432FF"/>
                </a:solidFill>
              </a:rPr>
              <a:t>catch</a:t>
            </a:r>
            <a:r>
              <a:rPr lang="en-US"/>
              <a:t>.  </a:t>
            </a:r>
            <a:endParaRPr/>
          </a:p>
          <a:p>
            <a:pPr indent="-16148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80769"/>
              <a:buChar char="•"/>
            </a:pPr>
            <a:r>
              <a:rPr lang="en-US"/>
              <a:t>The finally block runs whether an exception was thrown or not</a:t>
            </a:r>
            <a:endParaRPr/>
          </a:p>
          <a:p>
            <a:pPr indent="-48133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80769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en-U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9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try</a:t>
            </a:r>
            <a:r>
              <a:rPr lang="en-U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en-U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  </a:t>
            </a:r>
            <a:r>
              <a:rPr lang="en-US" sz="1900">
                <a:solidFill>
                  <a:srgbClr val="9A9A9A"/>
                </a:solidFill>
                <a:latin typeface="Arial"/>
                <a:ea typeface="Arial"/>
                <a:cs typeface="Arial"/>
                <a:sym typeface="Arial"/>
              </a:rPr>
              <a:t>// Some potentially problematic code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en-U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en-U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9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catch</a:t>
            </a:r>
            <a:r>
              <a:rPr lang="en-U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(Exception e)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en-U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  </a:t>
            </a:r>
            <a:r>
              <a:rPr lang="en-US" sz="1900">
                <a:solidFill>
                  <a:srgbClr val="9A9A9A"/>
                </a:solidFill>
                <a:latin typeface="Arial"/>
                <a:ea typeface="Arial"/>
                <a:cs typeface="Arial"/>
                <a:sym typeface="Arial"/>
              </a:rPr>
              <a:t>// Handle the problem, but DON'T CRASH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9A9A9A"/>
              </a:buClr>
              <a:buSzPct val="100000"/>
              <a:buNone/>
            </a:pPr>
            <a:r>
              <a:rPr lang="en-US" sz="1900">
                <a:solidFill>
                  <a:srgbClr val="9A9A9A"/>
                </a:solidFill>
                <a:latin typeface="Arial"/>
                <a:ea typeface="Arial"/>
                <a:cs typeface="Arial"/>
                <a:sym typeface="Arial"/>
              </a:rPr>
              <a:t>	 // ’e’ is a variable that holds the exception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en-U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en-U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9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finally</a:t>
            </a:r>
            <a:r>
              <a:rPr lang="en-U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{</a:t>
            </a:r>
            <a:endParaRPr sz="19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en-U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  </a:t>
            </a:r>
            <a:r>
              <a:rPr lang="en-US" sz="1900">
                <a:solidFill>
                  <a:srgbClr val="9A9A9A"/>
                </a:solidFill>
                <a:latin typeface="Arial"/>
                <a:ea typeface="Arial"/>
                <a:cs typeface="Arial"/>
                <a:sym typeface="Arial"/>
              </a:rPr>
              <a:t>// Optional.  This runs whether an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en-U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  </a:t>
            </a:r>
            <a:r>
              <a:rPr lang="en-US" sz="1900">
                <a:solidFill>
                  <a:srgbClr val="9A9A9A"/>
                </a:solidFill>
                <a:latin typeface="Arial"/>
                <a:ea typeface="Arial"/>
                <a:cs typeface="Arial"/>
                <a:sym typeface="Arial"/>
              </a:rPr>
              <a:t>// exception was thrown or not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en-U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}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