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Lst>
  <p:sldSz cy="6858000" cx="9144000"/>
  <p:notesSz cx="7315200" cy="96012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170238" cy="479425"/>
          </a:xfrm>
          <a:prstGeom prst="rect">
            <a:avLst/>
          </a:prstGeom>
          <a:noFill/>
          <a:ln>
            <a:noFill/>
          </a:ln>
        </p:spPr>
        <p:txBody>
          <a:bodyPr anchorCtr="0" anchor="t" bIns="48325" lIns="96650" spcFirstLastPara="1" rIns="96650" wrap="square" tIns="48325">
            <a:noAutofit/>
          </a:bodyPr>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144963" y="0"/>
            <a:ext cx="3170237" cy="479425"/>
          </a:xfrm>
          <a:prstGeom prst="rect">
            <a:avLst/>
          </a:prstGeom>
          <a:noFill/>
          <a:ln>
            <a:noFill/>
          </a:ln>
        </p:spPr>
        <p:txBody>
          <a:bodyPr anchorCtr="0" anchor="t" bIns="48325" lIns="96650" spcFirstLastPara="1" rIns="96650" wrap="square" tIns="48325">
            <a:noAutofit/>
          </a:bodyPr>
          <a:lstStyle>
            <a:lvl1pPr lvl="0" marR="0" rtl="0" algn="r">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74725" y="4560888"/>
            <a:ext cx="5365750" cy="4319587"/>
          </a:xfrm>
          <a:prstGeom prst="rect">
            <a:avLst/>
          </a:prstGeom>
          <a:noFill/>
          <a:ln>
            <a:noFill/>
          </a:ln>
        </p:spPr>
        <p:txBody>
          <a:bodyPr anchorCtr="0" anchor="t" bIns="48325" lIns="96650" spcFirstLastPara="1" rIns="96650" wrap="square" tIns="48325">
            <a:noAutofit/>
          </a:bodyPr>
          <a:lstStyle>
            <a:lvl1pPr indent="-228600" lvl="0" marL="4572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1pPr>
            <a:lvl2pPr indent="-228600" lvl="1" marL="9144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2pPr>
            <a:lvl3pPr indent="-228600" lvl="2" marL="13716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3pPr>
            <a:lvl4pPr indent="-228600" lvl="3" marL="18288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4pPr>
            <a:lvl5pPr indent="-228600" lvl="4" marL="22860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121775"/>
            <a:ext cx="3170238" cy="479425"/>
          </a:xfrm>
          <a:prstGeom prst="rect">
            <a:avLst/>
          </a:prstGeom>
          <a:noFill/>
          <a:ln>
            <a:noFill/>
          </a:ln>
        </p:spPr>
        <p:txBody>
          <a:bodyPr anchorCtr="0" anchor="b" bIns="48325" lIns="96650" spcFirstLastPara="1" rIns="96650" wrap="square" tIns="48325">
            <a:noAutofit/>
          </a:bodyPr>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144963" y="9121775"/>
            <a:ext cx="3170237" cy="479425"/>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 name="Shape 24"/>
        <p:cNvGrpSpPr/>
        <p:nvPr/>
      </p:nvGrpSpPr>
      <p:grpSpPr>
        <a:xfrm>
          <a:off x="0" y="0"/>
          <a:ext cx="0" cy="0"/>
          <a:chOff x="0" y="0"/>
          <a:chExt cx="0" cy="0"/>
        </a:xfrm>
      </p:grpSpPr>
      <p:sp>
        <p:nvSpPr>
          <p:cNvPr id="25" name="Google Shape;25;gb846649fff_0_30:notes"/>
          <p:cNvSpPr/>
          <p:nvPr>
            <p:ph idx="2" type="sldImg"/>
          </p:nvPr>
        </p:nvSpPr>
        <p:spPr>
          <a:xfrm>
            <a:off x="1257319" y="720725"/>
            <a:ext cx="4800600" cy="3600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 name="Google Shape;26;gb846649fff_0_30:notes"/>
          <p:cNvSpPr txBox="1"/>
          <p:nvPr>
            <p:ph idx="1" type="body"/>
          </p:nvPr>
        </p:nvSpPr>
        <p:spPr>
          <a:xfrm>
            <a:off x="974725" y="4560888"/>
            <a:ext cx="5366100" cy="4319700"/>
          </a:xfrm>
          <a:prstGeom prst="rect">
            <a:avLst/>
          </a:prstGeom>
          <a:noFill/>
          <a:ln>
            <a:noFill/>
          </a:ln>
        </p:spPr>
        <p:txBody>
          <a:bodyPr anchorCtr="0" anchor="t" bIns="51275" lIns="102550" spcFirstLastPara="1" rIns="102550" wrap="square" tIns="51275">
            <a:noAutofit/>
          </a:bodyPr>
          <a:lstStyle/>
          <a:p>
            <a:pPr indent="0" lvl="0" marL="0" rtl="0" algn="l">
              <a:spcBef>
                <a:spcPts val="0"/>
              </a:spcBef>
              <a:spcAft>
                <a:spcPts val="0"/>
              </a:spcAft>
              <a:buNone/>
            </a:pPr>
            <a:r>
              <a:t/>
            </a:r>
            <a:endParaRPr/>
          </a:p>
        </p:txBody>
      </p:sp>
      <p:sp>
        <p:nvSpPr>
          <p:cNvPr id="27" name="Google Shape;27;gb846649fff_0_30:notes"/>
          <p:cNvSpPr txBox="1"/>
          <p:nvPr>
            <p:ph idx="12" type="sldNum"/>
          </p:nvPr>
        </p:nvSpPr>
        <p:spPr>
          <a:xfrm>
            <a:off x="4144963" y="9121775"/>
            <a:ext cx="3170100" cy="479100"/>
          </a:xfrm>
          <a:prstGeom prst="rect">
            <a:avLst/>
          </a:prstGeom>
          <a:noFill/>
          <a:ln>
            <a:noFill/>
          </a:ln>
        </p:spPr>
        <p:txBody>
          <a:bodyPr anchorCtr="0" anchor="b" bIns="51275" lIns="102550" spcFirstLastPara="1" rIns="102550" wrap="square" tIns="512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3:notes"/>
          <p:cNvSpPr txBox="1"/>
          <p:nvPr>
            <p:ph idx="1" type="body"/>
          </p:nvPr>
        </p:nvSpPr>
        <p:spPr>
          <a:xfrm>
            <a:off x="974725" y="4560888"/>
            <a:ext cx="5365750" cy="4319587"/>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88" name="Google Shape;88;p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3:notes"/>
          <p:cNvSpPr txBox="1"/>
          <p:nvPr>
            <p:ph idx="1" type="body"/>
          </p:nvPr>
        </p:nvSpPr>
        <p:spPr>
          <a:xfrm>
            <a:off x="974725" y="4560888"/>
            <a:ext cx="5365750" cy="4319587"/>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94" name="Google Shape;94;p1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4:notes"/>
          <p:cNvSpPr txBox="1"/>
          <p:nvPr>
            <p:ph idx="1" type="body"/>
          </p:nvPr>
        </p:nvSpPr>
        <p:spPr>
          <a:xfrm>
            <a:off x="974725" y="4560888"/>
            <a:ext cx="5365750" cy="4319587"/>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100" name="Google Shape;100;p1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974725" y="4560888"/>
            <a:ext cx="5365750" cy="4319587"/>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106" name="Google Shape;106;p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0a5207be79_0_16: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0a5207be79_0_16:notes"/>
          <p:cNvSpPr txBox="1"/>
          <p:nvPr>
            <p:ph idx="1" type="body"/>
          </p:nvPr>
        </p:nvSpPr>
        <p:spPr>
          <a:xfrm>
            <a:off x="974725" y="4560888"/>
            <a:ext cx="5365800" cy="43197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113" name="Google Shape;113;g30a5207be79_0_16:notes"/>
          <p:cNvSpPr txBox="1"/>
          <p:nvPr>
            <p:ph idx="12" type="sldNum"/>
          </p:nvPr>
        </p:nvSpPr>
        <p:spPr>
          <a:xfrm>
            <a:off x="4144963" y="9121775"/>
            <a:ext cx="3170100" cy="4794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0a5207be79_0_29: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0a5207be79_0_29:notes"/>
          <p:cNvSpPr txBox="1"/>
          <p:nvPr>
            <p:ph idx="1" type="body"/>
          </p:nvPr>
        </p:nvSpPr>
        <p:spPr>
          <a:xfrm>
            <a:off x="974725" y="4560888"/>
            <a:ext cx="5365800" cy="43197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127" name="Google Shape;127;g30a5207be79_0_29:notes"/>
          <p:cNvSpPr txBox="1"/>
          <p:nvPr>
            <p:ph idx="12" type="sldNum"/>
          </p:nvPr>
        </p:nvSpPr>
        <p:spPr>
          <a:xfrm>
            <a:off x="4144963" y="9121775"/>
            <a:ext cx="3170100" cy="4794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0a5207be79_0_45: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0a5207be79_0_45:notes"/>
          <p:cNvSpPr txBox="1"/>
          <p:nvPr>
            <p:ph idx="1" type="body"/>
          </p:nvPr>
        </p:nvSpPr>
        <p:spPr>
          <a:xfrm>
            <a:off x="974725" y="4560888"/>
            <a:ext cx="5365800" cy="43197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142" name="Google Shape;142;g30a5207be79_0_45:notes"/>
          <p:cNvSpPr txBox="1"/>
          <p:nvPr>
            <p:ph idx="12" type="sldNum"/>
          </p:nvPr>
        </p:nvSpPr>
        <p:spPr>
          <a:xfrm>
            <a:off x="4144963" y="9121775"/>
            <a:ext cx="3170100" cy="4794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0a5207be79_0_59: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0a5207be79_0_59:notes"/>
          <p:cNvSpPr txBox="1"/>
          <p:nvPr>
            <p:ph idx="1" type="body"/>
          </p:nvPr>
        </p:nvSpPr>
        <p:spPr>
          <a:xfrm>
            <a:off x="974725" y="4560888"/>
            <a:ext cx="5365800" cy="43197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157" name="Google Shape;157;g30a5207be79_0_59:notes"/>
          <p:cNvSpPr txBox="1"/>
          <p:nvPr>
            <p:ph idx="12" type="sldNum"/>
          </p:nvPr>
        </p:nvSpPr>
        <p:spPr>
          <a:xfrm>
            <a:off x="4144963" y="9121775"/>
            <a:ext cx="3170100" cy="4794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0a5207be79_0_73: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0a5207be79_0_73:notes"/>
          <p:cNvSpPr txBox="1"/>
          <p:nvPr>
            <p:ph idx="1" type="body"/>
          </p:nvPr>
        </p:nvSpPr>
        <p:spPr>
          <a:xfrm>
            <a:off x="974725" y="4560888"/>
            <a:ext cx="5365800" cy="43197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172" name="Google Shape;172;g30a5207be79_0_73:notes"/>
          <p:cNvSpPr txBox="1"/>
          <p:nvPr>
            <p:ph idx="12" type="sldNum"/>
          </p:nvPr>
        </p:nvSpPr>
        <p:spPr>
          <a:xfrm>
            <a:off x="4144963" y="9121775"/>
            <a:ext cx="3170100" cy="4794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0a5207be79_0_89: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0a5207be79_0_89:notes"/>
          <p:cNvSpPr txBox="1"/>
          <p:nvPr>
            <p:ph idx="1" type="body"/>
          </p:nvPr>
        </p:nvSpPr>
        <p:spPr>
          <a:xfrm>
            <a:off x="974725" y="4560888"/>
            <a:ext cx="5365800" cy="43197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189" name="Google Shape;189;g30a5207be79_0_89:notes"/>
          <p:cNvSpPr txBox="1"/>
          <p:nvPr>
            <p:ph idx="12" type="sldNum"/>
          </p:nvPr>
        </p:nvSpPr>
        <p:spPr>
          <a:xfrm>
            <a:off x="4144963" y="9121775"/>
            <a:ext cx="3170100" cy="4794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8:notes"/>
          <p:cNvSpPr txBox="1"/>
          <p:nvPr>
            <p:ph idx="1" type="body"/>
          </p:nvPr>
        </p:nvSpPr>
        <p:spPr>
          <a:xfrm>
            <a:off x="974725" y="4560888"/>
            <a:ext cx="5365750" cy="4319587"/>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33" name="Google Shape;33;p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0a5207be79_0_105: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0a5207be79_0_105:notes"/>
          <p:cNvSpPr txBox="1"/>
          <p:nvPr>
            <p:ph idx="1" type="body"/>
          </p:nvPr>
        </p:nvSpPr>
        <p:spPr>
          <a:xfrm>
            <a:off x="974725" y="4560888"/>
            <a:ext cx="5365800" cy="43197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206" name="Google Shape;206;g30a5207be79_0_105:notes"/>
          <p:cNvSpPr txBox="1"/>
          <p:nvPr>
            <p:ph idx="12" type="sldNum"/>
          </p:nvPr>
        </p:nvSpPr>
        <p:spPr>
          <a:xfrm>
            <a:off x="4144963" y="9121775"/>
            <a:ext cx="3170100" cy="4794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0a5207be79_0_121: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0a5207be79_0_121:notes"/>
          <p:cNvSpPr txBox="1"/>
          <p:nvPr>
            <p:ph idx="1" type="body"/>
          </p:nvPr>
        </p:nvSpPr>
        <p:spPr>
          <a:xfrm>
            <a:off x="974725" y="4560888"/>
            <a:ext cx="5365800" cy="43197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223" name="Google Shape;223;g30a5207be79_0_121:notes"/>
          <p:cNvSpPr txBox="1"/>
          <p:nvPr>
            <p:ph idx="12" type="sldNum"/>
          </p:nvPr>
        </p:nvSpPr>
        <p:spPr>
          <a:xfrm>
            <a:off x="4144963" y="9121775"/>
            <a:ext cx="3170100" cy="4794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0a5207be79_0_137: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30a5207be79_0_137:notes"/>
          <p:cNvSpPr txBox="1"/>
          <p:nvPr>
            <p:ph idx="1" type="body"/>
          </p:nvPr>
        </p:nvSpPr>
        <p:spPr>
          <a:xfrm>
            <a:off x="974725" y="4560888"/>
            <a:ext cx="5365800" cy="43197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240" name="Google Shape;240;g30a5207be79_0_137:notes"/>
          <p:cNvSpPr txBox="1"/>
          <p:nvPr>
            <p:ph idx="12" type="sldNum"/>
          </p:nvPr>
        </p:nvSpPr>
        <p:spPr>
          <a:xfrm>
            <a:off x="4144963" y="9121775"/>
            <a:ext cx="3170100" cy="4794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0a5207be79_0_156: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0a5207be79_0_156:notes"/>
          <p:cNvSpPr txBox="1"/>
          <p:nvPr>
            <p:ph idx="1" type="body"/>
          </p:nvPr>
        </p:nvSpPr>
        <p:spPr>
          <a:xfrm>
            <a:off x="974725" y="4560888"/>
            <a:ext cx="5365800" cy="43197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259" name="Google Shape;259;g30a5207be79_0_156:notes"/>
          <p:cNvSpPr txBox="1"/>
          <p:nvPr>
            <p:ph idx="12" type="sldNum"/>
          </p:nvPr>
        </p:nvSpPr>
        <p:spPr>
          <a:xfrm>
            <a:off x="4144963" y="9121775"/>
            <a:ext cx="3170100" cy="4794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0a5207be79_0_188: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30a5207be79_0_188:notes"/>
          <p:cNvSpPr txBox="1"/>
          <p:nvPr>
            <p:ph idx="1" type="body"/>
          </p:nvPr>
        </p:nvSpPr>
        <p:spPr>
          <a:xfrm>
            <a:off x="974725" y="4560888"/>
            <a:ext cx="5365800" cy="43197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274" name="Google Shape;274;g30a5207be79_0_188:notes"/>
          <p:cNvSpPr txBox="1"/>
          <p:nvPr>
            <p:ph idx="12" type="sldNum"/>
          </p:nvPr>
        </p:nvSpPr>
        <p:spPr>
          <a:xfrm>
            <a:off x="4144963" y="9121775"/>
            <a:ext cx="3170100" cy="4794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0a5207be79_0_206: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30a5207be79_0_206:notes"/>
          <p:cNvSpPr txBox="1"/>
          <p:nvPr>
            <p:ph idx="1" type="body"/>
          </p:nvPr>
        </p:nvSpPr>
        <p:spPr>
          <a:xfrm>
            <a:off x="974725" y="4560888"/>
            <a:ext cx="5365800" cy="43197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291" name="Google Shape;291;g30a5207be79_0_206:notes"/>
          <p:cNvSpPr txBox="1"/>
          <p:nvPr>
            <p:ph idx="12" type="sldNum"/>
          </p:nvPr>
        </p:nvSpPr>
        <p:spPr>
          <a:xfrm>
            <a:off x="4144963" y="9121775"/>
            <a:ext cx="3170100" cy="4794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0a5207be79_0_222: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30a5207be79_0_222:notes"/>
          <p:cNvSpPr txBox="1"/>
          <p:nvPr>
            <p:ph idx="1" type="body"/>
          </p:nvPr>
        </p:nvSpPr>
        <p:spPr>
          <a:xfrm>
            <a:off x="974725" y="4560888"/>
            <a:ext cx="5365800" cy="43197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308" name="Google Shape;308;g30a5207be79_0_222:notes"/>
          <p:cNvSpPr txBox="1"/>
          <p:nvPr>
            <p:ph idx="12" type="sldNum"/>
          </p:nvPr>
        </p:nvSpPr>
        <p:spPr>
          <a:xfrm>
            <a:off x="4144963" y="9121775"/>
            <a:ext cx="3170100" cy="4794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0a5207be79_0_238: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30a5207be79_0_238:notes"/>
          <p:cNvSpPr txBox="1"/>
          <p:nvPr>
            <p:ph idx="1" type="body"/>
          </p:nvPr>
        </p:nvSpPr>
        <p:spPr>
          <a:xfrm>
            <a:off x="974725" y="4560888"/>
            <a:ext cx="5365800" cy="43197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325" name="Google Shape;325;g30a5207be79_0_238:notes"/>
          <p:cNvSpPr txBox="1"/>
          <p:nvPr>
            <p:ph idx="12" type="sldNum"/>
          </p:nvPr>
        </p:nvSpPr>
        <p:spPr>
          <a:xfrm>
            <a:off x="4144963" y="9121775"/>
            <a:ext cx="3170100" cy="4794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0a5207be79_0_254: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30a5207be79_0_254:notes"/>
          <p:cNvSpPr txBox="1"/>
          <p:nvPr>
            <p:ph idx="1" type="body"/>
          </p:nvPr>
        </p:nvSpPr>
        <p:spPr>
          <a:xfrm>
            <a:off x="974725" y="4560888"/>
            <a:ext cx="5365800" cy="43197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342" name="Google Shape;342;g30a5207be79_0_254:notes"/>
          <p:cNvSpPr txBox="1"/>
          <p:nvPr>
            <p:ph idx="12" type="sldNum"/>
          </p:nvPr>
        </p:nvSpPr>
        <p:spPr>
          <a:xfrm>
            <a:off x="4144963" y="9121775"/>
            <a:ext cx="3170100" cy="4794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0a5207be79_0_272: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30a5207be79_0_272:notes"/>
          <p:cNvSpPr txBox="1"/>
          <p:nvPr>
            <p:ph idx="1" type="body"/>
          </p:nvPr>
        </p:nvSpPr>
        <p:spPr>
          <a:xfrm>
            <a:off x="974725" y="4560888"/>
            <a:ext cx="5365800" cy="43197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361" name="Google Shape;361;g30a5207be79_0_272:notes"/>
          <p:cNvSpPr txBox="1"/>
          <p:nvPr>
            <p:ph idx="12" type="sldNum"/>
          </p:nvPr>
        </p:nvSpPr>
        <p:spPr>
          <a:xfrm>
            <a:off x="4144963" y="9121775"/>
            <a:ext cx="3170100" cy="4794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9:notes"/>
          <p:cNvSpPr txBox="1"/>
          <p:nvPr>
            <p:ph idx="1" type="body"/>
          </p:nvPr>
        </p:nvSpPr>
        <p:spPr>
          <a:xfrm>
            <a:off x="974725" y="4560888"/>
            <a:ext cx="5365750" cy="4319587"/>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39" name="Google Shape;39;p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30a5207be79_0_290: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30a5207be79_0_290:notes"/>
          <p:cNvSpPr txBox="1"/>
          <p:nvPr>
            <p:ph idx="1" type="body"/>
          </p:nvPr>
        </p:nvSpPr>
        <p:spPr>
          <a:xfrm>
            <a:off x="974725" y="4560888"/>
            <a:ext cx="5365800" cy="43197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376" name="Google Shape;376;g30a5207be79_0_290:notes"/>
          <p:cNvSpPr txBox="1"/>
          <p:nvPr>
            <p:ph idx="12" type="sldNum"/>
          </p:nvPr>
        </p:nvSpPr>
        <p:spPr>
          <a:xfrm>
            <a:off x="4144963" y="9121775"/>
            <a:ext cx="3170100" cy="4794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30a5207be79_0_306: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30a5207be79_0_306:notes"/>
          <p:cNvSpPr txBox="1"/>
          <p:nvPr>
            <p:ph idx="1" type="body"/>
          </p:nvPr>
        </p:nvSpPr>
        <p:spPr>
          <a:xfrm>
            <a:off x="974725" y="4560888"/>
            <a:ext cx="5365800" cy="43197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393" name="Google Shape;393;g30a5207be79_0_306:notes"/>
          <p:cNvSpPr txBox="1"/>
          <p:nvPr>
            <p:ph idx="12" type="sldNum"/>
          </p:nvPr>
        </p:nvSpPr>
        <p:spPr>
          <a:xfrm>
            <a:off x="4144963" y="9121775"/>
            <a:ext cx="3170100" cy="4794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5:notes"/>
          <p:cNvSpPr txBox="1"/>
          <p:nvPr>
            <p:ph idx="1" type="body"/>
          </p:nvPr>
        </p:nvSpPr>
        <p:spPr>
          <a:xfrm>
            <a:off x="974725" y="4560888"/>
            <a:ext cx="5365750" cy="4319587"/>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405" name="Google Shape;405;p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30a5207be79_0_323: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30a5207be79_0_323:notes"/>
          <p:cNvSpPr txBox="1"/>
          <p:nvPr>
            <p:ph idx="1" type="body"/>
          </p:nvPr>
        </p:nvSpPr>
        <p:spPr>
          <a:xfrm>
            <a:off x="974725" y="4560888"/>
            <a:ext cx="5365800" cy="43197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412" name="Google Shape;412;g30a5207be79_0_323:notes"/>
          <p:cNvSpPr txBox="1"/>
          <p:nvPr>
            <p:ph idx="12" type="sldNum"/>
          </p:nvPr>
        </p:nvSpPr>
        <p:spPr>
          <a:xfrm>
            <a:off x="4144963" y="9121775"/>
            <a:ext cx="3170100" cy="4794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6:notes"/>
          <p:cNvSpPr txBox="1"/>
          <p:nvPr>
            <p:ph idx="1" type="body"/>
          </p:nvPr>
        </p:nvSpPr>
        <p:spPr>
          <a:xfrm>
            <a:off x="974725" y="4560888"/>
            <a:ext cx="5365750" cy="4319587"/>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436" name="Google Shape;436;p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30a5207be79_0_351: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30a5207be79_0_351:notes"/>
          <p:cNvSpPr txBox="1"/>
          <p:nvPr>
            <p:ph idx="1" type="body"/>
          </p:nvPr>
        </p:nvSpPr>
        <p:spPr>
          <a:xfrm>
            <a:off x="974725" y="4560888"/>
            <a:ext cx="5365800" cy="43197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443" name="Google Shape;443;g30a5207be79_0_351:notes"/>
          <p:cNvSpPr txBox="1"/>
          <p:nvPr>
            <p:ph idx="12" type="sldNum"/>
          </p:nvPr>
        </p:nvSpPr>
        <p:spPr>
          <a:xfrm>
            <a:off x="4144963" y="9121775"/>
            <a:ext cx="3170100" cy="4794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7:notes"/>
          <p:cNvSpPr txBox="1"/>
          <p:nvPr>
            <p:ph idx="1" type="body"/>
          </p:nvPr>
        </p:nvSpPr>
        <p:spPr>
          <a:xfrm>
            <a:off x="974725" y="4560888"/>
            <a:ext cx="5365750" cy="4319587"/>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449" name="Google Shape;449;p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f8aaff92c4_1_0: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f8aaff92c4_1_0:notes"/>
          <p:cNvSpPr txBox="1"/>
          <p:nvPr>
            <p:ph idx="1" type="body"/>
          </p:nvPr>
        </p:nvSpPr>
        <p:spPr>
          <a:xfrm>
            <a:off x="974725" y="4560888"/>
            <a:ext cx="5365800" cy="43197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456" name="Google Shape;456;gf8aaff92c4_1_0:notes"/>
          <p:cNvSpPr txBox="1"/>
          <p:nvPr>
            <p:ph idx="12" type="sldNum"/>
          </p:nvPr>
        </p:nvSpPr>
        <p:spPr>
          <a:xfrm>
            <a:off x="4144963" y="9121775"/>
            <a:ext cx="3170100" cy="4794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32c9928c449_1_19: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32c9928c449_1_19:notes"/>
          <p:cNvSpPr txBox="1"/>
          <p:nvPr>
            <p:ph idx="1" type="body"/>
          </p:nvPr>
        </p:nvSpPr>
        <p:spPr>
          <a:xfrm>
            <a:off x="974725" y="4560888"/>
            <a:ext cx="5365800" cy="43197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463" name="Google Shape;463;g32c9928c449_1_19:notes"/>
          <p:cNvSpPr txBox="1"/>
          <p:nvPr>
            <p:ph idx="12" type="sldNum"/>
          </p:nvPr>
        </p:nvSpPr>
        <p:spPr>
          <a:xfrm>
            <a:off x="4144963" y="9121775"/>
            <a:ext cx="3170100" cy="4794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f8aaff92c4_1_6: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f8aaff92c4_1_6:notes"/>
          <p:cNvSpPr txBox="1"/>
          <p:nvPr>
            <p:ph idx="1" type="body"/>
          </p:nvPr>
        </p:nvSpPr>
        <p:spPr>
          <a:xfrm>
            <a:off x="974725" y="4560888"/>
            <a:ext cx="5365800" cy="43197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470" name="Google Shape;470;gf8aaff92c4_1_6:notes"/>
          <p:cNvSpPr txBox="1"/>
          <p:nvPr>
            <p:ph idx="12" type="sldNum"/>
          </p:nvPr>
        </p:nvSpPr>
        <p:spPr>
          <a:xfrm>
            <a:off x="4144963" y="9121775"/>
            <a:ext cx="3170100" cy="4794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1:notes"/>
          <p:cNvSpPr txBox="1"/>
          <p:nvPr>
            <p:ph idx="1" type="body"/>
          </p:nvPr>
        </p:nvSpPr>
        <p:spPr>
          <a:xfrm>
            <a:off x="974725" y="4560888"/>
            <a:ext cx="5365750" cy="4319587"/>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45" name="Google Shape;45;p1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f930f81008_0_0: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f930f81008_0_0:notes"/>
          <p:cNvSpPr txBox="1"/>
          <p:nvPr>
            <p:ph idx="1" type="body"/>
          </p:nvPr>
        </p:nvSpPr>
        <p:spPr>
          <a:xfrm>
            <a:off x="974725" y="4560888"/>
            <a:ext cx="5365800" cy="43197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477" name="Google Shape;477;gf930f81008_0_0:notes"/>
          <p:cNvSpPr txBox="1"/>
          <p:nvPr>
            <p:ph idx="12" type="sldNum"/>
          </p:nvPr>
        </p:nvSpPr>
        <p:spPr>
          <a:xfrm>
            <a:off x="4144963" y="9121775"/>
            <a:ext cx="3170100" cy="4794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f8aaff92c4_1_12: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f8aaff92c4_1_12:notes"/>
          <p:cNvSpPr txBox="1"/>
          <p:nvPr>
            <p:ph idx="1" type="body"/>
          </p:nvPr>
        </p:nvSpPr>
        <p:spPr>
          <a:xfrm>
            <a:off x="974725" y="4560888"/>
            <a:ext cx="5365800" cy="43197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485" name="Google Shape;485;gf8aaff92c4_1_12:notes"/>
          <p:cNvSpPr txBox="1"/>
          <p:nvPr>
            <p:ph idx="12" type="sldNum"/>
          </p:nvPr>
        </p:nvSpPr>
        <p:spPr>
          <a:xfrm>
            <a:off x="4144963" y="9121775"/>
            <a:ext cx="3170100" cy="4794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f8aaff92c4_1_19: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f8aaff92c4_1_19:notes"/>
          <p:cNvSpPr txBox="1"/>
          <p:nvPr>
            <p:ph idx="1" type="body"/>
          </p:nvPr>
        </p:nvSpPr>
        <p:spPr>
          <a:xfrm>
            <a:off x="974725" y="4560888"/>
            <a:ext cx="5365800" cy="43197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492" name="Google Shape;492;gf8aaff92c4_1_19:notes"/>
          <p:cNvSpPr txBox="1"/>
          <p:nvPr>
            <p:ph idx="12" type="sldNum"/>
          </p:nvPr>
        </p:nvSpPr>
        <p:spPr>
          <a:xfrm>
            <a:off x="4144963" y="9121775"/>
            <a:ext cx="3170100" cy="4794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f8aaff92c4_1_26: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f8aaff92c4_1_26:notes"/>
          <p:cNvSpPr txBox="1"/>
          <p:nvPr>
            <p:ph idx="1" type="body"/>
          </p:nvPr>
        </p:nvSpPr>
        <p:spPr>
          <a:xfrm>
            <a:off x="974725" y="4560888"/>
            <a:ext cx="5365800" cy="43197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499" name="Google Shape;499;gf8aaff92c4_1_26:notes"/>
          <p:cNvSpPr txBox="1"/>
          <p:nvPr>
            <p:ph idx="12" type="sldNum"/>
          </p:nvPr>
        </p:nvSpPr>
        <p:spPr>
          <a:xfrm>
            <a:off x="4144963" y="9121775"/>
            <a:ext cx="3170100" cy="4794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30a5207be79_0_8: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30a5207be79_0_8:notes"/>
          <p:cNvSpPr txBox="1"/>
          <p:nvPr>
            <p:ph idx="1" type="body"/>
          </p:nvPr>
        </p:nvSpPr>
        <p:spPr>
          <a:xfrm>
            <a:off x="974725" y="4560888"/>
            <a:ext cx="5365800" cy="43197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506" name="Google Shape;506;g30a5207be79_0_8:notes"/>
          <p:cNvSpPr txBox="1"/>
          <p:nvPr>
            <p:ph idx="12" type="sldNum"/>
          </p:nvPr>
        </p:nvSpPr>
        <p:spPr>
          <a:xfrm>
            <a:off x="4144963" y="9121775"/>
            <a:ext cx="3170100" cy="4794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30a5207be79_0_358: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30a5207be79_0_358:notes"/>
          <p:cNvSpPr txBox="1"/>
          <p:nvPr>
            <p:ph idx="1" type="body"/>
          </p:nvPr>
        </p:nvSpPr>
        <p:spPr>
          <a:xfrm>
            <a:off x="974725" y="4560888"/>
            <a:ext cx="5365800" cy="43197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513" name="Google Shape;513;g30a5207be79_0_358:notes"/>
          <p:cNvSpPr txBox="1"/>
          <p:nvPr>
            <p:ph idx="12" type="sldNum"/>
          </p:nvPr>
        </p:nvSpPr>
        <p:spPr>
          <a:xfrm>
            <a:off x="4144963" y="9121775"/>
            <a:ext cx="3170100" cy="4794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15:notes"/>
          <p:cNvSpPr txBox="1"/>
          <p:nvPr>
            <p:ph idx="1" type="body"/>
          </p:nvPr>
        </p:nvSpPr>
        <p:spPr>
          <a:xfrm>
            <a:off x="974725" y="4560888"/>
            <a:ext cx="5365750" cy="4319587"/>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519" name="Google Shape;519;p1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g32c9928c449_1_0: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p:spPr>
      </p:sp>
      <p:sp>
        <p:nvSpPr>
          <p:cNvPr id="51" name="Google Shape;51;g32c9928c449_1_0:notes"/>
          <p:cNvSpPr txBox="1"/>
          <p:nvPr>
            <p:ph idx="1" type="body"/>
          </p:nvPr>
        </p:nvSpPr>
        <p:spPr>
          <a:xfrm>
            <a:off x="974725" y="4560888"/>
            <a:ext cx="5365800" cy="43197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52" name="Google Shape;52;g32c9928c449_1_0:notes"/>
          <p:cNvSpPr txBox="1"/>
          <p:nvPr>
            <p:ph idx="12" type="sldNum"/>
          </p:nvPr>
        </p:nvSpPr>
        <p:spPr>
          <a:xfrm>
            <a:off x="4144963" y="9121775"/>
            <a:ext cx="3170100" cy="4794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2c9928c449_1_6: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p:spPr>
      </p:sp>
      <p:sp>
        <p:nvSpPr>
          <p:cNvPr id="58" name="Google Shape;58;g32c9928c449_1_6:notes"/>
          <p:cNvSpPr txBox="1"/>
          <p:nvPr>
            <p:ph idx="1" type="body"/>
          </p:nvPr>
        </p:nvSpPr>
        <p:spPr>
          <a:xfrm>
            <a:off x="974725" y="4560888"/>
            <a:ext cx="5365800" cy="43197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59" name="Google Shape;59;g32c9928c449_1_6:notes"/>
          <p:cNvSpPr txBox="1"/>
          <p:nvPr>
            <p:ph idx="12" type="sldNum"/>
          </p:nvPr>
        </p:nvSpPr>
        <p:spPr>
          <a:xfrm>
            <a:off x="4144963" y="9121775"/>
            <a:ext cx="3170100" cy="4794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2c9928c449_1_13: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p:spPr>
      </p:sp>
      <p:sp>
        <p:nvSpPr>
          <p:cNvPr id="66" name="Google Shape;66;g32c9928c449_1_13:notes"/>
          <p:cNvSpPr txBox="1"/>
          <p:nvPr>
            <p:ph idx="1" type="body"/>
          </p:nvPr>
        </p:nvSpPr>
        <p:spPr>
          <a:xfrm>
            <a:off x="974725" y="4560888"/>
            <a:ext cx="5365800" cy="43197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67" name="Google Shape;67;g32c9928c449_1_13:notes"/>
          <p:cNvSpPr txBox="1"/>
          <p:nvPr>
            <p:ph idx="12" type="sldNum"/>
          </p:nvPr>
        </p:nvSpPr>
        <p:spPr>
          <a:xfrm>
            <a:off x="4144963" y="9121775"/>
            <a:ext cx="3170100" cy="4794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0a5207be79_0_1: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p:spPr>
      </p:sp>
      <p:sp>
        <p:nvSpPr>
          <p:cNvPr id="73" name="Google Shape;73;g30a5207be79_0_1:notes"/>
          <p:cNvSpPr txBox="1"/>
          <p:nvPr>
            <p:ph idx="1" type="body"/>
          </p:nvPr>
        </p:nvSpPr>
        <p:spPr>
          <a:xfrm>
            <a:off x="974725" y="4560888"/>
            <a:ext cx="5365800" cy="43197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74" name="Google Shape;74;g30a5207be79_0_1:notes"/>
          <p:cNvSpPr txBox="1"/>
          <p:nvPr>
            <p:ph idx="12" type="sldNum"/>
          </p:nvPr>
        </p:nvSpPr>
        <p:spPr>
          <a:xfrm>
            <a:off x="4144963" y="9121775"/>
            <a:ext cx="3170100" cy="4794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2:notes"/>
          <p:cNvSpPr txBox="1"/>
          <p:nvPr>
            <p:ph idx="1" type="body"/>
          </p:nvPr>
        </p:nvSpPr>
        <p:spPr>
          <a:xfrm>
            <a:off x="974725" y="4560888"/>
            <a:ext cx="5365750" cy="4319587"/>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t/>
            </a:r>
            <a:endParaRPr/>
          </a:p>
        </p:txBody>
      </p:sp>
      <p:sp>
        <p:nvSpPr>
          <p:cNvPr id="80" name="Google Shape;80;p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143000" y="1122363"/>
            <a:ext cx="6858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143000" y="3602037"/>
            <a:ext cx="6858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3"/>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lvl1pPr indent="-374650" lvl="0" marL="457200" algn="l">
              <a:lnSpc>
                <a:spcPct val="90000"/>
              </a:lnSpc>
              <a:spcBef>
                <a:spcPts val="750"/>
              </a:spcBef>
              <a:spcAft>
                <a:spcPts val="0"/>
              </a:spcAft>
              <a:buClr>
                <a:schemeClr val="dk1"/>
              </a:buClr>
              <a:buSzPts val="2300"/>
              <a:buChar char="•"/>
              <a:defRPr sz="2600"/>
            </a:lvl1pPr>
            <a:lvl2pPr indent="-381000" lvl="1" marL="914400" algn="l">
              <a:lnSpc>
                <a:spcPct val="90000"/>
              </a:lnSpc>
              <a:spcBef>
                <a:spcPts val="375"/>
              </a:spcBef>
              <a:spcAft>
                <a:spcPts val="0"/>
              </a:spcAft>
              <a:buClr>
                <a:schemeClr val="dk1"/>
              </a:buClr>
              <a:buSzPts val="2400"/>
              <a:buChar char="•"/>
              <a:defRPr sz="2400"/>
            </a:lvl2pPr>
            <a:lvl3pPr indent="-387350" lvl="2" marL="1371600" algn="l">
              <a:lnSpc>
                <a:spcPct val="90000"/>
              </a:lnSpc>
              <a:spcBef>
                <a:spcPts val="375"/>
              </a:spcBef>
              <a:spcAft>
                <a:spcPts val="0"/>
              </a:spcAft>
              <a:buClr>
                <a:schemeClr val="dk1"/>
              </a:buClr>
              <a:buSzPts val="2500"/>
              <a:buChar char="•"/>
              <a:defRPr sz="2200"/>
            </a:lvl3pPr>
            <a:lvl4pPr indent="-355600" lvl="3" marL="1828800" algn="l">
              <a:lnSpc>
                <a:spcPct val="90000"/>
              </a:lnSpc>
              <a:spcBef>
                <a:spcPts val="375"/>
              </a:spcBef>
              <a:spcAft>
                <a:spcPts val="0"/>
              </a:spcAft>
              <a:buClr>
                <a:schemeClr val="dk1"/>
              </a:buClr>
              <a:buSzPts val="2000"/>
              <a:buChar char="•"/>
              <a:defRPr sz="2000"/>
            </a:lvl4pPr>
            <a:lvl5pPr indent="-342900" lvl="4" marL="2286000" algn="l">
              <a:lnSpc>
                <a:spcPct val="90000"/>
              </a:lnSpc>
              <a:spcBef>
                <a:spcPts val="375"/>
              </a:spcBef>
              <a:spcAft>
                <a:spcPts val="0"/>
              </a:spcAft>
              <a:buClr>
                <a:schemeClr val="dk1"/>
              </a:buClr>
              <a:buSzPts val="1800"/>
              <a:buChar char="•"/>
              <a:defRPr sz="1800"/>
            </a:lvl5pPr>
            <a:lvl6pPr indent="-330200" lvl="5" marL="2743200" algn="l">
              <a:lnSpc>
                <a:spcPct val="90000"/>
              </a:lnSpc>
              <a:spcBef>
                <a:spcPts val="375"/>
              </a:spcBef>
              <a:spcAft>
                <a:spcPts val="0"/>
              </a:spcAft>
              <a:buClr>
                <a:schemeClr val="dk1"/>
              </a:buClr>
              <a:buSzPts val="1600"/>
              <a:buChar char="•"/>
              <a:defRPr sz="1600"/>
            </a:lvl6pPr>
            <a:lvl7pPr indent="-317500" lvl="6" marL="3200400" algn="l">
              <a:lnSpc>
                <a:spcPct val="90000"/>
              </a:lnSpc>
              <a:spcBef>
                <a:spcPts val="375"/>
              </a:spcBef>
              <a:spcAft>
                <a:spcPts val="0"/>
              </a:spcAft>
              <a:buClr>
                <a:schemeClr val="dk1"/>
              </a:buClr>
              <a:buSzPts val="1400"/>
              <a:buChar char="•"/>
              <a:defRPr sz="1400"/>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p4"/>
          <p:cNvSpPr txBox="1"/>
          <p:nvPr>
            <p:ph type="title"/>
          </p:nvPr>
        </p:nvSpPr>
        <p:spPr>
          <a:xfrm>
            <a:off x="388200" y="488833"/>
            <a:ext cx="8400000" cy="762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5"/>
            <a:ext cx="78867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628650" y="6581748"/>
            <a:ext cx="2057400" cy="1905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8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028950" y="6581748"/>
            <a:ext cx="3086100" cy="1905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8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6457950" y="6581748"/>
            <a:ext cx="2057400" cy="190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00" u="none" cap="none" strike="noStrike">
                <a:solidFill>
                  <a:srgbClr val="888888"/>
                </a:solidFill>
                <a:latin typeface="Arial"/>
                <a:ea typeface="Arial"/>
                <a:cs typeface="Arial"/>
                <a:sym typeface="Arial"/>
              </a:defRPr>
            </a:lvl1pPr>
            <a:lvl2pPr indent="0" lvl="1" marL="0" marR="0" rtl="0" algn="r">
              <a:spcBef>
                <a:spcPts val="0"/>
              </a:spcBef>
              <a:buNone/>
              <a:defRPr b="0" i="0" sz="800" u="none" cap="none" strike="noStrike">
                <a:solidFill>
                  <a:srgbClr val="888888"/>
                </a:solidFill>
                <a:latin typeface="Arial"/>
                <a:ea typeface="Arial"/>
                <a:cs typeface="Arial"/>
                <a:sym typeface="Arial"/>
              </a:defRPr>
            </a:lvl2pPr>
            <a:lvl3pPr indent="0" lvl="2" marL="0" marR="0" rtl="0" algn="r">
              <a:spcBef>
                <a:spcPts val="0"/>
              </a:spcBef>
              <a:buNone/>
              <a:defRPr b="0" i="0" sz="800" u="none" cap="none" strike="noStrike">
                <a:solidFill>
                  <a:srgbClr val="888888"/>
                </a:solidFill>
                <a:latin typeface="Arial"/>
                <a:ea typeface="Arial"/>
                <a:cs typeface="Arial"/>
                <a:sym typeface="Arial"/>
              </a:defRPr>
            </a:lvl3pPr>
            <a:lvl4pPr indent="0" lvl="3" marL="0" marR="0" rtl="0" algn="r">
              <a:spcBef>
                <a:spcPts val="0"/>
              </a:spcBef>
              <a:buNone/>
              <a:defRPr b="0" i="0" sz="800" u="none" cap="none" strike="noStrike">
                <a:solidFill>
                  <a:srgbClr val="888888"/>
                </a:solidFill>
                <a:latin typeface="Arial"/>
                <a:ea typeface="Arial"/>
                <a:cs typeface="Arial"/>
                <a:sym typeface="Arial"/>
              </a:defRPr>
            </a:lvl4pPr>
            <a:lvl5pPr indent="0" lvl="4" marL="0" marR="0" rtl="0" algn="r">
              <a:spcBef>
                <a:spcPts val="0"/>
              </a:spcBef>
              <a:buNone/>
              <a:defRPr b="0" i="0" sz="800" u="none" cap="none" strike="noStrike">
                <a:solidFill>
                  <a:srgbClr val="888888"/>
                </a:solidFill>
                <a:latin typeface="Arial"/>
                <a:ea typeface="Arial"/>
                <a:cs typeface="Arial"/>
                <a:sym typeface="Arial"/>
              </a:defRPr>
            </a:lvl5pPr>
            <a:lvl6pPr indent="0" lvl="5" marL="0" marR="0" rtl="0" algn="r">
              <a:spcBef>
                <a:spcPts val="0"/>
              </a:spcBef>
              <a:buNone/>
              <a:defRPr b="0" i="0" sz="800" u="none" cap="none" strike="noStrike">
                <a:solidFill>
                  <a:srgbClr val="888888"/>
                </a:solidFill>
                <a:latin typeface="Arial"/>
                <a:ea typeface="Arial"/>
                <a:cs typeface="Arial"/>
                <a:sym typeface="Arial"/>
              </a:defRPr>
            </a:lvl6pPr>
            <a:lvl7pPr indent="0" lvl="6" marL="0" marR="0" rtl="0" algn="r">
              <a:spcBef>
                <a:spcPts val="0"/>
              </a:spcBef>
              <a:buNone/>
              <a:defRPr b="0" i="0" sz="800" u="none" cap="none" strike="noStrike">
                <a:solidFill>
                  <a:srgbClr val="888888"/>
                </a:solidFill>
                <a:latin typeface="Arial"/>
                <a:ea typeface="Arial"/>
                <a:cs typeface="Arial"/>
                <a:sym typeface="Arial"/>
              </a:defRPr>
            </a:lvl7pPr>
            <a:lvl8pPr indent="0" lvl="7" marL="0" marR="0" rtl="0" algn="r">
              <a:spcBef>
                <a:spcPts val="0"/>
              </a:spcBef>
              <a:buNone/>
              <a:defRPr b="0" i="0" sz="800" u="none" cap="none" strike="noStrike">
                <a:solidFill>
                  <a:srgbClr val="888888"/>
                </a:solidFill>
                <a:latin typeface="Arial"/>
                <a:ea typeface="Arial"/>
                <a:cs typeface="Arial"/>
                <a:sym typeface="Arial"/>
              </a:defRPr>
            </a:lvl8pPr>
            <a:lvl9pPr indent="0" lvl="8" marL="0" marR="0" rtl="0" algn="r">
              <a:spcBef>
                <a:spcPts val="0"/>
              </a:spcBef>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hyperlink" Target="https://www.hackerearth.com/practice/algorithms/sorting/merge-sort/visualiz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 name="Shape 28"/>
        <p:cNvGrpSpPr/>
        <p:nvPr/>
      </p:nvGrpSpPr>
      <p:grpSpPr>
        <a:xfrm>
          <a:off x="0" y="0"/>
          <a:ext cx="0" cy="0"/>
          <a:chOff x="0" y="0"/>
          <a:chExt cx="0" cy="0"/>
        </a:xfrm>
      </p:grpSpPr>
      <p:sp>
        <p:nvSpPr>
          <p:cNvPr id="29" name="Google Shape;29;p6"/>
          <p:cNvSpPr txBox="1"/>
          <p:nvPr>
            <p:ph type="ctrTitle"/>
          </p:nvPr>
        </p:nvSpPr>
        <p:spPr>
          <a:xfrm>
            <a:off x="1951200" y="1992925"/>
            <a:ext cx="5241600" cy="8238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500"/>
              <a:buFont typeface="Calibri"/>
              <a:buNone/>
            </a:pPr>
            <a:r>
              <a:rPr lang="en-US"/>
              <a:t>Module 4</a:t>
            </a:r>
            <a:endParaRPr/>
          </a:p>
        </p:txBody>
      </p:sp>
      <p:sp>
        <p:nvSpPr>
          <p:cNvPr id="30" name="Google Shape;30;p6"/>
          <p:cNvSpPr txBox="1"/>
          <p:nvPr>
            <p:ph idx="1" type="subTitle"/>
          </p:nvPr>
        </p:nvSpPr>
        <p:spPr>
          <a:xfrm>
            <a:off x="1837644" y="3471675"/>
            <a:ext cx="5468700" cy="14271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98989"/>
              </a:buClr>
              <a:buSzPts val="3200"/>
              <a:buNone/>
            </a:pPr>
            <a:r>
              <a:rPr lang="en-US" sz="3200">
                <a:solidFill>
                  <a:srgbClr val="898989"/>
                </a:solidFill>
                <a:latin typeface="Calibri"/>
                <a:ea typeface="Calibri"/>
                <a:cs typeface="Calibri"/>
                <a:sym typeface="Calibri"/>
              </a:rPr>
              <a:t>Part 3</a:t>
            </a:r>
            <a:endParaRPr sz="3200">
              <a:solidFill>
                <a:srgbClr val="898989"/>
              </a:solidFill>
              <a:latin typeface="Calibri"/>
              <a:ea typeface="Calibri"/>
              <a:cs typeface="Calibri"/>
              <a:sym typeface="Calibri"/>
            </a:endParaRPr>
          </a:p>
          <a:p>
            <a:pPr indent="0" lvl="0" marL="0" rtl="0" algn="ctr">
              <a:spcBef>
                <a:spcPts val="0"/>
              </a:spcBef>
              <a:spcAft>
                <a:spcPts val="0"/>
              </a:spcAft>
              <a:buClr>
                <a:srgbClr val="898989"/>
              </a:buClr>
              <a:buSzPts val="3200"/>
              <a:buNone/>
            </a:pPr>
            <a:r>
              <a:rPr lang="en-US" sz="3200">
                <a:solidFill>
                  <a:srgbClr val="898989"/>
                </a:solidFill>
                <a:latin typeface="Calibri"/>
                <a:ea typeface="Calibri"/>
                <a:cs typeface="Calibri"/>
                <a:sym typeface="Calibri"/>
              </a:rPr>
              <a:t>More </a:t>
            </a:r>
            <a:r>
              <a:rPr lang="en-US" sz="3200">
                <a:solidFill>
                  <a:srgbClr val="898989"/>
                </a:solidFill>
                <a:latin typeface="Calibri"/>
                <a:ea typeface="Calibri"/>
                <a:cs typeface="Calibri"/>
                <a:sym typeface="Calibri"/>
              </a:rPr>
              <a:t>Recursion</a:t>
            </a:r>
            <a:endParaRPr sz="2800">
              <a:solidFill>
                <a:srgbClr val="898989"/>
              </a:solidFil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5"/>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US" sz="4000"/>
              <a:t>File/Folder issue</a:t>
            </a:r>
            <a:endParaRPr/>
          </a:p>
        </p:txBody>
      </p:sp>
      <p:sp>
        <p:nvSpPr>
          <p:cNvPr id="91" name="Google Shape;91;p15"/>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431800" lvl="0" marL="457200" rtl="0" algn="l">
              <a:spcBef>
                <a:spcPts val="750"/>
              </a:spcBef>
              <a:spcAft>
                <a:spcPts val="0"/>
              </a:spcAft>
              <a:buSzPts val="3200"/>
              <a:buChar char="●"/>
            </a:pPr>
            <a:r>
              <a:rPr lang="en-US" sz="3200"/>
              <a:t>You could p</a:t>
            </a:r>
            <a:r>
              <a:rPr lang="en-US" sz="3200"/>
              <a:t>ossibly solve this using iteration, but it would be very messy as you’d need to keep track of where you were in the file structure using additional dynamic data structure.</a:t>
            </a:r>
            <a:endParaRPr sz="3200"/>
          </a:p>
          <a:p>
            <a:pPr indent="-431800" lvl="1" marL="914400" rtl="0" algn="l">
              <a:spcBef>
                <a:spcPts val="0"/>
              </a:spcBef>
              <a:spcAft>
                <a:spcPts val="0"/>
              </a:spcAft>
              <a:buSzPts val="3200"/>
              <a:buChar char="○"/>
            </a:pPr>
            <a:r>
              <a:rPr lang="en-US" sz="2800"/>
              <a:t>Recursion uses the activation stack as a "reminder" (breadcrumb) of where we've been and what remains to be done.</a:t>
            </a:r>
            <a:endParaRPr sz="2800"/>
          </a:p>
          <a:p>
            <a:pPr indent="-431800" lvl="0" marL="457200" rtl="0" algn="l">
              <a:spcBef>
                <a:spcPts val="0"/>
              </a:spcBef>
              <a:spcAft>
                <a:spcPts val="0"/>
              </a:spcAft>
              <a:buSzPts val="3200"/>
              <a:buChar char="●"/>
            </a:pPr>
            <a:r>
              <a:rPr lang="en-US" sz="2800">
                <a:solidFill>
                  <a:schemeClr val="dk1"/>
                </a:solidFill>
              </a:rPr>
              <a:t>Sometimes recursion involves processing things non-linearly (i.e. multiple available paths)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6"/>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US" sz="4000"/>
              <a:t>Non-linear Recursion</a:t>
            </a:r>
            <a:endParaRPr/>
          </a:p>
        </p:txBody>
      </p:sp>
      <p:sp>
        <p:nvSpPr>
          <p:cNvPr id="97" name="Google Shape;97;p16"/>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0"/>
              </a:spcBef>
              <a:spcAft>
                <a:spcPts val="0"/>
              </a:spcAft>
              <a:buClr>
                <a:schemeClr val="dk1"/>
              </a:buClr>
              <a:buSzPts val="2800"/>
              <a:buFont typeface="Arial"/>
              <a:buChar char="•"/>
            </a:pPr>
            <a:r>
              <a:rPr lang="en-US" sz="2800">
                <a:solidFill>
                  <a:schemeClr val="dk1"/>
                </a:solidFill>
              </a:rPr>
              <a:t>Consider the steps to count the total number of files:</a:t>
            </a:r>
            <a:endParaRPr/>
          </a:p>
          <a:p>
            <a:pPr indent="-457200" lvl="1" marL="800100" rtl="0" algn="l">
              <a:lnSpc>
                <a:spcPct val="90000"/>
              </a:lnSpc>
              <a:spcBef>
                <a:spcPts val="375"/>
              </a:spcBef>
              <a:spcAft>
                <a:spcPts val="0"/>
              </a:spcAft>
              <a:buClr>
                <a:schemeClr val="dk1"/>
              </a:buClr>
              <a:buSzPts val="2400"/>
              <a:buChar char="•"/>
            </a:pPr>
            <a:r>
              <a:rPr lang="en-US" sz="2400">
                <a:solidFill>
                  <a:schemeClr val="dk1"/>
                </a:solidFill>
              </a:rPr>
              <a:t>If we're in a folder with no subfolders, then we return the number of files in the current folder </a:t>
            </a:r>
            <a:endParaRPr/>
          </a:p>
          <a:p>
            <a:pPr indent="-457200" lvl="1" marL="800100" rtl="0" algn="l">
              <a:lnSpc>
                <a:spcPct val="90000"/>
              </a:lnSpc>
              <a:spcBef>
                <a:spcPts val="375"/>
              </a:spcBef>
              <a:spcAft>
                <a:spcPts val="0"/>
              </a:spcAft>
              <a:buClr>
                <a:schemeClr val="dk1"/>
              </a:buClr>
              <a:buSzPts val="2400"/>
              <a:buChar char="•"/>
            </a:pPr>
            <a:r>
              <a:rPr lang="en-US" sz="2400">
                <a:solidFill>
                  <a:schemeClr val="dk1"/>
                </a:solidFill>
              </a:rPr>
              <a:t>Otherwise, we return the count of the files in the folder + a recursive call for the subfolders </a:t>
            </a:r>
            <a:endParaRPr/>
          </a:p>
          <a:p>
            <a:pPr indent="-457200" lvl="0" marL="457200" rtl="0" algn="l">
              <a:lnSpc>
                <a:spcPct val="90000"/>
              </a:lnSpc>
              <a:spcBef>
                <a:spcPts val="750"/>
              </a:spcBef>
              <a:spcAft>
                <a:spcPts val="0"/>
              </a:spcAft>
              <a:buClr>
                <a:schemeClr val="dk1"/>
              </a:buClr>
              <a:buSzPts val="2800"/>
              <a:buFont typeface="Arial"/>
              <a:buChar char="•"/>
            </a:pPr>
            <a:r>
              <a:rPr lang="en-US" sz="2800">
                <a:solidFill>
                  <a:schemeClr val="dk1"/>
                </a:solidFill>
              </a:rPr>
              <a:t>It's the second part that's tricky... but notice that's where the recursive call comes in.  We just need to recursively call for each subfolder (so this is recursion wrapped inside of iteration)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7"/>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US" sz="4000"/>
              <a:t>“Pseudocode” Solution</a:t>
            </a:r>
            <a:endParaRPr/>
          </a:p>
        </p:txBody>
      </p:sp>
      <p:sp>
        <p:nvSpPr>
          <p:cNvPr id="103" name="Google Shape;103;p17"/>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432FF"/>
              </a:buClr>
              <a:buSzPts val="3200"/>
              <a:buNone/>
            </a:pPr>
            <a:r>
              <a:rPr lang="en-US" sz="3200">
                <a:solidFill>
                  <a:srgbClr val="0432FF"/>
                </a:solidFill>
              </a:rPr>
              <a:t>int</a:t>
            </a:r>
            <a:r>
              <a:rPr lang="en-US" sz="3200">
                <a:solidFill>
                  <a:schemeClr val="dk1"/>
                </a:solidFill>
              </a:rPr>
              <a:t> CountFiles(Directory d)</a:t>
            </a:r>
            <a:r>
              <a:rPr lang="en-US" sz="3200"/>
              <a:t> </a:t>
            </a:r>
            <a:r>
              <a:rPr lang="en-US" sz="3200">
                <a:solidFill>
                  <a:schemeClr val="dk1"/>
                </a:solidFill>
              </a:rPr>
              <a:t>{</a:t>
            </a:r>
            <a:br>
              <a:rPr lang="en-US" sz="3200">
                <a:solidFill>
                  <a:schemeClr val="dk1"/>
                </a:solidFill>
              </a:rPr>
            </a:br>
            <a:r>
              <a:rPr lang="en-US" sz="3200">
                <a:solidFill>
                  <a:schemeClr val="dk1"/>
                </a:solidFill>
              </a:rPr>
              <a:t>	</a:t>
            </a:r>
            <a:r>
              <a:rPr lang="en-US" sz="3200">
                <a:solidFill>
                  <a:srgbClr val="0432FF"/>
                </a:solidFill>
              </a:rPr>
              <a:t>int</a:t>
            </a:r>
            <a:r>
              <a:rPr lang="en-US" sz="3200">
                <a:solidFill>
                  <a:schemeClr val="dk1"/>
                </a:solidFill>
              </a:rPr>
              <a:t> file_count = 0;</a:t>
            </a:r>
            <a:endParaRPr/>
          </a:p>
          <a:p>
            <a:pPr indent="0" lvl="0" marL="0" rtl="0" algn="l">
              <a:lnSpc>
                <a:spcPct val="90000"/>
              </a:lnSpc>
              <a:spcBef>
                <a:spcPts val="750"/>
              </a:spcBef>
              <a:spcAft>
                <a:spcPts val="0"/>
              </a:spcAft>
              <a:buClr>
                <a:schemeClr val="dk1"/>
              </a:buClr>
              <a:buSzPts val="3200"/>
              <a:buNone/>
            </a:pPr>
            <a:r>
              <a:rPr lang="en-US" sz="3200"/>
              <a:t>	file_count = # of files in d</a:t>
            </a:r>
            <a:br>
              <a:rPr lang="en-US" sz="3200">
                <a:solidFill>
                  <a:schemeClr val="dk1"/>
                </a:solidFill>
              </a:rPr>
            </a:br>
            <a:r>
              <a:rPr lang="en-US" sz="3200">
                <a:solidFill>
                  <a:schemeClr val="dk1"/>
                </a:solidFill>
              </a:rPr>
              <a:t>	foreach (Directory d </a:t>
            </a:r>
            <a:r>
              <a:rPr lang="en-US" sz="3200"/>
              <a:t>in </a:t>
            </a:r>
            <a:r>
              <a:rPr lang="en-US" sz="3200">
                <a:solidFill>
                  <a:schemeClr val="dk1"/>
                </a:solidFill>
              </a:rPr>
              <a:t>d.GetDirectories())</a:t>
            </a:r>
            <a:br>
              <a:rPr lang="en-US" sz="3200">
                <a:solidFill>
                  <a:schemeClr val="dk1"/>
                </a:solidFill>
              </a:rPr>
            </a:br>
            <a:r>
              <a:rPr lang="en-US" sz="3200">
                <a:solidFill>
                  <a:schemeClr val="dk1"/>
                </a:solidFill>
              </a:rPr>
              <a:t>    		file_count += CountFiles(sub_folder);</a:t>
            </a:r>
            <a:br>
              <a:rPr lang="en-US" sz="3200">
                <a:solidFill>
                  <a:schemeClr val="dk1"/>
                </a:solidFill>
              </a:rPr>
            </a:br>
            <a:r>
              <a:rPr lang="en-US" sz="3200">
                <a:solidFill>
                  <a:schemeClr val="dk1"/>
                </a:solidFill>
              </a:rPr>
              <a:t>	return file_count;</a:t>
            </a:r>
            <a:br>
              <a:rPr lang="en-US" sz="3200">
                <a:solidFill>
                  <a:schemeClr val="dk1"/>
                </a:solidFill>
              </a:rPr>
            </a:br>
            <a:r>
              <a:rPr lang="en-US" sz="3200">
                <a:solidFill>
                  <a:schemeClr val="dk1"/>
                </a:solidFill>
              </a:rPr>
              <a:t>}</a:t>
            </a:r>
            <a:endParaRPr/>
          </a:p>
          <a:p>
            <a:pPr indent="0" lvl="0" marL="0" rtl="0" algn="l">
              <a:lnSpc>
                <a:spcPct val="90000"/>
              </a:lnSpc>
              <a:spcBef>
                <a:spcPts val="750"/>
              </a:spcBef>
              <a:spcAft>
                <a:spcPts val="0"/>
              </a:spcAft>
              <a:buClr>
                <a:srgbClr val="008F00"/>
              </a:buClr>
              <a:buSzPts val="3200"/>
              <a:buNone/>
            </a:pPr>
            <a:r>
              <a:rPr lang="en-US" sz="3200">
                <a:solidFill>
                  <a:srgbClr val="008F00"/>
                </a:solidFill>
              </a:rPr>
              <a:t>// Start with CountFiles (“/” or “C:\”)</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8"/>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40"/>
              <a:buFont typeface="Calibri"/>
              <a:buNone/>
            </a:pPr>
            <a:r>
              <a:rPr lang="en-US" sz="2540"/>
              <a:t>Let’s trace some a more complex </a:t>
            </a:r>
            <a:r>
              <a:rPr lang="en-US" sz="2540"/>
              <a:t>recursive</a:t>
            </a:r>
            <a:r>
              <a:rPr lang="en-US" sz="2540"/>
              <a:t> algorithm</a:t>
            </a:r>
            <a:endParaRPr sz="2270"/>
          </a:p>
        </p:txBody>
      </p:sp>
      <p:sp>
        <p:nvSpPr>
          <p:cNvPr id="109" name="Google Shape;109;p18"/>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432FF"/>
              </a:buClr>
              <a:buSzPts val="2400"/>
              <a:buNone/>
            </a:pPr>
            <a:r>
              <a:rPr lang="en-US" sz="2400">
                <a:solidFill>
                  <a:srgbClr val="0432FF"/>
                </a:solidFill>
                <a:latin typeface="Courier"/>
                <a:ea typeface="Courier"/>
                <a:cs typeface="Courier"/>
                <a:sym typeface="Courier"/>
              </a:rPr>
              <a:t>void</a:t>
            </a:r>
            <a:r>
              <a:rPr lang="en-US" sz="2400">
                <a:latin typeface="Courier"/>
                <a:ea typeface="Courier"/>
                <a:cs typeface="Courier"/>
                <a:sym typeface="Courier"/>
              </a:rPr>
              <a:t> DoWork(</a:t>
            </a:r>
            <a:r>
              <a:rPr lang="en-US" sz="2400">
                <a:solidFill>
                  <a:srgbClr val="0432FF"/>
                </a:solidFill>
                <a:latin typeface="Courier"/>
                <a:ea typeface="Courier"/>
                <a:cs typeface="Courier"/>
                <a:sym typeface="Courier"/>
              </a:rPr>
              <a:t>int</a:t>
            </a:r>
            <a:r>
              <a:rPr lang="en-US" sz="2400">
                <a:latin typeface="Courier"/>
                <a:ea typeface="Courier"/>
                <a:cs typeface="Courier"/>
                <a:sym typeface="Courier"/>
              </a:rPr>
              <a:t> i)</a:t>
            </a:r>
            <a:br>
              <a:rPr lang="en-US" sz="2400">
                <a:latin typeface="Courier"/>
                <a:ea typeface="Courier"/>
                <a:cs typeface="Courier"/>
                <a:sym typeface="Courier"/>
              </a:rPr>
            </a:br>
            <a:r>
              <a:rPr lang="en-US" sz="2400">
                <a:latin typeface="Courier"/>
                <a:ea typeface="Courier"/>
                <a:cs typeface="Courier"/>
                <a:sym typeface="Courier"/>
              </a:rPr>
              <a:t>{</a:t>
            </a:r>
            <a:br>
              <a:rPr lang="en-US" sz="2400">
                <a:latin typeface="Courier"/>
                <a:ea typeface="Courier"/>
                <a:cs typeface="Courier"/>
                <a:sym typeface="Courier"/>
              </a:rPr>
            </a:br>
            <a:r>
              <a:rPr lang="en-US" sz="2400">
                <a:latin typeface="Courier"/>
                <a:ea typeface="Courier"/>
                <a:cs typeface="Courier"/>
                <a:sym typeface="Courier"/>
              </a:rPr>
              <a:t>  System.out.println(i);</a:t>
            </a:r>
            <a:br>
              <a:rPr lang="en-US" sz="2400">
                <a:latin typeface="Courier"/>
                <a:ea typeface="Courier"/>
                <a:cs typeface="Courier"/>
                <a:sym typeface="Courier"/>
              </a:rPr>
            </a:br>
            <a:r>
              <a:rPr lang="en-US" sz="2400">
                <a:latin typeface="Courier"/>
                <a:ea typeface="Courier"/>
                <a:cs typeface="Courier"/>
                <a:sym typeface="Courier"/>
              </a:rPr>
              <a:t>  </a:t>
            </a:r>
            <a:r>
              <a:rPr lang="en-US" sz="2400">
                <a:solidFill>
                  <a:srgbClr val="0432FF"/>
                </a:solidFill>
                <a:latin typeface="Courier"/>
                <a:ea typeface="Courier"/>
                <a:cs typeface="Courier"/>
                <a:sym typeface="Courier"/>
              </a:rPr>
              <a:t>if</a:t>
            </a:r>
            <a:r>
              <a:rPr lang="en-US" sz="2400">
                <a:latin typeface="Courier"/>
                <a:ea typeface="Courier"/>
                <a:cs typeface="Courier"/>
                <a:sym typeface="Courier"/>
              </a:rPr>
              <a:t> (i &gt; 2)</a:t>
            </a:r>
            <a:br>
              <a:rPr lang="en-US" sz="2400">
                <a:latin typeface="Courier"/>
                <a:ea typeface="Courier"/>
                <a:cs typeface="Courier"/>
                <a:sym typeface="Courier"/>
              </a:rPr>
            </a:br>
            <a:r>
              <a:rPr lang="en-US" sz="2400">
                <a:latin typeface="Courier"/>
                <a:ea typeface="Courier"/>
                <a:cs typeface="Courier"/>
                <a:sym typeface="Courier"/>
              </a:rPr>
              <a:t>  {</a:t>
            </a:r>
            <a:br>
              <a:rPr lang="en-US" sz="2400">
                <a:latin typeface="Courier"/>
                <a:ea typeface="Courier"/>
                <a:cs typeface="Courier"/>
                <a:sym typeface="Courier"/>
              </a:rPr>
            </a:br>
            <a:r>
              <a:rPr lang="en-US" sz="2400">
                <a:latin typeface="Courier"/>
                <a:ea typeface="Courier"/>
                <a:cs typeface="Courier"/>
                <a:sym typeface="Courier"/>
              </a:rPr>
              <a:t>    DoWork(i-1); </a:t>
            </a:r>
            <a:r>
              <a:rPr lang="en-US" sz="2400">
                <a:solidFill>
                  <a:srgbClr val="008F00"/>
                </a:solidFill>
                <a:latin typeface="Courier"/>
                <a:ea typeface="Courier"/>
                <a:cs typeface="Courier"/>
                <a:sym typeface="Courier"/>
              </a:rPr>
              <a:t>// Multiple recursive calls</a:t>
            </a:r>
            <a:br>
              <a:rPr lang="en-US" sz="2400">
                <a:latin typeface="Courier"/>
                <a:ea typeface="Courier"/>
                <a:cs typeface="Courier"/>
                <a:sym typeface="Courier"/>
              </a:rPr>
            </a:br>
            <a:r>
              <a:rPr lang="en-US" sz="2400">
                <a:latin typeface="Courier"/>
                <a:ea typeface="Courier"/>
                <a:cs typeface="Courier"/>
                <a:sym typeface="Courier"/>
              </a:rPr>
              <a:t>    DoWork(i-2);</a:t>
            </a:r>
            <a:br>
              <a:rPr lang="en-US" sz="2400">
                <a:latin typeface="Courier"/>
                <a:ea typeface="Courier"/>
                <a:cs typeface="Courier"/>
                <a:sym typeface="Courier"/>
              </a:rPr>
            </a:br>
            <a:r>
              <a:rPr lang="en-US" sz="2400">
                <a:latin typeface="Courier"/>
                <a:ea typeface="Courier"/>
                <a:cs typeface="Courier"/>
                <a:sym typeface="Courier"/>
              </a:rPr>
              <a:t>  }</a:t>
            </a:r>
            <a:br>
              <a:rPr lang="en-US" sz="2400">
                <a:latin typeface="Courier"/>
                <a:ea typeface="Courier"/>
                <a:cs typeface="Courier"/>
                <a:sym typeface="Courier"/>
              </a:rPr>
            </a:br>
            <a:r>
              <a:rPr lang="en-US" sz="2400">
                <a:latin typeface="Courier"/>
                <a:ea typeface="Courier"/>
                <a:cs typeface="Courier"/>
                <a:sym typeface="Courier"/>
              </a:rPr>
              <a:t>  System.out.println(i);</a:t>
            </a:r>
            <a:br>
              <a:rPr lang="en-US" sz="2400">
                <a:latin typeface="Courier"/>
                <a:ea typeface="Courier"/>
                <a:cs typeface="Courier"/>
                <a:sym typeface="Courier"/>
              </a:rPr>
            </a:br>
            <a:r>
              <a:rPr lang="en-US" sz="2400">
                <a:latin typeface="Courier"/>
                <a:ea typeface="Courier"/>
                <a:cs typeface="Courier"/>
                <a:sym typeface="Courier"/>
              </a:rPr>
              <a:t>}</a:t>
            </a:r>
            <a:endParaRPr/>
          </a:p>
          <a:p>
            <a:pPr indent="0" lvl="0" marL="0" rtl="0" algn="l">
              <a:lnSpc>
                <a:spcPct val="90000"/>
              </a:lnSpc>
              <a:spcBef>
                <a:spcPts val="750"/>
              </a:spcBef>
              <a:spcAft>
                <a:spcPts val="0"/>
              </a:spcAft>
              <a:buClr>
                <a:srgbClr val="008F00"/>
              </a:buClr>
              <a:buSzPts val="2400"/>
              <a:buNone/>
            </a:pPr>
            <a:r>
              <a:rPr lang="en-US" sz="2400">
                <a:solidFill>
                  <a:srgbClr val="008F00"/>
                </a:solidFill>
                <a:latin typeface="Courier"/>
                <a:ea typeface="Courier"/>
                <a:cs typeface="Courier"/>
                <a:sym typeface="Courier"/>
              </a:rPr>
              <a:t>// Call using DoWork(4)</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369875" y="508933"/>
            <a:ext cx="8418300" cy="770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Tracing Recursion with two recursive calls</a:t>
            </a:r>
            <a:endParaRPr/>
          </a:p>
        </p:txBody>
      </p:sp>
      <p:sp>
        <p:nvSpPr>
          <p:cNvPr id="116" name="Google Shape;116;p19"/>
          <p:cNvSpPr txBox="1"/>
          <p:nvPr>
            <p:ph idx="1" type="body"/>
          </p:nvPr>
        </p:nvSpPr>
        <p:spPr>
          <a:xfrm>
            <a:off x="599825" y="1253325"/>
            <a:ext cx="4993500" cy="50151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sz="2400">
                <a:solidFill>
                  <a:srgbClr val="0432FF"/>
                </a:solidFill>
                <a:latin typeface="Courier"/>
                <a:ea typeface="Courier"/>
                <a:cs typeface="Courier"/>
                <a:sym typeface="Courier"/>
              </a:rPr>
              <a:t>void</a:t>
            </a:r>
            <a:r>
              <a:rPr lang="en-US" sz="2400">
                <a:latin typeface="Courier"/>
                <a:ea typeface="Courier"/>
                <a:cs typeface="Courier"/>
                <a:sym typeface="Courier"/>
              </a:rPr>
              <a:t> DoWork(</a:t>
            </a:r>
            <a:r>
              <a:rPr lang="en-US" sz="2400">
                <a:solidFill>
                  <a:srgbClr val="0432FF"/>
                </a:solidFill>
                <a:latin typeface="Courier"/>
                <a:ea typeface="Courier"/>
                <a:cs typeface="Courier"/>
                <a:sym typeface="Courier"/>
              </a:rPr>
              <a:t>int</a:t>
            </a:r>
            <a:r>
              <a:rPr lang="en-US" sz="2400">
                <a:latin typeface="Courier"/>
                <a:ea typeface="Courier"/>
                <a:cs typeface="Courier"/>
                <a:sym typeface="Courier"/>
              </a:rPr>
              <a:t> i)</a:t>
            </a:r>
            <a:br>
              <a:rPr lang="en-US" sz="2400">
                <a:latin typeface="Courier"/>
                <a:ea typeface="Courier"/>
                <a:cs typeface="Courier"/>
                <a:sym typeface="Courier"/>
              </a:rPr>
            </a:br>
            <a:r>
              <a:rPr lang="en-US" sz="2400">
                <a:latin typeface="Courier"/>
                <a:ea typeface="Courier"/>
                <a:cs typeface="Courier"/>
                <a:sym typeface="Courier"/>
              </a:rPr>
              <a:t>{</a:t>
            </a:r>
            <a:br>
              <a:rPr lang="en-US" sz="2400">
                <a:latin typeface="Courier"/>
                <a:ea typeface="Courier"/>
                <a:cs typeface="Courier"/>
                <a:sym typeface="Courier"/>
              </a:rPr>
            </a:br>
            <a:r>
              <a:rPr lang="en-US" sz="2400">
                <a:latin typeface="Courier"/>
                <a:ea typeface="Courier"/>
                <a:cs typeface="Courier"/>
                <a:sym typeface="Courier"/>
              </a:rPr>
              <a:t>  System.out.print(i+” “);</a:t>
            </a:r>
            <a:br>
              <a:rPr lang="en-US" sz="2400">
                <a:latin typeface="Courier"/>
                <a:ea typeface="Courier"/>
                <a:cs typeface="Courier"/>
                <a:sym typeface="Courier"/>
              </a:rPr>
            </a:br>
            <a:r>
              <a:rPr lang="en-US" sz="2400">
                <a:latin typeface="Courier"/>
                <a:ea typeface="Courier"/>
                <a:cs typeface="Courier"/>
                <a:sym typeface="Courier"/>
              </a:rPr>
              <a:t>  </a:t>
            </a:r>
            <a:r>
              <a:rPr lang="en-US" sz="2400">
                <a:solidFill>
                  <a:srgbClr val="0432FF"/>
                </a:solidFill>
                <a:latin typeface="Courier"/>
                <a:ea typeface="Courier"/>
                <a:cs typeface="Courier"/>
                <a:sym typeface="Courier"/>
              </a:rPr>
              <a:t>if</a:t>
            </a:r>
            <a:r>
              <a:rPr lang="en-US" sz="2400">
                <a:latin typeface="Courier"/>
                <a:ea typeface="Courier"/>
                <a:cs typeface="Courier"/>
                <a:sym typeface="Courier"/>
              </a:rPr>
              <a:t> (i &gt; 2){</a:t>
            </a:r>
            <a:br>
              <a:rPr lang="en-US" sz="2400">
                <a:latin typeface="Courier"/>
                <a:ea typeface="Courier"/>
                <a:cs typeface="Courier"/>
                <a:sym typeface="Courier"/>
              </a:rPr>
            </a:br>
            <a:r>
              <a:rPr lang="en-US" sz="2400">
                <a:latin typeface="Courier"/>
                <a:ea typeface="Courier"/>
                <a:cs typeface="Courier"/>
                <a:sym typeface="Courier"/>
              </a:rPr>
              <a:t>    DoWork(i-1);            </a:t>
            </a:r>
            <a:endParaRPr sz="2400">
              <a:latin typeface="Courier"/>
              <a:ea typeface="Courier"/>
              <a:cs typeface="Courier"/>
              <a:sym typeface="Courier"/>
            </a:endParaRPr>
          </a:p>
          <a:p>
            <a:pPr indent="0" lvl="0" marL="0" rtl="0" algn="l">
              <a:spcBef>
                <a:spcPts val="0"/>
              </a:spcBef>
              <a:spcAft>
                <a:spcPts val="0"/>
              </a:spcAft>
              <a:buClr>
                <a:srgbClr val="0432FF"/>
              </a:buClr>
              <a:buSzPts val="2400"/>
              <a:buFont typeface="Arial"/>
              <a:buNone/>
            </a:pPr>
            <a:r>
              <a:rPr lang="en-US" sz="2400">
                <a:latin typeface="Courier"/>
                <a:ea typeface="Courier"/>
                <a:cs typeface="Courier"/>
                <a:sym typeface="Courier"/>
              </a:rPr>
              <a:t>    DoWork(i-2);</a:t>
            </a:r>
            <a:br>
              <a:rPr lang="en-US" sz="2400">
                <a:latin typeface="Courier"/>
                <a:ea typeface="Courier"/>
                <a:cs typeface="Courier"/>
                <a:sym typeface="Courier"/>
              </a:rPr>
            </a:br>
            <a:r>
              <a:rPr lang="en-US" sz="2400">
                <a:latin typeface="Courier"/>
                <a:ea typeface="Courier"/>
                <a:cs typeface="Courier"/>
                <a:sym typeface="Courier"/>
              </a:rPr>
              <a:t>  }</a:t>
            </a:r>
            <a:br>
              <a:rPr lang="en-US" sz="2400">
                <a:latin typeface="Courier"/>
                <a:ea typeface="Courier"/>
                <a:cs typeface="Courier"/>
                <a:sym typeface="Courier"/>
              </a:rPr>
            </a:br>
            <a:r>
              <a:rPr lang="en-US" sz="2400">
                <a:latin typeface="Courier"/>
                <a:ea typeface="Courier"/>
                <a:cs typeface="Courier"/>
                <a:sym typeface="Courier"/>
              </a:rPr>
              <a:t>  System.out.print(i+” “);</a:t>
            </a:r>
            <a:br>
              <a:rPr lang="en-US" sz="2400">
                <a:latin typeface="Courier"/>
                <a:ea typeface="Courier"/>
                <a:cs typeface="Courier"/>
                <a:sym typeface="Courier"/>
              </a:rPr>
            </a:br>
            <a:r>
              <a:rPr lang="en-US" sz="2400">
                <a:latin typeface="Courier"/>
                <a:ea typeface="Courier"/>
                <a:cs typeface="Courier"/>
                <a:sym typeface="Courier"/>
              </a:rPr>
              <a:t>}</a:t>
            </a:r>
            <a:endParaRPr/>
          </a:p>
        </p:txBody>
      </p:sp>
      <p:cxnSp>
        <p:nvCxnSpPr>
          <p:cNvPr id="117" name="Google Shape;117;p19"/>
          <p:cNvCxnSpPr/>
          <p:nvPr/>
        </p:nvCxnSpPr>
        <p:spPr>
          <a:xfrm>
            <a:off x="6668600" y="1279625"/>
            <a:ext cx="0" cy="4218900"/>
          </a:xfrm>
          <a:prstGeom prst="straightConnector1">
            <a:avLst/>
          </a:prstGeom>
          <a:noFill/>
          <a:ln cap="flat" cmpd="sng" w="9525">
            <a:solidFill>
              <a:schemeClr val="dk2"/>
            </a:solidFill>
            <a:prstDash val="solid"/>
            <a:round/>
            <a:headEnd len="med" w="med" type="none"/>
            <a:tailEnd len="med" w="med" type="none"/>
          </a:ln>
        </p:spPr>
      </p:cxnSp>
      <p:cxnSp>
        <p:nvCxnSpPr>
          <p:cNvPr id="118" name="Google Shape;118;p19"/>
          <p:cNvCxnSpPr/>
          <p:nvPr/>
        </p:nvCxnSpPr>
        <p:spPr>
          <a:xfrm>
            <a:off x="8569150" y="1253325"/>
            <a:ext cx="0" cy="4218900"/>
          </a:xfrm>
          <a:prstGeom prst="straightConnector1">
            <a:avLst/>
          </a:prstGeom>
          <a:noFill/>
          <a:ln cap="flat" cmpd="sng" w="9525">
            <a:solidFill>
              <a:schemeClr val="dk2"/>
            </a:solidFill>
            <a:prstDash val="solid"/>
            <a:round/>
            <a:headEnd len="med" w="med" type="none"/>
            <a:tailEnd len="med" w="med" type="none"/>
          </a:ln>
        </p:spPr>
      </p:cxnSp>
      <p:cxnSp>
        <p:nvCxnSpPr>
          <p:cNvPr id="119" name="Google Shape;119;p19"/>
          <p:cNvCxnSpPr/>
          <p:nvPr/>
        </p:nvCxnSpPr>
        <p:spPr>
          <a:xfrm>
            <a:off x="6682150" y="5485050"/>
            <a:ext cx="1887000" cy="0"/>
          </a:xfrm>
          <a:prstGeom prst="straightConnector1">
            <a:avLst/>
          </a:prstGeom>
          <a:noFill/>
          <a:ln cap="flat" cmpd="sng" w="9525">
            <a:solidFill>
              <a:schemeClr val="dk2"/>
            </a:solidFill>
            <a:prstDash val="solid"/>
            <a:round/>
            <a:headEnd len="med" w="med" type="none"/>
            <a:tailEnd len="med" w="med" type="none"/>
          </a:ln>
        </p:spPr>
      </p:cxnSp>
      <p:sp>
        <p:nvSpPr>
          <p:cNvPr id="120" name="Google Shape;120;p19"/>
          <p:cNvSpPr txBox="1"/>
          <p:nvPr/>
        </p:nvSpPr>
        <p:spPr>
          <a:xfrm>
            <a:off x="6080350" y="5127225"/>
            <a:ext cx="601800" cy="345000"/>
          </a:xfrm>
          <a:prstGeom prst="rect">
            <a:avLst/>
          </a:prstGeom>
          <a:noFill/>
          <a:ln>
            <a:noFill/>
          </a:ln>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en-US" sz="2100">
                <a:solidFill>
                  <a:schemeClr val="dk1"/>
                </a:solidFill>
              </a:rPr>
              <a:t>Main:</a:t>
            </a:r>
            <a:endParaRPr sz="2100">
              <a:solidFill>
                <a:schemeClr val="dk1"/>
              </a:solidFill>
            </a:endParaRPr>
          </a:p>
        </p:txBody>
      </p:sp>
      <p:sp>
        <p:nvSpPr>
          <p:cNvPr id="121" name="Google Shape;121;p19"/>
          <p:cNvSpPr txBox="1"/>
          <p:nvPr/>
        </p:nvSpPr>
        <p:spPr>
          <a:xfrm>
            <a:off x="6722700" y="5201000"/>
            <a:ext cx="1887000" cy="284100"/>
          </a:xfrm>
          <a:prstGeom prst="rect">
            <a:avLst/>
          </a:prstGeom>
          <a:noFill/>
          <a:ln>
            <a:noFill/>
          </a:ln>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rPr lang="en-US" sz="2100">
                <a:solidFill>
                  <a:schemeClr val="dk1"/>
                </a:solidFill>
              </a:rPr>
              <a:t>i = 3  </a:t>
            </a:r>
            <a:endParaRPr sz="2100">
              <a:solidFill>
                <a:schemeClr val="dk1"/>
              </a:solidFill>
            </a:endParaRPr>
          </a:p>
        </p:txBody>
      </p:sp>
      <p:cxnSp>
        <p:nvCxnSpPr>
          <p:cNvPr id="122" name="Google Shape;122;p19"/>
          <p:cNvCxnSpPr/>
          <p:nvPr/>
        </p:nvCxnSpPr>
        <p:spPr>
          <a:xfrm>
            <a:off x="6682150" y="5201000"/>
            <a:ext cx="1887000" cy="0"/>
          </a:xfrm>
          <a:prstGeom prst="straightConnector1">
            <a:avLst/>
          </a:prstGeom>
          <a:noFill/>
          <a:ln cap="flat" cmpd="sng" w="9525">
            <a:solidFill>
              <a:schemeClr val="dk2"/>
            </a:solidFill>
            <a:prstDash val="solid"/>
            <a:round/>
            <a:headEnd len="med" w="med" type="none"/>
            <a:tailEnd len="med" w="med" type="none"/>
          </a:ln>
        </p:spPr>
      </p:cxnSp>
      <p:cxnSp>
        <p:nvCxnSpPr>
          <p:cNvPr id="123" name="Google Shape;123;p19"/>
          <p:cNvCxnSpPr/>
          <p:nvPr/>
        </p:nvCxnSpPr>
        <p:spPr>
          <a:xfrm>
            <a:off x="444275" y="1487925"/>
            <a:ext cx="182700" cy="0"/>
          </a:xfrm>
          <a:prstGeom prst="straightConnector1">
            <a:avLst/>
          </a:prstGeom>
          <a:noFill/>
          <a:ln cap="flat" cmpd="sng" w="9525">
            <a:solidFill>
              <a:schemeClr val="accent2"/>
            </a:solidFill>
            <a:prstDash val="solid"/>
            <a:round/>
            <a:headEnd len="med" w="med" type="none"/>
            <a:tailEnd len="med" w="med" type="stealth"/>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0"/>
          <p:cNvSpPr txBox="1"/>
          <p:nvPr>
            <p:ph type="title"/>
          </p:nvPr>
        </p:nvSpPr>
        <p:spPr>
          <a:xfrm>
            <a:off x="369875" y="508933"/>
            <a:ext cx="8418300" cy="770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Tracing Recursion with two recursive calls</a:t>
            </a:r>
            <a:endParaRPr/>
          </a:p>
        </p:txBody>
      </p:sp>
      <p:sp>
        <p:nvSpPr>
          <p:cNvPr id="130" name="Google Shape;130;p20"/>
          <p:cNvSpPr txBox="1"/>
          <p:nvPr>
            <p:ph idx="1" type="body"/>
          </p:nvPr>
        </p:nvSpPr>
        <p:spPr>
          <a:xfrm>
            <a:off x="599825" y="1253325"/>
            <a:ext cx="4993500" cy="31362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sz="2400">
                <a:solidFill>
                  <a:srgbClr val="0432FF"/>
                </a:solidFill>
                <a:latin typeface="Courier"/>
                <a:ea typeface="Courier"/>
                <a:cs typeface="Courier"/>
                <a:sym typeface="Courier"/>
              </a:rPr>
              <a:t>void</a:t>
            </a:r>
            <a:r>
              <a:rPr lang="en-US" sz="2400">
                <a:latin typeface="Courier"/>
                <a:ea typeface="Courier"/>
                <a:cs typeface="Courier"/>
                <a:sym typeface="Courier"/>
              </a:rPr>
              <a:t> DoWork(</a:t>
            </a:r>
            <a:r>
              <a:rPr lang="en-US" sz="2400">
                <a:solidFill>
                  <a:srgbClr val="0432FF"/>
                </a:solidFill>
                <a:latin typeface="Courier"/>
                <a:ea typeface="Courier"/>
                <a:cs typeface="Courier"/>
                <a:sym typeface="Courier"/>
              </a:rPr>
              <a:t>int</a:t>
            </a:r>
            <a:r>
              <a:rPr lang="en-US" sz="2400">
                <a:latin typeface="Courier"/>
                <a:ea typeface="Courier"/>
                <a:cs typeface="Courier"/>
                <a:sym typeface="Courier"/>
              </a:rPr>
              <a:t> i)</a:t>
            </a:r>
            <a:br>
              <a:rPr lang="en-US" sz="2400">
                <a:latin typeface="Courier"/>
                <a:ea typeface="Courier"/>
                <a:cs typeface="Courier"/>
                <a:sym typeface="Courier"/>
              </a:rPr>
            </a:br>
            <a:r>
              <a:rPr lang="en-US" sz="2400">
                <a:latin typeface="Courier"/>
                <a:ea typeface="Courier"/>
                <a:cs typeface="Courier"/>
                <a:sym typeface="Courier"/>
              </a:rPr>
              <a:t>{</a:t>
            </a:r>
            <a:br>
              <a:rPr lang="en-US" sz="2400">
                <a:latin typeface="Courier"/>
                <a:ea typeface="Courier"/>
                <a:cs typeface="Courier"/>
                <a:sym typeface="Courier"/>
              </a:rPr>
            </a:br>
            <a:r>
              <a:rPr lang="en-US" sz="2400">
                <a:latin typeface="Courier"/>
                <a:ea typeface="Courier"/>
                <a:cs typeface="Courier"/>
                <a:sym typeface="Courier"/>
              </a:rPr>
              <a:t>  System.out.print(i+” “);</a:t>
            </a:r>
            <a:br>
              <a:rPr lang="en-US" sz="2400">
                <a:latin typeface="Courier"/>
                <a:ea typeface="Courier"/>
                <a:cs typeface="Courier"/>
                <a:sym typeface="Courier"/>
              </a:rPr>
            </a:br>
            <a:r>
              <a:rPr lang="en-US" sz="2400">
                <a:latin typeface="Courier"/>
                <a:ea typeface="Courier"/>
                <a:cs typeface="Courier"/>
                <a:sym typeface="Courier"/>
              </a:rPr>
              <a:t>  </a:t>
            </a:r>
            <a:r>
              <a:rPr lang="en-US" sz="2400">
                <a:solidFill>
                  <a:srgbClr val="0432FF"/>
                </a:solidFill>
                <a:latin typeface="Courier"/>
                <a:ea typeface="Courier"/>
                <a:cs typeface="Courier"/>
                <a:sym typeface="Courier"/>
              </a:rPr>
              <a:t>if</a:t>
            </a:r>
            <a:r>
              <a:rPr lang="en-US" sz="2400">
                <a:latin typeface="Courier"/>
                <a:ea typeface="Courier"/>
                <a:cs typeface="Courier"/>
                <a:sym typeface="Courier"/>
              </a:rPr>
              <a:t> (i &gt; 2){</a:t>
            </a:r>
            <a:br>
              <a:rPr lang="en-US" sz="2400">
                <a:latin typeface="Courier"/>
                <a:ea typeface="Courier"/>
                <a:cs typeface="Courier"/>
                <a:sym typeface="Courier"/>
              </a:rPr>
            </a:br>
            <a:r>
              <a:rPr lang="en-US" sz="2400">
                <a:latin typeface="Courier"/>
                <a:ea typeface="Courier"/>
                <a:cs typeface="Courier"/>
                <a:sym typeface="Courier"/>
              </a:rPr>
              <a:t>    DoWork(i-1);            </a:t>
            </a:r>
            <a:endParaRPr sz="2400">
              <a:latin typeface="Courier"/>
              <a:ea typeface="Courier"/>
              <a:cs typeface="Courier"/>
              <a:sym typeface="Courier"/>
            </a:endParaRPr>
          </a:p>
          <a:p>
            <a:pPr indent="0" lvl="0" marL="0" rtl="0" algn="l">
              <a:spcBef>
                <a:spcPts val="0"/>
              </a:spcBef>
              <a:spcAft>
                <a:spcPts val="0"/>
              </a:spcAft>
              <a:buNone/>
            </a:pPr>
            <a:r>
              <a:rPr lang="en-US" sz="2400">
                <a:latin typeface="Courier"/>
                <a:ea typeface="Courier"/>
                <a:cs typeface="Courier"/>
                <a:sym typeface="Courier"/>
              </a:rPr>
              <a:t>    DoWork(i-2);</a:t>
            </a:r>
            <a:br>
              <a:rPr lang="en-US" sz="2400">
                <a:latin typeface="Courier"/>
                <a:ea typeface="Courier"/>
                <a:cs typeface="Courier"/>
                <a:sym typeface="Courier"/>
              </a:rPr>
            </a:br>
            <a:r>
              <a:rPr lang="en-US" sz="2400">
                <a:latin typeface="Courier"/>
                <a:ea typeface="Courier"/>
                <a:cs typeface="Courier"/>
                <a:sym typeface="Courier"/>
              </a:rPr>
              <a:t>  }</a:t>
            </a:r>
            <a:br>
              <a:rPr lang="en-US" sz="2400">
                <a:latin typeface="Courier"/>
                <a:ea typeface="Courier"/>
                <a:cs typeface="Courier"/>
                <a:sym typeface="Courier"/>
              </a:rPr>
            </a:br>
            <a:r>
              <a:rPr lang="en-US" sz="2400">
                <a:latin typeface="Courier"/>
                <a:ea typeface="Courier"/>
                <a:cs typeface="Courier"/>
                <a:sym typeface="Courier"/>
              </a:rPr>
              <a:t>  System.out.print(i+” “);</a:t>
            </a:r>
            <a:br>
              <a:rPr lang="en-US" sz="2400">
                <a:latin typeface="Courier"/>
                <a:ea typeface="Courier"/>
                <a:cs typeface="Courier"/>
                <a:sym typeface="Courier"/>
              </a:rPr>
            </a:br>
            <a:r>
              <a:rPr lang="en-US" sz="2400">
                <a:latin typeface="Courier"/>
                <a:ea typeface="Courier"/>
                <a:cs typeface="Courier"/>
                <a:sym typeface="Courier"/>
              </a:rPr>
              <a:t>}</a:t>
            </a:r>
            <a:endParaRPr/>
          </a:p>
        </p:txBody>
      </p:sp>
      <p:cxnSp>
        <p:nvCxnSpPr>
          <p:cNvPr id="131" name="Google Shape;131;p20"/>
          <p:cNvCxnSpPr/>
          <p:nvPr/>
        </p:nvCxnSpPr>
        <p:spPr>
          <a:xfrm>
            <a:off x="6668600" y="1279625"/>
            <a:ext cx="0" cy="4218900"/>
          </a:xfrm>
          <a:prstGeom prst="straightConnector1">
            <a:avLst/>
          </a:prstGeom>
          <a:noFill/>
          <a:ln cap="flat" cmpd="sng" w="9525">
            <a:solidFill>
              <a:schemeClr val="dk2"/>
            </a:solidFill>
            <a:prstDash val="solid"/>
            <a:round/>
            <a:headEnd len="med" w="med" type="none"/>
            <a:tailEnd len="med" w="med" type="none"/>
          </a:ln>
        </p:spPr>
      </p:cxnSp>
      <p:cxnSp>
        <p:nvCxnSpPr>
          <p:cNvPr id="132" name="Google Shape;132;p20"/>
          <p:cNvCxnSpPr/>
          <p:nvPr/>
        </p:nvCxnSpPr>
        <p:spPr>
          <a:xfrm>
            <a:off x="8569150" y="1253325"/>
            <a:ext cx="0" cy="4218900"/>
          </a:xfrm>
          <a:prstGeom prst="straightConnector1">
            <a:avLst/>
          </a:prstGeom>
          <a:noFill/>
          <a:ln cap="flat" cmpd="sng" w="9525">
            <a:solidFill>
              <a:schemeClr val="dk2"/>
            </a:solidFill>
            <a:prstDash val="solid"/>
            <a:round/>
            <a:headEnd len="med" w="med" type="none"/>
            <a:tailEnd len="med" w="med" type="none"/>
          </a:ln>
        </p:spPr>
      </p:cxnSp>
      <p:cxnSp>
        <p:nvCxnSpPr>
          <p:cNvPr id="133" name="Google Shape;133;p20"/>
          <p:cNvCxnSpPr/>
          <p:nvPr/>
        </p:nvCxnSpPr>
        <p:spPr>
          <a:xfrm>
            <a:off x="6682150" y="5485050"/>
            <a:ext cx="1887000" cy="0"/>
          </a:xfrm>
          <a:prstGeom prst="straightConnector1">
            <a:avLst/>
          </a:prstGeom>
          <a:noFill/>
          <a:ln cap="flat" cmpd="sng" w="9525">
            <a:solidFill>
              <a:schemeClr val="dk2"/>
            </a:solidFill>
            <a:prstDash val="solid"/>
            <a:round/>
            <a:headEnd len="med" w="med" type="none"/>
            <a:tailEnd len="med" w="med" type="none"/>
          </a:ln>
        </p:spPr>
      </p:cxnSp>
      <p:sp>
        <p:nvSpPr>
          <p:cNvPr id="134" name="Google Shape;134;p20"/>
          <p:cNvSpPr txBox="1"/>
          <p:nvPr/>
        </p:nvSpPr>
        <p:spPr>
          <a:xfrm>
            <a:off x="6080350" y="5127225"/>
            <a:ext cx="601800" cy="345000"/>
          </a:xfrm>
          <a:prstGeom prst="rect">
            <a:avLst/>
          </a:prstGeom>
          <a:noFill/>
          <a:ln>
            <a:noFill/>
          </a:ln>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en-US" sz="2100">
                <a:solidFill>
                  <a:schemeClr val="dk1"/>
                </a:solidFill>
              </a:rPr>
              <a:t>Main:</a:t>
            </a:r>
            <a:endParaRPr sz="2100">
              <a:solidFill>
                <a:schemeClr val="dk1"/>
              </a:solidFill>
            </a:endParaRPr>
          </a:p>
        </p:txBody>
      </p:sp>
      <p:sp>
        <p:nvSpPr>
          <p:cNvPr id="135" name="Google Shape;135;p20"/>
          <p:cNvSpPr txBox="1"/>
          <p:nvPr/>
        </p:nvSpPr>
        <p:spPr>
          <a:xfrm>
            <a:off x="6722700" y="5201000"/>
            <a:ext cx="1887000" cy="284100"/>
          </a:xfrm>
          <a:prstGeom prst="rect">
            <a:avLst/>
          </a:prstGeom>
          <a:noFill/>
          <a:ln>
            <a:noFill/>
          </a:ln>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rPr lang="en-US" sz="2100">
                <a:solidFill>
                  <a:schemeClr val="dk1"/>
                </a:solidFill>
              </a:rPr>
              <a:t>i = 3  </a:t>
            </a:r>
            <a:endParaRPr sz="2100">
              <a:solidFill>
                <a:schemeClr val="dk1"/>
              </a:solidFill>
            </a:endParaRPr>
          </a:p>
        </p:txBody>
      </p:sp>
      <p:cxnSp>
        <p:nvCxnSpPr>
          <p:cNvPr id="136" name="Google Shape;136;p20"/>
          <p:cNvCxnSpPr/>
          <p:nvPr/>
        </p:nvCxnSpPr>
        <p:spPr>
          <a:xfrm>
            <a:off x="6682150" y="5201000"/>
            <a:ext cx="1887000" cy="0"/>
          </a:xfrm>
          <a:prstGeom prst="straightConnector1">
            <a:avLst/>
          </a:prstGeom>
          <a:noFill/>
          <a:ln cap="flat" cmpd="sng" w="9525">
            <a:solidFill>
              <a:schemeClr val="dk2"/>
            </a:solidFill>
            <a:prstDash val="solid"/>
            <a:round/>
            <a:headEnd len="med" w="med" type="none"/>
            <a:tailEnd len="med" w="med" type="none"/>
          </a:ln>
        </p:spPr>
      </p:cxnSp>
      <p:cxnSp>
        <p:nvCxnSpPr>
          <p:cNvPr id="137" name="Google Shape;137;p20"/>
          <p:cNvCxnSpPr/>
          <p:nvPr/>
        </p:nvCxnSpPr>
        <p:spPr>
          <a:xfrm>
            <a:off x="701275" y="2130450"/>
            <a:ext cx="182700" cy="0"/>
          </a:xfrm>
          <a:prstGeom prst="straightConnector1">
            <a:avLst/>
          </a:prstGeom>
          <a:noFill/>
          <a:ln cap="flat" cmpd="sng" w="9525">
            <a:solidFill>
              <a:schemeClr val="accent2"/>
            </a:solidFill>
            <a:prstDash val="solid"/>
            <a:round/>
            <a:headEnd len="med" w="med" type="none"/>
            <a:tailEnd len="med" w="med" type="stealth"/>
          </a:ln>
        </p:spPr>
      </p:cxnSp>
      <p:sp>
        <p:nvSpPr>
          <p:cNvPr id="138" name="Google Shape;138;p20"/>
          <p:cNvSpPr txBox="1"/>
          <p:nvPr/>
        </p:nvSpPr>
        <p:spPr>
          <a:xfrm>
            <a:off x="608700" y="4429975"/>
            <a:ext cx="5065800" cy="18666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US" sz="2100">
                <a:solidFill>
                  <a:schemeClr val="accent6"/>
                </a:solidFill>
              </a:rPr>
              <a:t>Output:</a:t>
            </a:r>
            <a:endParaRPr sz="2100">
              <a:solidFill>
                <a:schemeClr val="accent6"/>
              </a:solidFill>
            </a:endParaRPr>
          </a:p>
          <a:p>
            <a:pPr indent="0" lvl="0" marL="0" rtl="0" algn="l">
              <a:spcBef>
                <a:spcPts val="0"/>
              </a:spcBef>
              <a:spcAft>
                <a:spcPts val="0"/>
              </a:spcAft>
              <a:buNone/>
            </a:pPr>
            <a:r>
              <a:rPr lang="en-US" sz="2100">
                <a:solidFill>
                  <a:schemeClr val="accent6"/>
                </a:solidFill>
              </a:rPr>
              <a:t>3 </a:t>
            </a:r>
            <a:endParaRPr sz="2100">
              <a:solidFill>
                <a:schemeClr val="accent6"/>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1"/>
          <p:cNvSpPr txBox="1"/>
          <p:nvPr>
            <p:ph type="title"/>
          </p:nvPr>
        </p:nvSpPr>
        <p:spPr>
          <a:xfrm>
            <a:off x="369875" y="508933"/>
            <a:ext cx="8418300" cy="770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Tracing Recursion with two recursive calls</a:t>
            </a:r>
            <a:endParaRPr/>
          </a:p>
        </p:txBody>
      </p:sp>
      <p:sp>
        <p:nvSpPr>
          <p:cNvPr id="145" name="Google Shape;145;p21"/>
          <p:cNvSpPr txBox="1"/>
          <p:nvPr>
            <p:ph idx="1" type="body"/>
          </p:nvPr>
        </p:nvSpPr>
        <p:spPr>
          <a:xfrm>
            <a:off x="599825" y="1253325"/>
            <a:ext cx="4993500" cy="31362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sz="2400">
                <a:solidFill>
                  <a:srgbClr val="0432FF"/>
                </a:solidFill>
                <a:latin typeface="Courier"/>
                <a:ea typeface="Courier"/>
                <a:cs typeface="Courier"/>
                <a:sym typeface="Courier"/>
              </a:rPr>
              <a:t>void</a:t>
            </a:r>
            <a:r>
              <a:rPr lang="en-US" sz="2400">
                <a:latin typeface="Courier"/>
                <a:ea typeface="Courier"/>
                <a:cs typeface="Courier"/>
                <a:sym typeface="Courier"/>
              </a:rPr>
              <a:t> DoWork(</a:t>
            </a:r>
            <a:r>
              <a:rPr lang="en-US" sz="2400">
                <a:solidFill>
                  <a:srgbClr val="0432FF"/>
                </a:solidFill>
                <a:latin typeface="Courier"/>
                <a:ea typeface="Courier"/>
                <a:cs typeface="Courier"/>
                <a:sym typeface="Courier"/>
              </a:rPr>
              <a:t>int</a:t>
            </a:r>
            <a:r>
              <a:rPr lang="en-US" sz="2400">
                <a:latin typeface="Courier"/>
                <a:ea typeface="Courier"/>
                <a:cs typeface="Courier"/>
                <a:sym typeface="Courier"/>
              </a:rPr>
              <a:t> i)</a:t>
            </a:r>
            <a:br>
              <a:rPr lang="en-US" sz="2400">
                <a:latin typeface="Courier"/>
                <a:ea typeface="Courier"/>
                <a:cs typeface="Courier"/>
                <a:sym typeface="Courier"/>
              </a:rPr>
            </a:br>
            <a:r>
              <a:rPr lang="en-US" sz="2400">
                <a:latin typeface="Courier"/>
                <a:ea typeface="Courier"/>
                <a:cs typeface="Courier"/>
                <a:sym typeface="Courier"/>
              </a:rPr>
              <a:t>{</a:t>
            </a:r>
            <a:br>
              <a:rPr lang="en-US" sz="2400">
                <a:latin typeface="Courier"/>
                <a:ea typeface="Courier"/>
                <a:cs typeface="Courier"/>
                <a:sym typeface="Courier"/>
              </a:rPr>
            </a:br>
            <a:r>
              <a:rPr lang="en-US" sz="2400">
                <a:latin typeface="Courier"/>
                <a:ea typeface="Courier"/>
                <a:cs typeface="Courier"/>
                <a:sym typeface="Courier"/>
              </a:rPr>
              <a:t>  System.out.print(i+” “);</a:t>
            </a:r>
            <a:br>
              <a:rPr lang="en-US" sz="2400">
                <a:latin typeface="Courier"/>
                <a:ea typeface="Courier"/>
                <a:cs typeface="Courier"/>
                <a:sym typeface="Courier"/>
              </a:rPr>
            </a:br>
            <a:r>
              <a:rPr lang="en-US" sz="2400">
                <a:latin typeface="Courier"/>
                <a:ea typeface="Courier"/>
                <a:cs typeface="Courier"/>
                <a:sym typeface="Courier"/>
              </a:rPr>
              <a:t>  </a:t>
            </a:r>
            <a:r>
              <a:rPr lang="en-US" sz="2400">
                <a:solidFill>
                  <a:srgbClr val="0432FF"/>
                </a:solidFill>
                <a:latin typeface="Courier"/>
                <a:ea typeface="Courier"/>
                <a:cs typeface="Courier"/>
                <a:sym typeface="Courier"/>
              </a:rPr>
              <a:t>if</a:t>
            </a:r>
            <a:r>
              <a:rPr lang="en-US" sz="2400">
                <a:latin typeface="Courier"/>
                <a:ea typeface="Courier"/>
                <a:cs typeface="Courier"/>
                <a:sym typeface="Courier"/>
              </a:rPr>
              <a:t> (i &gt; 2){</a:t>
            </a:r>
            <a:br>
              <a:rPr lang="en-US" sz="2400">
                <a:latin typeface="Courier"/>
                <a:ea typeface="Courier"/>
                <a:cs typeface="Courier"/>
                <a:sym typeface="Courier"/>
              </a:rPr>
            </a:br>
            <a:r>
              <a:rPr lang="en-US" sz="2400">
                <a:latin typeface="Courier"/>
                <a:ea typeface="Courier"/>
                <a:cs typeface="Courier"/>
                <a:sym typeface="Courier"/>
              </a:rPr>
              <a:t>    DoWork(i-1);            </a:t>
            </a:r>
            <a:endParaRPr sz="2400">
              <a:latin typeface="Courier"/>
              <a:ea typeface="Courier"/>
              <a:cs typeface="Courier"/>
              <a:sym typeface="Courier"/>
            </a:endParaRPr>
          </a:p>
          <a:p>
            <a:pPr indent="0" lvl="0" marL="0" rtl="0" algn="l">
              <a:spcBef>
                <a:spcPts val="0"/>
              </a:spcBef>
              <a:spcAft>
                <a:spcPts val="0"/>
              </a:spcAft>
              <a:buNone/>
            </a:pPr>
            <a:r>
              <a:rPr lang="en-US" sz="2400">
                <a:latin typeface="Courier"/>
                <a:ea typeface="Courier"/>
                <a:cs typeface="Courier"/>
                <a:sym typeface="Courier"/>
              </a:rPr>
              <a:t>    DoWork(i-2);</a:t>
            </a:r>
            <a:br>
              <a:rPr lang="en-US" sz="2400">
                <a:latin typeface="Courier"/>
                <a:ea typeface="Courier"/>
                <a:cs typeface="Courier"/>
                <a:sym typeface="Courier"/>
              </a:rPr>
            </a:br>
            <a:r>
              <a:rPr lang="en-US" sz="2400">
                <a:latin typeface="Courier"/>
                <a:ea typeface="Courier"/>
                <a:cs typeface="Courier"/>
                <a:sym typeface="Courier"/>
              </a:rPr>
              <a:t>  }</a:t>
            </a:r>
            <a:br>
              <a:rPr lang="en-US" sz="2400">
                <a:latin typeface="Courier"/>
                <a:ea typeface="Courier"/>
                <a:cs typeface="Courier"/>
                <a:sym typeface="Courier"/>
              </a:rPr>
            </a:br>
            <a:r>
              <a:rPr lang="en-US" sz="2400">
                <a:latin typeface="Courier"/>
                <a:ea typeface="Courier"/>
                <a:cs typeface="Courier"/>
                <a:sym typeface="Courier"/>
              </a:rPr>
              <a:t>  System.out.print(i+” “);</a:t>
            </a:r>
            <a:br>
              <a:rPr lang="en-US" sz="2400">
                <a:latin typeface="Courier"/>
                <a:ea typeface="Courier"/>
                <a:cs typeface="Courier"/>
                <a:sym typeface="Courier"/>
              </a:rPr>
            </a:br>
            <a:r>
              <a:rPr lang="en-US" sz="2400">
                <a:latin typeface="Courier"/>
                <a:ea typeface="Courier"/>
                <a:cs typeface="Courier"/>
                <a:sym typeface="Courier"/>
              </a:rPr>
              <a:t>}</a:t>
            </a:r>
            <a:endParaRPr/>
          </a:p>
        </p:txBody>
      </p:sp>
      <p:cxnSp>
        <p:nvCxnSpPr>
          <p:cNvPr id="146" name="Google Shape;146;p21"/>
          <p:cNvCxnSpPr/>
          <p:nvPr/>
        </p:nvCxnSpPr>
        <p:spPr>
          <a:xfrm>
            <a:off x="6668600" y="1279625"/>
            <a:ext cx="0" cy="4218900"/>
          </a:xfrm>
          <a:prstGeom prst="straightConnector1">
            <a:avLst/>
          </a:prstGeom>
          <a:noFill/>
          <a:ln cap="flat" cmpd="sng" w="9525">
            <a:solidFill>
              <a:schemeClr val="dk2"/>
            </a:solidFill>
            <a:prstDash val="solid"/>
            <a:round/>
            <a:headEnd len="med" w="med" type="none"/>
            <a:tailEnd len="med" w="med" type="none"/>
          </a:ln>
        </p:spPr>
      </p:cxnSp>
      <p:cxnSp>
        <p:nvCxnSpPr>
          <p:cNvPr id="147" name="Google Shape;147;p21"/>
          <p:cNvCxnSpPr/>
          <p:nvPr/>
        </p:nvCxnSpPr>
        <p:spPr>
          <a:xfrm>
            <a:off x="8569150" y="1253325"/>
            <a:ext cx="0" cy="4218900"/>
          </a:xfrm>
          <a:prstGeom prst="straightConnector1">
            <a:avLst/>
          </a:prstGeom>
          <a:noFill/>
          <a:ln cap="flat" cmpd="sng" w="9525">
            <a:solidFill>
              <a:schemeClr val="dk2"/>
            </a:solidFill>
            <a:prstDash val="solid"/>
            <a:round/>
            <a:headEnd len="med" w="med" type="none"/>
            <a:tailEnd len="med" w="med" type="none"/>
          </a:ln>
        </p:spPr>
      </p:cxnSp>
      <p:cxnSp>
        <p:nvCxnSpPr>
          <p:cNvPr id="148" name="Google Shape;148;p21"/>
          <p:cNvCxnSpPr/>
          <p:nvPr/>
        </p:nvCxnSpPr>
        <p:spPr>
          <a:xfrm>
            <a:off x="6682150" y="5485050"/>
            <a:ext cx="1887000" cy="0"/>
          </a:xfrm>
          <a:prstGeom prst="straightConnector1">
            <a:avLst/>
          </a:prstGeom>
          <a:noFill/>
          <a:ln cap="flat" cmpd="sng" w="9525">
            <a:solidFill>
              <a:schemeClr val="dk2"/>
            </a:solidFill>
            <a:prstDash val="solid"/>
            <a:round/>
            <a:headEnd len="med" w="med" type="none"/>
            <a:tailEnd len="med" w="med" type="none"/>
          </a:ln>
        </p:spPr>
      </p:cxnSp>
      <p:sp>
        <p:nvSpPr>
          <p:cNvPr id="149" name="Google Shape;149;p21"/>
          <p:cNvSpPr txBox="1"/>
          <p:nvPr/>
        </p:nvSpPr>
        <p:spPr>
          <a:xfrm>
            <a:off x="6080350" y="5127225"/>
            <a:ext cx="601800" cy="345000"/>
          </a:xfrm>
          <a:prstGeom prst="rect">
            <a:avLst/>
          </a:prstGeom>
          <a:noFill/>
          <a:ln>
            <a:noFill/>
          </a:ln>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en-US" sz="2100">
                <a:solidFill>
                  <a:schemeClr val="dk1"/>
                </a:solidFill>
              </a:rPr>
              <a:t>Main:</a:t>
            </a:r>
            <a:endParaRPr sz="2100">
              <a:solidFill>
                <a:schemeClr val="dk1"/>
              </a:solidFill>
            </a:endParaRPr>
          </a:p>
        </p:txBody>
      </p:sp>
      <p:sp>
        <p:nvSpPr>
          <p:cNvPr id="150" name="Google Shape;150;p21"/>
          <p:cNvSpPr txBox="1"/>
          <p:nvPr/>
        </p:nvSpPr>
        <p:spPr>
          <a:xfrm>
            <a:off x="6722700" y="5201000"/>
            <a:ext cx="1887000" cy="284100"/>
          </a:xfrm>
          <a:prstGeom prst="rect">
            <a:avLst/>
          </a:prstGeom>
          <a:noFill/>
          <a:ln>
            <a:noFill/>
          </a:ln>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rPr lang="en-US" sz="2100">
                <a:solidFill>
                  <a:schemeClr val="dk1"/>
                </a:solidFill>
              </a:rPr>
              <a:t>i = 3  </a:t>
            </a:r>
            <a:endParaRPr sz="2100">
              <a:solidFill>
                <a:schemeClr val="dk1"/>
              </a:solidFill>
            </a:endParaRPr>
          </a:p>
        </p:txBody>
      </p:sp>
      <p:cxnSp>
        <p:nvCxnSpPr>
          <p:cNvPr id="151" name="Google Shape;151;p21"/>
          <p:cNvCxnSpPr/>
          <p:nvPr/>
        </p:nvCxnSpPr>
        <p:spPr>
          <a:xfrm>
            <a:off x="6682150" y="5201000"/>
            <a:ext cx="1887000" cy="0"/>
          </a:xfrm>
          <a:prstGeom prst="straightConnector1">
            <a:avLst/>
          </a:prstGeom>
          <a:noFill/>
          <a:ln cap="flat" cmpd="sng" w="9525">
            <a:solidFill>
              <a:schemeClr val="dk2"/>
            </a:solidFill>
            <a:prstDash val="solid"/>
            <a:round/>
            <a:headEnd len="med" w="med" type="none"/>
            <a:tailEnd len="med" w="med" type="none"/>
          </a:ln>
        </p:spPr>
      </p:cxnSp>
      <p:cxnSp>
        <p:nvCxnSpPr>
          <p:cNvPr id="152" name="Google Shape;152;p21"/>
          <p:cNvCxnSpPr/>
          <p:nvPr/>
        </p:nvCxnSpPr>
        <p:spPr>
          <a:xfrm>
            <a:off x="741850" y="2468600"/>
            <a:ext cx="182700" cy="0"/>
          </a:xfrm>
          <a:prstGeom prst="straightConnector1">
            <a:avLst/>
          </a:prstGeom>
          <a:noFill/>
          <a:ln cap="flat" cmpd="sng" w="9525">
            <a:solidFill>
              <a:schemeClr val="accent2"/>
            </a:solidFill>
            <a:prstDash val="solid"/>
            <a:round/>
            <a:headEnd len="med" w="med" type="none"/>
            <a:tailEnd len="med" w="med" type="stealth"/>
          </a:ln>
        </p:spPr>
      </p:cxnSp>
      <p:sp>
        <p:nvSpPr>
          <p:cNvPr id="153" name="Google Shape;153;p21"/>
          <p:cNvSpPr txBox="1"/>
          <p:nvPr/>
        </p:nvSpPr>
        <p:spPr>
          <a:xfrm>
            <a:off x="608700" y="4429975"/>
            <a:ext cx="5065800" cy="18666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US" sz="2100">
                <a:solidFill>
                  <a:schemeClr val="accent6"/>
                </a:solidFill>
              </a:rPr>
              <a:t>Output:</a:t>
            </a:r>
            <a:endParaRPr sz="2100">
              <a:solidFill>
                <a:schemeClr val="accent6"/>
              </a:solidFill>
            </a:endParaRPr>
          </a:p>
          <a:p>
            <a:pPr indent="0" lvl="0" marL="0" rtl="0" algn="l">
              <a:spcBef>
                <a:spcPts val="0"/>
              </a:spcBef>
              <a:spcAft>
                <a:spcPts val="0"/>
              </a:spcAft>
              <a:buNone/>
            </a:pPr>
            <a:r>
              <a:rPr lang="en-US" sz="2100">
                <a:solidFill>
                  <a:schemeClr val="accent6"/>
                </a:solidFill>
              </a:rPr>
              <a:t>3 </a:t>
            </a:r>
            <a:endParaRPr sz="2100">
              <a:solidFill>
                <a:schemeClr val="accent6"/>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2"/>
          <p:cNvSpPr txBox="1"/>
          <p:nvPr>
            <p:ph type="title"/>
          </p:nvPr>
        </p:nvSpPr>
        <p:spPr>
          <a:xfrm>
            <a:off x="369875" y="508933"/>
            <a:ext cx="8418300" cy="770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Tracing Recursion with two recursive calls</a:t>
            </a:r>
            <a:endParaRPr/>
          </a:p>
        </p:txBody>
      </p:sp>
      <p:sp>
        <p:nvSpPr>
          <p:cNvPr id="160" name="Google Shape;160;p22"/>
          <p:cNvSpPr txBox="1"/>
          <p:nvPr>
            <p:ph idx="1" type="body"/>
          </p:nvPr>
        </p:nvSpPr>
        <p:spPr>
          <a:xfrm>
            <a:off x="599825" y="1253325"/>
            <a:ext cx="4993500" cy="31362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sz="2400">
                <a:solidFill>
                  <a:srgbClr val="0432FF"/>
                </a:solidFill>
                <a:latin typeface="Courier"/>
                <a:ea typeface="Courier"/>
                <a:cs typeface="Courier"/>
                <a:sym typeface="Courier"/>
              </a:rPr>
              <a:t>void</a:t>
            </a:r>
            <a:r>
              <a:rPr lang="en-US" sz="2400">
                <a:latin typeface="Courier"/>
                <a:ea typeface="Courier"/>
                <a:cs typeface="Courier"/>
                <a:sym typeface="Courier"/>
              </a:rPr>
              <a:t> DoWork(</a:t>
            </a:r>
            <a:r>
              <a:rPr lang="en-US" sz="2400">
                <a:solidFill>
                  <a:srgbClr val="0432FF"/>
                </a:solidFill>
                <a:latin typeface="Courier"/>
                <a:ea typeface="Courier"/>
                <a:cs typeface="Courier"/>
                <a:sym typeface="Courier"/>
              </a:rPr>
              <a:t>int</a:t>
            </a:r>
            <a:r>
              <a:rPr lang="en-US" sz="2400">
                <a:latin typeface="Courier"/>
                <a:ea typeface="Courier"/>
                <a:cs typeface="Courier"/>
                <a:sym typeface="Courier"/>
              </a:rPr>
              <a:t> i)</a:t>
            </a:r>
            <a:br>
              <a:rPr lang="en-US" sz="2400">
                <a:latin typeface="Courier"/>
                <a:ea typeface="Courier"/>
                <a:cs typeface="Courier"/>
                <a:sym typeface="Courier"/>
              </a:rPr>
            </a:br>
            <a:r>
              <a:rPr lang="en-US" sz="2400">
                <a:latin typeface="Courier"/>
                <a:ea typeface="Courier"/>
                <a:cs typeface="Courier"/>
                <a:sym typeface="Courier"/>
              </a:rPr>
              <a:t>{</a:t>
            </a:r>
            <a:br>
              <a:rPr lang="en-US" sz="2400">
                <a:latin typeface="Courier"/>
                <a:ea typeface="Courier"/>
                <a:cs typeface="Courier"/>
                <a:sym typeface="Courier"/>
              </a:rPr>
            </a:br>
            <a:r>
              <a:rPr lang="en-US" sz="2400">
                <a:latin typeface="Courier"/>
                <a:ea typeface="Courier"/>
                <a:cs typeface="Courier"/>
                <a:sym typeface="Courier"/>
              </a:rPr>
              <a:t>  System.out.print(i+” “);</a:t>
            </a:r>
            <a:br>
              <a:rPr lang="en-US" sz="2400">
                <a:latin typeface="Courier"/>
                <a:ea typeface="Courier"/>
                <a:cs typeface="Courier"/>
                <a:sym typeface="Courier"/>
              </a:rPr>
            </a:br>
            <a:r>
              <a:rPr lang="en-US" sz="2400">
                <a:latin typeface="Courier"/>
                <a:ea typeface="Courier"/>
                <a:cs typeface="Courier"/>
                <a:sym typeface="Courier"/>
              </a:rPr>
              <a:t>  </a:t>
            </a:r>
            <a:r>
              <a:rPr lang="en-US" sz="2400">
                <a:solidFill>
                  <a:srgbClr val="0432FF"/>
                </a:solidFill>
                <a:latin typeface="Courier"/>
                <a:ea typeface="Courier"/>
                <a:cs typeface="Courier"/>
                <a:sym typeface="Courier"/>
              </a:rPr>
              <a:t>if</a:t>
            </a:r>
            <a:r>
              <a:rPr lang="en-US" sz="2400">
                <a:latin typeface="Courier"/>
                <a:ea typeface="Courier"/>
                <a:cs typeface="Courier"/>
                <a:sym typeface="Courier"/>
              </a:rPr>
              <a:t> (i &gt; 2){</a:t>
            </a:r>
            <a:br>
              <a:rPr lang="en-US" sz="2400">
                <a:latin typeface="Courier"/>
                <a:ea typeface="Courier"/>
                <a:cs typeface="Courier"/>
                <a:sym typeface="Courier"/>
              </a:rPr>
            </a:br>
            <a:r>
              <a:rPr lang="en-US" sz="2400">
                <a:latin typeface="Courier"/>
                <a:ea typeface="Courier"/>
                <a:cs typeface="Courier"/>
                <a:sym typeface="Courier"/>
              </a:rPr>
              <a:t>    DoWork(i-1);            </a:t>
            </a:r>
            <a:endParaRPr sz="2400">
              <a:latin typeface="Courier"/>
              <a:ea typeface="Courier"/>
              <a:cs typeface="Courier"/>
              <a:sym typeface="Courier"/>
            </a:endParaRPr>
          </a:p>
          <a:p>
            <a:pPr indent="0" lvl="0" marL="0" rtl="0" algn="l">
              <a:spcBef>
                <a:spcPts val="0"/>
              </a:spcBef>
              <a:spcAft>
                <a:spcPts val="0"/>
              </a:spcAft>
              <a:buNone/>
            </a:pPr>
            <a:r>
              <a:rPr lang="en-US" sz="2400">
                <a:latin typeface="Courier"/>
                <a:ea typeface="Courier"/>
                <a:cs typeface="Courier"/>
                <a:sym typeface="Courier"/>
              </a:rPr>
              <a:t>    DoWork(i-2);</a:t>
            </a:r>
            <a:br>
              <a:rPr lang="en-US" sz="2400">
                <a:latin typeface="Courier"/>
                <a:ea typeface="Courier"/>
                <a:cs typeface="Courier"/>
                <a:sym typeface="Courier"/>
              </a:rPr>
            </a:br>
            <a:r>
              <a:rPr lang="en-US" sz="2400">
                <a:latin typeface="Courier"/>
                <a:ea typeface="Courier"/>
                <a:cs typeface="Courier"/>
                <a:sym typeface="Courier"/>
              </a:rPr>
              <a:t>  }</a:t>
            </a:r>
            <a:br>
              <a:rPr lang="en-US" sz="2400">
                <a:latin typeface="Courier"/>
                <a:ea typeface="Courier"/>
                <a:cs typeface="Courier"/>
                <a:sym typeface="Courier"/>
              </a:rPr>
            </a:br>
            <a:r>
              <a:rPr lang="en-US" sz="2400">
                <a:latin typeface="Courier"/>
                <a:ea typeface="Courier"/>
                <a:cs typeface="Courier"/>
                <a:sym typeface="Courier"/>
              </a:rPr>
              <a:t>  System.out.print(i+” “);</a:t>
            </a:r>
            <a:br>
              <a:rPr lang="en-US" sz="2400">
                <a:latin typeface="Courier"/>
                <a:ea typeface="Courier"/>
                <a:cs typeface="Courier"/>
                <a:sym typeface="Courier"/>
              </a:rPr>
            </a:br>
            <a:r>
              <a:rPr lang="en-US" sz="2400">
                <a:latin typeface="Courier"/>
                <a:ea typeface="Courier"/>
                <a:cs typeface="Courier"/>
                <a:sym typeface="Courier"/>
              </a:rPr>
              <a:t>}</a:t>
            </a:r>
            <a:endParaRPr/>
          </a:p>
        </p:txBody>
      </p:sp>
      <p:cxnSp>
        <p:nvCxnSpPr>
          <p:cNvPr id="161" name="Google Shape;161;p22"/>
          <p:cNvCxnSpPr/>
          <p:nvPr/>
        </p:nvCxnSpPr>
        <p:spPr>
          <a:xfrm>
            <a:off x="6668600" y="1279625"/>
            <a:ext cx="0" cy="4218900"/>
          </a:xfrm>
          <a:prstGeom prst="straightConnector1">
            <a:avLst/>
          </a:prstGeom>
          <a:noFill/>
          <a:ln cap="flat" cmpd="sng" w="9525">
            <a:solidFill>
              <a:schemeClr val="dk2"/>
            </a:solidFill>
            <a:prstDash val="solid"/>
            <a:round/>
            <a:headEnd len="med" w="med" type="none"/>
            <a:tailEnd len="med" w="med" type="none"/>
          </a:ln>
        </p:spPr>
      </p:cxnSp>
      <p:cxnSp>
        <p:nvCxnSpPr>
          <p:cNvPr id="162" name="Google Shape;162;p22"/>
          <p:cNvCxnSpPr/>
          <p:nvPr/>
        </p:nvCxnSpPr>
        <p:spPr>
          <a:xfrm>
            <a:off x="8569150" y="1253325"/>
            <a:ext cx="0" cy="4218900"/>
          </a:xfrm>
          <a:prstGeom prst="straightConnector1">
            <a:avLst/>
          </a:prstGeom>
          <a:noFill/>
          <a:ln cap="flat" cmpd="sng" w="9525">
            <a:solidFill>
              <a:schemeClr val="dk2"/>
            </a:solidFill>
            <a:prstDash val="solid"/>
            <a:round/>
            <a:headEnd len="med" w="med" type="none"/>
            <a:tailEnd len="med" w="med" type="none"/>
          </a:ln>
        </p:spPr>
      </p:cxnSp>
      <p:cxnSp>
        <p:nvCxnSpPr>
          <p:cNvPr id="163" name="Google Shape;163;p22"/>
          <p:cNvCxnSpPr/>
          <p:nvPr/>
        </p:nvCxnSpPr>
        <p:spPr>
          <a:xfrm>
            <a:off x="6682150" y="5485050"/>
            <a:ext cx="1887000" cy="0"/>
          </a:xfrm>
          <a:prstGeom prst="straightConnector1">
            <a:avLst/>
          </a:prstGeom>
          <a:noFill/>
          <a:ln cap="flat" cmpd="sng" w="9525">
            <a:solidFill>
              <a:schemeClr val="dk2"/>
            </a:solidFill>
            <a:prstDash val="solid"/>
            <a:round/>
            <a:headEnd len="med" w="med" type="none"/>
            <a:tailEnd len="med" w="med" type="none"/>
          </a:ln>
        </p:spPr>
      </p:cxnSp>
      <p:sp>
        <p:nvSpPr>
          <p:cNvPr id="164" name="Google Shape;164;p22"/>
          <p:cNvSpPr txBox="1"/>
          <p:nvPr/>
        </p:nvSpPr>
        <p:spPr>
          <a:xfrm>
            <a:off x="6080350" y="5127225"/>
            <a:ext cx="601800" cy="345000"/>
          </a:xfrm>
          <a:prstGeom prst="rect">
            <a:avLst/>
          </a:prstGeom>
          <a:noFill/>
          <a:ln>
            <a:noFill/>
          </a:ln>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en-US" sz="2100">
                <a:solidFill>
                  <a:schemeClr val="dk1"/>
                </a:solidFill>
              </a:rPr>
              <a:t>Main:</a:t>
            </a:r>
            <a:endParaRPr sz="2100">
              <a:solidFill>
                <a:schemeClr val="dk1"/>
              </a:solidFill>
            </a:endParaRPr>
          </a:p>
        </p:txBody>
      </p:sp>
      <p:sp>
        <p:nvSpPr>
          <p:cNvPr id="165" name="Google Shape;165;p22"/>
          <p:cNvSpPr txBox="1"/>
          <p:nvPr/>
        </p:nvSpPr>
        <p:spPr>
          <a:xfrm>
            <a:off x="6722700" y="5201000"/>
            <a:ext cx="1887000" cy="284100"/>
          </a:xfrm>
          <a:prstGeom prst="rect">
            <a:avLst/>
          </a:prstGeom>
          <a:noFill/>
          <a:ln>
            <a:noFill/>
          </a:ln>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rPr lang="en-US" sz="2100">
                <a:solidFill>
                  <a:schemeClr val="dk1"/>
                </a:solidFill>
              </a:rPr>
              <a:t>i = 3      DoWork(2)</a:t>
            </a:r>
            <a:endParaRPr sz="2100">
              <a:solidFill>
                <a:schemeClr val="dk1"/>
              </a:solidFill>
            </a:endParaRPr>
          </a:p>
        </p:txBody>
      </p:sp>
      <p:cxnSp>
        <p:nvCxnSpPr>
          <p:cNvPr id="166" name="Google Shape;166;p22"/>
          <p:cNvCxnSpPr/>
          <p:nvPr/>
        </p:nvCxnSpPr>
        <p:spPr>
          <a:xfrm>
            <a:off x="6682150" y="5201000"/>
            <a:ext cx="1887000" cy="0"/>
          </a:xfrm>
          <a:prstGeom prst="straightConnector1">
            <a:avLst/>
          </a:prstGeom>
          <a:noFill/>
          <a:ln cap="flat" cmpd="sng" w="9525">
            <a:solidFill>
              <a:schemeClr val="dk2"/>
            </a:solidFill>
            <a:prstDash val="solid"/>
            <a:round/>
            <a:headEnd len="med" w="med" type="none"/>
            <a:tailEnd len="med" w="med" type="none"/>
          </a:ln>
        </p:spPr>
      </p:cxnSp>
      <p:cxnSp>
        <p:nvCxnSpPr>
          <p:cNvPr id="167" name="Google Shape;167;p22"/>
          <p:cNvCxnSpPr/>
          <p:nvPr/>
        </p:nvCxnSpPr>
        <p:spPr>
          <a:xfrm>
            <a:off x="1093550" y="2821425"/>
            <a:ext cx="182700" cy="0"/>
          </a:xfrm>
          <a:prstGeom prst="straightConnector1">
            <a:avLst/>
          </a:prstGeom>
          <a:noFill/>
          <a:ln cap="flat" cmpd="sng" w="9525">
            <a:solidFill>
              <a:schemeClr val="accent2"/>
            </a:solidFill>
            <a:prstDash val="solid"/>
            <a:round/>
            <a:headEnd len="med" w="med" type="none"/>
            <a:tailEnd len="med" w="med" type="stealth"/>
          </a:ln>
        </p:spPr>
      </p:cxnSp>
      <p:sp>
        <p:nvSpPr>
          <p:cNvPr id="168" name="Google Shape;168;p22"/>
          <p:cNvSpPr txBox="1"/>
          <p:nvPr/>
        </p:nvSpPr>
        <p:spPr>
          <a:xfrm>
            <a:off x="608700" y="4429975"/>
            <a:ext cx="5065800" cy="18666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US" sz="2100">
                <a:solidFill>
                  <a:schemeClr val="accent6"/>
                </a:solidFill>
              </a:rPr>
              <a:t>Output:</a:t>
            </a:r>
            <a:endParaRPr sz="2100">
              <a:solidFill>
                <a:schemeClr val="accent6"/>
              </a:solidFill>
            </a:endParaRPr>
          </a:p>
          <a:p>
            <a:pPr indent="0" lvl="0" marL="0" rtl="0" algn="l">
              <a:spcBef>
                <a:spcPts val="0"/>
              </a:spcBef>
              <a:spcAft>
                <a:spcPts val="0"/>
              </a:spcAft>
              <a:buNone/>
            </a:pPr>
            <a:r>
              <a:rPr lang="en-US" sz="2100">
                <a:solidFill>
                  <a:schemeClr val="accent6"/>
                </a:solidFill>
              </a:rPr>
              <a:t>3 </a:t>
            </a:r>
            <a:endParaRPr sz="2100">
              <a:solidFill>
                <a:schemeClr val="accent6"/>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3"/>
          <p:cNvSpPr txBox="1"/>
          <p:nvPr>
            <p:ph type="title"/>
          </p:nvPr>
        </p:nvSpPr>
        <p:spPr>
          <a:xfrm>
            <a:off x="369875" y="508933"/>
            <a:ext cx="8418300" cy="770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Tracing Recursion with two recursive calls</a:t>
            </a:r>
            <a:endParaRPr/>
          </a:p>
        </p:txBody>
      </p:sp>
      <p:sp>
        <p:nvSpPr>
          <p:cNvPr id="175" name="Google Shape;175;p23"/>
          <p:cNvSpPr txBox="1"/>
          <p:nvPr>
            <p:ph idx="1" type="body"/>
          </p:nvPr>
        </p:nvSpPr>
        <p:spPr>
          <a:xfrm>
            <a:off x="599825" y="1253325"/>
            <a:ext cx="4993500" cy="31362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sz="2400">
                <a:solidFill>
                  <a:srgbClr val="0432FF"/>
                </a:solidFill>
                <a:latin typeface="Courier"/>
                <a:ea typeface="Courier"/>
                <a:cs typeface="Courier"/>
                <a:sym typeface="Courier"/>
              </a:rPr>
              <a:t>void</a:t>
            </a:r>
            <a:r>
              <a:rPr lang="en-US" sz="2400">
                <a:latin typeface="Courier"/>
                <a:ea typeface="Courier"/>
                <a:cs typeface="Courier"/>
                <a:sym typeface="Courier"/>
              </a:rPr>
              <a:t> DoWork(</a:t>
            </a:r>
            <a:r>
              <a:rPr lang="en-US" sz="2400">
                <a:solidFill>
                  <a:srgbClr val="0432FF"/>
                </a:solidFill>
                <a:latin typeface="Courier"/>
                <a:ea typeface="Courier"/>
                <a:cs typeface="Courier"/>
                <a:sym typeface="Courier"/>
              </a:rPr>
              <a:t>int</a:t>
            </a:r>
            <a:r>
              <a:rPr lang="en-US" sz="2400">
                <a:latin typeface="Courier"/>
                <a:ea typeface="Courier"/>
                <a:cs typeface="Courier"/>
                <a:sym typeface="Courier"/>
              </a:rPr>
              <a:t> i)</a:t>
            </a:r>
            <a:br>
              <a:rPr lang="en-US" sz="2400">
                <a:latin typeface="Courier"/>
                <a:ea typeface="Courier"/>
                <a:cs typeface="Courier"/>
                <a:sym typeface="Courier"/>
              </a:rPr>
            </a:br>
            <a:r>
              <a:rPr lang="en-US" sz="2400">
                <a:latin typeface="Courier"/>
                <a:ea typeface="Courier"/>
                <a:cs typeface="Courier"/>
                <a:sym typeface="Courier"/>
              </a:rPr>
              <a:t>{</a:t>
            </a:r>
            <a:br>
              <a:rPr lang="en-US" sz="2400">
                <a:latin typeface="Courier"/>
                <a:ea typeface="Courier"/>
                <a:cs typeface="Courier"/>
                <a:sym typeface="Courier"/>
              </a:rPr>
            </a:br>
            <a:r>
              <a:rPr lang="en-US" sz="2400">
                <a:latin typeface="Courier"/>
                <a:ea typeface="Courier"/>
                <a:cs typeface="Courier"/>
                <a:sym typeface="Courier"/>
              </a:rPr>
              <a:t>  System.out.print(i+” “);</a:t>
            </a:r>
            <a:br>
              <a:rPr lang="en-US" sz="2400">
                <a:latin typeface="Courier"/>
                <a:ea typeface="Courier"/>
                <a:cs typeface="Courier"/>
                <a:sym typeface="Courier"/>
              </a:rPr>
            </a:br>
            <a:r>
              <a:rPr lang="en-US" sz="2400">
                <a:latin typeface="Courier"/>
                <a:ea typeface="Courier"/>
                <a:cs typeface="Courier"/>
                <a:sym typeface="Courier"/>
              </a:rPr>
              <a:t>  </a:t>
            </a:r>
            <a:r>
              <a:rPr lang="en-US" sz="2400">
                <a:solidFill>
                  <a:srgbClr val="0432FF"/>
                </a:solidFill>
                <a:latin typeface="Courier"/>
                <a:ea typeface="Courier"/>
                <a:cs typeface="Courier"/>
                <a:sym typeface="Courier"/>
              </a:rPr>
              <a:t>if</a:t>
            </a:r>
            <a:r>
              <a:rPr lang="en-US" sz="2400">
                <a:latin typeface="Courier"/>
                <a:ea typeface="Courier"/>
                <a:cs typeface="Courier"/>
                <a:sym typeface="Courier"/>
              </a:rPr>
              <a:t> (i &gt; 2){</a:t>
            </a:r>
            <a:br>
              <a:rPr lang="en-US" sz="2400">
                <a:latin typeface="Courier"/>
                <a:ea typeface="Courier"/>
                <a:cs typeface="Courier"/>
                <a:sym typeface="Courier"/>
              </a:rPr>
            </a:br>
            <a:r>
              <a:rPr lang="en-US" sz="2400">
                <a:latin typeface="Courier"/>
                <a:ea typeface="Courier"/>
                <a:cs typeface="Courier"/>
                <a:sym typeface="Courier"/>
              </a:rPr>
              <a:t>    DoWork(i-1);            </a:t>
            </a:r>
            <a:endParaRPr sz="2400">
              <a:latin typeface="Courier"/>
              <a:ea typeface="Courier"/>
              <a:cs typeface="Courier"/>
              <a:sym typeface="Courier"/>
            </a:endParaRPr>
          </a:p>
          <a:p>
            <a:pPr indent="0" lvl="0" marL="0" rtl="0" algn="l">
              <a:spcBef>
                <a:spcPts val="0"/>
              </a:spcBef>
              <a:spcAft>
                <a:spcPts val="0"/>
              </a:spcAft>
              <a:buNone/>
            </a:pPr>
            <a:r>
              <a:rPr lang="en-US" sz="2400">
                <a:latin typeface="Courier"/>
                <a:ea typeface="Courier"/>
                <a:cs typeface="Courier"/>
                <a:sym typeface="Courier"/>
              </a:rPr>
              <a:t>    DoWork(i-2);</a:t>
            </a:r>
            <a:br>
              <a:rPr lang="en-US" sz="2400">
                <a:latin typeface="Courier"/>
                <a:ea typeface="Courier"/>
                <a:cs typeface="Courier"/>
                <a:sym typeface="Courier"/>
              </a:rPr>
            </a:br>
            <a:r>
              <a:rPr lang="en-US" sz="2400">
                <a:latin typeface="Courier"/>
                <a:ea typeface="Courier"/>
                <a:cs typeface="Courier"/>
                <a:sym typeface="Courier"/>
              </a:rPr>
              <a:t>  }</a:t>
            </a:r>
            <a:br>
              <a:rPr lang="en-US" sz="2400">
                <a:latin typeface="Courier"/>
                <a:ea typeface="Courier"/>
                <a:cs typeface="Courier"/>
                <a:sym typeface="Courier"/>
              </a:rPr>
            </a:br>
            <a:r>
              <a:rPr lang="en-US" sz="2400">
                <a:latin typeface="Courier"/>
                <a:ea typeface="Courier"/>
                <a:cs typeface="Courier"/>
                <a:sym typeface="Courier"/>
              </a:rPr>
              <a:t>  System.out.print(i+” “);</a:t>
            </a:r>
            <a:br>
              <a:rPr lang="en-US" sz="2400">
                <a:latin typeface="Courier"/>
                <a:ea typeface="Courier"/>
                <a:cs typeface="Courier"/>
                <a:sym typeface="Courier"/>
              </a:rPr>
            </a:br>
            <a:r>
              <a:rPr lang="en-US" sz="2400">
                <a:latin typeface="Courier"/>
                <a:ea typeface="Courier"/>
                <a:cs typeface="Courier"/>
                <a:sym typeface="Courier"/>
              </a:rPr>
              <a:t>}</a:t>
            </a:r>
            <a:endParaRPr/>
          </a:p>
        </p:txBody>
      </p:sp>
      <p:cxnSp>
        <p:nvCxnSpPr>
          <p:cNvPr id="176" name="Google Shape;176;p23"/>
          <p:cNvCxnSpPr/>
          <p:nvPr/>
        </p:nvCxnSpPr>
        <p:spPr>
          <a:xfrm>
            <a:off x="6668600" y="1279625"/>
            <a:ext cx="0" cy="4218900"/>
          </a:xfrm>
          <a:prstGeom prst="straightConnector1">
            <a:avLst/>
          </a:prstGeom>
          <a:noFill/>
          <a:ln cap="flat" cmpd="sng" w="9525">
            <a:solidFill>
              <a:schemeClr val="dk2"/>
            </a:solidFill>
            <a:prstDash val="solid"/>
            <a:round/>
            <a:headEnd len="med" w="med" type="none"/>
            <a:tailEnd len="med" w="med" type="none"/>
          </a:ln>
        </p:spPr>
      </p:cxnSp>
      <p:cxnSp>
        <p:nvCxnSpPr>
          <p:cNvPr id="177" name="Google Shape;177;p23"/>
          <p:cNvCxnSpPr/>
          <p:nvPr/>
        </p:nvCxnSpPr>
        <p:spPr>
          <a:xfrm>
            <a:off x="8569150" y="1253325"/>
            <a:ext cx="0" cy="4218900"/>
          </a:xfrm>
          <a:prstGeom prst="straightConnector1">
            <a:avLst/>
          </a:prstGeom>
          <a:noFill/>
          <a:ln cap="flat" cmpd="sng" w="9525">
            <a:solidFill>
              <a:schemeClr val="dk2"/>
            </a:solidFill>
            <a:prstDash val="solid"/>
            <a:round/>
            <a:headEnd len="med" w="med" type="none"/>
            <a:tailEnd len="med" w="med" type="none"/>
          </a:ln>
        </p:spPr>
      </p:cxnSp>
      <p:cxnSp>
        <p:nvCxnSpPr>
          <p:cNvPr id="178" name="Google Shape;178;p23"/>
          <p:cNvCxnSpPr/>
          <p:nvPr/>
        </p:nvCxnSpPr>
        <p:spPr>
          <a:xfrm>
            <a:off x="6682150" y="5485050"/>
            <a:ext cx="1887000" cy="0"/>
          </a:xfrm>
          <a:prstGeom prst="straightConnector1">
            <a:avLst/>
          </a:prstGeom>
          <a:noFill/>
          <a:ln cap="flat" cmpd="sng" w="9525">
            <a:solidFill>
              <a:schemeClr val="dk2"/>
            </a:solidFill>
            <a:prstDash val="solid"/>
            <a:round/>
            <a:headEnd len="med" w="med" type="none"/>
            <a:tailEnd len="med" w="med" type="none"/>
          </a:ln>
        </p:spPr>
      </p:cxnSp>
      <p:sp>
        <p:nvSpPr>
          <p:cNvPr id="179" name="Google Shape;179;p23"/>
          <p:cNvSpPr txBox="1"/>
          <p:nvPr/>
        </p:nvSpPr>
        <p:spPr>
          <a:xfrm>
            <a:off x="6080350" y="5127225"/>
            <a:ext cx="601800" cy="345000"/>
          </a:xfrm>
          <a:prstGeom prst="rect">
            <a:avLst/>
          </a:prstGeom>
          <a:noFill/>
          <a:ln>
            <a:noFill/>
          </a:ln>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en-US" sz="2100">
                <a:solidFill>
                  <a:schemeClr val="dk1"/>
                </a:solidFill>
              </a:rPr>
              <a:t>Main:</a:t>
            </a:r>
            <a:endParaRPr sz="2100">
              <a:solidFill>
                <a:schemeClr val="dk1"/>
              </a:solidFill>
            </a:endParaRPr>
          </a:p>
        </p:txBody>
      </p:sp>
      <p:sp>
        <p:nvSpPr>
          <p:cNvPr id="180" name="Google Shape;180;p23"/>
          <p:cNvSpPr txBox="1"/>
          <p:nvPr/>
        </p:nvSpPr>
        <p:spPr>
          <a:xfrm>
            <a:off x="6722700" y="5201000"/>
            <a:ext cx="1887000" cy="284100"/>
          </a:xfrm>
          <a:prstGeom prst="rect">
            <a:avLst/>
          </a:prstGeom>
          <a:noFill/>
          <a:ln>
            <a:noFill/>
          </a:ln>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rPr lang="en-US" sz="2100">
                <a:solidFill>
                  <a:schemeClr val="dk1"/>
                </a:solidFill>
              </a:rPr>
              <a:t>i = 3      DoWork(2)</a:t>
            </a:r>
            <a:endParaRPr sz="2100">
              <a:solidFill>
                <a:schemeClr val="dk1"/>
              </a:solidFill>
            </a:endParaRPr>
          </a:p>
        </p:txBody>
      </p:sp>
      <p:cxnSp>
        <p:nvCxnSpPr>
          <p:cNvPr id="181" name="Google Shape;181;p23"/>
          <p:cNvCxnSpPr/>
          <p:nvPr/>
        </p:nvCxnSpPr>
        <p:spPr>
          <a:xfrm>
            <a:off x="6682150" y="5201000"/>
            <a:ext cx="1887000" cy="0"/>
          </a:xfrm>
          <a:prstGeom prst="straightConnector1">
            <a:avLst/>
          </a:prstGeom>
          <a:noFill/>
          <a:ln cap="flat" cmpd="sng" w="9525">
            <a:solidFill>
              <a:schemeClr val="dk2"/>
            </a:solidFill>
            <a:prstDash val="solid"/>
            <a:round/>
            <a:headEnd len="med" w="med" type="none"/>
            <a:tailEnd len="med" w="med" type="none"/>
          </a:ln>
        </p:spPr>
      </p:cxnSp>
      <p:cxnSp>
        <p:nvCxnSpPr>
          <p:cNvPr id="182" name="Google Shape;182;p23"/>
          <p:cNvCxnSpPr/>
          <p:nvPr/>
        </p:nvCxnSpPr>
        <p:spPr>
          <a:xfrm>
            <a:off x="457800" y="1482275"/>
            <a:ext cx="182700" cy="0"/>
          </a:xfrm>
          <a:prstGeom prst="straightConnector1">
            <a:avLst/>
          </a:prstGeom>
          <a:noFill/>
          <a:ln cap="flat" cmpd="sng" w="9525">
            <a:solidFill>
              <a:schemeClr val="accent2"/>
            </a:solidFill>
            <a:prstDash val="solid"/>
            <a:round/>
            <a:headEnd len="med" w="med" type="none"/>
            <a:tailEnd len="med" w="med" type="stealth"/>
          </a:ln>
        </p:spPr>
      </p:cxnSp>
      <p:sp>
        <p:nvSpPr>
          <p:cNvPr id="183" name="Google Shape;183;p23"/>
          <p:cNvSpPr txBox="1"/>
          <p:nvPr/>
        </p:nvSpPr>
        <p:spPr>
          <a:xfrm>
            <a:off x="608700" y="4429975"/>
            <a:ext cx="5065800" cy="18666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US" sz="2100">
                <a:solidFill>
                  <a:schemeClr val="accent6"/>
                </a:solidFill>
              </a:rPr>
              <a:t>Output:</a:t>
            </a:r>
            <a:endParaRPr sz="2100">
              <a:solidFill>
                <a:schemeClr val="accent6"/>
              </a:solidFill>
            </a:endParaRPr>
          </a:p>
          <a:p>
            <a:pPr indent="0" lvl="0" marL="0" rtl="0" algn="l">
              <a:spcBef>
                <a:spcPts val="0"/>
              </a:spcBef>
              <a:spcAft>
                <a:spcPts val="0"/>
              </a:spcAft>
              <a:buNone/>
            </a:pPr>
            <a:r>
              <a:rPr lang="en-US" sz="2100">
                <a:solidFill>
                  <a:schemeClr val="accent6"/>
                </a:solidFill>
              </a:rPr>
              <a:t>3 </a:t>
            </a:r>
            <a:endParaRPr sz="2100">
              <a:solidFill>
                <a:schemeClr val="accent6"/>
              </a:solidFill>
            </a:endParaRPr>
          </a:p>
        </p:txBody>
      </p:sp>
      <p:sp>
        <p:nvSpPr>
          <p:cNvPr id="184" name="Google Shape;184;p23"/>
          <p:cNvSpPr txBox="1"/>
          <p:nvPr/>
        </p:nvSpPr>
        <p:spPr>
          <a:xfrm>
            <a:off x="6722700" y="4910625"/>
            <a:ext cx="1846500" cy="284100"/>
          </a:xfrm>
          <a:prstGeom prst="rect">
            <a:avLst/>
          </a:prstGeom>
          <a:noFill/>
          <a:ln>
            <a:noFill/>
          </a:ln>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rPr lang="en-US" sz="2100">
                <a:solidFill>
                  <a:schemeClr val="dk1"/>
                </a:solidFill>
              </a:rPr>
              <a:t>i = 2</a:t>
            </a:r>
            <a:endParaRPr sz="2100">
              <a:solidFill>
                <a:schemeClr val="dk1"/>
              </a:solidFill>
            </a:endParaRPr>
          </a:p>
        </p:txBody>
      </p:sp>
      <p:cxnSp>
        <p:nvCxnSpPr>
          <p:cNvPr id="185" name="Google Shape;185;p23"/>
          <p:cNvCxnSpPr/>
          <p:nvPr/>
        </p:nvCxnSpPr>
        <p:spPr>
          <a:xfrm>
            <a:off x="6675400" y="4903400"/>
            <a:ext cx="19005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4"/>
          <p:cNvSpPr txBox="1"/>
          <p:nvPr>
            <p:ph type="title"/>
          </p:nvPr>
        </p:nvSpPr>
        <p:spPr>
          <a:xfrm>
            <a:off x="369875" y="508933"/>
            <a:ext cx="8418300" cy="770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Tracing Recursion with two recursive calls</a:t>
            </a:r>
            <a:endParaRPr/>
          </a:p>
        </p:txBody>
      </p:sp>
      <p:sp>
        <p:nvSpPr>
          <p:cNvPr id="192" name="Google Shape;192;p24"/>
          <p:cNvSpPr txBox="1"/>
          <p:nvPr>
            <p:ph idx="1" type="body"/>
          </p:nvPr>
        </p:nvSpPr>
        <p:spPr>
          <a:xfrm>
            <a:off x="599825" y="1253325"/>
            <a:ext cx="4993500" cy="31362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sz="2400">
                <a:solidFill>
                  <a:srgbClr val="0432FF"/>
                </a:solidFill>
                <a:latin typeface="Courier"/>
                <a:ea typeface="Courier"/>
                <a:cs typeface="Courier"/>
                <a:sym typeface="Courier"/>
              </a:rPr>
              <a:t>void</a:t>
            </a:r>
            <a:r>
              <a:rPr lang="en-US" sz="2400">
                <a:latin typeface="Courier"/>
                <a:ea typeface="Courier"/>
                <a:cs typeface="Courier"/>
                <a:sym typeface="Courier"/>
              </a:rPr>
              <a:t> DoWork(</a:t>
            </a:r>
            <a:r>
              <a:rPr lang="en-US" sz="2400">
                <a:solidFill>
                  <a:srgbClr val="0432FF"/>
                </a:solidFill>
                <a:latin typeface="Courier"/>
                <a:ea typeface="Courier"/>
                <a:cs typeface="Courier"/>
                <a:sym typeface="Courier"/>
              </a:rPr>
              <a:t>int</a:t>
            </a:r>
            <a:r>
              <a:rPr lang="en-US" sz="2400">
                <a:latin typeface="Courier"/>
                <a:ea typeface="Courier"/>
                <a:cs typeface="Courier"/>
                <a:sym typeface="Courier"/>
              </a:rPr>
              <a:t> i)</a:t>
            </a:r>
            <a:br>
              <a:rPr lang="en-US" sz="2400">
                <a:latin typeface="Courier"/>
                <a:ea typeface="Courier"/>
                <a:cs typeface="Courier"/>
                <a:sym typeface="Courier"/>
              </a:rPr>
            </a:br>
            <a:r>
              <a:rPr lang="en-US" sz="2400">
                <a:latin typeface="Courier"/>
                <a:ea typeface="Courier"/>
                <a:cs typeface="Courier"/>
                <a:sym typeface="Courier"/>
              </a:rPr>
              <a:t>{</a:t>
            </a:r>
            <a:br>
              <a:rPr lang="en-US" sz="2400">
                <a:latin typeface="Courier"/>
                <a:ea typeface="Courier"/>
                <a:cs typeface="Courier"/>
                <a:sym typeface="Courier"/>
              </a:rPr>
            </a:br>
            <a:r>
              <a:rPr lang="en-US" sz="2400">
                <a:latin typeface="Courier"/>
                <a:ea typeface="Courier"/>
                <a:cs typeface="Courier"/>
                <a:sym typeface="Courier"/>
              </a:rPr>
              <a:t>  System.out.print(i+” “);</a:t>
            </a:r>
            <a:br>
              <a:rPr lang="en-US" sz="2400">
                <a:latin typeface="Courier"/>
                <a:ea typeface="Courier"/>
                <a:cs typeface="Courier"/>
                <a:sym typeface="Courier"/>
              </a:rPr>
            </a:br>
            <a:r>
              <a:rPr lang="en-US" sz="2400">
                <a:latin typeface="Courier"/>
                <a:ea typeface="Courier"/>
                <a:cs typeface="Courier"/>
                <a:sym typeface="Courier"/>
              </a:rPr>
              <a:t>  </a:t>
            </a:r>
            <a:r>
              <a:rPr lang="en-US" sz="2400">
                <a:solidFill>
                  <a:srgbClr val="0432FF"/>
                </a:solidFill>
                <a:latin typeface="Courier"/>
                <a:ea typeface="Courier"/>
                <a:cs typeface="Courier"/>
                <a:sym typeface="Courier"/>
              </a:rPr>
              <a:t>if</a:t>
            </a:r>
            <a:r>
              <a:rPr lang="en-US" sz="2400">
                <a:latin typeface="Courier"/>
                <a:ea typeface="Courier"/>
                <a:cs typeface="Courier"/>
                <a:sym typeface="Courier"/>
              </a:rPr>
              <a:t> (i &gt; 2){</a:t>
            </a:r>
            <a:br>
              <a:rPr lang="en-US" sz="2400">
                <a:latin typeface="Courier"/>
                <a:ea typeface="Courier"/>
                <a:cs typeface="Courier"/>
                <a:sym typeface="Courier"/>
              </a:rPr>
            </a:br>
            <a:r>
              <a:rPr lang="en-US" sz="2400">
                <a:latin typeface="Courier"/>
                <a:ea typeface="Courier"/>
                <a:cs typeface="Courier"/>
                <a:sym typeface="Courier"/>
              </a:rPr>
              <a:t>    DoWork(i-1);            </a:t>
            </a:r>
            <a:endParaRPr sz="2400">
              <a:latin typeface="Courier"/>
              <a:ea typeface="Courier"/>
              <a:cs typeface="Courier"/>
              <a:sym typeface="Courier"/>
            </a:endParaRPr>
          </a:p>
          <a:p>
            <a:pPr indent="0" lvl="0" marL="0" rtl="0" algn="l">
              <a:spcBef>
                <a:spcPts val="0"/>
              </a:spcBef>
              <a:spcAft>
                <a:spcPts val="0"/>
              </a:spcAft>
              <a:buNone/>
            </a:pPr>
            <a:r>
              <a:rPr lang="en-US" sz="2400">
                <a:latin typeface="Courier"/>
                <a:ea typeface="Courier"/>
                <a:cs typeface="Courier"/>
                <a:sym typeface="Courier"/>
              </a:rPr>
              <a:t>    DoWork(i-2);</a:t>
            </a:r>
            <a:br>
              <a:rPr lang="en-US" sz="2400">
                <a:latin typeface="Courier"/>
                <a:ea typeface="Courier"/>
                <a:cs typeface="Courier"/>
                <a:sym typeface="Courier"/>
              </a:rPr>
            </a:br>
            <a:r>
              <a:rPr lang="en-US" sz="2400">
                <a:latin typeface="Courier"/>
                <a:ea typeface="Courier"/>
                <a:cs typeface="Courier"/>
                <a:sym typeface="Courier"/>
              </a:rPr>
              <a:t>  }</a:t>
            </a:r>
            <a:br>
              <a:rPr lang="en-US" sz="2400">
                <a:latin typeface="Courier"/>
                <a:ea typeface="Courier"/>
                <a:cs typeface="Courier"/>
                <a:sym typeface="Courier"/>
              </a:rPr>
            </a:br>
            <a:r>
              <a:rPr lang="en-US" sz="2400">
                <a:latin typeface="Courier"/>
                <a:ea typeface="Courier"/>
                <a:cs typeface="Courier"/>
                <a:sym typeface="Courier"/>
              </a:rPr>
              <a:t>  System.out.print(i+” “);</a:t>
            </a:r>
            <a:br>
              <a:rPr lang="en-US" sz="2400">
                <a:latin typeface="Courier"/>
                <a:ea typeface="Courier"/>
                <a:cs typeface="Courier"/>
                <a:sym typeface="Courier"/>
              </a:rPr>
            </a:br>
            <a:r>
              <a:rPr lang="en-US" sz="2400">
                <a:latin typeface="Courier"/>
                <a:ea typeface="Courier"/>
                <a:cs typeface="Courier"/>
                <a:sym typeface="Courier"/>
              </a:rPr>
              <a:t>}</a:t>
            </a:r>
            <a:endParaRPr/>
          </a:p>
        </p:txBody>
      </p:sp>
      <p:cxnSp>
        <p:nvCxnSpPr>
          <p:cNvPr id="193" name="Google Shape;193;p24"/>
          <p:cNvCxnSpPr/>
          <p:nvPr/>
        </p:nvCxnSpPr>
        <p:spPr>
          <a:xfrm>
            <a:off x="6668600" y="1279625"/>
            <a:ext cx="0" cy="4218900"/>
          </a:xfrm>
          <a:prstGeom prst="straightConnector1">
            <a:avLst/>
          </a:prstGeom>
          <a:noFill/>
          <a:ln cap="flat" cmpd="sng" w="9525">
            <a:solidFill>
              <a:schemeClr val="dk2"/>
            </a:solidFill>
            <a:prstDash val="solid"/>
            <a:round/>
            <a:headEnd len="med" w="med" type="none"/>
            <a:tailEnd len="med" w="med" type="none"/>
          </a:ln>
        </p:spPr>
      </p:cxnSp>
      <p:cxnSp>
        <p:nvCxnSpPr>
          <p:cNvPr id="194" name="Google Shape;194;p24"/>
          <p:cNvCxnSpPr/>
          <p:nvPr/>
        </p:nvCxnSpPr>
        <p:spPr>
          <a:xfrm>
            <a:off x="8569150" y="1253325"/>
            <a:ext cx="0" cy="4218900"/>
          </a:xfrm>
          <a:prstGeom prst="straightConnector1">
            <a:avLst/>
          </a:prstGeom>
          <a:noFill/>
          <a:ln cap="flat" cmpd="sng" w="9525">
            <a:solidFill>
              <a:schemeClr val="dk2"/>
            </a:solidFill>
            <a:prstDash val="solid"/>
            <a:round/>
            <a:headEnd len="med" w="med" type="none"/>
            <a:tailEnd len="med" w="med" type="none"/>
          </a:ln>
        </p:spPr>
      </p:cxnSp>
      <p:cxnSp>
        <p:nvCxnSpPr>
          <p:cNvPr id="195" name="Google Shape;195;p24"/>
          <p:cNvCxnSpPr/>
          <p:nvPr/>
        </p:nvCxnSpPr>
        <p:spPr>
          <a:xfrm>
            <a:off x="6682150" y="5485050"/>
            <a:ext cx="1887000" cy="0"/>
          </a:xfrm>
          <a:prstGeom prst="straightConnector1">
            <a:avLst/>
          </a:prstGeom>
          <a:noFill/>
          <a:ln cap="flat" cmpd="sng" w="9525">
            <a:solidFill>
              <a:schemeClr val="dk2"/>
            </a:solidFill>
            <a:prstDash val="solid"/>
            <a:round/>
            <a:headEnd len="med" w="med" type="none"/>
            <a:tailEnd len="med" w="med" type="none"/>
          </a:ln>
        </p:spPr>
      </p:cxnSp>
      <p:sp>
        <p:nvSpPr>
          <p:cNvPr id="196" name="Google Shape;196;p24"/>
          <p:cNvSpPr txBox="1"/>
          <p:nvPr/>
        </p:nvSpPr>
        <p:spPr>
          <a:xfrm>
            <a:off x="6080350" y="5127225"/>
            <a:ext cx="601800" cy="345000"/>
          </a:xfrm>
          <a:prstGeom prst="rect">
            <a:avLst/>
          </a:prstGeom>
          <a:noFill/>
          <a:ln>
            <a:noFill/>
          </a:ln>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en-US" sz="2100">
                <a:solidFill>
                  <a:schemeClr val="dk1"/>
                </a:solidFill>
              </a:rPr>
              <a:t>Main:</a:t>
            </a:r>
            <a:endParaRPr sz="2100">
              <a:solidFill>
                <a:schemeClr val="dk1"/>
              </a:solidFill>
            </a:endParaRPr>
          </a:p>
        </p:txBody>
      </p:sp>
      <p:sp>
        <p:nvSpPr>
          <p:cNvPr id="197" name="Google Shape;197;p24"/>
          <p:cNvSpPr txBox="1"/>
          <p:nvPr/>
        </p:nvSpPr>
        <p:spPr>
          <a:xfrm>
            <a:off x="6722700" y="5201000"/>
            <a:ext cx="1887000" cy="284100"/>
          </a:xfrm>
          <a:prstGeom prst="rect">
            <a:avLst/>
          </a:prstGeom>
          <a:noFill/>
          <a:ln>
            <a:noFill/>
          </a:ln>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rPr lang="en-US" sz="2100">
                <a:solidFill>
                  <a:schemeClr val="dk1"/>
                </a:solidFill>
              </a:rPr>
              <a:t>i = 3      DoWork(2)</a:t>
            </a:r>
            <a:endParaRPr sz="2100">
              <a:solidFill>
                <a:schemeClr val="dk1"/>
              </a:solidFill>
            </a:endParaRPr>
          </a:p>
        </p:txBody>
      </p:sp>
      <p:cxnSp>
        <p:nvCxnSpPr>
          <p:cNvPr id="198" name="Google Shape;198;p24"/>
          <p:cNvCxnSpPr/>
          <p:nvPr/>
        </p:nvCxnSpPr>
        <p:spPr>
          <a:xfrm>
            <a:off x="6682150" y="5201000"/>
            <a:ext cx="1887000" cy="0"/>
          </a:xfrm>
          <a:prstGeom prst="straightConnector1">
            <a:avLst/>
          </a:prstGeom>
          <a:noFill/>
          <a:ln cap="flat" cmpd="sng" w="9525">
            <a:solidFill>
              <a:schemeClr val="dk2"/>
            </a:solidFill>
            <a:prstDash val="solid"/>
            <a:round/>
            <a:headEnd len="med" w="med" type="none"/>
            <a:tailEnd len="med" w="med" type="none"/>
          </a:ln>
        </p:spPr>
      </p:cxnSp>
      <p:cxnSp>
        <p:nvCxnSpPr>
          <p:cNvPr id="199" name="Google Shape;199;p24"/>
          <p:cNvCxnSpPr/>
          <p:nvPr/>
        </p:nvCxnSpPr>
        <p:spPr>
          <a:xfrm>
            <a:off x="741850" y="2145075"/>
            <a:ext cx="182700" cy="0"/>
          </a:xfrm>
          <a:prstGeom prst="straightConnector1">
            <a:avLst/>
          </a:prstGeom>
          <a:noFill/>
          <a:ln cap="flat" cmpd="sng" w="9525">
            <a:solidFill>
              <a:schemeClr val="accent2"/>
            </a:solidFill>
            <a:prstDash val="solid"/>
            <a:round/>
            <a:headEnd len="med" w="med" type="none"/>
            <a:tailEnd len="med" w="med" type="stealth"/>
          </a:ln>
        </p:spPr>
      </p:cxnSp>
      <p:sp>
        <p:nvSpPr>
          <p:cNvPr id="200" name="Google Shape;200;p24"/>
          <p:cNvSpPr txBox="1"/>
          <p:nvPr/>
        </p:nvSpPr>
        <p:spPr>
          <a:xfrm>
            <a:off x="608700" y="4429975"/>
            <a:ext cx="5065800" cy="18666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US" sz="2100">
                <a:solidFill>
                  <a:schemeClr val="accent6"/>
                </a:solidFill>
              </a:rPr>
              <a:t>Output:</a:t>
            </a:r>
            <a:endParaRPr sz="2100">
              <a:solidFill>
                <a:schemeClr val="accent6"/>
              </a:solidFill>
            </a:endParaRPr>
          </a:p>
          <a:p>
            <a:pPr indent="0" lvl="0" marL="0" rtl="0" algn="l">
              <a:spcBef>
                <a:spcPts val="0"/>
              </a:spcBef>
              <a:spcAft>
                <a:spcPts val="0"/>
              </a:spcAft>
              <a:buNone/>
            </a:pPr>
            <a:r>
              <a:rPr lang="en-US" sz="2100">
                <a:solidFill>
                  <a:schemeClr val="accent6"/>
                </a:solidFill>
              </a:rPr>
              <a:t>3 2</a:t>
            </a:r>
            <a:endParaRPr sz="2100">
              <a:solidFill>
                <a:schemeClr val="accent6"/>
              </a:solidFill>
            </a:endParaRPr>
          </a:p>
        </p:txBody>
      </p:sp>
      <p:sp>
        <p:nvSpPr>
          <p:cNvPr id="201" name="Google Shape;201;p24"/>
          <p:cNvSpPr txBox="1"/>
          <p:nvPr/>
        </p:nvSpPr>
        <p:spPr>
          <a:xfrm>
            <a:off x="6722700" y="4910625"/>
            <a:ext cx="1846500" cy="284100"/>
          </a:xfrm>
          <a:prstGeom prst="rect">
            <a:avLst/>
          </a:prstGeom>
          <a:noFill/>
          <a:ln>
            <a:noFill/>
          </a:ln>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rPr lang="en-US" sz="2100">
                <a:solidFill>
                  <a:schemeClr val="dk1"/>
                </a:solidFill>
              </a:rPr>
              <a:t>i = 2</a:t>
            </a:r>
            <a:endParaRPr sz="2100">
              <a:solidFill>
                <a:schemeClr val="dk1"/>
              </a:solidFill>
            </a:endParaRPr>
          </a:p>
        </p:txBody>
      </p:sp>
      <p:cxnSp>
        <p:nvCxnSpPr>
          <p:cNvPr id="202" name="Google Shape;202;p24"/>
          <p:cNvCxnSpPr/>
          <p:nvPr/>
        </p:nvCxnSpPr>
        <p:spPr>
          <a:xfrm>
            <a:off x="6675400" y="4903400"/>
            <a:ext cx="19005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p7"/>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US" sz="4000"/>
              <a:t>Class Problem</a:t>
            </a:r>
            <a:endParaRPr/>
          </a:p>
        </p:txBody>
      </p:sp>
      <p:sp>
        <p:nvSpPr>
          <p:cNvPr id="36" name="Google Shape;36;p7"/>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431800" lvl="0" marL="457200" rtl="0" algn="l">
              <a:lnSpc>
                <a:spcPct val="90000"/>
              </a:lnSpc>
              <a:spcBef>
                <a:spcPts val="0"/>
              </a:spcBef>
              <a:spcAft>
                <a:spcPts val="0"/>
              </a:spcAft>
              <a:buSzPts val="3200"/>
              <a:buChar char="●"/>
            </a:pPr>
            <a:r>
              <a:rPr lang="en-US" sz="3200"/>
              <a:t>Write a recursive method called string_reverse.</a:t>
            </a:r>
            <a:endParaRPr sz="3200"/>
          </a:p>
          <a:p>
            <a:pPr indent="-431800" lvl="1" marL="914400" rtl="0" algn="l">
              <a:lnSpc>
                <a:spcPct val="90000"/>
              </a:lnSpc>
              <a:spcBef>
                <a:spcPts val="0"/>
              </a:spcBef>
              <a:spcAft>
                <a:spcPts val="0"/>
              </a:spcAft>
              <a:buSzPts val="3200"/>
              <a:buChar char="○"/>
            </a:pPr>
            <a:r>
              <a:rPr lang="en-US" sz="3200"/>
              <a:t>It must take in a string</a:t>
            </a:r>
            <a:endParaRPr sz="3200"/>
          </a:p>
          <a:p>
            <a:pPr indent="-431800" lvl="1" marL="914400" rtl="0" algn="l">
              <a:lnSpc>
                <a:spcPct val="90000"/>
              </a:lnSpc>
              <a:spcBef>
                <a:spcPts val="0"/>
              </a:spcBef>
              <a:spcAft>
                <a:spcPts val="0"/>
              </a:spcAft>
              <a:buSzPts val="3200"/>
              <a:buChar char="○"/>
            </a:pPr>
            <a:r>
              <a:rPr lang="en-US" sz="3200"/>
              <a:t>It must return a string</a:t>
            </a:r>
            <a:endParaRPr sz="3200"/>
          </a:p>
          <a:p>
            <a:pPr indent="-431800" lvl="0" marL="457200" rtl="0" algn="l">
              <a:lnSpc>
                <a:spcPct val="90000"/>
              </a:lnSpc>
              <a:spcBef>
                <a:spcPts val="0"/>
              </a:spcBef>
              <a:spcAft>
                <a:spcPts val="0"/>
              </a:spcAft>
              <a:buSzPts val="3200"/>
              <a:buChar char="●"/>
            </a:pPr>
            <a:r>
              <a:rPr lang="en-US" sz="3200"/>
              <a:t>It should recursively reverse the string.</a:t>
            </a:r>
            <a:endParaRPr sz="3200"/>
          </a:p>
          <a:p>
            <a:pPr indent="-431800" lvl="1" marL="914400" rtl="0" algn="l">
              <a:lnSpc>
                <a:spcPct val="90000"/>
              </a:lnSpc>
              <a:spcBef>
                <a:spcPts val="0"/>
              </a:spcBef>
              <a:spcAft>
                <a:spcPts val="0"/>
              </a:spcAft>
              <a:buSzPts val="3200"/>
              <a:buChar char="○"/>
            </a:pPr>
            <a:r>
              <a:rPr lang="en-US" sz="3200"/>
              <a:t>If called with string_reverse(“abcd”) it should return “dcba”</a:t>
            </a:r>
            <a:endParaRPr sz="3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5"/>
          <p:cNvSpPr txBox="1"/>
          <p:nvPr>
            <p:ph type="title"/>
          </p:nvPr>
        </p:nvSpPr>
        <p:spPr>
          <a:xfrm>
            <a:off x="369875" y="508933"/>
            <a:ext cx="8418300" cy="770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Tracing Recursion with two recursive calls</a:t>
            </a:r>
            <a:endParaRPr/>
          </a:p>
        </p:txBody>
      </p:sp>
      <p:sp>
        <p:nvSpPr>
          <p:cNvPr id="209" name="Google Shape;209;p25"/>
          <p:cNvSpPr txBox="1"/>
          <p:nvPr>
            <p:ph idx="1" type="body"/>
          </p:nvPr>
        </p:nvSpPr>
        <p:spPr>
          <a:xfrm>
            <a:off x="599825" y="1253325"/>
            <a:ext cx="4993500" cy="31362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sz="2400">
                <a:solidFill>
                  <a:srgbClr val="0432FF"/>
                </a:solidFill>
                <a:latin typeface="Courier"/>
                <a:ea typeface="Courier"/>
                <a:cs typeface="Courier"/>
                <a:sym typeface="Courier"/>
              </a:rPr>
              <a:t>void</a:t>
            </a:r>
            <a:r>
              <a:rPr lang="en-US" sz="2400">
                <a:latin typeface="Courier"/>
                <a:ea typeface="Courier"/>
                <a:cs typeface="Courier"/>
                <a:sym typeface="Courier"/>
              </a:rPr>
              <a:t> DoWork(</a:t>
            </a:r>
            <a:r>
              <a:rPr lang="en-US" sz="2400">
                <a:solidFill>
                  <a:srgbClr val="0432FF"/>
                </a:solidFill>
                <a:latin typeface="Courier"/>
                <a:ea typeface="Courier"/>
                <a:cs typeface="Courier"/>
                <a:sym typeface="Courier"/>
              </a:rPr>
              <a:t>int</a:t>
            </a:r>
            <a:r>
              <a:rPr lang="en-US" sz="2400">
                <a:latin typeface="Courier"/>
                <a:ea typeface="Courier"/>
                <a:cs typeface="Courier"/>
                <a:sym typeface="Courier"/>
              </a:rPr>
              <a:t> i)</a:t>
            </a:r>
            <a:br>
              <a:rPr lang="en-US" sz="2400">
                <a:latin typeface="Courier"/>
                <a:ea typeface="Courier"/>
                <a:cs typeface="Courier"/>
                <a:sym typeface="Courier"/>
              </a:rPr>
            </a:br>
            <a:r>
              <a:rPr lang="en-US" sz="2400">
                <a:latin typeface="Courier"/>
                <a:ea typeface="Courier"/>
                <a:cs typeface="Courier"/>
                <a:sym typeface="Courier"/>
              </a:rPr>
              <a:t>{</a:t>
            </a:r>
            <a:br>
              <a:rPr lang="en-US" sz="2400">
                <a:latin typeface="Courier"/>
                <a:ea typeface="Courier"/>
                <a:cs typeface="Courier"/>
                <a:sym typeface="Courier"/>
              </a:rPr>
            </a:br>
            <a:r>
              <a:rPr lang="en-US" sz="2400">
                <a:latin typeface="Courier"/>
                <a:ea typeface="Courier"/>
                <a:cs typeface="Courier"/>
                <a:sym typeface="Courier"/>
              </a:rPr>
              <a:t>  System.out.print(i+” “);</a:t>
            </a:r>
            <a:br>
              <a:rPr lang="en-US" sz="2400">
                <a:latin typeface="Courier"/>
                <a:ea typeface="Courier"/>
                <a:cs typeface="Courier"/>
                <a:sym typeface="Courier"/>
              </a:rPr>
            </a:br>
            <a:r>
              <a:rPr lang="en-US" sz="2400">
                <a:latin typeface="Courier"/>
                <a:ea typeface="Courier"/>
                <a:cs typeface="Courier"/>
                <a:sym typeface="Courier"/>
              </a:rPr>
              <a:t>  </a:t>
            </a:r>
            <a:r>
              <a:rPr lang="en-US" sz="2400">
                <a:solidFill>
                  <a:srgbClr val="0432FF"/>
                </a:solidFill>
                <a:latin typeface="Courier"/>
                <a:ea typeface="Courier"/>
                <a:cs typeface="Courier"/>
                <a:sym typeface="Courier"/>
              </a:rPr>
              <a:t>if</a:t>
            </a:r>
            <a:r>
              <a:rPr lang="en-US" sz="2400">
                <a:latin typeface="Courier"/>
                <a:ea typeface="Courier"/>
                <a:cs typeface="Courier"/>
                <a:sym typeface="Courier"/>
              </a:rPr>
              <a:t> (i &gt; 2){</a:t>
            </a:r>
            <a:br>
              <a:rPr lang="en-US" sz="2400">
                <a:latin typeface="Courier"/>
                <a:ea typeface="Courier"/>
                <a:cs typeface="Courier"/>
                <a:sym typeface="Courier"/>
              </a:rPr>
            </a:br>
            <a:r>
              <a:rPr lang="en-US" sz="2400">
                <a:latin typeface="Courier"/>
                <a:ea typeface="Courier"/>
                <a:cs typeface="Courier"/>
                <a:sym typeface="Courier"/>
              </a:rPr>
              <a:t>    DoWork(i-1);            </a:t>
            </a:r>
            <a:endParaRPr sz="2400">
              <a:latin typeface="Courier"/>
              <a:ea typeface="Courier"/>
              <a:cs typeface="Courier"/>
              <a:sym typeface="Courier"/>
            </a:endParaRPr>
          </a:p>
          <a:p>
            <a:pPr indent="0" lvl="0" marL="0" rtl="0" algn="l">
              <a:spcBef>
                <a:spcPts val="0"/>
              </a:spcBef>
              <a:spcAft>
                <a:spcPts val="0"/>
              </a:spcAft>
              <a:buNone/>
            </a:pPr>
            <a:r>
              <a:rPr lang="en-US" sz="2400">
                <a:latin typeface="Courier"/>
                <a:ea typeface="Courier"/>
                <a:cs typeface="Courier"/>
                <a:sym typeface="Courier"/>
              </a:rPr>
              <a:t>    DoWork(i-2);</a:t>
            </a:r>
            <a:br>
              <a:rPr lang="en-US" sz="2400">
                <a:latin typeface="Courier"/>
                <a:ea typeface="Courier"/>
                <a:cs typeface="Courier"/>
                <a:sym typeface="Courier"/>
              </a:rPr>
            </a:br>
            <a:r>
              <a:rPr lang="en-US" sz="2400">
                <a:latin typeface="Courier"/>
                <a:ea typeface="Courier"/>
                <a:cs typeface="Courier"/>
                <a:sym typeface="Courier"/>
              </a:rPr>
              <a:t>  }</a:t>
            </a:r>
            <a:br>
              <a:rPr lang="en-US" sz="2400">
                <a:latin typeface="Courier"/>
                <a:ea typeface="Courier"/>
                <a:cs typeface="Courier"/>
                <a:sym typeface="Courier"/>
              </a:rPr>
            </a:br>
            <a:r>
              <a:rPr lang="en-US" sz="2400">
                <a:latin typeface="Courier"/>
                <a:ea typeface="Courier"/>
                <a:cs typeface="Courier"/>
                <a:sym typeface="Courier"/>
              </a:rPr>
              <a:t>  System.out.print(i+” “);</a:t>
            </a:r>
            <a:br>
              <a:rPr lang="en-US" sz="2400">
                <a:latin typeface="Courier"/>
                <a:ea typeface="Courier"/>
                <a:cs typeface="Courier"/>
                <a:sym typeface="Courier"/>
              </a:rPr>
            </a:br>
            <a:r>
              <a:rPr lang="en-US" sz="2400">
                <a:latin typeface="Courier"/>
                <a:ea typeface="Courier"/>
                <a:cs typeface="Courier"/>
                <a:sym typeface="Courier"/>
              </a:rPr>
              <a:t>}</a:t>
            </a:r>
            <a:endParaRPr/>
          </a:p>
        </p:txBody>
      </p:sp>
      <p:cxnSp>
        <p:nvCxnSpPr>
          <p:cNvPr id="210" name="Google Shape;210;p25"/>
          <p:cNvCxnSpPr/>
          <p:nvPr/>
        </p:nvCxnSpPr>
        <p:spPr>
          <a:xfrm>
            <a:off x="6668600" y="1279625"/>
            <a:ext cx="0" cy="4218900"/>
          </a:xfrm>
          <a:prstGeom prst="straightConnector1">
            <a:avLst/>
          </a:prstGeom>
          <a:noFill/>
          <a:ln cap="flat" cmpd="sng" w="9525">
            <a:solidFill>
              <a:schemeClr val="dk2"/>
            </a:solidFill>
            <a:prstDash val="solid"/>
            <a:round/>
            <a:headEnd len="med" w="med" type="none"/>
            <a:tailEnd len="med" w="med" type="none"/>
          </a:ln>
        </p:spPr>
      </p:cxnSp>
      <p:cxnSp>
        <p:nvCxnSpPr>
          <p:cNvPr id="211" name="Google Shape;211;p25"/>
          <p:cNvCxnSpPr/>
          <p:nvPr/>
        </p:nvCxnSpPr>
        <p:spPr>
          <a:xfrm>
            <a:off x="8569150" y="1253325"/>
            <a:ext cx="0" cy="4218900"/>
          </a:xfrm>
          <a:prstGeom prst="straightConnector1">
            <a:avLst/>
          </a:prstGeom>
          <a:noFill/>
          <a:ln cap="flat" cmpd="sng" w="9525">
            <a:solidFill>
              <a:schemeClr val="dk2"/>
            </a:solidFill>
            <a:prstDash val="solid"/>
            <a:round/>
            <a:headEnd len="med" w="med" type="none"/>
            <a:tailEnd len="med" w="med" type="none"/>
          </a:ln>
        </p:spPr>
      </p:cxnSp>
      <p:cxnSp>
        <p:nvCxnSpPr>
          <p:cNvPr id="212" name="Google Shape;212;p25"/>
          <p:cNvCxnSpPr/>
          <p:nvPr/>
        </p:nvCxnSpPr>
        <p:spPr>
          <a:xfrm>
            <a:off x="6682150" y="5485050"/>
            <a:ext cx="1887000" cy="0"/>
          </a:xfrm>
          <a:prstGeom prst="straightConnector1">
            <a:avLst/>
          </a:prstGeom>
          <a:noFill/>
          <a:ln cap="flat" cmpd="sng" w="9525">
            <a:solidFill>
              <a:schemeClr val="dk2"/>
            </a:solidFill>
            <a:prstDash val="solid"/>
            <a:round/>
            <a:headEnd len="med" w="med" type="none"/>
            <a:tailEnd len="med" w="med" type="none"/>
          </a:ln>
        </p:spPr>
      </p:cxnSp>
      <p:sp>
        <p:nvSpPr>
          <p:cNvPr id="213" name="Google Shape;213;p25"/>
          <p:cNvSpPr txBox="1"/>
          <p:nvPr/>
        </p:nvSpPr>
        <p:spPr>
          <a:xfrm>
            <a:off x="6080350" y="5127225"/>
            <a:ext cx="601800" cy="345000"/>
          </a:xfrm>
          <a:prstGeom prst="rect">
            <a:avLst/>
          </a:prstGeom>
          <a:noFill/>
          <a:ln>
            <a:noFill/>
          </a:ln>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en-US" sz="2100">
                <a:solidFill>
                  <a:schemeClr val="dk1"/>
                </a:solidFill>
              </a:rPr>
              <a:t>Main:</a:t>
            </a:r>
            <a:endParaRPr sz="2100">
              <a:solidFill>
                <a:schemeClr val="dk1"/>
              </a:solidFill>
            </a:endParaRPr>
          </a:p>
        </p:txBody>
      </p:sp>
      <p:sp>
        <p:nvSpPr>
          <p:cNvPr id="214" name="Google Shape;214;p25"/>
          <p:cNvSpPr txBox="1"/>
          <p:nvPr/>
        </p:nvSpPr>
        <p:spPr>
          <a:xfrm>
            <a:off x="6722700" y="5201000"/>
            <a:ext cx="1887000" cy="284100"/>
          </a:xfrm>
          <a:prstGeom prst="rect">
            <a:avLst/>
          </a:prstGeom>
          <a:noFill/>
          <a:ln>
            <a:noFill/>
          </a:ln>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rPr lang="en-US" sz="2100">
                <a:solidFill>
                  <a:schemeClr val="dk1"/>
                </a:solidFill>
              </a:rPr>
              <a:t>i = 3      DoWork(2)</a:t>
            </a:r>
            <a:endParaRPr sz="2100">
              <a:solidFill>
                <a:schemeClr val="dk1"/>
              </a:solidFill>
            </a:endParaRPr>
          </a:p>
        </p:txBody>
      </p:sp>
      <p:cxnSp>
        <p:nvCxnSpPr>
          <p:cNvPr id="215" name="Google Shape;215;p25"/>
          <p:cNvCxnSpPr/>
          <p:nvPr/>
        </p:nvCxnSpPr>
        <p:spPr>
          <a:xfrm>
            <a:off x="6682150" y="5201000"/>
            <a:ext cx="1887000" cy="0"/>
          </a:xfrm>
          <a:prstGeom prst="straightConnector1">
            <a:avLst/>
          </a:prstGeom>
          <a:noFill/>
          <a:ln cap="flat" cmpd="sng" w="9525">
            <a:solidFill>
              <a:schemeClr val="dk2"/>
            </a:solidFill>
            <a:prstDash val="solid"/>
            <a:round/>
            <a:headEnd len="med" w="med" type="none"/>
            <a:tailEnd len="med" w="med" type="none"/>
          </a:ln>
        </p:spPr>
      </p:cxnSp>
      <p:cxnSp>
        <p:nvCxnSpPr>
          <p:cNvPr id="216" name="Google Shape;216;p25"/>
          <p:cNvCxnSpPr/>
          <p:nvPr/>
        </p:nvCxnSpPr>
        <p:spPr>
          <a:xfrm>
            <a:off x="802725" y="2456200"/>
            <a:ext cx="182700" cy="0"/>
          </a:xfrm>
          <a:prstGeom prst="straightConnector1">
            <a:avLst/>
          </a:prstGeom>
          <a:noFill/>
          <a:ln cap="flat" cmpd="sng" w="9525">
            <a:solidFill>
              <a:schemeClr val="accent2"/>
            </a:solidFill>
            <a:prstDash val="solid"/>
            <a:round/>
            <a:headEnd len="med" w="med" type="none"/>
            <a:tailEnd len="med" w="med" type="stealth"/>
          </a:ln>
        </p:spPr>
      </p:cxnSp>
      <p:sp>
        <p:nvSpPr>
          <p:cNvPr id="217" name="Google Shape;217;p25"/>
          <p:cNvSpPr txBox="1"/>
          <p:nvPr/>
        </p:nvSpPr>
        <p:spPr>
          <a:xfrm>
            <a:off x="608700" y="4429975"/>
            <a:ext cx="5065800" cy="18666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US" sz="2100">
                <a:solidFill>
                  <a:schemeClr val="accent6"/>
                </a:solidFill>
              </a:rPr>
              <a:t>Output:</a:t>
            </a:r>
            <a:endParaRPr sz="2100">
              <a:solidFill>
                <a:schemeClr val="accent6"/>
              </a:solidFill>
            </a:endParaRPr>
          </a:p>
          <a:p>
            <a:pPr indent="0" lvl="0" marL="0" rtl="0" algn="l">
              <a:spcBef>
                <a:spcPts val="0"/>
              </a:spcBef>
              <a:spcAft>
                <a:spcPts val="0"/>
              </a:spcAft>
              <a:buNone/>
            </a:pPr>
            <a:r>
              <a:rPr lang="en-US" sz="2100">
                <a:solidFill>
                  <a:schemeClr val="accent6"/>
                </a:solidFill>
              </a:rPr>
              <a:t>3 2</a:t>
            </a:r>
            <a:endParaRPr sz="2100">
              <a:solidFill>
                <a:schemeClr val="accent6"/>
              </a:solidFill>
            </a:endParaRPr>
          </a:p>
        </p:txBody>
      </p:sp>
      <p:sp>
        <p:nvSpPr>
          <p:cNvPr id="218" name="Google Shape;218;p25"/>
          <p:cNvSpPr txBox="1"/>
          <p:nvPr/>
        </p:nvSpPr>
        <p:spPr>
          <a:xfrm>
            <a:off x="6722700" y="4910625"/>
            <a:ext cx="1846500" cy="284100"/>
          </a:xfrm>
          <a:prstGeom prst="rect">
            <a:avLst/>
          </a:prstGeom>
          <a:noFill/>
          <a:ln>
            <a:noFill/>
          </a:ln>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rPr lang="en-US" sz="2100">
                <a:solidFill>
                  <a:schemeClr val="dk1"/>
                </a:solidFill>
              </a:rPr>
              <a:t>i = 2</a:t>
            </a:r>
            <a:endParaRPr sz="2100">
              <a:solidFill>
                <a:schemeClr val="dk1"/>
              </a:solidFill>
            </a:endParaRPr>
          </a:p>
        </p:txBody>
      </p:sp>
      <p:cxnSp>
        <p:nvCxnSpPr>
          <p:cNvPr id="219" name="Google Shape;219;p25"/>
          <p:cNvCxnSpPr/>
          <p:nvPr/>
        </p:nvCxnSpPr>
        <p:spPr>
          <a:xfrm>
            <a:off x="6675400" y="4903400"/>
            <a:ext cx="19005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6"/>
          <p:cNvSpPr txBox="1"/>
          <p:nvPr>
            <p:ph type="title"/>
          </p:nvPr>
        </p:nvSpPr>
        <p:spPr>
          <a:xfrm>
            <a:off x="369875" y="508933"/>
            <a:ext cx="8418300" cy="770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Tracing Recursion with two recursive calls</a:t>
            </a:r>
            <a:endParaRPr/>
          </a:p>
        </p:txBody>
      </p:sp>
      <p:sp>
        <p:nvSpPr>
          <p:cNvPr id="226" name="Google Shape;226;p26"/>
          <p:cNvSpPr txBox="1"/>
          <p:nvPr>
            <p:ph idx="1" type="body"/>
          </p:nvPr>
        </p:nvSpPr>
        <p:spPr>
          <a:xfrm>
            <a:off x="599825" y="1253325"/>
            <a:ext cx="4993500" cy="31362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sz="2400">
                <a:solidFill>
                  <a:srgbClr val="0432FF"/>
                </a:solidFill>
                <a:latin typeface="Courier"/>
                <a:ea typeface="Courier"/>
                <a:cs typeface="Courier"/>
                <a:sym typeface="Courier"/>
              </a:rPr>
              <a:t>void</a:t>
            </a:r>
            <a:r>
              <a:rPr lang="en-US" sz="2400">
                <a:latin typeface="Courier"/>
                <a:ea typeface="Courier"/>
                <a:cs typeface="Courier"/>
                <a:sym typeface="Courier"/>
              </a:rPr>
              <a:t> DoWork(</a:t>
            </a:r>
            <a:r>
              <a:rPr lang="en-US" sz="2400">
                <a:solidFill>
                  <a:srgbClr val="0432FF"/>
                </a:solidFill>
                <a:latin typeface="Courier"/>
                <a:ea typeface="Courier"/>
                <a:cs typeface="Courier"/>
                <a:sym typeface="Courier"/>
              </a:rPr>
              <a:t>int</a:t>
            </a:r>
            <a:r>
              <a:rPr lang="en-US" sz="2400">
                <a:latin typeface="Courier"/>
                <a:ea typeface="Courier"/>
                <a:cs typeface="Courier"/>
                <a:sym typeface="Courier"/>
              </a:rPr>
              <a:t> i)</a:t>
            </a:r>
            <a:br>
              <a:rPr lang="en-US" sz="2400">
                <a:latin typeface="Courier"/>
                <a:ea typeface="Courier"/>
                <a:cs typeface="Courier"/>
                <a:sym typeface="Courier"/>
              </a:rPr>
            </a:br>
            <a:r>
              <a:rPr lang="en-US" sz="2400">
                <a:latin typeface="Courier"/>
                <a:ea typeface="Courier"/>
                <a:cs typeface="Courier"/>
                <a:sym typeface="Courier"/>
              </a:rPr>
              <a:t>{</a:t>
            </a:r>
            <a:br>
              <a:rPr lang="en-US" sz="2400">
                <a:latin typeface="Courier"/>
                <a:ea typeface="Courier"/>
                <a:cs typeface="Courier"/>
                <a:sym typeface="Courier"/>
              </a:rPr>
            </a:br>
            <a:r>
              <a:rPr lang="en-US" sz="2400">
                <a:latin typeface="Courier"/>
                <a:ea typeface="Courier"/>
                <a:cs typeface="Courier"/>
                <a:sym typeface="Courier"/>
              </a:rPr>
              <a:t>  System.out.print(i+” “);</a:t>
            </a:r>
            <a:br>
              <a:rPr lang="en-US" sz="2400">
                <a:latin typeface="Courier"/>
                <a:ea typeface="Courier"/>
                <a:cs typeface="Courier"/>
                <a:sym typeface="Courier"/>
              </a:rPr>
            </a:br>
            <a:r>
              <a:rPr lang="en-US" sz="2400">
                <a:latin typeface="Courier"/>
                <a:ea typeface="Courier"/>
                <a:cs typeface="Courier"/>
                <a:sym typeface="Courier"/>
              </a:rPr>
              <a:t>  </a:t>
            </a:r>
            <a:r>
              <a:rPr lang="en-US" sz="2400">
                <a:solidFill>
                  <a:srgbClr val="0432FF"/>
                </a:solidFill>
                <a:latin typeface="Courier"/>
                <a:ea typeface="Courier"/>
                <a:cs typeface="Courier"/>
                <a:sym typeface="Courier"/>
              </a:rPr>
              <a:t>if</a:t>
            </a:r>
            <a:r>
              <a:rPr lang="en-US" sz="2400">
                <a:latin typeface="Courier"/>
                <a:ea typeface="Courier"/>
                <a:cs typeface="Courier"/>
                <a:sym typeface="Courier"/>
              </a:rPr>
              <a:t> (i &gt; 2){</a:t>
            </a:r>
            <a:br>
              <a:rPr lang="en-US" sz="2400">
                <a:latin typeface="Courier"/>
                <a:ea typeface="Courier"/>
                <a:cs typeface="Courier"/>
                <a:sym typeface="Courier"/>
              </a:rPr>
            </a:br>
            <a:r>
              <a:rPr lang="en-US" sz="2400">
                <a:latin typeface="Courier"/>
                <a:ea typeface="Courier"/>
                <a:cs typeface="Courier"/>
                <a:sym typeface="Courier"/>
              </a:rPr>
              <a:t>    DoWork(i-1);            </a:t>
            </a:r>
            <a:endParaRPr sz="2400">
              <a:latin typeface="Courier"/>
              <a:ea typeface="Courier"/>
              <a:cs typeface="Courier"/>
              <a:sym typeface="Courier"/>
            </a:endParaRPr>
          </a:p>
          <a:p>
            <a:pPr indent="0" lvl="0" marL="0" rtl="0" algn="l">
              <a:spcBef>
                <a:spcPts val="0"/>
              </a:spcBef>
              <a:spcAft>
                <a:spcPts val="0"/>
              </a:spcAft>
              <a:buNone/>
            </a:pPr>
            <a:r>
              <a:rPr lang="en-US" sz="2400">
                <a:latin typeface="Courier"/>
                <a:ea typeface="Courier"/>
                <a:cs typeface="Courier"/>
                <a:sym typeface="Courier"/>
              </a:rPr>
              <a:t>    DoWork(i-2);</a:t>
            </a:r>
            <a:br>
              <a:rPr lang="en-US" sz="2400">
                <a:latin typeface="Courier"/>
                <a:ea typeface="Courier"/>
                <a:cs typeface="Courier"/>
                <a:sym typeface="Courier"/>
              </a:rPr>
            </a:br>
            <a:r>
              <a:rPr lang="en-US" sz="2400">
                <a:latin typeface="Courier"/>
                <a:ea typeface="Courier"/>
                <a:cs typeface="Courier"/>
                <a:sym typeface="Courier"/>
              </a:rPr>
              <a:t>  }</a:t>
            </a:r>
            <a:br>
              <a:rPr lang="en-US" sz="2400">
                <a:latin typeface="Courier"/>
                <a:ea typeface="Courier"/>
                <a:cs typeface="Courier"/>
                <a:sym typeface="Courier"/>
              </a:rPr>
            </a:br>
            <a:r>
              <a:rPr lang="en-US" sz="2400">
                <a:latin typeface="Courier"/>
                <a:ea typeface="Courier"/>
                <a:cs typeface="Courier"/>
                <a:sym typeface="Courier"/>
              </a:rPr>
              <a:t>  System.out.print(i+” “);</a:t>
            </a:r>
            <a:br>
              <a:rPr lang="en-US" sz="2400">
                <a:latin typeface="Courier"/>
                <a:ea typeface="Courier"/>
                <a:cs typeface="Courier"/>
                <a:sym typeface="Courier"/>
              </a:rPr>
            </a:br>
            <a:r>
              <a:rPr lang="en-US" sz="2400">
                <a:latin typeface="Courier"/>
                <a:ea typeface="Courier"/>
                <a:cs typeface="Courier"/>
                <a:sym typeface="Courier"/>
              </a:rPr>
              <a:t>}</a:t>
            </a:r>
            <a:endParaRPr/>
          </a:p>
        </p:txBody>
      </p:sp>
      <p:cxnSp>
        <p:nvCxnSpPr>
          <p:cNvPr id="227" name="Google Shape;227;p26"/>
          <p:cNvCxnSpPr/>
          <p:nvPr/>
        </p:nvCxnSpPr>
        <p:spPr>
          <a:xfrm>
            <a:off x="6668600" y="1279625"/>
            <a:ext cx="0" cy="4218900"/>
          </a:xfrm>
          <a:prstGeom prst="straightConnector1">
            <a:avLst/>
          </a:prstGeom>
          <a:noFill/>
          <a:ln cap="flat" cmpd="sng" w="9525">
            <a:solidFill>
              <a:schemeClr val="dk2"/>
            </a:solidFill>
            <a:prstDash val="solid"/>
            <a:round/>
            <a:headEnd len="med" w="med" type="none"/>
            <a:tailEnd len="med" w="med" type="none"/>
          </a:ln>
        </p:spPr>
      </p:cxnSp>
      <p:cxnSp>
        <p:nvCxnSpPr>
          <p:cNvPr id="228" name="Google Shape;228;p26"/>
          <p:cNvCxnSpPr/>
          <p:nvPr/>
        </p:nvCxnSpPr>
        <p:spPr>
          <a:xfrm>
            <a:off x="8569150" y="1253325"/>
            <a:ext cx="0" cy="4218900"/>
          </a:xfrm>
          <a:prstGeom prst="straightConnector1">
            <a:avLst/>
          </a:prstGeom>
          <a:noFill/>
          <a:ln cap="flat" cmpd="sng" w="9525">
            <a:solidFill>
              <a:schemeClr val="dk2"/>
            </a:solidFill>
            <a:prstDash val="solid"/>
            <a:round/>
            <a:headEnd len="med" w="med" type="none"/>
            <a:tailEnd len="med" w="med" type="none"/>
          </a:ln>
        </p:spPr>
      </p:cxnSp>
      <p:cxnSp>
        <p:nvCxnSpPr>
          <p:cNvPr id="229" name="Google Shape;229;p26"/>
          <p:cNvCxnSpPr/>
          <p:nvPr/>
        </p:nvCxnSpPr>
        <p:spPr>
          <a:xfrm>
            <a:off x="6682150" y="5485050"/>
            <a:ext cx="1887000" cy="0"/>
          </a:xfrm>
          <a:prstGeom prst="straightConnector1">
            <a:avLst/>
          </a:prstGeom>
          <a:noFill/>
          <a:ln cap="flat" cmpd="sng" w="9525">
            <a:solidFill>
              <a:schemeClr val="dk2"/>
            </a:solidFill>
            <a:prstDash val="solid"/>
            <a:round/>
            <a:headEnd len="med" w="med" type="none"/>
            <a:tailEnd len="med" w="med" type="none"/>
          </a:ln>
        </p:spPr>
      </p:cxnSp>
      <p:sp>
        <p:nvSpPr>
          <p:cNvPr id="230" name="Google Shape;230;p26"/>
          <p:cNvSpPr txBox="1"/>
          <p:nvPr/>
        </p:nvSpPr>
        <p:spPr>
          <a:xfrm>
            <a:off x="6080350" y="5127225"/>
            <a:ext cx="601800" cy="345000"/>
          </a:xfrm>
          <a:prstGeom prst="rect">
            <a:avLst/>
          </a:prstGeom>
          <a:noFill/>
          <a:ln>
            <a:noFill/>
          </a:ln>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en-US" sz="2100">
                <a:solidFill>
                  <a:schemeClr val="dk1"/>
                </a:solidFill>
              </a:rPr>
              <a:t>Main:</a:t>
            </a:r>
            <a:endParaRPr sz="2100">
              <a:solidFill>
                <a:schemeClr val="dk1"/>
              </a:solidFill>
            </a:endParaRPr>
          </a:p>
        </p:txBody>
      </p:sp>
      <p:sp>
        <p:nvSpPr>
          <p:cNvPr id="231" name="Google Shape;231;p26"/>
          <p:cNvSpPr txBox="1"/>
          <p:nvPr/>
        </p:nvSpPr>
        <p:spPr>
          <a:xfrm>
            <a:off x="6722700" y="5201000"/>
            <a:ext cx="1887000" cy="284100"/>
          </a:xfrm>
          <a:prstGeom prst="rect">
            <a:avLst/>
          </a:prstGeom>
          <a:noFill/>
          <a:ln>
            <a:noFill/>
          </a:ln>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rPr lang="en-US" sz="2100">
                <a:solidFill>
                  <a:schemeClr val="dk1"/>
                </a:solidFill>
              </a:rPr>
              <a:t>i = 3      DoWork(2)</a:t>
            </a:r>
            <a:endParaRPr sz="2100">
              <a:solidFill>
                <a:schemeClr val="dk1"/>
              </a:solidFill>
            </a:endParaRPr>
          </a:p>
        </p:txBody>
      </p:sp>
      <p:cxnSp>
        <p:nvCxnSpPr>
          <p:cNvPr id="232" name="Google Shape;232;p26"/>
          <p:cNvCxnSpPr/>
          <p:nvPr/>
        </p:nvCxnSpPr>
        <p:spPr>
          <a:xfrm>
            <a:off x="6682150" y="5201000"/>
            <a:ext cx="1887000" cy="0"/>
          </a:xfrm>
          <a:prstGeom prst="straightConnector1">
            <a:avLst/>
          </a:prstGeom>
          <a:noFill/>
          <a:ln cap="flat" cmpd="sng" w="9525">
            <a:solidFill>
              <a:schemeClr val="dk2"/>
            </a:solidFill>
            <a:prstDash val="solid"/>
            <a:round/>
            <a:headEnd len="med" w="med" type="none"/>
            <a:tailEnd len="med" w="med" type="none"/>
          </a:ln>
        </p:spPr>
      </p:cxnSp>
      <p:cxnSp>
        <p:nvCxnSpPr>
          <p:cNvPr id="233" name="Google Shape;233;p26"/>
          <p:cNvCxnSpPr/>
          <p:nvPr/>
        </p:nvCxnSpPr>
        <p:spPr>
          <a:xfrm>
            <a:off x="789200" y="3781800"/>
            <a:ext cx="182700" cy="0"/>
          </a:xfrm>
          <a:prstGeom prst="straightConnector1">
            <a:avLst/>
          </a:prstGeom>
          <a:noFill/>
          <a:ln cap="flat" cmpd="sng" w="9525">
            <a:solidFill>
              <a:schemeClr val="accent2"/>
            </a:solidFill>
            <a:prstDash val="solid"/>
            <a:round/>
            <a:headEnd len="med" w="med" type="none"/>
            <a:tailEnd len="med" w="med" type="stealth"/>
          </a:ln>
        </p:spPr>
      </p:cxnSp>
      <p:sp>
        <p:nvSpPr>
          <p:cNvPr id="234" name="Google Shape;234;p26"/>
          <p:cNvSpPr txBox="1"/>
          <p:nvPr/>
        </p:nvSpPr>
        <p:spPr>
          <a:xfrm>
            <a:off x="608700" y="4429975"/>
            <a:ext cx="5065800" cy="18666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US" sz="2100">
                <a:solidFill>
                  <a:schemeClr val="accent6"/>
                </a:solidFill>
              </a:rPr>
              <a:t>Output:</a:t>
            </a:r>
            <a:endParaRPr sz="2100">
              <a:solidFill>
                <a:schemeClr val="accent6"/>
              </a:solidFill>
            </a:endParaRPr>
          </a:p>
          <a:p>
            <a:pPr indent="0" lvl="0" marL="0" rtl="0" algn="l">
              <a:spcBef>
                <a:spcPts val="0"/>
              </a:spcBef>
              <a:spcAft>
                <a:spcPts val="0"/>
              </a:spcAft>
              <a:buNone/>
            </a:pPr>
            <a:r>
              <a:rPr lang="en-US" sz="2100">
                <a:solidFill>
                  <a:schemeClr val="accent6"/>
                </a:solidFill>
              </a:rPr>
              <a:t>3 2 2 </a:t>
            </a:r>
            <a:endParaRPr sz="2100">
              <a:solidFill>
                <a:schemeClr val="accent6"/>
              </a:solidFill>
            </a:endParaRPr>
          </a:p>
        </p:txBody>
      </p:sp>
      <p:sp>
        <p:nvSpPr>
          <p:cNvPr id="235" name="Google Shape;235;p26"/>
          <p:cNvSpPr txBox="1"/>
          <p:nvPr/>
        </p:nvSpPr>
        <p:spPr>
          <a:xfrm>
            <a:off x="6722700" y="4910625"/>
            <a:ext cx="1846500" cy="284100"/>
          </a:xfrm>
          <a:prstGeom prst="rect">
            <a:avLst/>
          </a:prstGeom>
          <a:noFill/>
          <a:ln>
            <a:noFill/>
          </a:ln>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rPr lang="en-US" sz="2100">
                <a:solidFill>
                  <a:schemeClr val="dk1"/>
                </a:solidFill>
              </a:rPr>
              <a:t>i = 2</a:t>
            </a:r>
            <a:endParaRPr sz="2100">
              <a:solidFill>
                <a:schemeClr val="dk1"/>
              </a:solidFill>
            </a:endParaRPr>
          </a:p>
        </p:txBody>
      </p:sp>
      <p:cxnSp>
        <p:nvCxnSpPr>
          <p:cNvPr id="236" name="Google Shape;236;p26"/>
          <p:cNvCxnSpPr/>
          <p:nvPr/>
        </p:nvCxnSpPr>
        <p:spPr>
          <a:xfrm>
            <a:off x="6675400" y="4903400"/>
            <a:ext cx="19005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7"/>
          <p:cNvSpPr txBox="1"/>
          <p:nvPr>
            <p:ph type="title"/>
          </p:nvPr>
        </p:nvSpPr>
        <p:spPr>
          <a:xfrm>
            <a:off x="369875" y="508933"/>
            <a:ext cx="8418300" cy="770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Tracing Recursion with two recursive calls</a:t>
            </a:r>
            <a:endParaRPr/>
          </a:p>
        </p:txBody>
      </p:sp>
      <p:sp>
        <p:nvSpPr>
          <p:cNvPr id="243" name="Google Shape;243;p27"/>
          <p:cNvSpPr txBox="1"/>
          <p:nvPr>
            <p:ph idx="1" type="body"/>
          </p:nvPr>
        </p:nvSpPr>
        <p:spPr>
          <a:xfrm>
            <a:off x="599825" y="1253325"/>
            <a:ext cx="4993500" cy="31362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sz="2400">
                <a:solidFill>
                  <a:srgbClr val="0432FF"/>
                </a:solidFill>
                <a:latin typeface="Courier"/>
                <a:ea typeface="Courier"/>
                <a:cs typeface="Courier"/>
                <a:sym typeface="Courier"/>
              </a:rPr>
              <a:t>void</a:t>
            </a:r>
            <a:r>
              <a:rPr lang="en-US" sz="2400">
                <a:latin typeface="Courier"/>
                <a:ea typeface="Courier"/>
                <a:cs typeface="Courier"/>
                <a:sym typeface="Courier"/>
              </a:rPr>
              <a:t> DoWork(</a:t>
            </a:r>
            <a:r>
              <a:rPr lang="en-US" sz="2400">
                <a:solidFill>
                  <a:srgbClr val="0432FF"/>
                </a:solidFill>
                <a:latin typeface="Courier"/>
                <a:ea typeface="Courier"/>
                <a:cs typeface="Courier"/>
                <a:sym typeface="Courier"/>
              </a:rPr>
              <a:t>int</a:t>
            </a:r>
            <a:r>
              <a:rPr lang="en-US" sz="2400">
                <a:latin typeface="Courier"/>
                <a:ea typeface="Courier"/>
                <a:cs typeface="Courier"/>
                <a:sym typeface="Courier"/>
              </a:rPr>
              <a:t> i)</a:t>
            </a:r>
            <a:br>
              <a:rPr lang="en-US" sz="2400">
                <a:latin typeface="Courier"/>
                <a:ea typeface="Courier"/>
                <a:cs typeface="Courier"/>
                <a:sym typeface="Courier"/>
              </a:rPr>
            </a:br>
            <a:r>
              <a:rPr lang="en-US" sz="2400">
                <a:latin typeface="Courier"/>
                <a:ea typeface="Courier"/>
                <a:cs typeface="Courier"/>
                <a:sym typeface="Courier"/>
              </a:rPr>
              <a:t>{</a:t>
            </a:r>
            <a:br>
              <a:rPr lang="en-US" sz="2400">
                <a:latin typeface="Courier"/>
                <a:ea typeface="Courier"/>
                <a:cs typeface="Courier"/>
                <a:sym typeface="Courier"/>
              </a:rPr>
            </a:br>
            <a:r>
              <a:rPr lang="en-US" sz="2400">
                <a:latin typeface="Courier"/>
                <a:ea typeface="Courier"/>
                <a:cs typeface="Courier"/>
                <a:sym typeface="Courier"/>
              </a:rPr>
              <a:t>  System.out.print(i+” “);</a:t>
            </a:r>
            <a:br>
              <a:rPr lang="en-US" sz="2400">
                <a:latin typeface="Courier"/>
                <a:ea typeface="Courier"/>
                <a:cs typeface="Courier"/>
                <a:sym typeface="Courier"/>
              </a:rPr>
            </a:br>
            <a:r>
              <a:rPr lang="en-US" sz="2400">
                <a:latin typeface="Courier"/>
                <a:ea typeface="Courier"/>
                <a:cs typeface="Courier"/>
                <a:sym typeface="Courier"/>
              </a:rPr>
              <a:t>  </a:t>
            </a:r>
            <a:r>
              <a:rPr lang="en-US" sz="2400">
                <a:solidFill>
                  <a:srgbClr val="0432FF"/>
                </a:solidFill>
                <a:latin typeface="Courier"/>
                <a:ea typeface="Courier"/>
                <a:cs typeface="Courier"/>
                <a:sym typeface="Courier"/>
              </a:rPr>
              <a:t>if</a:t>
            </a:r>
            <a:r>
              <a:rPr lang="en-US" sz="2400">
                <a:latin typeface="Courier"/>
                <a:ea typeface="Courier"/>
                <a:cs typeface="Courier"/>
                <a:sym typeface="Courier"/>
              </a:rPr>
              <a:t> (i &gt; 2){</a:t>
            </a:r>
            <a:br>
              <a:rPr lang="en-US" sz="2400">
                <a:latin typeface="Courier"/>
                <a:ea typeface="Courier"/>
                <a:cs typeface="Courier"/>
                <a:sym typeface="Courier"/>
              </a:rPr>
            </a:br>
            <a:r>
              <a:rPr lang="en-US" sz="2400">
                <a:latin typeface="Courier"/>
                <a:ea typeface="Courier"/>
                <a:cs typeface="Courier"/>
                <a:sym typeface="Courier"/>
              </a:rPr>
              <a:t>    DoWork(i-1);            </a:t>
            </a:r>
            <a:endParaRPr sz="2400">
              <a:latin typeface="Courier"/>
              <a:ea typeface="Courier"/>
              <a:cs typeface="Courier"/>
              <a:sym typeface="Courier"/>
            </a:endParaRPr>
          </a:p>
          <a:p>
            <a:pPr indent="0" lvl="0" marL="0" rtl="0" algn="l">
              <a:spcBef>
                <a:spcPts val="0"/>
              </a:spcBef>
              <a:spcAft>
                <a:spcPts val="0"/>
              </a:spcAft>
              <a:buNone/>
            </a:pPr>
            <a:r>
              <a:rPr lang="en-US" sz="2400">
                <a:latin typeface="Courier"/>
                <a:ea typeface="Courier"/>
                <a:cs typeface="Courier"/>
                <a:sym typeface="Courier"/>
              </a:rPr>
              <a:t>    DoWork(i-2);</a:t>
            </a:r>
            <a:br>
              <a:rPr lang="en-US" sz="2400">
                <a:latin typeface="Courier"/>
                <a:ea typeface="Courier"/>
                <a:cs typeface="Courier"/>
                <a:sym typeface="Courier"/>
              </a:rPr>
            </a:br>
            <a:r>
              <a:rPr lang="en-US" sz="2400">
                <a:latin typeface="Courier"/>
                <a:ea typeface="Courier"/>
                <a:cs typeface="Courier"/>
                <a:sym typeface="Courier"/>
              </a:rPr>
              <a:t>  }</a:t>
            </a:r>
            <a:br>
              <a:rPr lang="en-US" sz="2400">
                <a:latin typeface="Courier"/>
                <a:ea typeface="Courier"/>
                <a:cs typeface="Courier"/>
                <a:sym typeface="Courier"/>
              </a:rPr>
            </a:br>
            <a:r>
              <a:rPr lang="en-US" sz="2400">
                <a:latin typeface="Courier"/>
                <a:ea typeface="Courier"/>
                <a:cs typeface="Courier"/>
                <a:sym typeface="Courier"/>
              </a:rPr>
              <a:t>  System.out.print(i+” “);</a:t>
            </a:r>
            <a:br>
              <a:rPr lang="en-US" sz="2400">
                <a:latin typeface="Courier"/>
                <a:ea typeface="Courier"/>
                <a:cs typeface="Courier"/>
                <a:sym typeface="Courier"/>
              </a:rPr>
            </a:br>
            <a:r>
              <a:rPr lang="en-US" sz="2400">
                <a:latin typeface="Courier"/>
                <a:ea typeface="Courier"/>
                <a:cs typeface="Courier"/>
                <a:sym typeface="Courier"/>
              </a:rPr>
              <a:t>}</a:t>
            </a:r>
            <a:endParaRPr/>
          </a:p>
        </p:txBody>
      </p:sp>
      <p:cxnSp>
        <p:nvCxnSpPr>
          <p:cNvPr id="244" name="Google Shape;244;p27"/>
          <p:cNvCxnSpPr/>
          <p:nvPr/>
        </p:nvCxnSpPr>
        <p:spPr>
          <a:xfrm>
            <a:off x="6668600" y="1279625"/>
            <a:ext cx="0" cy="4218900"/>
          </a:xfrm>
          <a:prstGeom prst="straightConnector1">
            <a:avLst/>
          </a:prstGeom>
          <a:noFill/>
          <a:ln cap="flat" cmpd="sng" w="9525">
            <a:solidFill>
              <a:schemeClr val="dk2"/>
            </a:solidFill>
            <a:prstDash val="solid"/>
            <a:round/>
            <a:headEnd len="med" w="med" type="none"/>
            <a:tailEnd len="med" w="med" type="none"/>
          </a:ln>
        </p:spPr>
      </p:cxnSp>
      <p:cxnSp>
        <p:nvCxnSpPr>
          <p:cNvPr id="245" name="Google Shape;245;p27"/>
          <p:cNvCxnSpPr/>
          <p:nvPr/>
        </p:nvCxnSpPr>
        <p:spPr>
          <a:xfrm>
            <a:off x="8569150" y="1253325"/>
            <a:ext cx="0" cy="4218900"/>
          </a:xfrm>
          <a:prstGeom prst="straightConnector1">
            <a:avLst/>
          </a:prstGeom>
          <a:noFill/>
          <a:ln cap="flat" cmpd="sng" w="9525">
            <a:solidFill>
              <a:schemeClr val="dk2"/>
            </a:solidFill>
            <a:prstDash val="solid"/>
            <a:round/>
            <a:headEnd len="med" w="med" type="none"/>
            <a:tailEnd len="med" w="med" type="none"/>
          </a:ln>
        </p:spPr>
      </p:cxnSp>
      <p:cxnSp>
        <p:nvCxnSpPr>
          <p:cNvPr id="246" name="Google Shape;246;p27"/>
          <p:cNvCxnSpPr/>
          <p:nvPr/>
        </p:nvCxnSpPr>
        <p:spPr>
          <a:xfrm>
            <a:off x="6682150" y="5485050"/>
            <a:ext cx="1887000" cy="0"/>
          </a:xfrm>
          <a:prstGeom prst="straightConnector1">
            <a:avLst/>
          </a:prstGeom>
          <a:noFill/>
          <a:ln cap="flat" cmpd="sng" w="9525">
            <a:solidFill>
              <a:schemeClr val="dk2"/>
            </a:solidFill>
            <a:prstDash val="solid"/>
            <a:round/>
            <a:headEnd len="med" w="med" type="none"/>
            <a:tailEnd len="med" w="med" type="none"/>
          </a:ln>
        </p:spPr>
      </p:cxnSp>
      <p:sp>
        <p:nvSpPr>
          <p:cNvPr id="247" name="Google Shape;247;p27"/>
          <p:cNvSpPr txBox="1"/>
          <p:nvPr/>
        </p:nvSpPr>
        <p:spPr>
          <a:xfrm>
            <a:off x="6080350" y="5127225"/>
            <a:ext cx="601800" cy="345000"/>
          </a:xfrm>
          <a:prstGeom prst="rect">
            <a:avLst/>
          </a:prstGeom>
          <a:noFill/>
          <a:ln>
            <a:noFill/>
          </a:ln>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en-US" sz="2100">
                <a:solidFill>
                  <a:schemeClr val="dk1"/>
                </a:solidFill>
              </a:rPr>
              <a:t>Main:</a:t>
            </a:r>
            <a:endParaRPr sz="2100">
              <a:solidFill>
                <a:schemeClr val="dk1"/>
              </a:solidFill>
            </a:endParaRPr>
          </a:p>
        </p:txBody>
      </p:sp>
      <p:sp>
        <p:nvSpPr>
          <p:cNvPr id="248" name="Google Shape;248;p27"/>
          <p:cNvSpPr txBox="1"/>
          <p:nvPr/>
        </p:nvSpPr>
        <p:spPr>
          <a:xfrm>
            <a:off x="6722700" y="5201000"/>
            <a:ext cx="1887000" cy="284100"/>
          </a:xfrm>
          <a:prstGeom prst="rect">
            <a:avLst/>
          </a:prstGeom>
          <a:noFill/>
          <a:ln>
            <a:noFill/>
          </a:ln>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rPr lang="en-US" sz="2100">
                <a:solidFill>
                  <a:schemeClr val="dk1"/>
                </a:solidFill>
              </a:rPr>
              <a:t>i = 3      DoWork(2)</a:t>
            </a:r>
            <a:endParaRPr sz="2100">
              <a:solidFill>
                <a:schemeClr val="dk1"/>
              </a:solidFill>
            </a:endParaRPr>
          </a:p>
        </p:txBody>
      </p:sp>
      <p:cxnSp>
        <p:nvCxnSpPr>
          <p:cNvPr id="249" name="Google Shape;249;p27"/>
          <p:cNvCxnSpPr/>
          <p:nvPr/>
        </p:nvCxnSpPr>
        <p:spPr>
          <a:xfrm>
            <a:off x="6682150" y="5201000"/>
            <a:ext cx="1887000" cy="0"/>
          </a:xfrm>
          <a:prstGeom prst="straightConnector1">
            <a:avLst/>
          </a:prstGeom>
          <a:noFill/>
          <a:ln cap="flat" cmpd="sng" w="9525">
            <a:solidFill>
              <a:schemeClr val="dk2"/>
            </a:solidFill>
            <a:prstDash val="solid"/>
            <a:round/>
            <a:headEnd len="med" w="med" type="none"/>
            <a:tailEnd len="med" w="med" type="none"/>
          </a:ln>
        </p:spPr>
      </p:cxnSp>
      <p:cxnSp>
        <p:nvCxnSpPr>
          <p:cNvPr id="250" name="Google Shape;250;p27"/>
          <p:cNvCxnSpPr/>
          <p:nvPr/>
        </p:nvCxnSpPr>
        <p:spPr>
          <a:xfrm>
            <a:off x="505150" y="4113200"/>
            <a:ext cx="182700" cy="0"/>
          </a:xfrm>
          <a:prstGeom prst="straightConnector1">
            <a:avLst/>
          </a:prstGeom>
          <a:noFill/>
          <a:ln cap="flat" cmpd="sng" w="9525">
            <a:solidFill>
              <a:schemeClr val="accent2"/>
            </a:solidFill>
            <a:prstDash val="solid"/>
            <a:round/>
            <a:headEnd len="med" w="med" type="none"/>
            <a:tailEnd len="med" w="med" type="stealth"/>
          </a:ln>
        </p:spPr>
      </p:cxnSp>
      <p:sp>
        <p:nvSpPr>
          <p:cNvPr id="251" name="Google Shape;251;p27"/>
          <p:cNvSpPr txBox="1"/>
          <p:nvPr/>
        </p:nvSpPr>
        <p:spPr>
          <a:xfrm>
            <a:off x="608700" y="4429975"/>
            <a:ext cx="5065800" cy="18666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US" sz="2100">
                <a:solidFill>
                  <a:schemeClr val="accent6"/>
                </a:solidFill>
              </a:rPr>
              <a:t>Output:</a:t>
            </a:r>
            <a:endParaRPr sz="2100">
              <a:solidFill>
                <a:schemeClr val="accent6"/>
              </a:solidFill>
            </a:endParaRPr>
          </a:p>
          <a:p>
            <a:pPr indent="0" lvl="0" marL="0" rtl="0" algn="l">
              <a:spcBef>
                <a:spcPts val="0"/>
              </a:spcBef>
              <a:spcAft>
                <a:spcPts val="0"/>
              </a:spcAft>
              <a:buNone/>
            </a:pPr>
            <a:r>
              <a:rPr lang="en-US" sz="2100">
                <a:solidFill>
                  <a:schemeClr val="accent6"/>
                </a:solidFill>
              </a:rPr>
              <a:t>3 2 2 </a:t>
            </a:r>
            <a:endParaRPr sz="2100">
              <a:solidFill>
                <a:schemeClr val="accent6"/>
              </a:solidFill>
            </a:endParaRPr>
          </a:p>
        </p:txBody>
      </p:sp>
      <p:sp>
        <p:nvSpPr>
          <p:cNvPr id="252" name="Google Shape;252;p27"/>
          <p:cNvSpPr txBox="1"/>
          <p:nvPr/>
        </p:nvSpPr>
        <p:spPr>
          <a:xfrm>
            <a:off x="6722700" y="4910625"/>
            <a:ext cx="1846500" cy="284100"/>
          </a:xfrm>
          <a:prstGeom prst="rect">
            <a:avLst/>
          </a:prstGeom>
          <a:noFill/>
          <a:ln>
            <a:noFill/>
          </a:ln>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rPr lang="en-US" sz="2100">
                <a:solidFill>
                  <a:schemeClr val="dk1"/>
                </a:solidFill>
              </a:rPr>
              <a:t>i = 2</a:t>
            </a:r>
            <a:endParaRPr sz="2100">
              <a:solidFill>
                <a:schemeClr val="dk1"/>
              </a:solidFill>
            </a:endParaRPr>
          </a:p>
        </p:txBody>
      </p:sp>
      <p:cxnSp>
        <p:nvCxnSpPr>
          <p:cNvPr id="253" name="Google Shape;253;p27"/>
          <p:cNvCxnSpPr/>
          <p:nvPr/>
        </p:nvCxnSpPr>
        <p:spPr>
          <a:xfrm>
            <a:off x="6675400" y="4903400"/>
            <a:ext cx="1900500" cy="0"/>
          </a:xfrm>
          <a:prstGeom prst="straightConnector1">
            <a:avLst/>
          </a:prstGeom>
          <a:noFill/>
          <a:ln cap="flat" cmpd="sng" w="9525">
            <a:solidFill>
              <a:schemeClr val="dk2"/>
            </a:solidFill>
            <a:prstDash val="solid"/>
            <a:round/>
            <a:headEnd len="med" w="med" type="none"/>
            <a:tailEnd len="med" w="med" type="none"/>
          </a:ln>
        </p:spPr>
      </p:cxnSp>
      <p:cxnSp>
        <p:nvCxnSpPr>
          <p:cNvPr id="254" name="Google Shape;254;p27"/>
          <p:cNvCxnSpPr/>
          <p:nvPr/>
        </p:nvCxnSpPr>
        <p:spPr>
          <a:xfrm>
            <a:off x="6695675" y="4903400"/>
            <a:ext cx="1866600" cy="304500"/>
          </a:xfrm>
          <a:prstGeom prst="straightConnector1">
            <a:avLst/>
          </a:prstGeom>
          <a:noFill/>
          <a:ln cap="flat" cmpd="sng" w="9525">
            <a:solidFill>
              <a:schemeClr val="accent2"/>
            </a:solidFill>
            <a:prstDash val="solid"/>
            <a:round/>
            <a:headEnd len="med" w="med" type="none"/>
            <a:tailEnd len="med" w="med" type="none"/>
          </a:ln>
        </p:spPr>
      </p:cxnSp>
      <p:cxnSp>
        <p:nvCxnSpPr>
          <p:cNvPr id="255" name="Google Shape;255;p27"/>
          <p:cNvCxnSpPr/>
          <p:nvPr/>
        </p:nvCxnSpPr>
        <p:spPr>
          <a:xfrm flipH="1">
            <a:off x="6668750" y="4903400"/>
            <a:ext cx="1893600" cy="29070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8"/>
          <p:cNvSpPr txBox="1"/>
          <p:nvPr>
            <p:ph type="title"/>
          </p:nvPr>
        </p:nvSpPr>
        <p:spPr>
          <a:xfrm>
            <a:off x="369875" y="508933"/>
            <a:ext cx="8418300" cy="770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Tracing Recursion with two recursive calls</a:t>
            </a:r>
            <a:endParaRPr/>
          </a:p>
        </p:txBody>
      </p:sp>
      <p:sp>
        <p:nvSpPr>
          <p:cNvPr id="262" name="Google Shape;262;p28"/>
          <p:cNvSpPr txBox="1"/>
          <p:nvPr>
            <p:ph idx="1" type="body"/>
          </p:nvPr>
        </p:nvSpPr>
        <p:spPr>
          <a:xfrm>
            <a:off x="599825" y="1253325"/>
            <a:ext cx="4993500" cy="31362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sz="2400">
                <a:solidFill>
                  <a:srgbClr val="0432FF"/>
                </a:solidFill>
                <a:latin typeface="Courier"/>
                <a:ea typeface="Courier"/>
                <a:cs typeface="Courier"/>
                <a:sym typeface="Courier"/>
              </a:rPr>
              <a:t>void</a:t>
            </a:r>
            <a:r>
              <a:rPr lang="en-US" sz="2400">
                <a:latin typeface="Courier"/>
                <a:ea typeface="Courier"/>
                <a:cs typeface="Courier"/>
                <a:sym typeface="Courier"/>
              </a:rPr>
              <a:t> DoWork(</a:t>
            </a:r>
            <a:r>
              <a:rPr lang="en-US" sz="2400">
                <a:solidFill>
                  <a:srgbClr val="0432FF"/>
                </a:solidFill>
                <a:latin typeface="Courier"/>
                <a:ea typeface="Courier"/>
                <a:cs typeface="Courier"/>
                <a:sym typeface="Courier"/>
              </a:rPr>
              <a:t>int</a:t>
            </a:r>
            <a:r>
              <a:rPr lang="en-US" sz="2400">
                <a:latin typeface="Courier"/>
                <a:ea typeface="Courier"/>
                <a:cs typeface="Courier"/>
                <a:sym typeface="Courier"/>
              </a:rPr>
              <a:t> i)</a:t>
            </a:r>
            <a:br>
              <a:rPr lang="en-US" sz="2400">
                <a:latin typeface="Courier"/>
                <a:ea typeface="Courier"/>
                <a:cs typeface="Courier"/>
                <a:sym typeface="Courier"/>
              </a:rPr>
            </a:br>
            <a:r>
              <a:rPr lang="en-US" sz="2400">
                <a:latin typeface="Courier"/>
                <a:ea typeface="Courier"/>
                <a:cs typeface="Courier"/>
                <a:sym typeface="Courier"/>
              </a:rPr>
              <a:t>{</a:t>
            </a:r>
            <a:br>
              <a:rPr lang="en-US" sz="2400">
                <a:latin typeface="Courier"/>
                <a:ea typeface="Courier"/>
                <a:cs typeface="Courier"/>
                <a:sym typeface="Courier"/>
              </a:rPr>
            </a:br>
            <a:r>
              <a:rPr lang="en-US" sz="2400">
                <a:latin typeface="Courier"/>
                <a:ea typeface="Courier"/>
                <a:cs typeface="Courier"/>
                <a:sym typeface="Courier"/>
              </a:rPr>
              <a:t>  System.out.print(i+” “);</a:t>
            </a:r>
            <a:br>
              <a:rPr lang="en-US" sz="2400">
                <a:latin typeface="Courier"/>
                <a:ea typeface="Courier"/>
                <a:cs typeface="Courier"/>
                <a:sym typeface="Courier"/>
              </a:rPr>
            </a:br>
            <a:r>
              <a:rPr lang="en-US" sz="2400">
                <a:latin typeface="Courier"/>
                <a:ea typeface="Courier"/>
                <a:cs typeface="Courier"/>
                <a:sym typeface="Courier"/>
              </a:rPr>
              <a:t>  </a:t>
            </a:r>
            <a:r>
              <a:rPr lang="en-US" sz="2400">
                <a:solidFill>
                  <a:srgbClr val="0432FF"/>
                </a:solidFill>
                <a:latin typeface="Courier"/>
                <a:ea typeface="Courier"/>
                <a:cs typeface="Courier"/>
                <a:sym typeface="Courier"/>
              </a:rPr>
              <a:t>if</a:t>
            </a:r>
            <a:r>
              <a:rPr lang="en-US" sz="2400">
                <a:latin typeface="Courier"/>
                <a:ea typeface="Courier"/>
                <a:cs typeface="Courier"/>
                <a:sym typeface="Courier"/>
              </a:rPr>
              <a:t> (i &gt; 2){</a:t>
            </a:r>
            <a:br>
              <a:rPr lang="en-US" sz="2400">
                <a:latin typeface="Courier"/>
                <a:ea typeface="Courier"/>
                <a:cs typeface="Courier"/>
                <a:sym typeface="Courier"/>
              </a:rPr>
            </a:br>
            <a:r>
              <a:rPr lang="en-US" sz="2400">
                <a:latin typeface="Courier"/>
                <a:ea typeface="Courier"/>
                <a:cs typeface="Courier"/>
                <a:sym typeface="Courier"/>
              </a:rPr>
              <a:t>    DoWork(i-1);            </a:t>
            </a:r>
            <a:endParaRPr sz="2400">
              <a:latin typeface="Courier"/>
              <a:ea typeface="Courier"/>
              <a:cs typeface="Courier"/>
              <a:sym typeface="Courier"/>
            </a:endParaRPr>
          </a:p>
          <a:p>
            <a:pPr indent="0" lvl="0" marL="0" rtl="0" algn="l">
              <a:spcBef>
                <a:spcPts val="0"/>
              </a:spcBef>
              <a:spcAft>
                <a:spcPts val="0"/>
              </a:spcAft>
              <a:buNone/>
            </a:pPr>
            <a:r>
              <a:rPr lang="en-US" sz="2400">
                <a:latin typeface="Courier"/>
                <a:ea typeface="Courier"/>
                <a:cs typeface="Courier"/>
                <a:sym typeface="Courier"/>
              </a:rPr>
              <a:t>    DoWork(i-2);</a:t>
            </a:r>
            <a:br>
              <a:rPr lang="en-US" sz="2400">
                <a:latin typeface="Courier"/>
                <a:ea typeface="Courier"/>
                <a:cs typeface="Courier"/>
                <a:sym typeface="Courier"/>
              </a:rPr>
            </a:br>
            <a:r>
              <a:rPr lang="en-US" sz="2400">
                <a:latin typeface="Courier"/>
                <a:ea typeface="Courier"/>
                <a:cs typeface="Courier"/>
                <a:sym typeface="Courier"/>
              </a:rPr>
              <a:t>  }</a:t>
            </a:r>
            <a:br>
              <a:rPr lang="en-US" sz="2400">
                <a:latin typeface="Courier"/>
                <a:ea typeface="Courier"/>
                <a:cs typeface="Courier"/>
                <a:sym typeface="Courier"/>
              </a:rPr>
            </a:br>
            <a:r>
              <a:rPr lang="en-US" sz="2400">
                <a:latin typeface="Courier"/>
                <a:ea typeface="Courier"/>
                <a:cs typeface="Courier"/>
                <a:sym typeface="Courier"/>
              </a:rPr>
              <a:t>  System.out.print(i+” “);</a:t>
            </a:r>
            <a:br>
              <a:rPr lang="en-US" sz="2400">
                <a:latin typeface="Courier"/>
                <a:ea typeface="Courier"/>
                <a:cs typeface="Courier"/>
                <a:sym typeface="Courier"/>
              </a:rPr>
            </a:br>
            <a:r>
              <a:rPr lang="en-US" sz="2400">
                <a:latin typeface="Courier"/>
                <a:ea typeface="Courier"/>
                <a:cs typeface="Courier"/>
                <a:sym typeface="Courier"/>
              </a:rPr>
              <a:t>}</a:t>
            </a:r>
            <a:endParaRPr/>
          </a:p>
        </p:txBody>
      </p:sp>
      <p:cxnSp>
        <p:nvCxnSpPr>
          <p:cNvPr id="263" name="Google Shape;263;p28"/>
          <p:cNvCxnSpPr/>
          <p:nvPr/>
        </p:nvCxnSpPr>
        <p:spPr>
          <a:xfrm>
            <a:off x="6668600" y="1279625"/>
            <a:ext cx="0" cy="4218900"/>
          </a:xfrm>
          <a:prstGeom prst="straightConnector1">
            <a:avLst/>
          </a:prstGeom>
          <a:noFill/>
          <a:ln cap="flat" cmpd="sng" w="9525">
            <a:solidFill>
              <a:schemeClr val="dk2"/>
            </a:solidFill>
            <a:prstDash val="solid"/>
            <a:round/>
            <a:headEnd len="med" w="med" type="none"/>
            <a:tailEnd len="med" w="med" type="none"/>
          </a:ln>
        </p:spPr>
      </p:cxnSp>
      <p:cxnSp>
        <p:nvCxnSpPr>
          <p:cNvPr id="264" name="Google Shape;264;p28"/>
          <p:cNvCxnSpPr/>
          <p:nvPr/>
        </p:nvCxnSpPr>
        <p:spPr>
          <a:xfrm>
            <a:off x="8569150" y="1253325"/>
            <a:ext cx="0" cy="4218900"/>
          </a:xfrm>
          <a:prstGeom prst="straightConnector1">
            <a:avLst/>
          </a:prstGeom>
          <a:noFill/>
          <a:ln cap="flat" cmpd="sng" w="9525">
            <a:solidFill>
              <a:schemeClr val="dk2"/>
            </a:solidFill>
            <a:prstDash val="solid"/>
            <a:round/>
            <a:headEnd len="med" w="med" type="none"/>
            <a:tailEnd len="med" w="med" type="none"/>
          </a:ln>
        </p:spPr>
      </p:cxnSp>
      <p:cxnSp>
        <p:nvCxnSpPr>
          <p:cNvPr id="265" name="Google Shape;265;p28"/>
          <p:cNvCxnSpPr/>
          <p:nvPr/>
        </p:nvCxnSpPr>
        <p:spPr>
          <a:xfrm>
            <a:off x="6682150" y="5485050"/>
            <a:ext cx="1887000" cy="0"/>
          </a:xfrm>
          <a:prstGeom prst="straightConnector1">
            <a:avLst/>
          </a:prstGeom>
          <a:noFill/>
          <a:ln cap="flat" cmpd="sng" w="9525">
            <a:solidFill>
              <a:schemeClr val="dk2"/>
            </a:solidFill>
            <a:prstDash val="solid"/>
            <a:round/>
            <a:headEnd len="med" w="med" type="none"/>
            <a:tailEnd len="med" w="med" type="none"/>
          </a:ln>
        </p:spPr>
      </p:cxnSp>
      <p:sp>
        <p:nvSpPr>
          <p:cNvPr id="266" name="Google Shape;266;p28"/>
          <p:cNvSpPr txBox="1"/>
          <p:nvPr/>
        </p:nvSpPr>
        <p:spPr>
          <a:xfrm>
            <a:off x="6080350" y="5127225"/>
            <a:ext cx="601800" cy="345000"/>
          </a:xfrm>
          <a:prstGeom prst="rect">
            <a:avLst/>
          </a:prstGeom>
          <a:noFill/>
          <a:ln>
            <a:noFill/>
          </a:ln>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en-US" sz="2100">
                <a:solidFill>
                  <a:schemeClr val="dk1"/>
                </a:solidFill>
              </a:rPr>
              <a:t>Main:</a:t>
            </a:r>
            <a:endParaRPr sz="2100">
              <a:solidFill>
                <a:schemeClr val="dk1"/>
              </a:solidFill>
            </a:endParaRPr>
          </a:p>
        </p:txBody>
      </p:sp>
      <p:sp>
        <p:nvSpPr>
          <p:cNvPr id="267" name="Google Shape;267;p28"/>
          <p:cNvSpPr txBox="1"/>
          <p:nvPr/>
        </p:nvSpPr>
        <p:spPr>
          <a:xfrm>
            <a:off x="6722700" y="5201000"/>
            <a:ext cx="1887000" cy="284100"/>
          </a:xfrm>
          <a:prstGeom prst="rect">
            <a:avLst/>
          </a:prstGeom>
          <a:noFill/>
          <a:ln>
            <a:noFill/>
          </a:ln>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rPr lang="en-US" sz="2100">
                <a:solidFill>
                  <a:schemeClr val="dk1"/>
                </a:solidFill>
              </a:rPr>
              <a:t>i = 3      DoWork(1)</a:t>
            </a:r>
            <a:endParaRPr sz="2100">
              <a:solidFill>
                <a:schemeClr val="dk1"/>
              </a:solidFill>
            </a:endParaRPr>
          </a:p>
        </p:txBody>
      </p:sp>
      <p:cxnSp>
        <p:nvCxnSpPr>
          <p:cNvPr id="268" name="Google Shape;268;p28"/>
          <p:cNvCxnSpPr/>
          <p:nvPr/>
        </p:nvCxnSpPr>
        <p:spPr>
          <a:xfrm>
            <a:off x="6682150" y="5201000"/>
            <a:ext cx="1887000" cy="0"/>
          </a:xfrm>
          <a:prstGeom prst="straightConnector1">
            <a:avLst/>
          </a:prstGeom>
          <a:noFill/>
          <a:ln cap="flat" cmpd="sng" w="9525">
            <a:solidFill>
              <a:schemeClr val="dk2"/>
            </a:solidFill>
            <a:prstDash val="solid"/>
            <a:round/>
            <a:headEnd len="med" w="med" type="none"/>
            <a:tailEnd len="med" w="med" type="none"/>
          </a:ln>
        </p:spPr>
      </p:cxnSp>
      <p:cxnSp>
        <p:nvCxnSpPr>
          <p:cNvPr id="269" name="Google Shape;269;p28"/>
          <p:cNvCxnSpPr/>
          <p:nvPr/>
        </p:nvCxnSpPr>
        <p:spPr>
          <a:xfrm>
            <a:off x="1086800" y="3112225"/>
            <a:ext cx="182700" cy="0"/>
          </a:xfrm>
          <a:prstGeom prst="straightConnector1">
            <a:avLst/>
          </a:prstGeom>
          <a:noFill/>
          <a:ln cap="flat" cmpd="sng" w="9525">
            <a:solidFill>
              <a:schemeClr val="accent2"/>
            </a:solidFill>
            <a:prstDash val="solid"/>
            <a:round/>
            <a:headEnd len="med" w="med" type="none"/>
            <a:tailEnd len="med" w="med" type="stealth"/>
          </a:ln>
        </p:spPr>
      </p:cxnSp>
      <p:sp>
        <p:nvSpPr>
          <p:cNvPr id="270" name="Google Shape;270;p28"/>
          <p:cNvSpPr txBox="1"/>
          <p:nvPr/>
        </p:nvSpPr>
        <p:spPr>
          <a:xfrm>
            <a:off x="608700" y="4429975"/>
            <a:ext cx="5065800" cy="18666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US" sz="2100">
                <a:solidFill>
                  <a:schemeClr val="accent6"/>
                </a:solidFill>
              </a:rPr>
              <a:t>Output:</a:t>
            </a:r>
            <a:endParaRPr sz="2100">
              <a:solidFill>
                <a:schemeClr val="accent6"/>
              </a:solidFill>
            </a:endParaRPr>
          </a:p>
          <a:p>
            <a:pPr indent="0" lvl="0" marL="0" rtl="0" algn="l">
              <a:spcBef>
                <a:spcPts val="0"/>
              </a:spcBef>
              <a:spcAft>
                <a:spcPts val="0"/>
              </a:spcAft>
              <a:buNone/>
            </a:pPr>
            <a:r>
              <a:rPr lang="en-US" sz="2100">
                <a:solidFill>
                  <a:schemeClr val="accent6"/>
                </a:solidFill>
              </a:rPr>
              <a:t>3 2 2 </a:t>
            </a:r>
            <a:endParaRPr sz="2100">
              <a:solidFill>
                <a:schemeClr val="accent6"/>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9"/>
          <p:cNvSpPr txBox="1"/>
          <p:nvPr>
            <p:ph type="title"/>
          </p:nvPr>
        </p:nvSpPr>
        <p:spPr>
          <a:xfrm>
            <a:off x="369875" y="508933"/>
            <a:ext cx="8418300" cy="770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Tracing Recursion with two recursive calls</a:t>
            </a:r>
            <a:endParaRPr/>
          </a:p>
        </p:txBody>
      </p:sp>
      <p:sp>
        <p:nvSpPr>
          <p:cNvPr id="277" name="Google Shape;277;p29"/>
          <p:cNvSpPr txBox="1"/>
          <p:nvPr>
            <p:ph idx="1" type="body"/>
          </p:nvPr>
        </p:nvSpPr>
        <p:spPr>
          <a:xfrm>
            <a:off x="599825" y="1253325"/>
            <a:ext cx="4993500" cy="31362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sz="2400">
                <a:solidFill>
                  <a:srgbClr val="0432FF"/>
                </a:solidFill>
                <a:latin typeface="Courier"/>
                <a:ea typeface="Courier"/>
                <a:cs typeface="Courier"/>
                <a:sym typeface="Courier"/>
              </a:rPr>
              <a:t>void</a:t>
            </a:r>
            <a:r>
              <a:rPr lang="en-US" sz="2400">
                <a:latin typeface="Courier"/>
                <a:ea typeface="Courier"/>
                <a:cs typeface="Courier"/>
                <a:sym typeface="Courier"/>
              </a:rPr>
              <a:t> DoWork(</a:t>
            </a:r>
            <a:r>
              <a:rPr lang="en-US" sz="2400">
                <a:solidFill>
                  <a:srgbClr val="0432FF"/>
                </a:solidFill>
                <a:latin typeface="Courier"/>
                <a:ea typeface="Courier"/>
                <a:cs typeface="Courier"/>
                <a:sym typeface="Courier"/>
              </a:rPr>
              <a:t>int</a:t>
            </a:r>
            <a:r>
              <a:rPr lang="en-US" sz="2400">
                <a:latin typeface="Courier"/>
                <a:ea typeface="Courier"/>
                <a:cs typeface="Courier"/>
                <a:sym typeface="Courier"/>
              </a:rPr>
              <a:t> i)</a:t>
            </a:r>
            <a:br>
              <a:rPr lang="en-US" sz="2400">
                <a:latin typeface="Courier"/>
                <a:ea typeface="Courier"/>
                <a:cs typeface="Courier"/>
                <a:sym typeface="Courier"/>
              </a:rPr>
            </a:br>
            <a:r>
              <a:rPr lang="en-US" sz="2400">
                <a:latin typeface="Courier"/>
                <a:ea typeface="Courier"/>
                <a:cs typeface="Courier"/>
                <a:sym typeface="Courier"/>
              </a:rPr>
              <a:t>{</a:t>
            </a:r>
            <a:br>
              <a:rPr lang="en-US" sz="2400">
                <a:latin typeface="Courier"/>
                <a:ea typeface="Courier"/>
                <a:cs typeface="Courier"/>
                <a:sym typeface="Courier"/>
              </a:rPr>
            </a:br>
            <a:r>
              <a:rPr lang="en-US" sz="2400">
                <a:latin typeface="Courier"/>
                <a:ea typeface="Courier"/>
                <a:cs typeface="Courier"/>
                <a:sym typeface="Courier"/>
              </a:rPr>
              <a:t>  System.out.print(i+” “);</a:t>
            </a:r>
            <a:br>
              <a:rPr lang="en-US" sz="2400">
                <a:latin typeface="Courier"/>
                <a:ea typeface="Courier"/>
                <a:cs typeface="Courier"/>
                <a:sym typeface="Courier"/>
              </a:rPr>
            </a:br>
            <a:r>
              <a:rPr lang="en-US" sz="2400">
                <a:latin typeface="Courier"/>
                <a:ea typeface="Courier"/>
                <a:cs typeface="Courier"/>
                <a:sym typeface="Courier"/>
              </a:rPr>
              <a:t>  </a:t>
            </a:r>
            <a:r>
              <a:rPr lang="en-US" sz="2400">
                <a:solidFill>
                  <a:srgbClr val="0432FF"/>
                </a:solidFill>
                <a:latin typeface="Courier"/>
                <a:ea typeface="Courier"/>
                <a:cs typeface="Courier"/>
                <a:sym typeface="Courier"/>
              </a:rPr>
              <a:t>if</a:t>
            </a:r>
            <a:r>
              <a:rPr lang="en-US" sz="2400">
                <a:latin typeface="Courier"/>
                <a:ea typeface="Courier"/>
                <a:cs typeface="Courier"/>
                <a:sym typeface="Courier"/>
              </a:rPr>
              <a:t> (i &gt; 2){</a:t>
            </a:r>
            <a:br>
              <a:rPr lang="en-US" sz="2400">
                <a:latin typeface="Courier"/>
                <a:ea typeface="Courier"/>
                <a:cs typeface="Courier"/>
                <a:sym typeface="Courier"/>
              </a:rPr>
            </a:br>
            <a:r>
              <a:rPr lang="en-US" sz="2400">
                <a:latin typeface="Courier"/>
                <a:ea typeface="Courier"/>
                <a:cs typeface="Courier"/>
                <a:sym typeface="Courier"/>
              </a:rPr>
              <a:t>    DoWork(i-1);            </a:t>
            </a:r>
            <a:endParaRPr sz="2400">
              <a:latin typeface="Courier"/>
              <a:ea typeface="Courier"/>
              <a:cs typeface="Courier"/>
              <a:sym typeface="Courier"/>
            </a:endParaRPr>
          </a:p>
          <a:p>
            <a:pPr indent="0" lvl="0" marL="0" rtl="0" algn="l">
              <a:spcBef>
                <a:spcPts val="0"/>
              </a:spcBef>
              <a:spcAft>
                <a:spcPts val="0"/>
              </a:spcAft>
              <a:buNone/>
            </a:pPr>
            <a:r>
              <a:rPr lang="en-US" sz="2400">
                <a:latin typeface="Courier"/>
                <a:ea typeface="Courier"/>
                <a:cs typeface="Courier"/>
                <a:sym typeface="Courier"/>
              </a:rPr>
              <a:t>    DoWork(i-2);</a:t>
            </a:r>
            <a:br>
              <a:rPr lang="en-US" sz="2400">
                <a:latin typeface="Courier"/>
                <a:ea typeface="Courier"/>
                <a:cs typeface="Courier"/>
                <a:sym typeface="Courier"/>
              </a:rPr>
            </a:br>
            <a:r>
              <a:rPr lang="en-US" sz="2400">
                <a:latin typeface="Courier"/>
                <a:ea typeface="Courier"/>
                <a:cs typeface="Courier"/>
                <a:sym typeface="Courier"/>
              </a:rPr>
              <a:t>  }</a:t>
            </a:r>
            <a:br>
              <a:rPr lang="en-US" sz="2400">
                <a:latin typeface="Courier"/>
                <a:ea typeface="Courier"/>
                <a:cs typeface="Courier"/>
                <a:sym typeface="Courier"/>
              </a:rPr>
            </a:br>
            <a:r>
              <a:rPr lang="en-US" sz="2400">
                <a:latin typeface="Courier"/>
                <a:ea typeface="Courier"/>
                <a:cs typeface="Courier"/>
                <a:sym typeface="Courier"/>
              </a:rPr>
              <a:t>  System.out.print(i+” “);</a:t>
            </a:r>
            <a:br>
              <a:rPr lang="en-US" sz="2400">
                <a:latin typeface="Courier"/>
                <a:ea typeface="Courier"/>
                <a:cs typeface="Courier"/>
                <a:sym typeface="Courier"/>
              </a:rPr>
            </a:br>
            <a:r>
              <a:rPr lang="en-US" sz="2400">
                <a:latin typeface="Courier"/>
                <a:ea typeface="Courier"/>
                <a:cs typeface="Courier"/>
                <a:sym typeface="Courier"/>
              </a:rPr>
              <a:t>}</a:t>
            </a:r>
            <a:endParaRPr/>
          </a:p>
        </p:txBody>
      </p:sp>
      <p:cxnSp>
        <p:nvCxnSpPr>
          <p:cNvPr id="278" name="Google Shape;278;p29"/>
          <p:cNvCxnSpPr/>
          <p:nvPr/>
        </p:nvCxnSpPr>
        <p:spPr>
          <a:xfrm>
            <a:off x="6668600" y="1279625"/>
            <a:ext cx="0" cy="4218900"/>
          </a:xfrm>
          <a:prstGeom prst="straightConnector1">
            <a:avLst/>
          </a:prstGeom>
          <a:noFill/>
          <a:ln cap="flat" cmpd="sng" w="9525">
            <a:solidFill>
              <a:schemeClr val="dk2"/>
            </a:solidFill>
            <a:prstDash val="solid"/>
            <a:round/>
            <a:headEnd len="med" w="med" type="none"/>
            <a:tailEnd len="med" w="med" type="none"/>
          </a:ln>
        </p:spPr>
      </p:cxnSp>
      <p:cxnSp>
        <p:nvCxnSpPr>
          <p:cNvPr id="279" name="Google Shape;279;p29"/>
          <p:cNvCxnSpPr/>
          <p:nvPr/>
        </p:nvCxnSpPr>
        <p:spPr>
          <a:xfrm>
            <a:off x="8569150" y="1253325"/>
            <a:ext cx="0" cy="4218900"/>
          </a:xfrm>
          <a:prstGeom prst="straightConnector1">
            <a:avLst/>
          </a:prstGeom>
          <a:noFill/>
          <a:ln cap="flat" cmpd="sng" w="9525">
            <a:solidFill>
              <a:schemeClr val="dk2"/>
            </a:solidFill>
            <a:prstDash val="solid"/>
            <a:round/>
            <a:headEnd len="med" w="med" type="none"/>
            <a:tailEnd len="med" w="med" type="none"/>
          </a:ln>
        </p:spPr>
      </p:cxnSp>
      <p:cxnSp>
        <p:nvCxnSpPr>
          <p:cNvPr id="280" name="Google Shape;280;p29"/>
          <p:cNvCxnSpPr/>
          <p:nvPr/>
        </p:nvCxnSpPr>
        <p:spPr>
          <a:xfrm>
            <a:off x="6682150" y="5485050"/>
            <a:ext cx="1887000" cy="0"/>
          </a:xfrm>
          <a:prstGeom prst="straightConnector1">
            <a:avLst/>
          </a:prstGeom>
          <a:noFill/>
          <a:ln cap="flat" cmpd="sng" w="9525">
            <a:solidFill>
              <a:schemeClr val="dk2"/>
            </a:solidFill>
            <a:prstDash val="solid"/>
            <a:round/>
            <a:headEnd len="med" w="med" type="none"/>
            <a:tailEnd len="med" w="med" type="none"/>
          </a:ln>
        </p:spPr>
      </p:cxnSp>
      <p:sp>
        <p:nvSpPr>
          <p:cNvPr id="281" name="Google Shape;281;p29"/>
          <p:cNvSpPr txBox="1"/>
          <p:nvPr/>
        </p:nvSpPr>
        <p:spPr>
          <a:xfrm>
            <a:off x="6080350" y="5127225"/>
            <a:ext cx="601800" cy="345000"/>
          </a:xfrm>
          <a:prstGeom prst="rect">
            <a:avLst/>
          </a:prstGeom>
          <a:noFill/>
          <a:ln>
            <a:noFill/>
          </a:ln>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en-US" sz="2100">
                <a:solidFill>
                  <a:schemeClr val="dk1"/>
                </a:solidFill>
              </a:rPr>
              <a:t>Main:</a:t>
            </a:r>
            <a:endParaRPr sz="2100">
              <a:solidFill>
                <a:schemeClr val="dk1"/>
              </a:solidFill>
            </a:endParaRPr>
          </a:p>
        </p:txBody>
      </p:sp>
      <p:sp>
        <p:nvSpPr>
          <p:cNvPr id="282" name="Google Shape;282;p29"/>
          <p:cNvSpPr txBox="1"/>
          <p:nvPr/>
        </p:nvSpPr>
        <p:spPr>
          <a:xfrm>
            <a:off x="6722700" y="5201000"/>
            <a:ext cx="1887000" cy="284100"/>
          </a:xfrm>
          <a:prstGeom prst="rect">
            <a:avLst/>
          </a:prstGeom>
          <a:noFill/>
          <a:ln>
            <a:noFill/>
          </a:ln>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rPr lang="en-US" sz="2100">
                <a:solidFill>
                  <a:schemeClr val="dk1"/>
                </a:solidFill>
              </a:rPr>
              <a:t>i = 3      DoWork(2)</a:t>
            </a:r>
            <a:endParaRPr sz="2100">
              <a:solidFill>
                <a:schemeClr val="dk1"/>
              </a:solidFill>
            </a:endParaRPr>
          </a:p>
        </p:txBody>
      </p:sp>
      <p:cxnSp>
        <p:nvCxnSpPr>
          <p:cNvPr id="283" name="Google Shape;283;p29"/>
          <p:cNvCxnSpPr/>
          <p:nvPr/>
        </p:nvCxnSpPr>
        <p:spPr>
          <a:xfrm>
            <a:off x="6682150" y="5201000"/>
            <a:ext cx="1887000" cy="0"/>
          </a:xfrm>
          <a:prstGeom prst="straightConnector1">
            <a:avLst/>
          </a:prstGeom>
          <a:noFill/>
          <a:ln cap="flat" cmpd="sng" w="9525">
            <a:solidFill>
              <a:schemeClr val="dk2"/>
            </a:solidFill>
            <a:prstDash val="solid"/>
            <a:round/>
            <a:headEnd len="med" w="med" type="none"/>
            <a:tailEnd len="med" w="med" type="none"/>
          </a:ln>
        </p:spPr>
      </p:cxnSp>
      <p:cxnSp>
        <p:nvCxnSpPr>
          <p:cNvPr id="284" name="Google Shape;284;p29"/>
          <p:cNvCxnSpPr/>
          <p:nvPr/>
        </p:nvCxnSpPr>
        <p:spPr>
          <a:xfrm>
            <a:off x="484850" y="1489025"/>
            <a:ext cx="182700" cy="0"/>
          </a:xfrm>
          <a:prstGeom prst="straightConnector1">
            <a:avLst/>
          </a:prstGeom>
          <a:noFill/>
          <a:ln cap="flat" cmpd="sng" w="9525">
            <a:solidFill>
              <a:schemeClr val="accent2"/>
            </a:solidFill>
            <a:prstDash val="solid"/>
            <a:round/>
            <a:headEnd len="med" w="med" type="none"/>
            <a:tailEnd len="med" w="med" type="stealth"/>
          </a:ln>
        </p:spPr>
      </p:cxnSp>
      <p:sp>
        <p:nvSpPr>
          <p:cNvPr id="285" name="Google Shape;285;p29"/>
          <p:cNvSpPr txBox="1"/>
          <p:nvPr/>
        </p:nvSpPr>
        <p:spPr>
          <a:xfrm>
            <a:off x="608700" y="4429975"/>
            <a:ext cx="5065800" cy="18666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US" sz="2100">
                <a:solidFill>
                  <a:schemeClr val="accent6"/>
                </a:solidFill>
              </a:rPr>
              <a:t>Output:</a:t>
            </a:r>
            <a:endParaRPr sz="2100">
              <a:solidFill>
                <a:schemeClr val="accent6"/>
              </a:solidFill>
            </a:endParaRPr>
          </a:p>
          <a:p>
            <a:pPr indent="0" lvl="0" marL="0" rtl="0" algn="l">
              <a:spcBef>
                <a:spcPts val="0"/>
              </a:spcBef>
              <a:spcAft>
                <a:spcPts val="0"/>
              </a:spcAft>
              <a:buNone/>
            </a:pPr>
            <a:r>
              <a:rPr lang="en-US" sz="2100">
                <a:solidFill>
                  <a:schemeClr val="accent6"/>
                </a:solidFill>
              </a:rPr>
              <a:t>3 2 2 </a:t>
            </a:r>
            <a:endParaRPr sz="2100">
              <a:solidFill>
                <a:schemeClr val="accent6"/>
              </a:solidFill>
            </a:endParaRPr>
          </a:p>
        </p:txBody>
      </p:sp>
      <p:sp>
        <p:nvSpPr>
          <p:cNvPr id="286" name="Google Shape;286;p29"/>
          <p:cNvSpPr txBox="1"/>
          <p:nvPr/>
        </p:nvSpPr>
        <p:spPr>
          <a:xfrm>
            <a:off x="6722700" y="4910625"/>
            <a:ext cx="1846500" cy="284100"/>
          </a:xfrm>
          <a:prstGeom prst="rect">
            <a:avLst/>
          </a:prstGeom>
          <a:noFill/>
          <a:ln>
            <a:noFill/>
          </a:ln>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rPr lang="en-US" sz="2100">
                <a:solidFill>
                  <a:schemeClr val="dk1"/>
                </a:solidFill>
              </a:rPr>
              <a:t>i = 1</a:t>
            </a:r>
            <a:endParaRPr sz="2100">
              <a:solidFill>
                <a:schemeClr val="dk1"/>
              </a:solidFill>
            </a:endParaRPr>
          </a:p>
        </p:txBody>
      </p:sp>
      <p:cxnSp>
        <p:nvCxnSpPr>
          <p:cNvPr id="287" name="Google Shape;287;p29"/>
          <p:cNvCxnSpPr/>
          <p:nvPr/>
        </p:nvCxnSpPr>
        <p:spPr>
          <a:xfrm>
            <a:off x="6675400" y="4903400"/>
            <a:ext cx="19005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0"/>
          <p:cNvSpPr txBox="1"/>
          <p:nvPr>
            <p:ph type="title"/>
          </p:nvPr>
        </p:nvSpPr>
        <p:spPr>
          <a:xfrm>
            <a:off x="369875" y="508933"/>
            <a:ext cx="8418300" cy="770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Tracing Recursion with two recursive calls</a:t>
            </a:r>
            <a:endParaRPr/>
          </a:p>
        </p:txBody>
      </p:sp>
      <p:sp>
        <p:nvSpPr>
          <p:cNvPr id="294" name="Google Shape;294;p30"/>
          <p:cNvSpPr txBox="1"/>
          <p:nvPr>
            <p:ph idx="1" type="body"/>
          </p:nvPr>
        </p:nvSpPr>
        <p:spPr>
          <a:xfrm>
            <a:off x="599825" y="1253325"/>
            <a:ext cx="4993500" cy="31362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sz="2400">
                <a:solidFill>
                  <a:srgbClr val="0432FF"/>
                </a:solidFill>
                <a:latin typeface="Courier"/>
                <a:ea typeface="Courier"/>
                <a:cs typeface="Courier"/>
                <a:sym typeface="Courier"/>
              </a:rPr>
              <a:t>void</a:t>
            </a:r>
            <a:r>
              <a:rPr lang="en-US" sz="2400">
                <a:latin typeface="Courier"/>
                <a:ea typeface="Courier"/>
                <a:cs typeface="Courier"/>
                <a:sym typeface="Courier"/>
              </a:rPr>
              <a:t> DoWork(</a:t>
            </a:r>
            <a:r>
              <a:rPr lang="en-US" sz="2400">
                <a:solidFill>
                  <a:srgbClr val="0432FF"/>
                </a:solidFill>
                <a:latin typeface="Courier"/>
                <a:ea typeface="Courier"/>
                <a:cs typeface="Courier"/>
                <a:sym typeface="Courier"/>
              </a:rPr>
              <a:t>int</a:t>
            </a:r>
            <a:r>
              <a:rPr lang="en-US" sz="2400">
                <a:latin typeface="Courier"/>
                <a:ea typeface="Courier"/>
                <a:cs typeface="Courier"/>
                <a:sym typeface="Courier"/>
              </a:rPr>
              <a:t> i)</a:t>
            </a:r>
            <a:br>
              <a:rPr lang="en-US" sz="2400">
                <a:latin typeface="Courier"/>
                <a:ea typeface="Courier"/>
                <a:cs typeface="Courier"/>
                <a:sym typeface="Courier"/>
              </a:rPr>
            </a:br>
            <a:r>
              <a:rPr lang="en-US" sz="2400">
                <a:latin typeface="Courier"/>
                <a:ea typeface="Courier"/>
                <a:cs typeface="Courier"/>
                <a:sym typeface="Courier"/>
              </a:rPr>
              <a:t>{</a:t>
            </a:r>
            <a:br>
              <a:rPr lang="en-US" sz="2400">
                <a:latin typeface="Courier"/>
                <a:ea typeface="Courier"/>
                <a:cs typeface="Courier"/>
                <a:sym typeface="Courier"/>
              </a:rPr>
            </a:br>
            <a:r>
              <a:rPr lang="en-US" sz="2400">
                <a:latin typeface="Courier"/>
                <a:ea typeface="Courier"/>
                <a:cs typeface="Courier"/>
                <a:sym typeface="Courier"/>
              </a:rPr>
              <a:t>  System.out.print(i+” “);</a:t>
            </a:r>
            <a:br>
              <a:rPr lang="en-US" sz="2400">
                <a:latin typeface="Courier"/>
                <a:ea typeface="Courier"/>
                <a:cs typeface="Courier"/>
                <a:sym typeface="Courier"/>
              </a:rPr>
            </a:br>
            <a:r>
              <a:rPr lang="en-US" sz="2400">
                <a:latin typeface="Courier"/>
                <a:ea typeface="Courier"/>
                <a:cs typeface="Courier"/>
                <a:sym typeface="Courier"/>
              </a:rPr>
              <a:t>  </a:t>
            </a:r>
            <a:r>
              <a:rPr lang="en-US" sz="2400">
                <a:solidFill>
                  <a:srgbClr val="0432FF"/>
                </a:solidFill>
                <a:latin typeface="Courier"/>
                <a:ea typeface="Courier"/>
                <a:cs typeface="Courier"/>
                <a:sym typeface="Courier"/>
              </a:rPr>
              <a:t>if</a:t>
            </a:r>
            <a:r>
              <a:rPr lang="en-US" sz="2400">
                <a:latin typeface="Courier"/>
                <a:ea typeface="Courier"/>
                <a:cs typeface="Courier"/>
                <a:sym typeface="Courier"/>
              </a:rPr>
              <a:t> (i &gt; 2){</a:t>
            </a:r>
            <a:br>
              <a:rPr lang="en-US" sz="2400">
                <a:latin typeface="Courier"/>
                <a:ea typeface="Courier"/>
                <a:cs typeface="Courier"/>
                <a:sym typeface="Courier"/>
              </a:rPr>
            </a:br>
            <a:r>
              <a:rPr lang="en-US" sz="2400">
                <a:latin typeface="Courier"/>
                <a:ea typeface="Courier"/>
                <a:cs typeface="Courier"/>
                <a:sym typeface="Courier"/>
              </a:rPr>
              <a:t>    DoWork(i-1);            </a:t>
            </a:r>
            <a:endParaRPr sz="2400">
              <a:latin typeface="Courier"/>
              <a:ea typeface="Courier"/>
              <a:cs typeface="Courier"/>
              <a:sym typeface="Courier"/>
            </a:endParaRPr>
          </a:p>
          <a:p>
            <a:pPr indent="0" lvl="0" marL="0" rtl="0" algn="l">
              <a:spcBef>
                <a:spcPts val="0"/>
              </a:spcBef>
              <a:spcAft>
                <a:spcPts val="0"/>
              </a:spcAft>
              <a:buNone/>
            </a:pPr>
            <a:r>
              <a:rPr lang="en-US" sz="2400">
                <a:latin typeface="Courier"/>
                <a:ea typeface="Courier"/>
                <a:cs typeface="Courier"/>
                <a:sym typeface="Courier"/>
              </a:rPr>
              <a:t>    DoWork(i-2);</a:t>
            </a:r>
            <a:br>
              <a:rPr lang="en-US" sz="2400">
                <a:latin typeface="Courier"/>
                <a:ea typeface="Courier"/>
                <a:cs typeface="Courier"/>
                <a:sym typeface="Courier"/>
              </a:rPr>
            </a:br>
            <a:r>
              <a:rPr lang="en-US" sz="2400">
                <a:latin typeface="Courier"/>
                <a:ea typeface="Courier"/>
                <a:cs typeface="Courier"/>
                <a:sym typeface="Courier"/>
              </a:rPr>
              <a:t>  }</a:t>
            </a:r>
            <a:br>
              <a:rPr lang="en-US" sz="2400">
                <a:latin typeface="Courier"/>
                <a:ea typeface="Courier"/>
                <a:cs typeface="Courier"/>
                <a:sym typeface="Courier"/>
              </a:rPr>
            </a:br>
            <a:r>
              <a:rPr lang="en-US" sz="2400">
                <a:latin typeface="Courier"/>
                <a:ea typeface="Courier"/>
                <a:cs typeface="Courier"/>
                <a:sym typeface="Courier"/>
              </a:rPr>
              <a:t>  System.out.print(i+” “);</a:t>
            </a:r>
            <a:br>
              <a:rPr lang="en-US" sz="2400">
                <a:latin typeface="Courier"/>
                <a:ea typeface="Courier"/>
                <a:cs typeface="Courier"/>
                <a:sym typeface="Courier"/>
              </a:rPr>
            </a:br>
            <a:r>
              <a:rPr lang="en-US" sz="2400">
                <a:latin typeface="Courier"/>
                <a:ea typeface="Courier"/>
                <a:cs typeface="Courier"/>
                <a:sym typeface="Courier"/>
              </a:rPr>
              <a:t>}</a:t>
            </a:r>
            <a:endParaRPr/>
          </a:p>
        </p:txBody>
      </p:sp>
      <p:cxnSp>
        <p:nvCxnSpPr>
          <p:cNvPr id="295" name="Google Shape;295;p30"/>
          <p:cNvCxnSpPr/>
          <p:nvPr/>
        </p:nvCxnSpPr>
        <p:spPr>
          <a:xfrm>
            <a:off x="6668600" y="1279625"/>
            <a:ext cx="0" cy="4218900"/>
          </a:xfrm>
          <a:prstGeom prst="straightConnector1">
            <a:avLst/>
          </a:prstGeom>
          <a:noFill/>
          <a:ln cap="flat" cmpd="sng" w="9525">
            <a:solidFill>
              <a:schemeClr val="dk2"/>
            </a:solidFill>
            <a:prstDash val="solid"/>
            <a:round/>
            <a:headEnd len="med" w="med" type="none"/>
            <a:tailEnd len="med" w="med" type="none"/>
          </a:ln>
        </p:spPr>
      </p:cxnSp>
      <p:cxnSp>
        <p:nvCxnSpPr>
          <p:cNvPr id="296" name="Google Shape;296;p30"/>
          <p:cNvCxnSpPr/>
          <p:nvPr/>
        </p:nvCxnSpPr>
        <p:spPr>
          <a:xfrm>
            <a:off x="8569150" y="1253325"/>
            <a:ext cx="0" cy="4218900"/>
          </a:xfrm>
          <a:prstGeom prst="straightConnector1">
            <a:avLst/>
          </a:prstGeom>
          <a:noFill/>
          <a:ln cap="flat" cmpd="sng" w="9525">
            <a:solidFill>
              <a:schemeClr val="dk2"/>
            </a:solidFill>
            <a:prstDash val="solid"/>
            <a:round/>
            <a:headEnd len="med" w="med" type="none"/>
            <a:tailEnd len="med" w="med" type="none"/>
          </a:ln>
        </p:spPr>
      </p:cxnSp>
      <p:cxnSp>
        <p:nvCxnSpPr>
          <p:cNvPr id="297" name="Google Shape;297;p30"/>
          <p:cNvCxnSpPr/>
          <p:nvPr/>
        </p:nvCxnSpPr>
        <p:spPr>
          <a:xfrm>
            <a:off x="6682150" y="5485050"/>
            <a:ext cx="1887000" cy="0"/>
          </a:xfrm>
          <a:prstGeom prst="straightConnector1">
            <a:avLst/>
          </a:prstGeom>
          <a:noFill/>
          <a:ln cap="flat" cmpd="sng" w="9525">
            <a:solidFill>
              <a:schemeClr val="dk2"/>
            </a:solidFill>
            <a:prstDash val="solid"/>
            <a:round/>
            <a:headEnd len="med" w="med" type="none"/>
            <a:tailEnd len="med" w="med" type="none"/>
          </a:ln>
        </p:spPr>
      </p:cxnSp>
      <p:sp>
        <p:nvSpPr>
          <p:cNvPr id="298" name="Google Shape;298;p30"/>
          <p:cNvSpPr txBox="1"/>
          <p:nvPr/>
        </p:nvSpPr>
        <p:spPr>
          <a:xfrm>
            <a:off x="6080350" y="5127225"/>
            <a:ext cx="601800" cy="345000"/>
          </a:xfrm>
          <a:prstGeom prst="rect">
            <a:avLst/>
          </a:prstGeom>
          <a:noFill/>
          <a:ln>
            <a:noFill/>
          </a:ln>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en-US" sz="2100">
                <a:solidFill>
                  <a:schemeClr val="dk1"/>
                </a:solidFill>
              </a:rPr>
              <a:t>Main:</a:t>
            </a:r>
            <a:endParaRPr sz="2100">
              <a:solidFill>
                <a:schemeClr val="dk1"/>
              </a:solidFill>
            </a:endParaRPr>
          </a:p>
        </p:txBody>
      </p:sp>
      <p:sp>
        <p:nvSpPr>
          <p:cNvPr id="299" name="Google Shape;299;p30"/>
          <p:cNvSpPr txBox="1"/>
          <p:nvPr/>
        </p:nvSpPr>
        <p:spPr>
          <a:xfrm>
            <a:off x="6722700" y="5201000"/>
            <a:ext cx="1887000" cy="284100"/>
          </a:xfrm>
          <a:prstGeom prst="rect">
            <a:avLst/>
          </a:prstGeom>
          <a:noFill/>
          <a:ln>
            <a:noFill/>
          </a:ln>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rPr lang="en-US" sz="2100">
                <a:solidFill>
                  <a:schemeClr val="dk1"/>
                </a:solidFill>
              </a:rPr>
              <a:t>i = 3      DoWork(2)</a:t>
            </a:r>
            <a:endParaRPr sz="2100">
              <a:solidFill>
                <a:schemeClr val="dk1"/>
              </a:solidFill>
            </a:endParaRPr>
          </a:p>
        </p:txBody>
      </p:sp>
      <p:cxnSp>
        <p:nvCxnSpPr>
          <p:cNvPr id="300" name="Google Shape;300;p30"/>
          <p:cNvCxnSpPr/>
          <p:nvPr/>
        </p:nvCxnSpPr>
        <p:spPr>
          <a:xfrm>
            <a:off x="6682150" y="5201000"/>
            <a:ext cx="1887000" cy="0"/>
          </a:xfrm>
          <a:prstGeom prst="straightConnector1">
            <a:avLst/>
          </a:prstGeom>
          <a:noFill/>
          <a:ln cap="flat" cmpd="sng" w="9525">
            <a:solidFill>
              <a:schemeClr val="dk2"/>
            </a:solidFill>
            <a:prstDash val="solid"/>
            <a:round/>
            <a:headEnd len="med" w="med" type="none"/>
            <a:tailEnd len="med" w="med" type="none"/>
          </a:ln>
        </p:spPr>
      </p:cxnSp>
      <p:cxnSp>
        <p:nvCxnSpPr>
          <p:cNvPr id="301" name="Google Shape;301;p30"/>
          <p:cNvCxnSpPr/>
          <p:nvPr/>
        </p:nvCxnSpPr>
        <p:spPr>
          <a:xfrm>
            <a:off x="608700" y="2118025"/>
            <a:ext cx="182700" cy="0"/>
          </a:xfrm>
          <a:prstGeom prst="straightConnector1">
            <a:avLst/>
          </a:prstGeom>
          <a:noFill/>
          <a:ln cap="flat" cmpd="sng" w="9525">
            <a:solidFill>
              <a:schemeClr val="accent2"/>
            </a:solidFill>
            <a:prstDash val="solid"/>
            <a:round/>
            <a:headEnd len="med" w="med" type="none"/>
            <a:tailEnd len="med" w="med" type="stealth"/>
          </a:ln>
        </p:spPr>
      </p:cxnSp>
      <p:sp>
        <p:nvSpPr>
          <p:cNvPr id="302" name="Google Shape;302;p30"/>
          <p:cNvSpPr txBox="1"/>
          <p:nvPr/>
        </p:nvSpPr>
        <p:spPr>
          <a:xfrm>
            <a:off x="608700" y="4429975"/>
            <a:ext cx="5065800" cy="18666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US" sz="2100">
                <a:solidFill>
                  <a:schemeClr val="accent6"/>
                </a:solidFill>
              </a:rPr>
              <a:t>Output:</a:t>
            </a:r>
            <a:endParaRPr sz="2100">
              <a:solidFill>
                <a:schemeClr val="accent6"/>
              </a:solidFill>
            </a:endParaRPr>
          </a:p>
          <a:p>
            <a:pPr indent="0" lvl="0" marL="0" rtl="0" algn="l">
              <a:spcBef>
                <a:spcPts val="0"/>
              </a:spcBef>
              <a:spcAft>
                <a:spcPts val="0"/>
              </a:spcAft>
              <a:buNone/>
            </a:pPr>
            <a:r>
              <a:rPr lang="en-US" sz="2100">
                <a:solidFill>
                  <a:schemeClr val="accent6"/>
                </a:solidFill>
              </a:rPr>
              <a:t>3 2 2 1 </a:t>
            </a:r>
            <a:endParaRPr sz="2100">
              <a:solidFill>
                <a:schemeClr val="accent6"/>
              </a:solidFill>
            </a:endParaRPr>
          </a:p>
        </p:txBody>
      </p:sp>
      <p:sp>
        <p:nvSpPr>
          <p:cNvPr id="303" name="Google Shape;303;p30"/>
          <p:cNvSpPr txBox="1"/>
          <p:nvPr/>
        </p:nvSpPr>
        <p:spPr>
          <a:xfrm>
            <a:off x="6722700" y="4910625"/>
            <a:ext cx="1846500" cy="284100"/>
          </a:xfrm>
          <a:prstGeom prst="rect">
            <a:avLst/>
          </a:prstGeom>
          <a:noFill/>
          <a:ln>
            <a:noFill/>
          </a:ln>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rPr lang="en-US" sz="2100">
                <a:solidFill>
                  <a:schemeClr val="dk1"/>
                </a:solidFill>
              </a:rPr>
              <a:t>i = 1</a:t>
            </a:r>
            <a:endParaRPr sz="2100">
              <a:solidFill>
                <a:schemeClr val="dk1"/>
              </a:solidFill>
            </a:endParaRPr>
          </a:p>
        </p:txBody>
      </p:sp>
      <p:cxnSp>
        <p:nvCxnSpPr>
          <p:cNvPr id="304" name="Google Shape;304;p30"/>
          <p:cNvCxnSpPr/>
          <p:nvPr/>
        </p:nvCxnSpPr>
        <p:spPr>
          <a:xfrm>
            <a:off x="6675400" y="4903400"/>
            <a:ext cx="19005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1"/>
          <p:cNvSpPr txBox="1"/>
          <p:nvPr>
            <p:ph type="title"/>
          </p:nvPr>
        </p:nvSpPr>
        <p:spPr>
          <a:xfrm>
            <a:off x="369875" y="508933"/>
            <a:ext cx="8418300" cy="770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Tracing Recursion with two recursive calls</a:t>
            </a:r>
            <a:endParaRPr/>
          </a:p>
        </p:txBody>
      </p:sp>
      <p:sp>
        <p:nvSpPr>
          <p:cNvPr id="311" name="Google Shape;311;p31"/>
          <p:cNvSpPr txBox="1"/>
          <p:nvPr>
            <p:ph idx="1" type="body"/>
          </p:nvPr>
        </p:nvSpPr>
        <p:spPr>
          <a:xfrm>
            <a:off x="599825" y="1253325"/>
            <a:ext cx="4993500" cy="31362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sz="2400">
                <a:solidFill>
                  <a:srgbClr val="0432FF"/>
                </a:solidFill>
                <a:latin typeface="Courier"/>
                <a:ea typeface="Courier"/>
                <a:cs typeface="Courier"/>
                <a:sym typeface="Courier"/>
              </a:rPr>
              <a:t>void</a:t>
            </a:r>
            <a:r>
              <a:rPr lang="en-US" sz="2400">
                <a:latin typeface="Courier"/>
                <a:ea typeface="Courier"/>
                <a:cs typeface="Courier"/>
                <a:sym typeface="Courier"/>
              </a:rPr>
              <a:t> DoWork(</a:t>
            </a:r>
            <a:r>
              <a:rPr lang="en-US" sz="2400">
                <a:solidFill>
                  <a:srgbClr val="0432FF"/>
                </a:solidFill>
                <a:latin typeface="Courier"/>
                <a:ea typeface="Courier"/>
                <a:cs typeface="Courier"/>
                <a:sym typeface="Courier"/>
              </a:rPr>
              <a:t>int</a:t>
            </a:r>
            <a:r>
              <a:rPr lang="en-US" sz="2400">
                <a:latin typeface="Courier"/>
                <a:ea typeface="Courier"/>
                <a:cs typeface="Courier"/>
                <a:sym typeface="Courier"/>
              </a:rPr>
              <a:t> i)</a:t>
            </a:r>
            <a:br>
              <a:rPr lang="en-US" sz="2400">
                <a:latin typeface="Courier"/>
                <a:ea typeface="Courier"/>
                <a:cs typeface="Courier"/>
                <a:sym typeface="Courier"/>
              </a:rPr>
            </a:br>
            <a:r>
              <a:rPr lang="en-US" sz="2400">
                <a:latin typeface="Courier"/>
                <a:ea typeface="Courier"/>
                <a:cs typeface="Courier"/>
                <a:sym typeface="Courier"/>
              </a:rPr>
              <a:t>{</a:t>
            </a:r>
            <a:br>
              <a:rPr lang="en-US" sz="2400">
                <a:latin typeface="Courier"/>
                <a:ea typeface="Courier"/>
                <a:cs typeface="Courier"/>
                <a:sym typeface="Courier"/>
              </a:rPr>
            </a:br>
            <a:r>
              <a:rPr lang="en-US" sz="2400">
                <a:latin typeface="Courier"/>
                <a:ea typeface="Courier"/>
                <a:cs typeface="Courier"/>
                <a:sym typeface="Courier"/>
              </a:rPr>
              <a:t>  System.out.print(i+” “);</a:t>
            </a:r>
            <a:br>
              <a:rPr lang="en-US" sz="2400">
                <a:latin typeface="Courier"/>
                <a:ea typeface="Courier"/>
                <a:cs typeface="Courier"/>
                <a:sym typeface="Courier"/>
              </a:rPr>
            </a:br>
            <a:r>
              <a:rPr lang="en-US" sz="2400">
                <a:latin typeface="Courier"/>
                <a:ea typeface="Courier"/>
                <a:cs typeface="Courier"/>
                <a:sym typeface="Courier"/>
              </a:rPr>
              <a:t>  </a:t>
            </a:r>
            <a:r>
              <a:rPr lang="en-US" sz="2400">
                <a:solidFill>
                  <a:srgbClr val="0432FF"/>
                </a:solidFill>
                <a:latin typeface="Courier"/>
                <a:ea typeface="Courier"/>
                <a:cs typeface="Courier"/>
                <a:sym typeface="Courier"/>
              </a:rPr>
              <a:t>if</a:t>
            </a:r>
            <a:r>
              <a:rPr lang="en-US" sz="2400">
                <a:latin typeface="Courier"/>
                <a:ea typeface="Courier"/>
                <a:cs typeface="Courier"/>
                <a:sym typeface="Courier"/>
              </a:rPr>
              <a:t> (i &gt; 2){</a:t>
            </a:r>
            <a:br>
              <a:rPr lang="en-US" sz="2400">
                <a:latin typeface="Courier"/>
                <a:ea typeface="Courier"/>
                <a:cs typeface="Courier"/>
                <a:sym typeface="Courier"/>
              </a:rPr>
            </a:br>
            <a:r>
              <a:rPr lang="en-US" sz="2400">
                <a:latin typeface="Courier"/>
                <a:ea typeface="Courier"/>
                <a:cs typeface="Courier"/>
                <a:sym typeface="Courier"/>
              </a:rPr>
              <a:t>    DoWork(i-1);            </a:t>
            </a:r>
            <a:endParaRPr sz="2400">
              <a:latin typeface="Courier"/>
              <a:ea typeface="Courier"/>
              <a:cs typeface="Courier"/>
              <a:sym typeface="Courier"/>
            </a:endParaRPr>
          </a:p>
          <a:p>
            <a:pPr indent="0" lvl="0" marL="0" rtl="0" algn="l">
              <a:spcBef>
                <a:spcPts val="0"/>
              </a:spcBef>
              <a:spcAft>
                <a:spcPts val="0"/>
              </a:spcAft>
              <a:buNone/>
            </a:pPr>
            <a:r>
              <a:rPr lang="en-US" sz="2400">
                <a:latin typeface="Courier"/>
                <a:ea typeface="Courier"/>
                <a:cs typeface="Courier"/>
                <a:sym typeface="Courier"/>
              </a:rPr>
              <a:t>    DoWork(i-2);</a:t>
            </a:r>
            <a:br>
              <a:rPr lang="en-US" sz="2400">
                <a:latin typeface="Courier"/>
                <a:ea typeface="Courier"/>
                <a:cs typeface="Courier"/>
                <a:sym typeface="Courier"/>
              </a:rPr>
            </a:br>
            <a:r>
              <a:rPr lang="en-US" sz="2400">
                <a:latin typeface="Courier"/>
                <a:ea typeface="Courier"/>
                <a:cs typeface="Courier"/>
                <a:sym typeface="Courier"/>
              </a:rPr>
              <a:t>  }</a:t>
            </a:r>
            <a:br>
              <a:rPr lang="en-US" sz="2400">
                <a:latin typeface="Courier"/>
                <a:ea typeface="Courier"/>
                <a:cs typeface="Courier"/>
                <a:sym typeface="Courier"/>
              </a:rPr>
            </a:br>
            <a:r>
              <a:rPr lang="en-US" sz="2400">
                <a:latin typeface="Courier"/>
                <a:ea typeface="Courier"/>
                <a:cs typeface="Courier"/>
                <a:sym typeface="Courier"/>
              </a:rPr>
              <a:t>  System.out.print(i+” “);</a:t>
            </a:r>
            <a:br>
              <a:rPr lang="en-US" sz="2400">
                <a:latin typeface="Courier"/>
                <a:ea typeface="Courier"/>
                <a:cs typeface="Courier"/>
                <a:sym typeface="Courier"/>
              </a:rPr>
            </a:br>
            <a:r>
              <a:rPr lang="en-US" sz="2400">
                <a:latin typeface="Courier"/>
                <a:ea typeface="Courier"/>
                <a:cs typeface="Courier"/>
                <a:sym typeface="Courier"/>
              </a:rPr>
              <a:t>}</a:t>
            </a:r>
            <a:endParaRPr/>
          </a:p>
        </p:txBody>
      </p:sp>
      <p:cxnSp>
        <p:nvCxnSpPr>
          <p:cNvPr id="312" name="Google Shape;312;p31"/>
          <p:cNvCxnSpPr/>
          <p:nvPr/>
        </p:nvCxnSpPr>
        <p:spPr>
          <a:xfrm>
            <a:off x="6668600" y="1279625"/>
            <a:ext cx="0" cy="4218900"/>
          </a:xfrm>
          <a:prstGeom prst="straightConnector1">
            <a:avLst/>
          </a:prstGeom>
          <a:noFill/>
          <a:ln cap="flat" cmpd="sng" w="9525">
            <a:solidFill>
              <a:schemeClr val="dk2"/>
            </a:solidFill>
            <a:prstDash val="solid"/>
            <a:round/>
            <a:headEnd len="med" w="med" type="none"/>
            <a:tailEnd len="med" w="med" type="none"/>
          </a:ln>
        </p:spPr>
      </p:cxnSp>
      <p:cxnSp>
        <p:nvCxnSpPr>
          <p:cNvPr id="313" name="Google Shape;313;p31"/>
          <p:cNvCxnSpPr/>
          <p:nvPr/>
        </p:nvCxnSpPr>
        <p:spPr>
          <a:xfrm>
            <a:off x="8569150" y="1253325"/>
            <a:ext cx="0" cy="4218900"/>
          </a:xfrm>
          <a:prstGeom prst="straightConnector1">
            <a:avLst/>
          </a:prstGeom>
          <a:noFill/>
          <a:ln cap="flat" cmpd="sng" w="9525">
            <a:solidFill>
              <a:schemeClr val="dk2"/>
            </a:solidFill>
            <a:prstDash val="solid"/>
            <a:round/>
            <a:headEnd len="med" w="med" type="none"/>
            <a:tailEnd len="med" w="med" type="none"/>
          </a:ln>
        </p:spPr>
      </p:cxnSp>
      <p:cxnSp>
        <p:nvCxnSpPr>
          <p:cNvPr id="314" name="Google Shape;314;p31"/>
          <p:cNvCxnSpPr/>
          <p:nvPr/>
        </p:nvCxnSpPr>
        <p:spPr>
          <a:xfrm>
            <a:off x="6682150" y="5485050"/>
            <a:ext cx="1887000" cy="0"/>
          </a:xfrm>
          <a:prstGeom prst="straightConnector1">
            <a:avLst/>
          </a:prstGeom>
          <a:noFill/>
          <a:ln cap="flat" cmpd="sng" w="9525">
            <a:solidFill>
              <a:schemeClr val="dk2"/>
            </a:solidFill>
            <a:prstDash val="solid"/>
            <a:round/>
            <a:headEnd len="med" w="med" type="none"/>
            <a:tailEnd len="med" w="med" type="none"/>
          </a:ln>
        </p:spPr>
      </p:cxnSp>
      <p:sp>
        <p:nvSpPr>
          <p:cNvPr id="315" name="Google Shape;315;p31"/>
          <p:cNvSpPr txBox="1"/>
          <p:nvPr/>
        </p:nvSpPr>
        <p:spPr>
          <a:xfrm>
            <a:off x="6080350" y="5127225"/>
            <a:ext cx="601800" cy="345000"/>
          </a:xfrm>
          <a:prstGeom prst="rect">
            <a:avLst/>
          </a:prstGeom>
          <a:noFill/>
          <a:ln>
            <a:noFill/>
          </a:ln>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en-US" sz="2100">
                <a:solidFill>
                  <a:schemeClr val="dk1"/>
                </a:solidFill>
              </a:rPr>
              <a:t>Main:</a:t>
            </a:r>
            <a:endParaRPr sz="2100">
              <a:solidFill>
                <a:schemeClr val="dk1"/>
              </a:solidFill>
            </a:endParaRPr>
          </a:p>
        </p:txBody>
      </p:sp>
      <p:sp>
        <p:nvSpPr>
          <p:cNvPr id="316" name="Google Shape;316;p31"/>
          <p:cNvSpPr txBox="1"/>
          <p:nvPr/>
        </p:nvSpPr>
        <p:spPr>
          <a:xfrm>
            <a:off x="6722700" y="5201000"/>
            <a:ext cx="1887000" cy="284100"/>
          </a:xfrm>
          <a:prstGeom prst="rect">
            <a:avLst/>
          </a:prstGeom>
          <a:noFill/>
          <a:ln>
            <a:noFill/>
          </a:ln>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rPr lang="en-US" sz="2100">
                <a:solidFill>
                  <a:schemeClr val="dk1"/>
                </a:solidFill>
              </a:rPr>
              <a:t>i = 3      DoWork(2)</a:t>
            </a:r>
            <a:endParaRPr sz="2100">
              <a:solidFill>
                <a:schemeClr val="dk1"/>
              </a:solidFill>
            </a:endParaRPr>
          </a:p>
        </p:txBody>
      </p:sp>
      <p:cxnSp>
        <p:nvCxnSpPr>
          <p:cNvPr id="317" name="Google Shape;317;p31"/>
          <p:cNvCxnSpPr/>
          <p:nvPr/>
        </p:nvCxnSpPr>
        <p:spPr>
          <a:xfrm>
            <a:off x="6682150" y="5201000"/>
            <a:ext cx="1887000" cy="0"/>
          </a:xfrm>
          <a:prstGeom prst="straightConnector1">
            <a:avLst/>
          </a:prstGeom>
          <a:noFill/>
          <a:ln cap="flat" cmpd="sng" w="9525">
            <a:solidFill>
              <a:schemeClr val="dk2"/>
            </a:solidFill>
            <a:prstDash val="solid"/>
            <a:round/>
            <a:headEnd len="med" w="med" type="none"/>
            <a:tailEnd len="med" w="med" type="none"/>
          </a:ln>
        </p:spPr>
      </p:cxnSp>
      <p:cxnSp>
        <p:nvCxnSpPr>
          <p:cNvPr id="318" name="Google Shape;318;p31"/>
          <p:cNvCxnSpPr/>
          <p:nvPr/>
        </p:nvCxnSpPr>
        <p:spPr>
          <a:xfrm>
            <a:off x="649275" y="2442650"/>
            <a:ext cx="182700" cy="0"/>
          </a:xfrm>
          <a:prstGeom prst="straightConnector1">
            <a:avLst/>
          </a:prstGeom>
          <a:noFill/>
          <a:ln cap="flat" cmpd="sng" w="9525">
            <a:solidFill>
              <a:schemeClr val="accent2"/>
            </a:solidFill>
            <a:prstDash val="solid"/>
            <a:round/>
            <a:headEnd len="med" w="med" type="none"/>
            <a:tailEnd len="med" w="med" type="stealth"/>
          </a:ln>
        </p:spPr>
      </p:cxnSp>
      <p:sp>
        <p:nvSpPr>
          <p:cNvPr id="319" name="Google Shape;319;p31"/>
          <p:cNvSpPr txBox="1"/>
          <p:nvPr/>
        </p:nvSpPr>
        <p:spPr>
          <a:xfrm>
            <a:off x="608700" y="4429975"/>
            <a:ext cx="5065800" cy="18666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US" sz="2100">
                <a:solidFill>
                  <a:schemeClr val="accent6"/>
                </a:solidFill>
              </a:rPr>
              <a:t>Output:</a:t>
            </a:r>
            <a:endParaRPr sz="2100">
              <a:solidFill>
                <a:schemeClr val="accent6"/>
              </a:solidFill>
            </a:endParaRPr>
          </a:p>
          <a:p>
            <a:pPr indent="0" lvl="0" marL="0" rtl="0" algn="l">
              <a:spcBef>
                <a:spcPts val="0"/>
              </a:spcBef>
              <a:spcAft>
                <a:spcPts val="0"/>
              </a:spcAft>
              <a:buNone/>
            </a:pPr>
            <a:r>
              <a:rPr lang="en-US" sz="2100">
                <a:solidFill>
                  <a:schemeClr val="accent6"/>
                </a:solidFill>
              </a:rPr>
              <a:t>3 2 2 1 </a:t>
            </a:r>
            <a:endParaRPr sz="2100">
              <a:solidFill>
                <a:schemeClr val="accent6"/>
              </a:solidFill>
            </a:endParaRPr>
          </a:p>
        </p:txBody>
      </p:sp>
      <p:sp>
        <p:nvSpPr>
          <p:cNvPr id="320" name="Google Shape;320;p31"/>
          <p:cNvSpPr txBox="1"/>
          <p:nvPr/>
        </p:nvSpPr>
        <p:spPr>
          <a:xfrm>
            <a:off x="6722700" y="4910625"/>
            <a:ext cx="1846500" cy="284100"/>
          </a:xfrm>
          <a:prstGeom prst="rect">
            <a:avLst/>
          </a:prstGeom>
          <a:noFill/>
          <a:ln>
            <a:noFill/>
          </a:ln>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rPr lang="en-US" sz="2100">
                <a:solidFill>
                  <a:schemeClr val="dk1"/>
                </a:solidFill>
              </a:rPr>
              <a:t>i = 1</a:t>
            </a:r>
            <a:endParaRPr sz="2100">
              <a:solidFill>
                <a:schemeClr val="dk1"/>
              </a:solidFill>
            </a:endParaRPr>
          </a:p>
        </p:txBody>
      </p:sp>
      <p:cxnSp>
        <p:nvCxnSpPr>
          <p:cNvPr id="321" name="Google Shape;321;p31"/>
          <p:cNvCxnSpPr/>
          <p:nvPr/>
        </p:nvCxnSpPr>
        <p:spPr>
          <a:xfrm>
            <a:off x="6675400" y="4903400"/>
            <a:ext cx="19005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2"/>
          <p:cNvSpPr txBox="1"/>
          <p:nvPr>
            <p:ph type="title"/>
          </p:nvPr>
        </p:nvSpPr>
        <p:spPr>
          <a:xfrm>
            <a:off x="369875" y="508933"/>
            <a:ext cx="8418300" cy="770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Tracing Recursion with two recursive calls</a:t>
            </a:r>
            <a:endParaRPr/>
          </a:p>
        </p:txBody>
      </p:sp>
      <p:sp>
        <p:nvSpPr>
          <p:cNvPr id="328" name="Google Shape;328;p32"/>
          <p:cNvSpPr txBox="1"/>
          <p:nvPr>
            <p:ph idx="1" type="body"/>
          </p:nvPr>
        </p:nvSpPr>
        <p:spPr>
          <a:xfrm>
            <a:off x="599825" y="1253325"/>
            <a:ext cx="4993500" cy="31362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sz="2400">
                <a:solidFill>
                  <a:srgbClr val="0432FF"/>
                </a:solidFill>
                <a:latin typeface="Courier"/>
                <a:ea typeface="Courier"/>
                <a:cs typeface="Courier"/>
                <a:sym typeface="Courier"/>
              </a:rPr>
              <a:t>void</a:t>
            </a:r>
            <a:r>
              <a:rPr lang="en-US" sz="2400">
                <a:latin typeface="Courier"/>
                <a:ea typeface="Courier"/>
                <a:cs typeface="Courier"/>
                <a:sym typeface="Courier"/>
              </a:rPr>
              <a:t> DoWork(</a:t>
            </a:r>
            <a:r>
              <a:rPr lang="en-US" sz="2400">
                <a:solidFill>
                  <a:srgbClr val="0432FF"/>
                </a:solidFill>
                <a:latin typeface="Courier"/>
                <a:ea typeface="Courier"/>
                <a:cs typeface="Courier"/>
                <a:sym typeface="Courier"/>
              </a:rPr>
              <a:t>int</a:t>
            </a:r>
            <a:r>
              <a:rPr lang="en-US" sz="2400">
                <a:latin typeface="Courier"/>
                <a:ea typeface="Courier"/>
                <a:cs typeface="Courier"/>
                <a:sym typeface="Courier"/>
              </a:rPr>
              <a:t> i)</a:t>
            </a:r>
            <a:br>
              <a:rPr lang="en-US" sz="2400">
                <a:latin typeface="Courier"/>
                <a:ea typeface="Courier"/>
                <a:cs typeface="Courier"/>
                <a:sym typeface="Courier"/>
              </a:rPr>
            </a:br>
            <a:r>
              <a:rPr lang="en-US" sz="2400">
                <a:latin typeface="Courier"/>
                <a:ea typeface="Courier"/>
                <a:cs typeface="Courier"/>
                <a:sym typeface="Courier"/>
              </a:rPr>
              <a:t>{</a:t>
            </a:r>
            <a:br>
              <a:rPr lang="en-US" sz="2400">
                <a:latin typeface="Courier"/>
                <a:ea typeface="Courier"/>
                <a:cs typeface="Courier"/>
                <a:sym typeface="Courier"/>
              </a:rPr>
            </a:br>
            <a:r>
              <a:rPr lang="en-US" sz="2400">
                <a:latin typeface="Courier"/>
                <a:ea typeface="Courier"/>
                <a:cs typeface="Courier"/>
                <a:sym typeface="Courier"/>
              </a:rPr>
              <a:t>  System.out.print(i+” “);</a:t>
            </a:r>
            <a:br>
              <a:rPr lang="en-US" sz="2400">
                <a:latin typeface="Courier"/>
                <a:ea typeface="Courier"/>
                <a:cs typeface="Courier"/>
                <a:sym typeface="Courier"/>
              </a:rPr>
            </a:br>
            <a:r>
              <a:rPr lang="en-US" sz="2400">
                <a:latin typeface="Courier"/>
                <a:ea typeface="Courier"/>
                <a:cs typeface="Courier"/>
                <a:sym typeface="Courier"/>
              </a:rPr>
              <a:t>  </a:t>
            </a:r>
            <a:r>
              <a:rPr lang="en-US" sz="2400">
                <a:solidFill>
                  <a:srgbClr val="0432FF"/>
                </a:solidFill>
                <a:latin typeface="Courier"/>
                <a:ea typeface="Courier"/>
                <a:cs typeface="Courier"/>
                <a:sym typeface="Courier"/>
              </a:rPr>
              <a:t>if</a:t>
            </a:r>
            <a:r>
              <a:rPr lang="en-US" sz="2400">
                <a:latin typeface="Courier"/>
                <a:ea typeface="Courier"/>
                <a:cs typeface="Courier"/>
                <a:sym typeface="Courier"/>
              </a:rPr>
              <a:t> (i &gt; 2){</a:t>
            </a:r>
            <a:br>
              <a:rPr lang="en-US" sz="2400">
                <a:latin typeface="Courier"/>
                <a:ea typeface="Courier"/>
                <a:cs typeface="Courier"/>
                <a:sym typeface="Courier"/>
              </a:rPr>
            </a:br>
            <a:r>
              <a:rPr lang="en-US" sz="2400">
                <a:latin typeface="Courier"/>
                <a:ea typeface="Courier"/>
                <a:cs typeface="Courier"/>
                <a:sym typeface="Courier"/>
              </a:rPr>
              <a:t>    DoWork(i-1);            </a:t>
            </a:r>
            <a:endParaRPr sz="2400">
              <a:latin typeface="Courier"/>
              <a:ea typeface="Courier"/>
              <a:cs typeface="Courier"/>
              <a:sym typeface="Courier"/>
            </a:endParaRPr>
          </a:p>
          <a:p>
            <a:pPr indent="0" lvl="0" marL="0" rtl="0" algn="l">
              <a:spcBef>
                <a:spcPts val="0"/>
              </a:spcBef>
              <a:spcAft>
                <a:spcPts val="0"/>
              </a:spcAft>
              <a:buNone/>
            </a:pPr>
            <a:r>
              <a:rPr lang="en-US" sz="2400">
                <a:latin typeface="Courier"/>
                <a:ea typeface="Courier"/>
                <a:cs typeface="Courier"/>
                <a:sym typeface="Courier"/>
              </a:rPr>
              <a:t>    DoWork(i-2);</a:t>
            </a:r>
            <a:br>
              <a:rPr lang="en-US" sz="2400">
                <a:latin typeface="Courier"/>
                <a:ea typeface="Courier"/>
                <a:cs typeface="Courier"/>
                <a:sym typeface="Courier"/>
              </a:rPr>
            </a:br>
            <a:r>
              <a:rPr lang="en-US" sz="2400">
                <a:latin typeface="Courier"/>
                <a:ea typeface="Courier"/>
                <a:cs typeface="Courier"/>
                <a:sym typeface="Courier"/>
              </a:rPr>
              <a:t>  }</a:t>
            </a:r>
            <a:br>
              <a:rPr lang="en-US" sz="2400">
                <a:latin typeface="Courier"/>
                <a:ea typeface="Courier"/>
                <a:cs typeface="Courier"/>
                <a:sym typeface="Courier"/>
              </a:rPr>
            </a:br>
            <a:r>
              <a:rPr lang="en-US" sz="2400">
                <a:latin typeface="Courier"/>
                <a:ea typeface="Courier"/>
                <a:cs typeface="Courier"/>
                <a:sym typeface="Courier"/>
              </a:rPr>
              <a:t>  System.out.print(i+” “);</a:t>
            </a:r>
            <a:br>
              <a:rPr lang="en-US" sz="2400">
                <a:latin typeface="Courier"/>
                <a:ea typeface="Courier"/>
                <a:cs typeface="Courier"/>
                <a:sym typeface="Courier"/>
              </a:rPr>
            </a:br>
            <a:r>
              <a:rPr lang="en-US" sz="2400">
                <a:latin typeface="Courier"/>
                <a:ea typeface="Courier"/>
                <a:cs typeface="Courier"/>
                <a:sym typeface="Courier"/>
              </a:rPr>
              <a:t>}</a:t>
            </a:r>
            <a:endParaRPr/>
          </a:p>
        </p:txBody>
      </p:sp>
      <p:cxnSp>
        <p:nvCxnSpPr>
          <p:cNvPr id="329" name="Google Shape;329;p32"/>
          <p:cNvCxnSpPr/>
          <p:nvPr/>
        </p:nvCxnSpPr>
        <p:spPr>
          <a:xfrm>
            <a:off x="6668600" y="1279625"/>
            <a:ext cx="0" cy="4218900"/>
          </a:xfrm>
          <a:prstGeom prst="straightConnector1">
            <a:avLst/>
          </a:prstGeom>
          <a:noFill/>
          <a:ln cap="flat" cmpd="sng" w="9525">
            <a:solidFill>
              <a:schemeClr val="dk2"/>
            </a:solidFill>
            <a:prstDash val="solid"/>
            <a:round/>
            <a:headEnd len="med" w="med" type="none"/>
            <a:tailEnd len="med" w="med" type="none"/>
          </a:ln>
        </p:spPr>
      </p:cxnSp>
      <p:cxnSp>
        <p:nvCxnSpPr>
          <p:cNvPr id="330" name="Google Shape;330;p32"/>
          <p:cNvCxnSpPr/>
          <p:nvPr/>
        </p:nvCxnSpPr>
        <p:spPr>
          <a:xfrm>
            <a:off x="8569150" y="1253325"/>
            <a:ext cx="0" cy="4218900"/>
          </a:xfrm>
          <a:prstGeom prst="straightConnector1">
            <a:avLst/>
          </a:prstGeom>
          <a:noFill/>
          <a:ln cap="flat" cmpd="sng" w="9525">
            <a:solidFill>
              <a:schemeClr val="dk2"/>
            </a:solidFill>
            <a:prstDash val="solid"/>
            <a:round/>
            <a:headEnd len="med" w="med" type="none"/>
            <a:tailEnd len="med" w="med" type="none"/>
          </a:ln>
        </p:spPr>
      </p:cxnSp>
      <p:cxnSp>
        <p:nvCxnSpPr>
          <p:cNvPr id="331" name="Google Shape;331;p32"/>
          <p:cNvCxnSpPr/>
          <p:nvPr/>
        </p:nvCxnSpPr>
        <p:spPr>
          <a:xfrm>
            <a:off x="6682150" y="5485050"/>
            <a:ext cx="1887000" cy="0"/>
          </a:xfrm>
          <a:prstGeom prst="straightConnector1">
            <a:avLst/>
          </a:prstGeom>
          <a:noFill/>
          <a:ln cap="flat" cmpd="sng" w="9525">
            <a:solidFill>
              <a:schemeClr val="dk2"/>
            </a:solidFill>
            <a:prstDash val="solid"/>
            <a:round/>
            <a:headEnd len="med" w="med" type="none"/>
            <a:tailEnd len="med" w="med" type="none"/>
          </a:ln>
        </p:spPr>
      </p:cxnSp>
      <p:sp>
        <p:nvSpPr>
          <p:cNvPr id="332" name="Google Shape;332;p32"/>
          <p:cNvSpPr txBox="1"/>
          <p:nvPr/>
        </p:nvSpPr>
        <p:spPr>
          <a:xfrm>
            <a:off x="6080350" y="5127225"/>
            <a:ext cx="601800" cy="345000"/>
          </a:xfrm>
          <a:prstGeom prst="rect">
            <a:avLst/>
          </a:prstGeom>
          <a:noFill/>
          <a:ln>
            <a:noFill/>
          </a:ln>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en-US" sz="2100">
                <a:solidFill>
                  <a:schemeClr val="dk1"/>
                </a:solidFill>
              </a:rPr>
              <a:t>Main:</a:t>
            </a:r>
            <a:endParaRPr sz="2100">
              <a:solidFill>
                <a:schemeClr val="dk1"/>
              </a:solidFill>
            </a:endParaRPr>
          </a:p>
        </p:txBody>
      </p:sp>
      <p:sp>
        <p:nvSpPr>
          <p:cNvPr id="333" name="Google Shape;333;p32"/>
          <p:cNvSpPr txBox="1"/>
          <p:nvPr/>
        </p:nvSpPr>
        <p:spPr>
          <a:xfrm>
            <a:off x="6722700" y="5201000"/>
            <a:ext cx="1887000" cy="284100"/>
          </a:xfrm>
          <a:prstGeom prst="rect">
            <a:avLst/>
          </a:prstGeom>
          <a:noFill/>
          <a:ln>
            <a:noFill/>
          </a:ln>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rPr lang="en-US" sz="2100">
                <a:solidFill>
                  <a:schemeClr val="dk1"/>
                </a:solidFill>
              </a:rPr>
              <a:t>i = 3      DoWork(2)</a:t>
            </a:r>
            <a:endParaRPr sz="2100">
              <a:solidFill>
                <a:schemeClr val="dk1"/>
              </a:solidFill>
            </a:endParaRPr>
          </a:p>
        </p:txBody>
      </p:sp>
      <p:cxnSp>
        <p:nvCxnSpPr>
          <p:cNvPr id="334" name="Google Shape;334;p32"/>
          <p:cNvCxnSpPr/>
          <p:nvPr/>
        </p:nvCxnSpPr>
        <p:spPr>
          <a:xfrm>
            <a:off x="6682150" y="5201000"/>
            <a:ext cx="1887000" cy="0"/>
          </a:xfrm>
          <a:prstGeom prst="straightConnector1">
            <a:avLst/>
          </a:prstGeom>
          <a:noFill/>
          <a:ln cap="flat" cmpd="sng" w="9525">
            <a:solidFill>
              <a:schemeClr val="dk2"/>
            </a:solidFill>
            <a:prstDash val="solid"/>
            <a:round/>
            <a:headEnd len="med" w="med" type="none"/>
            <a:tailEnd len="med" w="med" type="none"/>
          </a:ln>
        </p:spPr>
      </p:cxnSp>
      <p:cxnSp>
        <p:nvCxnSpPr>
          <p:cNvPr id="335" name="Google Shape;335;p32"/>
          <p:cNvCxnSpPr/>
          <p:nvPr/>
        </p:nvCxnSpPr>
        <p:spPr>
          <a:xfrm>
            <a:off x="696600" y="3788550"/>
            <a:ext cx="182700" cy="0"/>
          </a:xfrm>
          <a:prstGeom prst="straightConnector1">
            <a:avLst/>
          </a:prstGeom>
          <a:noFill/>
          <a:ln cap="flat" cmpd="sng" w="9525">
            <a:solidFill>
              <a:schemeClr val="accent2"/>
            </a:solidFill>
            <a:prstDash val="solid"/>
            <a:round/>
            <a:headEnd len="med" w="med" type="none"/>
            <a:tailEnd len="med" w="med" type="stealth"/>
          </a:ln>
        </p:spPr>
      </p:cxnSp>
      <p:sp>
        <p:nvSpPr>
          <p:cNvPr id="336" name="Google Shape;336;p32"/>
          <p:cNvSpPr txBox="1"/>
          <p:nvPr/>
        </p:nvSpPr>
        <p:spPr>
          <a:xfrm>
            <a:off x="608700" y="4429975"/>
            <a:ext cx="5065800" cy="18666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US" sz="2100">
                <a:solidFill>
                  <a:schemeClr val="accent6"/>
                </a:solidFill>
              </a:rPr>
              <a:t>Output:</a:t>
            </a:r>
            <a:endParaRPr sz="2100">
              <a:solidFill>
                <a:schemeClr val="accent6"/>
              </a:solidFill>
            </a:endParaRPr>
          </a:p>
          <a:p>
            <a:pPr indent="0" lvl="0" marL="0" rtl="0" algn="l">
              <a:spcBef>
                <a:spcPts val="0"/>
              </a:spcBef>
              <a:spcAft>
                <a:spcPts val="0"/>
              </a:spcAft>
              <a:buNone/>
            </a:pPr>
            <a:r>
              <a:rPr lang="en-US" sz="2100">
                <a:solidFill>
                  <a:schemeClr val="accent6"/>
                </a:solidFill>
              </a:rPr>
              <a:t>3 2 2 1 1</a:t>
            </a:r>
            <a:endParaRPr sz="2100">
              <a:solidFill>
                <a:schemeClr val="accent6"/>
              </a:solidFill>
            </a:endParaRPr>
          </a:p>
        </p:txBody>
      </p:sp>
      <p:sp>
        <p:nvSpPr>
          <p:cNvPr id="337" name="Google Shape;337;p32"/>
          <p:cNvSpPr txBox="1"/>
          <p:nvPr/>
        </p:nvSpPr>
        <p:spPr>
          <a:xfrm>
            <a:off x="6722700" y="4910625"/>
            <a:ext cx="1846500" cy="284100"/>
          </a:xfrm>
          <a:prstGeom prst="rect">
            <a:avLst/>
          </a:prstGeom>
          <a:noFill/>
          <a:ln>
            <a:noFill/>
          </a:ln>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rPr lang="en-US" sz="2100">
                <a:solidFill>
                  <a:schemeClr val="dk1"/>
                </a:solidFill>
              </a:rPr>
              <a:t>i = 1</a:t>
            </a:r>
            <a:endParaRPr sz="2100">
              <a:solidFill>
                <a:schemeClr val="dk1"/>
              </a:solidFill>
            </a:endParaRPr>
          </a:p>
        </p:txBody>
      </p:sp>
      <p:cxnSp>
        <p:nvCxnSpPr>
          <p:cNvPr id="338" name="Google Shape;338;p32"/>
          <p:cNvCxnSpPr/>
          <p:nvPr/>
        </p:nvCxnSpPr>
        <p:spPr>
          <a:xfrm>
            <a:off x="6675400" y="4903400"/>
            <a:ext cx="19005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3"/>
          <p:cNvSpPr txBox="1"/>
          <p:nvPr>
            <p:ph type="title"/>
          </p:nvPr>
        </p:nvSpPr>
        <p:spPr>
          <a:xfrm>
            <a:off x="369875" y="508933"/>
            <a:ext cx="8418300" cy="770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Tracing Recursion with two recursive calls</a:t>
            </a:r>
            <a:endParaRPr/>
          </a:p>
        </p:txBody>
      </p:sp>
      <p:sp>
        <p:nvSpPr>
          <p:cNvPr id="345" name="Google Shape;345;p33"/>
          <p:cNvSpPr txBox="1"/>
          <p:nvPr>
            <p:ph idx="1" type="body"/>
          </p:nvPr>
        </p:nvSpPr>
        <p:spPr>
          <a:xfrm>
            <a:off x="599825" y="1253325"/>
            <a:ext cx="4993500" cy="31362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sz="2400">
                <a:solidFill>
                  <a:srgbClr val="0432FF"/>
                </a:solidFill>
                <a:latin typeface="Courier"/>
                <a:ea typeface="Courier"/>
                <a:cs typeface="Courier"/>
                <a:sym typeface="Courier"/>
              </a:rPr>
              <a:t>void</a:t>
            </a:r>
            <a:r>
              <a:rPr lang="en-US" sz="2400">
                <a:latin typeface="Courier"/>
                <a:ea typeface="Courier"/>
                <a:cs typeface="Courier"/>
                <a:sym typeface="Courier"/>
              </a:rPr>
              <a:t> DoWork(</a:t>
            </a:r>
            <a:r>
              <a:rPr lang="en-US" sz="2400">
                <a:solidFill>
                  <a:srgbClr val="0432FF"/>
                </a:solidFill>
                <a:latin typeface="Courier"/>
                <a:ea typeface="Courier"/>
                <a:cs typeface="Courier"/>
                <a:sym typeface="Courier"/>
              </a:rPr>
              <a:t>int</a:t>
            </a:r>
            <a:r>
              <a:rPr lang="en-US" sz="2400">
                <a:latin typeface="Courier"/>
                <a:ea typeface="Courier"/>
                <a:cs typeface="Courier"/>
                <a:sym typeface="Courier"/>
              </a:rPr>
              <a:t> i)</a:t>
            </a:r>
            <a:br>
              <a:rPr lang="en-US" sz="2400">
                <a:latin typeface="Courier"/>
                <a:ea typeface="Courier"/>
                <a:cs typeface="Courier"/>
                <a:sym typeface="Courier"/>
              </a:rPr>
            </a:br>
            <a:r>
              <a:rPr lang="en-US" sz="2400">
                <a:latin typeface="Courier"/>
                <a:ea typeface="Courier"/>
                <a:cs typeface="Courier"/>
                <a:sym typeface="Courier"/>
              </a:rPr>
              <a:t>{</a:t>
            </a:r>
            <a:br>
              <a:rPr lang="en-US" sz="2400">
                <a:latin typeface="Courier"/>
                <a:ea typeface="Courier"/>
                <a:cs typeface="Courier"/>
                <a:sym typeface="Courier"/>
              </a:rPr>
            </a:br>
            <a:r>
              <a:rPr lang="en-US" sz="2400">
                <a:latin typeface="Courier"/>
                <a:ea typeface="Courier"/>
                <a:cs typeface="Courier"/>
                <a:sym typeface="Courier"/>
              </a:rPr>
              <a:t>  System.out.print(i+” “);</a:t>
            </a:r>
            <a:br>
              <a:rPr lang="en-US" sz="2400">
                <a:latin typeface="Courier"/>
                <a:ea typeface="Courier"/>
                <a:cs typeface="Courier"/>
                <a:sym typeface="Courier"/>
              </a:rPr>
            </a:br>
            <a:r>
              <a:rPr lang="en-US" sz="2400">
                <a:latin typeface="Courier"/>
                <a:ea typeface="Courier"/>
                <a:cs typeface="Courier"/>
                <a:sym typeface="Courier"/>
              </a:rPr>
              <a:t>  </a:t>
            </a:r>
            <a:r>
              <a:rPr lang="en-US" sz="2400">
                <a:solidFill>
                  <a:srgbClr val="0432FF"/>
                </a:solidFill>
                <a:latin typeface="Courier"/>
                <a:ea typeface="Courier"/>
                <a:cs typeface="Courier"/>
                <a:sym typeface="Courier"/>
              </a:rPr>
              <a:t>if</a:t>
            </a:r>
            <a:r>
              <a:rPr lang="en-US" sz="2400">
                <a:latin typeface="Courier"/>
                <a:ea typeface="Courier"/>
                <a:cs typeface="Courier"/>
                <a:sym typeface="Courier"/>
              </a:rPr>
              <a:t> (i &gt; 2){</a:t>
            </a:r>
            <a:br>
              <a:rPr lang="en-US" sz="2400">
                <a:latin typeface="Courier"/>
                <a:ea typeface="Courier"/>
                <a:cs typeface="Courier"/>
                <a:sym typeface="Courier"/>
              </a:rPr>
            </a:br>
            <a:r>
              <a:rPr lang="en-US" sz="2400">
                <a:latin typeface="Courier"/>
                <a:ea typeface="Courier"/>
                <a:cs typeface="Courier"/>
                <a:sym typeface="Courier"/>
              </a:rPr>
              <a:t>    DoWork(i-1);            </a:t>
            </a:r>
            <a:endParaRPr sz="2400">
              <a:latin typeface="Courier"/>
              <a:ea typeface="Courier"/>
              <a:cs typeface="Courier"/>
              <a:sym typeface="Courier"/>
            </a:endParaRPr>
          </a:p>
          <a:p>
            <a:pPr indent="0" lvl="0" marL="0" rtl="0" algn="l">
              <a:spcBef>
                <a:spcPts val="0"/>
              </a:spcBef>
              <a:spcAft>
                <a:spcPts val="0"/>
              </a:spcAft>
              <a:buNone/>
            </a:pPr>
            <a:r>
              <a:rPr lang="en-US" sz="2400">
                <a:latin typeface="Courier"/>
                <a:ea typeface="Courier"/>
                <a:cs typeface="Courier"/>
                <a:sym typeface="Courier"/>
              </a:rPr>
              <a:t>    DoWork(i-2);</a:t>
            </a:r>
            <a:br>
              <a:rPr lang="en-US" sz="2400">
                <a:latin typeface="Courier"/>
                <a:ea typeface="Courier"/>
                <a:cs typeface="Courier"/>
                <a:sym typeface="Courier"/>
              </a:rPr>
            </a:br>
            <a:r>
              <a:rPr lang="en-US" sz="2400">
                <a:latin typeface="Courier"/>
                <a:ea typeface="Courier"/>
                <a:cs typeface="Courier"/>
                <a:sym typeface="Courier"/>
              </a:rPr>
              <a:t>  }</a:t>
            </a:r>
            <a:br>
              <a:rPr lang="en-US" sz="2400">
                <a:latin typeface="Courier"/>
                <a:ea typeface="Courier"/>
                <a:cs typeface="Courier"/>
                <a:sym typeface="Courier"/>
              </a:rPr>
            </a:br>
            <a:r>
              <a:rPr lang="en-US" sz="2400">
                <a:latin typeface="Courier"/>
                <a:ea typeface="Courier"/>
                <a:cs typeface="Courier"/>
                <a:sym typeface="Courier"/>
              </a:rPr>
              <a:t>  System.out.print(i+” “);</a:t>
            </a:r>
            <a:br>
              <a:rPr lang="en-US" sz="2400">
                <a:latin typeface="Courier"/>
                <a:ea typeface="Courier"/>
                <a:cs typeface="Courier"/>
                <a:sym typeface="Courier"/>
              </a:rPr>
            </a:br>
            <a:r>
              <a:rPr lang="en-US" sz="2400">
                <a:latin typeface="Courier"/>
                <a:ea typeface="Courier"/>
                <a:cs typeface="Courier"/>
                <a:sym typeface="Courier"/>
              </a:rPr>
              <a:t>}</a:t>
            </a:r>
            <a:endParaRPr/>
          </a:p>
        </p:txBody>
      </p:sp>
      <p:cxnSp>
        <p:nvCxnSpPr>
          <p:cNvPr id="346" name="Google Shape;346;p33"/>
          <p:cNvCxnSpPr/>
          <p:nvPr/>
        </p:nvCxnSpPr>
        <p:spPr>
          <a:xfrm>
            <a:off x="6668600" y="1279625"/>
            <a:ext cx="0" cy="4218900"/>
          </a:xfrm>
          <a:prstGeom prst="straightConnector1">
            <a:avLst/>
          </a:prstGeom>
          <a:noFill/>
          <a:ln cap="flat" cmpd="sng" w="9525">
            <a:solidFill>
              <a:schemeClr val="dk2"/>
            </a:solidFill>
            <a:prstDash val="solid"/>
            <a:round/>
            <a:headEnd len="med" w="med" type="none"/>
            <a:tailEnd len="med" w="med" type="none"/>
          </a:ln>
        </p:spPr>
      </p:cxnSp>
      <p:cxnSp>
        <p:nvCxnSpPr>
          <p:cNvPr id="347" name="Google Shape;347;p33"/>
          <p:cNvCxnSpPr/>
          <p:nvPr/>
        </p:nvCxnSpPr>
        <p:spPr>
          <a:xfrm>
            <a:off x="8569150" y="1253325"/>
            <a:ext cx="0" cy="4218900"/>
          </a:xfrm>
          <a:prstGeom prst="straightConnector1">
            <a:avLst/>
          </a:prstGeom>
          <a:noFill/>
          <a:ln cap="flat" cmpd="sng" w="9525">
            <a:solidFill>
              <a:schemeClr val="dk2"/>
            </a:solidFill>
            <a:prstDash val="solid"/>
            <a:round/>
            <a:headEnd len="med" w="med" type="none"/>
            <a:tailEnd len="med" w="med" type="none"/>
          </a:ln>
        </p:spPr>
      </p:cxnSp>
      <p:cxnSp>
        <p:nvCxnSpPr>
          <p:cNvPr id="348" name="Google Shape;348;p33"/>
          <p:cNvCxnSpPr/>
          <p:nvPr/>
        </p:nvCxnSpPr>
        <p:spPr>
          <a:xfrm>
            <a:off x="6682150" y="5485050"/>
            <a:ext cx="1887000" cy="0"/>
          </a:xfrm>
          <a:prstGeom prst="straightConnector1">
            <a:avLst/>
          </a:prstGeom>
          <a:noFill/>
          <a:ln cap="flat" cmpd="sng" w="9525">
            <a:solidFill>
              <a:schemeClr val="dk2"/>
            </a:solidFill>
            <a:prstDash val="solid"/>
            <a:round/>
            <a:headEnd len="med" w="med" type="none"/>
            <a:tailEnd len="med" w="med" type="none"/>
          </a:ln>
        </p:spPr>
      </p:cxnSp>
      <p:sp>
        <p:nvSpPr>
          <p:cNvPr id="349" name="Google Shape;349;p33"/>
          <p:cNvSpPr txBox="1"/>
          <p:nvPr/>
        </p:nvSpPr>
        <p:spPr>
          <a:xfrm>
            <a:off x="6080350" y="5127225"/>
            <a:ext cx="601800" cy="345000"/>
          </a:xfrm>
          <a:prstGeom prst="rect">
            <a:avLst/>
          </a:prstGeom>
          <a:noFill/>
          <a:ln>
            <a:noFill/>
          </a:ln>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en-US" sz="2100">
                <a:solidFill>
                  <a:schemeClr val="dk1"/>
                </a:solidFill>
              </a:rPr>
              <a:t>Main:</a:t>
            </a:r>
            <a:endParaRPr sz="2100">
              <a:solidFill>
                <a:schemeClr val="dk1"/>
              </a:solidFill>
            </a:endParaRPr>
          </a:p>
        </p:txBody>
      </p:sp>
      <p:sp>
        <p:nvSpPr>
          <p:cNvPr id="350" name="Google Shape;350;p33"/>
          <p:cNvSpPr txBox="1"/>
          <p:nvPr/>
        </p:nvSpPr>
        <p:spPr>
          <a:xfrm>
            <a:off x="6722700" y="5201000"/>
            <a:ext cx="1887000" cy="284100"/>
          </a:xfrm>
          <a:prstGeom prst="rect">
            <a:avLst/>
          </a:prstGeom>
          <a:noFill/>
          <a:ln>
            <a:noFill/>
          </a:ln>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rPr lang="en-US" sz="2100">
                <a:solidFill>
                  <a:schemeClr val="dk1"/>
                </a:solidFill>
              </a:rPr>
              <a:t>i = 3      DoWork(2)</a:t>
            </a:r>
            <a:endParaRPr sz="2100">
              <a:solidFill>
                <a:schemeClr val="dk1"/>
              </a:solidFill>
            </a:endParaRPr>
          </a:p>
        </p:txBody>
      </p:sp>
      <p:cxnSp>
        <p:nvCxnSpPr>
          <p:cNvPr id="351" name="Google Shape;351;p33"/>
          <p:cNvCxnSpPr/>
          <p:nvPr/>
        </p:nvCxnSpPr>
        <p:spPr>
          <a:xfrm>
            <a:off x="6682150" y="5201000"/>
            <a:ext cx="1887000" cy="0"/>
          </a:xfrm>
          <a:prstGeom prst="straightConnector1">
            <a:avLst/>
          </a:prstGeom>
          <a:noFill/>
          <a:ln cap="flat" cmpd="sng" w="9525">
            <a:solidFill>
              <a:schemeClr val="dk2"/>
            </a:solidFill>
            <a:prstDash val="solid"/>
            <a:round/>
            <a:headEnd len="med" w="med" type="none"/>
            <a:tailEnd len="med" w="med" type="none"/>
          </a:ln>
        </p:spPr>
      </p:cxnSp>
      <p:cxnSp>
        <p:nvCxnSpPr>
          <p:cNvPr id="352" name="Google Shape;352;p33"/>
          <p:cNvCxnSpPr/>
          <p:nvPr/>
        </p:nvCxnSpPr>
        <p:spPr>
          <a:xfrm>
            <a:off x="534275" y="4119950"/>
            <a:ext cx="182700" cy="0"/>
          </a:xfrm>
          <a:prstGeom prst="straightConnector1">
            <a:avLst/>
          </a:prstGeom>
          <a:noFill/>
          <a:ln cap="flat" cmpd="sng" w="9525">
            <a:solidFill>
              <a:schemeClr val="accent2"/>
            </a:solidFill>
            <a:prstDash val="solid"/>
            <a:round/>
            <a:headEnd len="med" w="med" type="none"/>
            <a:tailEnd len="med" w="med" type="stealth"/>
          </a:ln>
        </p:spPr>
      </p:cxnSp>
      <p:sp>
        <p:nvSpPr>
          <p:cNvPr id="353" name="Google Shape;353;p33"/>
          <p:cNvSpPr txBox="1"/>
          <p:nvPr/>
        </p:nvSpPr>
        <p:spPr>
          <a:xfrm>
            <a:off x="608700" y="4429975"/>
            <a:ext cx="5065800" cy="18666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US" sz="2100">
                <a:solidFill>
                  <a:schemeClr val="accent6"/>
                </a:solidFill>
              </a:rPr>
              <a:t>Output:</a:t>
            </a:r>
            <a:endParaRPr sz="2100">
              <a:solidFill>
                <a:schemeClr val="accent6"/>
              </a:solidFill>
            </a:endParaRPr>
          </a:p>
          <a:p>
            <a:pPr indent="0" lvl="0" marL="0" rtl="0" algn="l">
              <a:spcBef>
                <a:spcPts val="0"/>
              </a:spcBef>
              <a:spcAft>
                <a:spcPts val="0"/>
              </a:spcAft>
              <a:buNone/>
            </a:pPr>
            <a:r>
              <a:rPr lang="en-US" sz="2100">
                <a:solidFill>
                  <a:schemeClr val="accent6"/>
                </a:solidFill>
              </a:rPr>
              <a:t>3 2 2 1 1</a:t>
            </a:r>
            <a:endParaRPr sz="2100">
              <a:solidFill>
                <a:schemeClr val="accent6"/>
              </a:solidFill>
            </a:endParaRPr>
          </a:p>
        </p:txBody>
      </p:sp>
      <p:sp>
        <p:nvSpPr>
          <p:cNvPr id="354" name="Google Shape;354;p33"/>
          <p:cNvSpPr txBox="1"/>
          <p:nvPr/>
        </p:nvSpPr>
        <p:spPr>
          <a:xfrm>
            <a:off x="6722700" y="4910625"/>
            <a:ext cx="1846500" cy="284100"/>
          </a:xfrm>
          <a:prstGeom prst="rect">
            <a:avLst/>
          </a:prstGeom>
          <a:noFill/>
          <a:ln>
            <a:noFill/>
          </a:ln>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rPr lang="en-US" sz="2100">
                <a:solidFill>
                  <a:schemeClr val="dk1"/>
                </a:solidFill>
              </a:rPr>
              <a:t>i = 1</a:t>
            </a:r>
            <a:endParaRPr sz="2100">
              <a:solidFill>
                <a:schemeClr val="dk1"/>
              </a:solidFill>
            </a:endParaRPr>
          </a:p>
        </p:txBody>
      </p:sp>
      <p:cxnSp>
        <p:nvCxnSpPr>
          <p:cNvPr id="355" name="Google Shape;355;p33"/>
          <p:cNvCxnSpPr/>
          <p:nvPr/>
        </p:nvCxnSpPr>
        <p:spPr>
          <a:xfrm>
            <a:off x="6675400" y="4903400"/>
            <a:ext cx="1900500" cy="0"/>
          </a:xfrm>
          <a:prstGeom prst="straightConnector1">
            <a:avLst/>
          </a:prstGeom>
          <a:noFill/>
          <a:ln cap="flat" cmpd="sng" w="9525">
            <a:solidFill>
              <a:schemeClr val="dk2"/>
            </a:solidFill>
            <a:prstDash val="solid"/>
            <a:round/>
            <a:headEnd len="med" w="med" type="none"/>
            <a:tailEnd len="med" w="med" type="none"/>
          </a:ln>
        </p:spPr>
      </p:cxnSp>
      <p:cxnSp>
        <p:nvCxnSpPr>
          <p:cNvPr id="356" name="Google Shape;356;p33"/>
          <p:cNvCxnSpPr/>
          <p:nvPr/>
        </p:nvCxnSpPr>
        <p:spPr>
          <a:xfrm flipH="1">
            <a:off x="6668750" y="4903400"/>
            <a:ext cx="1893600" cy="290700"/>
          </a:xfrm>
          <a:prstGeom prst="straightConnector1">
            <a:avLst/>
          </a:prstGeom>
          <a:noFill/>
          <a:ln cap="flat" cmpd="sng" w="9525">
            <a:solidFill>
              <a:schemeClr val="accent2"/>
            </a:solidFill>
            <a:prstDash val="solid"/>
            <a:round/>
            <a:headEnd len="med" w="med" type="none"/>
            <a:tailEnd len="med" w="med" type="none"/>
          </a:ln>
        </p:spPr>
      </p:cxnSp>
      <p:cxnSp>
        <p:nvCxnSpPr>
          <p:cNvPr id="357" name="Google Shape;357;p33"/>
          <p:cNvCxnSpPr/>
          <p:nvPr/>
        </p:nvCxnSpPr>
        <p:spPr>
          <a:xfrm>
            <a:off x="6695675" y="4903400"/>
            <a:ext cx="1866600" cy="30450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34"/>
          <p:cNvSpPr txBox="1"/>
          <p:nvPr>
            <p:ph type="title"/>
          </p:nvPr>
        </p:nvSpPr>
        <p:spPr>
          <a:xfrm>
            <a:off x="369875" y="508933"/>
            <a:ext cx="8418300" cy="770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Tracing Recursion with two recursive calls</a:t>
            </a:r>
            <a:endParaRPr/>
          </a:p>
        </p:txBody>
      </p:sp>
      <p:sp>
        <p:nvSpPr>
          <p:cNvPr id="364" name="Google Shape;364;p34"/>
          <p:cNvSpPr txBox="1"/>
          <p:nvPr>
            <p:ph idx="1" type="body"/>
          </p:nvPr>
        </p:nvSpPr>
        <p:spPr>
          <a:xfrm>
            <a:off x="599825" y="1253325"/>
            <a:ext cx="4993500" cy="31362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sz="2400">
                <a:solidFill>
                  <a:srgbClr val="0432FF"/>
                </a:solidFill>
                <a:latin typeface="Courier"/>
                <a:ea typeface="Courier"/>
                <a:cs typeface="Courier"/>
                <a:sym typeface="Courier"/>
              </a:rPr>
              <a:t>void</a:t>
            </a:r>
            <a:r>
              <a:rPr lang="en-US" sz="2400">
                <a:latin typeface="Courier"/>
                <a:ea typeface="Courier"/>
                <a:cs typeface="Courier"/>
                <a:sym typeface="Courier"/>
              </a:rPr>
              <a:t> DoWork(</a:t>
            </a:r>
            <a:r>
              <a:rPr lang="en-US" sz="2400">
                <a:solidFill>
                  <a:srgbClr val="0432FF"/>
                </a:solidFill>
                <a:latin typeface="Courier"/>
                <a:ea typeface="Courier"/>
                <a:cs typeface="Courier"/>
                <a:sym typeface="Courier"/>
              </a:rPr>
              <a:t>int</a:t>
            </a:r>
            <a:r>
              <a:rPr lang="en-US" sz="2400">
                <a:latin typeface="Courier"/>
                <a:ea typeface="Courier"/>
                <a:cs typeface="Courier"/>
                <a:sym typeface="Courier"/>
              </a:rPr>
              <a:t> i)</a:t>
            </a:r>
            <a:br>
              <a:rPr lang="en-US" sz="2400">
                <a:latin typeface="Courier"/>
                <a:ea typeface="Courier"/>
                <a:cs typeface="Courier"/>
                <a:sym typeface="Courier"/>
              </a:rPr>
            </a:br>
            <a:r>
              <a:rPr lang="en-US" sz="2400">
                <a:latin typeface="Courier"/>
                <a:ea typeface="Courier"/>
                <a:cs typeface="Courier"/>
                <a:sym typeface="Courier"/>
              </a:rPr>
              <a:t>{</a:t>
            </a:r>
            <a:br>
              <a:rPr lang="en-US" sz="2400">
                <a:latin typeface="Courier"/>
                <a:ea typeface="Courier"/>
                <a:cs typeface="Courier"/>
                <a:sym typeface="Courier"/>
              </a:rPr>
            </a:br>
            <a:r>
              <a:rPr lang="en-US" sz="2400">
                <a:latin typeface="Courier"/>
                <a:ea typeface="Courier"/>
                <a:cs typeface="Courier"/>
                <a:sym typeface="Courier"/>
              </a:rPr>
              <a:t>  System.out.print(i+” “);</a:t>
            </a:r>
            <a:br>
              <a:rPr lang="en-US" sz="2400">
                <a:latin typeface="Courier"/>
                <a:ea typeface="Courier"/>
                <a:cs typeface="Courier"/>
                <a:sym typeface="Courier"/>
              </a:rPr>
            </a:br>
            <a:r>
              <a:rPr lang="en-US" sz="2400">
                <a:latin typeface="Courier"/>
                <a:ea typeface="Courier"/>
                <a:cs typeface="Courier"/>
                <a:sym typeface="Courier"/>
              </a:rPr>
              <a:t>  </a:t>
            </a:r>
            <a:r>
              <a:rPr lang="en-US" sz="2400">
                <a:solidFill>
                  <a:srgbClr val="0432FF"/>
                </a:solidFill>
                <a:latin typeface="Courier"/>
                <a:ea typeface="Courier"/>
                <a:cs typeface="Courier"/>
                <a:sym typeface="Courier"/>
              </a:rPr>
              <a:t>if</a:t>
            </a:r>
            <a:r>
              <a:rPr lang="en-US" sz="2400">
                <a:latin typeface="Courier"/>
                <a:ea typeface="Courier"/>
                <a:cs typeface="Courier"/>
                <a:sym typeface="Courier"/>
              </a:rPr>
              <a:t> (i &gt; 2){</a:t>
            </a:r>
            <a:br>
              <a:rPr lang="en-US" sz="2400">
                <a:latin typeface="Courier"/>
                <a:ea typeface="Courier"/>
                <a:cs typeface="Courier"/>
                <a:sym typeface="Courier"/>
              </a:rPr>
            </a:br>
            <a:r>
              <a:rPr lang="en-US" sz="2400">
                <a:latin typeface="Courier"/>
                <a:ea typeface="Courier"/>
                <a:cs typeface="Courier"/>
                <a:sym typeface="Courier"/>
              </a:rPr>
              <a:t>    DoWork(i-1);            </a:t>
            </a:r>
            <a:endParaRPr sz="2400">
              <a:latin typeface="Courier"/>
              <a:ea typeface="Courier"/>
              <a:cs typeface="Courier"/>
              <a:sym typeface="Courier"/>
            </a:endParaRPr>
          </a:p>
          <a:p>
            <a:pPr indent="0" lvl="0" marL="0" rtl="0" algn="l">
              <a:spcBef>
                <a:spcPts val="0"/>
              </a:spcBef>
              <a:spcAft>
                <a:spcPts val="0"/>
              </a:spcAft>
              <a:buNone/>
            </a:pPr>
            <a:r>
              <a:rPr lang="en-US" sz="2400">
                <a:latin typeface="Courier"/>
                <a:ea typeface="Courier"/>
                <a:cs typeface="Courier"/>
                <a:sym typeface="Courier"/>
              </a:rPr>
              <a:t>    DoWork(i-2);</a:t>
            </a:r>
            <a:br>
              <a:rPr lang="en-US" sz="2400">
                <a:latin typeface="Courier"/>
                <a:ea typeface="Courier"/>
                <a:cs typeface="Courier"/>
                <a:sym typeface="Courier"/>
              </a:rPr>
            </a:br>
            <a:r>
              <a:rPr lang="en-US" sz="2400">
                <a:latin typeface="Courier"/>
                <a:ea typeface="Courier"/>
                <a:cs typeface="Courier"/>
                <a:sym typeface="Courier"/>
              </a:rPr>
              <a:t>  }</a:t>
            </a:r>
            <a:br>
              <a:rPr lang="en-US" sz="2400">
                <a:latin typeface="Courier"/>
                <a:ea typeface="Courier"/>
                <a:cs typeface="Courier"/>
                <a:sym typeface="Courier"/>
              </a:rPr>
            </a:br>
            <a:r>
              <a:rPr lang="en-US" sz="2400">
                <a:latin typeface="Courier"/>
                <a:ea typeface="Courier"/>
                <a:cs typeface="Courier"/>
                <a:sym typeface="Courier"/>
              </a:rPr>
              <a:t>  System.out.print(i+” “);</a:t>
            </a:r>
            <a:br>
              <a:rPr lang="en-US" sz="2400">
                <a:latin typeface="Courier"/>
                <a:ea typeface="Courier"/>
                <a:cs typeface="Courier"/>
                <a:sym typeface="Courier"/>
              </a:rPr>
            </a:br>
            <a:r>
              <a:rPr lang="en-US" sz="2400">
                <a:latin typeface="Courier"/>
                <a:ea typeface="Courier"/>
                <a:cs typeface="Courier"/>
                <a:sym typeface="Courier"/>
              </a:rPr>
              <a:t>}</a:t>
            </a:r>
            <a:endParaRPr/>
          </a:p>
        </p:txBody>
      </p:sp>
      <p:cxnSp>
        <p:nvCxnSpPr>
          <p:cNvPr id="365" name="Google Shape;365;p34"/>
          <p:cNvCxnSpPr/>
          <p:nvPr/>
        </p:nvCxnSpPr>
        <p:spPr>
          <a:xfrm>
            <a:off x="6668600" y="1279625"/>
            <a:ext cx="0" cy="4218900"/>
          </a:xfrm>
          <a:prstGeom prst="straightConnector1">
            <a:avLst/>
          </a:prstGeom>
          <a:noFill/>
          <a:ln cap="flat" cmpd="sng" w="9525">
            <a:solidFill>
              <a:schemeClr val="dk2"/>
            </a:solidFill>
            <a:prstDash val="solid"/>
            <a:round/>
            <a:headEnd len="med" w="med" type="none"/>
            <a:tailEnd len="med" w="med" type="none"/>
          </a:ln>
        </p:spPr>
      </p:cxnSp>
      <p:cxnSp>
        <p:nvCxnSpPr>
          <p:cNvPr id="366" name="Google Shape;366;p34"/>
          <p:cNvCxnSpPr/>
          <p:nvPr/>
        </p:nvCxnSpPr>
        <p:spPr>
          <a:xfrm>
            <a:off x="8569150" y="1253325"/>
            <a:ext cx="0" cy="4218900"/>
          </a:xfrm>
          <a:prstGeom prst="straightConnector1">
            <a:avLst/>
          </a:prstGeom>
          <a:noFill/>
          <a:ln cap="flat" cmpd="sng" w="9525">
            <a:solidFill>
              <a:schemeClr val="dk2"/>
            </a:solidFill>
            <a:prstDash val="solid"/>
            <a:round/>
            <a:headEnd len="med" w="med" type="none"/>
            <a:tailEnd len="med" w="med" type="none"/>
          </a:ln>
        </p:spPr>
      </p:cxnSp>
      <p:cxnSp>
        <p:nvCxnSpPr>
          <p:cNvPr id="367" name="Google Shape;367;p34"/>
          <p:cNvCxnSpPr/>
          <p:nvPr/>
        </p:nvCxnSpPr>
        <p:spPr>
          <a:xfrm>
            <a:off x="6682150" y="5485050"/>
            <a:ext cx="1887000" cy="0"/>
          </a:xfrm>
          <a:prstGeom prst="straightConnector1">
            <a:avLst/>
          </a:prstGeom>
          <a:noFill/>
          <a:ln cap="flat" cmpd="sng" w="9525">
            <a:solidFill>
              <a:schemeClr val="dk2"/>
            </a:solidFill>
            <a:prstDash val="solid"/>
            <a:round/>
            <a:headEnd len="med" w="med" type="none"/>
            <a:tailEnd len="med" w="med" type="none"/>
          </a:ln>
        </p:spPr>
      </p:cxnSp>
      <p:sp>
        <p:nvSpPr>
          <p:cNvPr id="368" name="Google Shape;368;p34"/>
          <p:cNvSpPr txBox="1"/>
          <p:nvPr/>
        </p:nvSpPr>
        <p:spPr>
          <a:xfrm>
            <a:off x="6080350" y="5127225"/>
            <a:ext cx="601800" cy="345000"/>
          </a:xfrm>
          <a:prstGeom prst="rect">
            <a:avLst/>
          </a:prstGeom>
          <a:noFill/>
          <a:ln>
            <a:noFill/>
          </a:ln>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en-US" sz="2100">
                <a:solidFill>
                  <a:schemeClr val="dk1"/>
                </a:solidFill>
              </a:rPr>
              <a:t>Main:</a:t>
            </a:r>
            <a:endParaRPr sz="2100">
              <a:solidFill>
                <a:schemeClr val="dk1"/>
              </a:solidFill>
            </a:endParaRPr>
          </a:p>
        </p:txBody>
      </p:sp>
      <p:sp>
        <p:nvSpPr>
          <p:cNvPr id="369" name="Google Shape;369;p34"/>
          <p:cNvSpPr txBox="1"/>
          <p:nvPr/>
        </p:nvSpPr>
        <p:spPr>
          <a:xfrm>
            <a:off x="6722700" y="5201000"/>
            <a:ext cx="1887000" cy="284100"/>
          </a:xfrm>
          <a:prstGeom prst="rect">
            <a:avLst/>
          </a:prstGeom>
          <a:noFill/>
          <a:ln>
            <a:noFill/>
          </a:ln>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rPr lang="en-US" sz="2100">
                <a:solidFill>
                  <a:schemeClr val="dk1"/>
                </a:solidFill>
              </a:rPr>
              <a:t>i = 3     </a:t>
            </a:r>
            <a:endParaRPr sz="2100">
              <a:solidFill>
                <a:schemeClr val="dk1"/>
              </a:solidFill>
            </a:endParaRPr>
          </a:p>
        </p:txBody>
      </p:sp>
      <p:cxnSp>
        <p:nvCxnSpPr>
          <p:cNvPr id="370" name="Google Shape;370;p34"/>
          <p:cNvCxnSpPr/>
          <p:nvPr/>
        </p:nvCxnSpPr>
        <p:spPr>
          <a:xfrm>
            <a:off x="6682150" y="5201000"/>
            <a:ext cx="1887000" cy="0"/>
          </a:xfrm>
          <a:prstGeom prst="straightConnector1">
            <a:avLst/>
          </a:prstGeom>
          <a:noFill/>
          <a:ln cap="flat" cmpd="sng" w="9525">
            <a:solidFill>
              <a:schemeClr val="dk2"/>
            </a:solidFill>
            <a:prstDash val="solid"/>
            <a:round/>
            <a:headEnd len="med" w="med" type="none"/>
            <a:tailEnd len="med" w="med" type="none"/>
          </a:ln>
        </p:spPr>
      </p:cxnSp>
      <p:cxnSp>
        <p:nvCxnSpPr>
          <p:cNvPr id="371" name="Google Shape;371;p34"/>
          <p:cNvCxnSpPr/>
          <p:nvPr/>
        </p:nvCxnSpPr>
        <p:spPr>
          <a:xfrm>
            <a:off x="689850" y="3795300"/>
            <a:ext cx="182700" cy="0"/>
          </a:xfrm>
          <a:prstGeom prst="straightConnector1">
            <a:avLst/>
          </a:prstGeom>
          <a:noFill/>
          <a:ln cap="flat" cmpd="sng" w="9525">
            <a:solidFill>
              <a:schemeClr val="accent2"/>
            </a:solidFill>
            <a:prstDash val="solid"/>
            <a:round/>
            <a:headEnd len="med" w="med" type="none"/>
            <a:tailEnd len="med" w="med" type="stealth"/>
          </a:ln>
        </p:spPr>
      </p:cxnSp>
      <p:sp>
        <p:nvSpPr>
          <p:cNvPr id="372" name="Google Shape;372;p34"/>
          <p:cNvSpPr txBox="1"/>
          <p:nvPr/>
        </p:nvSpPr>
        <p:spPr>
          <a:xfrm>
            <a:off x="608700" y="4429975"/>
            <a:ext cx="5065800" cy="18666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US" sz="2100">
                <a:solidFill>
                  <a:schemeClr val="accent6"/>
                </a:solidFill>
              </a:rPr>
              <a:t>Output:</a:t>
            </a:r>
            <a:endParaRPr sz="2100">
              <a:solidFill>
                <a:schemeClr val="accent6"/>
              </a:solidFill>
            </a:endParaRPr>
          </a:p>
          <a:p>
            <a:pPr indent="0" lvl="0" marL="0" rtl="0" algn="l">
              <a:spcBef>
                <a:spcPts val="0"/>
              </a:spcBef>
              <a:spcAft>
                <a:spcPts val="0"/>
              </a:spcAft>
              <a:buNone/>
            </a:pPr>
            <a:r>
              <a:rPr lang="en-US" sz="2100">
                <a:solidFill>
                  <a:schemeClr val="accent6"/>
                </a:solidFill>
              </a:rPr>
              <a:t>3 2 2 1 1 3</a:t>
            </a:r>
            <a:endParaRPr sz="2100">
              <a:solidFill>
                <a:schemeClr val="accent6"/>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sp>
        <p:nvSpPr>
          <p:cNvPr id="41" name="Google Shape;41;p8"/>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US" sz="4000"/>
              <a:t>How to solve this</a:t>
            </a:r>
            <a:endParaRPr/>
          </a:p>
        </p:txBody>
      </p:sp>
      <p:sp>
        <p:nvSpPr>
          <p:cNvPr id="42" name="Google Shape;42;p8"/>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lnSpcReduction="10000"/>
          </a:bodyPr>
          <a:lstStyle/>
          <a:p>
            <a:pPr indent="-431800" lvl="0" marL="457200" rtl="0" algn="l">
              <a:lnSpc>
                <a:spcPct val="90000"/>
              </a:lnSpc>
              <a:spcBef>
                <a:spcPts val="0"/>
              </a:spcBef>
              <a:spcAft>
                <a:spcPts val="0"/>
              </a:spcAft>
              <a:buClr>
                <a:schemeClr val="dk1"/>
              </a:buClr>
              <a:buSzPts val="3200"/>
              <a:buChar char="●"/>
            </a:pPr>
            <a:r>
              <a:rPr lang="en-US" sz="3200">
                <a:solidFill>
                  <a:schemeClr val="dk1"/>
                </a:solidFill>
              </a:rPr>
              <a:t>Base case </a:t>
            </a:r>
            <a:endParaRPr sz="3200">
              <a:solidFill>
                <a:schemeClr val="dk1"/>
              </a:solidFill>
            </a:endParaRPr>
          </a:p>
          <a:p>
            <a:pPr indent="-431800" lvl="1" marL="914400" rtl="0" algn="l">
              <a:lnSpc>
                <a:spcPct val="90000"/>
              </a:lnSpc>
              <a:spcBef>
                <a:spcPts val="0"/>
              </a:spcBef>
              <a:spcAft>
                <a:spcPts val="0"/>
              </a:spcAft>
              <a:buSzPts val="3200"/>
              <a:buChar char="○"/>
            </a:pPr>
            <a:r>
              <a:rPr lang="en-US" sz="3200"/>
              <a:t>String is one character long =&gt; it’s already reversed.</a:t>
            </a:r>
            <a:endParaRPr sz="3200"/>
          </a:p>
          <a:p>
            <a:pPr indent="-431800" lvl="0" marL="457200" rtl="0" algn="l">
              <a:lnSpc>
                <a:spcPct val="90000"/>
              </a:lnSpc>
              <a:spcBef>
                <a:spcPts val="0"/>
              </a:spcBef>
              <a:spcAft>
                <a:spcPts val="0"/>
              </a:spcAft>
              <a:buSzPts val="3200"/>
              <a:buChar char="●"/>
            </a:pPr>
            <a:r>
              <a:rPr lang="en-US" sz="3200"/>
              <a:t>Recursive call:</a:t>
            </a:r>
            <a:endParaRPr sz="3200"/>
          </a:p>
          <a:p>
            <a:pPr indent="-431800" lvl="1" marL="914400" rtl="0" algn="l">
              <a:lnSpc>
                <a:spcPct val="90000"/>
              </a:lnSpc>
              <a:spcBef>
                <a:spcPts val="0"/>
              </a:spcBef>
              <a:spcAft>
                <a:spcPts val="0"/>
              </a:spcAft>
              <a:buSzPts val="3200"/>
              <a:buChar char="○"/>
            </a:pPr>
            <a:r>
              <a:rPr lang="en-US" sz="3200"/>
              <a:t>Take the first letter off the string and reverse </a:t>
            </a:r>
            <a:r>
              <a:rPr lang="en-US" sz="3200"/>
              <a:t>what's</a:t>
            </a:r>
            <a:r>
              <a:rPr lang="en-US" sz="3200"/>
              <a:t> left, add the first character to the end.</a:t>
            </a:r>
            <a:endParaRPr sz="3200"/>
          </a:p>
          <a:p>
            <a:pPr indent="-431800" lvl="2" marL="1371600" rtl="0" algn="l">
              <a:lnSpc>
                <a:spcPct val="90000"/>
              </a:lnSpc>
              <a:spcBef>
                <a:spcPts val="0"/>
              </a:spcBef>
              <a:spcAft>
                <a:spcPts val="0"/>
              </a:spcAft>
              <a:buSzPts val="3200"/>
              <a:buChar char="■"/>
            </a:pPr>
            <a:r>
              <a:rPr lang="en-US" sz="3200"/>
              <a:t>e.g.  “abc”</a:t>
            </a:r>
            <a:endParaRPr sz="3200"/>
          </a:p>
          <a:p>
            <a:pPr indent="-431800" lvl="2" marL="1371600" rtl="0" algn="l">
              <a:lnSpc>
                <a:spcPct val="90000"/>
              </a:lnSpc>
              <a:spcBef>
                <a:spcPts val="0"/>
              </a:spcBef>
              <a:spcAft>
                <a:spcPts val="0"/>
              </a:spcAft>
              <a:buSzPts val="3200"/>
              <a:buChar char="■"/>
            </a:pPr>
            <a:r>
              <a:rPr lang="en-US" sz="3200"/>
              <a:t>reverse(“bc”) add “a” to the end.</a:t>
            </a:r>
            <a:endParaRPr sz="3200"/>
          </a:p>
          <a:p>
            <a:pPr indent="-431800" lvl="2" marL="1371600" rtl="0" algn="l">
              <a:lnSpc>
                <a:spcPct val="90000"/>
              </a:lnSpc>
              <a:spcBef>
                <a:spcPts val="0"/>
              </a:spcBef>
              <a:spcAft>
                <a:spcPts val="0"/>
              </a:spcAft>
              <a:buSzPts val="3200"/>
              <a:buChar char="■"/>
            </a:pPr>
            <a:r>
              <a:rPr lang="en-US" sz="3200"/>
              <a:t>That will become:</a:t>
            </a:r>
            <a:endParaRPr sz="3200"/>
          </a:p>
          <a:p>
            <a:pPr indent="-431800" lvl="2" marL="1371600" rtl="0" algn="l">
              <a:lnSpc>
                <a:spcPct val="90000"/>
              </a:lnSpc>
              <a:spcBef>
                <a:spcPts val="0"/>
              </a:spcBef>
              <a:spcAft>
                <a:spcPts val="0"/>
              </a:spcAft>
              <a:buSzPts val="3200"/>
              <a:buChar char="■"/>
            </a:pPr>
            <a:r>
              <a:rPr lang="en-US" sz="3200"/>
              <a:t>reverse (“c”) and add “b” to the end”</a:t>
            </a:r>
            <a:endParaRPr sz="3200"/>
          </a:p>
          <a:p>
            <a:pPr indent="-431800" lvl="2" marL="1371600" rtl="0" algn="l">
              <a:lnSpc>
                <a:spcPct val="90000"/>
              </a:lnSpc>
              <a:spcBef>
                <a:spcPts val="0"/>
              </a:spcBef>
              <a:spcAft>
                <a:spcPts val="0"/>
              </a:spcAft>
              <a:buSzPts val="3200"/>
              <a:buChar char="■"/>
            </a:pPr>
            <a:r>
              <a:rPr lang="en-US" sz="3200"/>
              <a:t>“c” + “b” + “a”  = “cba”</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35"/>
          <p:cNvSpPr txBox="1"/>
          <p:nvPr>
            <p:ph type="title"/>
          </p:nvPr>
        </p:nvSpPr>
        <p:spPr>
          <a:xfrm>
            <a:off x="369875" y="508933"/>
            <a:ext cx="8418300" cy="770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Tracing Recursion with two recursive calls</a:t>
            </a:r>
            <a:endParaRPr/>
          </a:p>
        </p:txBody>
      </p:sp>
      <p:sp>
        <p:nvSpPr>
          <p:cNvPr id="379" name="Google Shape;379;p35"/>
          <p:cNvSpPr txBox="1"/>
          <p:nvPr>
            <p:ph idx="1" type="body"/>
          </p:nvPr>
        </p:nvSpPr>
        <p:spPr>
          <a:xfrm>
            <a:off x="599825" y="1253325"/>
            <a:ext cx="4993500" cy="31362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sz="2400">
                <a:solidFill>
                  <a:srgbClr val="0432FF"/>
                </a:solidFill>
                <a:latin typeface="Courier"/>
                <a:ea typeface="Courier"/>
                <a:cs typeface="Courier"/>
                <a:sym typeface="Courier"/>
              </a:rPr>
              <a:t>void</a:t>
            </a:r>
            <a:r>
              <a:rPr lang="en-US" sz="2400">
                <a:latin typeface="Courier"/>
                <a:ea typeface="Courier"/>
                <a:cs typeface="Courier"/>
                <a:sym typeface="Courier"/>
              </a:rPr>
              <a:t> DoWork(</a:t>
            </a:r>
            <a:r>
              <a:rPr lang="en-US" sz="2400">
                <a:solidFill>
                  <a:srgbClr val="0432FF"/>
                </a:solidFill>
                <a:latin typeface="Courier"/>
                <a:ea typeface="Courier"/>
                <a:cs typeface="Courier"/>
                <a:sym typeface="Courier"/>
              </a:rPr>
              <a:t>int</a:t>
            </a:r>
            <a:r>
              <a:rPr lang="en-US" sz="2400">
                <a:latin typeface="Courier"/>
                <a:ea typeface="Courier"/>
                <a:cs typeface="Courier"/>
                <a:sym typeface="Courier"/>
              </a:rPr>
              <a:t> i)</a:t>
            </a:r>
            <a:br>
              <a:rPr lang="en-US" sz="2400">
                <a:latin typeface="Courier"/>
                <a:ea typeface="Courier"/>
                <a:cs typeface="Courier"/>
                <a:sym typeface="Courier"/>
              </a:rPr>
            </a:br>
            <a:r>
              <a:rPr lang="en-US" sz="2400">
                <a:latin typeface="Courier"/>
                <a:ea typeface="Courier"/>
                <a:cs typeface="Courier"/>
                <a:sym typeface="Courier"/>
              </a:rPr>
              <a:t>{</a:t>
            </a:r>
            <a:br>
              <a:rPr lang="en-US" sz="2400">
                <a:latin typeface="Courier"/>
                <a:ea typeface="Courier"/>
                <a:cs typeface="Courier"/>
                <a:sym typeface="Courier"/>
              </a:rPr>
            </a:br>
            <a:r>
              <a:rPr lang="en-US" sz="2400">
                <a:latin typeface="Courier"/>
                <a:ea typeface="Courier"/>
                <a:cs typeface="Courier"/>
                <a:sym typeface="Courier"/>
              </a:rPr>
              <a:t>  System.out.print(i+” “);</a:t>
            </a:r>
            <a:br>
              <a:rPr lang="en-US" sz="2400">
                <a:latin typeface="Courier"/>
                <a:ea typeface="Courier"/>
                <a:cs typeface="Courier"/>
                <a:sym typeface="Courier"/>
              </a:rPr>
            </a:br>
            <a:r>
              <a:rPr lang="en-US" sz="2400">
                <a:latin typeface="Courier"/>
                <a:ea typeface="Courier"/>
                <a:cs typeface="Courier"/>
                <a:sym typeface="Courier"/>
              </a:rPr>
              <a:t>  </a:t>
            </a:r>
            <a:r>
              <a:rPr lang="en-US" sz="2400">
                <a:solidFill>
                  <a:srgbClr val="0432FF"/>
                </a:solidFill>
                <a:latin typeface="Courier"/>
                <a:ea typeface="Courier"/>
                <a:cs typeface="Courier"/>
                <a:sym typeface="Courier"/>
              </a:rPr>
              <a:t>if</a:t>
            </a:r>
            <a:r>
              <a:rPr lang="en-US" sz="2400">
                <a:latin typeface="Courier"/>
                <a:ea typeface="Courier"/>
                <a:cs typeface="Courier"/>
                <a:sym typeface="Courier"/>
              </a:rPr>
              <a:t> (i &gt; 2){</a:t>
            </a:r>
            <a:br>
              <a:rPr lang="en-US" sz="2400">
                <a:latin typeface="Courier"/>
                <a:ea typeface="Courier"/>
                <a:cs typeface="Courier"/>
                <a:sym typeface="Courier"/>
              </a:rPr>
            </a:br>
            <a:r>
              <a:rPr lang="en-US" sz="2400">
                <a:latin typeface="Courier"/>
                <a:ea typeface="Courier"/>
                <a:cs typeface="Courier"/>
                <a:sym typeface="Courier"/>
              </a:rPr>
              <a:t>    DoWork(i-1);            </a:t>
            </a:r>
            <a:endParaRPr sz="2400">
              <a:latin typeface="Courier"/>
              <a:ea typeface="Courier"/>
              <a:cs typeface="Courier"/>
              <a:sym typeface="Courier"/>
            </a:endParaRPr>
          </a:p>
          <a:p>
            <a:pPr indent="0" lvl="0" marL="0" rtl="0" algn="l">
              <a:spcBef>
                <a:spcPts val="0"/>
              </a:spcBef>
              <a:spcAft>
                <a:spcPts val="0"/>
              </a:spcAft>
              <a:buNone/>
            </a:pPr>
            <a:r>
              <a:rPr lang="en-US" sz="2400">
                <a:latin typeface="Courier"/>
                <a:ea typeface="Courier"/>
                <a:cs typeface="Courier"/>
                <a:sym typeface="Courier"/>
              </a:rPr>
              <a:t>    DoWork(i-2);</a:t>
            </a:r>
            <a:br>
              <a:rPr lang="en-US" sz="2400">
                <a:latin typeface="Courier"/>
                <a:ea typeface="Courier"/>
                <a:cs typeface="Courier"/>
                <a:sym typeface="Courier"/>
              </a:rPr>
            </a:br>
            <a:r>
              <a:rPr lang="en-US" sz="2400">
                <a:latin typeface="Courier"/>
                <a:ea typeface="Courier"/>
                <a:cs typeface="Courier"/>
                <a:sym typeface="Courier"/>
              </a:rPr>
              <a:t>  }</a:t>
            </a:r>
            <a:br>
              <a:rPr lang="en-US" sz="2400">
                <a:latin typeface="Courier"/>
                <a:ea typeface="Courier"/>
                <a:cs typeface="Courier"/>
                <a:sym typeface="Courier"/>
              </a:rPr>
            </a:br>
            <a:r>
              <a:rPr lang="en-US" sz="2400">
                <a:latin typeface="Courier"/>
                <a:ea typeface="Courier"/>
                <a:cs typeface="Courier"/>
                <a:sym typeface="Courier"/>
              </a:rPr>
              <a:t>  System.out.print(i+” “);</a:t>
            </a:r>
            <a:br>
              <a:rPr lang="en-US" sz="2400">
                <a:latin typeface="Courier"/>
                <a:ea typeface="Courier"/>
                <a:cs typeface="Courier"/>
                <a:sym typeface="Courier"/>
              </a:rPr>
            </a:br>
            <a:r>
              <a:rPr lang="en-US" sz="2400">
                <a:latin typeface="Courier"/>
                <a:ea typeface="Courier"/>
                <a:cs typeface="Courier"/>
                <a:sym typeface="Courier"/>
              </a:rPr>
              <a:t>}</a:t>
            </a:r>
            <a:endParaRPr/>
          </a:p>
        </p:txBody>
      </p:sp>
      <p:cxnSp>
        <p:nvCxnSpPr>
          <p:cNvPr id="380" name="Google Shape;380;p35"/>
          <p:cNvCxnSpPr/>
          <p:nvPr/>
        </p:nvCxnSpPr>
        <p:spPr>
          <a:xfrm>
            <a:off x="6668600" y="1279625"/>
            <a:ext cx="0" cy="4218900"/>
          </a:xfrm>
          <a:prstGeom prst="straightConnector1">
            <a:avLst/>
          </a:prstGeom>
          <a:noFill/>
          <a:ln cap="flat" cmpd="sng" w="9525">
            <a:solidFill>
              <a:schemeClr val="dk2"/>
            </a:solidFill>
            <a:prstDash val="solid"/>
            <a:round/>
            <a:headEnd len="med" w="med" type="none"/>
            <a:tailEnd len="med" w="med" type="none"/>
          </a:ln>
        </p:spPr>
      </p:cxnSp>
      <p:cxnSp>
        <p:nvCxnSpPr>
          <p:cNvPr id="381" name="Google Shape;381;p35"/>
          <p:cNvCxnSpPr/>
          <p:nvPr/>
        </p:nvCxnSpPr>
        <p:spPr>
          <a:xfrm>
            <a:off x="8569150" y="1253325"/>
            <a:ext cx="0" cy="4218900"/>
          </a:xfrm>
          <a:prstGeom prst="straightConnector1">
            <a:avLst/>
          </a:prstGeom>
          <a:noFill/>
          <a:ln cap="flat" cmpd="sng" w="9525">
            <a:solidFill>
              <a:schemeClr val="dk2"/>
            </a:solidFill>
            <a:prstDash val="solid"/>
            <a:round/>
            <a:headEnd len="med" w="med" type="none"/>
            <a:tailEnd len="med" w="med" type="none"/>
          </a:ln>
        </p:spPr>
      </p:cxnSp>
      <p:cxnSp>
        <p:nvCxnSpPr>
          <p:cNvPr id="382" name="Google Shape;382;p35"/>
          <p:cNvCxnSpPr/>
          <p:nvPr/>
        </p:nvCxnSpPr>
        <p:spPr>
          <a:xfrm>
            <a:off x="6682150" y="5485050"/>
            <a:ext cx="1887000" cy="0"/>
          </a:xfrm>
          <a:prstGeom prst="straightConnector1">
            <a:avLst/>
          </a:prstGeom>
          <a:noFill/>
          <a:ln cap="flat" cmpd="sng" w="9525">
            <a:solidFill>
              <a:schemeClr val="dk2"/>
            </a:solidFill>
            <a:prstDash val="solid"/>
            <a:round/>
            <a:headEnd len="med" w="med" type="none"/>
            <a:tailEnd len="med" w="med" type="none"/>
          </a:ln>
        </p:spPr>
      </p:cxnSp>
      <p:sp>
        <p:nvSpPr>
          <p:cNvPr id="383" name="Google Shape;383;p35"/>
          <p:cNvSpPr txBox="1"/>
          <p:nvPr/>
        </p:nvSpPr>
        <p:spPr>
          <a:xfrm>
            <a:off x="6080350" y="5127225"/>
            <a:ext cx="601800" cy="345000"/>
          </a:xfrm>
          <a:prstGeom prst="rect">
            <a:avLst/>
          </a:prstGeom>
          <a:noFill/>
          <a:ln>
            <a:noFill/>
          </a:ln>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en-US" sz="2100">
                <a:solidFill>
                  <a:schemeClr val="dk1"/>
                </a:solidFill>
              </a:rPr>
              <a:t>Main:</a:t>
            </a:r>
            <a:endParaRPr sz="2100">
              <a:solidFill>
                <a:schemeClr val="dk1"/>
              </a:solidFill>
            </a:endParaRPr>
          </a:p>
        </p:txBody>
      </p:sp>
      <p:sp>
        <p:nvSpPr>
          <p:cNvPr id="384" name="Google Shape;384;p35"/>
          <p:cNvSpPr txBox="1"/>
          <p:nvPr/>
        </p:nvSpPr>
        <p:spPr>
          <a:xfrm>
            <a:off x="6722700" y="5201000"/>
            <a:ext cx="1887000" cy="284100"/>
          </a:xfrm>
          <a:prstGeom prst="rect">
            <a:avLst/>
          </a:prstGeom>
          <a:noFill/>
          <a:ln>
            <a:noFill/>
          </a:ln>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rPr lang="en-US" sz="2100">
                <a:solidFill>
                  <a:schemeClr val="dk1"/>
                </a:solidFill>
              </a:rPr>
              <a:t>i = 3     </a:t>
            </a:r>
            <a:endParaRPr sz="2100">
              <a:solidFill>
                <a:schemeClr val="dk1"/>
              </a:solidFill>
            </a:endParaRPr>
          </a:p>
        </p:txBody>
      </p:sp>
      <p:cxnSp>
        <p:nvCxnSpPr>
          <p:cNvPr id="385" name="Google Shape;385;p35"/>
          <p:cNvCxnSpPr/>
          <p:nvPr/>
        </p:nvCxnSpPr>
        <p:spPr>
          <a:xfrm>
            <a:off x="6682150" y="5201000"/>
            <a:ext cx="1887000" cy="0"/>
          </a:xfrm>
          <a:prstGeom prst="straightConnector1">
            <a:avLst/>
          </a:prstGeom>
          <a:noFill/>
          <a:ln cap="flat" cmpd="sng" w="9525">
            <a:solidFill>
              <a:schemeClr val="dk2"/>
            </a:solidFill>
            <a:prstDash val="solid"/>
            <a:round/>
            <a:headEnd len="med" w="med" type="none"/>
            <a:tailEnd len="med" w="med" type="none"/>
          </a:ln>
        </p:spPr>
      </p:cxnSp>
      <p:cxnSp>
        <p:nvCxnSpPr>
          <p:cNvPr id="386" name="Google Shape;386;p35"/>
          <p:cNvCxnSpPr/>
          <p:nvPr/>
        </p:nvCxnSpPr>
        <p:spPr>
          <a:xfrm>
            <a:off x="500475" y="4119950"/>
            <a:ext cx="182700" cy="0"/>
          </a:xfrm>
          <a:prstGeom prst="straightConnector1">
            <a:avLst/>
          </a:prstGeom>
          <a:noFill/>
          <a:ln cap="flat" cmpd="sng" w="9525">
            <a:solidFill>
              <a:schemeClr val="accent2"/>
            </a:solidFill>
            <a:prstDash val="solid"/>
            <a:round/>
            <a:headEnd len="med" w="med" type="none"/>
            <a:tailEnd len="med" w="med" type="stealth"/>
          </a:ln>
        </p:spPr>
      </p:cxnSp>
      <p:sp>
        <p:nvSpPr>
          <p:cNvPr id="387" name="Google Shape;387;p35"/>
          <p:cNvSpPr txBox="1"/>
          <p:nvPr/>
        </p:nvSpPr>
        <p:spPr>
          <a:xfrm>
            <a:off x="608700" y="4429975"/>
            <a:ext cx="5065800" cy="18666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US" sz="2100">
                <a:solidFill>
                  <a:schemeClr val="accent6"/>
                </a:solidFill>
              </a:rPr>
              <a:t>Output:</a:t>
            </a:r>
            <a:endParaRPr sz="2100">
              <a:solidFill>
                <a:schemeClr val="accent6"/>
              </a:solidFill>
            </a:endParaRPr>
          </a:p>
          <a:p>
            <a:pPr indent="0" lvl="0" marL="0" rtl="0" algn="l">
              <a:spcBef>
                <a:spcPts val="0"/>
              </a:spcBef>
              <a:spcAft>
                <a:spcPts val="0"/>
              </a:spcAft>
              <a:buNone/>
            </a:pPr>
            <a:r>
              <a:rPr lang="en-US" sz="2100">
                <a:solidFill>
                  <a:schemeClr val="accent6"/>
                </a:solidFill>
              </a:rPr>
              <a:t>3 2 2 1 1 3</a:t>
            </a:r>
            <a:endParaRPr sz="2100">
              <a:solidFill>
                <a:schemeClr val="accent6"/>
              </a:solidFill>
            </a:endParaRPr>
          </a:p>
        </p:txBody>
      </p:sp>
      <p:cxnSp>
        <p:nvCxnSpPr>
          <p:cNvPr id="388" name="Google Shape;388;p35"/>
          <p:cNvCxnSpPr/>
          <p:nvPr/>
        </p:nvCxnSpPr>
        <p:spPr>
          <a:xfrm flipH="1">
            <a:off x="6668600" y="5197700"/>
            <a:ext cx="1893600" cy="290700"/>
          </a:xfrm>
          <a:prstGeom prst="straightConnector1">
            <a:avLst/>
          </a:prstGeom>
          <a:noFill/>
          <a:ln cap="flat" cmpd="sng" w="9525">
            <a:solidFill>
              <a:schemeClr val="accent2"/>
            </a:solidFill>
            <a:prstDash val="solid"/>
            <a:round/>
            <a:headEnd len="med" w="med" type="none"/>
            <a:tailEnd len="med" w="med" type="none"/>
          </a:ln>
        </p:spPr>
      </p:cxnSp>
      <p:cxnSp>
        <p:nvCxnSpPr>
          <p:cNvPr id="389" name="Google Shape;389;p35"/>
          <p:cNvCxnSpPr/>
          <p:nvPr/>
        </p:nvCxnSpPr>
        <p:spPr>
          <a:xfrm>
            <a:off x="6732900" y="5190800"/>
            <a:ext cx="1866600" cy="30450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36"/>
          <p:cNvSpPr txBox="1"/>
          <p:nvPr>
            <p:ph type="title"/>
          </p:nvPr>
        </p:nvSpPr>
        <p:spPr>
          <a:xfrm>
            <a:off x="369875" y="508933"/>
            <a:ext cx="8418300" cy="770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Tracing Recursion with two recursive calls</a:t>
            </a:r>
            <a:endParaRPr/>
          </a:p>
        </p:txBody>
      </p:sp>
      <p:sp>
        <p:nvSpPr>
          <p:cNvPr id="396" name="Google Shape;396;p36"/>
          <p:cNvSpPr txBox="1"/>
          <p:nvPr>
            <p:ph idx="1" type="body"/>
          </p:nvPr>
        </p:nvSpPr>
        <p:spPr>
          <a:xfrm>
            <a:off x="599825" y="1253325"/>
            <a:ext cx="4993500" cy="31362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sz="2400">
                <a:solidFill>
                  <a:srgbClr val="0432FF"/>
                </a:solidFill>
                <a:latin typeface="Courier"/>
                <a:ea typeface="Courier"/>
                <a:cs typeface="Courier"/>
                <a:sym typeface="Courier"/>
              </a:rPr>
              <a:t>void</a:t>
            </a:r>
            <a:r>
              <a:rPr lang="en-US" sz="2400">
                <a:latin typeface="Courier"/>
                <a:ea typeface="Courier"/>
                <a:cs typeface="Courier"/>
                <a:sym typeface="Courier"/>
              </a:rPr>
              <a:t> DoWork(</a:t>
            </a:r>
            <a:r>
              <a:rPr lang="en-US" sz="2400">
                <a:solidFill>
                  <a:srgbClr val="0432FF"/>
                </a:solidFill>
                <a:latin typeface="Courier"/>
                <a:ea typeface="Courier"/>
                <a:cs typeface="Courier"/>
                <a:sym typeface="Courier"/>
              </a:rPr>
              <a:t>int</a:t>
            </a:r>
            <a:r>
              <a:rPr lang="en-US" sz="2400">
                <a:latin typeface="Courier"/>
                <a:ea typeface="Courier"/>
                <a:cs typeface="Courier"/>
                <a:sym typeface="Courier"/>
              </a:rPr>
              <a:t> i)</a:t>
            </a:r>
            <a:br>
              <a:rPr lang="en-US" sz="2400">
                <a:latin typeface="Courier"/>
                <a:ea typeface="Courier"/>
                <a:cs typeface="Courier"/>
                <a:sym typeface="Courier"/>
              </a:rPr>
            </a:br>
            <a:r>
              <a:rPr lang="en-US" sz="2400">
                <a:latin typeface="Courier"/>
                <a:ea typeface="Courier"/>
                <a:cs typeface="Courier"/>
                <a:sym typeface="Courier"/>
              </a:rPr>
              <a:t>{</a:t>
            </a:r>
            <a:br>
              <a:rPr lang="en-US" sz="2400">
                <a:latin typeface="Courier"/>
                <a:ea typeface="Courier"/>
                <a:cs typeface="Courier"/>
                <a:sym typeface="Courier"/>
              </a:rPr>
            </a:br>
            <a:r>
              <a:rPr lang="en-US" sz="2400">
                <a:latin typeface="Courier"/>
                <a:ea typeface="Courier"/>
                <a:cs typeface="Courier"/>
                <a:sym typeface="Courier"/>
              </a:rPr>
              <a:t>  System.out.print(i+” “);</a:t>
            </a:r>
            <a:br>
              <a:rPr lang="en-US" sz="2400">
                <a:latin typeface="Courier"/>
                <a:ea typeface="Courier"/>
                <a:cs typeface="Courier"/>
                <a:sym typeface="Courier"/>
              </a:rPr>
            </a:br>
            <a:r>
              <a:rPr lang="en-US" sz="2400">
                <a:latin typeface="Courier"/>
                <a:ea typeface="Courier"/>
                <a:cs typeface="Courier"/>
                <a:sym typeface="Courier"/>
              </a:rPr>
              <a:t>  </a:t>
            </a:r>
            <a:r>
              <a:rPr lang="en-US" sz="2400">
                <a:solidFill>
                  <a:srgbClr val="0432FF"/>
                </a:solidFill>
                <a:latin typeface="Courier"/>
                <a:ea typeface="Courier"/>
                <a:cs typeface="Courier"/>
                <a:sym typeface="Courier"/>
              </a:rPr>
              <a:t>if</a:t>
            </a:r>
            <a:r>
              <a:rPr lang="en-US" sz="2400">
                <a:latin typeface="Courier"/>
                <a:ea typeface="Courier"/>
                <a:cs typeface="Courier"/>
                <a:sym typeface="Courier"/>
              </a:rPr>
              <a:t> (i &gt; 2){</a:t>
            </a:r>
            <a:br>
              <a:rPr lang="en-US" sz="2400">
                <a:latin typeface="Courier"/>
                <a:ea typeface="Courier"/>
                <a:cs typeface="Courier"/>
                <a:sym typeface="Courier"/>
              </a:rPr>
            </a:br>
            <a:r>
              <a:rPr lang="en-US" sz="2400">
                <a:latin typeface="Courier"/>
                <a:ea typeface="Courier"/>
                <a:cs typeface="Courier"/>
                <a:sym typeface="Courier"/>
              </a:rPr>
              <a:t>    DoWork(i-1);            </a:t>
            </a:r>
            <a:endParaRPr sz="2400">
              <a:latin typeface="Courier"/>
              <a:ea typeface="Courier"/>
              <a:cs typeface="Courier"/>
              <a:sym typeface="Courier"/>
            </a:endParaRPr>
          </a:p>
          <a:p>
            <a:pPr indent="0" lvl="0" marL="0" rtl="0" algn="l">
              <a:spcBef>
                <a:spcPts val="0"/>
              </a:spcBef>
              <a:spcAft>
                <a:spcPts val="0"/>
              </a:spcAft>
              <a:buNone/>
            </a:pPr>
            <a:r>
              <a:rPr lang="en-US" sz="2400">
                <a:latin typeface="Courier"/>
                <a:ea typeface="Courier"/>
                <a:cs typeface="Courier"/>
                <a:sym typeface="Courier"/>
              </a:rPr>
              <a:t>    DoWork(i-2);</a:t>
            </a:r>
            <a:br>
              <a:rPr lang="en-US" sz="2400">
                <a:latin typeface="Courier"/>
                <a:ea typeface="Courier"/>
                <a:cs typeface="Courier"/>
                <a:sym typeface="Courier"/>
              </a:rPr>
            </a:br>
            <a:r>
              <a:rPr lang="en-US" sz="2400">
                <a:latin typeface="Courier"/>
                <a:ea typeface="Courier"/>
                <a:cs typeface="Courier"/>
                <a:sym typeface="Courier"/>
              </a:rPr>
              <a:t>  }</a:t>
            </a:r>
            <a:br>
              <a:rPr lang="en-US" sz="2400">
                <a:latin typeface="Courier"/>
                <a:ea typeface="Courier"/>
                <a:cs typeface="Courier"/>
                <a:sym typeface="Courier"/>
              </a:rPr>
            </a:br>
            <a:r>
              <a:rPr lang="en-US" sz="2400">
                <a:latin typeface="Courier"/>
                <a:ea typeface="Courier"/>
                <a:cs typeface="Courier"/>
                <a:sym typeface="Courier"/>
              </a:rPr>
              <a:t>  System.out.print(i+” “);</a:t>
            </a:r>
            <a:br>
              <a:rPr lang="en-US" sz="2400">
                <a:latin typeface="Courier"/>
                <a:ea typeface="Courier"/>
                <a:cs typeface="Courier"/>
                <a:sym typeface="Courier"/>
              </a:rPr>
            </a:br>
            <a:r>
              <a:rPr lang="en-US" sz="2400">
                <a:latin typeface="Courier"/>
                <a:ea typeface="Courier"/>
                <a:cs typeface="Courier"/>
                <a:sym typeface="Courier"/>
              </a:rPr>
              <a:t>}</a:t>
            </a:r>
            <a:endParaRPr/>
          </a:p>
        </p:txBody>
      </p:sp>
      <p:cxnSp>
        <p:nvCxnSpPr>
          <p:cNvPr id="397" name="Google Shape;397;p36"/>
          <p:cNvCxnSpPr/>
          <p:nvPr/>
        </p:nvCxnSpPr>
        <p:spPr>
          <a:xfrm>
            <a:off x="6668600" y="1279625"/>
            <a:ext cx="0" cy="4218900"/>
          </a:xfrm>
          <a:prstGeom prst="straightConnector1">
            <a:avLst/>
          </a:prstGeom>
          <a:noFill/>
          <a:ln cap="flat" cmpd="sng" w="9525">
            <a:solidFill>
              <a:schemeClr val="dk2"/>
            </a:solidFill>
            <a:prstDash val="solid"/>
            <a:round/>
            <a:headEnd len="med" w="med" type="none"/>
            <a:tailEnd len="med" w="med" type="none"/>
          </a:ln>
        </p:spPr>
      </p:cxnSp>
      <p:cxnSp>
        <p:nvCxnSpPr>
          <p:cNvPr id="398" name="Google Shape;398;p36"/>
          <p:cNvCxnSpPr/>
          <p:nvPr/>
        </p:nvCxnSpPr>
        <p:spPr>
          <a:xfrm>
            <a:off x="8569150" y="1253325"/>
            <a:ext cx="0" cy="4218900"/>
          </a:xfrm>
          <a:prstGeom prst="straightConnector1">
            <a:avLst/>
          </a:prstGeom>
          <a:noFill/>
          <a:ln cap="flat" cmpd="sng" w="9525">
            <a:solidFill>
              <a:schemeClr val="dk2"/>
            </a:solidFill>
            <a:prstDash val="solid"/>
            <a:round/>
            <a:headEnd len="med" w="med" type="none"/>
            <a:tailEnd len="med" w="med" type="none"/>
          </a:ln>
        </p:spPr>
      </p:cxnSp>
      <p:cxnSp>
        <p:nvCxnSpPr>
          <p:cNvPr id="399" name="Google Shape;399;p36"/>
          <p:cNvCxnSpPr/>
          <p:nvPr/>
        </p:nvCxnSpPr>
        <p:spPr>
          <a:xfrm>
            <a:off x="6682150" y="5485050"/>
            <a:ext cx="1887000" cy="0"/>
          </a:xfrm>
          <a:prstGeom prst="straightConnector1">
            <a:avLst/>
          </a:prstGeom>
          <a:noFill/>
          <a:ln cap="flat" cmpd="sng" w="9525">
            <a:solidFill>
              <a:schemeClr val="dk2"/>
            </a:solidFill>
            <a:prstDash val="solid"/>
            <a:round/>
            <a:headEnd len="med" w="med" type="none"/>
            <a:tailEnd len="med" w="med" type="none"/>
          </a:ln>
        </p:spPr>
      </p:cxnSp>
      <p:sp>
        <p:nvSpPr>
          <p:cNvPr id="400" name="Google Shape;400;p36"/>
          <p:cNvSpPr txBox="1"/>
          <p:nvPr/>
        </p:nvSpPr>
        <p:spPr>
          <a:xfrm>
            <a:off x="6080350" y="5127225"/>
            <a:ext cx="601800" cy="345000"/>
          </a:xfrm>
          <a:prstGeom prst="rect">
            <a:avLst/>
          </a:prstGeom>
          <a:noFill/>
          <a:ln>
            <a:noFill/>
          </a:ln>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en-US" sz="2100">
                <a:solidFill>
                  <a:schemeClr val="dk1"/>
                </a:solidFill>
              </a:rPr>
              <a:t>Main:</a:t>
            </a:r>
            <a:endParaRPr sz="2100">
              <a:solidFill>
                <a:schemeClr val="dk1"/>
              </a:solidFill>
            </a:endParaRPr>
          </a:p>
        </p:txBody>
      </p:sp>
      <p:cxnSp>
        <p:nvCxnSpPr>
          <p:cNvPr id="401" name="Google Shape;401;p36"/>
          <p:cNvCxnSpPr/>
          <p:nvPr/>
        </p:nvCxnSpPr>
        <p:spPr>
          <a:xfrm>
            <a:off x="500475" y="4119950"/>
            <a:ext cx="182700" cy="0"/>
          </a:xfrm>
          <a:prstGeom prst="straightConnector1">
            <a:avLst/>
          </a:prstGeom>
          <a:noFill/>
          <a:ln cap="flat" cmpd="sng" w="9525">
            <a:solidFill>
              <a:schemeClr val="accent2"/>
            </a:solidFill>
            <a:prstDash val="solid"/>
            <a:round/>
            <a:headEnd len="med" w="med" type="none"/>
            <a:tailEnd len="med" w="med" type="stealth"/>
          </a:ln>
        </p:spPr>
      </p:cxnSp>
      <p:sp>
        <p:nvSpPr>
          <p:cNvPr id="402" name="Google Shape;402;p36"/>
          <p:cNvSpPr txBox="1"/>
          <p:nvPr/>
        </p:nvSpPr>
        <p:spPr>
          <a:xfrm>
            <a:off x="608700" y="4429975"/>
            <a:ext cx="5065800" cy="18666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US" sz="2100">
                <a:solidFill>
                  <a:schemeClr val="accent6"/>
                </a:solidFill>
              </a:rPr>
              <a:t>Output:</a:t>
            </a:r>
            <a:endParaRPr sz="2100">
              <a:solidFill>
                <a:schemeClr val="accent6"/>
              </a:solidFill>
            </a:endParaRPr>
          </a:p>
          <a:p>
            <a:pPr indent="0" lvl="0" marL="0" rtl="0" algn="l">
              <a:spcBef>
                <a:spcPts val="0"/>
              </a:spcBef>
              <a:spcAft>
                <a:spcPts val="0"/>
              </a:spcAft>
              <a:buNone/>
            </a:pPr>
            <a:r>
              <a:rPr lang="en-US" sz="2100">
                <a:solidFill>
                  <a:schemeClr val="accent6"/>
                </a:solidFill>
              </a:rPr>
              <a:t>3 2 2 1 1 3</a:t>
            </a:r>
            <a:endParaRPr sz="2100">
              <a:solidFill>
                <a:schemeClr val="accent6"/>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37"/>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Output</a:t>
            </a:r>
            <a:endParaRPr/>
          </a:p>
        </p:txBody>
      </p:sp>
      <p:pic>
        <p:nvPicPr>
          <p:cNvPr id="408" name="Google Shape;408;p37"/>
          <p:cNvPicPr preferRelativeResize="0"/>
          <p:nvPr/>
        </p:nvPicPr>
        <p:blipFill>
          <a:blip r:embed="rId3">
            <a:alphaModFix/>
          </a:blip>
          <a:stretch>
            <a:fillRect/>
          </a:stretch>
        </p:blipFill>
        <p:spPr>
          <a:xfrm>
            <a:off x="1833563" y="1851323"/>
            <a:ext cx="5490925" cy="14559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38"/>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Fibonacci Sequence</a:t>
            </a:r>
            <a:endParaRPr/>
          </a:p>
        </p:txBody>
      </p:sp>
      <p:sp>
        <p:nvSpPr>
          <p:cNvPr id="415" name="Google Shape;415;p38"/>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Assume you start with 2 rabbits in a field:</a:t>
            </a:r>
            <a:endParaRPr/>
          </a:p>
          <a:p>
            <a:pPr indent="0" lvl="0" marL="0" rtl="0" algn="l">
              <a:spcBef>
                <a:spcPts val="750"/>
              </a:spcBef>
              <a:spcAft>
                <a:spcPts val="0"/>
              </a:spcAft>
              <a:buNone/>
            </a:pPr>
            <a:r>
              <a:t/>
            </a:r>
            <a:endParaRPr/>
          </a:p>
          <a:p>
            <a:pPr indent="-374650" lvl="0" marL="457200" rtl="0" algn="l">
              <a:spcBef>
                <a:spcPts val="750"/>
              </a:spcBef>
              <a:spcAft>
                <a:spcPts val="0"/>
              </a:spcAft>
              <a:buSzPts val="2300"/>
              <a:buChar char="●"/>
            </a:pPr>
            <a:r>
              <a:rPr lang="en-US"/>
              <a:t>After a month, they will mate, and you’ll now have 3 rabbits.</a:t>
            </a:r>
            <a:endParaRPr/>
          </a:p>
          <a:p>
            <a:pPr indent="-374650" lvl="0" marL="457200" rtl="0" algn="l">
              <a:spcBef>
                <a:spcPts val="0"/>
              </a:spcBef>
              <a:spcAft>
                <a:spcPts val="0"/>
              </a:spcAft>
              <a:buSzPts val="2300"/>
              <a:buChar char="●"/>
            </a:pPr>
            <a:r>
              <a:rPr lang="en-US"/>
              <a:t>One month later, you’ll have 5 rabbits:</a:t>
            </a:r>
            <a:br>
              <a:rPr lang="en-US"/>
            </a:br>
            <a:endParaRPr/>
          </a:p>
          <a:p>
            <a:pPr indent="-374650" lvl="0" marL="457200" rtl="0" algn="l">
              <a:spcBef>
                <a:spcPts val="0"/>
              </a:spcBef>
              <a:spcAft>
                <a:spcPts val="0"/>
              </a:spcAft>
              <a:buSzPts val="2300"/>
              <a:buChar char="●"/>
            </a:pPr>
            <a:r>
              <a:rPr lang="en-US"/>
              <a:t>The next month, you’ll have 8 rabbits </a:t>
            </a:r>
            <a:endParaRPr/>
          </a:p>
          <a:p>
            <a:pPr indent="0" lvl="0" marL="0" rtl="0" algn="l">
              <a:spcBef>
                <a:spcPts val="750"/>
              </a:spcBef>
              <a:spcAft>
                <a:spcPts val="0"/>
              </a:spcAft>
              <a:buNone/>
            </a:pPr>
            <a:r>
              <a:t/>
            </a:r>
            <a:endParaRPr/>
          </a:p>
          <a:p>
            <a:pPr indent="-374650" lvl="0" marL="457200" rtl="0" algn="l">
              <a:spcBef>
                <a:spcPts val="750"/>
              </a:spcBef>
              <a:spcAft>
                <a:spcPts val="0"/>
              </a:spcAft>
              <a:buSzPts val="2300"/>
              <a:buChar char="●"/>
            </a:pPr>
            <a:r>
              <a:rPr lang="en-US"/>
              <a:t>The formula for each month is how many you had last month + how many you had the month before.</a:t>
            </a:r>
            <a:endParaRPr/>
          </a:p>
        </p:txBody>
      </p:sp>
      <p:pic>
        <p:nvPicPr>
          <p:cNvPr id="416" name="Google Shape;416;p38"/>
          <p:cNvPicPr preferRelativeResize="0"/>
          <p:nvPr/>
        </p:nvPicPr>
        <p:blipFill>
          <a:blip r:embed="rId3">
            <a:alphaModFix/>
          </a:blip>
          <a:stretch>
            <a:fillRect/>
          </a:stretch>
        </p:blipFill>
        <p:spPr>
          <a:xfrm>
            <a:off x="2456675" y="2560150"/>
            <a:ext cx="463626" cy="348074"/>
          </a:xfrm>
          <a:prstGeom prst="rect">
            <a:avLst/>
          </a:prstGeom>
          <a:noFill/>
          <a:ln>
            <a:noFill/>
          </a:ln>
        </p:spPr>
      </p:pic>
      <p:pic>
        <p:nvPicPr>
          <p:cNvPr id="417" name="Google Shape;417;p38"/>
          <p:cNvPicPr preferRelativeResize="0"/>
          <p:nvPr/>
        </p:nvPicPr>
        <p:blipFill>
          <a:blip r:embed="rId3">
            <a:alphaModFix/>
          </a:blip>
          <a:stretch>
            <a:fillRect/>
          </a:stretch>
        </p:blipFill>
        <p:spPr>
          <a:xfrm>
            <a:off x="3021650" y="2560150"/>
            <a:ext cx="463626" cy="348074"/>
          </a:xfrm>
          <a:prstGeom prst="rect">
            <a:avLst/>
          </a:prstGeom>
          <a:noFill/>
          <a:ln>
            <a:noFill/>
          </a:ln>
        </p:spPr>
      </p:pic>
      <p:pic>
        <p:nvPicPr>
          <p:cNvPr id="418" name="Google Shape;418;p38"/>
          <p:cNvPicPr preferRelativeResize="0"/>
          <p:nvPr/>
        </p:nvPicPr>
        <p:blipFill>
          <a:blip r:embed="rId3">
            <a:alphaModFix/>
          </a:blip>
          <a:stretch>
            <a:fillRect/>
          </a:stretch>
        </p:blipFill>
        <p:spPr>
          <a:xfrm>
            <a:off x="3586625" y="2560150"/>
            <a:ext cx="463626" cy="348074"/>
          </a:xfrm>
          <a:prstGeom prst="rect">
            <a:avLst/>
          </a:prstGeom>
          <a:noFill/>
          <a:ln>
            <a:noFill/>
          </a:ln>
        </p:spPr>
      </p:pic>
      <p:pic>
        <p:nvPicPr>
          <p:cNvPr id="419" name="Google Shape;419;p38"/>
          <p:cNvPicPr preferRelativeResize="0"/>
          <p:nvPr/>
        </p:nvPicPr>
        <p:blipFill>
          <a:blip r:embed="rId3">
            <a:alphaModFix/>
          </a:blip>
          <a:stretch>
            <a:fillRect/>
          </a:stretch>
        </p:blipFill>
        <p:spPr>
          <a:xfrm>
            <a:off x="1114825" y="1704613"/>
            <a:ext cx="463626" cy="348074"/>
          </a:xfrm>
          <a:prstGeom prst="rect">
            <a:avLst/>
          </a:prstGeom>
          <a:noFill/>
          <a:ln>
            <a:noFill/>
          </a:ln>
        </p:spPr>
      </p:pic>
      <p:pic>
        <p:nvPicPr>
          <p:cNvPr id="420" name="Google Shape;420;p38"/>
          <p:cNvPicPr preferRelativeResize="0"/>
          <p:nvPr/>
        </p:nvPicPr>
        <p:blipFill>
          <a:blip r:embed="rId3">
            <a:alphaModFix/>
          </a:blip>
          <a:stretch>
            <a:fillRect/>
          </a:stretch>
        </p:blipFill>
        <p:spPr>
          <a:xfrm>
            <a:off x="1673025" y="1704613"/>
            <a:ext cx="463626" cy="348074"/>
          </a:xfrm>
          <a:prstGeom prst="rect">
            <a:avLst/>
          </a:prstGeom>
          <a:noFill/>
          <a:ln>
            <a:noFill/>
          </a:ln>
        </p:spPr>
      </p:pic>
      <p:pic>
        <p:nvPicPr>
          <p:cNvPr id="421" name="Google Shape;421;p38"/>
          <p:cNvPicPr preferRelativeResize="0"/>
          <p:nvPr/>
        </p:nvPicPr>
        <p:blipFill>
          <a:blip r:embed="rId3">
            <a:alphaModFix/>
          </a:blip>
          <a:stretch>
            <a:fillRect/>
          </a:stretch>
        </p:blipFill>
        <p:spPr>
          <a:xfrm>
            <a:off x="6708550" y="2908225"/>
            <a:ext cx="463626" cy="348074"/>
          </a:xfrm>
          <a:prstGeom prst="rect">
            <a:avLst/>
          </a:prstGeom>
          <a:noFill/>
          <a:ln>
            <a:noFill/>
          </a:ln>
        </p:spPr>
      </p:pic>
      <p:pic>
        <p:nvPicPr>
          <p:cNvPr id="422" name="Google Shape;422;p38"/>
          <p:cNvPicPr preferRelativeResize="0"/>
          <p:nvPr/>
        </p:nvPicPr>
        <p:blipFill>
          <a:blip r:embed="rId3">
            <a:alphaModFix/>
          </a:blip>
          <a:stretch>
            <a:fillRect/>
          </a:stretch>
        </p:blipFill>
        <p:spPr>
          <a:xfrm>
            <a:off x="7273500" y="2908225"/>
            <a:ext cx="463626" cy="348074"/>
          </a:xfrm>
          <a:prstGeom prst="rect">
            <a:avLst/>
          </a:prstGeom>
          <a:noFill/>
          <a:ln>
            <a:noFill/>
          </a:ln>
        </p:spPr>
      </p:pic>
      <p:pic>
        <p:nvPicPr>
          <p:cNvPr id="423" name="Google Shape;423;p38"/>
          <p:cNvPicPr preferRelativeResize="0"/>
          <p:nvPr/>
        </p:nvPicPr>
        <p:blipFill>
          <a:blip r:embed="rId3">
            <a:alphaModFix/>
          </a:blip>
          <a:stretch>
            <a:fillRect/>
          </a:stretch>
        </p:blipFill>
        <p:spPr>
          <a:xfrm>
            <a:off x="7838450" y="2908225"/>
            <a:ext cx="463626" cy="348074"/>
          </a:xfrm>
          <a:prstGeom prst="rect">
            <a:avLst/>
          </a:prstGeom>
          <a:noFill/>
          <a:ln>
            <a:noFill/>
          </a:ln>
        </p:spPr>
      </p:pic>
      <p:pic>
        <p:nvPicPr>
          <p:cNvPr id="424" name="Google Shape;424;p38"/>
          <p:cNvPicPr preferRelativeResize="0"/>
          <p:nvPr/>
        </p:nvPicPr>
        <p:blipFill>
          <a:blip r:embed="rId3">
            <a:alphaModFix/>
          </a:blip>
          <a:stretch>
            <a:fillRect/>
          </a:stretch>
        </p:blipFill>
        <p:spPr>
          <a:xfrm>
            <a:off x="6942550" y="3254963"/>
            <a:ext cx="463626" cy="348074"/>
          </a:xfrm>
          <a:prstGeom prst="rect">
            <a:avLst/>
          </a:prstGeom>
          <a:noFill/>
          <a:ln>
            <a:noFill/>
          </a:ln>
        </p:spPr>
      </p:pic>
      <p:pic>
        <p:nvPicPr>
          <p:cNvPr id="425" name="Google Shape;425;p38"/>
          <p:cNvPicPr preferRelativeResize="0"/>
          <p:nvPr/>
        </p:nvPicPr>
        <p:blipFill>
          <a:blip r:embed="rId3">
            <a:alphaModFix/>
          </a:blip>
          <a:stretch>
            <a:fillRect/>
          </a:stretch>
        </p:blipFill>
        <p:spPr>
          <a:xfrm>
            <a:off x="7602200" y="3254963"/>
            <a:ext cx="463626" cy="348074"/>
          </a:xfrm>
          <a:prstGeom prst="rect">
            <a:avLst/>
          </a:prstGeom>
          <a:noFill/>
          <a:ln>
            <a:noFill/>
          </a:ln>
        </p:spPr>
      </p:pic>
      <p:pic>
        <p:nvPicPr>
          <p:cNvPr id="426" name="Google Shape;426;p38"/>
          <p:cNvPicPr preferRelativeResize="0"/>
          <p:nvPr/>
        </p:nvPicPr>
        <p:blipFill>
          <a:blip r:embed="rId3">
            <a:alphaModFix/>
          </a:blip>
          <a:stretch>
            <a:fillRect/>
          </a:stretch>
        </p:blipFill>
        <p:spPr>
          <a:xfrm>
            <a:off x="979125" y="3997575"/>
            <a:ext cx="463626" cy="348074"/>
          </a:xfrm>
          <a:prstGeom prst="rect">
            <a:avLst/>
          </a:prstGeom>
          <a:noFill/>
          <a:ln>
            <a:noFill/>
          </a:ln>
        </p:spPr>
      </p:pic>
      <p:pic>
        <p:nvPicPr>
          <p:cNvPr id="427" name="Google Shape;427;p38"/>
          <p:cNvPicPr preferRelativeResize="0"/>
          <p:nvPr/>
        </p:nvPicPr>
        <p:blipFill>
          <a:blip r:embed="rId3">
            <a:alphaModFix/>
          </a:blip>
          <a:stretch>
            <a:fillRect/>
          </a:stretch>
        </p:blipFill>
        <p:spPr>
          <a:xfrm>
            <a:off x="1547725" y="3997575"/>
            <a:ext cx="463626" cy="348074"/>
          </a:xfrm>
          <a:prstGeom prst="rect">
            <a:avLst/>
          </a:prstGeom>
          <a:noFill/>
          <a:ln>
            <a:noFill/>
          </a:ln>
        </p:spPr>
      </p:pic>
      <p:pic>
        <p:nvPicPr>
          <p:cNvPr id="428" name="Google Shape;428;p38"/>
          <p:cNvPicPr preferRelativeResize="0"/>
          <p:nvPr/>
        </p:nvPicPr>
        <p:blipFill>
          <a:blip r:embed="rId3">
            <a:alphaModFix/>
          </a:blip>
          <a:stretch>
            <a:fillRect/>
          </a:stretch>
        </p:blipFill>
        <p:spPr>
          <a:xfrm>
            <a:off x="2116325" y="3997575"/>
            <a:ext cx="463626" cy="348074"/>
          </a:xfrm>
          <a:prstGeom prst="rect">
            <a:avLst/>
          </a:prstGeom>
          <a:noFill/>
          <a:ln>
            <a:noFill/>
          </a:ln>
        </p:spPr>
      </p:pic>
      <p:pic>
        <p:nvPicPr>
          <p:cNvPr id="429" name="Google Shape;429;p38"/>
          <p:cNvPicPr preferRelativeResize="0"/>
          <p:nvPr/>
        </p:nvPicPr>
        <p:blipFill>
          <a:blip r:embed="rId3">
            <a:alphaModFix/>
          </a:blip>
          <a:stretch>
            <a:fillRect/>
          </a:stretch>
        </p:blipFill>
        <p:spPr>
          <a:xfrm>
            <a:off x="2684925" y="3997575"/>
            <a:ext cx="463626" cy="348074"/>
          </a:xfrm>
          <a:prstGeom prst="rect">
            <a:avLst/>
          </a:prstGeom>
          <a:noFill/>
          <a:ln>
            <a:noFill/>
          </a:ln>
        </p:spPr>
      </p:pic>
      <p:pic>
        <p:nvPicPr>
          <p:cNvPr id="430" name="Google Shape;430;p38"/>
          <p:cNvPicPr preferRelativeResize="0"/>
          <p:nvPr/>
        </p:nvPicPr>
        <p:blipFill>
          <a:blip r:embed="rId3">
            <a:alphaModFix/>
          </a:blip>
          <a:stretch>
            <a:fillRect/>
          </a:stretch>
        </p:blipFill>
        <p:spPr>
          <a:xfrm>
            <a:off x="3289475" y="3997575"/>
            <a:ext cx="463626" cy="348074"/>
          </a:xfrm>
          <a:prstGeom prst="rect">
            <a:avLst/>
          </a:prstGeom>
          <a:noFill/>
          <a:ln>
            <a:noFill/>
          </a:ln>
        </p:spPr>
      </p:pic>
      <p:pic>
        <p:nvPicPr>
          <p:cNvPr id="431" name="Google Shape;431;p38"/>
          <p:cNvPicPr preferRelativeResize="0"/>
          <p:nvPr/>
        </p:nvPicPr>
        <p:blipFill>
          <a:blip r:embed="rId3">
            <a:alphaModFix/>
          </a:blip>
          <a:stretch>
            <a:fillRect/>
          </a:stretch>
        </p:blipFill>
        <p:spPr>
          <a:xfrm>
            <a:off x="3861200" y="3997575"/>
            <a:ext cx="463626" cy="348074"/>
          </a:xfrm>
          <a:prstGeom prst="rect">
            <a:avLst/>
          </a:prstGeom>
          <a:noFill/>
          <a:ln>
            <a:noFill/>
          </a:ln>
        </p:spPr>
      </p:pic>
      <p:pic>
        <p:nvPicPr>
          <p:cNvPr id="432" name="Google Shape;432;p38"/>
          <p:cNvPicPr preferRelativeResize="0"/>
          <p:nvPr/>
        </p:nvPicPr>
        <p:blipFill>
          <a:blip r:embed="rId3">
            <a:alphaModFix/>
          </a:blip>
          <a:stretch>
            <a:fillRect/>
          </a:stretch>
        </p:blipFill>
        <p:spPr>
          <a:xfrm>
            <a:off x="4432925" y="3997575"/>
            <a:ext cx="463626" cy="348074"/>
          </a:xfrm>
          <a:prstGeom prst="rect">
            <a:avLst/>
          </a:prstGeom>
          <a:noFill/>
          <a:ln>
            <a:noFill/>
          </a:ln>
        </p:spPr>
      </p:pic>
      <p:pic>
        <p:nvPicPr>
          <p:cNvPr id="433" name="Google Shape;433;p38"/>
          <p:cNvPicPr preferRelativeResize="0"/>
          <p:nvPr/>
        </p:nvPicPr>
        <p:blipFill>
          <a:blip r:embed="rId3">
            <a:alphaModFix/>
          </a:blip>
          <a:stretch>
            <a:fillRect/>
          </a:stretch>
        </p:blipFill>
        <p:spPr>
          <a:xfrm>
            <a:off x="5037475" y="3997575"/>
            <a:ext cx="463626" cy="34807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39"/>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US" sz="4000"/>
              <a:t>Multiple Recursion</a:t>
            </a:r>
            <a:endParaRPr/>
          </a:p>
        </p:txBody>
      </p:sp>
      <p:sp>
        <p:nvSpPr>
          <p:cNvPr id="439" name="Google Shape;439;p39"/>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0"/>
              </a:spcBef>
              <a:spcAft>
                <a:spcPts val="0"/>
              </a:spcAft>
              <a:buClr>
                <a:schemeClr val="dk1"/>
              </a:buClr>
              <a:buSzPts val="3200"/>
              <a:buFont typeface="Arial"/>
              <a:buChar char="•"/>
            </a:pPr>
            <a:r>
              <a:rPr lang="en-US" sz="3200">
                <a:solidFill>
                  <a:schemeClr val="dk1"/>
                </a:solidFill>
              </a:rPr>
              <a:t>Fibonacci series:  a</a:t>
            </a:r>
            <a:r>
              <a:rPr baseline="-25000" lang="en-US" sz="3200">
                <a:solidFill>
                  <a:schemeClr val="dk1"/>
                </a:solidFill>
              </a:rPr>
              <a:t>n</a:t>
            </a:r>
            <a:r>
              <a:rPr lang="en-US" sz="3200">
                <a:solidFill>
                  <a:schemeClr val="dk1"/>
                </a:solidFill>
              </a:rPr>
              <a:t>= a</a:t>
            </a:r>
            <a:r>
              <a:rPr baseline="-25000" lang="en-US" sz="3200">
                <a:solidFill>
                  <a:schemeClr val="dk1"/>
                </a:solidFill>
              </a:rPr>
              <a:t>(n-1)</a:t>
            </a:r>
            <a:r>
              <a:rPr lang="en-US" sz="3200">
                <a:solidFill>
                  <a:schemeClr val="dk1"/>
                </a:solidFill>
              </a:rPr>
              <a:t> +a</a:t>
            </a:r>
            <a:r>
              <a:rPr baseline="-25000" lang="en-US" sz="3200">
                <a:solidFill>
                  <a:schemeClr val="dk1"/>
                </a:solidFill>
              </a:rPr>
              <a:t>(n-2)</a:t>
            </a:r>
            <a:endParaRPr sz="3200">
              <a:solidFill>
                <a:schemeClr val="dk1"/>
              </a:solidFill>
            </a:endParaRPr>
          </a:p>
          <a:p>
            <a:pPr indent="-457200" lvl="0" marL="457200" rtl="0" algn="l">
              <a:lnSpc>
                <a:spcPct val="90000"/>
              </a:lnSpc>
              <a:spcBef>
                <a:spcPts val="750"/>
              </a:spcBef>
              <a:spcAft>
                <a:spcPts val="0"/>
              </a:spcAft>
              <a:buClr>
                <a:schemeClr val="dk1"/>
              </a:buClr>
              <a:buSzPts val="3200"/>
              <a:buFont typeface="Arial"/>
              <a:buChar char="•"/>
            </a:pPr>
            <a:r>
              <a:rPr lang="en-US" sz="3200">
                <a:solidFill>
                  <a:schemeClr val="dk1"/>
                </a:solidFill>
              </a:rPr>
              <a:t>Example: 0,1,1,2,3,5,8,13,…</a:t>
            </a:r>
            <a:endParaRPr sz="3200">
              <a:solidFill>
                <a:schemeClr val="dk1"/>
              </a:solidFill>
            </a:endParaRPr>
          </a:p>
          <a:p>
            <a:pPr indent="0" lvl="0" marL="171450" rtl="0" algn="l">
              <a:lnSpc>
                <a:spcPct val="90000"/>
              </a:lnSpc>
              <a:spcBef>
                <a:spcPts val="750"/>
              </a:spcBef>
              <a:spcAft>
                <a:spcPts val="0"/>
              </a:spcAft>
              <a:buNone/>
            </a:pPr>
            <a:r>
              <a:t/>
            </a:r>
            <a:endParaRPr sz="3200"/>
          </a:p>
          <a:p>
            <a:pPr indent="-457200" lvl="0" marL="457200" rtl="0" algn="l">
              <a:lnSpc>
                <a:spcPct val="90000"/>
              </a:lnSpc>
              <a:spcBef>
                <a:spcPts val="750"/>
              </a:spcBef>
              <a:spcAft>
                <a:spcPts val="0"/>
              </a:spcAft>
              <a:buClr>
                <a:schemeClr val="dk1"/>
              </a:buClr>
              <a:buSzPts val="3200"/>
              <a:buFont typeface="Arial"/>
              <a:buChar char="•"/>
            </a:pPr>
            <a:r>
              <a:rPr lang="en-US" sz="3200">
                <a:solidFill>
                  <a:schemeClr val="dk1"/>
                </a:solidFill>
              </a:rPr>
              <a:t>Write a recursive method:</a:t>
            </a:r>
            <a:endParaRPr/>
          </a:p>
          <a:p>
            <a:pPr indent="0" lvl="0" marL="0" rtl="0" algn="l">
              <a:lnSpc>
                <a:spcPct val="90000"/>
              </a:lnSpc>
              <a:spcBef>
                <a:spcPts val="750"/>
              </a:spcBef>
              <a:spcAft>
                <a:spcPts val="0"/>
              </a:spcAft>
              <a:buClr>
                <a:schemeClr val="dk1"/>
              </a:buClr>
              <a:buSzPts val="3200"/>
              <a:buNone/>
            </a:pPr>
            <a:r>
              <a:rPr lang="en-US" sz="3200">
                <a:solidFill>
                  <a:schemeClr val="dk1"/>
                </a:solidFill>
                <a:latin typeface="Courier"/>
                <a:ea typeface="Courier"/>
                <a:cs typeface="Courier"/>
                <a:sym typeface="Courier"/>
              </a:rPr>
              <a:t>		</a:t>
            </a:r>
            <a:r>
              <a:rPr lang="en-US" sz="3200">
                <a:solidFill>
                  <a:srgbClr val="0432FF"/>
                </a:solidFill>
                <a:latin typeface="Courier"/>
                <a:ea typeface="Courier"/>
                <a:cs typeface="Courier"/>
                <a:sym typeface="Courier"/>
              </a:rPr>
              <a:t>int</a:t>
            </a:r>
            <a:r>
              <a:rPr lang="en-US" sz="3200">
                <a:solidFill>
                  <a:schemeClr val="dk1"/>
                </a:solidFill>
                <a:latin typeface="Courier"/>
                <a:ea typeface="Courier"/>
                <a:cs typeface="Courier"/>
                <a:sym typeface="Courier"/>
              </a:rPr>
              <a:t> Fib (</a:t>
            </a:r>
            <a:r>
              <a:rPr lang="en-US" sz="3200">
                <a:solidFill>
                  <a:srgbClr val="0432FF"/>
                </a:solidFill>
                <a:latin typeface="Courier"/>
                <a:ea typeface="Courier"/>
                <a:cs typeface="Courier"/>
                <a:sym typeface="Courier"/>
              </a:rPr>
              <a:t>int</a:t>
            </a:r>
            <a:r>
              <a:rPr lang="en-US" sz="3200">
                <a:solidFill>
                  <a:schemeClr val="dk1"/>
                </a:solidFill>
                <a:latin typeface="Courier"/>
                <a:ea typeface="Courier"/>
                <a:cs typeface="Courier"/>
                <a:sym typeface="Courier"/>
              </a:rPr>
              <a:t> n)</a:t>
            </a:r>
            <a:endParaRPr/>
          </a:p>
          <a:p>
            <a:pPr indent="0" lvl="0" marL="0" rtl="0" algn="l">
              <a:lnSpc>
                <a:spcPct val="90000"/>
              </a:lnSpc>
              <a:spcBef>
                <a:spcPts val="750"/>
              </a:spcBef>
              <a:spcAft>
                <a:spcPts val="0"/>
              </a:spcAft>
              <a:buClr>
                <a:schemeClr val="dk1"/>
              </a:buClr>
              <a:buSzPts val="3200"/>
              <a:buNone/>
            </a:pPr>
            <a:r>
              <a:rPr lang="en-US" sz="3200">
                <a:solidFill>
                  <a:schemeClr val="dk1"/>
                </a:solidFill>
                <a:latin typeface="Courier"/>
                <a:ea typeface="Courier"/>
                <a:cs typeface="Courier"/>
                <a:sym typeface="Courier"/>
              </a:rPr>
              <a:t> 		{                        </a:t>
            </a:r>
            <a:endParaRPr/>
          </a:p>
          <a:p>
            <a:pPr indent="0" lvl="0" marL="0" rtl="0" algn="l">
              <a:lnSpc>
                <a:spcPct val="90000"/>
              </a:lnSpc>
              <a:spcBef>
                <a:spcPts val="750"/>
              </a:spcBef>
              <a:spcAft>
                <a:spcPts val="0"/>
              </a:spcAft>
              <a:buClr>
                <a:schemeClr val="dk1"/>
              </a:buClr>
              <a:buSzPts val="3200"/>
              <a:buNone/>
            </a:pPr>
            <a:r>
              <a:rPr lang="en-US" sz="3200">
                <a:latin typeface="Courier"/>
                <a:ea typeface="Courier"/>
                <a:cs typeface="Courier"/>
                <a:sym typeface="Courier"/>
              </a:rPr>
              <a:t>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40"/>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Steps</a:t>
            </a:r>
            <a:endParaRPr/>
          </a:p>
        </p:txBody>
      </p:sp>
      <p:sp>
        <p:nvSpPr>
          <p:cNvPr id="446" name="Google Shape;446;p40"/>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Base case:  </a:t>
            </a:r>
            <a:endParaRPr/>
          </a:p>
          <a:p>
            <a:pPr indent="-381000" lvl="1" marL="914400" rtl="0" algn="l">
              <a:spcBef>
                <a:spcPts val="0"/>
              </a:spcBef>
              <a:spcAft>
                <a:spcPts val="0"/>
              </a:spcAft>
              <a:buSzPts val="2400"/>
              <a:buChar char="○"/>
            </a:pPr>
            <a:r>
              <a:rPr lang="en-US"/>
              <a:t>It’s a definition that the fibonacci(1) = 1 and the fibonacci(2) = 1</a:t>
            </a:r>
            <a:endParaRPr/>
          </a:p>
          <a:p>
            <a:pPr indent="-374650" lvl="0" marL="457200" rtl="0" algn="l">
              <a:spcBef>
                <a:spcPts val="0"/>
              </a:spcBef>
              <a:spcAft>
                <a:spcPts val="0"/>
              </a:spcAft>
              <a:buSzPts val="2300"/>
              <a:buChar char="●"/>
            </a:pPr>
            <a:r>
              <a:rPr lang="en-US"/>
              <a:t>Recursive Call</a:t>
            </a:r>
            <a:endParaRPr/>
          </a:p>
          <a:p>
            <a:pPr indent="-381000" lvl="1" marL="914400" rtl="0" algn="l">
              <a:spcBef>
                <a:spcPts val="0"/>
              </a:spcBef>
              <a:spcAft>
                <a:spcPts val="0"/>
              </a:spcAft>
              <a:buSzPts val="2400"/>
              <a:buChar char="○"/>
            </a:pPr>
            <a:r>
              <a:rPr lang="en-US"/>
              <a:t>All later fibonacci numbers are defined as:</a:t>
            </a:r>
            <a:endParaRPr/>
          </a:p>
          <a:p>
            <a:pPr indent="-381000" lvl="1" marL="914400" rtl="0" algn="l">
              <a:spcBef>
                <a:spcPts val="0"/>
              </a:spcBef>
              <a:spcAft>
                <a:spcPts val="0"/>
              </a:spcAft>
              <a:buSzPts val="2400"/>
              <a:buChar char="○"/>
            </a:pPr>
            <a:r>
              <a:rPr lang="en-US"/>
              <a:t>Fibonacci of N = Fibonacci of N-1 + Fibonacci of N-2</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41"/>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US" sz="4000"/>
              <a:t>The solution</a:t>
            </a:r>
            <a:endParaRPr/>
          </a:p>
        </p:txBody>
      </p:sp>
      <p:pic>
        <p:nvPicPr>
          <p:cNvPr id="452" name="Google Shape;452;p41"/>
          <p:cNvPicPr preferRelativeResize="0"/>
          <p:nvPr/>
        </p:nvPicPr>
        <p:blipFill>
          <a:blip r:embed="rId3">
            <a:alphaModFix/>
          </a:blip>
          <a:stretch>
            <a:fillRect/>
          </a:stretch>
        </p:blipFill>
        <p:spPr>
          <a:xfrm>
            <a:off x="1055679" y="1103973"/>
            <a:ext cx="6689800" cy="44763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42"/>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Bubble Sort</a:t>
            </a:r>
            <a:endParaRPr/>
          </a:p>
        </p:txBody>
      </p:sp>
      <p:sp>
        <p:nvSpPr>
          <p:cNvPr id="459" name="Google Shape;459;p42"/>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In CSE1321 you learned about Bubble Sort, as a way to sort an array</a:t>
            </a:r>
            <a:endParaRPr/>
          </a:p>
          <a:p>
            <a:pPr indent="-381000" lvl="1" marL="914400" rtl="0" algn="l">
              <a:spcBef>
                <a:spcPts val="0"/>
              </a:spcBef>
              <a:spcAft>
                <a:spcPts val="0"/>
              </a:spcAft>
              <a:buSzPts val="2400"/>
              <a:buChar char="○"/>
            </a:pPr>
            <a:r>
              <a:rPr lang="en-US"/>
              <a:t>Bubble Sort</a:t>
            </a:r>
            <a:endParaRPr/>
          </a:p>
          <a:p>
            <a:pPr indent="-387350" lvl="2" marL="1371600" rtl="0" algn="l">
              <a:spcBef>
                <a:spcPts val="0"/>
              </a:spcBef>
              <a:spcAft>
                <a:spcPts val="0"/>
              </a:spcAft>
              <a:buSzPts val="2500"/>
              <a:buChar char="■"/>
            </a:pPr>
            <a:r>
              <a:rPr lang="en-US"/>
              <a:t>Compare array[i] and array[i+1] </a:t>
            </a:r>
            <a:endParaRPr/>
          </a:p>
          <a:p>
            <a:pPr indent="-355600" lvl="3" marL="1828800" rtl="0" algn="l">
              <a:spcBef>
                <a:spcPts val="0"/>
              </a:spcBef>
              <a:spcAft>
                <a:spcPts val="0"/>
              </a:spcAft>
              <a:buSzPts val="2000"/>
              <a:buChar char="●"/>
            </a:pPr>
            <a:r>
              <a:rPr lang="en-US"/>
              <a:t>If they are in the wrong order, swap them</a:t>
            </a:r>
            <a:endParaRPr/>
          </a:p>
          <a:p>
            <a:pPr indent="-387350" lvl="2" marL="1371600" rtl="0" algn="l">
              <a:spcBef>
                <a:spcPts val="0"/>
              </a:spcBef>
              <a:spcAft>
                <a:spcPts val="0"/>
              </a:spcAft>
              <a:buSzPts val="2500"/>
              <a:buChar char="■"/>
            </a:pPr>
            <a:r>
              <a:rPr lang="en-US"/>
              <a:t>Continue comparing neighbours until you reach end of array.  </a:t>
            </a:r>
            <a:endParaRPr/>
          </a:p>
          <a:p>
            <a:pPr indent="-387350" lvl="2" marL="1371600" rtl="0" algn="l">
              <a:spcBef>
                <a:spcPts val="0"/>
              </a:spcBef>
              <a:spcAft>
                <a:spcPts val="0"/>
              </a:spcAft>
              <a:buSzPts val="2500"/>
              <a:buChar char="■"/>
            </a:pPr>
            <a:r>
              <a:rPr lang="en-US"/>
              <a:t>Start over, do it again.  You’ll repeat this once for each element in the array</a:t>
            </a:r>
            <a:endParaRPr/>
          </a:p>
          <a:p>
            <a:pPr indent="-355600" lvl="3" marL="1828800" rtl="0" algn="l">
              <a:spcBef>
                <a:spcPts val="0"/>
              </a:spcBef>
              <a:spcAft>
                <a:spcPts val="0"/>
              </a:spcAft>
              <a:buSzPts val="2000"/>
              <a:buChar char="●"/>
            </a:pPr>
            <a:r>
              <a:rPr lang="en-US"/>
              <a:t>Each pass moves one number to its correct place.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43"/>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Selection and Insertion Sort</a:t>
            </a:r>
            <a:endParaRPr/>
          </a:p>
        </p:txBody>
      </p:sp>
      <p:sp>
        <p:nvSpPr>
          <p:cNvPr id="466" name="Google Shape;466;p43"/>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Selection Sort</a:t>
            </a:r>
            <a:endParaRPr/>
          </a:p>
          <a:p>
            <a:pPr indent="-381000" lvl="1" marL="914400" rtl="0" algn="l">
              <a:spcBef>
                <a:spcPts val="0"/>
              </a:spcBef>
              <a:spcAft>
                <a:spcPts val="0"/>
              </a:spcAft>
              <a:buSzPts val="2400"/>
              <a:buChar char="○"/>
            </a:pPr>
            <a:r>
              <a:rPr lang="en-US"/>
              <a:t>Assume the first cell holds the smallest value, check every other cell in the array.  Once you identify the smallest swap it with cell 0.  </a:t>
            </a:r>
            <a:endParaRPr/>
          </a:p>
          <a:p>
            <a:pPr indent="-381000" lvl="1" marL="914400" rtl="0" algn="l">
              <a:spcBef>
                <a:spcPts val="0"/>
              </a:spcBef>
              <a:spcAft>
                <a:spcPts val="0"/>
              </a:spcAft>
              <a:buSzPts val="2400"/>
              <a:buChar char="○"/>
            </a:pPr>
            <a:r>
              <a:rPr lang="en-US"/>
              <a:t>Now assume cell 1 is the smallest, compare it with every other cell in the array.  Once you identify the new smallest, swap it with cell 1 …</a:t>
            </a:r>
            <a:endParaRPr/>
          </a:p>
          <a:p>
            <a:pPr indent="-381000" lvl="1" marL="914400" rtl="0" algn="l">
              <a:spcBef>
                <a:spcPts val="0"/>
              </a:spcBef>
              <a:spcAft>
                <a:spcPts val="0"/>
              </a:spcAft>
              <a:buSzPts val="2400"/>
              <a:buChar char="○"/>
            </a:pPr>
            <a:r>
              <a:rPr lang="en-US"/>
              <a:t>Repeat for all cells until sorted.</a:t>
            </a:r>
            <a:endParaRPr/>
          </a:p>
          <a:p>
            <a:pPr indent="-374650" lvl="0" marL="457200" rtl="0" algn="l">
              <a:spcBef>
                <a:spcPts val="0"/>
              </a:spcBef>
              <a:spcAft>
                <a:spcPts val="0"/>
              </a:spcAft>
              <a:buSzPts val="2300"/>
              <a:buChar char="●"/>
            </a:pPr>
            <a:r>
              <a:rPr lang="en-US"/>
              <a:t>Insertion Sort</a:t>
            </a:r>
            <a:endParaRPr/>
          </a:p>
          <a:p>
            <a:pPr indent="-381000" lvl="1" marL="914400" rtl="0" algn="l">
              <a:spcBef>
                <a:spcPts val="0"/>
              </a:spcBef>
              <a:spcAft>
                <a:spcPts val="0"/>
              </a:spcAft>
              <a:buSzPts val="2400"/>
              <a:buChar char="○"/>
            </a:pPr>
            <a:r>
              <a:rPr lang="en-US"/>
              <a:t>Find the smallest move it to a new array</a:t>
            </a:r>
            <a:endParaRPr/>
          </a:p>
          <a:p>
            <a:pPr indent="-381000" lvl="1" marL="914400" rtl="0" algn="l">
              <a:spcBef>
                <a:spcPts val="0"/>
              </a:spcBef>
              <a:spcAft>
                <a:spcPts val="0"/>
              </a:spcAft>
              <a:buSzPts val="2400"/>
              <a:buChar char="○"/>
            </a:pPr>
            <a:r>
              <a:rPr lang="en-US"/>
              <a:t>Find the next smallest, move it to the next cell in the new array.</a:t>
            </a:r>
            <a:endParaRPr/>
          </a:p>
          <a:p>
            <a:pPr indent="-381000" lvl="1" marL="914400" rtl="0" algn="l">
              <a:spcBef>
                <a:spcPts val="0"/>
              </a:spcBef>
              <a:spcAft>
                <a:spcPts val="0"/>
              </a:spcAft>
              <a:buSzPts val="2400"/>
              <a:buChar char="○"/>
            </a:pPr>
            <a:r>
              <a:rPr lang="en-US"/>
              <a:t>Repeat until all cells are moved.</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44"/>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Big O</a:t>
            </a:r>
            <a:endParaRPr/>
          </a:p>
        </p:txBody>
      </p:sp>
      <p:sp>
        <p:nvSpPr>
          <p:cNvPr id="473" name="Google Shape;473;p44"/>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For all 3 of these sort algorithms, we’d say that they are O(N^2)</a:t>
            </a:r>
            <a:endParaRPr/>
          </a:p>
          <a:p>
            <a:pPr indent="-381000" lvl="1" marL="914400" rtl="0" algn="l">
              <a:spcBef>
                <a:spcPts val="0"/>
              </a:spcBef>
              <a:spcAft>
                <a:spcPts val="0"/>
              </a:spcAft>
              <a:buSzPts val="2400"/>
              <a:buChar char="•"/>
            </a:pPr>
            <a:r>
              <a:rPr lang="en-US"/>
              <a:t>Sorting an array with 10 things will take 100 operations</a:t>
            </a:r>
            <a:endParaRPr/>
          </a:p>
          <a:p>
            <a:pPr indent="-381000" lvl="1" marL="914400" rtl="0" algn="l">
              <a:spcBef>
                <a:spcPts val="0"/>
              </a:spcBef>
              <a:spcAft>
                <a:spcPts val="0"/>
              </a:spcAft>
              <a:buSzPts val="2400"/>
              <a:buChar char="•"/>
            </a:pPr>
            <a:r>
              <a:rPr lang="en-US"/>
              <a:t>Sorting an array with 1,000,000 cells will take 1,000,000,000,000 operations.</a:t>
            </a:r>
            <a:endParaRPr/>
          </a:p>
          <a:p>
            <a:pPr indent="-374650" lvl="0" marL="457200" rtl="0" algn="l">
              <a:spcBef>
                <a:spcPts val="0"/>
              </a:spcBef>
              <a:spcAft>
                <a:spcPts val="0"/>
              </a:spcAft>
              <a:buSzPts val="2300"/>
              <a:buChar char="•"/>
            </a:pPr>
            <a:r>
              <a:rPr lang="en-US"/>
              <a:t>Thus they are not great. </a:t>
            </a:r>
            <a:endParaRPr/>
          </a:p>
          <a:p>
            <a:pPr indent="-381000" lvl="1" marL="914400" rtl="0" algn="l">
              <a:spcBef>
                <a:spcPts val="0"/>
              </a:spcBef>
              <a:spcAft>
                <a:spcPts val="0"/>
              </a:spcAft>
              <a:buSzPts val="2400"/>
              <a:buChar char="•"/>
            </a:pPr>
            <a:r>
              <a:rPr lang="en-US"/>
              <a:t>Surely there must be a better way?</a:t>
            </a:r>
            <a:endParaRPr/>
          </a:p>
          <a:p>
            <a:pPr indent="-381000" lvl="1" marL="914400" rtl="0" algn="l">
              <a:spcBef>
                <a:spcPts val="0"/>
              </a:spcBef>
              <a:spcAft>
                <a:spcPts val="0"/>
              </a:spcAft>
              <a:buSzPts val="2400"/>
              <a:buChar char="•"/>
            </a:pPr>
            <a:r>
              <a:rPr lang="en-US"/>
              <a:t>Yes, now that we understand recursion, let’s look at Merge Sort</a:t>
            </a:r>
            <a:endParaRPr/>
          </a:p>
          <a:p>
            <a:pPr indent="-381000" lvl="1" marL="914400" rtl="0" algn="l">
              <a:spcBef>
                <a:spcPts val="0"/>
              </a:spcBef>
              <a:spcAft>
                <a:spcPts val="0"/>
              </a:spcAft>
              <a:buSzPts val="2400"/>
              <a:buChar char="•"/>
            </a:pPr>
            <a:r>
              <a:rPr lang="en-US"/>
              <a:t>It has a BigO of O(N LogN)</a:t>
            </a:r>
            <a:endParaRPr/>
          </a:p>
          <a:p>
            <a:pPr indent="-381000" lvl="1" marL="914400" rtl="0" algn="l">
              <a:spcBef>
                <a:spcPts val="0"/>
              </a:spcBef>
              <a:spcAft>
                <a:spcPts val="0"/>
              </a:spcAft>
              <a:buSzPts val="2400"/>
              <a:buChar char="•"/>
            </a:pPr>
            <a:r>
              <a:rPr lang="en-US"/>
              <a:t>Let’s see it run:</a:t>
            </a:r>
            <a:endParaRPr/>
          </a:p>
          <a:p>
            <a:pPr indent="-387350" lvl="2" marL="1371600" rtl="0" algn="l">
              <a:spcBef>
                <a:spcPts val="0"/>
              </a:spcBef>
              <a:spcAft>
                <a:spcPts val="0"/>
              </a:spcAft>
              <a:buSzPts val="2500"/>
              <a:buChar char="•"/>
            </a:pPr>
            <a:r>
              <a:rPr lang="en-US" u="sng">
                <a:solidFill>
                  <a:schemeClr val="hlink"/>
                </a:solidFill>
                <a:hlinkClick r:id="rId3"/>
              </a:rPr>
              <a:t>https://www.hackerearth.com/practice/algorithms/sorting/merge-sort/visualize/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9"/>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US" sz="4000"/>
              <a:t>string_reverse code.</a:t>
            </a:r>
            <a:endParaRPr/>
          </a:p>
        </p:txBody>
      </p:sp>
      <p:pic>
        <p:nvPicPr>
          <p:cNvPr id="48" name="Google Shape;48;p9"/>
          <p:cNvPicPr preferRelativeResize="0"/>
          <p:nvPr/>
        </p:nvPicPr>
        <p:blipFill>
          <a:blip r:embed="rId3">
            <a:alphaModFix/>
          </a:blip>
          <a:stretch>
            <a:fillRect/>
          </a:stretch>
        </p:blipFill>
        <p:spPr>
          <a:xfrm>
            <a:off x="369877" y="1279625"/>
            <a:ext cx="8492276" cy="41911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45"/>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Merge Sort</a:t>
            </a:r>
            <a:r>
              <a:rPr lang="en-US"/>
              <a:t> Example</a:t>
            </a:r>
            <a:endParaRPr/>
          </a:p>
        </p:txBody>
      </p:sp>
      <p:pic>
        <p:nvPicPr>
          <p:cNvPr id="480" name="Google Shape;480;p45"/>
          <p:cNvPicPr preferRelativeResize="0"/>
          <p:nvPr/>
        </p:nvPicPr>
        <p:blipFill>
          <a:blip r:embed="rId3">
            <a:alphaModFix/>
          </a:blip>
          <a:stretch>
            <a:fillRect/>
          </a:stretch>
        </p:blipFill>
        <p:spPr>
          <a:xfrm>
            <a:off x="638313" y="1495242"/>
            <a:ext cx="4703725" cy="4531250"/>
          </a:xfrm>
          <a:prstGeom prst="rect">
            <a:avLst/>
          </a:prstGeom>
          <a:noFill/>
          <a:ln>
            <a:noFill/>
          </a:ln>
        </p:spPr>
      </p:pic>
      <p:sp>
        <p:nvSpPr>
          <p:cNvPr id="481" name="Google Shape;481;p45"/>
          <p:cNvSpPr txBox="1"/>
          <p:nvPr/>
        </p:nvSpPr>
        <p:spPr>
          <a:xfrm>
            <a:off x="5885225" y="4863825"/>
            <a:ext cx="2675100" cy="664800"/>
          </a:xfrm>
          <a:prstGeom prst="rect">
            <a:avLst/>
          </a:prstGeom>
          <a:noFill/>
          <a:ln>
            <a:noFill/>
          </a:ln>
        </p:spPr>
        <p:txBody>
          <a:bodyPr anchorCtr="0" anchor="t" bIns="91425" lIns="91425" spcFirstLastPara="1" rIns="91425" wrap="square" tIns="91425">
            <a:normAutofit fontScale="92500"/>
          </a:bodyPr>
          <a:lstStyle/>
          <a:p>
            <a:pPr indent="0" lvl="0" marL="0" rtl="0" algn="l">
              <a:spcBef>
                <a:spcPts val="0"/>
              </a:spcBef>
              <a:spcAft>
                <a:spcPts val="0"/>
              </a:spcAft>
              <a:buNone/>
            </a:pPr>
            <a:r>
              <a:rPr lang="en-US"/>
              <a:t>Source:  Vineet Kumar. Wikipedia</a:t>
            </a:r>
            <a:br>
              <a:rPr lang="en-US"/>
            </a:br>
            <a:r>
              <a:rPr lang="en-US"/>
              <a:t>Public Domain</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46"/>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MergeSort Method</a:t>
            </a:r>
            <a:endParaRPr/>
          </a:p>
        </p:txBody>
      </p:sp>
      <p:sp>
        <p:nvSpPr>
          <p:cNvPr id="488" name="Google Shape;488;p46"/>
          <p:cNvSpPr txBox="1"/>
          <p:nvPr>
            <p:ph idx="1" type="body"/>
          </p:nvPr>
        </p:nvSpPr>
        <p:spPr>
          <a:xfrm>
            <a:off x="369875" y="1253335"/>
            <a:ext cx="8418300" cy="5015100"/>
          </a:xfrm>
          <a:prstGeom prst="rect">
            <a:avLst/>
          </a:prstGeom>
        </p:spPr>
        <p:txBody>
          <a:bodyPr anchorCtr="0" anchor="t" bIns="45700" lIns="91425" spcFirstLastPara="1" rIns="91425" wrap="square" tIns="45700">
            <a:normAutofit fontScale="77500" lnSpcReduction="20000"/>
          </a:bodyPr>
          <a:lstStyle/>
          <a:p>
            <a:pPr indent="0" lvl="0" marL="0" rtl="0" algn="l">
              <a:lnSpc>
                <a:spcPct val="133333"/>
              </a:lnSpc>
              <a:spcBef>
                <a:spcPts val="0"/>
              </a:spcBef>
              <a:spcAft>
                <a:spcPts val="0"/>
              </a:spcAft>
              <a:buClr>
                <a:schemeClr val="dk1"/>
              </a:buClr>
              <a:buSzPct val="61111"/>
              <a:buFont typeface="Arial"/>
              <a:buNone/>
            </a:pPr>
            <a:r>
              <a:rPr lang="en-US" sz="1800">
                <a:solidFill>
                  <a:srgbClr val="0000FF"/>
                </a:solidFill>
                <a:highlight>
                  <a:srgbClr val="FFFFFE"/>
                </a:highlight>
                <a:latin typeface="Consolas"/>
                <a:ea typeface="Consolas"/>
                <a:cs typeface="Consolas"/>
                <a:sym typeface="Consolas"/>
              </a:rPr>
              <a:t>public</a:t>
            </a:r>
            <a:r>
              <a:rPr lang="en-US" sz="1800">
                <a:highlight>
                  <a:srgbClr val="FFFFFE"/>
                </a:highlight>
                <a:latin typeface="Consolas"/>
                <a:ea typeface="Consolas"/>
                <a:cs typeface="Consolas"/>
                <a:sym typeface="Consolas"/>
              </a:rPr>
              <a:t> </a:t>
            </a:r>
            <a:r>
              <a:rPr lang="en-US" sz="1800">
                <a:solidFill>
                  <a:srgbClr val="0000FF"/>
                </a:solidFill>
                <a:highlight>
                  <a:srgbClr val="FFFFFE"/>
                </a:highlight>
                <a:latin typeface="Consolas"/>
                <a:ea typeface="Consolas"/>
                <a:cs typeface="Consolas"/>
                <a:sym typeface="Consolas"/>
              </a:rPr>
              <a:t>static</a:t>
            </a:r>
            <a:r>
              <a:rPr lang="en-US" sz="1800">
                <a:highlight>
                  <a:srgbClr val="FFFFFE"/>
                </a:highlight>
                <a:latin typeface="Consolas"/>
                <a:ea typeface="Consolas"/>
                <a:cs typeface="Consolas"/>
                <a:sym typeface="Consolas"/>
              </a:rPr>
              <a:t> </a:t>
            </a:r>
            <a:r>
              <a:rPr lang="en-US" sz="1800">
                <a:solidFill>
                  <a:srgbClr val="0000FF"/>
                </a:solidFill>
                <a:highlight>
                  <a:srgbClr val="FFFFFE"/>
                </a:highlight>
                <a:latin typeface="Consolas"/>
                <a:ea typeface="Consolas"/>
                <a:cs typeface="Consolas"/>
                <a:sym typeface="Consolas"/>
              </a:rPr>
              <a:t>void</a:t>
            </a:r>
            <a:r>
              <a:rPr lang="en-US" sz="1800">
                <a:highlight>
                  <a:srgbClr val="FFFFFE"/>
                </a:highlight>
                <a:latin typeface="Consolas"/>
                <a:ea typeface="Consolas"/>
                <a:cs typeface="Consolas"/>
                <a:sym typeface="Consolas"/>
              </a:rPr>
              <a:t> mergeSort(</a:t>
            </a:r>
            <a:r>
              <a:rPr lang="en-US" sz="1800">
                <a:solidFill>
                  <a:srgbClr val="0000FF"/>
                </a:solidFill>
                <a:highlight>
                  <a:srgbClr val="FFFFFE"/>
                </a:highlight>
                <a:latin typeface="Consolas"/>
                <a:ea typeface="Consolas"/>
                <a:cs typeface="Consolas"/>
                <a:sym typeface="Consolas"/>
              </a:rPr>
              <a:t>int</a:t>
            </a:r>
            <a:r>
              <a:rPr lang="en-US" sz="1800">
                <a:highlight>
                  <a:srgbClr val="FFFFFE"/>
                </a:highlight>
                <a:latin typeface="Consolas"/>
                <a:ea typeface="Consolas"/>
                <a:cs typeface="Consolas"/>
                <a:sym typeface="Consolas"/>
              </a:rPr>
              <a:t>[] a, </a:t>
            </a:r>
            <a:r>
              <a:rPr lang="en-US" sz="1800">
                <a:solidFill>
                  <a:srgbClr val="0000FF"/>
                </a:solidFill>
                <a:highlight>
                  <a:srgbClr val="FFFFFE"/>
                </a:highlight>
                <a:latin typeface="Consolas"/>
                <a:ea typeface="Consolas"/>
                <a:cs typeface="Consolas"/>
                <a:sym typeface="Consolas"/>
              </a:rPr>
              <a:t>int</a:t>
            </a:r>
            <a:r>
              <a:rPr lang="en-US" sz="1800">
                <a:highlight>
                  <a:srgbClr val="FFFFFE"/>
                </a:highlight>
                <a:latin typeface="Consolas"/>
                <a:ea typeface="Consolas"/>
                <a:cs typeface="Consolas"/>
                <a:sym typeface="Consolas"/>
              </a:rPr>
              <a:t> n) {</a:t>
            </a:r>
            <a:endParaRPr sz="1800">
              <a:highlight>
                <a:srgbClr val="FFFFFE"/>
              </a:highlight>
              <a:latin typeface="Consolas"/>
              <a:ea typeface="Consolas"/>
              <a:cs typeface="Consolas"/>
              <a:sym typeface="Consolas"/>
            </a:endParaRPr>
          </a:p>
          <a:p>
            <a:pPr indent="0" lvl="0" marL="0" rtl="0" algn="l">
              <a:lnSpc>
                <a:spcPct val="133333"/>
              </a:lnSpc>
              <a:spcBef>
                <a:spcPts val="0"/>
              </a:spcBef>
              <a:spcAft>
                <a:spcPts val="0"/>
              </a:spcAft>
              <a:buClr>
                <a:schemeClr val="dk1"/>
              </a:buClr>
              <a:buSzPct val="61111"/>
              <a:buFont typeface="Arial"/>
              <a:buNone/>
            </a:pPr>
            <a:r>
              <a:rPr lang="en-US" sz="1800">
                <a:highlight>
                  <a:srgbClr val="FFFFFE"/>
                </a:highlight>
                <a:latin typeface="Consolas"/>
                <a:ea typeface="Consolas"/>
                <a:cs typeface="Consolas"/>
                <a:sym typeface="Consolas"/>
              </a:rPr>
              <a:t>   </a:t>
            </a:r>
            <a:r>
              <a:rPr lang="en-US" sz="1800">
                <a:solidFill>
                  <a:srgbClr val="0000FF"/>
                </a:solidFill>
                <a:highlight>
                  <a:srgbClr val="FFFFFE"/>
                </a:highlight>
                <a:latin typeface="Consolas"/>
                <a:ea typeface="Consolas"/>
                <a:cs typeface="Consolas"/>
                <a:sym typeface="Consolas"/>
              </a:rPr>
              <a:t>if</a:t>
            </a:r>
            <a:r>
              <a:rPr lang="en-US" sz="1800">
                <a:highlight>
                  <a:srgbClr val="FFFFFE"/>
                </a:highlight>
                <a:latin typeface="Consolas"/>
                <a:ea typeface="Consolas"/>
                <a:cs typeface="Consolas"/>
                <a:sym typeface="Consolas"/>
              </a:rPr>
              <a:t> (n &lt; </a:t>
            </a:r>
            <a:r>
              <a:rPr lang="en-US" sz="1800">
                <a:solidFill>
                  <a:srgbClr val="09885A"/>
                </a:solidFill>
                <a:highlight>
                  <a:srgbClr val="FFFFFE"/>
                </a:highlight>
                <a:latin typeface="Consolas"/>
                <a:ea typeface="Consolas"/>
                <a:cs typeface="Consolas"/>
                <a:sym typeface="Consolas"/>
              </a:rPr>
              <a:t>2</a:t>
            </a:r>
            <a:r>
              <a:rPr lang="en-US" sz="1800">
                <a:highlight>
                  <a:srgbClr val="FFFFFE"/>
                </a:highlight>
                <a:latin typeface="Consolas"/>
                <a:ea typeface="Consolas"/>
                <a:cs typeface="Consolas"/>
                <a:sym typeface="Consolas"/>
              </a:rPr>
              <a:t>) {</a:t>
            </a:r>
            <a:endParaRPr sz="1800">
              <a:highlight>
                <a:srgbClr val="FFFFFE"/>
              </a:highlight>
              <a:latin typeface="Consolas"/>
              <a:ea typeface="Consolas"/>
              <a:cs typeface="Consolas"/>
              <a:sym typeface="Consolas"/>
            </a:endParaRPr>
          </a:p>
          <a:p>
            <a:pPr indent="0" lvl="0" marL="0" rtl="0" algn="l">
              <a:lnSpc>
                <a:spcPct val="133333"/>
              </a:lnSpc>
              <a:spcBef>
                <a:spcPts val="0"/>
              </a:spcBef>
              <a:spcAft>
                <a:spcPts val="0"/>
              </a:spcAft>
              <a:buClr>
                <a:schemeClr val="dk1"/>
              </a:buClr>
              <a:buSzPct val="61111"/>
              <a:buFont typeface="Arial"/>
              <a:buNone/>
            </a:pPr>
            <a:r>
              <a:rPr lang="en-US" sz="1800">
                <a:highlight>
                  <a:srgbClr val="FFFFFE"/>
                </a:highlight>
                <a:latin typeface="Consolas"/>
                <a:ea typeface="Consolas"/>
                <a:cs typeface="Consolas"/>
                <a:sym typeface="Consolas"/>
              </a:rPr>
              <a:t>       </a:t>
            </a:r>
            <a:r>
              <a:rPr lang="en-US" sz="1800">
                <a:solidFill>
                  <a:srgbClr val="0000FF"/>
                </a:solidFill>
                <a:highlight>
                  <a:srgbClr val="FFFFFE"/>
                </a:highlight>
                <a:latin typeface="Consolas"/>
                <a:ea typeface="Consolas"/>
                <a:cs typeface="Consolas"/>
                <a:sym typeface="Consolas"/>
              </a:rPr>
              <a:t>return</a:t>
            </a:r>
            <a:r>
              <a:rPr lang="en-US" sz="1800">
                <a:highlight>
                  <a:srgbClr val="FFFFFE"/>
                </a:highlight>
                <a:latin typeface="Consolas"/>
                <a:ea typeface="Consolas"/>
                <a:cs typeface="Consolas"/>
                <a:sym typeface="Consolas"/>
              </a:rPr>
              <a:t>;</a:t>
            </a:r>
            <a:endParaRPr sz="1800">
              <a:highlight>
                <a:srgbClr val="FFFFFE"/>
              </a:highlight>
              <a:latin typeface="Consolas"/>
              <a:ea typeface="Consolas"/>
              <a:cs typeface="Consolas"/>
              <a:sym typeface="Consolas"/>
            </a:endParaRPr>
          </a:p>
          <a:p>
            <a:pPr indent="0" lvl="0" marL="0" rtl="0" algn="l">
              <a:lnSpc>
                <a:spcPct val="133333"/>
              </a:lnSpc>
              <a:spcBef>
                <a:spcPts val="0"/>
              </a:spcBef>
              <a:spcAft>
                <a:spcPts val="0"/>
              </a:spcAft>
              <a:buClr>
                <a:schemeClr val="dk1"/>
              </a:buClr>
              <a:buSzPct val="61111"/>
              <a:buFont typeface="Arial"/>
              <a:buNone/>
            </a:pPr>
            <a:r>
              <a:rPr lang="en-US" sz="1800">
                <a:highlight>
                  <a:srgbClr val="FFFFFE"/>
                </a:highlight>
                <a:latin typeface="Consolas"/>
                <a:ea typeface="Consolas"/>
                <a:cs typeface="Consolas"/>
                <a:sym typeface="Consolas"/>
              </a:rPr>
              <a:t>   }</a:t>
            </a:r>
            <a:endParaRPr sz="1800">
              <a:highlight>
                <a:srgbClr val="FFFFFE"/>
              </a:highlight>
              <a:latin typeface="Consolas"/>
              <a:ea typeface="Consolas"/>
              <a:cs typeface="Consolas"/>
              <a:sym typeface="Consolas"/>
            </a:endParaRPr>
          </a:p>
          <a:p>
            <a:pPr indent="0" lvl="0" marL="0" rtl="0" algn="l">
              <a:lnSpc>
                <a:spcPct val="133333"/>
              </a:lnSpc>
              <a:spcBef>
                <a:spcPts val="0"/>
              </a:spcBef>
              <a:spcAft>
                <a:spcPts val="0"/>
              </a:spcAft>
              <a:buClr>
                <a:schemeClr val="dk1"/>
              </a:buClr>
              <a:buSzPct val="61111"/>
              <a:buFont typeface="Arial"/>
              <a:buNone/>
            </a:pPr>
            <a:r>
              <a:rPr lang="en-US" sz="1800">
                <a:highlight>
                  <a:srgbClr val="FFFFFE"/>
                </a:highlight>
                <a:latin typeface="Consolas"/>
                <a:ea typeface="Consolas"/>
                <a:cs typeface="Consolas"/>
                <a:sym typeface="Consolas"/>
              </a:rPr>
              <a:t>   </a:t>
            </a:r>
            <a:r>
              <a:rPr lang="en-US" sz="1800">
                <a:solidFill>
                  <a:srgbClr val="0000FF"/>
                </a:solidFill>
                <a:highlight>
                  <a:srgbClr val="FFFFFE"/>
                </a:highlight>
                <a:latin typeface="Consolas"/>
                <a:ea typeface="Consolas"/>
                <a:cs typeface="Consolas"/>
                <a:sym typeface="Consolas"/>
              </a:rPr>
              <a:t>int</a:t>
            </a:r>
            <a:r>
              <a:rPr lang="en-US" sz="1800">
                <a:highlight>
                  <a:srgbClr val="FFFFFE"/>
                </a:highlight>
                <a:latin typeface="Consolas"/>
                <a:ea typeface="Consolas"/>
                <a:cs typeface="Consolas"/>
                <a:sym typeface="Consolas"/>
              </a:rPr>
              <a:t> mid = n / </a:t>
            </a:r>
            <a:r>
              <a:rPr lang="en-US" sz="1800">
                <a:solidFill>
                  <a:srgbClr val="09885A"/>
                </a:solidFill>
                <a:highlight>
                  <a:srgbClr val="FFFFFE"/>
                </a:highlight>
                <a:latin typeface="Consolas"/>
                <a:ea typeface="Consolas"/>
                <a:cs typeface="Consolas"/>
                <a:sym typeface="Consolas"/>
              </a:rPr>
              <a:t>2</a:t>
            </a:r>
            <a:r>
              <a:rPr lang="en-US" sz="1800">
                <a:highlight>
                  <a:srgbClr val="FFFFFE"/>
                </a:highlight>
                <a:latin typeface="Consolas"/>
                <a:ea typeface="Consolas"/>
                <a:cs typeface="Consolas"/>
                <a:sym typeface="Consolas"/>
              </a:rPr>
              <a:t>;</a:t>
            </a:r>
            <a:endParaRPr sz="1800">
              <a:highlight>
                <a:srgbClr val="FFFFFE"/>
              </a:highlight>
              <a:latin typeface="Consolas"/>
              <a:ea typeface="Consolas"/>
              <a:cs typeface="Consolas"/>
              <a:sym typeface="Consolas"/>
            </a:endParaRPr>
          </a:p>
          <a:p>
            <a:pPr indent="0" lvl="0" marL="0" rtl="0" algn="l">
              <a:lnSpc>
                <a:spcPct val="133333"/>
              </a:lnSpc>
              <a:spcBef>
                <a:spcPts val="0"/>
              </a:spcBef>
              <a:spcAft>
                <a:spcPts val="0"/>
              </a:spcAft>
              <a:buClr>
                <a:schemeClr val="dk1"/>
              </a:buClr>
              <a:buSzPct val="61111"/>
              <a:buFont typeface="Arial"/>
              <a:buNone/>
            </a:pPr>
            <a:r>
              <a:rPr lang="en-US" sz="1800">
                <a:highlight>
                  <a:srgbClr val="FFFFFE"/>
                </a:highlight>
                <a:latin typeface="Consolas"/>
                <a:ea typeface="Consolas"/>
                <a:cs typeface="Consolas"/>
                <a:sym typeface="Consolas"/>
              </a:rPr>
              <a:t>   </a:t>
            </a:r>
            <a:r>
              <a:rPr lang="en-US" sz="1800">
                <a:solidFill>
                  <a:srgbClr val="0000FF"/>
                </a:solidFill>
                <a:highlight>
                  <a:srgbClr val="FFFFFE"/>
                </a:highlight>
                <a:latin typeface="Consolas"/>
                <a:ea typeface="Consolas"/>
                <a:cs typeface="Consolas"/>
                <a:sym typeface="Consolas"/>
              </a:rPr>
              <a:t>int</a:t>
            </a:r>
            <a:r>
              <a:rPr lang="en-US" sz="1800">
                <a:highlight>
                  <a:srgbClr val="FFFFFE"/>
                </a:highlight>
                <a:latin typeface="Consolas"/>
                <a:ea typeface="Consolas"/>
                <a:cs typeface="Consolas"/>
                <a:sym typeface="Consolas"/>
              </a:rPr>
              <a:t>[] l = </a:t>
            </a:r>
            <a:r>
              <a:rPr lang="en-US" sz="1800">
                <a:solidFill>
                  <a:srgbClr val="0000FF"/>
                </a:solidFill>
                <a:highlight>
                  <a:srgbClr val="FFFFFE"/>
                </a:highlight>
                <a:latin typeface="Consolas"/>
                <a:ea typeface="Consolas"/>
                <a:cs typeface="Consolas"/>
                <a:sym typeface="Consolas"/>
              </a:rPr>
              <a:t>new</a:t>
            </a:r>
            <a:r>
              <a:rPr lang="en-US" sz="1800">
                <a:highlight>
                  <a:srgbClr val="FFFFFE"/>
                </a:highlight>
                <a:latin typeface="Consolas"/>
                <a:ea typeface="Consolas"/>
                <a:cs typeface="Consolas"/>
                <a:sym typeface="Consolas"/>
              </a:rPr>
              <a:t> </a:t>
            </a:r>
            <a:r>
              <a:rPr lang="en-US" sz="1800">
                <a:solidFill>
                  <a:srgbClr val="0000FF"/>
                </a:solidFill>
                <a:highlight>
                  <a:srgbClr val="FFFFFE"/>
                </a:highlight>
                <a:latin typeface="Consolas"/>
                <a:ea typeface="Consolas"/>
                <a:cs typeface="Consolas"/>
                <a:sym typeface="Consolas"/>
              </a:rPr>
              <a:t>int</a:t>
            </a:r>
            <a:r>
              <a:rPr lang="en-US" sz="1800">
                <a:highlight>
                  <a:srgbClr val="FFFFFE"/>
                </a:highlight>
                <a:latin typeface="Consolas"/>
                <a:ea typeface="Consolas"/>
                <a:cs typeface="Consolas"/>
                <a:sym typeface="Consolas"/>
              </a:rPr>
              <a:t>[mid];</a:t>
            </a:r>
            <a:endParaRPr sz="1800">
              <a:highlight>
                <a:srgbClr val="FFFFFE"/>
              </a:highlight>
              <a:latin typeface="Consolas"/>
              <a:ea typeface="Consolas"/>
              <a:cs typeface="Consolas"/>
              <a:sym typeface="Consolas"/>
            </a:endParaRPr>
          </a:p>
          <a:p>
            <a:pPr indent="0" lvl="0" marL="0" rtl="0" algn="l">
              <a:lnSpc>
                <a:spcPct val="133333"/>
              </a:lnSpc>
              <a:spcBef>
                <a:spcPts val="0"/>
              </a:spcBef>
              <a:spcAft>
                <a:spcPts val="0"/>
              </a:spcAft>
              <a:buClr>
                <a:schemeClr val="dk1"/>
              </a:buClr>
              <a:buSzPct val="61111"/>
              <a:buFont typeface="Arial"/>
              <a:buNone/>
            </a:pPr>
            <a:r>
              <a:rPr lang="en-US" sz="1800">
                <a:highlight>
                  <a:srgbClr val="FFFFFE"/>
                </a:highlight>
                <a:latin typeface="Consolas"/>
                <a:ea typeface="Consolas"/>
                <a:cs typeface="Consolas"/>
                <a:sym typeface="Consolas"/>
              </a:rPr>
              <a:t>   </a:t>
            </a:r>
            <a:r>
              <a:rPr lang="en-US" sz="1800">
                <a:solidFill>
                  <a:srgbClr val="0000FF"/>
                </a:solidFill>
                <a:highlight>
                  <a:srgbClr val="FFFFFE"/>
                </a:highlight>
                <a:latin typeface="Consolas"/>
                <a:ea typeface="Consolas"/>
                <a:cs typeface="Consolas"/>
                <a:sym typeface="Consolas"/>
              </a:rPr>
              <a:t>int</a:t>
            </a:r>
            <a:r>
              <a:rPr lang="en-US" sz="1800">
                <a:highlight>
                  <a:srgbClr val="FFFFFE"/>
                </a:highlight>
                <a:latin typeface="Consolas"/>
                <a:ea typeface="Consolas"/>
                <a:cs typeface="Consolas"/>
                <a:sym typeface="Consolas"/>
              </a:rPr>
              <a:t>[] r = </a:t>
            </a:r>
            <a:r>
              <a:rPr lang="en-US" sz="1800">
                <a:solidFill>
                  <a:srgbClr val="0000FF"/>
                </a:solidFill>
                <a:highlight>
                  <a:srgbClr val="FFFFFE"/>
                </a:highlight>
                <a:latin typeface="Consolas"/>
                <a:ea typeface="Consolas"/>
                <a:cs typeface="Consolas"/>
                <a:sym typeface="Consolas"/>
              </a:rPr>
              <a:t>new</a:t>
            </a:r>
            <a:r>
              <a:rPr lang="en-US" sz="1800">
                <a:highlight>
                  <a:srgbClr val="FFFFFE"/>
                </a:highlight>
                <a:latin typeface="Consolas"/>
                <a:ea typeface="Consolas"/>
                <a:cs typeface="Consolas"/>
                <a:sym typeface="Consolas"/>
              </a:rPr>
              <a:t> </a:t>
            </a:r>
            <a:r>
              <a:rPr lang="en-US" sz="1800">
                <a:solidFill>
                  <a:srgbClr val="0000FF"/>
                </a:solidFill>
                <a:highlight>
                  <a:srgbClr val="FFFFFE"/>
                </a:highlight>
                <a:latin typeface="Consolas"/>
                <a:ea typeface="Consolas"/>
                <a:cs typeface="Consolas"/>
                <a:sym typeface="Consolas"/>
              </a:rPr>
              <a:t>int</a:t>
            </a:r>
            <a:r>
              <a:rPr lang="en-US" sz="1800">
                <a:highlight>
                  <a:srgbClr val="FFFFFE"/>
                </a:highlight>
                <a:latin typeface="Consolas"/>
                <a:ea typeface="Consolas"/>
                <a:cs typeface="Consolas"/>
                <a:sym typeface="Consolas"/>
              </a:rPr>
              <a:t>[n - mid];</a:t>
            </a:r>
            <a:endParaRPr sz="1800">
              <a:highlight>
                <a:srgbClr val="FFFFFE"/>
              </a:highlight>
              <a:latin typeface="Consolas"/>
              <a:ea typeface="Consolas"/>
              <a:cs typeface="Consolas"/>
              <a:sym typeface="Consolas"/>
            </a:endParaRPr>
          </a:p>
          <a:p>
            <a:pPr indent="0" lvl="0" marL="0" rtl="0" algn="l">
              <a:lnSpc>
                <a:spcPct val="133333"/>
              </a:lnSpc>
              <a:spcBef>
                <a:spcPts val="0"/>
              </a:spcBef>
              <a:spcAft>
                <a:spcPts val="0"/>
              </a:spcAft>
              <a:buClr>
                <a:schemeClr val="dk1"/>
              </a:buClr>
              <a:buSzPct val="61111"/>
              <a:buFont typeface="Arial"/>
              <a:buNone/>
            </a:pPr>
            <a:r>
              <a:t/>
            </a:r>
            <a:endParaRPr sz="1800">
              <a:highlight>
                <a:srgbClr val="FFFFFE"/>
              </a:highlight>
              <a:latin typeface="Consolas"/>
              <a:ea typeface="Consolas"/>
              <a:cs typeface="Consolas"/>
              <a:sym typeface="Consolas"/>
            </a:endParaRPr>
          </a:p>
          <a:p>
            <a:pPr indent="0" lvl="0" marL="0" rtl="0" algn="l">
              <a:lnSpc>
                <a:spcPct val="133333"/>
              </a:lnSpc>
              <a:spcBef>
                <a:spcPts val="0"/>
              </a:spcBef>
              <a:spcAft>
                <a:spcPts val="0"/>
              </a:spcAft>
              <a:buClr>
                <a:schemeClr val="dk1"/>
              </a:buClr>
              <a:buSzPct val="61111"/>
              <a:buFont typeface="Arial"/>
              <a:buNone/>
            </a:pPr>
            <a:r>
              <a:rPr lang="en-US" sz="1800">
                <a:highlight>
                  <a:srgbClr val="FFFFFE"/>
                </a:highlight>
                <a:latin typeface="Consolas"/>
                <a:ea typeface="Consolas"/>
                <a:cs typeface="Consolas"/>
                <a:sym typeface="Consolas"/>
              </a:rPr>
              <a:t>   </a:t>
            </a:r>
            <a:r>
              <a:rPr lang="en-US" sz="1800">
                <a:solidFill>
                  <a:srgbClr val="0000FF"/>
                </a:solidFill>
                <a:highlight>
                  <a:srgbClr val="FFFFFE"/>
                </a:highlight>
                <a:latin typeface="Consolas"/>
                <a:ea typeface="Consolas"/>
                <a:cs typeface="Consolas"/>
                <a:sym typeface="Consolas"/>
              </a:rPr>
              <a:t>for</a:t>
            </a:r>
            <a:r>
              <a:rPr lang="en-US" sz="1800">
                <a:highlight>
                  <a:srgbClr val="FFFFFE"/>
                </a:highlight>
                <a:latin typeface="Consolas"/>
                <a:ea typeface="Consolas"/>
                <a:cs typeface="Consolas"/>
                <a:sym typeface="Consolas"/>
              </a:rPr>
              <a:t> (</a:t>
            </a:r>
            <a:r>
              <a:rPr lang="en-US" sz="1800">
                <a:solidFill>
                  <a:srgbClr val="0000FF"/>
                </a:solidFill>
                <a:highlight>
                  <a:srgbClr val="FFFFFE"/>
                </a:highlight>
                <a:latin typeface="Consolas"/>
                <a:ea typeface="Consolas"/>
                <a:cs typeface="Consolas"/>
                <a:sym typeface="Consolas"/>
              </a:rPr>
              <a:t>int</a:t>
            </a:r>
            <a:r>
              <a:rPr lang="en-US" sz="1800">
                <a:highlight>
                  <a:srgbClr val="FFFFFE"/>
                </a:highlight>
                <a:latin typeface="Consolas"/>
                <a:ea typeface="Consolas"/>
                <a:cs typeface="Consolas"/>
                <a:sym typeface="Consolas"/>
              </a:rPr>
              <a:t> i = </a:t>
            </a:r>
            <a:r>
              <a:rPr lang="en-US" sz="1800">
                <a:solidFill>
                  <a:srgbClr val="09885A"/>
                </a:solidFill>
                <a:highlight>
                  <a:srgbClr val="FFFFFE"/>
                </a:highlight>
                <a:latin typeface="Consolas"/>
                <a:ea typeface="Consolas"/>
                <a:cs typeface="Consolas"/>
                <a:sym typeface="Consolas"/>
              </a:rPr>
              <a:t>0</a:t>
            </a:r>
            <a:r>
              <a:rPr lang="en-US" sz="1800">
                <a:highlight>
                  <a:srgbClr val="FFFFFE"/>
                </a:highlight>
                <a:latin typeface="Consolas"/>
                <a:ea typeface="Consolas"/>
                <a:cs typeface="Consolas"/>
                <a:sym typeface="Consolas"/>
              </a:rPr>
              <a:t>; i &lt; mid; i++) {</a:t>
            </a:r>
            <a:endParaRPr sz="1800">
              <a:highlight>
                <a:srgbClr val="FFFFFE"/>
              </a:highlight>
              <a:latin typeface="Consolas"/>
              <a:ea typeface="Consolas"/>
              <a:cs typeface="Consolas"/>
              <a:sym typeface="Consolas"/>
            </a:endParaRPr>
          </a:p>
          <a:p>
            <a:pPr indent="0" lvl="0" marL="0" rtl="0" algn="l">
              <a:lnSpc>
                <a:spcPct val="133333"/>
              </a:lnSpc>
              <a:spcBef>
                <a:spcPts val="0"/>
              </a:spcBef>
              <a:spcAft>
                <a:spcPts val="0"/>
              </a:spcAft>
              <a:buClr>
                <a:schemeClr val="dk1"/>
              </a:buClr>
              <a:buSzPct val="61111"/>
              <a:buFont typeface="Arial"/>
              <a:buNone/>
            </a:pPr>
            <a:r>
              <a:rPr lang="en-US" sz="1800">
                <a:highlight>
                  <a:srgbClr val="FFFFFE"/>
                </a:highlight>
                <a:latin typeface="Consolas"/>
                <a:ea typeface="Consolas"/>
                <a:cs typeface="Consolas"/>
                <a:sym typeface="Consolas"/>
              </a:rPr>
              <a:t>       l[i] = a[i];</a:t>
            </a:r>
            <a:endParaRPr sz="1800">
              <a:highlight>
                <a:srgbClr val="FFFFFE"/>
              </a:highlight>
              <a:latin typeface="Consolas"/>
              <a:ea typeface="Consolas"/>
              <a:cs typeface="Consolas"/>
              <a:sym typeface="Consolas"/>
            </a:endParaRPr>
          </a:p>
          <a:p>
            <a:pPr indent="0" lvl="0" marL="0" rtl="0" algn="l">
              <a:lnSpc>
                <a:spcPct val="133333"/>
              </a:lnSpc>
              <a:spcBef>
                <a:spcPts val="0"/>
              </a:spcBef>
              <a:spcAft>
                <a:spcPts val="0"/>
              </a:spcAft>
              <a:buClr>
                <a:schemeClr val="dk1"/>
              </a:buClr>
              <a:buSzPct val="61111"/>
              <a:buFont typeface="Arial"/>
              <a:buNone/>
            </a:pPr>
            <a:r>
              <a:rPr lang="en-US" sz="1800">
                <a:highlight>
                  <a:srgbClr val="FFFFFE"/>
                </a:highlight>
                <a:latin typeface="Consolas"/>
                <a:ea typeface="Consolas"/>
                <a:cs typeface="Consolas"/>
                <a:sym typeface="Consolas"/>
              </a:rPr>
              <a:t>   }</a:t>
            </a:r>
            <a:endParaRPr sz="1800">
              <a:highlight>
                <a:srgbClr val="FFFFFE"/>
              </a:highlight>
              <a:latin typeface="Consolas"/>
              <a:ea typeface="Consolas"/>
              <a:cs typeface="Consolas"/>
              <a:sym typeface="Consolas"/>
            </a:endParaRPr>
          </a:p>
          <a:p>
            <a:pPr indent="0" lvl="0" marL="0" rtl="0" algn="l">
              <a:lnSpc>
                <a:spcPct val="133333"/>
              </a:lnSpc>
              <a:spcBef>
                <a:spcPts val="0"/>
              </a:spcBef>
              <a:spcAft>
                <a:spcPts val="0"/>
              </a:spcAft>
              <a:buClr>
                <a:schemeClr val="dk1"/>
              </a:buClr>
              <a:buSzPct val="61111"/>
              <a:buFont typeface="Arial"/>
              <a:buNone/>
            </a:pPr>
            <a:r>
              <a:rPr lang="en-US" sz="1800">
                <a:highlight>
                  <a:srgbClr val="FFFFFE"/>
                </a:highlight>
                <a:latin typeface="Consolas"/>
                <a:ea typeface="Consolas"/>
                <a:cs typeface="Consolas"/>
                <a:sym typeface="Consolas"/>
              </a:rPr>
              <a:t>   </a:t>
            </a:r>
            <a:r>
              <a:rPr lang="en-US" sz="1800">
                <a:solidFill>
                  <a:srgbClr val="0000FF"/>
                </a:solidFill>
                <a:highlight>
                  <a:srgbClr val="FFFFFE"/>
                </a:highlight>
                <a:latin typeface="Consolas"/>
                <a:ea typeface="Consolas"/>
                <a:cs typeface="Consolas"/>
                <a:sym typeface="Consolas"/>
              </a:rPr>
              <a:t>for</a:t>
            </a:r>
            <a:r>
              <a:rPr lang="en-US" sz="1800">
                <a:highlight>
                  <a:srgbClr val="FFFFFE"/>
                </a:highlight>
                <a:latin typeface="Consolas"/>
                <a:ea typeface="Consolas"/>
                <a:cs typeface="Consolas"/>
                <a:sym typeface="Consolas"/>
              </a:rPr>
              <a:t> (</a:t>
            </a:r>
            <a:r>
              <a:rPr lang="en-US" sz="1800">
                <a:solidFill>
                  <a:srgbClr val="0000FF"/>
                </a:solidFill>
                <a:highlight>
                  <a:srgbClr val="FFFFFE"/>
                </a:highlight>
                <a:latin typeface="Consolas"/>
                <a:ea typeface="Consolas"/>
                <a:cs typeface="Consolas"/>
                <a:sym typeface="Consolas"/>
              </a:rPr>
              <a:t>int</a:t>
            </a:r>
            <a:r>
              <a:rPr lang="en-US" sz="1800">
                <a:highlight>
                  <a:srgbClr val="FFFFFE"/>
                </a:highlight>
                <a:latin typeface="Consolas"/>
                <a:ea typeface="Consolas"/>
                <a:cs typeface="Consolas"/>
                <a:sym typeface="Consolas"/>
              </a:rPr>
              <a:t> i = mid; i &lt; n; i++) {</a:t>
            </a:r>
            <a:endParaRPr sz="1800">
              <a:highlight>
                <a:srgbClr val="FFFFFE"/>
              </a:highlight>
              <a:latin typeface="Consolas"/>
              <a:ea typeface="Consolas"/>
              <a:cs typeface="Consolas"/>
              <a:sym typeface="Consolas"/>
            </a:endParaRPr>
          </a:p>
          <a:p>
            <a:pPr indent="0" lvl="0" marL="0" rtl="0" algn="l">
              <a:lnSpc>
                <a:spcPct val="133333"/>
              </a:lnSpc>
              <a:spcBef>
                <a:spcPts val="0"/>
              </a:spcBef>
              <a:spcAft>
                <a:spcPts val="0"/>
              </a:spcAft>
              <a:buClr>
                <a:schemeClr val="dk1"/>
              </a:buClr>
              <a:buSzPct val="61111"/>
              <a:buFont typeface="Arial"/>
              <a:buNone/>
            </a:pPr>
            <a:r>
              <a:rPr lang="en-US" sz="1800">
                <a:highlight>
                  <a:srgbClr val="FFFFFE"/>
                </a:highlight>
                <a:latin typeface="Consolas"/>
                <a:ea typeface="Consolas"/>
                <a:cs typeface="Consolas"/>
                <a:sym typeface="Consolas"/>
              </a:rPr>
              <a:t>       r[i - mid] = a[i];</a:t>
            </a:r>
            <a:endParaRPr sz="1800">
              <a:highlight>
                <a:srgbClr val="FFFFFE"/>
              </a:highlight>
              <a:latin typeface="Consolas"/>
              <a:ea typeface="Consolas"/>
              <a:cs typeface="Consolas"/>
              <a:sym typeface="Consolas"/>
            </a:endParaRPr>
          </a:p>
          <a:p>
            <a:pPr indent="0" lvl="0" marL="0" rtl="0" algn="l">
              <a:lnSpc>
                <a:spcPct val="133333"/>
              </a:lnSpc>
              <a:spcBef>
                <a:spcPts val="0"/>
              </a:spcBef>
              <a:spcAft>
                <a:spcPts val="0"/>
              </a:spcAft>
              <a:buClr>
                <a:schemeClr val="dk1"/>
              </a:buClr>
              <a:buSzPct val="61111"/>
              <a:buFont typeface="Arial"/>
              <a:buNone/>
            </a:pPr>
            <a:r>
              <a:rPr lang="en-US" sz="1800">
                <a:highlight>
                  <a:srgbClr val="FFFFFE"/>
                </a:highlight>
                <a:latin typeface="Consolas"/>
                <a:ea typeface="Consolas"/>
                <a:cs typeface="Consolas"/>
                <a:sym typeface="Consolas"/>
              </a:rPr>
              <a:t>   }</a:t>
            </a:r>
            <a:endParaRPr sz="1800">
              <a:highlight>
                <a:srgbClr val="FFFFFE"/>
              </a:highlight>
              <a:latin typeface="Consolas"/>
              <a:ea typeface="Consolas"/>
              <a:cs typeface="Consolas"/>
              <a:sym typeface="Consolas"/>
            </a:endParaRPr>
          </a:p>
          <a:p>
            <a:pPr indent="0" lvl="0" marL="0" rtl="0" algn="l">
              <a:lnSpc>
                <a:spcPct val="133333"/>
              </a:lnSpc>
              <a:spcBef>
                <a:spcPts val="0"/>
              </a:spcBef>
              <a:spcAft>
                <a:spcPts val="0"/>
              </a:spcAft>
              <a:buClr>
                <a:schemeClr val="dk1"/>
              </a:buClr>
              <a:buSzPct val="61111"/>
              <a:buFont typeface="Arial"/>
              <a:buNone/>
            </a:pPr>
            <a:r>
              <a:rPr lang="en-US" sz="1800">
                <a:highlight>
                  <a:srgbClr val="FFFFFE"/>
                </a:highlight>
                <a:latin typeface="Consolas"/>
                <a:ea typeface="Consolas"/>
                <a:cs typeface="Consolas"/>
                <a:sym typeface="Consolas"/>
              </a:rPr>
              <a:t>   mergeSort(l, mid);</a:t>
            </a:r>
            <a:endParaRPr sz="1800">
              <a:highlight>
                <a:srgbClr val="FFFFFE"/>
              </a:highlight>
              <a:latin typeface="Consolas"/>
              <a:ea typeface="Consolas"/>
              <a:cs typeface="Consolas"/>
              <a:sym typeface="Consolas"/>
            </a:endParaRPr>
          </a:p>
          <a:p>
            <a:pPr indent="0" lvl="0" marL="0" rtl="0" algn="l">
              <a:lnSpc>
                <a:spcPct val="133333"/>
              </a:lnSpc>
              <a:spcBef>
                <a:spcPts val="0"/>
              </a:spcBef>
              <a:spcAft>
                <a:spcPts val="0"/>
              </a:spcAft>
              <a:buClr>
                <a:schemeClr val="dk1"/>
              </a:buClr>
              <a:buSzPct val="61111"/>
              <a:buFont typeface="Arial"/>
              <a:buNone/>
            </a:pPr>
            <a:r>
              <a:rPr lang="en-US" sz="1800">
                <a:highlight>
                  <a:srgbClr val="FFFFFE"/>
                </a:highlight>
                <a:latin typeface="Consolas"/>
                <a:ea typeface="Consolas"/>
                <a:cs typeface="Consolas"/>
                <a:sym typeface="Consolas"/>
              </a:rPr>
              <a:t>   mergeSort(r, n - mid);</a:t>
            </a:r>
            <a:endParaRPr sz="1800">
              <a:highlight>
                <a:srgbClr val="FFFFFE"/>
              </a:highlight>
              <a:latin typeface="Consolas"/>
              <a:ea typeface="Consolas"/>
              <a:cs typeface="Consolas"/>
              <a:sym typeface="Consolas"/>
            </a:endParaRPr>
          </a:p>
          <a:p>
            <a:pPr indent="0" lvl="0" marL="0" rtl="0" algn="l">
              <a:lnSpc>
                <a:spcPct val="133333"/>
              </a:lnSpc>
              <a:spcBef>
                <a:spcPts val="0"/>
              </a:spcBef>
              <a:spcAft>
                <a:spcPts val="0"/>
              </a:spcAft>
              <a:buClr>
                <a:schemeClr val="dk1"/>
              </a:buClr>
              <a:buSzPct val="61111"/>
              <a:buFont typeface="Arial"/>
              <a:buNone/>
            </a:pPr>
            <a:r>
              <a:t/>
            </a:r>
            <a:endParaRPr sz="1800">
              <a:highlight>
                <a:srgbClr val="FFFFFE"/>
              </a:highlight>
              <a:latin typeface="Consolas"/>
              <a:ea typeface="Consolas"/>
              <a:cs typeface="Consolas"/>
              <a:sym typeface="Consolas"/>
            </a:endParaRPr>
          </a:p>
          <a:p>
            <a:pPr indent="0" lvl="0" marL="0" rtl="0" algn="l">
              <a:lnSpc>
                <a:spcPct val="133333"/>
              </a:lnSpc>
              <a:spcBef>
                <a:spcPts val="0"/>
              </a:spcBef>
              <a:spcAft>
                <a:spcPts val="0"/>
              </a:spcAft>
              <a:buClr>
                <a:schemeClr val="dk1"/>
              </a:buClr>
              <a:buSzPct val="61111"/>
              <a:buFont typeface="Arial"/>
              <a:buNone/>
            </a:pPr>
            <a:r>
              <a:rPr lang="en-US" sz="1800">
                <a:highlight>
                  <a:srgbClr val="FFFFFE"/>
                </a:highlight>
                <a:latin typeface="Consolas"/>
                <a:ea typeface="Consolas"/>
                <a:cs typeface="Consolas"/>
                <a:sym typeface="Consolas"/>
              </a:rPr>
              <a:t>   merge(a, l, r, mid, n - mid);</a:t>
            </a:r>
            <a:endParaRPr sz="1800">
              <a:highlight>
                <a:srgbClr val="FFFFFE"/>
              </a:highlight>
              <a:latin typeface="Consolas"/>
              <a:ea typeface="Consolas"/>
              <a:cs typeface="Consolas"/>
              <a:sym typeface="Consolas"/>
            </a:endParaRPr>
          </a:p>
          <a:p>
            <a:pPr indent="0" lvl="0" marL="0" rtl="0" algn="l">
              <a:lnSpc>
                <a:spcPct val="133333"/>
              </a:lnSpc>
              <a:spcBef>
                <a:spcPts val="0"/>
              </a:spcBef>
              <a:spcAft>
                <a:spcPts val="0"/>
              </a:spcAft>
              <a:buClr>
                <a:schemeClr val="dk1"/>
              </a:buClr>
              <a:buSzPct val="61111"/>
              <a:buFont typeface="Arial"/>
              <a:buNone/>
            </a:pPr>
            <a:r>
              <a:rPr lang="en-US" sz="1800">
                <a:highlight>
                  <a:srgbClr val="FFFFFE"/>
                </a:highlight>
                <a:latin typeface="Consolas"/>
                <a:ea typeface="Consolas"/>
                <a:cs typeface="Consolas"/>
                <a:sym typeface="Consolas"/>
              </a:rPr>
              <a:t> }</a:t>
            </a:r>
            <a:endParaRPr sz="1800">
              <a:highlight>
                <a:srgbClr val="FFFFFE"/>
              </a:highlight>
              <a:latin typeface="Consolas"/>
              <a:ea typeface="Consolas"/>
              <a:cs typeface="Consolas"/>
              <a:sym typeface="Consolas"/>
            </a:endParaRPr>
          </a:p>
          <a:p>
            <a:pPr indent="0" lvl="0" marL="0" rtl="0" algn="l">
              <a:spcBef>
                <a:spcPts val="75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47"/>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Merge Method</a:t>
            </a:r>
            <a:endParaRPr/>
          </a:p>
        </p:txBody>
      </p:sp>
      <p:sp>
        <p:nvSpPr>
          <p:cNvPr id="495" name="Google Shape;495;p47"/>
          <p:cNvSpPr txBox="1"/>
          <p:nvPr>
            <p:ph idx="1" type="body"/>
          </p:nvPr>
        </p:nvSpPr>
        <p:spPr>
          <a:xfrm>
            <a:off x="369875" y="1253335"/>
            <a:ext cx="8418300" cy="5015100"/>
          </a:xfrm>
          <a:prstGeom prst="rect">
            <a:avLst/>
          </a:prstGeom>
        </p:spPr>
        <p:txBody>
          <a:bodyPr anchorCtr="0" anchor="t" bIns="45700" lIns="91425" spcFirstLastPara="1" rIns="91425" wrap="square" tIns="45700">
            <a:normAutofit fontScale="85000" lnSpcReduction="20000"/>
          </a:bodyPr>
          <a:lstStyle/>
          <a:p>
            <a:pPr indent="0" lvl="0" marL="0" rtl="0" algn="l">
              <a:lnSpc>
                <a:spcPct val="133333"/>
              </a:lnSpc>
              <a:spcBef>
                <a:spcPts val="0"/>
              </a:spcBef>
              <a:spcAft>
                <a:spcPts val="0"/>
              </a:spcAft>
              <a:buClr>
                <a:schemeClr val="dk1"/>
              </a:buClr>
              <a:buSzPct val="61111"/>
              <a:buFont typeface="Arial"/>
              <a:buNone/>
            </a:pPr>
            <a:r>
              <a:rPr lang="en-US" sz="1800">
                <a:solidFill>
                  <a:srgbClr val="0000FF"/>
                </a:solidFill>
                <a:highlight>
                  <a:srgbClr val="FFFFFE"/>
                </a:highlight>
                <a:latin typeface="Consolas"/>
                <a:ea typeface="Consolas"/>
                <a:cs typeface="Consolas"/>
                <a:sym typeface="Consolas"/>
              </a:rPr>
              <a:t>public</a:t>
            </a:r>
            <a:r>
              <a:rPr lang="en-US" sz="1800">
                <a:highlight>
                  <a:srgbClr val="FFFFFE"/>
                </a:highlight>
                <a:latin typeface="Consolas"/>
                <a:ea typeface="Consolas"/>
                <a:cs typeface="Consolas"/>
                <a:sym typeface="Consolas"/>
              </a:rPr>
              <a:t> </a:t>
            </a:r>
            <a:r>
              <a:rPr lang="en-US" sz="1800">
                <a:solidFill>
                  <a:srgbClr val="0000FF"/>
                </a:solidFill>
                <a:highlight>
                  <a:srgbClr val="FFFFFE"/>
                </a:highlight>
                <a:latin typeface="Consolas"/>
                <a:ea typeface="Consolas"/>
                <a:cs typeface="Consolas"/>
                <a:sym typeface="Consolas"/>
              </a:rPr>
              <a:t>static</a:t>
            </a:r>
            <a:r>
              <a:rPr lang="en-US" sz="1800">
                <a:highlight>
                  <a:srgbClr val="FFFFFE"/>
                </a:highlight>
                <a:latin typeface="Consolas"/>
                <a:ea typeface="Consolas"/>
                <a:cs typeface="Consolas"/>
                <a:sym typeface="Consolas"/>
              </a:rPr>
              <a:t> </a:t>
            </a:r>
            <a:r>
              <a:rPr lang="en-US" sz="1800">
                <a:solidFill>
                  <a:srgbClr val="0000FF"/>
                </a:solidFill>
                <a:highlight>
                  <a:srgbClr val="FFFFFE"/>
                </a:highlight>
                <a:latin typeface="Consolas"/>
                <a:ea typeface="Consolas"/>
                <a:cs typeface="Consolas"/>
                <a:sym typeface="Consolas"/>
              </a:rPr>
              <a:t>void</a:t>
            </a:r>
            <a:r>
              <a:rPr lang="en-US" sz="1800">
                <a:highlight>
                  <a:srgbClr val="FFFFFE"/>
                </a:highlight>
                <a:latin typeface="Consolas"/>
                <a:ea typeface="Consolas"/>
                <a:cs typeface="Consolas"/>
                <a:sym typeface="Consolas"/>
              </a:rPr>
              <a:t> merge(</a:t>
            </a:r>
            <a:endParaRPr sz="1800">
              <a:highlight>
                <a:srgbClr val="FFFFFE"/>
              </a:highlight>
              <a:latin typeface="Consolas"/>
              <a:ea typeface="Consolas"/>
              <a:cs typeface="Consolas"/>
              <a:sym typeface="Consolas"/>
            </a:endParaRPr>
          </a:p>
          <a:p>
            <a:pPr indent="0" lvl="0" marL="0" rtl="0" algn="l">
              <a:lnSpc>
                <a:spcPct val="133333"/>
              </a:lnSpc>
              <a:spcBef>
                <a:spcPts val="0"/>
              </a:spcBef>
              <a:spcAft>
                <a:spcPts val="0"/>
              </a:spcAft>
              <a:buClr>
                <a:schemeClr val="dk1"/>
              </a:buClr>
              <a:buSzPct val="61111"/>
              <a:buFont typeface="Arial"/>
              <a:buNone/>
            </a:pPr>
            <a:r>
              <a:rPr lang="en-US" sz="1800">
                <a:highlight>
                  <a:srgbClr val="FFFFFE"/>
                </a:highlight>
                <a:latin typeface="Consolas"/>
                <a:ea typeface="Consolas"/>
                <a:cs typeface="Consolas"/>
                <a:sym typeface="Consolas"/>
              </a:rPr>
              <a:t> </a:t>
            </a:r>
            <a:r>
              <a:rPr lang="en-US" sz="1800">
                <a:solidFill>
                  <a:srgbClr val="0000FF"/>
                </a:solidFill>
                <a:highlight>
                  <a:srgbClr val="FFFFFE"/>
                </a:highlight>
                <a:latin typeface="Consolas"/>
                <a:ea typeface="Consolas"/>
                <a:cs typeface="Consolas"/>
                <a:sym typeface="Consolas"/>
              </a:rPr>
              <a:t>int</a:t>
            </a:r>
            <a:r>
              <a:rPr lang="en-US" sz="1800">
                <a:highlight>
                  <a:srgbClr val="FFFFFE"/>
                </a:highlight>
                <a:latin typeface="Consolas"/>
                <a:ea typeface="Consolas"/>
                <a:cs typeface="Consolas"/>
                <a:sym typeface="Consolas"/>
              </a:rPr>
              <a:t>[] a, </a:t>
            </a:r>
            <a:r>
              <a:rPr lang="en-US" sz="1800">
                <a:solidFill>
                  <a:srgbClr val="0000FF"/>
                </a:solidFill>
                <a:highlight>
                  <a:srgbClr val="FFFFFE"/>
                </a:highlight>
                <a:latin typeface="Consolas"/>
                <a:ea typeface="Consolas"/>
                <a:cs typeface="Consolas"/>
                <a:sym typeface="Consolas"/>
              </a:rPr>
              <a:t>int</a:t>
            </a:r>
            <a:r>
              <a:rPr lang="en-US" sz="1800">
                <a:highlight>
                  <a:srgbClr val="FFFFFE"/>
                </a:highlight>
                <a:latin typeface="Consolas"/>
                <a:ea typeface="Consolas"/>
                <a:cs typeface="Consolas"/>
                <a:sym typeface="Consolas"/>
              </a:rPr>
              <a:t>[] l, </a:t>
            </a:r>
            <a:r>
              <a:rPr lang="en-US" sz="1800">
                <a:solidFill>
                  <a:srgbClr val="0000FF"/>
                </a:solidFill>
                <a:highlight>
                  <a:srgbClr val="FFFFFE"/>
                </a:highlight>
                <a:latin typeface="Consolas"/>
                <a:ea typeface="Consolas"/>
                <a:cs typeface="Consolas"/>
                <a:sym typeface="Consolas"/>
              </a:rPr>
              <a:t>int</a:t>
            </a:r>
            <a:r>
              <a:rPr lang="en-US" sz="1800">
                <a:highlight>
                  <a:srgbClr val="FFFFFE"/>
                </a:highlight>
                <a:latin typeface="Consolas"/>
                <a:ea typeface="Consolas"/>
                <a:cs typeface="Consolas"/>
                <a:sym typeface="Consolas"/>
              </a:rPr>
              <a:t>[] r, </a:t>
            </a:r>
            <a:r>
              <a:rPr lang="en-US" sz="1800">
                <a:solidFill>
                  <a:srgbClr val="0000FF"/>
                </a:solidFill>
                <a:highlight>
                  <a:srgbClr val="FFFFFE"/>
                </a:highlight>
                <a:latin typeface="Consolas"/>
                <a:ea typeface="Consolas"/>
                <a:cs typeface="Consolas"/>
                <a:sym typeface="Consolas"/>
              </a:rPr>
              <a:t>int</a:t>
            </a:r>
            <a:r>
              <a:rPr lang="en-US" sz="1800">
                <a:highlight>
                  <a:srgbClr val="FFFFFE"/>
                </a:highlight>
                <a:latin typeface="Consolas"/>
                <a:ea typeface="Consolas"/>
                <a:cs typeface="Consolas"/>
                <a:sym typeface="Consolas"/>
              </a:rPr>
              <a:t> left, </a:t>
            </a:r>
            <a:r>
              <a:rPr lang="en-US" sz="1800">
                <a:solidFill>
                  <a:srgbClr val="0000FF"/>
                </a:solidFill>
                <a:highlight>
                  <a:srgbClr val="FFFFFE"/>
                </a:highlight>
                <a:latin typeface="Consolas"/>
                <a:ea typeface="Consolas"/>
                <a:cs typeface="Consolas"/>
                <a:sym typeface="Consolas"/>
              </a:rPr>
              <a:t>int</a:t>
            </a:r>
            <a:r>
              <a:rPr lang="en-US" sz="1800">
                <a:highlight>
                  <a:srgbClr val="FFFFFE"/>
                </a:highlight>
                <a:latin typeface="Consolas"/>
                <a:ea typeface="Consolas"/>
                <a:cs typeface="Consolas"/>
                <a:sym typeface="Consolas"/>
              </a:rPr>
              <a:t> right) {</a:t>
            </a:r>
            <a:endParaRPr sz="1800">
              <a:highlight>
                <a:srgbClr val="FFFFFE"/>
              </a:highlight>
              <a:latin typeface="Consolas"/>
              <a:ea typeface="Consolas"/>
              <a:cs typeface="Consolas"/>
              <a:sym typeface="Consolas"/>
            </a:endParaRPr>
          </a:p>
          <a:p>
            <a:pPr indent="0" lvl="0" marL="0" rtl="0" algn="l">
              <a:lnSpc>
                <a:spcPct val="133333"/>
              </a:lnSpc>
              <a:spcBef>
                <a:spcPts val="0"/>
              </a:spcBef>
              <a:spcAft>
                <a:spcPts val="0"/>
              </a:spcAft>
              <a:buClr>
                <a:schemeClr val="dk1"/>
              </a:buClr>
              <a:buSzPct val="61111"/>
              <a:buFont typeface="Arial"/>
              <a:buNone/>
            </a:pPr>
            <a:r>
              <a:rPr lang="en-US" sz="1800">
                <a:highlight>
                  <a:srgbClr val="FFFFFE"/>
                </a:highlight>
                <a:latin typeface="Consolas"/>
                <a:ea typeface="Consolas"/>
                <a:cs typeface="Consolas"/>
                <a:sym typeface="Consolas"/>
              </a:rPr>
              <a:t>   </a:t>
            </a:r>
            <a:r>
              <a:rPr lang="en-US" sz="1800">
                <a:solidFill>
                  <a:srgbClr val="0000FF"/>
                </a:solidFill>
                <a:highlight>
                  <a:srgbClr val="FFFFFE"/>
                </a:highlight>
                <a:latin typeface="Consolas"/>
                <a:ea typeface="Consolas"/>
                <a:cs typeface="Consolas"/>
                <a:sym typeface="Consolas"/>
              </a:rPr>
              <a:t>int</a:t>
            </a:r>
            <a:r>
              <a:rPr lang="en-US" sz="1800">
                <a:highlight>
                  <a:srgbClr val="FFFFFE"/>
                </a:highlight>
                <a:latin typeface="Consolas"/>
                <a:ea typeface="Consolas"/>
                <a:cs typeface="Consolas"/>
                <a:sym typeface="Consolas"/>
              </a:rPr>
              <a:t> i = </a:t>
            </a:r>
            <a:r>
              <a:rPr lang="en-US" sz="1800">
                <a:solidFill>
                  <a:srgbClr val="09885A"/>
                </a:solidFill>
                <a:highlight>
                  <a:srgbClr val="FFFFFE"/>
                </a:highlight>
                <a:latin typeface="Consolas"/>
                <a:ea typeface="Consolas"/>
                <a:cs typeface="Consolas"/>
                <a:sym typeface="Consolas"/>
              </a:rPr>
              <a:t>0</a:t>
            </a:r>
            <a:r>
              <a:rPr lang="en-US" sz="1800">
                <a:highlight>
                  <a:srgbClr val="FFFFFE"/>
                </a:highlight>
                <a:latin typeface="Consolas"/>
                <a:ea typeface="Consolas"/>
                <a:cs typeface="Consolas"/>
                <a:sym typeface="Consolas"/>
              </a:rPr>
              <a:t>, j = </a:t>
            </a:r>
            <a:r>
              <a:rPr lang="en-US" sz="1800">
                <a:solidFill>
                  <a:srgbClr val="09885A"/>
                </a:solidFill>
                <a:highlight>
                  <a:srgbClr val="FFFFFE"/>
                </a:highlight>
                <a:latin typeface="Consolas"/>
                <a:ea typeface="Consolas"/>
                <a:cs typeface="Consolas"/>
                <a:sym typeface="Consolas"/>
              </a:rPr>
              <a:t>0</a:t>
            </a:r>
            <a:r>
              <a:rPr lang="en-US" sz="1800">
                <a:highlight>
                  <a:srgbClr val="FFFFFE"/>
                </a:highlight>
                <a:latin typeface="Consolas"/>
                <a:ea typeface="Consolas"/>
                <a:cs typeface="Consolas"/>
                <a:sym typeface="Consolas"/>
              </a:rPr>
              <a:t>, k = </a:t>
            </a:r>
            <a:r>
              <a:rPr lang="en-US" sz="1800">
                <a:solidFill>
                  <a:srgbClr val="09885A"/>
                </a:solidFill>
                <a:highlight>
                  <a:srgbClr val="FFFFFE"/>
                </a:highlight>
                <a:latin typeface="Consolas"/>
                <a:ea typeface="Consolas"/>
                <a:cs typeface="Consolas"/>
                <a:sym typeface="Consolas"/>
              </a:rPr>
              <a:t>0</a:t>
            </a:r>
            <a:r>
              <a:rPr lang="en-US" sz="1800">
                <a:highlight>
                  <a:srgbClr val="FFFFFE"/>
                </a:highlight>
                <a:latin typeface="Consolas"/>
                <a:ea typeface="Consolas"/>
                <a:cs typeface="Consolas"/>
                <a:sym typeface="Consolas"/>
              </a:rPr>
              <a:t>;</a:t>
            </a:r>
            <a:endParaRPr sz="1800">
              <a:highlight>
                <a:srgbClr val="FFFFFE"/>
              </a:highlight>
              <a:latin typeface="Consolas"/>
              <a:ea typeface="Consolas"/>
              <a:cs typeface="Consolas"/>
              <a:sym typeface="Consolas"/>
            </a:endParaRPr>
          </a:p>
          <a:p>
            <a:pPr indent="0" lvl="0" marL="0" rtl="0" algn="l">
              <a:lnSpc>
                <a:spcPct val="133333"/>
              </a:lnSpc>
              <a:spcBef>
                <a:spcPts val="0"/>
              </a:spcBef>
              <a:spcAft>
                <a:spcPts val="0"/>
              </a:spcAft>
              <a:buClr>
                <a:schemeClr val="dk1"/>
              </a:buClr>
              <a:buSzPct val="61111"/>
              <a:buFont typeface="Arial"/>
              <a:buNone/>
            </a:pPr>
            <a:r>
              <a:rPr lang="en-US" sz="1800">
                <a:highlight>
                  <a:srgbClr val="FFFFFE"/>
                </a:highlight>
                <a:latin typeface="Consolas"/>
                <a:ea typeface="Consolas"/>
                <a:cs typeface="Consolas"/>
                <a:sym typeface="Consolas"/>
              </a:rPr>
              <a:t>   </a:t>
            </a:r>
            <a:r>
              <a:rPr lang="en-US" sz="1800">
                <a:solidFill>
                  <a:srgbClr val="0000FF"/>
                </a:solidFill>
                <a:highlight>
                  <a:srgbClr val="FFFFFE"/>
                </a:highlight>
                <a:latin typeface="Consolas"/>
                <a:ea typeface="Consolas"/>
                <a:cs typeface="Consolas"/>
                <a:sym typeface="Consolas"/>
              </a:rPr>
              <a:t>while</a:t>
            </a:r>
            <a:r>
              <a:rPr lang="en-US" sz="1800">
                <a:highlight>
                  <a:srgbClr val="FFFFFE"/>
                </a:highlight>
                <a:latin typeface="Consolas"/>
                <a:ea typeface="Consolas"/>
                <a:cs typeface="Consolas"/>
                <a:sym typeface="Consolas"/>
              </a:rPr>
              <a:t> (i &lt; left &amp;&amp; j &lt; right) {</a:t>
            </a:r>
            <a:endParaRPr sz="1800">
              <a:highlight>
                <a:srgbClr val="FFFFFE"/>
              </a:highlight>
              <a:latin typeface="Consolas"/>
              <a:ea typeface="Consolas"/>
              <a:cs typeface="Consolas"/>
              <a:sym typeface="Consolas"/>
            </a:endParaRPr>
          </a:p>
          <a:p>
            <a:pPr indent="0" lvl="0" marL="0" rtl="0" algn="l">
              <a:lnSpc>
                <a:spcPct val="133333"/>
              </a:lnSpc>
              <a:spcBef>
                <a:spcPts val="0"/>
              </a:spcBef>
              <a:spcAft>
                <a:spcPts val="0"/>
              </a:spcAft>
              <a:buClr>
                <a:schemeClr val="dk1"/>
              </a:buClr>
              <a:buSzPct val="61111"/>
              <a:buFont typeface="Arial"/>
              <a:buNone/>
            </a:pPr>
            <a:r>
              <a:rPr lang="en-US" sz="1800">
                <a:highlight>
                  <a:srgbClr val="FFFFFE"/>
                </a:highlight>
                <a:latin typeface="Consolas"/>
                <a:ea typeface="Consolas"/>
                <a:cs typeface="Consolas"/>
                <a:sym typeface="Consolas"/>
              </a:rPr>
              <a:t>       </a:t>
            </a:r>
            <a:r>
              <a:rPr lang="en-US" sz="1800">
                <a:solidFill>
                  <a:srgbClr val="0000FF"/>
                </a:solidFill>
                <a:highlight>
                  <a:srgbClr val="FFFFFE"/>
                </a:highlight>
                <a:latin typeface="Consolas"/>
                <a:ea typeface="Consolas"/>
                <a:cs typeface="Consolas"/>
                <a:sym typeface="Consolas"/>
              </a:rPr>
              <a:t>if</a:t>
            </a:r>
            <a:r>
              <a:rPr lang="en-US" sz="1800">
                <a:highlight>
                  <a:srgbClr val="FFFFFE"/>
                </a:highlight>
                <a:latin typeface="Consolas"/>
                <a:ea typeface="Consolas"/>
                <a:cs typeface="Consolas"/>
                <a:sym typeface="Consolas"/>
              </a:rPr>
              <a:t> (l[i] &lt;= r[j]) {</a:t>
            </a:r>
            <a:endParaRPr sz="1800">
              <a:highlight>
                <a:srgbClr val="FFFFFE"/>
              </a:highlight>
              <a:latin typeface="Consolas"/>
              <a:ea typeface="Consolas"/>
              <a:cs typeface="Consolas"/>
              <a:sym typeface="Consolas"/>
            </a:endParaRPr>
          </a:p>
          <a:p>
            <a:pPr indent="0" lvl="0" marL="0" rtl="0" algn="l">
              <a:lnSpc>
                <a:spcPct val="133333"/>
              </a:lnSpc>
              <a:spcBef>
                <a:spcPts val="0"/>
              </a:spcBef>
              <a:spcAft>
                <a:spcPts val="0"/>
              </a:spcAft>
              <a:buClr>
                <a:schemeClr val="dk1"/>
              </a:buClr>
              <a:buSzPct val="61111"/>
              <a:buFont typeface="Arial"/>
              <a:buNone/>
            </a:pPr>
            <a:r>
              <a:rPr lang="en-US" sz="1800">
                <a:highlight>
                  <a:srgbClr val="FFFFFE"/>
                </a:highlight>
                <a:latin typeface="Consolas"/>
                <a:ea typeface="Consolas"/>
                <a:cs typeface="Consolas"/>
                <a:sym typeface="Consolas"/>
              </a:rPr>
              <a:t>           a[k++] = l[i++];</a:t>
            </a:r>
            <a:endParaRPr sz="1800">
              <a:highlight>
                <a:srgbClr val="FFFFFE"/>
              </a:highlight>
              <a:latin typeface="Consolas"/>
              <a:ea typeface="Consolas"/>
              <a:cs typeface="Consolas"/>
              <a:sym typeface="Consolas"/>
            </a:endParaRPr>
          </a:p>
          <a:p>
            <a:pPr indent="0" lvl="0" marL="0" rtl="0" algn="l">
              <a:lnSpc>
                <a:spcPct val="133333"/>
              </a:lnSpc>
              <a:spcBef>
                <a:spcPts val="0"/>
              </a:spcBef>
              <a:spcAft>
                <a:spcPts val="0"/>
              </a:spcAft>
              <a:buClr>
                <a:schemeClr val="dk1"/>
              </a:buClr>
              <a:buSzPct val="61111"/>
              <a:buFont typeface="Arial"/>
              <a:buNone/>
            </a:pPr>
            <a:r>
              <a:rPr lang="en-US" sz="1800">
                <a:highlight>
                  <a:srgbClr val="FFFFFE"/>
                </a:highlight>
                <a:latin typeface="Consolas"/>
                <a:ea typeface="Consolas"/>
                <a:cs typeface="Consolas"/>
                <a:sym typeface="Consolas"/>
              </a:rPr>
              <a:t>       }</a:t>
            </a:r>
            <a:endParaRPr sz="1800">
              <a:highlight>
                <a:srgbClr val="FFFFFE"/>
              </a:highlight>
              <a:latin typeface="Consolas"/>
              <a:ea typeface="Consolas"/>
              <a:cs typeface="Consolas"/>
              <a:sym typeface="Consolas"/>
            </a:endParaRPr>
          </a:p>
          <a:p>
            <a:pPr indent="0" lvl="0" marL="0" rtl="0" algn="l">
              <a:lnSpc>
                <a:spcPct val="133333"/>
              </a:lnSpc>
              <a:spcBef>
                <a:spcPts val="0"/>
              </a:spcBef>
              <a:spcAft>
                <a:spcPts val="0"/>
              </a:spcAft>
              <a:buClr>
                <a:schemeClr val="dk1"/>
              </a:buClr>
              <a:buSzPct val="61111"/>
              <a:buFont typeface="Arial"/>
              <a:buNone/>
            </a:pPr>
            <a:r>
              <a:rPr lang="en-US" sz="1800">
                <a:highlight>
                  <a:srgbClr val="FFFFFE"/>
                </a:highlight>
                <a:latin typeface="Consolas"/>
                <a:ea typeface="Consolas"/>
                <a:cs typeface="Consolas"/>
                <a:sym typeface="Consolas"/>
              </a:rPr>
              <a:t>       </a:t>
            </a:r>
            <a:r>
              <a:rPr lang="en-US" sz="1800">
                <a:solidFill>
                  <a:srgbClr val="0000FF"/>
                </a:solidFill>
                <a:highlight>
                  <a:srgbClr val="FFFFFE"/>
                </a:highlight>
                <a:latin typeface="Consolas"/>
                <a:ea typeface="Consolas"/>
                <a:cs typeface="Consolas"/>
                <a:sym typeface="Consolas"/>
              </a:rPr>
              <a:t>else</a:t>
            </a:r>
            <a:r>
              <a:rPr lang="en-US" sz="1800">
                <a:highlight>
                  <a:srgbClr val="FFFFFE"/>
                </a:highlight>
                <a:latin typeface="Consolas"/>
                <a:ea typeface="Consolas"/>
                <a:cs typeface="Consolas"/>
                <a:sym typeface="Consolas"/>
              </a:rPr>
              <a:t> {</a:t>
            </a:r>
            <a:endParaRPr sz="1800">
              <a:highlight>
                <a:srgbClr val="FFFFFE"/>
              </a:highlight>
              <a:latin typeface="Consolas"/>
              <a:ea typeface="Consolas"/>
              <a:cs typeface="Consolas"/>
              <a:sym typeface="Consolas"/>
            </a:endParaRPr>
          </a:p>
          <a:p>
            <a:pPr indent="0" lvl="0" marL="0" rtl="0" algn="l">
              <a:lnSpc>
                <a:spcPct val="133333"/>
              </a:lnSpc>
              <a:spcBef>
                <a:spcPts val="0"/>
              </a:spcBef>
              <a:spcAft>
                <a:spcPts val="0"/>
              </a:spcAft>
              <a:buClr>
                <a:schemeClr val="dk1"/>
              </a:buClr>
              <a:buSzPct val="61111"/>
              <a:buFont typeface="Arial"/>
              <a:buNone/>
            </a:pPr>
            <a:r>
              <a:rPr lang="en-US" sz="1800">
                <a:highlight>
                  <a:srgbClr val="FFFFFE"/>
                </a:highlight>
                <a:latin typeface="Consolas"/>
                <a:ea typeface="Consolas"/>
                <a:cs typeface="Consolas"/>
                <a:sym typeface="Consolas"/>
              </a:rPr>
              <a:t>           a[k++] = r[j++];</a:t>
            </a:r>
            <a:endParaRPr sz="1800">
              <a:highlight>
                <a:srgbClr val="FFFFFE"/>
              </a:highlight>
              <a:latin typeface="Consolas"/>
              <a:ea typeface="Consolas"/>
              <a:cs typeface="Consolas"/>
              <a:sym typeface="Consolas"/>
            </a:endParaRPr>
          </a:p>
          <a:p>
            <a:pPr indent="0" lvl="0" marL="0" rtl="0" algn="l">
              <a:lnSpc>
                <a:spcPct val="133333"/>
              </a:lnSpc>
              <a:spcBef>
                <a:spcPts val="0"/>
              </a:spcBef>
              <a:spcAft>
                <a:spcPts val="0"/>
              </a:spcAft>
              <a:buClr>
                <a:schemeClr val="dk1"/>
              </a:buClr>
              <a:buSzPct val="61111"/>
              <a:buFont typeface="Arial"/>
              <a:buNone/>
            </a:pPr>
            <a:r>
              <a:rPr lang="en-US" sz="1800">
                <a:highlight>
                  <a:srgbClr val="FFFFFE"/>
                </a:highlight>
                <a:latin typeface="Consolas"/>
                <a:ea typeface="Consolas"/>
                <a:cs typeface="Consolas"/>
                <a:sym typeface="Consolas"/>
              </a:rPr>
              <a:t>       }</a:t>
            </a:r>
            <a:endParaRPr sz="1800">
              <a:highlight>
                <a:srgbClr val="FFFFFE"/>
              </a:highlight>
              <a:latin typeface="Consolas"/>
              <a:ea typeface="Consolas"/>
              <a:cs typeface="Consolas"/>
              <a:sym typeface="Consolas"/>
            </a:endParaRPr>
          </a:p>
          <a:p>
            <a:pPr indent="0" lvl="0" marL="0" rtl="0" algn="l">
              <a:lnSpc>
                <a:spcPct val="133333"/>
              </a:lnSpc>
              <a:spcBef>
                <a:spcPts val="0"/>
              </a:spcBef>
              <a:spcAft>
                <a:spcPts val="0"/>
              </a:spcAft>
              <a:buClr>
                <a:schemeClr val="dk1"/>
              </a:buClr>
              <a:buSzPct val="61111"/>
              <a:buFont typeface="Arial"/>
              <a:buNone/>
            </a:pPr>
            <a:r>
              <a:rPr lang="en-US" sz="1800">
                <a:highlight>
                  <a:srgbClr val="FFFFFE"/>
                </a:highlight>
                <a:latin typeface="Consolas"/>
                <a:ea typeface="Consolas"/>
                <a:cs typeface="Consolas"/>
                <a:sym typeface="Consolas"/>
              </a:rPr>
              <a:t>   }</a:t>
            </a:r>
            <a:endParaRPr sz="1800">
              <a:highlight>
                <a:srgbClr val="FFFFFE"/>
              </a:highlight>
              <a:latin typeface="Consolas"/>
              <a:ea typeface="Consolas"/>
              <a:cs typeface="Consolas"/>
              <a:sym typeface="Consolas"/>
            </a:endParaRPr>
          </a:p>
          <a:p>
            <a:pPr indent="0" lvl="0" marL="0" rtl="0" algn="l">
              <a:lnSpc>
                <a:spcPct val="133333"/>
              </a:lnSpc>
              <a:spcBef>
                <a:spcPts val="0"/>
              </a:spcBef>
              <a:spcAft>
                <a:spcPts val="0"/>
              </a:spcAft>
              <a:buClr>
                <a:schemeClr val="dk1"/>
              </a:buClr>
              <a:buSzPct val="61111"/>
              <a:buFont typeface="Arial"/>
              <a:buNone/>
            </a:pPr>
            <a:r>
              <a:rPr lang="en-US" sz="1800">
                <a:highlight>
                  <a:srgbClr val="FFFFFE"/>
                </a:highlight>
                <a:latin typeface="Consolas"/>
                <a:ea typeface="Consolas"/>
                <a:cs typeface="Consolas"/>
                <a:sym typeface="Consolas"/>
              </a:rPr>
              <a:t>   </a:t>
            </a:r>
            <a:r>
              <a:rPr lang="en-US" sz="1800">
                <a:solidFill>
                  <a:srgbClr val="0000FF"/>
                </a:solidFill>
                <a:highlight>
                  <a:srgbClr val="FFFFFE"/>
                </a:highlight>
                <a:latin typeface="Consolas"/>
                <a:ea typeface="Consolas"/>
                <a:cs typeface="Consolas"/>
                <a:sym typeface="Consolas"/>
              </a:rPr>
              <a:t>while</a:t>
            </a:r>
            <a:r>
              <a:rPr lang="en-US" sz="1800">
                <a:highlight>
                  <a:srgbClr val="FFFFFE"/>
                </a:highlight>
                <a:latin typeface="Consolas"/>
                <a:ea typeface="Consolas"/>
                <a:cs typeface="Consolas"/>
                <a:sym typeface="Consolas"/>
              </a:rPr>
              <a:t> (i &lt; left) {</a:t>
            </a:r>
            <a:endParaRPr sz="1800">
              <a:highlight>
                <a:srgbClr val="FFFFFE"/>
              </a:highlight>
              <a:latin typeface="Consolas"/>
              <a:ea typeface="Consolas"/>
              <a:cs typeface="Consolas"/>
              <a:sym typeface="Consolas"/>
            </a:endParaRPr>
          </a:p>
          <a:p>
            <a:pPr indent="0" lvl="0" marL="0" rtl="0" algn="l">
              <a:lnSpc>
                <a:spcPct val="133333"/>
              </a:lnSpc>
              <a:spcBef>
                <a:spcPts val="0"/>
              </a:spcBef>
              <a:spcAft>
                <a:spcPts val="0"/>
              </a:spcAft>
              <a:buClr>
                <a:schemeClr val="dk1"/>
              </a:buClr>
              <a:buSzPct val="61111"/>
              <a:buFont typeface="Arial"/>
              <a:buNone/>
            </a:pPr>
            <a:r>
              <a:rPr lang="en-US" sz="1800">
                <a:highlight>
                  <a:srgbClr val="FFFFFE"/>
                </a:highlight>
                <a:latin typeface="Consolas"/>
                <a:ea typeface="Consolas"/>
                <a:cs typeface="Consolas"/>
                <a:sym typeface="Consolas"/>
              </a:rPr>
              <a:t>       a[k++] = l[i++];</a:t>
            </a:r>
            <a:endParaRPr sz="1800">
              <a:highlight>
                <a:srgbClr val="FFFFFE"/>
              </a:highlight>
              <a:latin typeface="Consolas"/>
              <a:ea typeface="Consolas"/>
              <a:cs typeface="Consolas"/>
              <a:sym typeface="Consolas"/>
            </a:endParaRPr>
          </a:p>
          <a:p>
            <a:pPr indent="0" lvl="0" marL="0" rtl="0" algn="l">
              <a:lnSpc>
                <a:spcPct val="133333"/>
              </a:lnSpc>
              <a:spcBef>
                <a:spcPts val="0"/>
              </a:spcBef>
              <a:spcAft>
                <a:spcPts val="0"/>
              </a:spcAft>
              <a:buClr>
                <a:schemeClr val="dk1"/>
              </a:buClr>
              <a:buSzPct val="61111"/>
              <a:buFont typeface="Arial"/>
              <a:buNone/>
            </a:pPr>
            <a:r>
              <a:rPr lang="en-US" sz="1800">
                <a:highlight>
                  <a:srgbClr val="FFFFFE"/>
                </a:highlight>
                <a:latin typeface="Consolas"/>
                <a:ea typeface="Consolas"/>
                <a:cs typeface="Consolas"/>
                <a:sym typeface="Consolas"/>
              </a:rPr>
              <a:t>   }</a:t>
            </a:r>
            <a:endParaRPr sz="1800">
              <a:highlight>
                <a:srgbClr val="FFFFFE"/>
              </a:highlight>
              <a:latin typeface="Consolas"/>
              <a:ea typeface="Consolas"/>
              <a:cs typeface="Consolas"/>
              <a:sym typeface="Consolas"/>
            </a:endParaRPr>
          </a:p>
          <a:p>
            <a:pPr indent="0" lvl="0" marL="0" rtl="0" algn="l">
              <a:lnSpc>
                <a:spcPct val="133333"/>
              </a:lnSpc>
              <a:spcBef>
                <a:spcPts val="0"/>
              </a:spcBef>
              <a:spcAft>
                <a:spcPts val="0"/>
              </a:spcAft>
              <a:buClr>
                <a:schemeClr val="dk1"/>
              </a:buClr>
              <a:buSzPct val="61111"/>
              <a:buFont typeface="Arial"/>
              <a:buNone/>
            </a:pPr>
            <a:r>
              <a:rPr lang="en-US" sz="1800">
                <a:highlight>
                  <a:srgbClr val="FFFFFE"/>
                </a:highlight>
                <a:latin typeface="Consolas"/>
                <a:ea typeface="Consolas"/>
                <a:cs typeface="Consolas"/>
                <a:sym typeface="Consolas"/>
              </a:rPr>
              <a:t>   </a:t>
            </a:r>
            <a:r>
              <a:rPr lang="en-US" sz="1800">
                <a:solidFill>
                  <a:srgbClr val="0000FF"/>
                </a:solidFill>
                <a:highlight>
                  <a:srgbClr val="FFFFFE"/>
                </a:highlight>
                <a:latin typeface="Consolas"/>
                <a:ea typeface="Consolas"/>
                <a:cs typeface="Consolas"/>
                <a:sym typeface="Consolas"/>
              </a:rPr>
              <a:t>while</a:t>
            </a:r>
            <a:r>
              <a:rPr lang="en-US" sz="1800">
                <a:highlight>
                  <a:srgbClr val="FFFFFE"/>
                </a:highlight>
                <a:latin typeface="Consolas"/>
                <a:ea typeface="Consolas"/>
                <a:cs typeface="Consolas"/>
                <a:sym typeface="Consolas"/>
              </a:rPr>
              <a:t> (j &lt; right) {</a:t>
            </a:r>
            <a:endParaRPr sz="1800">
              <a:highlight>
                <a:srgbClr val="FFFFFE"/>
              </a:highlight>
              <a:latin typeface="Consolas"/>
              <a:ea typeface="Consolas"/>
              <a:cs typeface="Consolas"/>
              <a:sym typeface="Consolas"/>
            </a:endParaRPr>
          </a:p>
          <a:p>
            <a:pPr indent="0" lvl="0" marL="0" rtl="0" algn="l">
              <a:lnSpc>
                <a:spcPct val="133333"/>
              </a:lnSpc>
              <a:spcBef>
                <a:spcPts val="0"/>
              </a:spcBef>
              <a:spcAft>
                <a:spcPts val="0"/>
              </a:spcAft>
              <a:buClr>
                <a:schemeClr val="dk1"/>
              </a:buClr>
              <a:buSzPct val="61111"/>
              <a:buFont typeface="Arial"/>
              <a:buNone/>
            </a:pPr>
            <a:r>
              <a:rPr lang="en-US" sz="1800">
                <a:highlight>
                  <a:srgbClr val="FFFFFE"/>
                </a:highlight>
                <a:latin typeface="Consolas"/>
                <a:ea typeface="Consolas"/>
                <a:cs typeface="Consolas"/>
                <a:sym typeface="Consolas"/>
              </a:rPr>
              <a:t>       a[k++] = r[j++];</a:t>
            </a:r>
            <a:endParaRPr sz="1800">
              <a:highlight>
                <a:srgbClr val="FFFFFE"/>
              </a:highlight>
              <a:latin typeface="Consolas"/>
              <a:ea typeface="Consolas"/>
              <a:cs typeface="Consolas"/>
              <a:sym typeface="Consolas"/>
            </a:endParaRPr>
          </a:p>
          <a:p>
            <a:pPr indent="0" lvl="0" marL="0" rtl="0" algn="l">
              <a:lnSpc>
                <a:spcPct val="133333"/>
              </a:lnSpc>
              <a:spcBef>
                <a:spcPts val="0"/>
              </a:spcBef>
              <a:spcAft>
                <a:spcPts val="0"/>
              </a:spcAft>
              <a:buClr>
                <a:schemeClr val="dk1"/>
              </a:buClr>
              <a:buSzPct val="61111"/>
              <a:buFont typeface="Arial"/>
              <a:buNone/>
            </a:pPr>
            <a:r>
              <a:rPr lang="en-US" sz="1800">
                <a:highlight>
                  <a:srgbClr val="FFFFFE"/>
                </a:highlight>
                <a:latin typeface="Consolas"/>
                <a:ea typeface="Consolas"/>
                <a:cs typeface="Consolas"/>
                <a:sym typeface="Consolas"/>
              </a:rPr>
              <a:t>   }</a:t>
            </a:r>
            <a:endParaRPr sz="1800">
              <a:highlight>
                <a:srgbClr val="FFFFFE"/>
              </a:highlight>
              <a:latin typeface="Consolas"/>
              <a:ea typeface="Consolas"/>
              <a:cs typeface="Consolas"/>
              <a:sym typeface="Consolas"/>
            </a:endParaRPr>
          </a:p>
          <a:p>
            <a:pPr indent="0" lvl="0" marL="0" rtl="0" algn="l">
              <a:lnSpc>
                <a:spcPct val="133333"/>
              </a:lnSpc>
              <a:spcBef>
                <a:spcPts val="0"/>
              </a:spcBef>
              <a:spcAft>
                <a:spcPts val="0"/>
              </a:spcAft>
              <a:buNone/>
            </a:pPr>
            <a:r>
              <a:rPr lang="en-US" sz="1800">
                <a:highlight>
                  <a:srgbClr val="FFFFFE"/>
                </a:highlight>
                <a:latin typeface="Consolas"/>
                <a:ea typeface="Consolas"/>
                <a:cs typeface="Consolas"/>
                <a:sym typeface="Consolas"/>
              </a:rPr>
              <a:t>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48"/>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 main method to call it</a:t>
            </a:r>
            <a:endParaRPr/>
          </a:p>
        </p:txBody>
      </p:sp>
      <p:sp>
        <p:nvSpPr>
          <p:cNvPr id="502" name="Google Shape;502;p48"/>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0" lvl="0" marL="0" rtl="0" algn="l">
              <a:lnSpc>
                <a:spcPct val="133333"/>
              </a:lnSpc>
              <a:spcBef>
                <a:spcPts val="0"/>
              </a:spcBef>
              <a:spcAft>
                <a:spcPts val="0"/>
              </a:spcAft>
              <a:buClr>
                <a:schemeClr val="dk1"/>
              </a:buClr>
              <a:buSzPts val="1100"/>
              <a:buFont typeface="Arial"/>
              <a:buNone/>
            </a:pPr>
            <a:r>
              <a:rPr lang="en-US" sz="1800">
                <a:solidFill>
                  <a:srgbClr val="0000FF"/>
                </a:solidFill>
                <a:highlight>
                  <a:srgbClr val="FFFFFE"/>
                </a:highlight>
                <a:latin typeface="Consolas"/>
                <a:ea typeface="Consolas"/>
                <a:cs typeface="Consolas"/>
                <a:sym typeface="Consolas"/>
              </a:rPr>
              <a:t>public</a:t>
            </a:r>
            <a:r>
              <a:rPr lang="en-US" sz="1800">
                <a:highlight>
                  <a:srgbClr val="FFFFFE"/>
                </a:highlight>
                <a:latin typeface="Consolas"/>
                <a:ea typeface="Consolas"/>
                <a:cs typeface="Consolas"/>
                <a:sym typeface="Consolas"/>
              </a:rPr>
              <a:t> </a:t>
            </a:r>
            <a:r>
              <a:rPr lang="en-US" sz="1800">
                <a:solidFill>
                  <a:srgbClr val="0000FF"/>
                </a:solidFill>
                <a:highlight>
                  <a:srgbClr val="FFFFFE"/>
                </a:highlight>
                <a:latin typeface="Consolas"/>
                <a:ea typeface="Consolas"/>
                <a:cs typeface="Consolas"/>
                <a:sym typeface="Consolas"/>
              </a:rPr>
              <a:t>static</a:t>
            </a:r>
            <a:r>
              <a:rPr lang="en-US" sz="1800">
                <a:highlight>
                  <a:srgbClr val="FFFFFE"/>
                </a:highlight>
                <a:latin typeface="Consolas"/>
                <a:ea typeface="Consolas"/>
                <a:cs typeface="Consolas"/>
                <a:sym typeface="Consolas"/>
              </a:rPr>
              <a:t> </a:t>
            </a:r>
            <a:r>
              <a:rPr lang="en-US" sz="1800">
                <a:solidFill>
                  <a:srgbClr val="0000FF"/>
                </a:solidFill>
                <a:highlight>
                  <a:srgbClr val="FFFFFE"/>
                </a:highlight>
                <a:latin typeface="Consolas"/>
                <a:ea typeface="Consolas"/>
                <a:cs typeface="Consolas"/>
                <a:sym typeface="Consolas"/>
              </a:rPr>
              <a:t>void</a:t>
            </a:r>
            <a:r>
              <a:rPr lang="en-US" sz="1800">
                <a:highlight>
                  <a:srgbClr val="FFFFFE"/>
                </a:highlight>
                <a:latin typeface="Consolas"/>
                <a:ea typeface="Consolas"/>
                <a:cs typeface="Consolas"/>
                <a:sym typeface="Consolas"/>
              </a:rPr>
              <a:t> main(String[] args) {</a:t>
            </a:r>
            <a:endParaRPr sz="1800">
              <a:highlight>
                <a:srgbClr val="FFFFFE"/>
              </a:highlight>
              <a:latin typeface="Consolas"/>
              <a:ea typeface="Consolas"/>
              <a:cs typeface="Consolas"/>
              <a:sym typeface="Consolas"/>
            </a:endParaRPr>
          </a:p>
          <a:p>
            <a:pPr indent="0" lvl="0" marL="0" rtl="0" algn="l">
              <a:lnSpc>
                <a:spcPct val="133333"/>
              </a:lnSpc>
              <a:spcBef>
                <a:spcPts val="0"/>
              </a:spcBef>
              <a:spcAft>
                <a:spcPts val="0"/>
              </a:spcAft>
              <a:buClr>
                <a:schemeClr val="dk1"/>
              </a:buClr>
              <a:buSzPts val="1100"/>
              <a:buFont typeface="Arial"/>
              <a:buNone/>
            </a:pPr>
            <a:r>
              <a:rPr lang="en-US" sz="1800">
                <a:highlight>
                  <a:srgbClr val="FFFFFE"/>
                </a:highlight>
                <a:latin typeface="Consolas"/>
                <a:ea typeface="Consolas"/>
                <a:cs typeface="Consolas"/>
                <a:sym typeface="Consolas"/>
              </a:rPr>
              <a:t>   </a:t>
            </a:r>
            <a:r>
              <a:rPr lang="en-US" sz="1800">
                <a:solidFill>
                  <a:srgbClr val="0000FF"/>
                </a:solidFill>
                <a:highlight>
                  <a:srgbClr val="FFFFFE"/>
                </a:highlight>
                <a:latin typeface="Consolas"/>
                <a:ea typeface="Consolas"/>
                <a:cs typeface="Consolas"/>
                <a:sym typeface="Consolas"/>
              </a:rPr>
              <a:t>int</a:t>
            </a:r>
            <a:r>
              <a:rPr lang="en-US" sz="1800">
                <a:highlight>
                  <a:srgbClr val="FFFFFE"/>
                </a:highlight>
                <a:latin typeface="Consolas"/>
                <a:ea typeface="Consolas"/>
                <a:cs typeface="Consolas"/>
                <a:sym typeface="Consolas"/>
              </a:rPr>
              <a:t>[] myArray = </a:t>
            </a:r>
            <a:r>
              <a:rPr lang="en-US" sz="1800">
                <a:solidFill>
                  <a:srgbClr val="0000FF"/>
                </a:solidFill>
                <a:highlight>
                  <a:srgbClr val="FFFFFE"/>
                </a:highlight>
                <a:latin typeface="Consolas"/>
                <a:ea typeface="Consolas"/>
                <a:cs typeface="Consolas"/>
                <a:sym typeface="Consolas"/>
              </a:rPr>
              <a:t>new</a:t>
            </a:r>
            <a:r>
              <a:rPr lang="en-US" sz="1800">
                <a:highlight>
                  <a:srgbClr val="FFFFFE"/>
                </a:highlight>
                <a:latin typeface="Consolas"/>
                <a:ea typeface="Consolas"/>
                <a:cs typeface="Consolas"/>
                <a:sym typeface="Consolas"/>
              </a:rPr>
              <a:t> </a:t>
            </a:r>
            <a:r>
              <a:rPr lang="en-US" sz="1800">
                <a:solidFill>
                  <a:srgbClr val="0000FF"/>
                </a:solidFill>
                <a:highlight>
                  <a:srgbClr val="FFFFFE"/>
                </a:highlight>
                <a:latin typeface="Consolas"/>
                <a:ea typeface="Consolas"/>
                <a:cs typeface="Consolas"/>
                <a:sym typeface="Consolas"/>
              </a:rPr>
              <a:t>int</a:t>
            </a:r>
            <a:r>
              <a:rPr lang="en-US" sz="1800">
                <a:highlight>
                  <a:srgbClr val="FFFFFE"/>
                </a:highlight>
                <a:latin typeface="Consolas"/>
                <a:ea typeface="Consolas"/>
                <a:cs typeface="Consolas"/>
                <a:sym typeface="Consolas"/>
              </a:rPr>
              <a:t>[] {</a:t>
            </a:r>
            <a:r>
              <a:rPr lang="en-US" sz="1800">
                <a:solidFill>
                  <a:srgbClr val="09885A"/>
                </a:solidFill>
                <a:highlight>
                  <a:srgbClr val="FFFFFE"/>
                </a:highlight>
                <a:latin typeface="Consolas"/>
                <a:ea typeface="Consolas"/>
                <a:cs typeface="Consolas"/>
                <a:sym typeface="Consolas"/>
              </a:rPr>
              <a:t>50</a:t>
            </a:r>
            <a:r>
              <a:rPr lang="en-US" sz="1800">
                <a:highlight>
                  <a:srgbClr val="FFFFFE"/>
                </a:highlight>
                <a:latin typeface="Consolas"/>
                <a:ea typeface="Consolas"/>
                <a:cs typeface="Consolas"/>
                <a:sym typeface="Consolas"/>
              </a:rPr>
              <a:t>,</a:t>
            </a:r>
            <a:r>
              <a:rPr lang="en-US" sz="1800">
                <a:solidFill>
                  <a:srgbClr val="09885A"/>
                </a:solidFill>
                <a:highlight>
                  <a:srgbClr val="FFFFFE"/>
                </a:highlight>
                <a:latin typeface="Consolas"/>
                <a:ea typeface="Consolas"/>
                <a:cs typeface="Consolas"/>
                <a:sym typeface="Consolas"/>
              </a:rPr>
              <a:t>2</a:t>
            </a:r>
            <a:r>
              <a:rPr lang="en-US" sz="1800">
                <a:highlight>
                  <a:srgbClr val="FFFFFE"/>
                </a:highlight>
                <a:latin typeface="Consolas"/>
                <a:ea typeface="Consolas"/>
                <a:cs typeface="Consolas"/>
                <a:sym typeface="Consolas"/>
              </a:rPr>
              <a:t>,</a:t>
            </a:r>
            <a:r>
              <a:rPr lang="en-US" sz="1800">
                <a:solidFill>
                  <a:srgbClr val="09885A"/>
                </a:solidFill>
                <a:highlight>
                  <a:srgbClr val="FFFFFE"/>
                </a:highlight>
                <a:latin typeface="Consolas"/>
                <a:ea typeface="Consolas"/>
                <a:cs typeface="Consolas"/>
                <a:sym typeface="Consolas"/>
              </a:rPr>
              <a:t>9</a:t>
            </a:r>
            <a:r>
              <a:rPr lang="en-US" sz="1800">
                <a:highlight>
                  <a:srgbClr val="FFFFFE"/>
                </a:highlight>
                <a:latin typeface="Consolas"/>
                <a:ea typeface="Consolas"/>
                <a:cs typeface="Consolas"/>
                <a:sym typeface="Consolas"/>
              </a:rPr>
              <a:t>,</a:t>
            </a:r>
            <a:r>
              <a:rPr lang="en-US" sz="1800">
                <a:solidFill>
                  <a:srgbClr val="09885A"/>
                </a:solidFill>
                <a:highlight>
                  <a:srgbClr val="FFFFFE"/>
                </a:highlight>
                <a:latin typeface="Consolas"/>
                <a:ea typeface="Consolas"/>
                <a:cs typeface="Consolas"/>
                <a:sym typeface="Consolas"/>
              </a:rPr>
              <a:t>7</a:t>
            </a:r>
            <a:r>
              <a:rPr lang="en-US" sz="1800">
                <a:highlight>
                  <a:srgbClr val="FFFFFE"/>
                </a:highlight>
                <a:latin typeface="Consolas"/>
                <a:ea typeface="Consolas"/>
                <a:cs typeface="Consolas"/>
                <a:sym typeface="Consolas"/>
              </a:rPr>
              <a:t>,</a:t>
            </a:r>
            <a:r>
              <a:rPr lang="en-US" sz="1800">
                <a:solidFill>
                  <a:srgbClr val="09885A"/>
                </a:solidFill>
                <a:highlight>
                  <a:srgbClr val="FFFFFE"/>
                </a:highlight>
                <a:latin typeface="Consolas"/>
                <a:ea typeface="Consolas"/>
                <a:cs typeface="Consolas"/>
                <a:sym typeface="Consolas"/>
              </a:rPr>
              <a:t>44</a:t>
            </a:r>
            <a:r>
              <a:rPr lang="en-US" sz="1800">
                <a:highlight>
                  <a:srgbClr val="FFFFFE"/>
                </a:highlight>
                <a:latin typeface="Consolas"/>
                <a:ea typeface="Consolas"/>
                <a:cs typeface="Consolas"/>
                <a:sym typeface="Consolas"/>
              </a:rPr>
              <a:t>,</a:t>
            </a:r>
            <a:r>
              <a:rPr lang="en-US" sz="1800">
                <a:solidFill>
                  <a:srgbClr val="09885A"/>
                </a:solidFill>
                <a:highlight>
                  <a:srgbClr val="FFFFFE"/>
                </a:highlight>
                <a:latin typeface="Consolas"/>
                <a:ea typeface="Consolas"/>
                <a:cs typeface="Consolas"/>
                <a:sym typeface="Consolas"/>
              </a:rPr>
              <a:t>32</a:t>
            </a:r>
            <a:r>
              <a:rPr lang="en-US" sz="1800">
                <a:highlight>
                  <a:srgbClr val="FFFFFE"/>
                </a:highlight>
                <a:latin typeface="Consolas"/>
                <a:ea typeface="Consolas"/>
                <a:cs typeface="Consolas"/>
                <a:sym typeface="Consolas"/>
              </a:rPr>
              <a:t>,</a:t>
            </a:r>
            <a:r>
              <a:rPr lang="en-US" sz="1800">
                <a:solidFill>
                  <a:srgbClr val="09885A"/>
                </a:solidFill>
                <a:highlight>
                  <a:srgbClr val="FFFFFE"/>
                </a:highlight>
                <a:latin typeface="Consolas"/>
                <a:ea typeface="Consolas"/>
                <a:cs typeface="Consolas"/>
                <a:sym typeface="Consolas"/>
              </a:rPr>
              <a:t>17</a:t>
            </a:r>
            <a:r>
              <a:rPr lang="en-US" sz="1800">
                <a:highlight>
                  <a:srgbClr val="FFFFFE"/>
                </a:highlight>
                <a:latin typeface="Consolas"/>
                <a:ea typeface="Consolas"/>
                <a:cs typeface="Consolas"/>
                <a:sym typeface="Consolas"/>
              </a:rPr>
              <a:t>,</a:t>
            </a:r>
            <a:r>
              <a:rPr lang="en-US" sz="1800">
                <a:solidFill>
                  <a:srgbClr val="09885A"/>
                </a:solidFill>
                <a:highlight>
                  <a:srgbClr val="FFFFFE"/>
                </a:highlight>
                <a:latin typeface="Consolas"/>
                <a:ea typeface="Consolas"/>
                <a:cs typeface="Consolas"/>
                <a:sym typeface="Consolas"/>
              </a:rPr>
              <a:t>5</a:t>
            </a:r>
            <a:r>
              <a:rPr lang="en-US" sz="1800">
                <a:highlight>
                  <a:srgbClr val="FFFFFE"/>
                </a:highlight>
                <a:latin typeface="Consolas"/>
                <a:ea typeface="Consolas"/>
                <a:cs typeface="Consolas"/>
                <a:sym typeface="Consolas"/>
              </a:rPr>
              <a:t>};</a:t>
            </a:r>
            <a:endParaRPr sz="1800">
              <a:highlight>
                <a:srgbClr val="FFFFFE"/>
              </a:highlight>
              <a:latin typeface="Consolas"/>
              <a:ea typeface="Consolas"/>
              <a:cs typeface="Consolas"/>
              <a:sym typeface="Consolas"/>
            </a:endParaRPr>
          </a:p>
          <a:p>
            <a:pPr indent="0" lvl="0" marL="0" rtl="0" algn="l">
              <a:lnSpc>
                <a:spcPct val="133333"/>
              </a:lnSpc>
              <a:spcBef>
                <a:spcPts val="0"/>
              </a:spcBef>
              <a:spcAft>
                <a:spcPts val="0"/>
              </a:spcAft>
              <a:buClr>
                <a:schemeClr val="dk1"/>
              </a:buClr>
              <a:buSzPts val="1100"/>
              <a:buFont typeface="Arial"/>
              <a:buNone/>
            </a:pPr>
            <a:r>
              <a:rPr lang="en-US" sz="1800">
                <a:highlight>
                  <a:srgbClr val="FFFFFE"/>
                </a:highlight>
                <a:latin typeface="Consolas"/>
                <a:ea typeface="Consolas"/>
                <a:cs typeface="Consolas"/>
                <a:sym typeface="Consolas"/>
              </a:rPr>
              <a:t>   mergeSort(myArray,</a:t>
            </a:r>
            <a:r>
              <a:rPr lang="en-US" sz="1800">
                <a:solidFill>
                  <a:srgbClr val="09885A"/>
                </a:solidFill>
                <a:highlight>
                  <a:srgbClr val="FFFFFE"/>
                </a:highlight>
                <a:latin typeface="Consolas"/>
                <a:ea typeface="Consolas"/>
                <a:cs typeface="Consolas"/>
                <a:sym typeface="Consolas"/>
              </a:rPr>
              <a:t>8</a:t>
            </a:r>
            <a:r>
              <a:rPr lang="en-US" sz="1800">
                <a:highlight>
                  <a:srgbClr val="FFFFFE"/>
                </a:highlight>
                <a:latin typeface="Consolas"/>
                <a:ea typeface="Consolas"/>
                <a:cs typeface="Consolas"/>
                <a:sym typeface="Consolas"/>
              </a:rPr>
              <a:t>);</a:t>
            </a:r>
            <a:endParaRPr sz="1800">
              <a:highlight>
                <a:srgbClr val="FFFFFE"/>
              </a:highlight>
              <a:latin typeface="Consolas"/>
              <a:ea typeface="Consolas"/>
              <a:cs typeface="Consolas"/>
              <a:sym typeface="Consolas"/>
            </a:endParaRPr>
          </a:p>
          <a:p>
            <a:pPr indent="0" lvl="0" marL="0" rtl="0" algn="l">
              <a:lnSpc>
                <a:spcPct val="133333"/>
              </a:lnSpc>
              <a:spcBef>
                <a:spcPts val="0"/>
              </a:spcBef>
              <a:spcAft>
                <a:spcPts val="0"/>
              </a:spcAft>
              <a:buClr>
                <a:schemeClr val="dk1"/>
              </a:buClr>
              <a:buSzPts val="1100"/>
              <a:buFont typeface="Arial"/>
              <a:buNone/>
            </a:pPr>
            <a:r>
              <a:rPr lang="en-US" sz="1800">
                <a:highlight>
                  <a:srgbClr val="FFFFFE"/>
                </a:highlight>
                <a:latin typeface="Consolas"/>
                <a:ea typeface="Consolas"/>
                <a:cs typeface="Consolas"/>
                <a:sym typeface="Consolas"/>
              </a:rPr>
              <a:t>   </a:t>
            </a:r>
            <a:r>
              <a:rPr lang="en-US" sz="1800">
                <a:solidFill>
                  <a:srgbClr val="0000FF"/>
                </a:solidFill>
                <a:highlight>
                  <a:srgbClr val="FFFFFE"/>
                </a:highlight>
                <a:latin typeface="Consolas"/>
                <a:ea typeface="Consolas"/>
                <a:cs typeface="Consolas"/>
                <a:sym typeface="Consolas"/>
              </a:rPr>
              <a:t>for</a:t>
            </a:r>
            <a:r>
              <a:rPr lang="en-US" sz="1800">
                <a:highlight>
                  <a:srgbClr val="FFFFFE"/>
                </a:highlight>
                <a:latin typeface="Consolas"/>
                <a:ea typeface="Consolas"/>
                <a:cs typeface="Consolas"/>
                <a:sym typeface="Consolas"/>
              </a:rPr>
              <a:t>(</a:t>
            </a:r>
            <a:r>
              <a:rPr lang="en-US" sz="1800">
                <a:solidFill>
                  <a:srgbClr val="0000FF"/>
                </a:solidFill>
                <a:highlight>
                  <a:srgbClr val="FFFFFE"/>
                </a:highlight>
                <a:latin typeface="Consolas"/>
                <a:ea typeface="Consolas"/>
                <a:cs typeface="Consolas"/>
                <a:sym typeface="Consolas"/>
              </a:rPr>
              <a:t>int</a:t>
            </a:r>
            <a:r>
              <a:rPr lang="en-US" sz="1800">
                <a:highlight>
                  <a:srgbClr val="FFFFFE"/>
                </a:highlight>
                <a:latin typeface="Consolas"/>
                <a:ea typeface="Consolas"/>
                <a:cs typeface="Consolas"/>
                <a:sym typeface="Consolas"/>
              </a:rPr>
              <a:t> i=</a:t>
            </a:r>
            <a:r>
              <a:rPr lang="en-US" sz="1800">
                <a:solidFill>
                  <a:srgbClr val="09885A"/>
                </a:solidFill>
                <a:highlight>
                  <a:srgbClr val="FFFFFE"/>
                </a:highlight>
                <a:latin typeface="Consolas"/>
                <a:ea typeface="Consolas"/>
                <a:cs typeface="Consolas"/>
                <a:sym typeface="Consolas"/>
              </a:rPr>
              <a:t>0</a:t>
            </a:r>
            <a:r>
              <a:rPr lang="en-US" sz="1800">
                <a:highlight>
                  <a:srgbClr val="FFFFFE"/>
                </a:highlight>
                <a:latin typeface="Consolas"/>
                <a:ea typeface="Consolas"/>
                <a:cs typeface="Consolas"/>
                <a:sym typeface="Consolas"/>
              </a:rPr>
              <a:t>;i&lt;</a:t>
            </a:r>
            <a:r>
              <a:rPr lang="en-US" sz="1800">
                <a:solidFill>
                  <a:srgbClr val="09885A"/>
                </a:solidFill>
                <a:highlight>
                  <a:srgbClr val="FFFFFE"/>
                </a:highlight>
                <a:latin typeface="Consolas"/>
                <a:ea typeface="Consolas"/>
                <a:cs typeface="Consolas"/>
                <a:sym typeface="Consolas"/>
              </a:rPr>
              <a:t>8</a:t>
            </a:r>
            <a:r>
              <a:rPr lang="en-US" sz="1800">
                <a:highlight>
                  <a:srgbClr val="FFFFFE"/>
                </a:highlight>
                <a:latin typeface="Consolas"/>
                <a:ea typeface="Consolas"/>
                <a:cs typeface="Consolas"/>
                <a:sym typeface="Consolas"/>
              </a:rPr>
              <a:t>;i++) {</a:t>
            </a:r>
            <a:endParaRPr sz="1800">
              <a:highlight>
                <a:srgbClr val="FFFFFE"/>
              </a:highlight>
              <a:latin typeface="Consolas"/>
              <a:ea typeface="Consolas"/>
              <a:cs typeface="Consolas"/>
              <a:sym typeface="Consolas"/>
            </a:endParaRPr>
          </a:p>
          <a:p>
            <a:pPr indent="0" lvl="0" marL="0" rtl="0" algn="l">
              <a:lnSpc>
                <a:spcPct val="133333"/>
              </a:lnSpc>
              <a:spcBef>
                <a:spcPts val="0"/>
              </a:spcBef>
              <a:spcAft>
                <a:spcPts val="0"/>
              </a:spcAft>
              <a:buClr>
                <a:schemeClr val="dk1"/>
              </a:buClr>
              <a:buSzPts val="1100"/>
              <a:buFont typeface="Arial"/>
              <a:buNone/>
            </a:pPr>
            <a:r>
              <a:t/>
            </a:r>
            <a:endParaRPr sz="1800">
              <a:highlight>
                <a:srgbClr val="FFFFFE"/>
              </a:highlight>
              <a:latin typeface="Consolas"/>
              <a:ea typeface="Consolas"/>
              <a:cs typeface="Consolas"/>
              <a:sym typeface="Consolas"/>
            </a:endParaRPr>
          </a:p>
          <a:p>
            <a:pPr indent="0" lvl="0" marL="0" rtl="0" algn="l">
              <a:lnSpc>
                <a:spcPct val="133333"/>
              </a:lnSpc>
              <a:spcBef>
                <a:spcPts val="0"/>
              </a:spcBef>
              <a:spcAft>
                <a:spcPts val="0"/>
              </a:spcAft>
              <a:buClr>
                <a:schemeClr val="dk1"/>
              </a:buClr>
              <a:buSzPts val="1100"/>
              <a:buFont typeface="Arial"/>
              <a:buNone/>
            </a:pPr>
            <a:r>
              <a:rPr lang="en-US" sz="1800">
                <a:highlight>
                  <a:srgbClr val="FFFFFE"/>
                </a:highlight>
                <a:latin typeface="Consolas"/>
                <a:ea typeface="Consolas"/>
                <a:cs typeface="Consolas"/>
                <a:sym typeface="Consolas"/>
              </a:rPr>
              <a:t>     System.out.println(myArray[i]+</a:t>
            </a:r>
            <a:r>
              <a:rPr lang="en-US" sz="1800">
                <a:solidFill>
                  <a:srgbClr val="A31515"/>
                </a:solidFill>
                <a:highlight>
                  <a:srgbClr val="FFFFFE"/>
                </a:highlight>
                <a:latin typeface="Consolas"/>
                <a:ea typeface="Consolas"/>
                <a:cs typeface="Consolas"/>
                <a:sym typeface="Consolas"/>
              </a:rPr>
              <a:t>" "</a:t>
            </a:r>
            <a:r>
              <a:rPr lang="en-US" sz="1800">
                <a:highlight>
                  <a:srgbClr val="FFFFFE"/>
                </a:highlight>
                <a:latin typeface="Consolas"/>
                <a:ea typeface="Consolas"/>
                <a:cs typeface="Consolas"/>
                <a:sym typeface="Consolas"/>
              </a:rPr>
              <a:t>);</a:t>
            </a:r>
            <a:endParaRPr sz="1800">
              <a:highlight>
                <a:srgbClr val="FFFFFE"/>
              </a:highlight>
              <a:latin typeface="Consolas"/>
              <a:ea typeface="Consolas"/>
              <a:cs typeface="Consolas"/>
              <a:sym typeface="Consolas"/>
            </a:endParaRPr>
          </a:p>
          <a:p>
            <a:pPr indent="0" lvl="0" marL="0" rtl="0" algn="l">
              <a:lnSpc>
                <a:spcPct val="133333"/>
              </a:lnSpc>
              <a:spcBef>
                <a:spcPts val="0"/>
              </a:spcBef>
              <a:spcAft>
                <a:spcPts val="0"/>
              </a:spcAft>
              <a:buClr>
                <a:schemeClr val="dk1"/>
              </a:buClr>
              <a:buSzPts val="1100"/>
              <a:buFont typeface="Arial"/>
              <a:buNone/>
            </a:pPr>
            <a:r>
              <a:rPr lang="en-US" sz="1800">
                <a:highlight>
                  <a:srgbClr val="FFFFFE"/>
                </a:highlight>
                <a:latin typeface="Consolas"/>
                <a:ea typeface="Consolas"/>
                <a:cs typeface="Consolas"/>
                <a:sym typeface="Consolas"/>
              </a:rPr>
              <a:t>   }</a:t>
            </a:r>
            <a:endParaRPr sz="1800">
              <a:highlight>
                <a:srgbClr val="FFFFFE"/>
              </a:highlight>
              <a:latin typeface="Consolas"/>
              <a:ea typeface="Consolas"/>
              <a:cs typeface="Consolas"/>
              <a:sym typeface="Consolas"/>
            </a:endParaRPr>
          </a:p>
          <a:p>
            <a:pPr indent="0" lvl="0" marL="0" rtl="0" algn="l">
              <a:lnSpc>
                <a:spcPct val="133333"/>
              </a:lnSpc>
              <a:spcBef>
                <a:spcPts val="0"/>
              </a:spcBef>
              <a:spcAft>
                <a:spcPts val="0"/>
              </a:spcAft>
              <a:buClr>
                <a:schemeClr val="dk1"/>
              </a:buClr>
              <a:buSzPts val="1100"/>
              <a:buFont typeface="Arial"/>
              <a:buNone/>
            </a:pPr>
            <a:r>
              <a:rPr lang="en-US" sz="1800">
                <a:highlight>
                  <a:srgbClr val="FFFFFE"/>
                </a:highlight>
                <a:latin typeface="Consolas"/>
                <a:ea typeface="Consolas"/>
                <a:cs typeface="Consolas"/>
                <a:sym typeface="Consolas"/>
              </a:rPr>
              <a:t> }</a:t>
            </a:r>
            <a:endParaRPr sz="1800">
              <a:highlight>
                <a:srgbClr val="FFFFFE"/>
              </a:highlight>
              <a:latin typeface="Consolas"/>
              <a:ea typeface="Consolas"/>
              <a:cs typeface="Consolas"/>
              <a:sym typeface="Consolas"/>
            </a:endParaRPr>
          </a:p>
          <a:p>
            <a:pPr indent="0" lvl="0" marL="0" rtl="0" algn="l">
              <a:spcBef>
                <a:spcPts val="750"/>
              </a:spcBef>
              <a:spcAft>
                <a:spcPts val="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49"/>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Multiple recursive problem:</a:t>
            </a:r>
            <a:endParaRPr/>
          </a:p>
        </p:txBody>
      </p:sp>
      <p:sp>
        <p:nvSpPr>
          <p:cNvPr id="509" name="Google Shape;509;p49"/>
          <p:cNvSpPr txBox="1"/>
          <p:nvPr>
            <p:ph idx="1" type="body"/>
          </p:nvPr>
        </p:nvSpPr>
        <p:spPr>
          <a:xfrm>
            <a:off x="369875" y="1253335"/>
            <a:ext cx="8418300" cy="5015100"/>
          </a:xfrm>
          <a:prstGeom prst="rect">
            <a:avLst/>
          </a:prstGeom>
        </p:spPr>
        <p:txBody>
          <a:bodyPr anchorCtr="0" anchor="t" bIns="45700" lIns="91425" spcFirstLastPara="1" rIns="91425" wrap="square" tIns="45700">
            <a:normAutofit lnSpcReduction="10000"/>
          </a:bodyPr>
          <a:lstStyle/>
          <a:p>
            <a:pPr indent="-374650" lvl="0" marL="457200" rtl="0" algn="l">
              <a:spcBef>
                <a:spcPts val="750"/>
              </a:spcBef>
              <a:spcAft>
                <a:spcPts val="0"/>
              </a:spcAft>
              <a:buSzPts val="2300"/>
              <a:buChar char="●"/>
            </a:pPr>
            <a:r>
              <a:rPr lang="en-US"/>
              <a:t>Here is an </a:t>
            </a:r>
            <a:r>
              <a:rPr lang="en-US"/>
              <a:t>algorithm</a:t>
            </a:r>
            <a:r>
              <a:rPr lang="en-US"/>
              <a:t> to get out of the room you are currently in, and to a different room in the same building.</a:t>
            </a:r>
            <a:endParaRPr/>
          </a:p>
          <a:p>
            <a:pPr indent="-381000" lvl="1" marL="914400" rtl="0" algn="l">
              <a:spcBef>
                <a:spcPts val="0"/>
              </a:spcBef>
              <a:spcAft>
                <a:spcPts val="0"/>
              </a:spcAft>
              <a:buSzPts val="2400"/>
              <a:buChar char="○"/>
            </a:pPr>
            <a:r>
              <a:rPr lang="en-US"/>
              <a:t>Base condition:</a:t>
            </a:r>
            <a:endParaRPr/>
          </a:p>
          <a:p>
            <a:pPr indent="-387350" lvl="2" marL="1371600" rtl="0" algn="l">
              <a:spcBef>
                <a:spcPts val="0"/>
              </a:spcBef>
              <a:spcAft>
                <a:spcPts val="0"/>
              </a:spcAft>
              <a:buSzPts val="2500"/>
              <a:buChar char="■"/>
            </a:pPr>
            <a:r>
              <a:rPr lang="en-US"/>
              <a:t>You are at the destination, stop.</a:t>
            </a:r>
            <a:endParaRPr/>
          </a:p>
          <a:p>
            <a:pPr indent="-387350" lvl="2" marL="1371600" rtl="0" algn="l">
              <a:spcBef>
                <a:spcPts val="0"/>
              </a:spcBef>
              <a:spcAft>
                <a:spcPts val="0"/>
              </a:spcAft>
              <a:buSzPts val="2500"/>
              <a:buChar char="■"/>
            </a:pPr>
            <a:r>
              <a:rPr lang="en-US"/>
              <a:t>You’ve hit a wall/end of a road, and can’t go any further, stop</a:t>
            </a:r>
            <a:endParaRPr/>
          </a:p>
          <a:p>
            <a:pPr indent="-387350" lvl="2" marL="1371600" rtl="0" algn="l">
              <a:spcBef>
                <a:spcPts val="0"/>
              </a:spcBef>
              <a:spcAft>
                <a:spcPts val="0"/>
              </a:spcAft>
              <a:buSzPts val="2500"/>
              <a:buChar char="■"/>
            </a:pPr>
            <a:r>
              <a:rPr lang="en-US"/>
              <a:t>You’ve ended up somewhere you’ve already been, stop</a:t>
            </a:r>
            <a:endParaRPr/>
          </a:p>
          <a:p>
            <a:pPr indent="-381000" lvl="1" marL="914400" rtl="0" algn="l">
              <a:spcBef>
                <a:spcPts val="0"/>
              </a:spcBef>
              <a:spcAft>
                <a:spcPts val="0"/>
              </a:spcAft>
              <a:buSzPts val="2400"/>
              <a:buChar char="○"/>
            </a:pPr>
            <a:r>
              <a:rPr lang="en-US"/>
              <a:t>Recursive call:</a:t>
            </a:r>
            <a:endParaRPr/>
          </a:p>
          <a:p>
            <a:pPr indent="-387350" lvl="2" marL="1371600" rtl="0" algn="l">
              <a:spcBef>
                <a:spcPts val="0"/>
              </a:spcBef>
              <a:spcAft>
                <a:spcPts val="0"/>
              </a:spcAft>
              <a:buSzPts val="2500"/>
              <a:buChar char="■"/>
            </a:pPr>
            <a:r>
              <a:rPr lang="en-US"/>
              <a:t>Try going left and see if that gets you there.</a:t>
            </a:r>
            <a:endParaRPr/>
          </a:p>
          <a:p>
            <a:pPr indent="-387350" lvl="2" marL="1371600" rtl="0" algn="l">
              <a:spcBef>
                <a:spcPts val="0"/>
              </a:spcBef>
              <a:spcAft>
                <a:spcPts val="0"/>
              </a:spcAft>
              <a:buSzPts val="2500"/>
              <a:buChar char="■"/>
            </a:pPr>
            <a:r>
              <a:rPr lang="en-US"/>
              <a:t>If that didn’t work, try going right, and see if that gets you there.</a:t>
            </a:r>
            <a:endParaRPr/>
          </a:p>
          <a:p>
            <a:pPr indent="-387350" lvl="2" marL="1371600" rtl="0" algn="l">
              <a:spcBef>
                <a:spcPts val="0"/>
              </a:spcBef>
              <a:spcAft>
                <a:spcPts val="0"/>
              </a:spcAft>
              <a:buSzPts val="2500"/>
              <a:buChar char="■"/>
            </a:pPr>
            <a:r>
              <a:rPr lang="en-US"/>
              <a:t>If that didn’t work, try going forward and see if that gets you there.</a:t>
            </a:r>
            <a:endParaRPr/>
          </a:p>
          <a:p>
            <a:pPr indent="-387350" lvl="2" marL="1371600" rtl="0" algn="l">
              <a:spcBef>
                <a:spcPts val="0"/>
              </a:spcBef>
              <a:spcAft>
                <a:spcPts val="0"/>
              </a:spcAft>
              <a:buSzPts val="2500"/>
              <a:buChar char="■"/>
            </a:pPr>
            <a:r>
              <a:rPr lang="en-US"/>
              <a:t>If that didn’t work, try going </a:t>
            </a:r>
            <a:r>
              <a:rPr lang="en-US"/>
              <a:t>backwards</a:t>
            </a:r>
            <a:r>
              <a:rPr lang="en-US"/>
              <a:t> and see if that gets you there.</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50"/>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Maps</a:t>
            </a:r>
            <a:endParaRPr/>
          </a:p>
        </p:txBody>
      </p:sp>
      <p:sp>
        <p:nvSpPr>
          <p:cNvPr id="516" name="Google Shape;516;p50"/>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This is how most mapping programs find paths.</a:t>
            </a:r>
            <a:endParaRPr/>
          </a:p>
          <a:p>
            <a:pPr indent="-374650" lvl="0" marL="457200" rtl="0" algn="l">
              <a:spcBef>
                <a:spcPts val="0"/>
              </a:spcBef>
              <a:spcAft>
                <a:spcPts val="0"/>
              </a:spcAft>
              <a:buSzPts val="2300"/>
              <a:buChar char="●"/>
            </a:pPr>
            <a:r>
              <a:rPr lang="en-US"/>
              <a:t>You could in theory write this with loops…but good luck, you have to keep track of where you are going in data structures.</a:t>
            </a:r>
            <a:endParaRPr/>
          </a:p>
          <a:p>
            <a:pPr indent="-374650" lvl="0" marL="457200" rtl="0" algn="l">
              <a:spcBef>
                <a:spcPts val="0"/>
              </a:spcBef>
              <a:spcAft>
                <a:spcPts val="0"/>
              </a:spcAft>
              <a:buSzPts val="2300"/>
              <a:buChar char="●"/>
            </a:pPr>
            <a:r>
              <a:rPr lang="en-US"/>
              <a:t>With </a:t>
            </a:r>
            <a:r>
              <a:rPr lang="en-US"/>
              <a:t>recursion</a:t>
            </a:r>
            <a:r>
              <a:rPr lang="en-US"/>
              <a:t> the stack keeps track of it for you.</a:t>
            </a:r>
            <a:endParaRPr/>
          </a:p>
          <a:p>
            <a:pPr indent="-374650" lvl="0" marL="457200" rtl="0" algn="l">
              <a:spcBef>
                <a:spcPts val="0"/>
              </a:spcBef>
              <a:spcAft>
                <a:spcPts val="0"/>
              </a:spcAft>
              <a:buSzPts val="2300"/>
              <a:buChar char="●"/>
            </a:pPr>
            <a:r>
              <a:rPr lang="en-US"/>
              <a:t>This is one of a class of problems which are best solved with recursion.</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51"/>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In-class Questions</a:t>
            </a:r>
            <a:endParaRPr/>
          </a:p>
        </p:txBody>
      </p:sp>
      <p:sp>
        <p:nvSpPr>
          <p:cNvPr id="522" name="Google Shape;522;p51"/>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fontScale="85000" lnSpcReduction="20000"/>
          </a:bodyPr>
          <a:lstStyle/>
          <a:p>
            <a:pPr indent="-146050" lvl="0" marL="171450" rtl="0" algn="l">
              <a:lnSpc>
                <a:spcPct val="100000"/>
              </a:lnSpc>
              <a:spcBef>
                <a:spcPts val="0"/>
              </a:spcBef>
              <a:spcAft>
                <a:spcPts val="0"/>
              </a:spcAft>
              <a:buClr>
                <a:schemeClr val="dk1"/>
              </a:buClr>
              <a:buSzPct val="80000"/>
              <a:buChar char="•"/>
            </a:pPr>
            <a:r>
              <a:rPr lang="en-US" sz="2500"/>
              <a:t>Warm-up: write a recursive function that determines how many function calls can go on the stack until it crashes.  Hint: pass it a number.</a:t>
            </a:r>
            <a:endParaRPr sz="2500"/>
          </a:p>
          <a:p>
            <a:pPr indent="-146050" lvl="0" marL="171450" rtl="0" algn="l">
              <a:lnSpc>
                <a:spcPct val="100000"/>
              </a:lnSpc>
              <a:spcBef>
                <a:spcPts val="750"/>
              </a:spcBef>
              <a:spcAft>
                <a:spcPts val="0"/>
              </a:spcAft>
              <a:buClr>
                <a:schemeClr val="dk1"/>
              </a:buClr>
              <a:buSzPct val="80000"/>
              <a:buChar char="•"/>
            </a:pPr>
            <a:r>
              <a:rPr lang="en-US" sz="2500"/>
              <a:t>Medium: Imagine an array of numbers.  Can you use recursion to sum them up?  Hint: the sum is array[0] + the sum of the rest of the array.</a:t>
            </a:r>
            <a:endParaRPr sz="2500"/>
          </a:p>
          <a:p>
            <a:pPr indent="-146050" lvl="0" marL="171450" rtl="0" algn="l">
              <a:lnSpc>
                <a:spcPct val="100000"/>
              </a:lnSpc>
              <a:spcBef>
                <a:spcPts val="750"/>
              </a:spcBef>
              <a:spcAft>
                <a:spcPts val="0"/>
              </a:spcAft>
              <a:buClr>
                <a:schemeClr val="dk1"/>
              </a:buClr>
              <a:buSzPct val="80000"/>
              <a:buChar char="•"/>
            </a:pPr>
            <a:r>
              <a:rPr lang="en-US" sz="2500"/>
              <a:t>Medium: Imagine an array of sorted numbers. In the most efficient way possible, can you see if the number 45 exists in that array using recursion (hint: right half and left half)</a:t>
            </a:r>
            <a:endParaRPr sz="2500"/>
          </a:p>
          <a:p>
            <a:pPr indent="-173037" lvl="0" marL="171450" rtl="0" algn="l">
              <a:lnSpc>
                <a:spcPct val="100000"/>
              </a:lnSpc>
              <a:spcBef>
                <a:spcPts val="750"/>
              </a:spcBef>
              <a:spcAft>
                <a:spcPts val="0"/>
              </a:spcAft>
              <a:buSzPct val="100000"/>
              <a:buChar char="•"/>
            </a:pPr>
            <a:r>
              <a:rPr lang="en-US" sz="2500"/>
              <a:t>Medium:  Calculate compound interest on a starting amount over a number of years.</a:t>
            </a:r>
            <a:endParaRPr sz="2500"/>
          </a:p>
          <a:p>
            <a:pPr indent="-173037" lvl="0" marL="171450" rtl="0" algn="l">
              <a:lnSpc>
                <a:spcPct val="100000"/>
              </a:lnSpc>
              <a:spcBef>
                <a:spcPts val="750"/>
              </a:spcBef>
              <a:spcAft>
                <a:spcPts val="0"/>
              </a:spcAft>
              <a:buSzPct val="100000"/>
              <a:buChar char="•"/>
            </a:pPr>
            <a:r>
              <a:rPr lang="en-US" sz="2500"/>
              <a:t>Harder:  Towers of Hanoi</a:t>
            </a:r>
            <a:endParaRPr sz="2500"/>
          </a:p>
          <a:p>
            <a:pPr indent="-146050" lvl="0" marL="171450" rtl="0" algn="l">
              <a:lnSpc>
                <a:spcPct val="100000"/>
              </a:lnSpc>
              <a:spcBef>
                <a:spcPts val="750"/>
              </a:spcBef>
              <a:spcAft>
                <a:spcPts val="0"/>
              </a:spcAft>
              <a:buClr>
                <a:schemeClr val="dk1"/>
              </a:buClr>
              <a:buSzPct val="80000"/>
              <a:buChar char="•"/>
            </a:pPr>
            <a:r>
              <a:rPr lang="en-US" sz="2500"/>
              <a:t>Harder: Imagine a 1000x1000 2D array of characters that represents a maze.  If the cell has an ‘X’, there is a wall there.  If a call has a space ‘ ‘, there is no wall.  Assume there is a valid path out and you start in the middle.  Use recursion to find your way out!</a:t>
            </a:r>
            <a:endParaRPr sz="2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0"/>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Sum the numbers in an array</a:t>
            </a:r>
            <a:endParaRPr/>
          </a:p>
        </p:txBody>
      </p:sp>
      <p:sp>
        <p:nvSpPr>
          <p:cNvPr id="55" name="Google Shape;55;p10"/>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Assume you are passed an array of integers.</a:t>
            </a:r>
            <a:endParaRPr/>
          </a:p>
          <a:p>
            <a:pPr indent="-374650" lvl="0" marL="457200" rtl="0" algn="l">
              <a:spcBef>
                <a:spcPts val="0"/>
              </a:spcBef>
              <a:spcAft>
                <a:spcPts val="0"/>
              </a:spcAft>
              <a:buSzPts val="2300"/>
              <a:buChar char="●"/>
            </a:pPr>
            <a:r>
              <a:rPr lang="en-US"/>
              <a:t>How can you use recursion to sum the values in the array?</a:t>
            </a:r>
            <a:endParaRPr/>
          </a:p>
          <a:p>
            <a:pPr indent="-381000" lvl="1" marL="914400" rtl="0" algn="l">
              <a:spcBef>
                <a:spcPts val="0"/>
              </a:spcBef>
              <a:spcAft>
                <a:spcPts val="0"/>
              </a:spcAft>
              <a:buSzPts val="2400"/>
              <a:buChar char="○"/>
            </a:pPr>
            <a:r>
              <a:rPr lang="en-US"/>
              <a:t>First figure out the base condition:</a:t>
            </a:r>
            <a:endParaRPr/>
          </a:p>
          <a:p>
            <a:pPr indent="-387350" lvl="2" marL="1371600" rtl="0" algn="l">
              <a:spcBef>
                <a:spcPts val="0"/>
              </a:spcBef>
              <a:spcAft>
                <a:spcPts val="0"/>
              </a:spcAft>
              <a:buSzPts val="2500"/>
              <a:buChar char="■"/>
            </a:pPr>
            <a:r>
              <a:rPr lang="en-US"/>
              <a:t>If you are given an array of size 1, you know it’s sum is the value in the one cell.</a:t>
            </a:r>
            <a:endParaRPr/>
          </a:p>
          <a:p>
            <a:pPr indent="-387350" lvl="2" marL="1371600" rtl="0" algn="l">
              <a:spcBef>
                <a:spcPts val="0"/>
              </a:spcBef>
              <a:spcAft>
                <a:spcPts val="0"/>
              </a:spcAft>
              <a:buSzPts val="2500"/>
              <a:buChar char="■"/>
            </a:pPr>
            <a:r>
              <a:rPr lang="en-US"/>
              <a:t>If you are given an array of size 0, the answer is 0.</a:t>
            </a:r>
            <a:endParaRPr/>
          </a:p>
          <a:p>
            <a:pPr indent="-381000" lvl="1" marL="914400" rtl="0" algn="l">
              <a:spcBef>
                <a:spcPts val="0"/>
              </a:spcBef>
              <a:spcAft>
                <a:spcPts val="0"/>
              </a:spcAft>
              <a:buSzPts val="2400"/>
              <a:buChar char="○"/>
            </a:pPr>
            <a:r>
              <a:rPr lang="en-US"/>
              <a:t>Next realize that the sum of the values in the array is the first value + the sum of the rest.</a:t>
            </a:r>
            <a:endParaRPr/>
          </a:p>
          <a:p>
            <a:pPr indent="-374650" lvl="0" marL="457200" rtl="0" algn="l">
              <a:spcBef>
                <a:spcPts val="0"/>
              </a:spcBef>
              <a:spcAft>
                <a:spcPts val="0"/>
              </a:spcAft>
              <a:buSzPts val="2300"/>
              <a:buChar char="●"/>
            </a:pPr>
            <a:r>
              <a:rPr lang="en-US"/>
              <a:t>You probably don’t want to change the size of the array on each recursive call, so just keep track of which cell you are looking at on each call.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1"/>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 solution</a:t>
            </a:r>
            <a:endParaRPr/>
          </a:p>
        </p:txBody>
      </p:sp>
      <p:sp>
        <p:nvSpPr>
          <p:cNvPr id="62" name="Google Shape;62;p11"/>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t/>
            </a:r>
            <a:endParaRPr/>
          </a:p>
        </p:txBody>
      </p:sp>
      <p:pic>
        <p:nvPicPr>
          <p:cNvPr id="63" name="Google Shape;63;p11"/>
          <p:cNvPicPr preferRelativeResize="0"/>
          <p:nvPr/>
        </p:nvPicPr>
        <p:blipFill>
          <a:blip r:embed="rId3">
            <a:alphaModFix/>
          </a:blip>
          <a:stretch>
            <a:fillRect/>
          </a:stretch>
        </p:blipFill>
        <p:spPr>
          <a:xfrm>
            <a:off x="371475" y="1279613"/>
            <a:ext cx="8401050" cy="5114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2"/>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Helper method</a:t>
            </a:r>
            <a:endParaRPr/>
          </a:p>
        </p:txBody>
      </p:sp>
      <p:sp>
        <p:nvSpPr>
          <p:cNvPr id="70" name="Google Shape;70;p12"/>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In the previous solution you’ll notice there are 2 methods called sumArray.</a:t>
            </a:r>
            <a:endParaRPr/>
          </a:p>
          <a:p>
            <a:pPr indent="-381000" lvl="1" marL="914400" rtl="0" algn="l">
              <a:spcBef>
                <a:spcPts val="0"/>
              </a:spcBef>
              <a:spcAft>
                <a:spcPts val="0"/>
              </a:spcAft>
              <a:buSzPts val="2400"/>
              <a:buChar char="○"/>
            </a:pPr>
            <a:r>
              <a:rPr lang="en-US"/>
              <a:t>They are OverLoaded methods.</a:t>
            </a:r>
            <a:endParaRPr/>
          </a:p>
          <a:p>
            <a:pPr indent="-374650" lvl="0" marL="457200" rtl="0" algn="l">
              <a:spcBef>
                <a:spcPts val="0"/>
              </a:spcBef>
              <a:spcAft>
                <a:spcPts val="0"/>
              </a:spcAft>
              <a:buSzPts val="2300"/>
              <a:buChar char="●"/>
            </a:pPr>
            <a:r>
              <a:rPr lang="en-US"/>
              <a:t>The </a:t>
            </a:r>
            <a:r>
              <a:rPr lang="en-US"/>
              <a:t>reason for this is that the user who needs the sum of an array shouldn’t have to be told to pass the array and the number 0.</a:t>
            </a:r>
            <a:endParaRPr/>
          </a:p>
          <a:p>
            <a:pPr indent="-374650" lvl="0" marL="457200" rtl="0" algn="l">
              <a:spcBef>
                <a:spcPts val="0"/>
              </a:spcBef>
              <a:spcAft>
                <a:spcPts val="0"/>
              </a:spcAft>
              <a:buSzPts val="2300"/>
              <a:buChar char="●"/>
            </a:pPr>
            <a:r>
              <a:rPr lang="en-US"/>
              <a:t>So instead you give the user a sumArray() which simply takes in the Array, and calls the other version of sumArray() passing it the same array and the number 0.</a:t>
            </a:r>
            <a:endParaRPr/>
          </a:p>
          <a:p>
            <a:pPr indent="-381000" lvl="1" marL="914400" rtl="0" algn="l">
              <a:spcBef>
                <a:spcPts val="0"/>
              </a:spcBef>
              <a:spcAft>
                <a:spcPts val="0"/>
              </a:spcAft>
              <a:buSzPts val="2400"/>
              <a:buChar char="○"/>
            </a:pPr>
            <a:r>
              <a:rPr lang="en-US"/>
              <a:t>This is called a helper method and is a common practice.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3"/>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But…why recursion?</a:t>
            </a:r>
            <a:endParaRPr/>
          </a:p>
        </p:txBody>
      </p:sp>
      <p:sp>
        <p:nvSpPr>
          <p:cNvPr id="77" name="Google Shape;77;p13"/>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We’ve shown you recursive algorithms for reversing strings, calculating power, and talked through others.</a:t>
            </a:r>
            <a:endParaRPr/>
          </a:p>
          <a:p>
            <a:pPr indent="-374650" lvl="0" marL="457200" rtl="0" algn="l">
              <a:spcBef>
                <a:spcPts val="0"/>
              </a:spcBef>
              <a:spcAft>
                <a:spcPts val="0"/>
              </a:spcAft>
              <a:buSzPts val="2300"/>
              <a:buChar char="●"/>
            </a:pPr>
            <a:r>
              <a:rPr lang="en-US"/>
              <a:t>But…you could </a:t>
            </a:r>
            <a:r>
              <a:rPr lang="en-US"/>
              <a:t>have</a:t>
            </a:r>
            <a:r>
              <a:rPr lang="en-US"/>
              <a:t> done all those things with a loop…so…why recursion?</a:t>
            </a:r>
            <a:endParaRPr/>
          </a:p>
          <a:p>
            <a:pPr indent="-381000" lvl="1" marL="914400" rtl="0" algn="l">
              <a:spcBef>
                <a:spcPts val="0"/>
              </a:spcBef>
              <a:spcAft>
                <a:spcPts val="0"/>
              </a:spcAft>
              <a:buSzPts val="2400"/>
              <a:buChar char="○"/>
            </a:pPr>
            <a:r>
              <a:rPr lang="en-US"/>
              <a:t>It is honestly less </a:t>
            </a:r>
            <a:r>
              <a:rPr lang="en-US"/>
              <a:t>intuitive than iteration (loops)</a:t>
            </a:r>
            <a:endParaRPr/>
          </a:p>
          <a:p>
            <a:pPr indent="-381000" lvl="1" marL="914400" rtl="0" algn="l">
              <a:spcBef>
                <a:spcPts val="0"/>
              </a:spcBef>
              <a:spcAft>
                <a:spcPts val="0"/>
              </a:spcAft>
              <a:buSzPts val="2400"/>
              <a:buChar char="○"/>
            </a:pPr>
            <a:r>
              <a:rPr lang="en-US"/>
              <a:t>It sometimes fails if you give it a big enough number (stack overflow), where as well written loops will always finish</a:t>
            </a:r>
            <a:endParaRPr/>
          </a:p>
          <a:p>
            <a:pPr indent="-381000" lvl="1" marL="914400" rtl="0" algn="l">
              <a:spcBef>
                <a:spcPts val="0"/>
              </a:spcBef>
              <a:spcAft>
                <a:spcPts val="0"/>
              </a:spcAft>
              <a:buSzPts val="2400"/>
              <a:buChar char="○"/>
            </a:pPr>
            <a:r>
              <a:rPr lang="en-US"/>
              <a:t>It often uses more memory</a:t>
            </a:r>
            <a:endParaRPr/>
          </a:p>
          <a:p>
            <a:pPr indent="-374650" lvl="0" marL="457200" rtl="0" algn="l">
              <a:spcBef>
                <a:spcPts val="0"/>
              </a:spcBef>
              <a:spcAft>
                <a:spcPts val="0"/>
              </a:spcAft>
              <a:buSzPts val="2300"/>
              <a:buChar char="●"/>
            </a:pPr>
            <a:r>
              <a:rPr lang="en-US"/>
              <a:t>All the problems we showed you so far are linear.</a:t>
            </a:r>
            <a:endParaRPr/>
          </a:p>
          <a:p>
            <a:pPr indent="-381000" lvl="1" marL="914400" rtl="0" algn="l">
              <a:spcBef>
                <a:spcPts val="0"/>
              </a:spcBef>
              <a:spcAft>
                <a:spcPts val="0"/>
              </a:spcAft>
              <a:buSzPts val="2400"/>
              <a:buChar char="○"/>
            </a:pPr>
            <a:r>
              <a:rPr lang="en-US"/>
              <a:t>Truthfully they should be solved with a loop.  But we wanted to show you recursion with them first, because it’s easier to picture.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4"/>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US" sz="4000"/>
              <a:t>Think…</a:t>
            </a:r>
            <a:endParaRPr/>
          </a:p>
        </p:txBody>
      </p:sp>
      <p:sp>
        <p:nvSpPr>
          <p:cNvPr id="83" name="Google Shape;83;p14"/>
          <p:cNvSpPr txBox="1"/>
          <p:nvPr>
            <p:ph idx="1" type="body"/>
          </p:nvPr>
        </p:nvSpPr>
        <p:spPr>
          <a:xfrm>
            <a:off x="369875" y="1253325"/>
            <a:ext cx="4202100" cy="5015100"/>
          </a:xfrm>
          <a:prstGeom prst="rect">
            <a:avLst/>
          </a:prstGeom>
          <a:noFill/>
          <a:ln>
            <a:noFill/>
          </a:ln>
        </p:spPr>
        <p:txBody>
          <a:bodyPr anchorCtr="0" anchor="t" bIns="45700" lIns="91425" spcFirstLastPara="1" rIns="91425" wrap="square" tIns="45700">
            <a:normAutofit lnSpcReduction="10000"/>
          </a:bodyPr>
          <a:lstStyle/>
          <a:p>
            <a:pPr indent="-457200" lvl="0" marL="457200" rtl="0" algn="l">
              <a:lnSpc>
                <a:spcPct val="90000"/>
              </a:lnSpc>
              <a:spcBef>
                <a:spcPts val="750"/>
              </a:spcBef>
              <a:spcAft>
                <a:spcPts val="0"/>
              </a:spcAft>
              <a:buClr>
                <a:schemeClr val="dk1"/>
              </a:buClr>
              <a:buSzPts val="2800"/>
              <a:buFont typeface="Arial"/>
              <a:buChar char="•"/>
            </a:pPr>
            <a:r>
              <a:rPr lang="en-US" sz="2800"/>
              <a:t>W</a:t>
            </a:r>
            <a:r>
              <a:rPr lang="en-US" sz="2800">
                <a:solidFill>
                  <a:schemeClr val="dk1"/>
                </a:solidFill>
              </a:rPr>
              <a:t>rite a program that </a:t>
            </a:r>
            <a:r>
              <a:rPr lang="en-US" sz="2800"/>
              <a:t>counts </a:t>
            </a:r>
            <a:r>
              <a:rPr lang="en-US" sz="2800">
                <a:solidFill>
                  <a:schemeClr val="dk1"/>
                </a:solidFill>
              </a:rPr>
              <a:t>all of the files on your hard drive</a:t>
            </a:r>
            <a:endParaRPr/>
          </a:p>
          <a:p>
            <a:pPr indent="-457200" lvl="1" marL="800100" rtl="0" algn="l">
              <a:lnSpc>
                <a:spcPct val="90000"/>
              </a:lnSpc>
              <a:spcBef>
                <a:spcPts val="375"/>
              </a:spcBef>
              <a:spcAft>
                <a:spcPts val="0"/>
              </a:spcAft>
              <a:buClr>
                <a:schemeClr val="dk1"/>
              </a:buClr>
              <a:buSzPts val="2500"/>
              <a:buChar char="•"/>
            </a:pPr>
            <a:r>
              <a:rPr lang="en-US" sz="2500">
                <a:solidFill>
                  <a:schemeClr val="dk1"/>
                </a:solidFill>
              </a:rPr>
              <a:t>You have multiple folders/directories that contain multiple files and multiple folders/directories!</a:t>
            </a:r>
            <a:endParaRPr sz="2500">
              <a:solidFill>
                <a:schemeClr val="dk1"/>
              </a:solidFill>
            </a:endParaRPr>
          </a:p>
          <a:p>
            <a:pPr indent="-215900" lvl="0" marL="171450" rtl="0" algn="l">
              <a:lnSpc>
                <a:spcPct val="90000"/>
              </a:lnSpc>
              <a:spcBef>
                <a:spcPts val="375"/>
              </a:spcBef>
              <a:spcAft>
                <a:spcPts val="0"/>
              </a:spcAft>
              <a:buSzPts val="2500"/>
              <a:buChar char="•"/>
            </a:pPr>
            <a:r>
              <a:rPr lang="en-US" sz="2500"/>
              <a:t>Count all files in the current directory, and add to that, the count of files in each folder in this current directory.</a:t>
            </a:r>
            <a:endParaRPr sz="2500"/>
          </a:p>
          <a:p>
            <a:pPr indent="0" lvl="0" marL="0" rtl="0" algn="l">
              <a:lnSpc>
                <a:spcPct val="90000"/>
              </a:lnSpc>
              <a:spcBef>
                <a:spcPts val="750"/>
              </a:spcBef>
              <a:spcAft>
                <a:spcPts val="0"/>
              </a:spcAft>
              <a:buNone/>
            </a:pPr>
            <a:r>
              <a:t/>
            </a:r>
            <a:endParaRPr sz="2800">
              <a:solidFill>
                <a:schemeClr val="dk1"/>
              </a:solidFill>
            </a:endParaRPr>
          </a:p>
        </p:txBody>
      </p:sp>
      <p:pic>
        <p:nvPicPr>
          <p:cNvPr id="84" name="Google Shape;84;p14"/>
          <p:cNvPicPr preferRelativeResize="0"/>
          <p:nvPr/>
        </p:nvPicPr>
        <p:blipFill>
          <a:blip r:embed="rId3">
            <a:alphaModFix/>
          </a:blip>
          <a:stretch>
            <a:fillRect/>
          </a:stretch>
        </p:blipFill>
        <p:spPr>
          <a:xfrm>
            <a:off x="6069550" y="610674"/>
            <a:ext cx="1149075" cy="2525500"/>
          </a:xfrm>
          <a:prstGeom prst="rect">
            <a:avLst/>
          </a:prstGeom>
          <a:noFill/>
          <a:ln>
            <a:noFill/>
          </a:ln>
        </p:spPr>
      </p:pic>
      <p:pic>
        <p:nvPicPr>
          <p:cNvPr id="85" name="Google Shape;85;p14"/>
          <p:cNvPicPr preferRelativeResize="0"/>
          <p:nvPr/>
        </p:nvPicPr>
        <p:blipFill>
          <a:blip r:embed="rId4">
            <a:alphaModFix/>
          </a:blip>
          <a:stretch>
            <a:fillRect/>
          </a:stretch>
        </p:blipFill>
        <p:spPr>
          <a:xfrm>
            <a:off x="4572000" y="3238954"/>
            <a:ext cx="4144175" cy="2117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