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e71c71fe95_0_21:notes"/>
          <p:cNvSpPr/>
          <p:nvPr>
            <p:ph idx="2" type="sldImg"/>
          </p:nvPr>
        </p:nvSpPr>
        <p:spPr>
          <a:xfrm>
            <a:off x="1571649" y="514804"/>
            <a:ext cx="60009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" name="Google Shape;26;ge71c71fe95_0_21:notes"/>
          <p:cNvSpPr txBox="1"/>
          <p:nvPr>
            <p:ph idx="1" type="body"/>
          </p:nvPr>
        </p:nvSpPr>
        <p:spPr>
          <a:xfrm>
            <a:off x="1218406" y="3257777"/>
            <a:ext cx="67074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ge71c71fe95_0_21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1951200" y="2094375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3</a:t>
            </a:r>
            <a:endParaRPr/>
          </a:p>
        </p:txBody>
      </p:sp>
      <p:sp>
        <p:nvSpPr>
          <p:cNvPr id="30" name="Google Shape;30;p6"/>
          <p:cNvSpPr txBox="1"/>
          <p:nvPr>
            <p:ph idx="1" type="subTitle"/>
          </p:nvPr>
        </p:nvSpPr>
        <p:spPr>
          <a:xfrm>
            <a:off x="1837644" y="3505475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5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Putting it all together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Summary</a:t>
            </a:r>
            <a:endParaRPr/>
          </a:p>
        </p:txBody>
      </p:sp>
      <p:sp>
        <p:nvSpPr>
          <p:cNvPr id="96" name="Google Shape;96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The example was </a:t>
            </a:r>
            <a:r>
              <a:rPr lang="en-US" sz="2800" u="sng"/>
              <a:t>comprehensive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you understood it, you understand the big picture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If not, keep asking until you do!</a:t>
            </a:r>
            <a:endParaRPr/>
          </a:p>
          <a:p>
            <a:pPr indent="-190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You should now see how these concepts tie together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We have inheritance, abstract classes and interfaces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We can’t have polymorphism without inheritance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We can now have a polymorphic collection of objects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What we’ve seen so far</a:t>
            </a:r>
            <a:endParaRPr/>
          </a:p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Inheritance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Overriding methods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Abstract classes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Interfaces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Polymorphism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ArrayLists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What we still need to see: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1) casting and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2) </a:t>
            </a:r>
            <a:r>
              <a:rPr lang="en-US" u="sng"/>
              <a:t>an example that ties all this together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The Example</a:t>
            </a:r>
            <a:endParaRPr/>
          </a:p>
        </p:txBody>
      </p:sp>
      <p:sp>
        <p:nvSpPr>
          <p:cNvPr id="42" name="Google Shape;42;p8"/>
          <p:cNvSpPr txBox="1"/>
          <p:nvPr/>
        </p:nvSpPr>
        <p:spPr>
          <a:xfrm>
            <a:off x="5105400" y="1726793"/>
            <a:ext cx="1981200" cy="109260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Mammal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&lt;attributes&gt;</a:t>
            </a:r>
            <a:endParaRPr/>
          </a:p>
          <a:p>
            <a:pPr indent="-209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breathe( )</a:t>
            </a:r>
            <a:endParaRPr/>
          </a:p>
        </p:txBody>
      </p:sp>
      <p:cxnSp>
        <p:nvCxnSpPr>
          <p:cNvPr id="43" name="Google Shape;43;p8"/>
          <p:cNvCxnSpPr/>
          <p:nvPr/>
        </p:nvCxnSpPr>
        <p:spPr>
          <a:xfrm>
            <a:off x="5105400" y="2110968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4" name="Google Shape;44;p8"/>
          <p:cNvCxnSpPr/>
          <p:nvPr/>
        </p:nvCxnSpPr>
        <p:spPr>
          <a:xfrm>
            <a:off x="5105400" y="2488793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5" name="Google Shape;45;p8"/>
          <p:cNvSpPr txBox="1"/>
          <p:nvPr/>
        </p:nvSpPr>
        <p:spPr>
          <a:xfrm>
            <a:off x="4114800" y="4211350"/>
            <a:ext cx="1761000" cy="1046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Dog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+talk &lt;&lt;override&gt;&gt;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+doDogStuff(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" name="Google Shape;46;p8"/>
          <p:cNvCxnSpPr/>
          <p:nvPr/>
        </p:nvCxnSpPr>
        <p:spPr>
          <a:xfrm>
            <a:off x="4114800" y="4592360"/>
            <a:ext cx="13716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7" name="Google Shape;47;p8"/>
          <p:cNvSpPr txBox="1"/>
          <p:nvPr/>
        </p:nvSpPr>
        <p:spPr>
          <a:xfrm>
            <a:off x="6468571" y="4191000"/>
            <a:ext cx="1761029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Cat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+breathe &lt;&lt;override&gt;&gt;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8" name="Google Shape;48;p8"/>
          <p:cNvCxnSpPr/>
          <p:nvPr/>
        </p:nvCxnSpPr>
        <p:spPr>
          <a:xfrm>
            <a:off x="6457950" y="4572000"/>
            <a:ext cx="161925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9" name="Google Shape;49;p8"/>
          <p:cNvCxnSpPr/>
          <p:nvPr/>
        </p:nvCxnSpPr>
        <p:spPr>
          <a:xfrm>
            <a:off x="6457950" y="4876800"/>
            <a:ext cx="161925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0" name="Google Shape;50;p8"/>
          <p:cNvCxnSpPr>
            <a:stCxn id="45" idx="0"/>
          </p:cNvCxnSpPr>
          <p:nvPr/>
        </p:nvCxnSpPr>
        <p:spPr>
          <a:xfrm flipH="1" rot="10800000">
            <a:off x="4995300" y="2819350"/>
            <a:ext cx="1024500" cy="1392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1" name="Google Shape;51;p8"/>
          <p:cNvCxnSpPr>
            <a:stCxn id="47" idx="0"/>
          </p:cNvCxnSpPr>
          <p:nvPr/>
        </p:nvCxnSpPr>
        <p:spPr>
          <a:xfrm rot="10800000">
            <a:off x="6324586" y="2819400"/>
            <a:ext cx="1024500" cy="1371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52" name="Google Shape;52;p8"/>
          <p:cNvSpPr txBox="1"/>
          <p:nvPr/>
        </p:nvSpPr>
        <p:spPr>
          <a:xfrm>
            <a:off x="685800" y="4241405"/>
            <a:ext cx="2000100" cy="1173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&lt;&lt;interface&gt;&gt; Talkable</a:t>
            </a:r>
            <a:b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talk( )</a:t>
            </a:r>
            <a:endParaRPr/>
          </a:p>
        </p:txBody>
      </p:sp>
      <p:cxnSp>
        <p:nvCxnSpPr>
          <p:cNvPr id="53" name="Google Shape;53;p8"/>
          <p:cNvCxnSpPr/>
          <p:nvPr/>
        </p:nvCxnSpPr>
        <p:spPr>
          <a:xfrm>
            <a:off x="695250" y="4828193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4" name="Google Shape;54;p8"/>
          <p:cNvCxnSpPr>
            <a:endCxn id="52" idx="3"/>
          </p:cNvCxnSpPr>
          <p:nvPr/>
        </p:nvCxnSpPr>
        <p:spPr>
          <a:xfrm rot="10800000">
            <a:off x="2685900" y="4828205"/>
            <a:ext cx="1409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In Cod</a:t>
            </a:r>
            <a:r>
              <a:rPr lang="en-US"/>
              <a:t>e…</a:t>
            </a:r>
            <a:endParaRPr/>
          </a:p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2285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breathe()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  System.out.println (</a:t>
            </a:r>
            <a:r>
              <a:rPr lang="en-US" sz="228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"Generic breathing."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implements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 { System.out.println(</a:t>
            </a:r>
            <a:r>
              <a:rPr lang="en-US" sz="228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"I'm a dog."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doDogStuff () { System.out.println(</a:t>
            </a:r>
            <a:r>
              <a:rPr lang="en-US" sz="228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"WOOF!"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 {</a:t>
            </a:r>
            <a:endParaRPr sz="228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@Override</a:t>
            </a:r>
            <a:endParaRPr sz="228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8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breathe() {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System.out.println(</a:t>
            </a:r>
            <a:r>
              <a:rPr lang="en-US" sz="228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"I have kitten breath."</a:t>
            </a: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1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22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At this point, what’s allowable?</a:t>
            </a:r>
            <a:endParaRPr/>
          </a:p>
        </p:txBody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19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Cat c1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Cat();    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Allowed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Dog d1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    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Allowed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Dog d2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Cat();    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Not allowed. Why?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Cat c2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    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Not allowed. Why?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Talkable t1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Allowed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Talkable t2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Cat();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Not allowed. Why?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Mammal m1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Mammal();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Not allowed. Why?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Mammal m2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 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Allowed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Mammal m3 = </a:t>
            </a:r>
            <a:r>
              <a:rPr lang="en-US" sz="25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Cat(); 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Allowed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942"/>
              <a:buNone/>
            </a:pP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542">
                <a:latin typeface="Arial"/>
                <a:ea typeface="Arial"/>
                <a:cs typeface="Arial"/>
                <a:sym typeface="Arial"/>
              </a:rPr>
              <a:t>Cat c3 = </a:t>
            </a:r>
            <a:r>
              <a:rPr lang="en-US" sz="2542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542">
                <a:latin typeface="Arial"/>
                <a:ea typeface="Arial"/>
                <a:cs typeface="Arial"/>
                <a:sym typeface="Arial"/>
              </a:rPr>
              <a:t> Mammal(); 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 // Not allowed. Why?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m2.breathe(); 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Prints "Generic breathing"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m3.breathe(); 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Prints "I have kitten breath"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5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m2.talk();    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Not allowed!!! ERROR. Why?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9A9A9A"/>
              </a:buClr>
              <a:buSzPts val="1942"/>
              <a:buNone/>
            </a:pPr>
            <a:r>
              <a:rPr lang="en-US" sz="2542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BUT m2 IS A DOG! </a:t>
            </a:r>
            <a:r>
              <a:rPr lang="en-US" sz="2542" u="sng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What can we do</a:t>
            </a:r>
            <a:r>
              <a:rPr lang="en-US" sz="25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32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r>
              <a:t/>
            </a:r>
            <a:endParaRPr sz="2542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Solving the problem – Checking and Casting</a:t>
            </a:r>
            <a:endParaRPr/>
          </a:p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Looking at the code, we know m2 is a Dog (right now)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However, </a:t>
            </a:r>
            <a:r>
              <a:rPr lang="en-US" sz="2400" u="sng"/>
              <a:t>at runtime</a:t>
            </a:r>
            <a:r>
              <a:rPr lang="en-US" sz="2400"/>
              <a:t>, </a:t>
            </a:r>
            <a:r>
              <a:rPr lang="en-US" sz="2400" u="sng"/>
              <a:t>m2 could be a Cat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We should check to see what m2 is, then </a:t>
            </a:r>
            <a:r>
              <a:rPr lang="en-US" sz="2400" u="sng"/>
              <a:t>type cast it</a:t>
            </a:r>
            <a:r>
              <a:rPr lang="en-US" sz="2400"/>
              <a:t>: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(m2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instanceof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Dog) {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((Dog)m2).talk();      </a:t>
            </a:r>
            <a:r>
              <a:rPr lang="en-US" sz="20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Now allowed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Understanding the Cast</a:t>
            </a:r>
            <a:endParaRPr/>
          </a:p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E8F00"/>
              </a:buClr>
              <a:buSzPts val="2400"/>
              <a:buNone/>
            </a:pPr>
            <a:r>
              <a:rPr lang="en-US" sz="30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Does the cast occur first?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(Dog)m2.talk();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2400"/>
              <a:buNone/>
            </a:pPr>
            <a:r>
              <a:rPr lang="en-US" sz="30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Guaranteed the cast occurs first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((Dog)m2).talk();</a:t>
            </a:r>
            <a:endParaRPr sz="3200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3000">
                <a:solidFill>
                  <a:srgbClr val="000000"/>
                </a:solidFill>
              </a:rPr>
              <a:t>Convince yourself:</a:t>
            </a:r>
            <a:r>
              <a:rPr lang="en-US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((Dog)m2)</a:t>
            </a:r>
            <a:r>
              <a:rPr lang="en-US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>
                <a:solidFill>
                  <a:srgbClr val="000000"/>
                </a:solidFill>
              </a:rPr>
              <a:t>is a Dog</a:t>
            </a:r>
            <a:endParaRPr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Pulling it all together - Java</a:t>
            </a:r>
            <a:endParaRPr/>
          </a:p>
        </p:txBody>
      </p:sp>
      <p:sp>
        <p:nvSpPr>
          <p:cNvPr id="84" name="Google Shape;84;p1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Array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List&lt;Mammal&gt; animals = 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ArrayList&lt;Mammal&gt;();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animals.add(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Dog()); 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animals.add(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Cat());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942"/>
              <a:buNone/>
            </a:pP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m will be polymorphic - starts as a Dog but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942"/>
              <a:buNone/>
            </a:pP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</a:t>
            </a:r>
            <a:r>
              <a:rPr lang="en-US" sz="2442" u="sng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becomes a Cat</a:t>
            </a: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 in the second pass of the loop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942"/>
              <a:buNone/>
            </a:pP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(Mammal m : animals) {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m.breathe(); </a:t>
            </a: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works no matter what. Why?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(m 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instanceof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Dog) {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((Dog)m).doDogStuff();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(m </a:t>
            </a:r>
            <a:r>
              <a:rPr lang="en-US" sz="24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instanceof</a:t>
            </a: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Talkable) { </a:t>
            </a: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Interfaces work too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((Talkable)m).talk();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 </a:t>
            </a: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if</a:t>
            </a:r>
            <a:endParaRPr sz="3100"/>
          </a:p>
          <a:p>
            <a:pPr indent="0" lvl="0" marL="0" rtl="0" algn="l">
              <a:lnSpc>
                <a:spcPct val="6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4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 </a:t>
            </a:r>
            <a:r>
              <a:rPr lang="en-US" sz="24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for</a:t>
            </a:r>
            <a:endParaRPr sz="3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Food for Thought</a:t>
            </a:r>
            <a:endParaRPr/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All objects in the List were </a:t>
            </a:r>
            <a:r>
              <a:rPr lang="en-US" sz="2800" u="sng"/>
              <a:t>Mammals</a:t>
            </a:r>
            <a:r>
              <a:rPr lang="en-US" sz="2800"/>
              <a:t> (not Dogs/Cats)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When we pull something out of the list, it’s a Mammal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However, there’s no such thing as a Mammal, so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Check to see what type it is (using </a:t>
            </a:r>
            <a:r>
              <a:rPr lang="en-US" sz="2400">
                <a:solidFill>
                  <a:srgbClr val="0432FF"/>
                </a:solidFill>
              </a:rPr>
              <a:t>instanceof</a:t>
            </a:r>
            <a:r>
              <a:rPr lang="en-US" sz="2400"/>
              <a:t>)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Type cast it into a subclass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Call methods on the casted object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