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6858000" cx="9144000"/>
  <p:notesSz cx="9144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962400" cy="344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180013" y="0"/>
            <a:ext cx="3962400" cy="344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ge47655083f_0_15:notes"/>
          <p:cNvSpPr/>
          <p:nvPr>
            <p:ph idx="2" type="sldImg"/>
          </p:nvPr>
        </p:nvSpPr>
        <p:spPr>
          <a:xfrm>
            <a:off x="1571649" y="514804"/>
            <a:ext cx="6000900" cy="25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6" name="Google Shape;26;ge47655083f_0_15:notes"/>
          <p:cNvSpPr txBox="1"/>
          <p:nvPr>
            <p:ph idx="1" type="body"/>
          </p:nvPr>
        </p:nvSpPr>
        <p:spPr>
          <a:xfrm>
            <a:off x="1218406" y="3257777"/>
            <a:ext cx="6707400" cy="308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ge47655083f_0_15:notes"/>
          <p:cNvSpPr txBox="1"/>
          <p:nvPr>
            <p:ph idx="12" type="sldNum"/>
          </p:nvPr>
        </p:nvSpPr>
        <p:spPr>
          <a:xfrm>
            <a:off x="5181204" y="6515554"/>
            <a:ext cx="3962700" cy="34230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0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0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1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1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2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2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0a0086036e_0_0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g30a0086036e_0_0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0a0086036e_0_5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g30a0086036e_0_5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21bd4791c0_0_0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321bd4791c0_0_0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g321bd4791c0_0_0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2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3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gba04ed9bb4_0_0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Google Shape;45;gba04ed9bb4_0_0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gba04ed9bb4_0_0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5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6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6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7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3" name="Google Shape;83;p7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7:notes"/>
          <p:cNvSpPr txBox="1"/>
          <p:nvPr>
            <p:ph idx="12" type="sldNum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8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8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9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143000" y="1122363"/>
            <a:ext cx="6858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143000" y="3602037"/>
            <a:ext cx="6858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465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600"/>
            </a:lvl1pPr>
            <a:lvl2pPr indent="-3810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indent="-38735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200"/>
            </a:lvl3pPr>
            <a:lvl4pPr indent="-355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302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175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388200" y="488833"/>
            <a:ext cx="8400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28650" y="6581748"/>
            <a:ext cx="20574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028950" y="6581748"/>
            <a:ext cx="30861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457950" y="6581748"/>
            <a:ext cx="20574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ctrTitle"/>
          </p:nvPr>
        </p:nvSpPr>
        <p:spPr>
          <a:xfrm>
            <a:off x="1951200" y="1925300"/>
            <a:ext cx="52416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</a:pPr>
            <a:r>
              <a:rPr lang="en-US"/>
              <a:t>Module 3</a:t>
            </a:r>
            <a:endParaRPr/>
          </a:p>
        </p:txBody>
      </p:sp>
      <p:sp>
        <p:nvSpPr>
          <p:cNvPr id="30" name="Google Shape;30;p6"/>
          <p:cNvSpPr txBox="1"/>
          <p:nvPr>
            <p:ph idx="1" type="subTitle"/>
          </p:nvPr>
        </p:nvSpPr>
        <p:spPr>
          <a:xfrm>
            <a:off x="1837644" y="3451375"/>
            <a:ext cx="5468700" cy="14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lang="en-US" sz="3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Part 2</a:t>
            </a:r>
            <a:endParaRPr sz="3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lang="en-US" sz="3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Polymorphism</a:t>
            </a:r>
            <a:endParaRPr sz="28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/>
              <a:t>Last (and very real) example</a:t>
            </a:r>
            <a:br>
              <a:rPr lang="en-US"/>
            </a:br>
            <a:r>
              <a:rPr lang="en-US" sz="1800"/>
              <a:t>(your welcome, CGDD students…)</a:t>
            </a:r>
            <a:endParaRPr/>
          </a:p>
        </p:txBody>
      </p:sp>
      <p:sp>
        <p:nvSpPr>
          <p:cNvPr id="105" name="Google Shape;105;p15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Imagine you have to design a video game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There’s a player and three (3) different enemies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You also have projectiles and “other stuff”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All gaming things need to update( ) themselves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Position – things need to move (just a bit) on the screen between frames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Hit points/health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Other stats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/>
              <a:t>Artificial Intelligence needs to run…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How would you design this?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Let’s focus on </a:t>
            </a:r>
            <a:r>
              <a:rPr lang="en-US" u="sng"/>
              <a:t>just the enemies</a:t>
            </a:r>
            <a:r>
              <a:rPr lang="en-US"/>
              <a:t>…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/>
              <a:t>Fantasy Game: Zombie Kitten Apocalypse</a:t>
            </a:r>
            <a:endParaRPr/>
          </a:p>
        </p:txBody>
      </p:sp>
      <p:sp>
        <p:nvSpPr>
          <p:cNvPr id="111" name="Google Shape;111;p16"/>
          <p:cNvSpPr txBox="1"/>
          <p:nvPr/>
        </p:nvSpPr>
        <p:spPr>
          <a:xfrm>
            <a:off x="3943350" y="1543050"/>
            <a:ext cx="1485900" cy="1465786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Enemy</a:t>
            </a:r>
            <a:b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825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location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health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player location</a:t>
            </a:r>
            <a:endParaRPr/>
          </a:p>
          <a:p>
            <a:pPr indent="-157163" lvl="0" marL="214313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Noto Sans Symbols"/>
              <a:buNone/>
            </a:pPr>
            <a:r>
              <a:t/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Move(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UpdateAI(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DrawYourself( )</a:t>
            </a:r>
            <a:endParaRPr/>
          </a:p>
        </p:txBody>
      </p:sp>
      <p:cxnSp>
        <p:nvCxnSpPr>
          <p:cNvPr id="112" name="Google Shape;112;p16"/>
          <p:cNvCxnSpPr/>
          <p:nvPr/>
        </p:nvCxnSpPr>
        <p:spPr>
          <a:xfrm>
            <a:off x="3943350" y="1831181"/>
            <a:ext cx="14859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13" name="Google Shape;113;p16"/>
          <p:cNvCxnSpPr/>
          <p:nvPr/>
        </p:nvCxnSpPr>
        <p:spPr>
          <a:xfrm>
            <a:off x="3943350" y="2516981"/>
            <a:ext cx="14859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4" name="Google Shape;114;p16"/>
          <p:cNvSpPr txBox="1"/>
          <p:nvPr/>
        </p:nvSpPr>
        <p:spPr>
          <a:xfrm>
            <a:off x="2286000" y="4015771"/>
            <a:ext cx="1219200" cy="984885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Zombie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Move(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UpdateAI(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DrawYourself( )</a:t>
            </a:r>
            <a:endParaRPr/>
          </a:p>
        </p:txBody>
      </p:sp>
      <p:cxnSp>
        <p:nvCxnSpPr>
          <p:cNvPr id="115" name="Google Shape;115;p16"/>
          <p:cNvCxnSpPr/>
          <p:nvPr/>
        </p:nvCxnSpPr>
        <p:spPr>
          <a:xfrm>
            <a:off x="2286000" y="4301520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16" name="Google Shape;116;p16"/>
          <p:cNvCxnSpPr>
            <a:stCxn id="114" idx="1"/>
            <a:endCxn id="114" idx="3"/>
          </p:cNvCxnSpPr>
          <p:nvPr/>
        </p:nvCxnSpPr>
        <p:spPr>
          <a:xfrm>
            <a:off x="2286000" y="4508214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17" name="Google Shape;117;p16"/>
          <p:cNvCxnSpPr>
            <a:stCxn id="114" idx="0"/>
          </p:cNvCxnSpPr>
          <p:nvPr/>
        </p:nvCxnSpPr>
        <p:spPr>
          <a:xfrm flipH="1" rot="10800000">
            <a:off x="2895600" y="3193471"/>
            <a:ext cx="1047900" cy="8223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118" name="Google Shape;118;p16"/>
          <p:cNvCxnSpPr/>
          <p:nvPr/>
        </p:nvCxnSpPr>
        <p:spPr>
          <a:xfrm rot="10800000">
            <a:off x="4686300" y="3234929"/>
            <a:ext cx="0" cy="765572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119" name="Google Shape;119;p16"/>
          <p:cNvCxnSpPr/>
          <p:nvPr/>
        </p:nvCxnSpPr>
        <p:spPr>
          <a:xfrm rot="10800000">
            <a:off x="5429250" y="3198986"/>
            <a:ext cx="1485900" cy="801515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120" name="Google Shape;120;p16"/>
          <p:cNvSpPr txBox="1"/>
          <p:nvPr/>
        </p:nvSpPr>
        <p:spPr>
          <a:xfrm>
            <a:off x="667652" y="5286405"/>
            <a:ext cx="379687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It’s my game.  I can do what I want.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subclasses override methods.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6"/>
          <p:cNvSpPr txBox="1"/>
          <p:nvPr/>
        </p:nvSpPr>
        <p:spPr>
          <a:xfrm>
            <a:off x="4076700" y="4022407"/>
            <a:ext cx="1219200" cy="984885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Chihuahua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Move(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UpdateAI(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DrawYourself( )</a:t>
            </a:r>
            <a:endParaRPr/>
          </a:p>
        </p:txBody>
      </p:sp>
      <p:cxnSp>
        <p:nvCxnSpPr>
          <p:cNvPr id="122" name="Google Shape;122;p16"/>
          <p:cNvCxnSpPr/>
          <p:nvPr/>
        </p:nvCxnSpPr>
        <p:spPr>
          <a:xfrm>
            <a:off x="4076700" y="4308156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3" name="Google Shape;123;p16"/>
          <p:cNvCxnSpPr>
            <a:stCxn id="121" idx="1"/>
            <a:endCxn id="121" idx="3"/>
          </p:cNvCxnSpPr>
          <p:nvPr/>
        </p:nvCxnSpPr>
        <p:spPr>
          <a:xfrm>
            <a:off x="4076700" y="4514850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24" name="Google Shape;124;p16"/>
          <p:cNvSpPr txBox="1"/>
          <p:nvPr/>
        </p:nvSpPr>
        <p:spPr>
          <a:xfrm>
            <a:off x="6305550" y="4022407"/>
            <a:ext cx="1219200" cy="984885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Kitten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Move(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UpdateAI(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DrawYourself( )</a:t>
            </a:r>
            <a:endParaRPr/>
          </a:p>
        </p:txBody>
      </p:sp>
      <p:cxnSp>
        <p:nvCxnSpPr>
          <p:cNvPr id="125" name="Google Shape;125;p16"/>
          <p:cNvCxnSpPr/>
          <p:nvPr/>
        </p:nvCxnSpPr>
        <p:spPr>
          <a:xfrm>
            <a:off x="6305550" y="4308156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6" name="Google Shape;126;p16"/>
          <p:cNvCxnSpPr>
            <a:stCxn id="124" idx="1"/>
            <a:endCxn id="124" idx="3"/>
          </p:cNvCxnSpPr>
          <p:nvPr/>
        </p:nvCxnSpPr>
        <p:spPr>
          <a:xfrm>
            <a:off x="6305550" y="4514850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7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The Power of Polymorphism</a:t>
            </a:r>
            <a:endParaRPr/>
          </a:p>
        </p:txBody>
      </p:sp>
      <p:sp>
        <p:nvSpPr>
          <p:cNvPr id="132" name="Google Shape;132;p17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161448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0769"/>
              <a:buChar char="•"/>
            </a:pPr>
            <a:r>
              <a:rPr lang="en-US"/>
              <a:t>Imagine now that we create an array of 100 Enemies:</a:t>
            </a:r>
            <a:endParaRPr/>
          </a:p>
          <a:p>
            <a:pPr indent="0" lvl="1" marL="3429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Enemy[ ] enemies = </a:t>
            </a:r>
            <a:r>
              <a:rPr lang="en-US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new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Enemy[100];</a:t>
            </a:r>
            <a:endParaRPr/>
          </a:p>
          <a:p>
            <a:pPr indent="0" lvl="1" marL="3429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161448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80769"/>
              <a:buChar char="•"/>
            </a:pPr>
            <a:r>
              <a:rPr lang="en-US"/>
              <a:t>Fill it with random enemies:</a:t>
            </a:r>
            <a:endParaRPr/>
          </a:p>
          <a:p>
            <a:pPr indent="0" lvl="1" marL="3429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enemies[0] = </a:t>
            </a:r>
            <a:r>
              <a:rPr lang="en-US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new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Kitten();</a:t>
            </a:r>
            <a:endParaRPr/>
          </a:p>
          <a:p>
            <a:pPr indent="0" lvl="1" marL="3429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enemies[1] = </a:t>
            </a:r>
            <a:r>
              <a:rPr lang="en-US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new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Zombie();</a:t>
            </a:r>
            <a:endParaRPr/>
          </a:p>
          <a:p>
            <a:pPr indent="0" lvl="1" marL="3429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enemies[2] = </a:t>
            </a:r>
            <a:r>
              <a:rPr lang="en-US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new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Chihuahua();  </a:t>
            </a:r>
            <a:r>
              <a:rPr lang="en-US">
                <a:solidFill>
                  <a:srgbClr val="4E8F00"/>
                </a:solidFill>
                <a:latin typeface="Courier New"/>
                <a:ea typeface="Courier New"/>
                <a:cs typeface="Courier New"/>
                <a:sym typeface="Courier New"/>
              </a:rPr>
              <a:t>// and so on…</a:t>
            </a:r>
            <a:endParaRPr/>
          </a:p>
          <a:p>
            <a:pPr indent="0" lvl="1" marL="3429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148748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79024"/>
              <a:buChar char="•"/>
            </a:pPr>
            <a:r>
              <a:rPr lang="en-US" sz="2383"/>
              <a:t>BOOM – Polymorphism!  Tell ALL enemies to do their thing…</a:t>
            </a:r>
            <a:endParaRPr sz="2383"/>
          </a:p>
          <a:p>
            <a:pPr indent="0" lvl="1" marL="3429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432FF"/>
              </a:buClr>
              <a:buSzPct val="75000"/>
              <a:buNone/>
            </a:pPr>
            <a:r>
              <a:rPr lang="en-US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for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(</a:t>
            </a:r>
            <a:r>
              <a:rPr lang="en-US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i = 0; i &lt; enemies.size; i++) {</a:t>
            </a:r>
            <a:br>
              <a:rPr lang="en-US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 enemies[i].updateAI();</a:t>
            </a:r>
            <a:br>
              <a:rPr lang="en-US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 enemies[i].move();</a:t>
            </a:r>
            <a:endParaRPr/>
          </a:p>
          <a:p>
            <a:pPr indent="0" lvl="1" marL="3429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 enemies[i].drawYourself();</a:t>
            </a:r>
            <a:endParaRPr/>
          </a:p>
          <a:p>
            <a:pPr indent="0" lvl="1" marL="3429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  <a:p>
            <a:pPr indent="-571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8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Type matching</a:t>
            </a:r>
            <a:endParaRPr/>
          </a:p>
        </p:txBody>
      </p:sp>
      <p:sp>
        <p:nvSpPr>
          <p:cNvPr id="138" name="Google Shape;138;p18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When assigning values, the data type on the right</a:t>
            </a:r>
            <a:br>
              <a:rPr lang="en-US"/>
            </a:br>
            <a:r>
              <a:rPr lang="en-US"/>
              <a:t>side must match the data type on the left side:</a:t>
            </a:r>
            <a:endParaRPr/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/>
              <a:t>   </a:t>
            </a:r>
            <a:r>
              <a:rPr lang="en-US" sz="250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2500">
                <a:latin typeface="Courier New"/>
                <a:ea typeface="Courier New"/>
                <a:cs typeface="Courier New"/>
                <a:sym typeface="Courier New"/>
              </a:rPr>
              <a:t> i = 17; </a:t>
            </a:r>
            <a:r>
              <a:rPr lang="en-US" sz="2500">
                <a:solidFill>
                  <a:srgbClr val="4E8F00"/>
                </a:solidFill>
                <a:latin typeface="Courier New"/>
                <a:ea typeface="Courier New"/>
                <a:cs typeface="Courier New"/>
                <a:sym typeface="Courier New"/>
              </a:rPr>
              <a:t>// types match, so we’re good</a:t>
            </a:r>
            <a:endParaRPr sz="25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US"/>
              <a:t>   </a:t>
            </a:r>
            <a:r>
              <a:rPr lang="en-US" sz="250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2500">
                <a:latin typeface="Courier New"/>
                <a:ea typeface="Courier New"/>
                <a:cs typeface="Courier New"/>
                <a:sym typeface="Courier New"/>
              </a:rPr>
              <a:t> i = ‘a’; </a:t>
            </a:r>
            <a:r>
              <a:rPr lang="en-US" sz="2500">
                <a:solidFill>
                  <a:srgbClr val="4E8F00"/>
                </a:solidFill>
                <a:latin typeface="Courier New"/>
                <a:ea typeface="Courier New"/>
                <a:cs typeface="Courier New"/>
                <a:sym typeface="Courier New"/>
              </a:rPr>
              <a:t>// type mismatch</a:t>
            </a:r>
            <a:endParaRPr sz="25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9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Ploymorphism</a:t>
            </a:r>
            <a:endParaRPr/>
          </a:p>
        </p:txBody>
      </p:sp>
      <p:sp>
        <p:nvSpPr>
          <p:cNvPr id="144" name="Google Shape;144;p19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Are these assignments legal?</a:t>
            </a:r>
            <a:endParaRPr/>
          </a:p>
          <a:p>
            <a:pPr indent="-3683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-US" sz="2200"/>
              <a:t>Enemy e</a:t>
            </a:r>
            <a:r>
              <a:rPr lang="en-US" sz="2200"/>
              <a:t> = </a:t>
            </a:r>
            <a:r>
              <a:rPr lang="en-US" sz="2200">
                <a:solidFill>
                  <a:srgbClr val="0432FF"/>
                </a:solidFill>
              </a:rPr>
              <a:t>new</a:t>
            </a:r>
            <a:r>
              <a:rPr lang="en-US" sz="2200"/>
              <a:t> </a:t>
            </a:r>
            <a:r>
              <a:rPr lang="en-US" sz="2200"/>
              <a:t>Enemy</a:t>
            </a:r>
            <a:r>
              <a:rPr lang="en-US" sz="2200"/>
              <a:t>( );  //Yes</a:t>
            </a:r>
            <a:endParaRPr sz="2200"/>
          </a:p>
          <a:p>
            <a:pPr indent="-3683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-US" sz="2200"/>
              <a:t>Zombie z</a:t>
            </a:r>
            <a:r>
              <a:rPr lang="en-US" sz="2200"/>
              <a:t> = </a:t>
            </a:r>
            <a:r>
              <a:rPr lang="en-US" sz="2200">
                <a:solidFill>
                  <a:srgbClr val="0432FF"/>
                </a:solidFill>
              </a:rPr>
              <a:t>new</a:t>
            </a:r>
            <a:r>
              <a:rPr lang="en-US" sz="2200"/>
              <a:t> </a:t>
            </a:r>
            <a:r>
              <a:rPr lang="en-US" sz="2200"/>
              <a:t>Zombie</a:t>
            </a:r>
            <a:r>
              <a:rPr lang="en-US" sz="2200"/>
              <a:t>( );  //Yes</a:t>
            </a:r>
            <a:endParaRPr sz="2200"/>
          </a:p>
          <a:p>
            <a:pPr indent="-3683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-US" sz="2200"/>
              <a:t>Chihuahua c = </a:t>
            </a:r>
            <a:r>
              <a:rPr lang="en-US" sz="2200">
                <a:solidFill>
                  <a:schemeClr val="accent1"/>
                </a:solidFill>
              </a:rPr>
              <a:t>new </a:t>
            </a:r>
            <a:r>
              <a:rPr lang="en-US" sz="2200"/>
              <a:t>Chihuahua();  //Yes</a:t>
            </a:r>
            <a:endParaRPr sz="2200"/>
          </a:p>
          <a:p>
            <a:pPr indent="-3683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-US" sz="2200"/>
              <a:t>e = </a:t>
            </a:r>
            <a:r>
              <a:rPr lang="en-US" sz="2200">
                <a:solidFill>
                  <a:schemeClr val="accent1"/>
                </a:solidFill>
              </a:rPr>
              <a:t>new </a:t>
            </a:r>
            <a:r>
              <a:rPr lang="en-US" sz="2200"/>
              <a:t>Chihuahua();  //Yes</a:t>
            </a:r>
            <a:endParaRPr sz="2200"/>
          </a:p>
          <a:p>
            <a:pPr indent="-3683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-US" sz="2200"/>
              <a:t>e = </a:t>
            </a:r>
            <a:r>
              <a:rPr lang="en-US" sz="2200">
                <a:solidFill>
                  <a:schemeClr val="accent1"/>
                </a:solidFill>
              </a:rPr>
              <a:t>new </a:t>
            </a:r>
            <a:r>
              <a:rPr lang="en-US" sz="2200"/>
              <a:t>Zombie();  //Yes</a:t>
            </a:r>
            <a:endParaRPr sz="2200"/>
          </a:p>
          <a:p>
            <a:pPr indent="-3683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-US" sz="2200"/>
              <a:t>z = </a:t>
            </a:r>
            <a:r>
              <a:rPr lang="en-US" sz="2200">
                <a:solidFill>
                  <a:schemeClr val="accent1"/>
                </a:solidFill>
              </a:rPr>
              <a:t>new </a:t>
            </a:r>
            <a:r>
              <a:rPr lang="en-US" sz="2200"/>
              <a:t>Enemy();  //No!</a:t>
            </a:r>
            <a:endParaRPr sz="2200"/>
          </a:p>
          <a:p>
            <a:pPr indent="-57150" lvl="1" marL="51435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  <a:p>
            <a:pPr indent="-374650" lvl="0" marL="45720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The last 2 statements demonstrate </a:t>
            </a:r>
            <a:r>
              <a:rPr lang="en-US" u="sng"/>
              <a:t>polymorphism</a:t>
            </a:r>
            <a:r>
              <a:rPr lang="en-US"/>
              <a:t>, where a variable (m) is changing types while the program is running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0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Is it valid?</a:t>
            </a:r>
            <a:endParaRPr/>
          </a:p>
        </p:txBody>
      </p:sp>
      <p:sp>
        <p:nvSpPr>
          <p:cNvPr id="151" name="Google Shape;151;p20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The way you can tell if an assignment is valid: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Look at the object type being instantiated on the right side of the statement.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If that is equal or a child of the type on the left side, it’s valid.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Otherwise it’s not.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Enemy e = new Chihuahua();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This is valid because Chihuahua is-a Enemy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Chihuahua c = new Enemy();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This is not valid because Enemy is-a Chihuahua is not true.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b="1" lang="en-US" sz="3600"/>
              <a:t>OBJECTIVES</a:t>
            </a:r>
            <a:endParaRPr/>
          </a:p>
        </p:txBody>
      </p:sp>
      <p:sp>
        <p:nvSpPr>
          <p:cNvPr id="36" name="Google Shape;36;p7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</a:rPr>
              <a:t>Terminology: what is polymorphism?</a:t>
            </a:r>
            <a:endParaRPr/>
          </a:p>
          <a:p>
            <a:pPr indent="-2794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  <a:p>
            <a:pPr indent="-4572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</a:rPr>
              <a:t>Review of Inheritance and overriding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/>
          </a:p>
          <a:p>
            <a:pPr indent="-4572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Dynamic Binding / Late Binding</a:t>
            </a:r>
            <a:endParaRPr/>
          </a:p>
          <a:p>
            <a:pPr indent="-2794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sz="2800"/>
          </a:p>
          <a:p>
            <a:pPr indent="-4572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/>
              <a:t>Pay attention!  This is the number one technical interview topic</a:t>
            </a:r>
            <a:endParaRPr/>
          </a:p>
          <a:p>
            <a:pPr indent="-2794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sz="28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/>
          </a:p>
          <a:p>
            <a:pPr indent="-2794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  <a:p>
            <a:pPr indent="-2794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Introduction</a:t>
            </a:r>
            <a:endParaRPr/>
          </a:p>
        </p:txBody>
      </p:sp>
      <p:sp>
        <p:nvSpPr>
          <p:cNvPr id="42" name="Google Shape;42;p8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</a:pPr>
            <a:r>
              <a:rPr lang="en-US" sz="3300">
                <a:solidFill>
                  <a:schemeClr val="dk1"/>
                </a:solidFill>
              </a:rPr>
              <a:t>Polymorphism:</a:t>
            </a:r>
            <a:endParaRPr/>
          </a:p>
          <a:p>
            <a:pPr indent="-26670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t/>
            </a:r>
            <a:endParaRPr i="1" sz="3000"/>
          </a:p>
          <a:p>
            <a:pPr indent="-45720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i="1" lang="en-US" sz="3000"/>
              <a:t>Poly</a:t>
            </a:r>
            <a:r>
              <a:rPr lang="en-US" sz="3000"/>
              <a:t> – means “many” (πολλές - “polles”)</a:t>
            </a:r>
            <a:endParaRPr/>
          </a:p>
          <a:p>
            <a:pPr indent="-26670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t/>
            </a:r>
            <a:endParaRPr sz="3000"/>
          </a:p>
          <a:p>
            <a:pPr indent="-45720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i="1" lang="en-US" sz="3000"/>
              <a:t>Morph</a:t>
            </a:r>
            <a:r>
              <a:rPr lang="en-US" sz="3000"/>
              <a:t> – “forms” (μορφές – “morfes”)</a:t>
            </a:r>
            <a:endParaRPr/>
          </a:p>
          <a:p>
            <a:pPr indent="0" lvl="1" marL="3429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/>
          </a:p>
          <a:p>
            <a:pPr indent="-45720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US" sz="3000"/>
              <a:t>Objects that take more than one form</a:t>
            </a:r>
            <a:endParaRPr sz="3300"/>
          </a:p>
          <a:p>
            <a:pPr indent="-247650" lvl="1" marL="8001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t/>
            </a:r>
            <a:endParaRPr sz="33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You are a student</a:t>
            </a:r>
            <a:endParaRPr/>
          </a:p>
        </p:txBody>
      </p:sp>
      <p:sp>
        <p:nvSpPr>
          <p:cNvPr id="49" name="Google Shape;49;p9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In this class you are a student, you may expose methods such as study(), take_test().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But when you are home, you are son/daughter/parent/sibling/partner etc.  In that context, you may expose do_dishes(), clean_room(), care_for_family()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When you go to work you are an employee, in that context you may empty_box(), work_cashregister().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You are still the same person, but you ACT as different people depending on your contex.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This is polymorphism in the real world. 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You are different depending on your contex.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 </a:t>
            </a:r>
            <a:r>
              <a:rPr b="1" lang="en-US"/>
              <a:t>A quick Recap: Inheritance</a:t>
            </a:r>
            <a:endParaRPr/>
          </a:p>
        </p:txBody>
      </p:sp>
      <p:sp>
        <p:nvSpPr>
          <p:cNvPr id="55" name="Google Shape;55;p10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Before you can understand Polymorphism, you must understand Inheritance</a:t>
            </a:r>
            <a:endParaRPr sz="2000"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By the end of this lecture, you must understand how these concepts are </a:t>
            </a:r>
            <a:r>
              <a:rPr lang="en-US" sz="2000" u="sng"/>
              <a:t>different</a:t>
            </a:r>
            <a:r>
              <a:rPr lang="en-US" sz="2000"/>
              <a:t> from one another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You must also understand how they are </a:t>
            </a:r>
            <a:r>
              <a:rPr lang="en-US" sz="2000" u="sng"/>
              <a:t>related</a:t>
            </a:r>
            <a:endParaRPr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342900" lvl="0" marL="3429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Review: A subclass can override (redefine) a method that it inherits</a:t>
            </a:r>
            <a:endParaRPr/>
          </a:p>
          <a:p>
            <a:pPr indent="-209550" lvl="0" marL="3429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-209550" lvl="0" marL="3429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-571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1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 sz="3200"/>
              <a:t>Example: Subclasses override Eat( ) and toString( )</a:t>
            </a:r>
            <a:endParaRPr/>
          </a:p>
        </p:txBody>
      </p:sp>
      <p:sp>
        <p:nvSpPr>
          <p:cNvPr id="61" name="Google Shape;61;p11"/>
          <p:cNvSpPr txBox="1"/>
          <p:nvPr/>
        </p:nvSpPr>
        <p:spPr>
          <a:xfrm>
            <a:off x="3953062" y="1114714"/>
            <a:ext cx="1485900" cy="1465786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Mammal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825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Eat(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toString ()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cxnSp>
        <p:nvCxnSpPr>
          <p:cNvPr id="62" name="Google Shape;62;p11"/>
          <p:cNvCxnSpPr/>
          <p:nvPr/>
        </p:nvCxnSpPr>
        <p:spPr>
          <a:xfrm>
            <a:off x="3943350" y="1831181"/>
            <a:ext cx="14859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3" name="Google Shape;63;p11"/>
          <p:cNvCxnSpPr/>
          <p:nvPr/>
        </p:nvCxnSpPr>
        <p:spPr>
          <a:xfrm>
            <a:off x="3943350" y="2516981"/>
            <a:ext cx="14859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4" name="Google Shape;64;p11"/>
          <p:cNvSpPr txBox="1"/>
          <p:nvPr/>
        </p:nvSpPr>
        <p:spPr>
          <a:xfrm>
            <a:off x="2057400" y="4014803"/>
            <a:ext cx="1066800" cy="1292662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 Eat(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toString ()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1"/>
          <p:cNvSpPr txBox="1"/>
          <p:nvPr/>
        </p:nvSpPr>
        <p:spPr>
          <a:xfrm>
            <a:off x="6096000" y="4000501"/>
            <a:ext cx="1066795" cy="1292662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Cow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 Eat( 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 toString ()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6" name="Google Shape;66;p11"/>
          <p:cNvCxnSpPr>
            <a:endCxn id="67" idx="3"/>
          </p:cNvCxnSpPr>
          <p:nvPr/>
        </p:nvCxnSpPr>
        <p:spPr>
          <a:xfrm>
            <a:off x="7512419" y="4421798"/>
            <a:ext cx="1600200" cy="150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8" name="Google Shape;68;p11"/>
          <p:cNvCxnSpPr/>
          <p:nvPr/>
        </p:nvCxnSpPr>
        <p:spPr>
          <a:xfrm rot="10800000">
            <a:off x="4648200" y="2719000"/>
            <a:ext cx="0" cy="688672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69" name="Google Shape;69;p11"/>
          <p:cNvSpPr txBox="1"/>
          <p:nvPr/>
        </p:nvSpPr>
        <p:spPr>
          <a:xfrm>
            <a:off x="663753" y="5802411"/>
            <a:ext cx="651248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Note: A Dog </a:t>
            </a:r>
            <a:r>
              <a:rPr i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is-a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Mammal.  A Cow </a:t>
            </a:r>
            <a:r>
              <a:rPr i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is-a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Mammal.</a:t>
            </a:r>
            <a:endParaRPr/>
          </a:p>
        </p:txBody>
      </p:sp>
      <p:cxnSp>
        <p:nvCxnSpPr>
          <p:cNvPr id="70" name="Google Shape;70;p11"/>
          <p:cNvCxnSpPr>
            <a:stCxn id="64" idx="0"/>
          </p:cNvCxnSpPr>
          <p:nvPr/>
        </p:nvCxnSpPr>
        <p:spPr>
          <a:xfrm rot="-5400000">
            <a:off x="4278600" y="1740203"/>
            <a:ext cx="586800" cy="3962400"/>
          </a:xfrm>
          <a:prstGeom prst="bentConnector2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71" name="Google Shape;71;p11"/>
          <p:cNvCxnSpPr/>
          <p:nvPr/>
        </p:nvCxnSpPr>
        <p:spPr>
          <a:xfrm>
            <a:off x="6553201" y="3429611"/>
            <a:ext cx="0" cy="58519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72" name="Google Shape;72;p11"/>
          <p:cNvCxnSpPr/>
          <p:nvPr/>
        </p:nvCxnSpPr>
        <p:spPr>
          <a:xfrm>
            <a:off x="5438962" y="2032297"/>
            <a:ext cx="809438" cy="25103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73" name="Google Shape;73;p11"/>
          <p:cNvSpPr txBox="1"/>
          <p:nvPr/>
        </p:nvSpPr>
        <p:spPr>
          <a:xfrm>
            <a:off x="6248400" y="1709131"/>
            <a:ext cx="1619250" cy="646331"/>
          </a:xfrm>
          <a:prstGeom prst="rect">
            <a:avLst/>
          </a:prstGeom>
          <a:blipFill rotWithShape="1">
            <a:blip r:embed="rId3">
              <a:alphaModFix/>
            </a:blip>
            <a:tile algn="tl" flip="none" tx="0" sx="100000" ty="0" sy="100000"/>
          </a:blip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Output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mammal eats food</a:t>
            </a:r>
            <a:endParaRPr/>
          </a:p>
        </p:txBody>
      </p:sp>
      <p:cxnSp>
        <p:nvCxnSpPr>
          <p:cNvPr id="74" name="Google Shape;74;p11"/>
          <p:cNvCxnSpPr>
            <a:stCxn id="73" idx="1"/>
            <a:endCxn id="73" idx="3"/>
          </p:cNvCxnSpPr>
          <p:nvPr/>
        </p:nvCxnSpPr>
        <p:spPr>
          <a:xfrm>
            <a:off x="6248400" y="2032297"/>
            <a:ext cx="16191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75" name="Google Shape;75;p11"/>
          <p:cNvCxnSpPr/>
          <p:nvPr/>
        </p:nvCxnSpPr>
        <p:spPr>
          <a:xfrm>
            <a:off x="3124200" y="4724400"/>
            <a:ext cx="762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76" name="Google Shape;76;p11"/>
          <p:cNvSpPr txBox="1"/>
          <p:nvPr/>
        </p:nvSpPr>
        <p:spPr>
          <a:xfrm>
            <a:off x="3876675" y="4442980"/>
            <a:ext cx="1619250" cy="646331"/>
          </a:xfrm>
          <a:prstGeom prst="rect">
            <a:avLst/>
          </a:prstGeom>
          <a:blipFill rotWithShape="1">
            <a:blip r:embed="rId3">
              <a:alphaModFix/>
            </a:blip>
            <a:tile algn="tl" flip="none" tx="0" sx="100000" ty="0" sy="100000"/>
          </a:blip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Output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dog eats bones</a:t>
            </a:r>
            <a:endParaRPr/>
          </a:p>
        </p:txBody>
      </p:sp>
      <p:cxnSp>
        <p:nvCxnSpPr>
          <p:cNvPr id="77" name="Google Shape;77;p11"/>
          <p:cNvCxnSpPr/>
          <p:nvPr/>
        </p:nvCxnSpPr>
        <p:spPr>
          <a:xfrm>
            <a:off x="3886200" y="4745524"/>
            <a:ext cx="161925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7" name="Google Shape;67;p11"/>
          <p:cNvSpPr txBox="1"/>
          <p:nvPr/>
        </p:nvSpPr>
        <p:spPr>
          <a:xfrm>
            <a:off x="7493369" y="4100133"/>
            <a:ext cx="1619250" cy="646331"/>
          </a:xfrm>
          <a:prstGeom prst="rect">
            <a:avLst/>
          </a:prstGeom>
          <a:blipFill rotWithShape="1">
            <a:blip r:embed="rId3">
              <a:alphaModFix/>
            </a:blip>
            <a:tile algn="tl" flip="none" tx="0" sx="100000" ty="0" sy="100000"/>
          </a:blip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Output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cow eats grass</a:t>
            </a:r>
            <a:endParaRPr/>
          </a:p>
        </p:txBody>
      </p:sp>
      <p:cxnSp>
        <p:nvCxnSpPr>
          <p:cNvPr id="78" name="Google Shape;78;p11"/>
          <p:cNvCxnSpPr/>
          <p:nvPr/>
        </p:nvCxnSpPr>
        <p:spPr>
          <a:xfrm>
            <a:off x="7176238" y="4530120"/>
            <a:ext cx="336181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79" name="Google Shape;79;p11"/>
          <p:cNvCxnSpPr/>
          <p:nvPr/>
        </p:nvCxnSpPr>
        <p:spPr>
          <a:xfrm>
            <a:off x="2057400" y="4547442"/>
            <a:ext cx="985838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0" name="Google Shape;80;p11"/>
          <p:cNvCxnSpPr/>
          <p:nvPr/>
        </p:nvCxnSpPr>
        <p:spPr>
          <a:xfrm>
            <a:off x="6086476" y="4460302"/>
            <a:ext cx="1076319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2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lang="en-US" sz="3200"/>
              <a:t>Polymorphism – pay attention!</a:t>
            </a:r>
            <a:endParaRPr b="1"/>
          </a:p>
        </p:txBody>
      </p:sp>
      <p:sp>
        <p:nvSpPr>
          <p:cNvPr id="87" name="Google Shape;87;p12"/>
          <p:cNvSpPr txBox="1"/>
          <p:nvPr>
            <p:ph idx="1" type="body"/>
          </p:nvPr>
        </p:nvSpPr>
        <p:spPr>
          <a:xfrm>
            <a:off x="369875" y="1253325"/>
            <a:ext cx="84183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/>
          </a:bodyPr>
          <a:lstStyle/>
          <a:p>
            <a:pPr indent="0" lvl="1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t/>
            </a:r>
            <a:endParaRPr/>
          </a:p>
          <a:p>
            <a:pPr indent="0" lvl="1" marL="3429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Mammal m = </a:t>
            </a:r>
            <a:r>
              <a:rPr lang="en-US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new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Mammal(); </a:t>
            </a:r>
            <a:r>
              <a:rPr lang="en-US">
                <a:solidFill>
                  <a:srgbClr val="4E8F00"/>
                </a:solidFill>
                <a:latin typeface="Courier New"/>
                <a:ea typeface="Courier New"/>
                <a:cs typeface="Courier New"/>
                <a:sym typeface="Courier New"/>
              </a:rPr>
              <a:t>// weird, but m is a Mammal</a:t>
            </a:r>
            <a:endParaRPr/>
          </a:p>
          <a:p>
            <a:pPr indent="0" lvl="1" marL="3429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t/>
            </a:r>
            <a:endParaRPr>
              <a:solidFill>
                <a:srgbClr val="4E8F00"/>
              </a:solidFill>
            </a:endParaRPr>
          </a:p>
          <a:p>
            <a:pPr indent="0" lvl="1" marL="3429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m = </a:t>
            </a:r>
            <a:r>
              <a:rPr lang="en-US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new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Dog();           </a:t>
            </a:r>
            <a:r>
              <a:rPr lang="en-US">
                <a:solidFill>
                  <a:srgbClr val="4E8F00"/>
                </a:solidFill>
                <a:latin typeface="Courier New"/>
                <a:ea typeface="Courier New"/>
                <a:cs typeface="Courier New"/>
                <a:sym typeface="Courier New"/>
              </a:rPr>
              <a:t>// reassign m to be a Dog</a:t>
            </a:r>
            <a:endParaRPr/>
          </a:p>
          <a:p>
            <a:pPr indent="0" lvl="1" marL="3429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84035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m.Eat();                 </a:t>
            </a:r>
            <a:r>
              <a:rPr lang="en-US" sz="2141">
                <a:solidFill>
                  <a:srgbClr val="4E8F00"/>
                </a:solidFill>
                <a:latin typeface="Courier New"/>
                <a:ea typeface="Courier New"/>
                <a:cs typeface="Courier New"/>
                <a:sym typeface="Courier New"/>
              </a:rPr>
              <a:t>// BOOM! Polymorphism right here!</a:t>
            </a:r>
            <a:endParaRPr sz="2141"/>
          </a:p>
          <a:p>
            <a:pPr indent="0" lvl="1" marL="3429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4E8F00"/>
              </a:buClr>
              <a:buSzPct val="75000"/>
              <a:buNone/>
            </a:pPr>
            <a:r>
              <a:rPr lang="en-US">
                <a:solidFill>
                  <a:srgbClr val="4E8F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           </a:t>
            </a:r>
            <a:r>
              <a:rPr lang="en-US" sz="2141">
                <a:solidFill>
                  <a:srgbClr val="4E8F00"/>
                </a:solidFill>
                <a:latin typeface="Courier New"/>
                <a:ea typeface="Courier New"/>
                <a:cs typeface="Courier New"/>
                <a:sym typeface="Courier New"/>
              </a:rPr>
              <a:t>// m is a Dog and </a:t>
            </a:r>
            <a:r>
              <a:rPr lang="en-US" sz="2141" u="sng">
                <a:solidFill>
                  <a:srgbClr val="4E8F00"/>
                </a:solidFill>
                <a:latin typeface="Courier New"/>
                <a:ea typeface="Courier New"/>
                <a:cs typeface="Courier New"/>
                <a:sym typeface="Courier New"/>
              </a:rPr>
              <a:t>eats like a Dog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     </a:t>
            </a:r>
            <a:r>
              <a:rPr lang="en-US"/>
              <a:t> </a:t>
            </a:r>
            <a:endParaRPr/>
          </a:p>
          <a:p>
            <a:pPr indent="0" lvl="1" marL="3429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m = </a:t>
            </a:r>
            <a:r>
              <a:rPr lang="en-US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new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Cow();           </a:t>
            </a:r>
            <a:r>
              <a:rPr lang="en-US">
                <a:solidFill>
                  <a:srgbClr val="4E8F00"/>
                </a:solidFill>
                <a:latin typeface="Courier New"/>
                <a:ea typeface="Courier New"/>
                <a:cs typeface="Courier New"/>
                <a:sym typeface="Courier New"/>
              </a:rPr>
              <a:t>// now m is a Cow!</a:t>
            </a:r>
            <a:endParaRPr/>
          </a:p>
          <a:p>
            <a:pPr indent="0" lvl="1" marL="3429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m.Eat();                 </a:t>
            </a:r>
            <a:r>
              <a:rPr lang="en-US">
                <a:solidFill>
                  <a:srgbClr val="4E8F00"/>
                </a:solidFill>
                <a:latin typeface="Courier New"/>
                <a:ea typeface="Courier New"/>
                <a:cs typeface="Courier New"/>
                <a:sym typeface="Courier New"/>
              </a:rPr>
              <a:t>// BOOM! More polymorphism!</a:t>
            </a:r>
            <a:endParaRPr/>
          </a:p>
          <a:p>
            <a:pPr indent="0" lvl="1" marL="3429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84035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                       </a:t>
            </a:r>
            <a:r>
              <a:rPr lang="en-US" sz="2141">
                <a:solidFill>
                  <a:srgbClr val="4E8F00"/>
                </a:solidFill>
                <a:latin typeface="Courier New"/>
                <a:ea typeface="Courier New"/>
                <a:cs typeface="Courier New"/>
                <a:sym typeface="Courier New"/>
              </a:rPr>
              <a:t>// m is a Cow and </a:t>
            </a:r>
            <a:r>
              <a:rPr lang="en-US" sz="2141" u="sng">
                <a:solidFill>
                  <a:srgbClr val="4E8F00"/>
                </a:solidFill>
                <a:latin typeface="Courier New"/>
                <a:ea typeface="Courier New"/>
                <a:cs typeface="Courier New"/>
                <a:sym typeface="Courier New"/>
              </a:rPr>
              <a:t>eats like a Cow</a:t>
            </a:r>
            <a:endParaRPr sz="2141"/>
          </a:p>
          <a:p>
            <a:pPr indent="0" lvl="1" marL="3429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1" marL="3429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t/>
            </a:r>
            <a:endParaRPr/>
          </a:p>
          <a:p>
            <a:pPr indent="-142875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000"/>
              <a:t>This example is the </a:t>
            </a:r>
            <a:r>
              <a:rPr lang="en-US" sz="2000" u="sng"/>
              <a:t>easiest way to understand</a:t>
            </a:r>
            <a:r>
              <a:rPr lang="en-US" sz="2000"/>
              <a:t> polymorphism</a:t>
            </a:r>
            <a:endParaRPr/>
          </a:p>
          <a:p>
            <a:pPr indent="-142875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000"/>
              <a:t>m is a Mammal, but references an instance of a child class (Dog or Cow)</a:t>
            </a:r>
            <a:endParaRPr/>
          </a:p>
          <a:p>
            <a:pPr indent="-142875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000"/>
              <a:t>m </a:t>
            </a:r>
            <a:r>
              <a:rPr lang="en-US" sz="2000" u="sng"/>
              <a:t>changes type during runtime</a:t>
            </a:r>
            <a:r>
              <a:rPr lang="en-US" sz="2000"/>
              <a:t> and behaves differently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3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 Polymorphism – Late binding</a:t>
            </a:r>
            <a:endParaRPr/>
          </a:p>
        </p:txBody>
      </p:sp>
      <p:sp>
        <p:nvSpPr>
          <p:cNvPr id="93" name="Google Shape;93;p13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10000"/>
          </a:bodyPr>
          <a:lstStyle/>
          <a:p>
            <a:pPr indent="-151447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0769"/>
              <a:buChar char="•"/>
            </a:pPr>
            <a:r>
              <a:rPr lang="en-US"/>
              <a:t>Normally a method is bound to an object </a:t>
            </a:r>
            <a:r>
              <a:rPr lang="en-US" u="sng"/>
              <a:t>at compile time</a:t>
            </a:r>
            <a:endParaRPr/>
          </a:p>
          <a:p>
            <a:pPr indent="-154305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75000"/>
              <a:buChar char="•"/>
            </a:pPr>
            <a:r>
              <a:rPr lang="en-US"/>
              <a:t>This means the compiler “knows” which methods to run at compile time</a:t>
            </a:r>
            <a:endParaRPr/>
          </a:p>
          <a:p>
            <a:pPr indent="-154305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75000"/>
              <a:buChar char="•"/>
            </a:pPr>
            <a:r>
              <a:rPr lang="en-US"/>
              <a:t>This is called </a:t>
            </a:r>
            <a:r>
              <a:rPr lang="en-US" u="sng"/>
              <a:t>early binding</a:t>
            </a:r>
            <a:endParaRPr/>
          </a:p>
          <a:p>
            <a:pPr indent="-151447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80769"/>
              <a:buChar char="•"/>
            </a:pPr>
            <a:r>
              <a:rPr lang="en-US"/>
              <a:t>When methods are bound </a:t>
            </a:r>
            <a:r>
              <a:rPr lang="en-US" u="sng"/>
              <a:t>when the program is running</a:t>
            </a:r>
            <a:endParaRPr/>
          </a:p>
          <a:p>
            <a:pPr indent="-154305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75000"/>
              <a:buChar char="•"/>
            </a:pPr>
            <a:r>
              <a:rPr lang="en-US"/>
              <a:t>This is how polymorphism works</a:t>
            </a:r>
            <a:endParaRPr/>
          </a:p>
          <a:p>
            <a:pPr indent="-154305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75000"/>
              <a:buChar char="•"/>
            </a:pPr>
            <a:r>
              <a:rPr lang="en-US"/>
              <a:t>We don’t know what m is until the program is running…</a:t>
            </a:r>
            <a:endParaRPr/>
          </a:p>
          <a:p>
            <a:pPr indent="-154305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75000"/>
              <a:buChar char="•"/>
            </a:pPr>
            <a:r>
              <a:rPr lang="en-US"/>
              <a:t>… so we have to determine which method to call at the last minute</a:t>
            </a:r>
            <a:endParaRPr/>
          </a:p>
          <a:p>
            <a:pPr indent="-154305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75000"/>
              <a:buChar char="•"/>
            </a:pPr>
            <a:r>
              <a:rPr lang="en-US"/>
              <a:t>This is called </a:t>
            </a:r>
            <a:r>
              <a:rPr lang="en-US" u="sng"/>
              <a:t>late binding</a:t>
            </a:r>
            <a:endParaRPr/>
          </a:p>
          <a:p>
            <a:pPr indent="-151447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80769"/>
              <a:buChar char="•"/>
            </a:pPr>
            <a:r>
              <a:rPr lang="en-US"/>
              <a:t>Employers *love* asking questions about early and late binding</a:t>
            </a:r>
            <a:endParaRPr/>
          </a:p>
          <a:p>
            <a:pPr indent="-342900" lvl="1" marL="1204913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t/>
            </a:r>
            <a:endParaRPr/>
          </a:p>
          <a:p>
            <a:pPr indent="-32385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80769"/>
              <a:buNone/>
            </a:pPr>
            <a:r>
              <a:t/>
            </a:r>
            <a:endParaRPr/>
          </a:p>
          <a:p>
            <a:pPr indent="-32385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80769"/>
              <a:buNone/>
            </a:pPr>
            <a:r>
              <a:t/>
            </a:r>
            <a:endParaRPr/>
          </a:p>
          <a:p>
            <a:pPr indent="-32385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80769"/>
              <a:buNone/>
            </a:pPr>
            <a:r>
              <a:t/>
            </a:r>
            <a:endParaRPr/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80769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Before the next example</a:t>
            </a:r>
            <a:endParaRPr/>
          </a:p>
        </p:txBody>
      </p:sp>
      <p:sp>
        <p:nvSpPr>
          <p:cNvPr id="99" name="Google Shape;99;p14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78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Ask yourself: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What is inheritance?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What is polymorphism?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How are inheritance and polymorphism related?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How are they different?</a:t>
            </a:r>
            <a:endParaRPr/>
          </a:p>
          <a:p>
            <a:pPr indent="-190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</a:pPr>
            <a:r>
              <a:rPr lang="en-US" sz="2700"/>
              <a:t>You need to be able to </a:t>
            </a:r>
            <a:r>
              <a:rPr lang="en-US" sz="2700" u="sng"/>
              <a:t>clearly articulate</a:t>
            </a:r>
            <a:r>
              <a:rPr lang="en-US" sz="2700"/>
              <a:t> these to an employer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