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2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5A21829-787F-4DBF-84EF-C07917FB5988}">
  <a:tblStyle styleId="{25A21829-787F-4DBF-84EF-C07917FB598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09a05ba2ed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09a05ba2ed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09a05ba2ed_0_4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09a05ba2ed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09a05ba2ed_0_5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09a05ba2ed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09a05ba2ed_0_5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09a05ba2ed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09a05ba2ed_0_6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09a05ba2ed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09a05ba2ed_0_7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09a05ba2ed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09a05ba2ed_0_7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09a05ba2ed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09d9734e25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09d9734e2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09d9734e25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09d9734e25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09d9734e25_0_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09d9734e25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g309d9734e25_0_44:notes"/>
          <p:cNvSpPr/>
          <p:nvPr>
            <p:ph idx="2" type="sldImg"/>
          </p:nvPr>
        </p:nvSpPr>
        <p:spPr>
          <a:xfrm>
            <a:off x="372717" y="674557"/>
            <a:ext cx="5963400" cy="3372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8" name="Google Shape;28;g309d9734e25_0_44:notes"/>
          <p:cNvSpPr txBox="1"/>
          <p:nvPr>
            <p:ph idx="1" type="body"/>
          </p:nvPr>
        </p:nvSpPr>
        <p:spPr>
          <a:xfrm>
            <a:off x="894522" y="4272197"/>
            <a:ext cx="4920000" cy="40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09d9734e25_0_1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09d9734e25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09d9734e25_0_2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09d9734e25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09d9734e25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09d9734e25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09d9734e25_0_3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309d9734e25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09d9734e25_0_35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g309d9734e25_0_358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09d9734e25_0_37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g309d9734e25_0_378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09d9734e25_0_11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g309d9734e25_0_115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09d9734e25_0_122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2" name="Google Shape;212;g309d9734e25_0_12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g309d9734e25_0_122:notes"/>
          <p:cNvSpPr txBox="1"/>
          <p:nvPr>
            <p:ph idx="12" type="sldNum"/>
          </p:nvPr>
        </p:nvSpPr>
        <p:spPr>
          <a:xfrm>
            <a:off x="3884613" y="8685214"/>
            <a:ext cx="2971800" cy="459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309a05ba2ed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" name="Google Shape;35;g309a05ba2e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g309a05ba2ed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" name="Google Shape;41;g309a05ba2e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309d9734e25_0_70:notes"/>
          <p:cNvSpPr/>
          <p:nvPr>
            <p:ph idx="2" type="sldImg"/>
          </p:nvPr>
        </p:nvSpPr>
        <p:spPr>
          <a:xfrm>
            <a:off x="372717" y="674557"/>
            <a:ext cx="5963400" cy="3372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7" name="Google Shape;47;g309d9734e25_0_70:notes"/>
          <p:cNvSpPr txBox="1"/>
          <p:nvPr>
            <p:ph idx="1" type="body"/>
          </p:nvPr>
        </p:nvSpPr>
        <p:spPr>
          <a:xfrm>
            <a:off x="894522" y="4272197"/>
            <a:ext cx="4920000" cy="40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09a05ba2ed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09a05ba2e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09a05ba2ed_0_2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09a05ba2ed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09a05ba2ed_0_3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09a05ba2ed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09a05ba2ed_0_3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09a05ba2ed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465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600"/>
            </a:lvl1pPr>
            <a:lvl2pPr indent="-3810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8735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200"/>
            </a:lvl3pPr>
            <a:lvl4pPr indent="-355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302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175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88200" y="366625"/>
            <a:ext cx="8400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4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936311"/>
            <a:ext cx="2057400" cy="142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936311"/>
            <a:ext cx="3086100" cy="142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936311"/>
            <a:ext cx="2057400" cy="142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6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7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3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5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5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11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6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rPr lang="en-US"/>
              <a:t>Module 2</a:t>
            </a:r>
            <a:endParaRPr/>
          </a:p>
        </p:txBody>
      </p:sp>
      <p:sp>
        <p:nvSpPr>
          <p:cNvPr id="25" name="Google Shape;25;p6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1" lang="en-US"/>
              <a:t>Part 1:</a:t>
            </a:r>
            <a:endParaRPr b="1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1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Methods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sz="2870"/>
              <a:t>Differences between Python and Java Methods</a:t>
            </a:r>
            <a:endParaRPr sz="2870"/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Python</a:t>
            </a:r>
            <a:endParaRPr/>
          </a:p>
          <a:p>
            <a:pPr indent="-330835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Defined using the “def” keyword</a:t>
            </a:r>
            <a:endParaRPr/>
          </a:p>
          <a:p>
            <a:pPr indent="-330835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Parameters can have default values</a:t>
            </a:r>
            <a:endParaRPr/>
          </a:p>
          <a:p>
            <a:pPr indent="-330835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Can return any data type</a:t>
            </a:r>
            <a:endParaRPr/>
          </a:p>
          <a:p>
            <a:pPr indent="-330835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Lack of “return” keyword makes the method return “None”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Java</a:t>
            </a:r>
            <a:endParaRPr/>
          </a:p>
          <a:p>
            <a:pPr indent="-330835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You must declare the type of all p</a:t>
            </a:r>
            <a:r>
              <a:rPr lang="en-US"/>
              <a:t>arameters they cannot have default values</a:t>
            </a:r>
            <a:endParaRPr/>
          </a:p>
          <a:p>
            <a:pPr indent="-330835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Must always return the datatype in the method’s header</a:t>
            </a:r>
            <a:endParaRPr/>
          </a:p>
          <a:p>
            <a:pPr indent="-330835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Generally should be public,sometimes will be private.</a:t>
            </a:r>
            <a:endParaRPr/>
          </a:p>
          <a:p>
            <a:pPr indent="-330835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Must declare what datatype they return (can be void)</a:t>
            </a:r>
            <a:endParaRPr/>
          </a:p>
          <a:p>
            <a:pPr indent="-330835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Methods inside the Driver class must always be static, </a:t>
            </a:r>
            <a:r>
              <a:rPr lang="en-US"/>
              <a:t>methods</a:t>
            </a:r>
            <a:r>
              <a:rPr lang="en-US"/>
              <a:t> in other classes generally will not be static.</a:t>
            </a:r>
            <a:endParaRPr/>
          </a:p>
          <a:p>
            <a:pPr indent="-330835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Can be overloaded (*More on this later…)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br>
              <a:rPr lang="en-US"/>
            </a:b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Indentation	</a:t>
            </a:r>
            <a:endParaRPr/>
          </a:p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In python all code in the body of the method had to be indented.  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While not </a:t>
            </a:r>
            <a:r>
              <a:rPr lang="en-US"/>
              <a:t>strictly</a:t>
            </a:r>
            <a:r>
              <a:rPr lang="en-US"/>
              <a:t> required in Java, you </a:t>
            </a:r>
            <a:r>
              <a:rPr lang="en-US"/>
              <a:t>should</a:t>
            </a:r>
            <a:r>
              <a:rPr lang="en-US"/>
              <a:t> always do this to make your code more readable: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05" name="Google Shape;105;p16"/>
          <p:cNvGraphicFramePr/>
          <p:nvPr/>
        </p:nvGraphicFramePr>
        <p:xfrm>
          <a:off x="952500" y="2918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{25A21829-787F-4DBF-84EF-C07917FB5988}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Python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Java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106" name="Google Shape;10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2500" y="3315025"/>
            <a:ext cx="2400542" cy="706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1999" y="3315024"/>
            <a:ext cx="3579012" cy="70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sz="2670"/>
              <a:t>Return types and parameter types are enforced</a:t>
            </a:r>
            <a:endParaRPr sz="2670"/>
          </a:p>
        </p:txBody>
      </p:sp>
      <p:sp>
        <p:nvSpPr>
          <p:cNvPr id="113" name="Google Shape;113;p17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Java requires that all types match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This method will not compile </a:t>
            </a:r>
            <a:r>
              <a:rPr lang="en-US"/>
              <a:t>because</a:t>
            </a:r>
            <a:r>
              <a:rPr lang="en-US"/>
              <a:t> it may fail to </a:t>
            </a:r>
            <a:r>
              <a:rPr lang="en-US"/>
              <a:t>return</a:t>
            </a:r>
            <a:r>
              <a:rPr lang="en-US"/>
              <a:t> a string (if a==0).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4" name="Google Shape;11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79275" y="1334725"/>
            <a:ext cx="4323826" cy="205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Void return type</a:t>
            </a:r>
            <a:endParaRPr/>
          </a:p>
        </p:txBody>
      </p:sp>
      <p:sp>
        <p:nvSpPr>
          <p:cNvPr id="120" name="Google Shape;120;p18"/>
          <p:cNvSpPr txBox="1"/>
          <p:nvPr>
            <p:ph idx="1" type="body"/>
          </p:nvPr>
        </p:nvSpPr>
        <p:spPr>
          <a:xfrm>
            <a:off x="369875" y="940000"/>
            <a:ext cx="8418300" cy="1841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 return type of void means the method will not return anything.  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Specifically it CANNOT return anything.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Here is an example of a method which does not return anything.</a:t>
            </a:r>
            <a:endParaRPr/>
          </a:p>
        </p:txBody>
      </p:sp>
      <p:pic>
        <p:nvPicPr>
          <p:cNvPr id="121" name="Google Shape;12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0325" y="2859600"/>
            <a:ext cx="4271801" cy="1841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Void methods can have return</a:t>
            </a:r>
            <a:endParaRPr/>
          </a:p>
        </p:txBody>
      </p:sp>
      <p:sp>
        <p:nvSpPr>
          <p:cNvPr id="127" name="Google Shape;127;p19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Void methods can have the return keyword, so long as it isn’t returning any value.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In this case, the return keyword is being used to signal that the method is done executing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8" name="Google Shape;12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9875" y="2459025"/>
            <a:ext cx="6140501" cy="2242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sz="2770"/>
              <a:t>Passing arguments &amp; Using Return Type</a:t>
            </a:r>
            <a:endParaRPr sz="2770"/>
          </a:p>
        </p:txBody>
      </p:sp>
      <p:sp>
        <p:nvSpPr>
          <p:cNvPr id="134" name="Google Shape;134;p20"/>
          <p:cNvSpPr txBox="1"/>
          <p:nvPr/>
        </p:nvSpPr>
        <p:spPr>
          <a:xfrm>
            <a:off x="413350" y="861950"/>
            <a:ext cx="4861800" cy="37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-US" sz="2100">
                <a:solidFill>
                  <a:schemeClr val="dk1"/>
                </a:solidFill>
              </a:rPr>
              <a:t>The number, type and order of the arguments must match the parameters in the method.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-US" sz="2100">
                <a:solidFill>
                  <a:schemeClr val="dk1"/>
                </a:solidFill>
              </a:rPr>
              <a:t>In this case we are passing a single integer, so value is assigned 15 at the start of isPositive()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-US" sz="2100">
                <a:solidFill>
                  <a:schemeClr val="dk1"/>
                </a:solidFill>
              </a:rPr>
              <a:t>isPositive() returns a boolean.  That return value is used in an if </a:t>
            </a:r>
            <a:r>
              <a:rPr lang="en-US" sz="2100">
                <a:solidFill>
                  <a:schemeClr val="dk1"/>
                </a:solidFill>
              </a:rPr>
              <a:t>statement</a:t>
            </a:r>
            <a:r>
              <a:rPr lang="en-US" sz="2100">
                <a:solidFill>
                  <a:schemeClr val="dk1"/>
                </a:solidFill>
              </a:rPr>
              <a:t> in main.</a:t>
            </a:r>
            <a:endParaRPr sz="2100">
              <a:solidFill>
                <a:schemeClr val="dk1"/>
              </a:solidFill>
            </a:endParaRPr>
          </a:p>
        </p:txBody>
      </p:sp>
      <p:pic>
        <p:nvPicPr>
          <p:cNvPr id="135" name="Google Shape;135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75150" y="1150500"/>
            <a:ext cx="3564050" cy="23724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1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Capturing Return Values</a:t>
            </a:r>
            <a:endParaRPr/>
          </a:p>
        </p:txBody>
      </p:sp>
      <p:sp>
        <p:nvSpPr>
          <p:cNvPr id="141" name="Google Shape;141;p21"/>
          <p:cNvSpPr txBox="1"/>
          <p:nvPr>
            <p:ph idx="1" type="body"/>
          </p:nvPr>
        </p:nvSpPr>
        <p:spPr>
          <a:xfrm>
            <a:off x="5862175" y="940000"/>
            <a:ext cx="29259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Remember to capture the return value.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Otherwise why did you call the method?</a:t>
            </a:r>
            <a:endParaRPr/>
          </a:p>
        </p:txBody>
      </p:sp>
      <p:pic>
        <p:nvPicPr>
          <p:cNvPr id="142" name="Google Shape;14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9872" y="959800"/>
            <a:ext cx="5333500" cy="3891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2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Python default parameters</a:t>
            </a:r>
            <a:endParaRPr/>
          </a:p>
        </p:txBody>
      </p:sp>
      <p:sp>
        <p:nvSpPr>
          <p:cNvPr id="148" name="Google Shape;148;p22"/>
          <p:cNvSpPr txBox="1"/>
          <p:nvPr>
            <p:ph idx="1" type="body"/>
          </p:nvPr>
        </p:nvSpPr>
        <p:spPr>
          <a:xfrm>
            <a:off x="369875" y="940001"/>
            <a:ext cx="8418300" cy="1096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52742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In Python you can pass default values to parameters in methods.</a:t>
            </a:r>
            <a:endParaRPr/>
          </a:p>
          <a:p>
            <a:pPr indent="-352742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Allows you to call the </a:t>
            </a:r>
            <a:r>
              <a:rPr lang="en-US"/>
              <a:t>method</a:t>
            </a:r>
            <a:r>
              <a:rPr lang="en-US"/>
              <a:t> without passing any of year, month and day.  It assume you meant 2024, 1, and 1.</a:t>
            </a:r>
            <a:endParaRPr/>
          </a:p>
        </p:txBody>
      </p:sp>
      <p:pic>
        <p:nvPicPr>
          <p:cNvPr id="149" name="Google Shape;14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225" y="2083925"/>
            <a:ext cx="4908776" cy="2617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Java has no default parameters</a:t>
            </a:r>
            <a:endParaRPr/>
          </a:p>
        </p:txBody>
      </p:sp>
      <p:sp>
        <p:nvSpPr>
          <p:cNvPr id="155" name="Google Shape;155;p23"/>
          <p:cNvSpPr txBox="1"/>
          <p:nvPr>
            <p:ph idx="1" type="body"/>
          </p:nvPr>
        </p:nvSpPr>
        <p:spPr>
          <a:xfrm>
            <a:off x="416850" y="9598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It’s not possible to add default values to parameters in Java.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No matter what, if a method has parameters, you must send it values when you call it.</a:t>
            </a:r>
            <a:endParaRPr/>
          </a:p>
        </p:txBody>
      </p:sp>
      <p:pic>
        <p:nvPicPr>
          <p:cNvPr id="156" name="Google Shape;15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55599" y="2477825"/>
            <a:ext cx="4676734" cy="214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4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Java’s solution: overloaded methods</a:t>
            </a:r>
            <a:endParaRPr/>
          </a:p>
        </p:txBody>
      </p:sp>
      <p:sp>
        <p:nvSpPr>
          <p:cNvPr id="162" name="Google Shape;162;p24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Java allows you to have multiple versions of the same method.  Each with different parameters.</a:t>
            </a:r>
            <a:endParaRPr/>
          </a:p>
        </p:txBody>
      </p:sp>
      <p:pic>
        <p:nvPicPr>
          <p:cNvPr id="163" name="Google Shape;16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84725" y="1745775"/>
            <a:ext cx="3943237" cy="2955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277400" y="286275"/>
            <a:ext cx="6313800" cy="58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 sz="3300"/>
              <a:t>Review: What is a Method?</a:t>
            </a:r>
            <a:endParaRPr b="1"/>
          </a:p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277400" y="951600"/>
            <a:ext cx="8461800" cy="16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29845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Think of a method as a </a:t>
            </a:r>
            <a:r>
              <a:rPr lang="en-US" sz="2100" u="sng">
                <a:solidFill>
                  <a:srgbClr val="00B050"/>
                </a:solidFill>
              </a:rPr>
              <a:t>black box</a:t>
            </a:r>
            <a:r>
              <a:rPr lang="en-US" sz="2100">
                <a:solidFill>
                  <a:srgbClr val="00B050"/>
                </a:solidFill>
              </a:rPr>
              <a:t> </a:t>
            </a:r>
            <a:r>
              <a:rPr lang="en-US" sz="2100"/>
              <a:t>that contains the detailed implementation for a specific task. </a:t>
            </a:r>
            <a:endParaRPr sz="2100"/>
          </a:p>
          <a:p>
            <a:pPr indent="-29845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The method may use inputs (parameters)</a:t>
            </a:r>
            <a:endParaRPr sz="2100"/>
          </a:p>
          <a:p>
            <a:pPr indent="-29845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It may return an output with a specific type.</a:t>
            </a:r>
            <a:endParaRPr/>
          </a:p>
        </p:txBody>
      </p:sp>
      <p:pic>
        <p:nvPicPr>
          <p:cNvPr id="32" name="Google Shape;3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23219" y="2571750"/>
            <a:ext cx="4376023" cy="1809466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5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Overloading rules</a:t>
            </a:r>
            <a:endParaRPr/>
          </a:p>
        </p:txBody>
      </p:sp>
      <p:sp>
        <p:nvSpPr>
          <p:cNvPr id="169" name="Google Shape;169;p25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You can have as many overloads as you like.  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Each must have different parameters.  Specifically:</a:t>
            </a:r>
            <a:endParaRPr/>
          </a:p>
          <a:p>
            <a:pPr indent="-387350" lvl="2" marL="1371600" rtl="0" algn="l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/>
              <a:t>Different number of parameters</a:t>
            </a:r>
            <a:endParaRPr/>
          </a:p>
          <a:p>
            <a:pPr indent="-387350" lvl="2" marL="1371600" rtl="0" algn="l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/>
              <a:t>Different type parameters</a:t>
            </a:r>
            <a:endParaRPr/>
          </a:p>
          <a:p>
            <a:pPr indent="-387350" lvl="2" marL="1371600" rtl="0" algn="l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/>
              <a:t>Different order of parameters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For example, you have have: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one overload which takes (int a, double b)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another which takes (double a, int b)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another which takes (int a, int b)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another which takes (double a, double b)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another which takes (char a)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6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Useful Example:</a:t>
            </a:r>
            <a:endParaRPr/>
          </a:p>
        </p:txBody>
      </p:sp>
      <p:sp>
        <p:nvSpPr>
          <p:cNvPr id="175" name="Google Shape;175;p26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Imagine you need to divide 2 numbers, you might do: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You can call that with:  divideTwoNumbers(10,3) and it’ll return 3.3333.  Great.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6" name="Google Shape;17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3513" y="1359538"/>
            <a:ext cx="5210175" cy="733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7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Next try:</a:t>
            </a:r>
            <a:endParaRPr/>
          </a:p>
        </p:txBody>
      </p:sp>
      <p:sp>
        <p:nvSpPr>
          <p:cNvPr id="182" name="Google Shape;182;p27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Notice Java is unhappy: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We need another version of divideTwoNumbers which expects 2 doubles.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Now it works.</a:t>
            </a:r>
            <a:endParaRPr/>
          </a:p>
        </p:txBody>
      </p:sp>
      <p:pic>
        <p:nvPicPr>
          <p:cNvPr id="183" name="Google Shape;183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2500" y="1013775"/>
            <a:ext cx="6364476" cy="344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14500" y="1545375"/>
            <a:ext cx="3885875" cy="233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2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84100" y="2533613"/>
            <a:ext cx="6096000" cy="82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8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Possibly need a few versions:</a:t>
            </a:r>
            <a:endParaRPr/>
          </a:p>
        </p:txBody>
      </p:sp>
      <p:pic>
        <p:nvPicPr>
          <p:cNvPr id="191" name="Google Shape;191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84486" y="1024699"/>
            <a:ext cx="5375025" cy="359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9"/>
          <p:cNvSpPr txBox="1"/>
          <p:nvPr>
            <p:ph type="title"/>
          </p:nvPr>
        </p:nvSpPr>
        <p:spPr>
          <a:xfrm>
            <a:off x="277406" y="286275"/>
            <a:ext cx="63138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525" lIns="69050" spcFirstLastPara="1" rIns="69050" wrap="square" tIns="3452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Which one is called?</a:t>
            </a:r>
            <a:endParaRPr/>
          </a:p>
        </p:txBody>
      </p:sp>
      <p:sp>
        <p:nvSpPr>
          <p:cNvPr id="197" name="Google Shape;197;p29"/>
          <p:cNvSpPr txBox="1"/>
          <p:nvPr>
            <p:ph idx="1" type="body"/>
          </p:nvPr>
        </p:nvSpPr>
        <p:spPr>
          <a:xfrm>
            <a:off x="369881" y="939994"/>
            <a:ext cx="8418300" cy="35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525" lIns="69050" spcFirstLastPara="1" rIns="69050" wrap="square" tIns="34525">
            <a:normAutofit/>
          </a:bodyPr>
          <a:lstStyle/>
          <a:p>
            <a:pPr indent="-374650" lvl="0" marL="457200" rtl="0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The Java compiler determines which version of the method is being invoked by analyzing the parameters</a:t>
            </a:r>
            <a:endParaRPr/>
          </a:p>
          <a:p>
            <a:pPr indent="-3746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It will call the one which most </a:t>
            </a:r>
            <a:r>
              <a:rPr lang="en-US"/>
              <a:t>closely</a:t>
            </a:r>
            <a:r>
              <a:rPr lang="en-US"/>
              <a:t> matches the arguments in the call.</a:t>
            </a:r>
            <a:endParaRPr/>
          </a:p>
          <a:p>
            <a:pPr indent="-3746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Note:  The return type of the method is </a:t>
            </a:r>
            <a:r>
              <a:rPr lang="en-US" u="sng"/>
              <a:t>not</a:t>
            </a:r>
            <a:r>
              <a:rPr lang="en-US"/>
              <a:t> part of the </a:t>
            </a:r>
            <a:br>
              <a:rPr lang="en-US"/>
            </a:br>
            <a:r>
              <a:rPr lang="en-US"/>
              <a:t>signature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0"/>
          <p:cNvSpPr txBox="1"/>
          <p:nvPr>
            <p:ph type="title"/>
          </p:nvPr>
        </p:nvSpPr>
        <p:spPr>
          <a:xfrm>
            <a:off x="409298" y="408025"/>
            <a:ext cx="8244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Which is called?</a:t>
            </a:r>
            <a:endParaRPr b="1"/>
          </a:p>
        </p:txBody>
      </p:sp>
      <p:sp>
        <p:nvSpPr>
          <p:cNvPr id="203" name="Google Shape;203;p30"/>
          <p:cNvSpPr txBox="1"/>
          <p:nvPr>
            <p:ph idx="1" type="body"/>
          </p:nvPr>
        </p:nvSpPr>
        <p:spPr>
          <a:xfrm>
            <a:off x="368698" y="882525"/>
            <a:ext cx="8173500" cy="3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32FF"/>
              </a:buClr>
              <a:buSzPts val="2100"/>
              <a:buNone/>
            </a:pPr>
            <a:r>
              <a:rPr lang="en-US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float</a:t>
            </a:r>
            <a:r>
              <a:rPr lang="en-US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"/>
              </a:rPr>
              <a:t> tryMe (</a:t>
            </a:r>
            <a:r>
              <a:rPr lang="en-US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int</a:t>
            </a:r>
            <a:r>
              <a:rPr lang="en-US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"/>
              </a:rPr>
              <a:t> x){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"/>
              </a:rPr>
              <a:t>   </a:t>
            </a:r>
            <a:r>
              <a:rPr lang="en-US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return</a:t>
            </a:r>
            <a:r>
              <a:rPr lang="en-US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"/>
              </a:rPr>
              <a:t> x + .375;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"/>
              </a:rPr>
              <a:t>}</a:t>
            </a:r>
            <a:br>
              <a:rPr lang="en-US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"/>
              </a:rPr>
            </a:b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32FF"/>
              </a:buClr>
              <a:buSzPts val="2100"/>
              <a:buNone/>
            </a:pPr>
            <a:r>
              <a:rPr lang="en-US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float</a:t>
            </a:r>
            <a:r>
              <a:rPr lang="en-US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"/>
              </a:rPr>
              <a:t> tryMe (</a:t>
            </a:r>
            <a:r>
              <a:rPr lang="en-US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int</a:t>
            </a:r>
            <a:r>
              <a:rPr lang="en-US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"/>
              </a:rPr>
              <a:t> x, </a:t>
            </a:r>
            <a:r>
              <a:rPr lang="en-US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float</a:t>
            </a:r>
            <a:r>
              <a:rPr lang="en-US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"/>
              </a:rPr>
              <a:t> y){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"/>
              </a:rPr>
              <a:t>   </a:t>
            </a:r>
            <a:r>
              <a:rPr lang="en-US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return</a:t>
            </a:r>
            <a:r>
              <a:rPr lang="en-US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"/>
              </a:rPr>
              <a:t> x*y;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"/>
              </a:rPr>
              <a:t>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>
              <a:solidFill>
                <a:srgbClr val="000000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F00"/>
              </a:buClr>
              <a:buSzPts val="2100"/>
              <a:buNone/>
            </a:pPr>
            <a:r>
              <a:rPr lang="en-US">
                <a:solidFill>
                  <a:srgbClr val="008F00"/>
                </a:solidFill>
                <a:latin typeface="Courier"/>
                <a:ea typeface="Courier"/>
                <a:cs typeface="Courier"/>
                <a:sym typeface="Courier"/>
              </a:rPr>
              <a:t>// Which tryMe is called?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n-US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"/>
              </a:rPr>
              <a:t>result = tryMe (25, 4.32f);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1"/>
          <p:cNvSpPr txBox="1"/>
          <p:nvPr>
            <p:ph type="title"/>
          </p:nvPr>
        </p:nvSpPr>
        <p:spPr>
          <a:xfrm>
            <a:off x="277400" y="286275"/>
            <a:ext cx="6313800" cy="63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rPr b="1" lang="en-US" sz="3000"/>
              <a:t>What is the output of this code?</a:t>
            </a:r>
            <a:endParaRPr b="1"/>
          </a:p>
        </p:txBody>
      </p:sp>
      <p:sp>
        <p:nvSpPr>
          <p:cNvPr id="209" name="Google Shape;209;p31"/>
          <p:cNvSpPr txBox="1"/>
          <p:nvPr>
            <p:ph idx="1" type="body"/>
          </p:nvPr>
        </p:nvSpPr>
        <p:spPr>
          <a:xfrm>
            <a:off x="417275" y="861950"/>
            <a:ext cx="7886700" cy="3547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20000"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700"/>
              <a:buNone/>
            </a:pPr>
            <a:r>
              <a:t/>
            </a:r>
            <a:endParaRPr sz="17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700"/>
              <a:buNone/>
            </a:pPr>
            <a:r>
              <a:rPr lang="en-US" sz="17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B(</a:t>
            </a:r>
            <a:r>
              <a:rPr lang="en-US" sz="17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x)  {   </a:t>
            </a:r>
            <a:r>
              <a:rPr lang="en-US" sz="1700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rPr>
              <a:t>// Built-in type argument passing</a:t>
            </a:r>
            <a:endParaRPr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700"/>
              <a:buNone/>
            </a:pP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x += </a:t>
            </a:r>
            <a:r>
              <a:rPr lang="en-US" sz="17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 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700"/>
              <a:buNone/>
            </a:pP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700">
                <a:solidFill>
                  <a:srgbClr val="000000"/>
                </a:solidFill>
              </a:rPr>
              <a:t>System.out.println</a:t>
            </a: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(x);   </a:t>
            </a:r>
            <a:r>
              <a:rPr lang="en-US" sz="1700">
                <a:solidFill>
                  <a:srgbClr val="AAAAAA"/>
                </a:solidFill>
              </a:rPr>
              <a:t>//Prints 51, because x was 42, then 9 was added.</a:t>
            </a:r>
            <a:endParaRPr sz="1700">
              <a:solidFill>
                <a:srgbClr val="AAAAAA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700"/>
              <a:buNone/>
            </a:pP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 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r>
              <a:t/>
            </a:r>
            <a:endParaRPr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1700"/>
              <a:buNone/>
            </a:pPr>
            <a:r>
              <a:rPr lang="en-US" sz="17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(</a:t>
            </a:r>
            <a:r>
              <a:rPr lang="en-US" sz="17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String</a:t>
            </a: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 {</a:t>
            </a:r>
            <a:endParaRPr sz="17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700"/>
              <a:buNone/>
            </a:pP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7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= </a:t>
            </a:r>
            <a:r>
              <a:rPr lang="en-US" sz="17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42</a:t>
            </a: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 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700"/>
              <a:buNone/>
            </a:pP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700">
                <a:solidFill>
                  <a:srgbClr val="000000"/>
                </a:solidFill>
              </a:rPr>
              <a:t>System.out.println</a:t>
            </a: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(a);    </a:t>
            </a:r>
            <a:r>
              <a:rPr lang="en-US" sz="1700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rPr>
              <a:t>// Prints 42</a:t>
            </a:r>
            <a:endParaRPr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700"/>
              <a:buNone/>
            </a:pP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B(a);        </a:t>
            </a:r>
            <a:r>
              <a:rPr lang="en-US" sz="1700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rPr>
              <a:t>// Prints 51 because is call-by-value;   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700"/>
              <a:buNone/>
            </a:pP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700">
                <a:solidFill>
                  <a:srgbClr val="000000"/>
                </a:solidFill>
              </a:rPr>
              <a:t>System.out.println</a:t>
            </a: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(a);    </a:t>
            </a:r>
            <a:r>
              <a:rPr lang="en-US" sz="1700">
                <a:solidFill>
                  <a:srgbClr val="AAAAAA"/>
                </a:solidFill>
                <a:latin typeface="Arial"/>
                <a:ea typeface="Arial"/>
                <a:cs typeface="Arial"/>
                <a:sym typeface="Arial"/>
              </a:rPr>
              <a:t>// Prints 42</a:t>
            </a:r>
            <a:endParaRPr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700"/>
              <a:buNone/>
            </a:pPr>
            <a:r>
              <a:rPr lang="en-US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2"/>
          <p:cNvSpPr txBox="1"/>
          <p:nvPr>
            <p:ph type="title"/>
          </p:nvPr>
        </p:nvSpPr>
        <p:spPr>
          <a:xfrm>
            <a:off x="277400" y="286275"/>
            <a:ext cx="6313800" cy="62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Very Important:</a:t>
            </a:r>
            <a:endParaRPr b="1"/>
          </a:p>
        </p:txBody>
      </p:sp>
      <p:sp>
        <p:nvSpPr>
          <p:cNvPr id="216" name="Google Shape;216;p32"/>
          <p:cNvSpPr txBox="1"/>
          <p:nvPr>
            <p:ph idx="1" type="body"/>
          </p:nvPr>
        </p:nvSpPr>
        <p:spPr>
          <a:xfrm>
            <a:off x="382050" y="909069"/>
            <a:ext cx="7886700" cy="3502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29845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In that last example we called method B and passed it an argument of: a</a:t>
            </a:r>
            <a:endParaRPr/>
          </a:p>
          <a:p>
            <a:pPr indent="-29845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a is an integer</a:t>
            </a:r>
            <a:endParaRPr/>
          </a:p>
          <a:p>
            <a:pPr indent="-29845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Method B has a formal parameter x which is given a COPY of the value of a</a:t>
            </a:r>
            <a:endParaRPr/>
          </a:p>
          <a:p>
            <a:pPr indent="-29845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 sz="2100"/>
              <a:t>Thus changes to x have no effect on a, as x was given a COPY of the value.</a:t>
            </a:r>
            <a:endParaRPr sz="2100"/>
          </a:p>
          <a:p>
            <a:pPr indent="-29845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This is true for all primitive types (int, long, float, double and even String)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Methods in Java</a:t>
            </a:r>
            <a:endParaRPr/>
          </a:p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Methods in Java do the same job as functions in Python.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They allow you to group a block of code together, name it and allow for reuse.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Both can take in parameters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Both can return values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Declaring Methods</a:t>
            </a:r>
            <a:r>
              <a:rPr b="0" lang="en-US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44" name="Google Shape;44;p9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You declare a method in Java using the following pattern: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19050" lvl="0" marL="17145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&lt;return type&gt; &lt;name&gt; (&lt;parameter(s)&gt;)</a:t>
            </a:r>
            <a:br>
              <a:rPr lang="en-US" sz="2800"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{</a:t>
            </a:r>
            <a:br>
              <a:rPr lang="en-US" sz="2800"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  &lt;body of method&gt;</a:t>
            </a:r>
            <a:br>
              <a:rPr lang="en-US" sz="2800"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type="title"/>
          </p:nvPr>
        </p:nvSpPr>
        <p:spPr>
          <a:xfrm>
            <a:off x="277400" y="286275"/>
            <a:ext cx="6313800" cy="67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 sz="3300"/>
              <a:t>Calling the Method</a:t>
            </a:r>
            <a:endParaRPr b="1"/>
          </a:p>
        </p:txBody>
      </p:sp>
      <p:sp>
        <p:nvSpPr>
          <p:cNvPr id="50" name="Google Shape;50;p10"/>
          <p:cNvSpPr/>
          <p:nvPr/>
        </p:nvSpPr>
        <p:spPr>
          <a:xfrm>
            <a:off x="1814907" y="2363438"/>
            <a:ext cx="6405000" cy="1196700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public static int </a:t>
            </a:r>
            <a:r>
              <a:rPr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addTwoNums (</a:t>
            </a:r>
            <a:r>
              <a:rPr lang="en-US" sz="1800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int</a:t>
            </a:r>
            <a:r>
              <a:rPr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 x, </a:t>
            </a:r>
            <a:r>
              <a:rPr lang="en-US" sz="1800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int</a:t>
            </a:r>
            <a:r>
              <a:rPr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 y)</a:t>
            </a:r>
            <a:br>
              <a:rPr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</a:br>
            <a:r>
              <a:rPr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{</a:t>
            </a:r>
            <a:br>
              <a:rPr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</a:br>
            <a:r>
              <a:rPr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	</a:t>
            </a:r>
            <a:r>
              <a:rPr lang="en-US" sz="1800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return</a:t>
            </a:r>
            <a:r>
              <a:rPr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 x + y;</a:t>
            </a:r>
            <a:br>
              <a:rPr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</a:br>
            <a:r>
              <a:rPr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}</a:t>
            </a:r>
            <a:endParaRPr sz="1400">
              <a:solidFill>
                <a:schemeClr val="dk1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cxnSp>
        <p:nvCxnSpPr>
          <p:cNvPr id="51" name="Google Shape;51;p10"/>
          <p:cNvCxnSpPr/>
          <p:nvPr/>
        </p:nvCxnSpPr>
        <p:spPr>
          <a:xfrm>
            <a:off x="1881318" y="1850175"/>
            <a:ext cx="602400" cy="426300"/>
          </a:xfrm>
          <a:prstGeom prst="bentConnector3">
            <a:avLst>
              <a:gd fmla="val 99242" name="adj1"/>
            </a:avLst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52" name="Google Shape;52;p10"/>
          <p:cNvSpPr txBox="1"/>
          <p:nvPr/>
        </p:nvSpPr>
        <p:spPr>
          <a:xfrm>
            <a:off x="1140999" y="1482775"/>
            <a:ext cx="10221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Modifiers</a:t>
            </a:r>
            <a:endParaRPr sz="1100"/>
          </a:p>
        </p:txBody>
      </p:sp>
      <p:cxnSp>
        <p:nvCxnSpPr>
          <p:cNvPr id="53" name="Google Shape;53;p10"/>
          <p:cNvCxnSpPr/>
          <p:nvPr/>
        </p:nvCxnSpPr>
        <p:spPr>
          <a:xfrm>
            <a:off x="3975794" y="1850175"/>
            <a:ext cx="0" cy="433200"/>
          </a:xfrm>
          <a:prstGeom prst="straightConnector1">
            <a:avLst/>
          </a:prstGeom>
          <a:noFill/>
          <a:ln cap="flat" cmpd="sng" w="22225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54" name="Google Shape;54;p10"/>
          <p:cNvSpPr txBox="1"/>
          <p:nvPr/>
        </p:nvSpPr>
        <p:spPr>
          <a:xfrm>
            <a:off x="3489575" y="1341300"/>
            <a:ext cx="1022100" cy="4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</a:t>
            </a:r>
            <a:b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</a:t>
            </a:r>
            <a:endParaRPr sz="1100"/>
          </a:p>
        </p:txBody>
      </p:sp>
      <p:sp>
        <p:nvSpPr>
          <p:cNvPr id="55" name="Google Shape;55;p10"/>
          <p:cNvSpPr txBox="1"/>
          <p:nvPr/>
        </p:nvSpPr>
        <p:spPr>
          <a:xfrm>
            <a:off x="4453000" y="1336300"/>
            <a:ext cx="936900" cy="4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</a:t>
            </a:r>
            <a:b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</a:t>
            </a:r>
            <a:endParaRPr sz="1100"/>
          </a:p>
        </p:txBody>
      </p:sp>
      <p:cxnSp>
        <p:nvCxnSpPr>
          <p:cNvPr id="56" name="Google Shape;56;p10"/>
          <p:cNvCxnSpPr/>
          <p:nvPr/>
        </p:nvCxnSpPr>
        <p:spPr>
          <a:xfrm>
            <a:off x="4933441" y="1821058"/>
            <a:ext cx="0" cy="433200"/>
          </a:xfrm>
          <a:prstGeom prst="straightConnector1">
            <a:avLst/>
          </a:prstGeom>
          <a:noFill/>
          <a:ln cap="flat" cmpd="sng" w="22225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57" name="Google Shape;57;p10"/>
          <p:cNvCxnSpPr/>
          <p:nvPr/>
        </p:nvCxnSpPr>
        <p:spPr>
          <a:xfrm>
            <a:off x="6042461" y="2254132"/>
            <a:ext cx="1546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8" name="Google Shape;58;p10"/>
          <p:cNvCxnSpPr/>
          <p:nvPr/>
        </p:nvCxnSpPr>
        <p:spPr>
          <a:xfrm rot="10800000">
            <a:off x="6833293" y="1820933"/>
            <a:ext cx="0" cy="4332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9" name="Google Shape;59;p10"/>
          <p:cNvSpPr txBox="1"/>
          <p:nvPr/>
        </p:nvSpPr>
        <p:spPr>
          <a:xfrm>
            <a:off x="6364802" y="1348197"/>
            <a:ext cx="936900" cy="4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Formal</a:t>
            </a:r>
            <a:b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Parameters</a:t>
            </a:r>
            <a:endParaRPr sz="1100"/>
          </a:p>
        </p:txBody>
      </p:sp>
      <p:cxnSp>
        <p:nvCxnSpPr>
          <p:cNvPr id="60" name="Google Shape;60;p10"/>
          <p:cNvCxnSpPr/>
          <p:nvPr/>
        </p:nvCxnSpPr>
        <p:spPr>
          <a:xfrm rot="10800000">
            <a:off x="1677429" y="2791133"/>
            <a:ext cx="0" cy="6762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1" name="Google Shape;61;p10"/>
          <p:cNvCxnSpPr/>
          <p:nvPr/>
        </p:nvCxnSpPr>
        <p:spPr>
          <a:xfrm rot="10800000">
            <a:off x="1311352" y="3128279"/>
            <a:ext cx="3738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2" name="Google Shape;62;p10"/>
          <p:cNvSpPr txBox="1"/>
          <p:nvPr/>
        </p:nvSpPr>
        <p:spPr>
          <a:xfrm>
            <a:off x="448599" y="2885900"/>
            <a:ext cx="854100" cy="4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</a:t>
            </a:r>
            <a:b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Body</a:t>
            </a:r>
            <a:endParaRPr sz="1100"/>
          </a:p>
        </p:txBody>
      </p:sp>
      <p:sp>
        <p:nvSpPr>
          <p:cNvPr id="63" name="Google Shape;63;p10"/>
          <p:cNvSpPr txBox="1"/>
          <p:nvPr/>
        </p:nvSpPr>
        <p:spPr>
          <a:xfrm>
            <a:off x="335800" y="2179875"/>
            <a:ext cx="936900" cy="4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</a:t>
            </a:r>
            <a:b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Header</a:t>
            </a:r>
            <a:endParaRPr sz="1100"/>
          </a:p>
        </p:txBody>
      </p:sp>
      <p:cxnSp>
        <p:nvCxnSpPr>
          <p:cNvPr id="64" name="Google Shape;64;p10"/>
          <p:cNvCxnSpPr/>
          <p:nvPr/>
        </p:nvCxnSpPr>
        <p:spPr>
          <a:xfrm>
            <a:off x="1334529" y="2553214"/>
            <a:ext cx="373800" cy="0"/>
          </a:xfrm>
          <a:prstGeom prst="straightConnector1">
            <a:avLst/>
          </a:prstGeom>
          <a:noFill/>
          <a:ln cap="flat" cmpd="sng" w="22225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65" name="Google Shape;65;p10"/>
          <p:cNvCxnSpPr/>
          <p:nvPr/>
        </p:nvCxnSpPr>
        <p:spPr>
          <a:xfrm>
            <a:off x="2462084" y="1854538"/>
            <a:ext cx="602400" cy="426300"/>
          </a:xfrm>
          <a:prstGeom prst="bentConnector3">
            <a:avLst>
              <a:gd fmla="val 99242" name="adj1"/>
            </a:avLst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66" name="Google Shape;66;p10"/>
          <p:cNvSpPr txBox="1"/>
          <p:nvPr/>
        </p:nvSpPr>
        <p:spPr>
          <a:xfrm>
            <a:off x="1556951" y="4188940"/>
            <a:ext cx="4424700" cy="3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432FF"/>
                </a:solidFill>
                <a:latin typeface="Courier"/>
                <a:ea typeface="Courier"/>
                <a:cs typeface="Courier"/>
                <a:sym typeface="Courier"/>
              </a:rPr>
              <a:t>int </a:t>
            </a:r>
            <a:r>
              <a:rPr lang="en-US" sz="1800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result = addTwoNums (5, 2);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7" name="Google Shape;67;p10"/>
          <p:cNvCxnSpPr/>
          <p:nvPr/>
        </p:nvCxnSpPr>
        <p:spPr>
          <a:xfrm flipH="1">
            <a:off x="5310296" y="3841675"/>
            <a:ext cx="544200" cy="230400"/>
          </a:xfrm>
          <a:prstGeom prst="bentConnector3">
            <a:avLst>
              <a:gd fmla="val 99370" name="adj1"/>
            </a:avLst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68" name="Google Shape;68;p10"/>
          <p:cNvSpPr txBox="1"/>
          <p:nvPr/>
        </p:nvSpPr>
        <p:spPr>
          <a:xfrm>
            <a:off x="5882303" y="3620450"/>
            <a:ext cx="2337600" cy="4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Actual parameters</a:t>
            </a:r>
            <a:b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(called ”arguments”)</a:t>
            </a:r>
            <a:endParaRPr sz="1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 Method Returns</a:t>
            </a:r>
            <a:r>
              <a:rPr b="0" lang="en-US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75443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i="1" lang="en-US" sz="2500">
                <a:latin typeface="Calibri"/>
                <a:ea typeface="Calibri"/>
                <a:cs typeface="Calibri"/>
                <a:sym typeface="Calibri"/>
              </a:rPr>
              <a:t>return type</a:t>
            </a: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 of a method indicates the type of value that the method sends back to the calling location.</a:t>
            </a:r>
            <a:endParaRPr sz="2900">
              <a:latin typeface="Calibri"/>
              <a:ea typeface="Calibri"/>
              <a:cs typeface="Calibri"/>
              <a:sym typeface="Calibri"/>
            </a:endParaRPr>
          </a:p>
          <a:p>
            <a:pPr indent="-375443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500">
                <a:solidFill>
                  <a:srgbClr val="0432FF"/>
                </a:solidFill>
                <a:latin typeface="Calibri"/>
                <a:ea typeface="Calibri"/>
                <a:cs typeface="Calibri"/>
                <a:sym typeface="Calibri"/>
              </a:rPr>
              <a:t>return</a:t>
            </a: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 statement has 2 purposes: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-375443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It halts execution within the method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-375443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And (optionally) returns a value</a:t>
            </a:r>
            <a:endParaRPr sz="2900">
              <a:latin typeface="Calibri"/>
              <a:ea typeface="Calibri"/>
              <a:cs typeface="Calibri"/>
              <a:sym typeface="Calibri"/>
            </a:endParaRPr>
          </a:p>
          <a:p>
            <a:pPr indent="-375443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A method that does not return a value has a</a:t>
            </a:r>
            <a:r>
              <a:rPr lang="en-US" sz="2500">
                <a:latin typeface="Courier New"/>
                <a:ea typeface="Courier New"/>
                <a:cs typeface="Courier New"/>
                <a:sym typeface="Courier New"/>
              </a:rPr>
              <a:t> void </a:t>
            </a: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return type</a:t>
            </a:r>
            <a:endParaRPr sz="2900">
              <a:latin typeface="Calibri"/>
              <a:ea typeface="Calibri"/>
              <a:cs typeface="Calibri"/>
              <a:sym typeface="Calibri"/>
            </a:endParaRPr>
          </a:p>
          <a:p>
            <a:pPr indent="-375443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i="1" lang="en-US" sz="2500">
                <a:latin typeface="Calibri"/>
                <a:ea typeface="Calibri"/>
                <a:cs typeface="Calibri"/>
                <a:sym typeface="Calibri"/>
              </a:rPr>
              <a:t>return statement</a:t>
            </a: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 specifies the value that will be returned</a:t>
            </a:r>
            <a:endParaRPr sz="2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2500">
                <a:latin typeface="Courier New"/>
                <a:ea typeface="Courier New"/>
                <a:cs typeface="Courier New"/>
                <a:sym typeface="Courier New"/>
              </a:rPr>
              <a:t>return </a:t>
            </a:r>
            <a:r>
              <a:rPr i="1" lang="en-US" sz="2500"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2500"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2900">
              <a:latin typeface="Calibri"/>
              <a:ea typeface="Calibri"/>
              <a:cs typeface="Calibri"/>
              <a:sym typeface="Calibri"/>
            </a:endParaRPr>
          </a:p>
          <a:p>
            <a:pPr indent="-375443" lvl="0" marL="45720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Its expression must conform to the return type</a:t>
            </a:r>
            <a:br>
              <a:rPr lang="en-US" sz="2500"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Method Name</a:t>
            </a:r>
            <a:endParaRPr/>
          </a:p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You should name each method with a name that describes what the method is doing.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e.g A method which finds the smallest number in an array?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public int findSmallest(int[] theArray) {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This will be helpful for you when you write larger code.  It’s also very helpful for the next person who’ll have to maintain your code.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Parameters</a:t>
            </a:r>
            <a:endParaRPr/>
          </a:p>
        </p:txBody>
      </p:sp>
      <p:sp>
        <p:nvSpPr>
          <p:cNvPr id="86" name="Google Shape;86;p13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 method can have 0 or more parameters.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If there are 0 parameters you must still put empty ()’s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Each parameter will have: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A type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A name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The type must match the arguments you pass when you call the method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The name can be anything, but should again be </a:t>
            </a:r>
            <a:r>
              <a:rPr lang="en-US"/>
              <a:t>relevant</a:t>
            </a:r>
            <a:r>
              <a:rPr lang="en-US"/>
              <a:t> to what the purpose of the parameter is.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</a:t>
            </a:r>
            <a:endParaRPr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 method to find the length of a name: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public int nameSize(String theName) {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    return theName.length();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}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This method returns an int, </a:t>
            </a:r>
            <a:r>
              <a:rPr lang="en-US"/>
              <a:t>because</a:t>
            </a:r>
            <a:r>
              <a:rPr lang="en-US"/>
              <a:t> that’s what a string.length() returns.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