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209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Introduce yourself and welcome the students</a:t>
            </a: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15faea1a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e15faea1a4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e15faea1a4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15faea1a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e15faea1a4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e15faea1a4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15faea1a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e15faea1a4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e15faea1a4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15faea1a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15faea1a4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e15faea1a4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15faea1a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15faea1a4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e15faea1a4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15faea1a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e15faea1a4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e15faea1a4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601" y="2285276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26" y="370676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28650" y="64988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028950" y="64988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457950" y="64988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623888" y="1709740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4629151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4629151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1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1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kennesaw.edu/ccse/first-year-experienc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ennesaw.edu/ccse/first-year-experienc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/>
        </p:nvSpPr>
        <p:spPr>
          <a:xfrm>
            <a:off x="2989253" y="4066163"/>
            <a:ext cx="363623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We’re glad you’re here!</a:t>
            </a: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1152375" y="1983398"/>
            <a:ext cx="73101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240"/>
              <a:t>Welcome to the </a:t>
            </a:r>
            <a:r>
              <a:rPr lang="en-US" sz="3240">
                <a:latin typeface="Calibri"/>
                <a:ea typeface="Calibri"/>
                <a:cs typeface="Calibri"/>
                <a:sym typeface="Calibri"/>
              </a:rPr>
              <a:t>First-Year</a:t>
            </a:r>
            <a:r>
              <a:rPr lang="en-US" sz="3240"/>
              <a:t> Experience!</a:t>
            </a:r>
            <a:br>
              <a:rPr lang="en-US" sz="3240"/>
            </a:br>
            <a:endParaRPr sz="3240"/>
          </a:p>
        </p:txBody>
      </p:sp>
      <p:sp>
        <p:nvSpPr>
          <p:cNvPr id="92" name="Google Shape;92;p14"/>
          <p:cNvSpPr txBox="1"/>
          <p:nvPr/>
        </p:nvSpPr>
        <p:spPr>
          <a:xfrm>
            <a:off x="3195450" y="3090450"/>
            <a:ext cx="2753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This is CSE1322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831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Grades</a:t>
            </a:r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>
            <a:off x="378400" y="1073575"/>
            <a:ext cx="7886700" cy="509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You will have 11 quizzes during the semester (Syllabus &amp; Policy + 10 other Quizzes).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Your best 10 will be averaged and combined will be worth 25%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i.e. we drop your lowest quiz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You will have 3 tests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Test 1 will be worth 25%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Test 2 will be worth 25%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Test 3 (a.k.a. the final) will be worth 25%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If you get a 0 on Test 1 or Test 2 for any reason other than cheating, Test 3 will replace the 0s.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If you have a non-zero score for all 3 tests, and Test 3 is greater than Test1 or Test2; Test3 will replace the lowest of test1 or test2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The replacement policy is to encourage you to understand the material at the end of the semester, and to fix any “oops” that happen along the way.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Do not assume you’ll do great on the final and blow off Test 1 and Test 2.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Late Work / Makeup / Extra Credit</a:t>
            </a:r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No late work is accepted.  Period.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 drop the lowest quiz, so you can miss one if you have an emergency/sickness/oops moment.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Your final exam replaces Test 1 and/or Test 2 if you have an emergency/sickness/oops moment during either/both of them.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As such, no late or makeup Labs, Assignments, Quizzes, Tests will be offered.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You can earn up to a 5% bonus on your final exam by attending tutoring and/or recitation sessions.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Each visit is worth 0.5% on your final exam up to a max of 5% (10 visits)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Points are added to lecture AND lab final exam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Last day to earn extra credit is the last day of regularly scheduled class.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No individual extra credit is offered.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Exam/Assignment Policies</a:t>
            </a:r>
            <a:endParaRPr/>
          </a:p>
        </p:txBody>
      </p:sp>
      <p:sp>
        <p:nvSpPr>
          <p:cNvPr id="172" name="Google Shape;172;p26"/>
          <p:cNvSpPr txBox="1"/>
          <p:nvPr/>
        </p:nvSpPr>
        <p:spPr>
          <a:xfrm>
            <a:off x="532850" y="1430800"/>
            <a:ext cx="8032200" cy="4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Lecture Exams are taken in D2L online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You must have a photo ID with you when you take the test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While taking the test online you must: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Make your full face visible to the camera (ie. brightly lit room, no sunglasses, hoodies etc.)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Ensure you have a quiet place where will not be disturbed (ie. No cats/dog/parents/roommates can bother you).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■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You cannot talk to or listen to anyone or anything while taking the exam (ie. no headphones, earbuds, cellphones, other chats/calls)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Ensure you have adequate Wifi and Battery/Power to take the test. 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■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If you exit the test for any reason you get a 0.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All work must be your own, or you will face a hearing with SCAI and possibly fail the class.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This includes no use of AI.  It’s self defeating.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You must code in Java or C# ONLY.  No pseudocode is allowed on tests.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If you believe an error was made in grading, you have 3 days to request a regrade in Gradescope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Academic Integrity / Cheating</a:t>
            </a:r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body" idx="1"/>
          </p:nvPr>
        </p:nvSpPr>
        <p:spPr>
          <a:xfrm>
            <a:off x="337850" y="1253400"/>
            <a:ext cx="8440800" cy="513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 strive to make the class fair for all students, as such, we take cheating seriously.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All work you turn in, must be your own.  Period.  Anything else is considered cheating. 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Use of AI to write code for you is considered cheating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Anyone who is suspected of cheating will be turned over to SCAI for a hearing. 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Every semester we end up failing numerous students for cheating.  Don’t risk it.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Typically this will result in the student failing the assignment,the class, or being expelled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Ask yourself, what will you gain by cheating?  Perhaps you pass this class, but you’ll fail later classes, and even if you don’t you won’t be able to pass a tech interview and get a job, so what’s the point?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Students who use AI to write the labs/assignments all fail the midterm and final, because they don’t understand the material.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Lab Sections</a:t>
            </a:r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body" idx="1"/>
          </p:nvPr>
        </p:nvSpPr>
        <p:spPr>
          <a:xfrm>
            <a:off x="628650" y="1602776"/>
            <a:ext cx="7886700" cy="45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500"/>
              <a:t>Your lab section is independent from lecture:</a:t>
            </a:r>
            <a:endParaRPr sz="2500"/>
          </a:p>
          <a:p>
            <a:pPr marL="514350" lvl="1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It’s possible to pass one without passing the other.</a:t>
            </a:r>
            <a:endParaRPr sz="2500"/>
          </a:p>
          <a:p>
            <a:pPr marL="514350" lvl="1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A GTA will run your lab each week.  They are responsible for all grading</a:t>
            </a:r>
            <a:endParaRPr sz="2500"/>
          </a:p>
          <a:p>
            <a:pPr marL="171450" lvl="0" indent="-158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/>
              <a:t>Your lab section grade is as follows:</a:t>
            </a:r>
            <a:endParaRPr sz="2500"/>
          </a:p>
          <a:p>
            <a:pPr marL="514350" lvl="1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/>
              <a:t>Labs - 10%  *Lowest dropped</a:t>
            </a:r>
            <a:endParaRPr sz="2500"/>
          </a:p>
          <a:p>
            <a:pPr marL="514350" lvl="1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/>
              <a:t>Assignments - 40% *Lowest dropped</a:t>
            </a:r>
            <a:endParaRPr sz="2500"/>
          </a:p>
          <a:p>
            <a:pPr marL="514350" lvl="1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/>
              <a:t>Midterm exam - 20% *Can be replaced by final</a:t>
            </a:r>
            <a:endParaRPr sz="2500"/>
          </a:p>
          <a:p>
            <a:pPr marL="514350" lvl="1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/>
              <a:t>Final exam - 30%</a:t>
            </a:r>
            <a:endParaRPr sz="1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title"/>
          </p:nvPr>
        </p:nvSpPr>
        <p:spPr>
          <a:xfrm>
            <a:off x="515634" y="334303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Withdrawal Day</a:t>
            </a:r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body" idx="1"/>
          </p:nvPr>
        </p:nvSpPr>
        <p:spPr>
          <a:xfrm>
            <a:off x="515634" y="1659866"/>
            <a:ext cx="8330415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In case of emergency, it is YOUR decision whether or not to withdraw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We can only give you advice</a:t>
            </a:r>
            <a:endParaRPr/>
          </a:p>
          <a:p>
            <a:pPr marL="514350" lvl="1" indent="-19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Withdrawing on/before Withdrawal Day == ‘W’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Withdrawing after Withdrawal Day == ‘WF’ (same as F)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See the registrar’s site for drop date information: https://registrar.kennesaw.edu/academic-calendars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Advice</a:t>
            </a:r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1"/>
          </p:nvPr>
        </p:nvSpPr>
        <p:spPr>
          <a:xfrm>
            <a:off x="628650" y="1394110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Don’t just sit in lecture, </a:t>
            </a:r>
            <a:r>
              <a:rPr lang="en-US" sz="2800" u="sng"/>
              <a:t>practice</a:t>
            </a:r>
            <a:r>
              <a:rPr lang="en-US" sz="2800"/>
              <a:t>!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This isn’t high school, so take charge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u="sng"/>
              <a:t>Practice</a:t>
            </a:r>
            <a:r>
              <a:rPr lang="en-US" sz="2800"/>
              <a:t> some more.</a:t>
            </a:r>
            <a:endParaRPr sz="2800"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Take advantage of resources</a:t>
            </a:r>
            <a:endParaRPr sz="2800"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Follow assignment directions then TURN THEM IN</a:t>
            </a:r>
            <a:endParaRPr sz="2800"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If you don’t understand something: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Don’t go to bed before reaching out for help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Start assignments early</a:t>
            </a:r>
            <a:endParaRPr sz="2800"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READ the textbook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u="sng"/>
              <a:t>Practice</a:t>
            </a:r>
            <a:r>
              <a:rPr lang="en-US" sz="2800"/>
              <a:t> some more.</a:t>
            </a:r>
            <a:endParaRPr/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Finally…</a:t>
            </a:r>
            <a:endParaRPr sz="4000"/>
          </a:p>
        </p:txBody>
      </p:sp>
      <p:sp>
        <p:nvSpPr>
          <p:cNvPr id="203" name="Google Shape;203;p31"/>
          <p:cNvSpPr txBox="1">
            <a:spLocks noGrp="1"/>
          </p:cNvSpPr>
          <p:nvPr>
            <p:ph type="body" idx="1"/>
          </p:nvPr>
        </p:nvSpPr>
        <p:spPr>
          <a:xfrm>
            <a:off x="628650" y="1613042"/>
            <a:ext cx="7886700" cy="4111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We care: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It’s not easy, but we want you to be successful!</a:t>
            </a:r>
            <a:endParaRPr sz="2400"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We want you to be employed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Please (please!) reach out early if you’re having problems</a:t>
            </a:r>
            <a:endParaRPr/>
          </a:p>
          <a:p>
            <a:pPr marL="514350" lvl="1" indent="-19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Again:</a:t>
            </a:r>
            <a:endParaRPr/>
          </a:p>
          <a:p>
            <a:pPr marL="0" lvl="0" indent="0" algn="ctr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3000" u="sng">
                <a:solidFill>
                  <a:schemeClr val="hlink"/>
                </a:solidFill>
                <a:hlinkClick r:id="rId3"/>
              </a:rPr>
              <a:t>https://kennesaw.edu/ccse/first-year-experience</a:t>
            </a:r>
            <a:endParaRPr sz="140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First Things First</a:t>
            </a:r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628650" y="1488083"/>
            <a:ext cx="7886700" cy="17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3000" u="sng">
                <a:solidFill>
                  <a:schemeClr val="hlink"/>
                </a:solidFill>
                <a:hlinkClick r:id="rId3"/>
              </a:rPr>
              <a:t>https://kennesaw.edu/ccse/first-year-experience</a:t>
            </a:r>
            <a:endParaRPr sz="1400"/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sp>
        <p:nvSpPr>
          <p:cNvPr id="99" name="Google Shape;99;p15"/>
          <p:cNvSpPr txBox="1"/>
          <p:nvPr/>
        </p:nvSpPr>
        <p:spPr>
          <a:xfrm>
            <a:off x="659700" y="2660250"/>
            <a:ext cx="78246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The FYE site includes: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Up to date schedules for Lecture and Lab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These powerpoint presentations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Course Videos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All Labs and Assignments and how to submit them.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The free books for the class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Practice exams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Information about the IDE you’ll use and how to set it up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Instructor Office Hours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Course policies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Lots more...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1486950" y="522925"/>
            <a:ext cx="61701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3600"/>
              <a:t>Soon you’ll be in a job interview</a:t>
            </a:r>
            <a:endParaRPr sz="3600"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07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When you get to a </a:t>
            </a:r>
            <a:r>
              <a:rPr lang="en-US" u="sng"/>
              <a:t>technical job interview</a:t>
            </a:r>
            <a:endParaRPr/>
          </a:p>
          <a:p>
            <a:pPr marL="514350" lvl="1" indent="-1905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You are going to discover most of the questions they ask are from CSE1321, CSE1322 and CS3305.</a:t>
            </a:r>
            <a:endParaRPr/>
          </a:p>
          <a:p>
            <a:pPr marL="514350" lvl="1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Why?  Because these are the fundamentals of programming.  If you understand these, you can learn everything else.</a:t>
            </a:r>
            <a:endParaRPr/>
          </a:p>
          <a:p>
            <a:pPr marL="514350" lvl="1" indent="-1905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Thus knowing this material will actually help you in life.</a:t>
            </a:r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4540" y="1293774"/>
            <a:ext cx="5294920" cy="2125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628650" y="495515"/>
            <a:ext cx="7886700" cy="836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Two Parts to the Course Title</a:t>
            </a:r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628650" y="1085776"/>
            <a:ext cx="7886700" cy="53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Part I: Programming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This happens in </a:t>
            </a:r>
            <a:r>
              <a:rPr lang="en-US" sz="2400" u="sng"/>
              <a:t>lab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You should be signed up for a lab</a:t>
            </a:r>
            <a:endParaRPr/>
          </a:p>
          <a:p>
            <a:pPr marL="857250" lvl="2" indent="-2095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Your lab will be taught by one of our GTAs.  There you’ll practice coding in Java and later C#</a:t>
            </a:r>
            <a:endParaRPr sz="2400"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Part II: Problem-Solving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This happens in </a:t>
            </a:r>
            <a:r>
              <a:rPr lang="en-US" sz="2400" u="sng"/>
              <a:t>lecture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Learn programming concepts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Learn how to solve complex problems</a:t>
            </a:r>
            <a:endParaRPr/>
          </a:p>
          <a:p>
            <a:pPr marL="514350" lvl="1" indent="-19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71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succeed in CSE1322</a:t>
            </a:r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378400" y="994425"/>
            <a:ext cx="7886700" cy="539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Use the resources available to you: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Free book, Slides, Topic Videos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Lecture instructor: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Has office hours (see FYE site), will answer emails, can sometimes take quick questions at start/end of lecture.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Lab GTA/TA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500"/>
              <a:t>Has office hours (see FYE site), will answer emails, can sometimes take quick questions at start/end of lecture.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CCSE Tutoring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It’s free, you get to meet one on one with a tutor.  Each visit will earn you 0.5% extra credit on your final exam’s grade.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Keep up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If you fall behind it’s very hard to catch up.  Don’t leave labs, assignments, quizzes to the last minute, start early!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Practice, Practice, Practice.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the instructor shows you in lecture/in videos will make good sense and seem easy.  You only know you understand it when you can code the example yourself.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Don’t be ashamed to ask questions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You are not the only person who doesn’t understand.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to communicate with and how</a:t>
            </a:r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628650" y="1406300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If you have a question about your lab, or assignments, you should ask your lab GTA.  They are most familiar with the labs/assignments.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Go to their office hours, send them an email, or ask in lab.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If you have questions about any topic taught in lecture, or about a quiz/test, ask your instructor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Go to their office hours, send them an email, or ask in lecture.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When you email someone: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Do not use D2L’s email function.  Use your instructor’s email from the syllabus.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Put your section number in the subject (e.g.  Question about test 1 (J01))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Be polite and professional.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Instructors/GTAs attempt to answer questions within 24hrs.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The Technology We Use</a:t>
            </a: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628649" y="1479479"/>
            <a:ext cx="8042739" cy="480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209550" algn="l" rtl="0"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D2L</a:t>
            </a:r>
            <a:endParaRPr/>
          </a:p>
          <a:p>
            <a:pPr marL="514350" lvl="1" indent="-184150" algn="l" rtl="0">
              <a:spcBef>
                <a:spcPts val="375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This is where you will take quizzes, and see your grades.</a:t>
            </a:r>
            <a:endParaRPr/>
          </a:p>
          <a:p>
            <a:pPr marL="514350" lvl="1" indent="-184150" algn="l" rtl="0">
              <a:spcBef>
                <a:spcPts val="375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Respondus Lockdown Browser with Monitor – used to take tests/exams.  The installer is available via D2L using the Respondus Setup Quiz. </a:t>
            </a:r>
            <a:endParaRPr/>
          </a:p>
          <a:p>
            <a:pPr marL="514350" lvl="1" indent="-184150" algn="l" rtl="0">
              <a:spcBef>
                <a:spcPts val="375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/>
              <a:t>A webcam is REQUIRED for both lecture and lab tests/exams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Gradescope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For your Lab section</a:t>
            </a:r>
            <a:endParaRPr sz="2000"/>
          </a:p>
          <a:p>
            <a:pPr marL="857250" lvl="2" indent="-184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You’ll automatically be added to a gradescope section soon</a:t>
            </a:r>
            <a:endParaRPr sz="2000"/>
          </a:p>
          <a:p>
            <a:pPr marL="857250" lvl="2" indent="-184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You’ll turn in all Labs and Assignments in that gradescope section.  Most people will take their midterm/final in person and submit their answers in gradescope.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The Technology We Use</a:t>
            </a:r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628649" y="1479479"/>
            <a:ext cx="8042739" cy="480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/>
              <a:t>Integrated Development Environments</a:t>
            </a:r>
            <a:endParaRPr dirty="0"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onecompiler.com</a:t>
            </a:r>
            <a:endParaRPr sz="2400" dirty="0"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Web-based and doesn’t require installation</a:t>
            </a:r>
            <a:endParaRPr dirty="0"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Good for quick coding</a:t>
            </a:r>
            <a:endParaRPr dirty="0"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May be used for lab final, so you </a:t>
            </a:r>
            <a:r>
              <a:rPr lang="en-US" sz="1800" u="sng" dirty="0"/>
              <a:t>must be familiar with it</a:t>
            </a:r>
            <a:endParaRPr dirty="0"/>
          </a:p>
          <a:p>
            <a:pPr marL="514350" lvl="1" indent="-190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400" dirty="0"/>
              <a:t>Java</a:t>
            </a:r>
            <a:endParaRPr dirty="0"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IntelliJ</a:t>
            </a:r>
            <a:endParaRPr dirty="0"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 dirty="0"/>
              <a:t>C#</a:t>
            </a:r>
            <a:endParaRPr sz="1800" dirty="0"/>
          </a:p>
          <a:p>
            <a:pPr marL="857250" lvl="2" indent="-190500" algn="l" rtl="0">
              <a:spcBef>
                <a:spcPts val="375"/>
              </a:spcBef>
              <a:spcAft>
                <a:spcPts val="0"/>
              </a:spcAft>
              <a:buSzPts val="2100"/>
              <a:buChar char="•"/>
            </a:pPr>
            <a:r>
              <a:rPr lang="en-US" sz="2100" dirty="0"/>
              <a:t>Visual Studio for Windows</a:t>
            </a:r>
            <a:endParaRPr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Rules and Policies of the course</a:t>
            </a:r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All class policies are on the Syllabus and FYE sites.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Students are responsible for reading and understanding the policies and asking questions where appropriate.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Here are some of the important policies...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2_16to9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1684</Words>
  <Application>Microsoft Office PowerPoint</Application>
  <PresentationFormat>On-screen Show (4:3)</PresentationFormat>
  <Paragraphs>171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PPT2_16to9</vt:lpstr>
      <vt:lpstr>Welcome to the First-Year Experience! </vt:lpstr>
      <vt:lpstr>First Things First</vt:lpstr>
      <vt:lpstr>Soon you’ll be in a job interview</vt:lpstr>
      <vt:lpstr>Two Parts to the Course Title</vt:lpstr>
      <vt:lpstr>How to succeed in CSE1322</vt:lpstr>
      <vt:lpstr>Who to communicate with and how</vt:lpstr>
      <vt:lpstr>The Technology We Use</vt:lpstr>
      <vt:lpstr>The Technology We Use</vt:lpstr>
      <vt:lpstr>Rules and Policies of the course</vt:lpstr>
      <vt:lpstr>Grades</vt:lpstr>
      <vt:lpstr>Late Work / Makeup / Extra Credit</vt:lpstr>
      <vt:lpstr>Exam/Assignment Policies</vt:lpstr>
      <vt:lpstr>Academic Integrity / Cheating</vt:lpstr>
      <vt:lpstr>Lab Sections</vt:lpstr>
      <vt:lpstr>Withdrawal Day</vt:lpstr>
      <vt:lpstr>Advice</vt:lpstr>
      <vt:lpstr>Finally…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Enda Sullivan</cp:lastModifiedBy>
  <cp:revision>2</cp:revision>
  <dcterms:modified xsi:type="dcterms:W3CDTF">2026-01-21T19:16:28Z</dcterms:modified>
</cp:coreProperties>
</file>