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5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41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5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4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51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43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56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61.xml"/>
  <Override ContentType="application/vnd.openxmlformats-officedocument.presentationml.notesSlide+xml" PartName="/ppt/notesSlides/notesSlide57.xml"/>
  <Override ContentType="application/vnd.openxmlformats-officedocument.presentationml.notesSlide+xml" PartName="/ppt/notesSlides/notesSlide44.xml"/>
  <Override ContentType="application/vnd.openxmlformats-officedocument.presentationml.notesSlide+xml" PartName="/ppt/notesSlides/notesSlide58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62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54.xml"/>
  <Override ContentType="application/vnd.openxmlformats-officedocument.presentationml.notesSlide+xml" PartName="/ppt/notesSlides/notesSlide45.xml"/>
  <Override ContentType="application/vnd.openxmlformats-officedocument.presentationml.notesSlide+xml" PartName="/ppt/notesSlides/notesSlide46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47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60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48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5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49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53.xml"/>
  <Override ContentType="application/vnd.openxmlformats-officedocument.presentationml.notesSlide+xml" PartName="/ppt/notesSlides/notesSlide40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43.xml"/>
  <Override ContentType="application/vnd.openxmlformats-officedocument.presentationml.slide+xml" PartName="/ppt/slides/slide35.xml"/>
  <Override ContentType="application/vnd.openxmlformats-officedocument.presentationml.slide+xml" PartName="/ppt/slides/slide60.xml"/>
  <Override ContentType="application/vnd.openxmlformats-officedocument.presentationml.slide+xml" PartName="/ppt/slides/slide5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slide+xml" PartName="/ppt/slides/slide17.xml"/>
  <Override ContentType="application/vnd.openxmlformats-officedocument.presentationml.slide+xml" PartName="/ppt/slides/slide42.xml"/>
  <Override ContentType="application/vnd.openxmlformats-officedocument.presentationml.slide+xml" PartName="/ppt/slides/slide25.xml"/>
  <Override ContentType="application/vnd.openxmlformats-officedocument.presentationml.slide+xml" PartName="/ppt/slides/slide50.xml"/>
  <Override ContentType="application/vnd.openxmlformats-officedocument.presentationml.slide+xml" PartName="/ppt/slides/slide34.xml"/>
  <Override ContentType="application/vnd.openxmlformats-officedocument.presentationml.slide+xml" PartName="/ppt/slides/slide33.xml"/>
  <Override ContentType="application/vnd.openxmlformats-officedocument.presentationml.slide+xml" PartName="/ppt/slides/slide51.xml"/>
  <Override ContentType="application/vnd.openxmlformats-officedocument.presentationml.slide+xml" PartName="/ppt/slides/slide16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7.xml"/>
  <Override ContentType="application/vnd.openxmlformats-officedocument.presentationml.slide+xml" PartName="/ppt/slides/slide41.xml"/>
  <Override ContentType="application/vnd.openxmlformats-officedocument.presentationml.slide+xml" PartName="/ppt/slides/slide7.xml"/>
  <Override ContentType="application/vnd.openxmlformats-officedocument.presentationml.slide+xml" PartName="/ppt/slides/slide54.xml"/>
  <Override ContentType="application/vnd.openxmlformats-officedocument.presentationml.slide+xml" PartName="/ppt/slides/slide36.xml"/>
  <Override ContentType="application/vnd.openxmlformats-officedocument.presentationml.slide+xml" PartName="/ppt/slides/slide23.xml"/>
  <Override ContentType="application/vnd.openxmlformats-officedocument.presentationml.slide+xml" PartName="/ppt/slides/slide49.xml"/>
  <Override ContentType="application/vnd.openxmlformats-officedocument.presentationml.slide+xml" PartName="/ppt/slides/slide10.xml"/>
  <Override ContentType="application/vnd.openxmlformats-officedocument.presentationml.slide+xml" PartName="/ppt/slides/slide6.xml"/>
  <Override ContentType="application/vnd.openxmlformats-officedocument.presentationml.slide+xml" PartName="/ppt/slides/slide53.xml"/>
  <Override ContentType="application/vnd.openxmlformats-officedocument.presentationml.slide+xml" PartName="/ppt/slides/slide40.xml"/>
  <Override ContentType="application/vnd.openxmlformats-officedocument.presentationml.slide+xml" PartName="/ppt/slides/slide4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9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6.xml"/>
  <Override ContentType="application/vnd.openxmlformats-officedocument.presentationml.slide+xml" PartName="/ppt/slides/slide12.xml"/>
  <Override ContentType="application/vnd.openxmlformats-officedocument.presentationml.slide+xml" PartName="/ppt/slides/slide4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8.xml"/>
  <Override ContentType="application/vnd.openxmlformats-officedocument.presentationml.slide+xml" PartName="/ppt/slides/slide46.xml"/>
  <Override ContentType="application/vnd.openxmlformats-officedocument.presentationml.slide+xml" PartName="/ppt/slides/slide8.xml"/>
  <Override ContentType="application/vnd.openxmlformats-officedocument.presentationml.slide+xml" PartName="/ppt/slides/slide55.xml"/>
  <Override ContentType="application/vnd.openxmlformats-officedocument.presentationml.slide+xml" PartName="/ppt/slides/slide29.xml"/>
  <Override ContentType="application/vnd.openxmlformats-officedocument.presentationml.slide+xml" PartName="/ppt/slides/slide59.xml"/>
  <Override ContentType="application/vnd.openxmlformats-officedocument.presentationml.slide+xml" PartName="/ppt/slides/slide32.xml"/>
  <Override ContentType="application/vnd.openxmlformats-officedocument.presentationml.slide+xml" PartName="/ppt/slides/slide62.xml"/>
  <Override ContentType="application/vnd.openxmlformats-officedocument.presentationml.slide+xml" PartName="/ppt/slides/slide1.xml"/>
  <Override ContentType="application/vnd.openxmlformats-officedocument.presentationml.slide+xml" PartName="/ppt/slides/slide58.xml"/>
  <Override ContentType="application/vnd.openxmlformats-officedocument.presentationml.slide+xml" PartName="/ppt/slides/slide45.xml"/>
  <Override ContentType="application/vnd.openxmlformats-officedocument.presentationml.slide+xml" PartName="/ppt/slides/slide28.xml"/>
  <Override ContentType="application/vnd.openxmlformats-officedocument.presentationml.slide+xml" PartName="/ppt/slides/slide15.xml"/>
  <Override ContentType="application/vnd.openxmlformats-officedocument.presentationml.slide+xml" PartName="/ppt/slides/slide61.xml"/>
  <Override ContentType="application/vnd.openxmlformats-officedocument.presentationml.slide+xml" PartName="/ppt/slides/slide31.xml"/>
  <Override ContentType="application/vnd.openxmlformats-officedocument.presentationml.slide+xml" PartName="/ppt/slides/slide27.xml"/>
  <Override ContentType="application/vnd.openxmlformats-officedocument.presentationml.slide+xml" PartName="/ppt/slides/slide57.xml"/>
  <Override ContentType="application/vnd.openxmlformats-officedocument.presentationml.slide+xml" PartName="/ppt/slides/slide2.xml"/>
  <Override ContentType="application/vnd.openxmlformats-officedocument.presentationml.slide+xml" PartName="/ppt/slides/slide44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2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  <p:sldId id="295" r:id="rId45"/>
    <p:sldId id="296" r:id="rId46"/>
    <p:sldId id="297" r:id="rId47"/>
    <p:sldId id="298" r:id="rId48"/>
    <p:sldId id="299" r:id="rId49"/>
    <p:sldId id="300" r:id="rId50"/>
    <p:sldId id="301" r:id="rId51"/>
    <p:sldId id="302" r:id="rId52"/>
    <p:sldId id="303" r:id="rId53"/>
    <p:sldId id="304" r:id="rId54"/>
    <p:sldId id="305" r:id="rId55"/>
    <p:sldId id="306" r:id="rId56"/>
    <p:sldId id="307" r:id="rId57"/>
    <p:sldId id="308" r:id="rId58"/>
    <p:sldId id="309" r:id="rId59"/>
    <p:sldId id="310" r:id="rId60"/>
    <p:sldId id="311" r:id="rId61"/>
    <p:sldId id="312" r:id="rId62"/>
    <p:sldId id="313" r:id="rId63"/>
    <p:sldId id="314" r:id="rId64"/>
    <p:sldId id="315" r:id="rId65"/>
    <p:sldId id="316" r:id="rId66"/>
    <p:sldId id="317" r:id="rId6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5.xml"/><Relationship Id="rId42" Type="http://schemas.openxmlformats.org/officeDocument/2006/relationships/slide" Target="slides/slide37.xml"/><Relationship Id="rId41" Type="http://schemas.openxmlformats.org/officeDocument/2006/relationships/slide" Target="slides/slide36.xml"/><Relationship Id="rId44" Type="http://schemas.openxmlformats.org/officeDocument/2006/relationships/slide" Target="slides/slide39.xml"/><Relationship Id="rId43" Type="http://schemas.openxmlformats.org/officeDocument/2006/relationships/slide" Target="slides/slide38.xml"/><Relationship Id="rId46" Type="http://schemas.openxmlformats.org/officeDocument/2006/relationships/slide" Target="slides/slide41.xml"/><Relationship Id="rId45" Type="http://schemas.openxmlformats.org/officeDocument/2006/relationships/slide" Target="slides/slide40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48" Type="http://schemas.openxmlformats.org/officeDocument/2006/relationships/slide" Target="slides/slide43.xml"/><Relationship Id="rId47" Type="http://schemas.openxmlformats.org/officeDocument/2006/relationships/slide" Target="slides/slide42.xml"/><Relationship Id="rId49" Type="http://schemas.openxmlformats.org/officeDocument/2006/relationships/slide" Target="slides/slide4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33" Type="http://schemas.openxmlformats.org/officeDocument/2006/relationships/slide" Target="slides/slide28.xml"/><Relationship Id="rId32" Type="http://schemas.openxmlformats.org/officeDocument/2006/relationships/slide" Target="slides/slide27.xml"/><Relationship Id="rId35" Type="http://schemas.openxmlformats.org/officeDocument/2006/relationships/slide" Target="slides/slide30.xml"/><Relationship Id="rId34" Type="http://schemas.openxmlformats.org/officeDocument/2006/relationships/slide" Target="slides/slide29.xml"/><Relationship Id="rId37" Type="http://schemas.openxmlformats.org/officeDocument/2006/relationships/slide" Target="slides/slide32.xml"/><Relationship Id="rId36" Type="http://schemas.openxmlformats.org/officeDocument/2006/relationships/slide" Target="slides/slide31.xml"/><Relationship Id="rId39" Type="http://schemas.openxmlformats.org/officeDocument/2006/relationships/slide" Target="slides/slide34.xml"/><Relationship Id="rId38" Type="http://schemas.openxmlformats.org/officeDocument/2006/relationships/slide" Target="slides/slide33.xml"/><Relationship Id="rId62" Type="http://schemas.openxmlformats.org/officeDocument/2006/relationships/slide" Target="slides/slide57.xml"/><Relationship Id="rId61" Type="http://schemas.openxmlformats.org/officeDocument/2006/relationships/slide" Target="slides/slide56.xml"/><Relationship Id="rId20" Type="http://schemas.openxmlformats.org/officeDocument/2006/relationships/slide" Target="slides/slide15.xml"/><Relationship Id="rId64" Type="http://schemas.openxmlformats.org/officeDocument/2006/relationships/slide" Target="slides/slide59.xml"/><Relationship Id="rId63" Type="http://schemas.openxmlformats.org/officeDocument/2006/relationships/slide" Target="slides/slide58.xml"/><Relationship Id="rId22" Type="http://schemas.openxmlformats.org/officeDocument/2006/relationships/slide" Target="slides/slide17.xml"/><Relationship Id="rId66" Type="http://schemas.openxmlformats.org/officeDocument/2006/relationships/slide" Target="slides/slide61.xml"/><Relationship Id="rId21" Type="http://schemas.openxmlformats.org/officeDocument/2006/relationships/slide" Target="slides/slide16.xml"/><Relationship Id="rId65" Type="http://schemas.openxmlformats.org/officeDocument/2006/relationships/slide" Target="slides/slide60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67" Type="http://schemas.openxmlformats.org/officeDocument/2006/relationships/slide" Target="slides/slide62.xml"/><Relationship Id="rId60" Type="http://schemas.openxmlformats.org/officeDocument/2006/relationships/slide" Target="slides/slide55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29" Type="http://schemas.openxmlformats.org/officeDocument/2006/relationships/slide" Target="slides/slide24.xml"/><Relationship Id="rId51" Type="http://schemas.openxmlformats.org/officeDocument/2006/relationships/slide" Target="slides/slide46.xml"/><Relationship Id="rId50" Type="http://schemas.openxmlformats.org/officeDocument/2006/relationships/slide" Target="slides/slide45.xml"/><Relationship Id="rId53" Type="http://schemas.openxmlformats.org/officeDocument/2006/relationships/slide" Target="slides/slide48.xml"/><Relationship Id="rId52" Type="http://schemas.openxmlformats.org/officeDocument/2006/relationships/slide" Target="slides/slide47.xml"/><Relationship Id="rId11" Type="http://schemas.openxmlformats.org/officeDocument/2006/relationships/slide" Target="slides/slide6.xml"/><Relationship Id="rId55" Type="http://schemas.openxmlformats.org/officeDocument/2006/relationships/slide" Target="slides/slide50.xml"/><Relationship Id="rId10" Type="http://schemas.openxmlformats.org/officeDocument/2006/relationships/slide" Target="slides/slide5.xml"/><Relationship Id="rId54" Type="http://schemas.openxmlformats.org/officeDocument/2006/relationships/slide" Target="slides/slide49.xml"/><Relationship Id="rId13" Type="http://schemas.openxmlformats.org/officeDocument/2006/relationships/slide" Target="slides/slide8.xml"/><Relationship Id="rId57" Type="http://schemas.openxmlformats.org/officeDocument/2006/relationships/slide" Target="slides/slide52.xml"/><Relationship Id="rId12" Type="http://schemas.openxmlformats.org/officeDocument/2006/relationships/slide" Target="slides/slide7.xml"/><Relationship Id="rId56" Type="http://schemas.openxmlformats.org/officeDocument/2006/relationships/slide" Target="slides/slide51.xml"/><Relationship Id="rId15" Type="http://schemas.openxmlformats.org/officeDocument/2006/relationships/slide" Target="slides/slide10.xml"/><Relationship Id="rId59" Type="http://schemas.openxmlformats.org/officeDocument/2006/relationships/slide" Target="slides/slide54.xml"/><Relationship Id="rId14" Type="http://schemas.openxmlformats.org/officeDocument/2006/relationships/slide" Target="slides/slide9.xml"/><Relationship Id="rId58" Type="http://schemas.openxmlformats.org/officeDocument/2006/relationships/slide" Target="slides/slide53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" name="Google Shape;2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0ef39d1a90_0_10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0ef39d1a90_0_1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0ef39d1a90_0_10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0ef39d1a90_0_10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0ef39d1a90_0_11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0ef39d1a90_0_1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0ef39d1a90_0_1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0ef39d1a90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30ef39d1a90_0_2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30ef39d1a90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0ef39d1a90_0_2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30ef39d1a90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30ef39d1a90_0_3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30ef39d1a90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30ef39d1a90_0_3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30ef39d1a90_0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30ef39d1a90_0_4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30ef39d1a90_0_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30ef39d1a90_0_4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30ef39d1a90_0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g30ef39d1a90_0_26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" name="Google Shape;28;g30ef39d1a90_0_2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30ef39d1a90_0_5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30ef39d1a90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30ef39d1a90_0_5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30ef39d1a90_0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30ef39d1a90_0_6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30ef39d1a90_0_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30ef39d1a90_0_6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Google Shape;154;g30ef39d1a90_0_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30ef39d1a90_0_7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Google Shape;160;g30ef39d1a90_0_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30ef39d1a90_0_7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Google Shape;166;g30ef39d1a90_0_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30ef39d1a90_0_8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30ef39d1a90_0_8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30ef39d1a90_0_8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8" name="Google Shape;178;g30ef39d1a90_0_8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g30ef39d1a90_0_9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4" name="Google Shape;184;g30ef39d1a90_0_9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30ef39d1a90_0_13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0" name="Google Shape;190;g30ef39d1a90_0_1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g30ef39d1a90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" name="Google Shape;34;g30ef39d1a9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30ef39d1a90_0_13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" name="Google Shape;196;g30ef39d1a90_0_1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30ef39d1a90_0_14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2" name="Google Shape;202;g30ef39d1a90_0_1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g30ef39d1a90_0_14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8" name="Google Shape;208;g30ef39d1a90_0_1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g30ef39d1a90_0_18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4" name="Google Shape;214;g30ef39d1a90_0_18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g30ef39d1a90_0_18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0" name="Google Shape;220;g30ef39d1a90_0_18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g30ef39d1a90_0_15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6" name="Google Shape;226;g30ef39d1a90_0_1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g30ef39d1a90_0_16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2" name="Google Shape;232;g30ef39d1a90_0_1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g30ef39d1a90_0_17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8" name="Google Shape;238;g30ef39d1a90_0_1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g30ef39d1a90_0_17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4" name="Google Shape;244;g30ef39d1a90_0_1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g30ef39d1a90_0_19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0" name="Google Shape;250;g30ef39d1a90_0_19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g30ef39d1a90_0_25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" name="Google Shape;40;g30ef39d1a90_0_2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g30ef39d1a90_0_20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6" name="Google Shape;256;g30ef39d1a90_0_20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g30ef39d1a90_0_20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2" name="Google Shape;262;g30ef39d1a90_0_20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g30ef39d1a90_0_21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8" name="Google Shape;268;g30ef39d1a90_0_2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2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g30ef39d1a90_0_21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4" name="Google Shape;274;g30ef39d1a90_0_2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g30ef39d1a90_0_22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0" name="Google Shape;280;g30ef39d1a90_0_2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g30ef39d1a90_0_23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6" name="Google Shape;286;g30ef39d1a90_0_2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0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g30ef39d1a90_0_23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2" name="Google Shape;292;g30ef39d1a90_0_2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6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g30ef39d1a90_0_24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8" name="Google Shape;298;g30ef39d1a90_0_2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2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g30ef39d1a90_0_24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4" name="Google Shape;304;g30ef39d1a90_0_2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8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g30ef39d1a90_0_26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0" name="Google Shape;310;g30ef39d1a90_0_26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g30ef39d1a90_0_1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" name="Google Shape;46;g30ef39d1a90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4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g30ef39d1a90_0_27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6" name="Google Shape;316;g30ef39d1a90_0_2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0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g30ef39d1a90_0_28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2" name="Google Shape;322;g30ef39d1a90_0_28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6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g30ef39d1a90_0_28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8" name="Google Shape;328;g30ef39d1a90_0_28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2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Google Shape;333;g30ef39d1a90_0_29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4" name="Google Shape;334;g30ef39d1a90_0_29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8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g30ef39d1a90_0_29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0" name="Google Shape;340;g30ef39d1a90_0_29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5" name="Shape 3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Google Shape;346;g30ef818c30a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7" name="Google Shape;347;g30ef818c30a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Google Shape;352;g30ef818c30a_0_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3" name="Google Shape;353;g30ef818c30a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7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Google Shape;358;g310c0f0b1a6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9" name="Google Shape;359;g310c0f0b1a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3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g310c0f0b1a6_0_1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5" name="Google Shape;365;g310c0f0b1a6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9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g310c0f0b1a6_0_1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1" name="Google Shape;371;g310c0f0b1a6_0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0ef39d1a90_0_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0ef39d1a90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5" name="Shape 3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Google Shape;376;g310c0f0b1a6_0_2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7" name="Google Shape;377;g310c0f0b1a6_0_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Google Shape;382;g310c0f0b1a6_0_3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3" name="Google Shape;383;g310c0f0b1a6_0_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7" name="Shape 3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Google Shape;388;g310c0f0b1a6_0_3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9" name="Google Shape;389;g310c0f0b1a6_0_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0ef39d1a90_0_11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0ef39d1a90_0_1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0ef39d1a90_0_12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0ef39d1a90_0_1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0ef39d1a90_0_9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0ef39d1a90_0_9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1143000" y="2701528"/>
            <a:ext cx="6858000" cy="12418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7465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300"/>
              <a:buChar char="•"/>
              <a:defRPr sz="2600"/>
            </a:lvl1pPr>
            <a:lvl2pPr indent="-3810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2pPr>
            <a:lvl3pPr indent="-38735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500"/>
              <a:buChar char="•"/>
              <a:defRPr sz="2200"/>
            </a:lvl3pPr>
            <a:lvl4pPr indent="-355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5pPr>
            <a:lvl6pPr indent="-3302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175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388200" y="366625"/>
            <a:ext cx="84000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628650" y="4936311"/>
            <a:ext cx="2057400" cy="14283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028950" y="4936311"/>
            <a:ext cx="3086100" cy="14283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457950" y="4936311"/>
            <a:ext cx="2057400" cy="14283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/Relationships>
</file>

<file path=ppt/slides/_rels/slide4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1.xml"/></Relationships>
</file>

<file path=ppt/slides/_rels/slide4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2.xml"/></Relationships>
</file>

<file path=ppt/slides/_rels/slide4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3.xml"/></Relationships>
</file>

<file path=ppt/slides/_rels/slide4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4.xml"/></Relationships>
</file>

<file path=ppt/slides/_rels/slide4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5.xml"/></Relationships>
</file>

<file path=ppt/slides/_rels/slide4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6.xml"/></Relationships>
</file>

<file path=ppt/slides/_rels/slide4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7.xml"/></Relationships>
</file>

<file path=ppt/slides/_rels/slide4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8.xml"/></Relationships>
</file>

<file path=ppt/slides/_rels/slide4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9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5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0.xml"/></Relationships>
</file>

<file path=ppt/slides/_rels/slide5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1.xml"/></Relationships>
</file>

<file path=ppt/slides/_rels/slide5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2.xml"/></Relationships>
</file>

<file path=ppt/slides/_rels/slide5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3.xml"/></Relationships>
</file>

<file path=ppt/slides/_rels/slide5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4.xml"/></Relationships>
</file>

<file path=ppt/slides/_rels/slide5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5.xml"/></Relationships>
</file>

<file path=ppt/slides/_rels/slide5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6.xml"/></Relationships>
</file>

<file path=ppt/slides/_rels/slide5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7.xml"/></Relationships>
</file>

<file path=ppt/slides/_rels/slide5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8.xml"/></Relationships>
</file>

<file path=ppt/slides/_rels/slide5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9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6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0.xml"/></Relationships>
</file>

<file path=ppt/slides/_rels/slide6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1.xml"/></Relationships>
</file>

<file path=ppt/slides/_rels/slide6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2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6"/>
          <p:cNvSpPr txBox="1"/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r>
              <a:rPr lang="en-US"/>
              <a:t>Python Review</a:t>
            </a:r>
            <a:endParaRPr/>
          </a:p>
        </p:txBody>
      </p:sp>
      <p:sp>
        <p:nvSpPr>
          <p:cNvPr id="25" name="Google Shape;25;p6"/>
          <p:cNvSpPr txBox="1"/>
          <p:nvPr>
            <p:ph idx="1" type="subTitle"/>
          </p:nvPr>
        </p:nvSpPr>
        <p:spPr>
          <a:xfrm>
            <a:off x="1143000" y="2701528"/>
            <a:ext cx="6858000" cy="12418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US"/>
              <a:t>Module 7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5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** operator</a:t>
            </a:r>
            <a:endParaRPr/>
          </a:p>
        </p:txBody>
      </p:sp>
      <p:sp>
        <p:nvSpPr>
          <p:cNvPr id="79" name="Google Shape;79;p15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What is the output: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num1=3**2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num2=2**3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print(num1+num2)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Answer:</a:t>
            </a:r>
            <a:br>
              <a:rPr lang="en-US"/>
            </a:br>
            <a:r>
              <a:rPr lang="en-US"/>
              <a:t>17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6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adding</a:t>
            </a:r>
            <a:r>
              <a:rPr lang="en-US"/>
              <a:t> variables</a:t>
            </a:r>
            <a:endParaRPr/>
          </a:p>
        </p:txBody>
      </p:sp>
      <p:sp>
        <p:nvSpPr>
          <p:cNvPr id="85" name="Google Shape;85;p16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-352742" lvl="0" marL="457200" rtl="0" algn="l">
              <a:spcBef>
                <a:spcPts val="750"/>
              </a:spcBef>
              <a:spcAft>
                <a:spcPts val="0"/>
              </a:spcAft>
              <a:buSzPct val="88461"/>
              <a:buChar char="●"/>
            </a:pPr>
            <a:r>
              <a:rPr lang="en-US"/>
              <a:t>What is the output of this code: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num1=5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num2=3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num3=”2”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print(num1+num2)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print(num2+num3)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7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adding variables</a:t>
            </a:r>
            <a:endParaRPr/>
          </a:p>
        </p:txBody>
      </p:sp>
      <p:sp>
        <p:nvSpPr>
          <p:cNvPr id="91" name="Google Shape;91;p17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-352742" lvl="0" marL="457200" rtl="0" algn="l">
              <a:spcBef>
                <a:spcPts val="750"/>
              </a:spcBef>
              <a:spcAft>
                <a:spcPts val="0"/>
              </a:spcAft>
              <a:buSzPct val="88461"/>
              <a:buChar char="●"/>
            </a:pPr>
            <a:r>
              <a:rPr lang="en-US"/>
              <a:t>What is the output of this code: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num1=5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num2=3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num3=”2”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print(num1+num2)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print(num2+num3)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Answer:</a:t>
            </a:r>
            <a:br>
              <a:rPr lang="en-US"/>
            </a:br>
            <a:r>
              <a:rPr lang="en-US"/>
              <a:t>8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Error, you cannot add a number and a string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8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String ranges</a:t>
            </a:r>
            <a:endParaRPr/>
          </a:p>
        </p:txBody>
      </p:sp>
      <p:sp>
        <p:nvSpPr>
          <p:cNvPr id="97" name="Google Shape;97;p18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What is the output of the following code: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course=”cse1321”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print(course[1:5])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9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String ranges</a:t>
            </a:r>
            <a:endParaRPr/>
          </a:p>
        </p:txBody>
      </p:sp>
      <p:sp>
        <p:nvSpPr>
          <p:cNvPr id="103" name="Google Shape;103;p19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What is the output of the following code: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course=”cse1321”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print(course[1:5])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Answer</a:t>
            </a:r>
            <a:endParaRPr/>
          </a:p>
          <a:p>
            <a:pPr indent="0" lvl="0" marL="45720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se13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0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String ranges with step</a:t>
            </a:r>
            <a:endParaRPr/>
          </a:p>
        </p:txBody>
      </p:sp>
      <p:sp>
        <p:nvSpPr>
          <p:cNvPr id="109" name="Google Shape;109;p20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What is the output of this string: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course=”cse1321”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print(course[0:3:2])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1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String ranges with step</a:t>
            </a:r>
            <a:endParaRPr/>
          </a:p>
        </p:txBody>
      </p:sp>
      <p:sp>
        <p:nvSpPr>
          <p:cNvPr id="115" name="Google Shape;115;p21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What is the output of this string: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course=”cse1321”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print(course[0:3:2])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Answer</a:t>
            </a:r>
            <a:br>
              <a:rPr lang="en-US"/>
            </a:br>
            <a:r>
              <a:rPr lang="en-US"/>
              <a:t>ce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2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String ranges with negative numbers</a:t>
            </a:r>
            <a:endParaRPr/>
          </a:p>
        </p:txBody>
      </p:sp>
      <p:sp>
        <p:nvSpPr>
          <p:cNvPr id="121" name="Google Shape;121;p22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What is the output of this string: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course=”cse1321”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print(course[0:-2])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3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String ranges with negative numbers</a:t>
            </a:r>
            <a:endParaRPr/>
          </a:p>
        </p:txBody>
      </p:sp>
      <p:sp>
        <p:nvSpPr>
          <p:cNvPr id="127" name="Google Shape;127;p23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What is the output of this string: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course=”cse1321”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print(course[0:-2])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Answer</a:t>
            </a:r>
            <a:endParaRPr/>
          </a:p>
          <a:p>
            <a:pPr indent="0" lvl="0" marL="45720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cse13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4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String ranges with negative numbers</a:t>
            </a:r>
            <a:endParaRPr/>
          </a:p>
        </p:txBody>
      </p:sp>
      <p:sp>
        <p:nvSpPr>
          <p:cNvPr id="133" name="Google Shape;133;p24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What is the output of this string: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course=”cse1321”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print(course[5:0:-2])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How to use these slides</a:t>
            </a:r>
            <a:endParaRPr/>
          </a:p>
        </p:txBody>
      </p:sp>
      <p:sp>
        <p:nvSpPr>
          <p:cNvPr id="31" name="Google Shape;31;p7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After each question, an answer is shown.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b="1" lang="en-US"/>
              <a:t>Do not just read the slides, you will not learn from that.</a:t>
            </a:r>
            <a:endParaRPr b="1"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Instead, attempt to come up with the answer yourself, then check the answer.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Note the provided code answers are not the only way to solve the problem, there may be many valid answers.	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5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String ranges with negative numbers</a:t>
            </a:r>
            <a:endParaRPr/>
          </a:p>
        </p:txBody>
      </p:sp>
      <p:sp>
        <p:nvSpPr>
          <p:cNvPr id="139" name="Google Shape;139;p25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What is the output of this string: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course=”cse1321”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print(course[5:0:-2])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Answer</a:t>
            </a:r>
            <a:endParaRPr/>
          </a:p>
          <a:p>
            <a:pPr indent="0" lvl="0" marL="45720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21s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6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String multiplication</a:t>
            </a:r>
            <a:endParaRPr/>
          </a:p>
        </p:txBody>
      </p:sp>
      <p:sp>
        <p:nvSpPr>
          <p:cNvPr id="145" name="Google Shape;145;p26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What is the output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myString=“ab” * 3 * 2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print(myString)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7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String multiplication</a:t>
            </a:r>
            <a:endParaRPr/>
          </a:p>
        </p:txBody>
      </p:sp>
      <p:sp>
        <p:nvSpPr>
          <p:cNvPr id="151" name="Google Shape;151;p27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What is the output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myString=“ab” * 3 * 2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print(myString)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Answer:</a:t>
            </a:r>
            <a:endParaRPr/>
          </a:p>
          <a:p>
            <a:pPr indent="0" lvl="0" marL="45720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abababababab</a:t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8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functions</a:t>
            </a:r>
            <a:endParaRPr/>
          </a:p>
        </p:txBody>
      </p:sp>
      <p:sp>
        <p:nvSpPr>
          <p:cNvPr id="157" name="Google Shape;157;p28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What is the output of the following code: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def doStuff(num1, num2=1):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     answer=num1*num2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     print(answer)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doStuff(3,4)</a:t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9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functions</a:t>
            </a:r>
            <a:endParaRPr/>
          </a:p>
        </p:txBody>
      </p:sp>
      <p:sp>
        <p:nvSpPr>
          <p:cNvPr id="163" name="Google Shape;163;p29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What is the output of the following code: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def doStuff(num1, num2=1):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     answer=num1*num2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     print(answer)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doStuff(3,4)</a:t>
            </a:r>
            <a:endParaRPr/>
          </a:p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Answer:</a:t>
            </a:r>
            <a:endParaRPr/>
          </a:p>
          <a:p>
            <a:pPr indent="0" lvl="0" marL="45720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12</a:t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30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range</a:t>
            </a:r>
            <a:endParaRPr/>
          </a:p>
        </p:txBody>
      </p:sp>
      <p:sp>
        <p:nvSpPr>
          <p:cNvPr id="169" name="Google Shape;169;p30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What is the output of the following code: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for i in range(2,7,3):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    print(i,end=’,’)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31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range</a:t>
            </a:r>
            <a:endParaRPr/>
          </a:p>
        </p:txBody>
      </p:sp>
      <p:sp>
        <p:nvSpPr>
          <p:cNvPr id="175" name="Google Shape;175;p31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What is the output of the following code: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for i in range(2,7,3):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    print(i,end=’,’)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Answer:</a:t>
            </a:r>
            <a:endParaRPr/>
          </a:p>
          <a:p>
            <a:pPr indent="0" lvl="0" marL="45720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2,5,</a:t>
            </a:r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32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scope</a:t>
            </a:r>
            <a:endParaRPr/>
          </a:p>
        </p:txBody>
      </p:sp>
      <p:sp>
        <p:nvSpPr>
          <p:cNvPr id="181" name="Google Shape;181;p32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336550" lvl="0" marL="457200" rtl="0" algn="l">
              <a:spcBef>
                <a:spcPts val="750"/>
              </a:spcBef>
              <a:spcAft>
                <a:spcPts val="0"/>
              </a:spcAft>
              <a:buSzPts val="1700"/>
              <a:buChar char="●"/>
            </a:pPr>
            <a:r>
              <a:rPr lang="en-US" sz="2000"/>
              <a:t>What is the output:</a:t>
            </a:r>
            <a:endParaRPr sz="2000"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 sz="2000"/>
              <a:t>price=100</a:t>
            </a:r>
            <a:endParaRPr sz="2000"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 sz="2000"/>
              <a:t>def currentPrice():</a:t>
            </a:r>
            <a:endParaRPr sz="2000"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 sz="2000"/>
              <a:t>    price=95</a:t>
            </a:r>
            <a:endParaRPr sz="2000"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 sz="2000"/>
              <a:t>    print(price)</a:t>
            </a:r>
            <a:endParaRPr sz="2000"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 sz="2000"/>
              <a:t>currentPrice()</a:t>
            </a:r>
            <a:endParaRPr sz="2000"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 sz="2000"/>
              <a:t>print(price)</a:t>
            </a:r>
            <a:endParaRPr sz="2000"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33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scope</a:t>
            </a:r>
            <a:endParaRPr/>
          </a:p>
        </p:txBody>
      </p:sp>
      <p:sp>
        <p:nvSpPr>
          <p:cNvPr id="187" name="Google Shape;187;p33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-336550" lvl="0" marL="457200" rtl="0" algn="l">
              <a:spcBef>
                <a:spcPts val="750"/>
              </a:spcBef>
              <a:spcAft>
                <a:spcPts val="0"/>
              </a:spcAft>
              <a:buSzPts val="1700"/>
              <a:buChar char="●"/>
            </a:pPr>
            <a:r>
              <a:rPr lang="en-US" sz="2000"/>
              <a:t>What is the output:</a:t>
            </a:r>
            <a:endParaRPr sz="2000"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 sz="2000"/>
              <a:t>price=100</a:t>
            </a:r>
            <a:endParaRPr sz="2000"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 sz="2000"/>
              <a:t>def currentPrice():</a:t>
            </a:r>
            <a:endParaRPr sz="2000"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 sz="2000"/>
              <a:t>    price=95</a:t>
            </a:r>
            <a:endParaRPr sz="2000"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 sz="2000"/>
              <a:t>    print(price)</a:t>
            </a:r>
            <a:endParaRPr sz="2000"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 sz="2000"/>
              <a:t>currentPrice()</a:t>
            </a:r>
            <a:endParaRPr sz="2000"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 sz="2000"/>
              <a:t>print(price)</a:t>
            </a:r>
            <a:endParaRPr sz="2000"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  <a:p>
            <a:pPr indent="-355600" lvl="0" marL="457200" rtl="0" algn="l">
              <a:spcBef>
                <a:spcPts val="750"/>
              </a:spcBef>
              <a:spcAft>
                <a:spcPts val="0"/>
              </a:spcAft>
              <a:buSzPts val="2000"/>
              <a:buChar char="●"/>
            </a:pPr>
            <a:r>
              <a:rPr lang="en-US" sz="2000"/>
              <a:t>Answer:</a:t>
            </a:r>
            <a:endParaRPr sz="2000"/>
          </a:p>
          <a:p>
            <a:pPr indent="0" lvl="0" marL="45720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 sz="2000"/>
              <a:t>95</a:t>
            </a:r>
            <a:endParaRPr sz="2000"/>
          </a:p>
          <a:p>
            <a:pPr indent="0" lvl="0" marL="45720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 sz="2000"/>
              <a:t>100</a:t>
            </a:r>
            <a:endParaRPr sz="200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34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Practice #1</a:t>
            </a:r>
            <a:endParaRPr/>
          </a:p>
        </p:txBody>
      </p:sp>
      <p:sp>
        <p:nvSpPr>
          <p:cNvPr id="193" name="Google Shape;193;p34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Write a method which reads numbers from the user until they enter -1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Find the average of the numbers they entered.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Algorithms and Abstraction</a:t>
            </a:r>
            <a:endParaRPr/>
          </a:p>
        </p:txBody>
      </p:sp>
      <p:sp>
        <p:nvSpPr>
          <p:cNvPr id="37" name="Google Shape;37;p8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spcBef>
                <a:spcPts val="0"/>
              </a:spcBef>
              <a:spcAft>
                <a:spcPts val="0"/>
              </a:spcAft>
              <a:buSzPts val="2800"/>
              <a:buChar char="•"/>
            </a:pP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What does the word Abstraction mean?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35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Practice #1 - An Answer</a:t>
            </a:r>
            <a:endParaRPr/>
          </a:p>
        </p:txBody>
      </p:sp>
      <p:sp>
        <p:nvSpPr>
          <p:cNvPr id="199" name="Google Shape;199;p35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nextNum=0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sum=0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count=0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while(nextNum!=-1):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    nextNum = int(input("Enter a number"))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    if nextNum!=-1: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        sum+=nextNum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        count+=1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average=sum/count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print("Average is ",average)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36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Practice #2</a:t>
            </a:r>
            <a:endParaRPr/>
          </a:p>
        </p:txBody>
      </p:sp>
      <p:sp>
        <p:nvSpPr>
          <p:cNvPr id="205" name="Google Shape;205;p36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Write a function which takes in 2 strings and detects if one string is the reverse of the other?</a:t>
            </a:r>
            <a:endParaRPr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37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Practice #2</a:t>
            </a:r>
            <a:r>
              <a:rPr lang="en-US"/>
              <a:t> - An Answer</a:t>
            </a:r>
            <a:endParaRPr/>
          </a:p>
        </p:txBody>
      </p:sp>
      <p:sp>
        <p:nvSpPr>
          <p:cNvPr id="211" name="Google Shape;211;p37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def isReverse(string1, string2):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    string3 = string1[::-1]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    if string2 == string3: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        print("Yea")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    else: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        print("No")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isReverse("abcd","dcba")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38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Practice #3</a:t>
            </a:r>
            <a:endParaRPr/>
          </a:p>
        </p:txBody>
      </p:sp>
      <p:sp>
        <p:nvSpPr>
          <p:cNvPr id="217" name="Google Shape;217;p38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Write a function to check if a passed in string is a palindrome.  A palindrome is a string which reads the same forward and back.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“abcba” is a </a:t>
            </a:r>
            <a:r>
              <a:rPr lang="en-US"/>
              <a:t>palindrome</a:t>
            </a:r>
            <a:r>
              <a:rPr lang="en-US"/>
              <a:t>, “A man, a  plan, a canal, panama” is also one if you just look at the letters.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Hint:</a:t>
            </a:r>
            <a:br>
              <a:rPr lang="en-US"/>
            </a:br>
            <a:r>
              <a:rPr lang="en-US"/>
              <a:t>If you reverse the string, it should equal the original string.</a:t>
            </a:r>
            <a:endParaRPr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39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Practice #3</a:t>
            </a:r>
            <a:r>
              <a:rPr lang="en-US"/>
              <a:t> - An Answer</a:t>
            </a:r>
            <a:endParaRPr/>
          </a:p>
        </p:txBody>
      </p:sp>
      <p:sp>
        <p:nvSpPr>
          <p:cNvPr id="223" name="Google Shape;223;p39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def isPalindrome(string1):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    string2 = string1[::-1]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    if string1==string2: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        return True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    else: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        return False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print(isPalindrome("abcba"))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40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Practice #4</a:t>
            </a:r>
            <a:endParaRPr/>
          </a:p>
        </p:txBody>
      </p:sp>
      <p:sp>
        <p:nvSpPr>
          <p:cNvPr id="229" name="Google Shape;229;p40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-352742" lvl="0" marL="457200" rtl="0" algn="l">
              <a:spcBef>
                <a:spcPts val="750"/>
              </a:spcBef>
              <a:spcAft>
                <a:spcPts val="0"/>
              </a:spcAft>
              <a:buSzPct val="88461"/>
              <a:buChar char="●"/>
            </a:pPr>
            <a:r>
              <a:rPr lang="en-US"/>
              <a:t>Given a list of numbers:  </a:t>
            </a:r>
            <a:r>
              <a:rPr lang="en-US"/>
              <a:t>2,3,4,5,11,13,15,17</a:t>
            </a:r>
            <a:endParaRPr/>
          </a:p>
          <a:p>
            <a:pPr indent="-358140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-US"/>
              <a:t>Sum the first and last number</a:t>
            </a:r>
            <a:endParaRPr/>
          </a:p>
          <a:p>
            <a:pPr indent="-358140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-US"/>
              <a:t>Sum the second and second last number</a:t>
            </a:r>
            <a:endParaRPr/>
          </a:p>
          <a:p>
            <a:pPr indent="-358140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-US"/>
              <a:t>Sum the third and third last number</a:t>
            </a:r>
            <a:endParaRPr/>
          </a:p>
          <a:p>
            <a:pPr indent="-358140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-US"/>
              <a:t>etc.</a:t>
            </a:r>
            <a:endParaRPr/>
          </a:p>
          <a:p>
            <a:pPr indent="-352742" lvl="0" marL="457200" rtl="0" algn="l">
              <a:spcBef>
                <a:spcPts val="0"/>
              </a:spcBef>
              <a:spcAft>
                <a:spcPts val="0"/>
              </a:spcAft>
              <a:buSzPct val="88461"/>
              <a:buChar char="●"/>
            </a:pPr>
            <a:r>
              <a:rPr lang="en-US"/>
              <a:t>Your solution should work for any size list.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This should print out: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19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18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17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16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41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Practice #4</a:t>
            </a:r>
            <a:r>
              <a:rPr lang="en-US"/>
              <a:t> - An Answer</a:t>
            </a:r>
            <a:endParaRPr/>
          </a:p>
        </p:txBody>
      </p:sp>
      <p:sp>
        <p:nvSpPr>
          <p:cNvPr id="235" name="Google Shape;235;p41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numbers1=[2,3,4,5,11,13,15,17]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for num in range(int(len(numbers1)/2)):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    firstnum=numbers1[num]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    lastnum=numbers1[len(numbers1)-1-num]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    sum=firstnum+lastnum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    print(sum)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42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Practice #5</a:t>
            </a:r>
            <a:endParaRPr/>
          </a:p>
        </p:txBody>
      </p:sp>
      <p:sp>
        <p:nvSpPr>
          <p:cNvPr id="241" name="Google Shape;241;p42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fontScale="77500" lnSpcReduction="20000"/>
          </a:bodyPr>
          <a:lstStyle/>
          <a:p>
            <a:pPr indent="-341788" lvl="0" marL="457200" rtl="0" algn="l">
              <a:spcBef>
                <a:spcPts val="750"/>
              </a:spcBef>
              <a:spcAft>
                <a:spcPts val="0"/>
              </a:spcAft>
              <a:buSzPct val="88461"/>
              <a:buChar char="●"/>
            </a:pPr>
            <a:r>
              <a:rPr lang="en-US"/>
              <a:t>Write a function which takes in a size greater or equal to 3, and draws a square of that size.</a:t>
            </a:r>
            <a:endParaRPr/>
          </a:p>
          <a:p>
            <a:pPr indent="-341788" lvl="0" marL="457200" rtl="0" algn="l">
              <a:spcBef>
                <a:spcPts val="0"/>
              </a:spcBef>
              <a:spcAft>
                <a:spcPts val="0"/>
              </a:spcAft>
              <a:buSzPct val="88461"/>
              <a:buChar char="●"/>
            </a:pPr>
            <a:r>
              <a:rPr lang="en-US"/>
              <a:t>If passed in 3, it’ll output:</a:t>
            </a:r>
            <a:endParaRPr/>
          </a:p>
          <a:p>
            <a:pPr indent="0" lvl="0" marL="45720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---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| |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---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-341788" lvl="0" marL="457200" rtl="0" algn="l">
              <a:spcBef>
                <a:spcPts val="750"/>
              </a:spcBef>
              <a:spcAft>
                <a:spcPts val="0"/>
              </a:spcAft>
              <a:buSzPct val="88461"/>
              <a:buChar char="●"/>
            </a:pPr>
            <a:r>
              <a:rPr lang="en-US"/>
              <a:t>If passed in 5, it’ll output:</a:t>
            </a:r>
            <a:endParaRPr/>
          </a:p>
          <a:p>
            <a:pPr indent="0" lvl="0" marL="45720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-----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|   |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|   |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|   |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-----</a:t>
            </a:r>
            <a:endParaRPr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43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Practice #5</a:t>
            </a:r>
            <a:r>
              <a:rPr lang="en-US"/>
              <a:t> - An Answer</a:t>
            </a:r>
            <a:endParaRPr/>
          </a:p>
        </p:txBody>
      </p:sp>
      <p:sp>
        <p:nvSpPr>
          <p:cNvPr id="247" name="Google Shape;247;p43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fontScale="77500" lnSpcReduction="20000"/>
          </a:bodyPr>
          <a:lstStyle/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def printSquare(size):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    print("-"*size)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    for row in range(size-2):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        print("|",end='')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        for spaces in range(size-2):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            print(" ",end='')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        print("|")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    print("-" * size)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printSquare(5)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44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Practice #6</a:t>
            </a:r>
            <a:endParaRPr/>
          </a:p>
        </p:txBody>
      </p:sp>
      <p:sp>
        <p:nvSpPr>
          <p:cNvPr id="253" name="Google Shape;253;p44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Write a function which takes in a number, and returns the multiplication tables for that number: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For example if passed 4 it should return:</a:t>
            </a:r>
            <a:endParaRPr/>
          </a:p>
          <a:p>
            <a:pPr indent="0" lvl="0" marL="45720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4*0=0</a:t>
            </a:r>
            <a:endParaRPr/>
          </a:p>
          <a:p>
            <a:pPr indent="0" lvl="0" marL="45720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4*1=4</a:t>
            </a:r>
            <a:endParaRPr/>
          </a:p>
          <a:p>
            <a:pPr indent="0" lvl="0" marL="45720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4*2=8</a:t>
            </a:r>
            <a:endParaRPr/>
          </a:p>
          <a:p>
            <a:pPr indent="0" lvl="0" marL="45720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…</a:t>
            </a:r>
            <a:endParaRPr/>
          </a:p>
          <a:p>
            <a:pPr indent="0" lvl="0" marL="45720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4*12=48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9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Algorithms and Abstraction</a:t>
            </a:r>
            <a:endParaRPr/>
          </a:p>
        </p:txBody>
      </p:sp>
      <p:sp>
        <p:nvSpPr>
          <p:cNvPr id="43" name="Google Shape;43;p9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spcBef>
                <a:spcPts val="0"/>
              </a:spcBef>
              <a:spcAft>
                <a:spcPts val="0"/>
              </a:spcAft>
              <a:buSzPts val="2800"/>
              <a:buChar char="•"/>
            </a:pP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What does the word Abstraction mean?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0" lvl="0" marL="2286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-228600" lvl="0" marL="228600" rtl="0" algn="l">
              <a:spcBef>
                <a:spcPts val="1000"/>
              </a:spcBef>
              <a:spcAft>
                <a:spcPts val="0"/>
              </a:spcAft>
              <a:buSzPts val="2800"/>
              <a:buChar char="•"/>
            </a:pP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Abstraction is: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-228600" lvl="1" marL="685800" rtl="0" algn="l">
              <a:lnSpc>
                <a:spcPct val="105000"/>
              </a:lnSpc>
              <a:spcBef>
                <a:spcPts val="50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Calibri"/>
              <a:buChar char="•"/>
            </a:pPr>
            <a:r>
              <a:rPr lang="en-US" sz="20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LOGICAL GROUPING</a:t>
            </a:r>
            <a:r>
              <a:rPr lang="en-US" sz="2000">
                <a:latin typeface="Calibri"/>
                <a:ea typeface="Calibri"/>
                <a:cs typeface="Calibri"/>
                <a:sym typeface="Calibri"/>
              </a:rPr>
              <a:t> of concepts or objects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-228600" lvl="1" marL="685800" rtl="0" algn="l">
              <a:lnSpc>
                <a:spcPct val="105000"/>
              </a:lnSpc>
              <a:spcBef>
                <a:spcPts val="500"/>
              </a:spcBef>
              <a:spcAft>
                <a:spcPts val="0"/>
              </a:spcAft>
              <a:buSzPts val="2000"/>
              <a:buFont typeface="Calibri"/>
              <a:buChar char="•"/>
            </a:pPr>
            <a:r>
              <a:rPr lang="en-US" sz="2000" u="sng">
                <a:latin typeface="Calibri"/>
                <a:ea typeface="Calibri"/>
                <a:cs typeface="Calibri"/>
                <a:sym typeface="Calibri"/>
              </a:rPr>
              <a:t>Hide the details</a:t>
            </a:r>
            <a:r>
              <a:rPr lang="en-US" sz="2000">
                <a:latin typeface="Calibri"/>
                <a:ea typeface="Calibri"/>
                <a:cs typeface="Calibri"/>
                <a:sym typeface="Calibri"/>
              </a:rPr>
              <a:t> (in functions or methods)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-228600" lvl="1" marL="685800" rtl="0" algn="l">
              <a:lnSpc>
                <a:spcPct val="105000"/>
              </a:lnSpc>
              <a:spcBef>
                <a:spcPts val="500"/>
              </a:spcBef>
              <a:spcAft>
                <a:spcPts val="0"/>
              </a:spcAft>
              <a:buSzPts val="2000"/>
              <a:buFont typeface="Calibri"/>
              <a:buChar char="•"/>
            </a:pPr>
            <a:r>
              <a:rPr lang="en-US" sz="2000">
                <a:latin typeface="Calibri"/>
                <a:ea typeface="Calibri"/>
                <a:cs typeface="Calibri"/>
                <a:sym typeface="Calibri"/>
              </a:rPr>
              <a:t>We like to think at a high level of abstraction (no details)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-228600" lvl="1" marL="685800" rtl="0" algn="l">
              <a:lnSpc>
                <a:spcPct val="105000"/>
              </a:lnSpc>
              <a:spcBef>
                <a:spcPts val="500"/>
              </a:spcBef>
              <a:spcAft>
                <a:spcPts val="0"/>
              </a:spcAft>
              <a:buSzPts val="2000"/>
              <a:buFont typeface="Calibri"/>
              <a:buChar char="•"/>
            </a:pPr>
            <a:r>
              <a:rPr lang="en-US" sz="2000">
                <a:latin typeface="Calibri"/>
                <a:ea typeface="Calibri"/>
                <a:cs typeface="Calibri"/>
                <a:sym typeface="Calibri"/>
              </a:rPr>
              <a:t>Too many details overwhelm us!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45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Practice #6</a:t>
            </a:r>
            <a:r>
              <a:rPr lang="en-US"/>
              <a:t> - An Answer</a:t>
            </a:r>
            <a:endParaRPr/>
          </a:p>
        </p:txBody>
      </p:sp>
      <p:sp>
        <p:nvSpPr>
          <p:cNvPr id="259" name="Google Shape;259;p45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def timesTable(num):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    for i in range(13):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        print(num,"*",i,"=",num*i)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print(timesTable(5))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46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Practice #7</a:t>
            </a:r>
            <a:endParaRPr/>
          </a:p>
        </p:txBody>
      </p:sp>
      <p:sp>
        <p:nvSpPr>
          <p:cNvPr id="265" name="Google Shape;265;p46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A movie theater is selling seats for different prices.  Help them by creating a list of prices.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The rules are, the first 20 </a:t>
            </a:r>
            <a:r>
              <a:rPr lang="en-US"/>
              <a:t>people</a:t>
            </a:r>
            <a:r>
              <a:rPr lang="en-US"/>
              <a:t> pay $10, the next 20 pay $12, the next 20 pay $13, the next 20 pay $16, everyone else pays $20</a:t>
            </a:r>
            <a:endParaRPr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9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47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Practice #7</a:t>
            </a:r>
            <a:r>
              <a:rPr lang="en-US"/>
              <a:t> - An Answer</a:t>
            </a:r>
            <a:endParaRPr/>
          </a:p>
        </p:txBody>
      </p:sp>
      <p:sp>
        <p:nvSpPr>
          <p:cNvPr id="271" name="Google Shape;271;p47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fontScale="62500" lnSpcReduction="20000"/>
          </a:bodyPr>
          <a:lstStyle/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prices=[]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for i in range(1,150):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    if i&lt;=20: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        prices.append(10)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    elif i&lt;=40: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        prices.append(12)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    elif i&lt;=60: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        prices.append(13)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    elif i&lt;=80: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        prices.append(16)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    else: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        prices.append(20)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print(prices)</a:t>
            </a:r>
            <a:endParaRPr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5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48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Practice #8</a:t>
            </a:r>
            <a:endParaRPr/>
          </a:p>
        </p:txBody>
      </p:sp>
      <p:sp>
        <p:nvSpPr>
          <p:cNvPr id="277" name="Google Shape;277;p48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Read in 5 names from the user.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Put them into a list 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Sort the list, and print out the name that starts with the last alphabetical character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Sample output: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Enter a name:Jane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Enter a name:Bob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Enter a name:Tim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Enter a name:Mike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Enter a name:Fred</a:t>
            </a:r>
            <a:endParaRPr/>
          </a:p>
          <a:p>
            <a:pPr indent="-387350" lvl="2" marL="1371600" rtl="0" algn="l">
              <a:spcBef>
                <a:spcPts val="0"/>
              </a:spcBef>
              <a:spcAft>
                <a:spcPts val="0"/>
              </a:spcAft>
              <a:buSzPts val="2500"/>
              <a:buChar char="■"/>
            </a:pPr>
            <a:r>
              <a:rPr lang="en-US"/>
              <a:t>Tim</a:t>
            </a:r>
            <a:endParaRPr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49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Practice #8</a:t>
            </a:r>
            <a:r>
              <a:rPr lang="en-US"/>
              <a:t> - An Answer</a:t>
            </a:r>
            <a:endParaRPr/>
          </a:p>
        </p:txBody>
      </p:sp>
      <p:sp>
        <p:nvSpPr>
          <p:cNvPr id="283" name="Google Shape;283;p49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allNames=[]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for i in range(5):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    name=input("Enter a name:")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    allNames.append(name)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allNames.sort()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print(allNames[4])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50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Practice #9</a:t>
            </a:r>
            <a:endParaRPr/>
          </a:p>
        </p:txBody>
      </p:sp>
      <p:sp>
        <p:nvSpPr>
          <p:cNvPr id="289" name="Google Shape;289;p50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A deck of playing cards is made up of 52 cards.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Each card has a suite </a:t>
            </a:r>
            <a:endParaRPr/>
          </a:p>
          <a:p>
            <a:pPr indent="-387350" lvl="2" marL="1371600" rtl="0" algn="l">
              <a:spcBef>
                <a:spcPts val="0"/>
              </a:spcBef>
              <a:spcAft>
                <a:spcPts val="0"/>
              </a:spcAft>
              <a:buSzPts val="2500"/>
              <a:buChar char="■"/>
            </a:pPr>
            <a:r>
              <a:rPr lang="en-US"/>
              <a:t>(Hearts, Clubs, </a:t>
            </a:r>
            <a:r>
              <a:rPr lang="en-US"/>
              <a:t>Diamonds, Spades)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Each card has a value </a:t>
            </a:r>
            <a:endParaRPr/>
          </a:p>
          <a:p>
            <a:pPr indent="-387350" lvl="2" marL="1371600" rtl="0" algn="l">
              <a:spcBef>
                <a:spcPts val="0"/>
              </a:spcBef>
              <a:spcAft>
                <a:spcPts val="0"/>
              </a:spcAft>
              <a:buSzPts val="2500"/>
              <a:buChar char="■"/>
            </a:pPr>
            <a:r>
              <a:rPr lang="en-US"/>
              <a:t>(A, 2, 3, 4, 5, 6, 7, 8, 9, 10, J, Q, K)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Write a function that creates a list of all 52 cards and returns it.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A of Hearts, 2 of Hearts, 3 of Hearts….K of Spades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 sz="2600"/>
              <a:t>Print all the cards.</a:t>
            </a:r>
            <a:endParaRPr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3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51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Practice #9</a:t>
            </a:r>
            <a:r>
              <a:rPr lang="en-US"/>
              <a:t> - An Answer</a:t>
            </a:r>
            <a:endParaRPr/>
          </a:p>
        </p:txBody>
      </p:sp>
      <p:sp>
        <p:nvSpPr>
          <p:cNvPr id="295" name="Google Shape;295;p51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def makeDeck():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    cards=[]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    for suite in ("Hearts","Diamonds","Clubs","Spades"):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        for value in ("A","2","3","4","5","6","7","8","9","10","J","Q","K"):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            cards.append(value+" of "+suite)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    return cards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print(makeDeck())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9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52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Practice #10</a:t>
            </a:r>
            <a:endParaRPr/>
          </a:p>
        </p:txBody>
      </p:sp>
      <p:sp>
        <p:nvSpPr>
          <p:cNvPr id="301" name="Google Shape;301;p52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Write a method which takes in a list and shuffles it </a:t>
            </a:r>
            <a:r>
              <a:rPr lang="en-US"/>
              <a:t>randomly</a:t>
            </a:r>
            <a:r>
              <a:rPr lang="en-US"/>
              <a:t>.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Pick 2 random positions in the list, and switch the cards in those positions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Do that 50 times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Return the shuffled list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You can use the previous method you created to deck of cards and then use your new method to shuffle it.</a:t>
            </a:r>
            <a:endParaRPr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5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p53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Practice #10</a:t>
            </a:r>
            <a:r>
              <a:rPr lang="en-US"/>
              <a:t> - An Answer</a:t>
            </a:r>
            <a:endParaRPr/>
          </a:p>
        </p:txBody>
      </p:sp>
      <p:sp>
        <p:nvSpPr>
          <p:cNvPr id="307" name="Google Shape;307;p53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fontScale="70000" lnSpcReduction="20000"/>
          </a:bodyPr>
          <a:lstStyle/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def shuffleDeck(theList):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    for shuffle in range(50):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        position1=random.randint(0,51)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        position2=random.randint(0,51)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        temp=theList[position1]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        theList[position1]=theList[position2]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        theList[position2]=temp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    return theList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cards=makeDeck()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print(shuffleDeck(cards))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p54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Practice #11</a:t>
            </a:r>
            <a:endParaRPr/>
          </a:p>
        </p:txBody>
      </p:sp>
      <p:sp>
        <p:nvSpPr>
          <p:cNvPr id="313" name="Google Shape;313;p54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Write a function which takes in a two dimensional list of passenger names, and a particular name, it should search the two dimensional list (2 columns wide, by 8 rows) to see if any passenger has that name.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Here is an example list: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passengers=</a:t>
            </a:r>
            <a:r>
              <a:rPr lang="en-US"/>
              <a:t>[['Alice', 'Bob'], ['Charlie', 'David'], ['Eva', 'Frank'], ['Grace', 'Hannah'], ['Ian', 'Jack'], ['Kathy', 'Leo'], ['Mia', 'Nina'], ['Oscar', 'Paul']]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0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Variables</a:t>
            </a:r>
            <a:endParaRPr/>
          </a:p>
        </p:txBody>
      </p:sp>
      <p:sp>
        <p:nvSpPr>
          <p:cNvPr id="49" name="Google Shape;49;p10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What is the output of the following code: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a, b, c = 10, 20, 30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print(b)</a:t>
            </a:r>
            <a:endParaRPr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7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Google Shape;318;p55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Practice #11 - An Answer</a:t>
            </a:r>
            <a:endParaRPr/>
          </a:p>
        </p:txBody>
      </p:sp>
      <p:sp>
        <p:nvSpPr>
          <p:cNvPr id="319" name="Google Shape;319;p55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fontScale="62500" lnSpcReduction="20000"/>
          </a:bodyPr>
          <a:lstStyle/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def searchPassengers(allPassengers,nameToCheck):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    for row in allPassengers: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        for column in row: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            if column==nameToCheck: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                return True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    return False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passengers = [["Alice", "Bob"], ["Charlie", "David"], ["Eva", "Frank"], ["Grace", "Hannah"], ["Ian", "Jack"], ["Kathy", "Leo"], ["Mia", "Nina"], ["Oscar", "Paul"]]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if(searchPassengers(passengers,"Jill")):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    print("Jill is on the plane")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else: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    print("Jill is not on the plane")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3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Google Shape;324;p56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Practice #12</a:t>
            </a:r>
            <a:endParaRPr/>
          </a:p>
        </p:txBody>
      </p:sp>
      <p:sp>
        <p:nvSpPr>
          <p:cNvPr id="325" name="Google Shape;325;p56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Given this dictionary: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months = {1:'January', 2:'February', 3:'March', 4:'April', 5:'May', 6:'June', 7:'July', 8:'August', 9:'September', 10:'October', 11:'November', 12:'December'}</a:t>
            </a:r>
            <a:endParaRPr/>
          </a:p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Write a function which takes in that dictionary and a date such as 2/14 and returns “14 day of February”</a:t>
            </a:r>
            <a:endParaRPr/>
          </a:p>
          <a:p>
            <a:pPr indent="0" lvl="0" marL="45720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45720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9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Google Shape;330;p57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Practice #12 - An Answer</a:t>
            </a:r>
            <a:endParaRPr/>
          </a:p>
        </p:txBody>
      </p:sp>
      <p:sp>
        <p:nvSpPr>
          <p:cNvPr id="331" name="Google Shape;331;p57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def niceDate(months,theDate):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    (mon,day)=theDate.split('/')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    monthName=months[int(mon)]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    return day+" day of "+monthName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months = {1:'January', 2:'February',3:'March',4:'April',5:'May',6:'June',7:'July',8:'August',9:'September',10:'October',11:'November',12:'December'}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date='2/14'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print(niceDate(months,date))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5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p58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Practice #13 </a:t>
            </a:r>
            <a:endParaRPr/>
          </a:p>
        </p:txBody>
      </p:sp>
      <p:sp>
        <p:nvSpPr>
          <p:cNvPr id="337" name="Google Shape;337;p58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Declare a python class called Elevator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It should variables for current_floor (an integer), destination_floor (an integer), current_weight (a number)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It should have a constructor which defaults current_floor, and destination_floor to 1, and current_weight to 0.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It should have a function called move which takes a new destination.  Assuming the destination is between 1 and 20, it </a:t>
            </a:r>
            <a:r>
              <a:rPr lang="en-US"/>
              <a:t>should</a:t>
            </a:r>
            <a:r>
              <a:rPr lang="en-US"/>
              <a:t> print out all the floors from where it is, to where it’s going.  If it’s not a valid floor tell them.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Create 2 elevators, send one to floor 5, and the other to floor 10</a:t>
            </a:r>
            <a:endParaRPr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p59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Practice #13 - An Answer</a:t>
            </a:r>
            <a:endParaRPr/>
          </a:p>
        </p:txBody>
      </p:sp>
      <p:sp>
        <p:nvSpPr>
          <p:cNvPr id="343" name="Google Shape;343;p59"/>
          <p:cNvSpPr txBox="1"/>
          <p:nvPr>
            <p:ph idx="1" type="body"/>
          </p:nvPr>
        </p:nvSpPr>
        <p:spPr>
          <a:xfrm>
            <a:off x="369875" y="940000"/>
            <a:ext cx="42021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fontScale="25000" lnSpcReduction="20000"/>
          </a:bodyPr>
          <a:lstStyle/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class Elevator: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    def __init__(self,elevatorNumber,current_floor=0,destination_floor=0,weight=0.0):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        self.current_floor=current_floor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        self.destination_floor=destination_floor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        self.weight=weight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        self.elevatorNum=elevatorNumber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    def move(self,newDestination):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        if 1&lt;=newDestination&lt;=20: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            self.destination_floor=newDestination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            if(newDestination&gt;self.current_floor):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                print(self.elevatorNum," is going up")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                while self.current_floor&lt;newDestination: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                    self.current_floor+=1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                    print("Elevator",self.elevatorNum,"is currently on floor",self.current_floor)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            else: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                print(self.elevatorNum," is going down from ",self.current_floor," going to ",newDestination)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                while self.current_floor&gt;newDestination: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                    self.current_floor-=1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                    print("Elevator", self.elevatorNum, "is currently on floor", self.current_floor)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        else: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            print("Invalid Floor for elevator",self.elevatorNum)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4" name="Google Shape;344;p59"/>
          <p:cNvSpPr txBox="1"/>
          <p:nvPr/>
        </p:nvSpPr>
        <p:spPr>
          <a:xfrm>
            <a:off x="4570425" y="927700"/>
            <a:ext cx="4217700" cy="375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600">
                <a:solidFill>
                  <a:schemeClr val="dk1"/>
                </a:solidFill>
              </a:rPr>
              <a:t>elevator1=Elevator(1)</a:t>
            </a:r>
            <a:endParaRPr sz="26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600">
                <a:solidFill>
                  <a:schemeClr val="dk1"/>
                </a:solidFill>
              </a:rPr>
              <a:t>elevator2=Elevator(2)</a:t>
            </a:r>
            <a:endParaRPr sz="26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600">
                <a:solidFill>
                  <a:schemeClr val="dk1"/>
                </a:solidFill>
              </a:rPr>
              <a:t>elevator1.move(5)</a:t>
            </a:r>
            <a:endParaRPr sz="26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600">
                <a:solidFill>
                  <a:schemeClr val="dk1"/>
                </a:solidFill>
              </a:rPr>
              <a:t>elevator2.move(10)</a:t>
            </a:r>
            <a:endParaRPr sz="26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600">
                <a:solidFill>
                  <a:schemeClr val="dk1"/>
                </a:solidFill>
              </a:rPr>
              <a:t>elevator1.move(2)</a:t>
            </a:r>
            <a:endParaRPr sz="26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6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8" name="Shape 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Google Shape;349;p60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Practice #14</a:t>
            </a:r>
            <a:endParaRPr/>
          </a:p>
        </p:txBody>
      </p:sp>
      <p:sp>
        <p:nvSpPr>
          <p:cNvPr id="350" name="Google Shape;350;p60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Given a string in the format: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cse1321:3:A,cse1321L:1:B,ENGL1101:3:B,MATH1190:4:C"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The format is that you have an unlimited number of classes that are separated by commas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Each class has the class name, a colon, how many hours it is, a colon, and it’s letter grade (a capital letter)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Write a program to calculate the GPA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-US"/>
              <a:t>In this example, it should be (3*4)+(1*3)+(3*3)+(4*2) = 32 / 11 = 2.90909</a:t>
            </a:r>
            <a:endParaRPr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4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Google Shape;355;p61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Practice #14 - An Answer</a:t>
            </a:r>
            <a:endParaRPr/>
          </a:p>
        </p:txBody>
      </p:sp>
      <p:sp>
        <p:nvSpPr>
          <p:cNvPr id="356" name="Google Shape;356;p61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fontScale="40000" lnSpcReduction="20000"/>
          </a:bodyPr>
          <a:lstStyle/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courses = "cse1321:3:A,cse1321L:1:B,ENGL1101:3:B,MATH1190:4:C"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totalHours = 0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totalPoints = 0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for course in courses.split(","):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    (courseName, hours, grade) = course.split(":")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    totalHours += int(hours)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    if grade == "A":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        totalPoints += (4 * int(hours))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    elif grade == "B":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        totalPoints += (3 * int(hours))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    elif grade == "C":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        totalPoints += (2 * int(hours))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    elif grade == "D":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        totalPoints += (1 * int(hours))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    else: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        totalPoints += 0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US"/>
              <a:t>gpa = totalPoints / totalHours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print("GPA is", gpa)</a:t>
            </a:r>
            <a:endParaRPr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0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p62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Practice #15</a:t>
            </a:r>
            <a:endParaRPr/>
          </a:p>
        </p:txBody>
      </p:sp>
      <p:sp>
        <p:nvSpPr>
          <p:cNvPr id="362" name="Google Shape;362;p62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Given this list: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names=['Grace', 'Bob', 'Eva', 'Charlie', 'Frank', 'David', 'Alice']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How would you find the first alphabetical name?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How would you find the last alphabetical name?</a:t>
            </a:r>
            <a:endParaRPr/>
          </a:p>
          <a:p>
            <a:pPr indent="0" lvl="0" marL="45720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How would you check if ‘Thomas’ is in the list?</a:t>
            </a:r>
            <a:endParaRPr/>
          </a:p>
          <a:p>
            <a:pPr indent="0" lvl="0" marL="45720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6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63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Practice #15 - An Answer</a:t>
            </a:r>
            <a:endParaRPr/>
          </a:p>
        </p:txBody>
      </p:sp>
      <p:sp>
        <p:nvSpPr>
          <p:cNvPr id="368" name="Google Shape;368;p63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Given this list: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names=['Grace', 'Bob', 'Eva', 'Charlie', 'Frank', 'David', 'Alice']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How would you find the first alphabetical name?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print(min(names))</a:t>
            </a:r>
            <a:endParaRPr/>
          </a:p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How would you find the last alphabetical name?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print(max(names))</a:t>
            </a:r>
            <a:endParaRPr/>
          </a:p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How would you check if ‘Thomas’ is in the list?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print('Alice' in names)</a:t>
            </a:r>
            <a:endParaRPr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2" name="Shape 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Google Shape;373;p64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Practice #17</a:t>
            </a:r>
            <a:endParaRPr/>
          </a:p>
        </p:txBody>
      </p:sp>
      <p:sp>
        <p:nvSpPr>
          <p:cNvPr id="374" name="Google Shape;374;p64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Given this list: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numbers=[16,12,24,15,4,29,2,1]</a:t>
            </a:r>
            <a:endParaRPr/>
          </a:p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Find the sum of all the numbers in the list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Find out how many numbers are in the list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Find the average of the numbers in the list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Report if the 3rd number in the list is a number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1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Variables</a:t>
            </a:r>
            <a:endParaRPr/>
          </a:p>
        </p:txBody>
      </p:sp>
      <p:sp>
        <p:nvSpPr>
          <p:cNvPr id="55" name="Google Shape;55;p11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What is the output of the following code: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a, b, c = 10, 20, 30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print(b)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Answer:</a:t>
            </a:r>
            <a:endParaRPr/>
          </a:p>
          <a:p>
            <a:pPr indent="0" lvl="0" marL="45720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20</a:t>
            </a:r>
            <a:endParaRPr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8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Google Shape;379;p65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Practice #17 - An Answer</a:t>
            </a:r>
            <a:endParaRPr/>
          </a:p>
        </p:txBody>
      </p:sp>
      <p:sp>
        <p:nvSpPr>
          <p:cNvPr id="380" name="Google Shape;380;p65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-352742" lvl="0" marL="457200" rtl="0" algn="l">
              <a:spcBef>
                <a:spcPts val="750"/>
              </a:spcBef>
              <a:spcAft>
                <a:spcPts val="0"/>
              </a:spcAft>
              <a:buSzPct val="88461"/>
              <a:buChar char="●"/>
            </a:pPr>
            <a:r>
              <a:rPr lang="en-US"/>
              <a:t>Given this list: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numbers=[16,12,24,15,4,29,2,1]</a:t>
            </a:r>
            <a:endParaRPr/>
          </a:p>
          <a:p>
            <a:pPr indent="-352742" lvl="0" marL="457200" rtl="0" algn="l">
              <a:spcBef>
                <a:spcPts val="750"/>
              </a:spcBef>
              <a:spcAft>
                <a:spcPts val="0"/>
              </a:spcAft>
              <a:buSzPct val="88461"/>
              <a:buChar char="●"/>
            </a:pPr>
            <a:r>
              <a:rPr lang="en-US"/>
              <a:t>Find the sum of all the numbers in the list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print(sum(numbers))</a:t>
            </a:r>
            <a:endParaRPr/>
          </a:p>
          <a:p>
            <a:pPr indent="-352742" lvl="0" marL="457200" rtl="0" algn="l">
              <a:spcBef>
                <a:spcPts val="750"/>
              </a:spcBef>
              <a:spcAft>
                <a:spcPts val="0"/>
              </a:spcAft>
              <a:buSzPct val="88461"/>
              <a:buChar char="●"/>
            </a:pPr>
            <a:r>
              <a:rPr lang="en-US"/>
              <a:t>Find out how many numbers are in the list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print(len(numbers))</a:t>
            </a:r>
            <a:endParaRPr/>
          </a:p>
          <a:p>
            <a:pPr indent="-352742" lvl="0" marL="457200" rtl="0" algn="l">
              <a:spcBef>
                <a:spcPts val="750"/>
              </a:spcBef>
              <a:spcAft>
                <a:spcPts val="0"/>
              </a:spcAft>
              <a:buSzPct val="88461"/>
              <a:buChar char="●"/>
            </a:pPr>
            <a:r>
              <a:rPr lang="en-US"/>
              <a:t>Find the average of the numbers in the list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print(“Average is “,sum(numbers)/len(numbers))</a:t>
            </a:r>
            <a:endParaRPr/>
          </a:p>
          <a:p>
            <a:pPr indent="-352742" lvl="0" marL="457200" rtl="0" algn="l">
              <a:spcBef>
                <a:spcPts val="750"/>
              </a:spcBef>
              <a:spcAft>
                <a:spcPts val="0"/>
              </a:spcAft>
              <a:buSzPct val="88461"/>
              <a:buChar char="●"/>
            </a:pPr>
            <a:r>
              <a:rPr lang="en-US"/>
              <a:t>Report if the 3rd number in the list is a number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print(is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4" name="Shape 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Google Shape;385;p66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Practice #18</a:t>
            </a:r>
            <a:endParaRPr/>
          </a:p>
        </p:txBody>
      </p:sp>
      <p:sp>
        <p:nvSpPr>
          <p:cNvPr id="386" name="Google Shape;386;p66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How can you check if the user gave you a number?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answer=input(“Give me a number”)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0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Google Shape;391;p67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Practice #18 - An Answer</a:t>
            </a:r>
            <a:endParaRPr/>
          </a:p>
        </p:txBody>
      </p:sp>
      <p:sp>
        <p:nvSpPr>
          <p:cNvPr id="392" name="Google Shape;392;p67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How can you check if the user gave you a number?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answer=input(“Give me a number”)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if(answer.isdigit()):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    print("Good job, that was a number")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else: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    print("That was not a number")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2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Operator </a:t>
            </a:r>
            <a:r>
              <a:rPr lang="en-US"/>
              <a:t>precedence</a:t>
            </a:r>
            <a:endParaRPr/>
          </a:p>
        </p:txBody>
      </p:sp>
      <p:sp>
        <p:nvSpPr>
          <p:cNvPr id="61" name="Google Shape;61;p12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What does this output: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num1=34/2+3*(3-1)*5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print(num1)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3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Operator </a:t>
            </a:r>
            <a:r>
              <a:rPr lang="en-US"/>
              <a:t>precedence</a:t>
            </a:r>
            <a:endParaRPr/>
          </a:p>
        </p:txBody>
      </p:sp>
      <p:sp>
        <p:nvSpPr>
          <p:cNvPr id="67" name="Google Shape;67;p13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What does this output: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num1=34/2+3*(3-1)*5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print(num1)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Answer:</a:t>
            </a:r>
            <a:endParaRPr/>
          </a:p>
          <a:p>
            <a:pPr indent="0" lvl="0" marL="45720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47.0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4"/>
          <p:cNvSpPr txBox="1"/>
          <p:nvPr>
            <p:ph type="title"/>
          </p:nvPr>
        </p:nvSpPr>
        <p:spPr>
          <a:xfrm>
            <a:off x="369875" y="381700"/>
            <a:ext cx="8418300" cy="5781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** operator</a:t>
            </a:r>
            <a:endParaRPr/>
          </a:p>
        </p:txBody>
      </p:sp>
      <p:sp>
        <p:nvSpPr>
          <p:cNvPr id="73" name="Google Shape;73;p14"/>
          <p:cNvSpPr txBox="1"/>
          <p:nvPr>
            <p:ph idx="1" type="body"/>
          </p:nvPr>
        </p:nvSpPr>
        <p:spPr>
          <a:xfrm>
            <a:off x="369875" y="940001"/>
            <a:ext cx="8418300" cy="37614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74650" lvl="0" marL="457200" rtl="0" algn="l">
              <a:spcBef>
                <a:spcPts val="750"/>
              </a:spcBef>
              <a:spcAft>
                <a:spcPts val="0"/>
              </a:spcAft>
              <a:buSzPts val="2300"/>
              <a:buChar char="●"/>
            </a:pPr>
            <a:r>
              <a:rPr lang="en-US"/>
              <a:t>What is the output: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num1=3**2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num2=2**3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rPr lang="en-US"/>
              <a:t>print(num1+num2)</a:t>
            </a:r>
            <a:endParaRPr/>
          </a:p>
          <a:p>
            <a:pPr indent="0" lvl="0" marL="0" rtl="0" algn="l">
              <a:spcBef>
                <a:spcPts val="75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