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1"/>
  </p:sldMasterIdLst>
  <p:notesMasterIdLst>
    <p:notesMasterId r:id="rId71"/>
  </p:notesMasterIdLst>
  <p:handoutMasterIdLst>
    <p:handoutMasterId r:id="rId72"/>
  </p:handoutMasterIdLst>
  <p:sldIdLst>
    <p:sldId id="331" r:id="rId2"/>
    <p:sldId id="333" r:id="rId3"/>
    <p:sldId id="334" r:id="rId4"/>
    <p:sldId id="339" r:id="rId5"/>
    <p:sldId id="340" r:id="rId6"/>
    <p:sldId id="341" r:id="rId7"/>
    <p:sldId id="342" r:id="rId8"/>
    <p:sldId id="343"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63" r:id="rId24"/>
    <p:sldId id="464" r:id="rId25"/>
    <p:sldId id="465" r:id="rId26"/>
    <p:sldId id="466" r:id="rId27"/>
    <p:sldId id="467" r:id="rId28"/>
    <p:sldId id="468" r:id="rId29"/>
    <p:sldId id="469" r:id="rId30"/>
    <p:sldId id="470" r:id="rId31"/>
    <p:sldId id="471" r:id="rId32"/>
    <p:sldId id="472" r:id="rId33"/>
    <p:sldId id="473" r:id="rId34"/>
    <p:sldId id="345" r:id="rId35"/>
    <p:sldId id="350" r:id="rId36"/>
    <p:sldId id="351" r:id="rId37"/>
    <p:sldId id="352" r:id="rId38"/>
    <p:sldId id="362" r:id="rId39"/>
    <p:sldId id="474" r:id="rId40"/>
    <p:sldId id="484" r:id="rId41"/>
    <p:sldId id="485" r:id="rId42"/>
    <p:sldId id="486" r:id="rId43"/>
    <p:sldId id="487" r:id="rId44"/>
    <p:sldId id="488" r:id="rId45"/>
    <p:sldId id="489" r:id="rId46"/>
    <p:sldId id="490" r:id="rId47"/>
    <p:sldId id="491" r:id="rId48"/>
    <p:sldId id="492" r:id="rId49"/>
    <p:sldId id="493" r:id="rId50"/>
    <p:sldId id="494" r:id="rId51"/>
    <p:sldId id="495" r:id="rId52"/>
    <p:sldId id="475" r:id="rId53"/>
    <p:sldId id="476" r:id="rId54"/>
    <p:sldId id="479" r:id="rId55"/>
    <p:sldId id="480" r:id="rId56"/>
    <p:sldId id="367" r:id="rId57"/>
    <p:sldId id="368" r:id="rId58"/>
    <p:sldId id="371" r:id="rId59"/>
    <p:sldId id="372" r:id="rId60"/>
    <p:sldId id="373" r:id="rId61"/>
    <p:sldId id="374" r:id="rId62"/>
    <p:sldId id="379" r:id="rId63"/>
    <p:sldId id="455" r:id="rId64"/>
    <p:sldId id="383" r:id="rId65"/>
    <p:sldId id="384" r:id="rId66"/>
    <p:sldId id="482" r:id="rId67"/>
    <p:sldId id="483" r:id="rId68"/>
    <p:sldId id="387" r:id="rId69"/>
    <p:sldId id="389" r:id="rId70"/>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C74F5-7BB4-4B48-B91C-A8E2EBC7AB0B}" v="1" dt="2021-08-30T13:57:31.02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82" autoAdjust="0"/>
    <p:restoredTop sz="95383" autoAdjust="0"/>
  </p:normalViewPr>
  <p:slideViewPr>
    <p:cSldViewPr>
      <p:cViewPr varScale="1">
        <p:scale>
          <a:sx n="105" d="100"/>
          <a:sy n="105" d="100"/>
        </p:scale>
        <p:origin x="2184" y="184"/>
      </p:cViewPr>
      <p:guideLst>
        <p:guide orient="horz" pos="2880"/>
        <p:guide pos="2160"/>
      </p:guideLst>
    </p:cSldViewPr>
  </p:slideViewPr>
  <p:outlineViewPr>
    <p:cViewPr>
      <p:scale>
        <a:sx n="33" d="100"/>
        <a:sy n="33" d="100"/>
      </p:scale>
      <p:origin x="0" y="-759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2040" y="8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en-US" altLang="en-US"/>
          </a:p>
        </p:txBody>
      </p:sp>
      <p:sp>
        <p:nvSpPr>
          <p:cNvPr id="3" name="Date Placeholder 2"/>
          <p:cNvSpPr>
            <a:spLocks noGrp="1"/>
          </p:cNvSpPr>
          <p:nvPr>
            <p:ph type="dt" sz="quarter"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1618CEF2-7D51-8942-8255-D9D077195A9D}" type="datetimeFigureOut">
              <a:rPr lang="en-US" altLang="en-US"/>
              <a:pPr/>
              <a:t>8/26/24</a:t>
            </a:fld>
            <a:endParaRPr lang="en-US" altLang="en-US"/>
          </a:p>
        </p:txBody>
      </p:sp>
      <p:sp>
        <p:nvSpPr>
          <p:cNvPr id="4" name="Footer Placeholder 3"/>
          <p:cNvSpPr>
            <a:spLocks noGrp="1"/>
          </p:cNvSpPr>
          <p:nvPr>
            <p:ph type="ftr" sz="quarter" idx="2"/>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en-US" alt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585100C6-3675-AB4B-A1D2-8C231F528B33}" type="slidenum">
              <a:rPr lang="en-US" altLang="en-US"/>
              <a:pPr/>
              <a:t>‹#›</a:t>
            </a:fld>
            <a:endParaRPr lang="en-US" altLang="en-US"/>
          </a:p>
        </p:txBody>
      </p:sp>
    </p:spTree>
    <p:extLst>
      <p:ext uri="{BB962C8B-B14F-4D97-AF65-F5344CB8AC3E}">
        <p14:creationId xmlns:p14="http://schemas.microsoft.com/office/powerpoint/2010/main" val="1089828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en-US" altLang="en-US"/>
          </a:p>
        </p:txBody>
      </p:sp>
      <p:sp>
        <p:nvSpPr>
          <p:cNvPr id="3" name="Date Placeholder 2"/>
          <p:cNvSpPr>
            <a:spLocks noGrp="1"/>
          </p:cNvSpPr>
          <p:nvPr>
            <p:ph type="dt"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D132CF5C-F7DD-F545-8C9C-769C0D4CC54D}" type="datetimeFigureOut">
              <a:rPr lang="en-US" altLang="en-US"/>
              <a:pPr/>
              <a:t>8/26/24</a:t>
            </a:fld>
            <a:endParaRPr lang="en-US" alt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en-US" alt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125762E3-38C1-AE40-AC56-2574CDAC6A7F}" type="slidenum">
              <a:rPr lang="en-US" altLang="en-US"/>
              <a:pPr/>
              <a:t>‹#›</a:t>
            </a:fld>
            <a:endParaRPr lang="en-US" altLang="en-US"/>
          </a:p>
        </p:txBody>
      </p:sp>
    </p:spTree>
    <p:extLst>
      <p:ext uri="{BB962C8B-B14F-4D97-AF65-F5344CB8AC3E}">
        <p14:creationId xmlns:p14="http://schemas.microsoft.com/office/powerpoint/2010/main" val="58584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8DA8CDD0-CD8A-224C-AC4E-A51D2A52938E}" type="slidenum">
              <a:rPr lang="en-US" altLang="en-US">
                <a:latin typeface="Times" charset="0"/>
              </a:rPr>
              <a:pPr fontAlgn="base">
                <a:spcBef>
                  <a:spcPct val="0"/>
                </a:spcBef>
                <a:spcAft>
                  <a:spcPct val="0"/>
                </a:spcAft>
              </a:pPr>
              <a:t>2</a:t>
            </a:fld>
            <a:endParaRPr lang="en-US" altLang="en-US">
              <a:latin typeface="Times"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ltLang="en-US">
              <a:latin typeface="Times" charset="0"/>
            </a:endParaRPr>
          </a:p>
        </p:txBody>
      </p:sp>
    </p:spTree>
    <p:extLst>
      <p:ext uri="{BB962C8B-B14F-4D97-AF65-F5344CB8AC3E}">
        <p14:creationId xmlns:p14="http://schemas.microsoft.com/office/powerpoint/2010/main" val="201993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10668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234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365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4451841"/>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5" r:id="rId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CB8A949-9688-712D-ABD5-1BB338568696}"/>
              </a:ext>
            </a:extLst>
          </p:cNvPr>
          <p:cNvSpPr txBox="1">
            <a:spLocks noChangeArrowheads="1"/>
          </p:cNvSpPr>
          <p:nvPr/>
        </p:nvSpPr>
        <p:spPr>
          <a:xfrm>
            <a:off x="1143000" y="1122363"/>
            <a:ext cx="6858000" cy="23876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endParaRPr lang="en-US" altLang="en-US" sz="4800" b="1" dirty="0"/>
          </a:p>
          <a:p>
            <a:pPr algn="ctr" fontAlgn="auto">
              <a:spcAft>
                <a:spcPts val="0"/>
              </a:spcAft>
            </a:pPr>
            <a:r>
              <a:rPr lang="en-US" altLang="en-US" sz="4800" b="1" dirty="0"/>
              <a:t>CSE 1321</a:t>
            </a:r>
          </a:p>
          <a:p>
            <a:pPr algn="ctr" fontAlgn="auto">
              <a:spcAft>
                <a:spcPts val="0"/>
              </a:spcAft>
            </a:pPr>
            <a:r>
              <a:rPr lang="en-US" altLang="en-US" sz="4800" b="1" dirty="0"/>
              <a:t>Module 3 – Part 2</a:t>
            </a:r>
            <a:endParaRPr lang="en-US" altLang="en-US" sz="4745" b="1" dirty="0"/>
          </a:p>
        </p:txBody>
      </p:sp>
      <p:sp>
        <p:nvSpPr>
          <p:cNvPr id="9" name="Subtitle 4">
            <a:extLst>
              <a:ext uri="{FF2B5EF4-FFF2-40B4-BE49-F238E27FC236}">
                <a16:creationId xmlns:a16="http://schemas.microsoft.com/office/drawing/2014/main" id="{C668B7F6-6346-C056-A4BA-569B5AEFA9E7}"/>
              </a:ext>
            </a:extLst>
          </p:cNvPr>
          <p:cNvSpPr txBox="1">
            <a:spLocks/>
          </p:cNvSpPr>
          <p:nvPr/>
        </p:nvSpPr>
        <p:spPr>
          <a:xfrm>
            <a:off x="1143000" y="3602037"/>
            <a:ext cx="6858000" cy="165576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r>
              <a:rPr lang="en-US" sz="3400" b="1" dirty="0"/>
              <a:t>Loops and Repetition</a:t>
            </a:r>
            <a:endParaRPr lang="en-US" sz="3400" dirty="0"/>
          </a:p>
        </p:txBody>
      </p:sp>
    </p:spTree>
    <p:extLst>
      <p:ext uri="{BB962C8B-B14F-4D97-AF65-F5344CB8AC3E}">
        <p14:creationId xmlns:p14="http://schemas.microsoft.com/office/powerpoint/2010/main" val="234437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dirty="0"/>
          </a:p>
        </p:txBody>
      </p:sp>
      <p:sp>
        <p:nvSpPr>
          <p:cNvPr id="43011"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a:t>
            </a:r>
          </a:p>
          <a:p>
            <a:pPr lvl="1">
              <a:buFontTx/>
              <a:buNone/>
            </a:pPr>
            <a:r>
              <a:rPr lang="en-US" altLang="en-US" sz="2800" dirty="0"/>
              <a:t>	print (str(counter) + “ I will not…”)</a:t>
            </a:r>
          </a:p>
        </p:txBody>
      </p:sp>
      <p:sp>
        <p:nvSpPr>
          <p:cNvPr id="43015" name="Line 7"/>
          <p:cNvSpPr>
            <a:spLocks noChangeShapeType="1"/>
          </p:cNvSpPr>
          <p:nvPr/>
        </p:nvSpPr>
        <p:spPr bwMode="auto">
          <a:xfrm>
            <a:off x="457200" y="3006066"/>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Box 7">
            <a:extLst>
              <a:ext uri="{FF2B5EF4-FFF2-40B4-BE49-F238E27FC236}">
                <a16:creationId xmlns:a16="http://schemas.microsoft.com/office/drawing/2014/main" id="{E0BE9297-8034-694C-8D83-03BE533B6429}"/>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4" name="Rectangle 4">
            <a:extLst>
              <a:ext uri="{FF2B5EF4-FFF2-40B4-BE49-F238E27FC236}">
                <a16:creationId xmlns:a16="http://schemas.microsoft.com/office/drawing/2014/main" id="{A21D11F4-9441-F3DB-76C9-36E97060D439}"/>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Text Box 5">
            <a:extLst>
              <a:ext uri="{FF2B5EF4-FFF2-40B4-BE49-F238E27FC236}">
                <a16:creationId xmlns:a16="http://schemas.microsoft.com/office/drawing/2014/main" id="{34AB0200-6E24-6A12-88FD-33E3B99F059D}"/>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6" name="Text Box 6">
            <a:extLst>
              <a:ext uri="{FF2B5EF4-FFF2-40B4-BE49-F238E27FC236}">
                <a16:creationId xmlns:a16="http://schemas.microsoft.com/office/drawing/2014/main" id="{259EB737-5F35-413C-0F04-CA72A125ADD2}"/>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7" name="Graphic 5">
            <a:extLst>
              <a:ext uri="{FF2B5EF4-FFF2-40B4-BE49-F238E27FC236}">
                <a16:creationId xmlns:a16="http://schemas.microsoft.com/office/drawing/2014/main" id="{AF6FA244-9EDC-6E05-9699-7D27C11B76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778086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4035"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endParaRPr lang="en-US" altLang="en-US" sz="2800" dirty="0"/>
          </a:p>
          <a:p>
            <a:pPr lvl="1">
              <a:buFontTx/>
              <a:buNone/>
            </a:pPr>
            <a:endParaRPr lang="en-US" altLang="en-US" sz="2800" dirty="0"/>
          </a:p>
          <a:p>
            <a:pPr lvl="1">
              <a:buFontTx/>
              <a:buNone/>
            </a:pPr>
            <a:endParaRPr lang="en-US" altLang="en-US" sz="2800" dirty="0"/>
          </a:p>
          <a:p>
            <a:pPr lvl="1">
              <a:buFontTx/>
              <a:buNone/>
            </a:pPr>
            <a:r>
              <a:rPr lang="en-US" altLang="en-US" sz="2800" dirty="0"/>
              <a:t>Output: </a:t>
            </a:r>
            <a:r>
              <a:rPr lang="en-US" altLang="en-US" sz="2800" dirty="0">
                <a:solidFill>
                  <a:srgbClr val="FF0000"/>
                </a:solidFill>
              </a:rPr>
              <a:t>0</a:t>
            </a:r>
            <a:r>
              <a:rPr lang="en-US" altLang="en-US" sz="2800" dirty="0"/>
              <a:t> I will not eat at Taco Bell again</a:t>
            </a:r>
          </a:p>
        </p:txBody>
      </p:sp>
      <p:sp>
        <p:nvSpPr>
          <p:cNvPr id="44039" name="Line 7"/>
          <p:cNvSpPr>
            <a:spLocks noChangeShapeType="1"/>
          </p:cNvSpPr>
          <p:nvPr/>
        </p:nvSpPr>
        <p:spPr bwMode="auto">
          <a:xfrm>
            <a:off x="448808" y="3492835"/>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Box 7">
            <a:extLst>
              <a:ext uri="{FF2B5EF4-FFF2-40B4-BE49-F238E27FC236}">
                <a16:creationId xmlns:a16="http://schemas.microsoft.com/office/drawing/2014/main" id="{628987AB-395C-8949-B3FC-F8F1DAB54CA2}"/>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3" name="Rectangle 4">
            <a:extLst>
              <a:ext uri="{FF2B5EF4-FFF2-40B4-BE49-F238E27FC236}">
                <a16:creationId xmlns:a16="http://schemas.microsoft.com/office/drawing/2014/main" id="{B4D3822B-A3B7-B61A-959F-D45608008175}"/>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 name="Text Box 5">
            <a:extLst>
              <a:ext uri="{FF2B5EF4-FFF2-40B4-BE49-F238E27FC236}">
                <a16:creationId xmlns:a16="http://schemas.microsoft.com/office/drawing/2014/main" id="{3340BE03-2590-E229-A54F-9C442F3C78AA}"/>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5" name="Text Box 6">
            <a:extLst>
              <a:ext uri="{FF2B5EF4-FFF2-40B4-BE49-F238E27FC236}">
                <a16:creationId xmlns:a16="http://schemas.microsoft.com/office/drawing/2014/main" id="{64CDC8E2-F0AA-3F97-C059-C1FF4D045D95}"/>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6" name="Graphic 5">
            <a:extLst>
              <a:ext uri="{FF2B5EF4-FFF2-40B4-BE49-F238E27FC236}">
                <a16:creationId xmlns:a16="http://schemas.microsoft.com/office/drawing/2014/main" id="{0450A303-F272-C705-9D3B-D907FCA1CE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278299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5059"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endParaRPr lang="en-US" altLang="en-US" sz="2800" dirty="0">
              <a:solidFill>
                <a:srgbClr val="FF0000"/>
              </a:solidFill>
            </a:endParaRPr>
          </a:p>
          <a:p>
            <a:pPr lvl="1">
              <a:buFontTx/>
              <a:buNone/>
            </a:pPr>
            <a:endParaRPr lang="en-US" altLang="en-US" sz="2800" dirty="0"/>
          </a:p>
        </p:txBody>
      </p:sp>
      <p:sp>
        <p:nvSpPr>
          <p:cNvPr id="45065" name="Freeform 9"/>
          <p:cNvSpPr>
            <a:spLocks/>
          </p:cNvSpPr>
          <p:nvPr/>
        </p:nvSpPr>
        <p:spPr bwMode="auto">
          <a:xfrm>
            <a:off x="346888" y="2988587"/>
            <a:ext cx="531679" cy="364213"/>
          </a:xfrm>
          <a:custGeom>
            <a:avLst/>
            <a:gdLst>
              <a:gd name="T0" fmla="*/ 192 w 192"/>
              <a:gd name="T1" fmla="*/ 336 h 336"/>
              <a:gd name="T2" fmla="*/ 0 w 192"/>
              <a:gd name="T3" fmla="*/ 144 h 336"/>
              <a:gd name="T4" fmla="*/ 192 w 192"/>
              <a:gd name="T5" fmla="*/ 0 h 336"/>
            </a:gdLst>
            <a:ahLst/>
            <a:cxnLst>
              <a:cxn ang="0">
                <a:pos x="T0" y="T1"/>
              </a:cxn>
              <a:cxn ang="0">
                <a:pos x="T2" y="T3"/>
              </a:cxn>
              <a:cxn ang="0">
                <a:pos x="T4" y="T5"/>
              </a:cxn>
            </a:cxnLst>
            <a:rect l="0" t="0" r="r" b="b"/>
            <a:pathLst>
              <a:path w="192" h="336">
                <a:moveTo>
                  <a:pt x="192" y="336"/>
                </a:moveTo>
                <a:cubicBezTo>
                  <a:pt x="96" y="268"/>
                  <a:pt x="0" y="200"/>
                  <a:pt x="0" y="144"/>
                </a:cubicBezTo>
                <a:cubicBezTo>
                  <a:pt x="0" y="88"/>
                  <a:pt x="144" y="24"/>
                  <a:pt x="192" y="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66" name="Line 10"/>
          <p:cNvSpPr>
            <a:spLocks noChangeShapeType="1"/>
          </p:cNvSpPr>
          <p:nvPr/>
        </p:nvSpPr>
        <p:spPr bwMode="auto">
          <a:xfrm flipV="1">
            <a:off x="698880" y="2952869"/>
            <a:ext cx="343412" cy="71436"/>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Box 9">
            <a:extLst>
              <a:ext uri="{FF2B5EF4-FFF2-40B4-BE49-F238E27FC236}">
                <a16:creationId xmlns:a16="http://schemas.microsoft.com/office/drawing/2014/main" id="{28BD8A07-2AA3-D84B-81E4-C46C52B67FCB}"/>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3" name="Rectangle 4">
            <a:extLst>
              <a:ext uri="{FF2B5EF4-FFF2-40B4-BE49-F238E27FC236}">
                <a16:creationId xmlns:a16="http://schemas.microsoft.com/office/drawing/2014/main" id="{ACC12411-551C-7124-F06F-8F89AC490775}"/>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 name="Text Box 5">
            <a:extLst>
              <a:ext uri="{FF2B5EF4-FFF2-40B4-BE49-F238E27FC236}">
                <a16:creationId xmlns:a16="http://schemas.microsoft.com/office/drawing/2014/main" id="{69D46BAB-BA6B-9B53-4B1A-994D42AF1143}"/>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5" name="Text Box 6">
            <a:extLst>
              <a:ext uri="{FF2B5EF4-FFF2-40B4-BE49-F238E27FC236}">
                <a16:creationId xmlns:a16="http://schemas.microsoft.com/office/drawing/2014/main" id="{1163A238-E07B-8DE0-3789-DAEC1D260032}"/>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6" name="Graphic 5">
            <a:extLst>
              <a:ext uri="{FF2B5EF4-FFF2-40B4-BE49-F238E27FC236}">
                <a16:creationId xmlns:a16="http://schemas.microsoft.com/office/drawing/2014/main" id="{9AD02F30-C93E-52C8-718A-38FED75EC7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94809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6083"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a:t>
            </a:r>
          </a:p>
          <a:p>
            <a:pPr lvl="1">
              <a:buFontTx/>
              <a:buNone/>
            </a:pPr>
            <a:r>
              <a:rPr lang="en-US" altLang="en-US" sz="2800" dirty="0"/>
              <a:t>	print (str(counter) + “ I will not…”)</a:t>
            </a:r>
          </a:p>
          <a:p>
            <a:pPr lvl="1">
              <a:buFontTx/>
              <a:buNone/>
            </a:pPr>
            <a:endParaRPr lang="en-US" altLang="en-US" sz="2800" dirty="0"/>
          </a:p>
          <a:p>
            <a:pPr lvl="1">
              <a:buFontTx/>
              <a:buNone/>
            </a:pPr>
            <a:endParaRPr lang="en-US" altLang="en-US" sz="2800" dirty="0"/>
          </a:p>
        </p:txBody>
      </p:sp>
      <p:sp>
        <p:nvSpPr>
          <p:cNvPr id="8" name="Line 7"/>
          <p:cNvSpPr>
            <a:spLocks noChangeShapeType="1"/>
          </p:cNvSpPr>
          <p:nvPr/>
        </p:nvSpPr>
        <p:spPr bwMode="auto">
          <a:xfrm>
            <a:off x="520727" y="3009949"/>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99AD7C8F-89E8-FD4E-8F1D-FBA9DDA4455E}"/>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A2A6F3A4-3878-7A9C-E46A-36C9D7D7037A}"/>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1C97FFF4-1EE6-85A5-77F2-4E29BDE0B80F}"/>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21C69E1F-1F6C-0B86-C680-979C1C954EBC}"/>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5" name="Graphic 5">
            <a:extLst>
              <a:ext uri="{FF2B5EF4-FFF2-40B4-BE49-F238E27FC236}">
                <a16:creationId xmlns:a16="http://schemas.microsoft.com/office/drawing/2014/main" id="{05C3727B-192D-5057-9885-1E64DDC612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363652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7107"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endParaRPr lang="en-US" altLang="en-US" sz="2800" dirty="0"/>
          </a:p>
          <a:p>
            <a:pPr lvl="1">
              <a:buFontTx/>
              <a:buNone/>
            </a:pPr>
            <a:endParaRPr lang="en-US" altLang="en-US" sz="2800" dirty="0"/>
          </a:p>
          <a:p>
            <a:pPr lvl="1">
              <a:buFontTx/>
              <a:buNone/>
            </a:pPr>
            <a:r>
              <a:rPr lang="en-US" altLang="en-US" sz="2800" dirty="0"/>
              <a:t>Output: </a:t>
            </a:r>
            <a:r>
              <a:rPr lang="en-US" altLang="en-US" sz="2800" dirty="0">
                <a:solidFill>
                  <a:srgbClr val="FF0000"/>
                </a:solidFill>
              </a:rPr>
              <a:t>0</a:t>
            </a:r>
            <a:r>
              <a:rPr lang="en-US" altLang="en-US" sz="2800" dirty="0"/>
              <a:t> I will not eat at Taco Bell again</a:t>
            </a:r>
          </a:p>
        </p:txBody>
      </p:sp>
      <p:sp>
        <p:nvSpPr>
          <p:cNvPr id="47111" name="Line 7"/>
          <p:cNvSpPr>
            <a:spLocks noChangeShapeType="1"/>
          </p:cNvSpPr>
          <p:nvPr/>
        </p:nvSpPr>
        <p:spPr bwMode="auto">
          <a:xfrm>
            <a:off x="294696" y="3482561"/>
            <a:ext cx="349948"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Box 7">
            <a:extLst>
              <a:ext uri="{FF2B5EF4-FFF2-40B4-BE49-F238E27FC236}">
                <a16:creationId xmlns:a16="http://schemas.microsoft.com/office/drawing/2014/main" id="{733745A2-D09C-D64F-BC73-6407217D0BD2}"/>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6" name="Rectangle 4">
            <a:extLst>
              <a:ext uri="{FF2B5EF4-FFF2-40B4-BE49-F238E27FC236}">
                <a16:creationId xmlns:a16="http://schemas.microsoft.com/office/drawing/2014/main" id="{0C1C955C-6ACC-E918-B252-9D4E0767146A}"/>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Text Box 5">
            <a:extLst>
              <a:ext uri="{FF2B5EF4-FFF2-40B4-BE49-F238E27FC236}">
                <a16:creationId xmlns:a16="http://schemas.microsoft.com/office/drawing/2014/main" id="{AAFDE627-2753-BEB5-BCD2-D1C0BD665B0D}"/>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13" name="Text Box 6">
            <a:extLst>
              <a:ext uri="{FF2B5EF4-FFF2-40B4-BE49-F238E27FC236}">
                <a16:creationId xmlns:a16="http://schemas.microsoft.com/office/drawing/2014/main" id="{E5824D26-4D7C-A806-56FC-40EFB0E14A41}"/>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14" name="Graphic 5">
            <a:extLst>
              <a:ext uri="{FF2B5EF4-FFF2-40B4-BE49-F238E27FC236}">
                <a16:creationId xmlns:a16="http://schemas.microsoft.com/office/drawing/2014/main" id="{D58AA180-0CD2-E62C-AAD1-DC84B07B3D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6579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8131"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endParaRPr lang="en-US" altLang="en-US" sz="2800" dirty="0">
              <a:solidFill>
                <a:srgbClr val="FF0000"/>
              </a:solidFill>
            </a:endParaRPr>
          </a:p>
          <a:p>
            <a:pPr lvl="1">
              <a:buFontTx/>
              <a:buNone/>
            </a:pPr>
            <a:endParaRPr lang="en-US" altLang="en-US" sz="2800" dirty="0"/>
          </a:p>
        </p:txBody>
      </p:sp>
      <p:sp>
        <p:nvSpPr>
          <p:cNvPr id="48135" name="Freeform 7"/>
          <p:cNvSpPr>
            <a:spLocks/>
          </p:cNvSpPr>
          <p:nvPr/>
        </p:nvSpPr>
        <p:spPr bwMode="auto">
          <a:xfrm>
            <a:off x="372629" y="3016446"/>
            <a:ext cx="389371" cy="263314"/>
          </a:xfrm>
          <a:custGeom>
            <a:avLst/>
            <a:gdLst>
              <a:gd name="T0" fmla="*/ 192 w 192"/>
              <a:gd name="T1" fmla="*/ 336 h 336"/>
              <a:gd name="T2" fmla="*/ 0 w 192"/>
              <a:gd name="T3" fmla="*/ 144 h 336"/>
              <a:gd name="T4" fmla="*/ 192 w 192"/>
              <a:gd name="T5" fmla="*/ 0 h 336"/>
            </a:gdLst>
            <a:ahLst/>
            <a:cxnLst>
              <a:cxn ang="0">
                <a:pos x="T0" y="T1"/>
              </a:cxn>
              <a:cxn ang="0">
                <a:pos x="T2" y="T3"/>
              </a:cxn>
              <a:cxn ang="0">
                <a:pos x="T4" y="T5"/>
              </a:cxn>
            </a:cxnLst>
            <a:rect l="0" t="0" r="r" b="b"/>
            <a:pathLst>
              <a:path w="192" h="336">
                <a:moveTo>
                  <a:pt x="192" y="336"/>
                </a:moveTo>
                <a:cubicBezTo>
                  <a:pt x="96" y="268"/>
                  <a:pt x="0" y="200"/>
                  <a:pt x="0" y="144"/>
                </a:cubicBezTo>
                <a:cubicBezTo>
                  <a:pt x="0" y="88"/>
                  <a:pt x="144" y="24"/>
                  <a:pt x="192" y="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136" name="Line 8"/>
          <p:cNvSpPr>
            <a:spLocks noChangeShapeType="1"/>
          </p:cNvSpPr>
          <p:nvPr/>
        </p:nvSpPr>
        <p:spPr bwMode="auto">
          <a:xfrm flipV="1">
            <a:off x="762000" y="2992342"/>
            <a:ext cx="278632" cy="24104"/>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Box 9">
            <a:extLst>
              <a:ext uri="{FF2B5EF4-FFF2-40B4-BE49-F238E27FC236}">
                <a16:creationId xmlns:a16="http://schemas.microsoft.com/office/drawing/2014/main" id="{AE9F2737-BB0F-E748-96CB-521827486DB5}"/>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2D297F78-FB28-26DC-C268-A7CEA319050C}"/>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382D180F-5A99-D528-BF27-B31084ECFE88}"/>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9066182F-8ED8-40BB-B383-6C1560FBE2F6}"/>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5" name="Graphic 5">
            <a:extLst>
              <a:ext uri="{FF2B5EF4-FFF2-40B4-BE49-F238E27FC236}">
                <a16:creationId xmlns:a16="http://schemas.microsoft.com/office/drawing/2014/main" id="{435DF24D-F317-4FDB-FA60-5E2750011B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26656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9155"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a:t>
            </a:r>
          </a:p>
          <a:p>
            <a:pPr lvl="1">
              <a:buFontTx/>
              <a:buNone/>
            </a:pPr>
            <a:r>
              <a:rPr lang="en-US" altLang="en-US" sz="2800" dirty="0"/>
              <a:t>	print (str(counter) + “ I will not…”)</a:t>
            </a:r>
          </a:p>
          <a:p>
            <a:pPr lvl="1">
              <a:buFontTx/>
              <a:buNone/>
            </a:pPr>
            <a:endParaRPr lang="en-US" altLang="en-US" sz="2800" dirty="0"/>
          </a:p>
          <a:p>
            <a:pPr lvl="1">
              <a:buFontTx/>
              <a:buNone/>
            </a:pPr>
            <a:endParaRPr lang="en-US" altLang="en-US" sz="2800" dirty="0"/>
          </a:p>
        </p:txBody>
      </p:sp>
      <p:sp>
        <p:nvSpPr>
          <p:cNvPr id="8" name="Line 7"/>
          <p:cNvSpPr>
            <a:spLocks noChangeShapeType="1"/>
          </p:cNvSpPr>
          <p:nvPr/>
        </p:nvSpPr>
        <p:spPr bwMode="auto">
          <a:xfrm>
            <a:off x="472377" y="3006903"/>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9B00A5E9-963E-E948-B5AA-98540E9FCBF8}"/>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11C4452C-F84C-B0C8-0615-561D722C6727}"/>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E8B63BE8-695A-9E96-D88C-05973EC5386B}"/>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5AC0E18A-7380-C051-A94B-B0A6459DB615}"/>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5" name="Graphic 5">
            <a:extLst>
              <a:ext uri="{FF2B5EF4-FFF2-40B4-BE49-F238E27FC236}">
                <a16:creationId xmlns:a16="http://schemas.microsoft.com/office/drawing/2014/main" id="{FC3D3D7A-1123-57B9-152F-13CBAF2FC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23540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50179"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endParaRPr lang="en-US" altLang="en-US" sz="2800" dirty="0"/>
          </a:p>
          <a:p>
            <a:pPr lvl="1">
              <a:buFontTx/>
              <a:buNone/>
            </a:pPr>
            <a:endParaRPr lang="en-US" altLang="en-US" sz="2800" dirty="0"/>
          </a:p>
          <a:p>
            <a:pPr lvl="1">
              <a:buFontTx/>
              <a:buNone/>
            </a:pPr>
            <a:endParaRPr lang="en-US" altLang="en-US" sz="2800" dirty="0"/>
          </a:p>
          <a:p>
            <a:pPr lvl="1">
              <a:buFontTx/>
              <a:buNone/>
            </a:pPr>
            <a:r>
              <a:rPr lang="en-US" altLang="en-US" sz="2800" dirty="0"/>
              <a:t>Output: </a:t>
            </a:r>
            <a:r>
              <a:rPr lang="en-US" altLang="en-US" sz="2800" dirty="0">
                <a:solidFill>
                  <a:srgbClr val="FF0000"/>
                </a:solidFill>
              </a:rPr>
              <a:t>0</a:t>
            </a:r>
            <a:r>
              <a:rPr lang="en-US" altLang="en-US" sz="2800" dirty="0"/>
              <a:t> I will not eat at Taco Bell again</a:t>
            </a:r>
          </a:p>
        </p:txBody>
      </p:sp>
      <p:sp>
        <p:nvSpPr>
          <p:cNvPr id="50183" name="Line 7"/>
          <p:cNvSpPr>
            <a:spLocks noChangeShapeType="1"/>
          </p:cNvSpPr>
          <p:nvPr/>
        </p:nvSpPr>
        <p:spPr bwMode="auto">
          <a:xfrm>
            <a:off x="431280" y="3459823"/>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Box 7">
            <a:extLst>
              <a:ext uri="{FF2B5EF4-FFF2-40B4-BE49-F238E27FC236}">
                <a16:creationId xmlns:a16="http://schemas.microsoft.com/office/drawing/2014/main" id="{4BB30F6E-2343-FF4C-B221-4189DE5D0DA9}"/>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BB47576C-C717-0D5F-FB26-3EA5F0EBFCD9}"/>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C2CA2973-C5DE-01AA-A851-8766E43001BF}"/>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25AC108F-1A71-FCB0-A246-60AF2C76B8A4}"/>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5" name="Graphic 5">
            <a:extLst>
              <a:ext uri="{FF2B5EF4-FFF2-40B4-BE49-F238E27FC236}">
                <a16:creationId xmlns:a16="http://schemas.microsoft.com/office/drawing/2014/main" id="{80BC35AC-8E7E-006A-229D-F0880767DD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600339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Infinite Loops</a:t>
            </a:r>
          </a:p>
        </p:txBody>
      </p:sp>
      <p:sp>
        <p:nvSpPr>
          <p:cNvPr id="51203" name="Rectangle 3"/>
          <p:cNvSpPr>
            <a:spLocks noGrp="1" noChangeArrowheads="1"/>
          </p:cNvSpPr>
          <p:nvPr>
            <p:ph idx="1"/>
          </p:nvPr>
        </p:nvSpPr>
        <p:spPr>
          <a:xfrm>
            <a:off x="822325" y="1736725"/>
            <a:ext cx="7543800" cy="4587875"/>
          </a:xfrm>
        </p:spPr>
        <p:txBody>
          <a:bodyPr/>
          <a:lstStyle/>
          <a:p>
            <a:pPr>
              <a:lnSpc>
                <a:spcPct val="90000"/>
              </a:lnSpc>
            </a:pPr>
            <a:r>
              <a:rPr lang="en-US" altLang="en-US" sz="2449" dirty="0"/>
              <a:t>This loop isn’t making a lot of progress!</a:t>
            </a:r>
          </a:p>
          <a:p>
            <a:pPr>
              <a:lnSpc>
                <a:spcPct val="90000"/>
              </a:lnSpc>
            </a:pPr>
            <a:r>
              <a:rPr lang="en-US" altLang="en-US" sz="2449" dirty="0"/>
              <a:t>Loops that repeat forever are called </a:t>
            </a:r>
            <a:r>
              <a:rPr lang="en-US" altLang="en-US" sz="2449" u="sng" dirty="0"/>
              <a:t>infinite loops</a:t>
            </a:r>
          </a:p>
          <a:p>
            <a:pPr>
              <a:lnSpc>
                <a:spcPct val="90000"/>
              </a:lnSpc>
            </a:pPr>
            <a:r>
              <a:rPr lang="en-US" altLang="en-US" sz="2449" dirty="0"/>
              <a:t>Apparently “lock up”</a:t>
            </a:r>
          </a:p>
          <a:p>
            <a:pPr>
              <a:lnSpc>
                <a:spcPct val="90000"/>
              </a:lnSpc>
            </a:pPr>
            <a:r>
              <a:rPr lang="en-US" altLang="en-US" sz="2449" dirty="0"/>
              <a:t>Output:</a:t>
            </a:r>
          </a:p>
          <a:p>
            <a:pPr lvl="1">
              <a:lnSpc>
                <a:spcPct val="90000"/>
              </a:lnSpc>
              <a:buFontTx/>
              <a:buNone/>
            </a:pPr>
            <a:r>
              <a:rPr lang="en-US" altLang="en-US" sz="2143" dirty="0">
                <a:solidFill>
                  <a:srgbClr val="FF0000"/>
                </a:solidFill>
              </a:rPr>
              <a:t>0</a:t>
            </a:r>
            <a:r>
              <a:rPr lang="en-US" altLang="en-US" sz="2143" dirty="0"/>
              <a:t> I will not eat at Taco Bell again</a:t>
            </a:r>
          </a:p>
          <a:p>
            <a:pPr lvl="1">
              <a:buNone/>
            </a:pPr>
            <a:r>
              <a:rPr lang="en-US" altLang="en-US" sz="2143" dirty="0">
                <a:solidFill>
                  <a:srgbClr val="FF0000"/>
                </a:solidFill>
              </a:rPr>
              <a:t>0</a:t>
            </a:r>
            <a:r>
              <a:rPr lang="en-US" altLang="en-US" sz="2143" dirty="0"/>
              <a:t> I will not eat at Taco Bell again</a:t>
            </a:r>
          </a:p>
          <a:p>
            <a:pPr lvl="1">
              <a:buNone/>
            </a:pPr>
            <a:r>
              <a:rPr lang="en-US" altLang="en-US" sz="2143" dirty="0">
                <a:solidFill>
                  <a:srgbClr val="FF0000"/>
                </a:solidFill>
              </a:rPr>
              <a:t>0</a:t>
            </a:r>
            <a:r>
              <a:rPr lang="en-US" altLang="en-US" sz="2143" dirty="0"/>
              <a:t> I will not eat at Taco Bell again</a:t>
            </a:r>
          </a:p>
          <a:p>
            <a:pPr lvl="1">
              <a:buNone/>
            </a:pPr>
            <a:r>
              <a:rPr lang="en-US" altLang="en-US" sz="2143" dirty="0">
                <a:solidFill>
                  <a:srgbClr val="FF0000"/>
                </a:solidFill>
              </a:rPr>
              <a:t>0</a:t>
            </a:r>
            <a:r>
              <a:rPr lang="en-US" altLang="en-US" sz="2143" dirty="0"/>
              <a:t> I will not eat at Taco Bell again</a:t>
            </a:r>
          </a:p>
          <a:p>
            <a:pPr lvl="1">
              <a:lnSpc>
                <a:spcPct val="90000"/>
              </a:lnSpc>
              <a:buFontTx/>
              <a:buNone/>
            </a:pPr>
            <a:r>
              <a:rPr lang="en-US" altLang="en-US" sz="2143" dirty="0"/>
              <a:t>	</a:t>
            </a:r>
            <a:r>
              <a:rPr lang="en-US" altLang="en-US" sz="2143" b="1" dirty="0"/>
              <a:t>.</a:t>
            </a:r>
          </a:p>
          <a:p>
            <a:pPr lvl="1">
              <a:lnSpc>
                <a:spcPct val="90000"/>
              </a:lnSpc>
              <a:buFontTx/>
              <a:buNone/>
            </a:pPr>
            <a:r>
              <a:rPr lang="en-US" altLang="en-US" sz="2143" b="1" dirty="0"/>
              <a:t>	.</a:t>
            </a:r>
          </a:p>
          <a:p>
            <a:pPr lvl="1">
              <a:lnSpc>
                <a:spcPct val="90000"/>
              </a:lnSpc>
              <a:buFontTx/>
              <a:buNone/>
            </a:pPr>
            <a:r>
              <a:rPr lang="en-US" altLang="en-US" sz="2143" b="1" dirty="0"/>
              <a:t>	.</a:t>
            </a:r>
          </a:p>
        </p:txBody>
      </p:sp>
    </p:spTree>
    <p:extLst>
      <p:ext uri="{BB962C8B-B14F-4D97-AF65-F5344CB8AC3E}">
        <p14:creationId xmlns:p14="http://schemas.microsoft.com/office/powerpoint/2010/main" val="1820815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a:t>Problem Solved</a:t>
            </a:r>
          </a:p>
        </p:txBody>
      </p:sp>
      <p:sp>
        <p:nvSpPr>
          <p:cNvPr id="53251"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a:t>
            </a:r>
            <a:r>
              <a:rPr lang="en-US" altLang="en-US" sz="2800" dirty="0">
                <a:solidFill>
                  <a:schemeClr val="tx1"/>
                </a:solidFill>
              </a:rPr>
              <a:t>counter += 1</a:t>
            </a:r>
            <a:endParaRPr lang="en-US" altLang="en-US" sz="2800" dirty="0"/>
          </a:p>
          <a:p>
            <a:pPr lvl="1">
              <a:buFontTx/>
              <a:buNone/>
            </a:pPr>
            <a:endParaRPr lang="en-US" altLang="en-US" sz="2800" dirty="0">
              <a:solidFill>
                <a:srgbClr val="008000"/>
              </a:solidFill>
            </a:endParaRPr>
          </a:p>
        </p:txBody>
      </p:sp>
      <p:sp>
        <p:nvSpPr>
          <p:cNvPr id="53255" name="Line 7"/>
          <p:cNvSpPr>
            <a:spLocks noChangeShapeType="1"/>
          </p:cNvSpPr>
          <p:nvPr/>
        </p:nvSpPr>
        <p:spPr bwMode="auto">
          <a:xfrm>
            <a:off x="304800" y="2039032"/>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TextBox 10">
            <a:extLst>
              <a:ext uri="{FF2B5EF4-FFF2-40B4-BE49-F238E27FC236}">
                <a16:creationId xmlns:a16="http://schemas.microsoft.com/office/drawing/2014/main" id="{813CDEC1-E32F-974D-B260-F70BF716E823}"/>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D67B1622-B62E-4B1D-C416-57794CADD39F}"/>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D34FBFB6-45B5-5451-552C-4A4202AA06B0}"/>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F83829FA-0A7A-970D-03E8-54481EAB341F}"/>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5" name="Graphic 5">
            <a:extLst>
              <a:ext uri="{FF2B5EF4-FFF2-40B4-BE49-F238E27FC236}">
                <a16:creationId xmlns:a16="http://schemas.microsoft.com/office/drawing/2014/main" id="{7C67BED2-1FF7-E7C0-D04C-6A5E8B858C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79718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sz="3600" b="1" dirty="0"/>
              <a:t>Topics</a:t>
            </a:r>
            <a:endParaRPr lang="en-US" altLang="en-US" b="1" dirty="0"/>
          </a:p>
        </p:txBody>
      </p:sp>
      <p:sp>
        <p:nvSpPr>
          <p:cNvPr id="4" name="Content Placeholder 3"/>
          <p:cNvSpPr>
            <a:spLocks noGrp="1"/>
          </p:cNvSpPr>
          <p:nvPr>
            <p:ph idx="1"/>
          </p:nvPr>
        </p:nvSpPr>
        <p:spPr/>
        <p:txBody>
          <a:bodyPr/>
          <a:lstStyle/>
          <a:p>
            <a:pPr marL="173038" lvl="1">
              <a:lnSpc>
                <a:spcPct val="100000"/>
              </a:lnSpc>
              <a:spcBef>
                <a:spcPts val="480"/>
              </a:spcBef>
            </a:pPr>
            <a:r>
              <a:rPr lang="en-US" altLang="en-US" sz="2800" dirty="0">
                <a:solidFill>
                  <a:schemeClr val="tx1"/>
                </a:solidFill>
                <a:ea typeface="Consolas" charset="0"/>
                <a:cs typeface="Consolas" charset="0"/>
              </a:rPr>
              <a:t>Motivation</a:t>
            </a:r>
          </a:p>
          <a:p>
            <a:pPr marL="173038" lvl="1">
              <a:lnSpc>
                <a:spcPct val="100000"/>
              </a:lnSpc>
              <a:spcBef>
                <a:spcPts val="480"/>
              </a:spcBef>
            </a:pPr>
            <a:r>
              <a:rPr lang="en-US" altLang="en-US" sz="2800" dirty="0">
                <a:solidFill>
                  <a:srgbClr val="0432FF"/>
                </a:solidFill>
                <a:ea typeface="Consolas" charset="0"/>
                <a:cs typeface="Consolas" charset="0"/>
              </a:rPr>
              <a:t>while</a:t>
            </a:r>
            <a:r>
              <a:rPr lang="en-US" altLang="en-US" sz="2800" dirty="0"/>
              <a:t> Loop Statement</a:t>
            </a:r>
          </a:p>
          <a:p>
            <a:pPr marL="173038" lvl="1">
              <a:lnSpc>
                <a:spcPct val="100000"/>
              </a:lnSpc>
              <a:spcBef>
                <a:spcPts val="480"/>
              </a:spcBef>
            </a:pPr>
            <a:r>
              <a:rPr lang="en-US" altLang="en-US" sz="2800" dirty="0">
                <a:solidFill>
                  <a:srgbClr val="0432FF"/>
                </a:solidFill>
                <a:ea typeface="Consolas" charset="0"/>
                <a:cs typeface="Consolas" charset="0"/>
              </a:rPr>
              <a:t>for</a:t>
            </a:r>
            <a:r>
              <a:rPr lang="en-US" altLang="en-US" sz="2800" i="1" dirty="0"/>
              <a:t> </a:t>
            </a:r>
            <a:r>
              <a:rPr lang="en-US" altLang="en-US" sz="2800" dirty="0"/>
              <a:t>Loop Statement</a:t>
            </a:r>
          </a:p>
          <a:p>
            <a:pPr marL="173038" lvl="1">
              <a:lnSpc>
                <a:spcPct val="100000"/>
              </a:lnSpc>
              <a:spcBef>
                <a:spcPts val="480"/>
              </a:spcBef>
            </a:pPr>
            <a:r>
              <a:rPr lang="en-US" altLang="en-US" sz="2800" dirty="0"/>
              <a:t>Infinite Loops</a:t>
            </a:r>
          </a:p>
          <a:p>
            <a:pPr marL="173038" lvl="1">
              <a:lnSpc>
                <a:spcPct val="100000"/>
              </a:lnSpc>
              <a:spcBef>
                <a:spcPts val="480"/>
              </a:spcBef>
            </a:pPr>
            <a:r>
              <a:rPr lang="en-US" altLang="en-US" sz="2800" dirty="0">
                <a:ea typeface="Arial" charset="0"/>
                <a:cs typeface="Arial" charset="0"/>
              </a:rPr>
              <a:t>Nested Loops</a:t>
            </a:r>
          </a:p>
          <a:p>
            <a:pPr marL="173038" lvl="1">
              <a:lnSpc>
                <a:spcPct val="100000"/>
              </a:lnSpc>
              <a:spcBef>
                <a:spcPts val="480"/>
              </a:spcBef>
            </a:pPr>
            <a:r>
              <a:rPr lang="en-US" altLang="en-US" sz="2800" dirty="0">
                <a:ea typeface="Arial" charset="0"/>
                <a:cs typeface="Arial" charset="0"/>
              </a:rPr>
              <a:t>Using</a:t>
            </a:r>
            <a:r>
              <a:rPr lang="en-US" altLang="en-US" sz="2800" dirty="0"/>
              <a:t> </a:t>
            </a:r>
            <a:r>
              <a:rPr lang="en-US" altLang="en-US" sz="2800" dirty="0">
                <a:solidFill>
                  <a:srgbClr val="0432FF"/>
                </a:solidFill>
                <a:ea typeface="Consolas" charset="0"/>
                <a:cs typeface="Consolas" charset="0"/>
              </a:rPr>
              <a:t>break</a:t>
            </a:r>
            <a:r>
              <a:rPr lang="en-US" altLang="en-US" sz="2800" dirty="0"/>
              <a:t> </a:t>
            </a:r>
            <a:r>
              <a:rPr lang="en-US" altLang="en-US" sz="2800" dirty="0">
                <a:ea typeface="Arial" charset="0"/>
                <a:cs typeface="Arial" charset="0"/>
              </a:rPr>
              <a:t>and</a:t>
            </a:r>
            <a:r>
              <a:rPr lang="en-US" altLang="en-US" sz="2800" dirty="0"/>
              <a:t> </a:t>
            </a:r>
            <a:r>
              <a:rPr lang="en-US" altLang="en-US" sz="2800" dirty="0">
                <a:solidFill>
                  <a:srgbClr val="0432FF"/>
                </a:solidFill>
                <a:ea typeface="Courier New" charset="0"/>
                <a:cs typeface="Courier New" charset="0"/>
              </a:rPr>
              <a:t>continue</a:t>
            </a:r>
          </a:p>
        </p:txBody>
      </p:sp>
    </p:spTree>
    <p:extLst>
      <p:ext uri="{BB962C8B-B14F-4D97-AF65-F5344CB8AC3E}">
        <p14:creationId xmlns:p14="http://schemas.microsoft.com/office/powerpoint/2010/main" val="171355837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a:t>Problem Solved</a:t>
            </a:r>
          </a:p>
        </p:txBody>
      </p:sp>
      <p:sp>
        <p:nvSpPr>
          <p:cNvPr id="54275"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p:txBody>
      </p:sp>
      <p:sp>
        <p:nvSpPr>
          <p:cNvPr id="54279" name="Line 7"/>
          <p:cNvSpPr>
            <a:spLocks noChangeShapeType="1"/>
          </p:cNvSpPr>
          <p:nvPr/>
        </p:nvSpPr>
        <p:spPr bwMode="auto">
          <a:xfrm>
            <a:off x="472377" y="2995417"/>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B94DC417-C4EF-6243-B783-F1CFAF1C7716}"/>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8D035C67-F208-AD4B-B97F-B5D128241265}"/>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B12720B2-EB23-6274-4244-E074FC4EEF99}"/>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84E83529-45B5-F9F7-02B7-B7A2DB81B620}"/>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5" name="Graphic 5">
            <a:extLst>
              <a:ext uri="{FF2B5EF4-FFF2-40B4-BE49-F238E27FC236}">
                <a16:creationId xmlns:a16="http://schemas.microsoft.com/office/drawing/2014/main" id="{EFC66D91-DD02-D6B8-BFDB-0AD56E1FAE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64744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a:t>Problem Solved</a:t>
            </a:r>
          </a:p>
        </p:txBody>
      </p:sp>
      <p:sp>
        <p:nvSpPr>
          <p:cNvPr id="55299"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a:p>
            <a:pPr lvl="1">
              <a:buFontTx/>
              <a:buNone/>
            </a:pPr>
            <a:r>
              <a:rPr lang="en-US" altLang="en-US" sz="2800" dirty="0"/>
              <a:t>Output: </a:t>
            </a:r>
            <a:r>
              <a:rPr lang="en-US" altLang="en-US" sz="2800" dirty="0">
                <a:solidFill>
                  <a:srgbClr val="FF0000"/>
                </a:solidFill>
              </a:rPr>
              <a:t>0</a:t>
            </a:r>
            <a:r>
              <a:rPr lang="en-US" altLang="en-US" sz="2800" dirty="0"/>
              <a:t> I will not eat at Taco Bell again</a:t>
            </a:r>
          </a:p>
        </p:txBody>
      </p:sp>
      <p:sp>
        <p:nvSpPr>
          <p:cNvPr id="55303" name="Line 7"/>
          <p:cNvSpPr>
            <a:spLocks noChangeShapeType="1"/>
          </p:cNvSpPr>
          <p:nvPr/>
        </p:nvSpPr>
        <p:spPr bwMode="auto">
          <a:xfrm>
            <a:off x="381000" y="3429000"/>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Box 7">
            <a:extLst>
              <a:ext uri="{FF2B5EF4-FFF2-40B4-BE49-F238E27FC236}">
                <a16:creationId xmlns:a16="http://schemas.microsoft.com/office/drawing/2014/main" id="{D260771C-4C69-7141-9474-FB86750E65E7}"/>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64FF6E76-C094-34B3-4AAF-9A1176A1A468}"/>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8024F01A-E640-B4B8-A8C7-F6A445B38648}"/>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80157D68-83B6-04E1-7C8C-60AED0CE326A}"/>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pic>
        <p:nvPicPr>
          <p:cNvPr id="5" name="Graphic 5">
            <a:extLst>
              <a:ext uri="{FF2B5EF4-FFF2-40B4-BE49-F238E27FC236}">
                <a16:creationId xmlns:a16="http://schemas.microsoft.com/office/drawing/2014/main" id="{442135CF-91D8-4BD1-0CCF-6A50102C59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534607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a:t>Problem Solved</a:t>
            </a:r>
          </a:p>
        </p:txBody>
      </p:sp>
      <p:sp>
        <p:nvSpPr>
          <p:cNvPr id="57347"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a:t>
            </a:r>
            <a:r>
              <a:rPr lang="en-US" altLang="en-US" sz="2800" dirty="0">
                <a:solidFill>
                  <a:srgbClr val="FF0000"/>
                </a:solidFill>
              </a:rPr>
              <a:t>counter += 1</a:t>
            </a:r>
          </a:p>
          <a:p>
            <a:pPr lvl="1">
              <a:buFontTx/>
              <a:buNone/>
            </a:pPr>
            <a:endParaRPr lang="en-US" altLang="en-US" sz="2800" dirty="0"/>
          </a:p>
          <a:p>
            <a:pPr lvl="1">
              <a:buFontTx/>
              <a:buNone/>
            </a:pPr>
            <a:endParaRPr lang="en-US" altLang="en-US" sz="2800" dirty="0"/>
          </a:p>
        </p:txBody>
      </p:sp>
      <p:sp>
        <p:nvSpPr>
          <p:cNvPr id="57351" name="Line 7"/>
          <p:cNvSpPr>
            <a:spLocks noChangeShapeType="1"/>
          </p:cNvSpPr>
          <p:nvPr/>
        </p:nvSpPr>
        <p:spPr bwMode="auto">
          <a:xfrm>
            <a:off x="441294" y="3947845"/>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7353" name="Rectangle 9"/>
          <p:cNvSpPr>
            <a:spLocks noChangeArrowheads="1"/>
          </p:cNvSpPr>
          <p:nvPr/>
        </p:nvSpPr>
        <p:spPr bwMode="auto">
          <a:xfrm>
            <a:off x="372629" y="4899268"/>
            <a:ext cx="7348899" cy="84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spcBef>
                <a:spcPct val="50000"/>
              </a:spcBef>
            </a:pPr>
            <a:r>
              <a:rPr lang="en-US" altLang="en-US" sz="2449" b="1" dirty="0">
                <a:solidFill>
                  <a:srgbClr val="008000"/>
                </a:solidFill>
                <a:latin typeface="Arial Unicode MS" charset="0"/>
              </a:rPr>
              <a:t># Remember, counter += 1; is the same as</a:t>
            </a:r>
            <a:br>
              <a:rPr lang="en-US" altLang="en-US" sz="2449" b="1" dirty="0">
                <a:solidFill>
                  <a:srgbClr val="008000"/>
                </a:solidFill>
                <a:latin typeface="Arial Unicode MS" charset="0"/>
              </a:rPr>
            </a:br>
            <a:r>
              <a:rPr lang="en-US" altLang="en-US" sz="2449" b="1" dirty="0">
                <a:solidFill>
                  <a:srgbClr val="008000"/>
                </a:solidFill>
                <a:latin typeface="Arial Unicode MS" charset="0"/>
              </a:rPr>
              <a:t># counter = counter + 1</a:t>
            </a:r>
          </a:p>
        </p:txBody>
      </p:sp>
      <p:sp>
        <p:nvSpPr>
          <p:cNvPr id="9" name="TextBox 8">
            <a:extLst>
              <a:ext uri="{FF2B5EF4-FFF2-40B4-BE49-F238E27FC236}">
                <a16:creationId xmlns:a16="http://schemas.microsoft.com/office/drawing/2014/main" id="{124A0812-6FCF-704D-80CF-230540949812}"/>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72870F6D-970B-F2CF-75E4-7B5BADFFE5FC}"/>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0907A2C1-3B22-6D21-C87E-5C19347856D8}"/>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E396555C-A20D-1750-C05E-AEA628EF1296}"/>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a:t>
            </a:r>
            <a:endParaRPr lang="en-US" altLang="en-US" dirty="0">
              <a:solidFill>
                <a:srgbClr val="FF0000"/>
              </a:solidFill>
            </a:endParaRPr>
          </a:p>
        </p:txBody>
      </p:sp>
      <p:pic>
        <p:nvPicPr>
          <p:cNvPr id="5" name="Graphic 5">
            <a:extLst>
              <a:ext uri="{FF2B5EF4-FFF2-40B4-BE49-F238E27FC236}">
                <a16:creationId xmlns:a16="http://schemas.microsoft.com/office/drawing/2014/main" id="{976492D4-650B-0474-12B4-1DD59E0915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863517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25317-7E7B-0749-19B8-B2E9504FFE89}"/>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333BD6A4-B54E-189E-A2F7-0F275CE5B78C}"/>
              </a:ext>
            </a:extLst>
          </p:cNvPr>
          <p:cNvSpPr>
            <a:spLocks noGrp="1" noChangeArrowheads="1"/>
          </p:cNvSpPr>
          <p:nvPr>
            <p:ph type="title"/>
          </p:nvPr>
        </p:nvSpPr>
        <p:spPr/>
        <p:txBody>
          <a:bodyPr/>
          <a:lstStyle/>
          <a:p>
            <a:r>
              <a:rPr lang="en-US" altLang="en-US" dirty="0"/>
              <a:t>Problem Solved</a:t>
            </a:r>
          </a:p>
        </p:txBody>
      </p:sp>
      <p:sp>
        <p:nvSpPr>
          <p:cNvPr id="54275" name="Rectangle 3">
            <a:extLst>
              <a:ext uri="{FF2B5EF4-FFF2-40B4-BE49-F238E27FC236}">
                <a16:creationId xmlns:a16="http://schemas.microsoft.com/office/drawing/2014/main" id="{AE3E94C3-1036-551E-06C7-BC62780B2243}"/>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p:txBody>
      </p:sp>
      <p:sp>
        <p:nvSpPr>
          <p:cNvPr id="54279" name="Line 7">
            <a:extLst>
              <a:ext uri="{FF2B5EF4-FFF2-40B4-BE49-F238E27FC236}">
                <a16:creationId xmlns:a16="http://schemas.microsoft.com/office/drawing/2014/main" id="{CA2B51F9-0A3E-97D2-52F9-FE7943D977C0}"/>
              </a:ext>
            </a:extLst>
          </p:cNvPr>
          <p:cNvSpPr>
            <a:spLocks noChangeShapeType="1"/>
          </p:cNvSpPr>
          <p:nvPr/>
        </p:nvSpPr>
        <p:spPr bwMode="auto">
          <a:xfrm>
            <a:off x="472377" y="2995417"/>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FC8B521D-4C21-D943-23BA-2D11EE1EE7D8}"/>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02634CFA-5F1A-7C3A-4126-1CD4695BFC41}"/>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A6FDB381-643C-E88B-4842-ACA193AC27B7}"/>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99091341-E357-036C-77A8-D21D4E1415FE}"/>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a:t>
            </a:r>
            <a:endParaRPr lang="en-US" altLang="en-US" dirty="0">
              <a:solidFill>
                <a:srgbClr val="FF0000"/>
              </a:solidFill>
            </a:endParaRPr>
          </a:p>
        </p:txBody>
      </p:sp>
      <p:pic>
        <p:nvPicPr>
          <p:cNvPr id="5" name="Graphic 5">
            <a:extLst>
              <a:ext uri="{FF2B5EF4-FFF2-40B4-BE49-F238E27FC236}">
                <a16:creationId xmlns:a16="http://schemas.microsoft.com/office/drawing/2014/main" id="{D63B8A92-6F6E-D17E-9F32-31E3C8C62C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3184273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C3122-F61E-3796-961E-103C57E5F965}"/>
            </a:ext>
          </a:extLst>
        </p:cNvPr>
        <p:cNvGrpSpPr/>
        <p:nvPr/>
      </p:nvGrpSpPr>
      <p:grpSpPr>
        <a:xfrm>
          <a:off x="0" y="0"/>
          <a:ext cx="0" cy="0"/>
          <a:chOff x="0" y="0"/>
          <a:chExt cx="0" cy="0"/>
        </a:xfrm>
      </p:grpSpPr>
      <p:sp>
        <p:nvSpPr>
          <p:cNvPr id="55298" name="Rectangle 2">
            <a:extLst>
              <a:ext uri="{FF2B5EF4-FFF2-40B4-BE49-F238E27FC236}">
                <a16:creationId xmlns:a16="http://schemas.microsoft.com/office/drawing/2014/main" id="{41B98913-FB2A-3E28-96F9-16457AC17A88}"/>
              </a:ext>
            </a:extLst>
          </p:cNvPr>
          <p:cNvSpPr>
            <a:spLocks noGrp="1" noChangeArrowheads="1"/>
          </p:cNvSpPr>
          <p:nvPr>
            <p:ph type="title"/>
          </p:nvPr>
        </p:nvSpPr>
        <p:spPr/>
        <p:txBody>
          <a:bodyPr/>
          <a:lstStyle/>
          <a:p>
            <a:r>
              <a:rPr lang="en-US" altLang="en-US" dirty="0"/>
              <a:t>Problem Solved</a:t>
            </a:r>
          </a:p>
        </p:txBody>
      </p:sp>
      <p:sp>
        <p:nvSpPr>
          <p:cNvPr id="55299" name="Rectangle 3">
            <a:extLst>
              <a:ext uri="{FF2B5EF4-FFF2-40B4-BE49-F238E27FC236}">
                <a16:creationId xmlns:a16="http://schemas.microsoft.com/office/drawing/2014/main" id="{6CE64222-E85A-0ED7-9537-E0B3DAAE5077}"/>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a:p>
            <a:pPr lvl="1">
              <a:buFontTx/>
              <a:buNone/>
            </a:pPr>
            <a:r>
              <a:rPr lang="en-US" altLang="en-US" sz="2800" dirty="0"/>
              <a:t>Output: </a:t>
            </a:r>
            <a:r>
              <a:rPr lang="en-US" altLang="en-US" sz="2800" dirty="0">
                <a:solidFill>
                  <a:srgbClr val="FF0000"/>
                </a:solidFill>
              </a:rPr>
              <a:t>1</a:t>
            </a:r>
            <a:r>
              <a:rPr lang="en-US" altLang="en-US" sz="2800" dirty="0"/>
              <a:t> I will not eat at Taco Bell again</a:t>
            </a:r>
          </a:p>
        </p:txBody>
      </p:sp>
      <p:sp>
        <p:nvSpPr>
          <p:cNvPr id="55303" name="Line 7">
            <a:extLst>
              <a:ext uri="{FF2B5EF4-FFF2-40B4-BE49-F238E27FC236}">
                <a16:creationId xmlns:a16="http://schemas.microsoft.com/office/drawing/2014/main" id="{57A41BCD-DDBC-E7B0-42CC-B30AB67906AE}"/>
              </a:ext>
            </a:extLst>
          </p:cNvPr>
          <p:cNvSpPr>
            <a:spLocks noChangeShapeType="1"/>
          </p:cNvSpPr>
          <p:nvPr/>
        </p:nvSpPr>
        <p:spPr bwMode="auto">
          <a:xfrm>
            <a:off x="381000" y="3429000"/>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Box 7">
            <a:extLst>
              <a:ext uri="{FF2B5EF4-FFF2-40B4-BE49-F238E27FC236}">
                <a16:creationId xmlns:a16="http://schemas.microsoft.com/office/drawing/2014/main" id="{7F964610-9EA4-A9A6-FDE5-FD74635D733E}"/>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C7D1A648-8010-FFF6-7003-4BFEA8B8D058}"/>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2D7C129A-1B47-6CC7-B6F2-295D6C9BA9F6}"/>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71E9B8E9-E4C2-843B-EEF1-4CA1E394C904}"/>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a:t>
            </a:r>
            <a:endParaRPr lang="en-US" altLang="en-US" dirty="0">
              <a:solidFill>
                <a:srgbClr val="FF0000"/>
              </a:solidFill>
            </a:endParaRPr>
          </a:p>
        </p:txBody>
      </p:sp>
      <p:pic>
        <p:nvPicPr>
          <p:cNvPr id="5" name="Graphic 5">
            <a:extLst>
              <a:ext uri="{FF2B5EF4-FFF2-40B4-BE49-F238E27FC236}">
                <a16:creationId xmlns:a16="http://schemas.microsoft.com/office/drawing/2014/main" id="{9C710812-9C68-CE02-00B2-BD1C7E1DC5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324637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2D46B-B46E-D591-650A-91A8E9435252}"/>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B8C27479-F746-0B86-FEAE-69002E08F0AF}"/>
              </a:ext>
            </a:extLst>
          </p:cNvPr>
          <p:cNvSpPr>
            <a:spLocks noGrp="1" noChangeArrowheads="1"/>
          </p:cNvSpPr>
          <p:nvPr>
            <p:ph type="title"/>
          </p:nvPr>
        </p:nvSpPr>
        <p:spPr/>
        <p:txBody>
          <a:bodyPr/>
          <a:lstStyle/>
          <a:p>
            <a:r>
              <a:rPr lang="en-US" altLang="en-US" dirty="0"/>
              <a:t>Problem Solved</a:t>
            </a:r>
          </a:p>
        </p:txBody>
      </p:sp>
      <p:sp>
        <p:nvSpPr>
          <p:cNvPr id="57347" name="Rectangle 3">
            <a:extLst>
              <a:ext uri="{FF2B5EF4-FFF2-40B4-BE49-F238E27FC236}">
                <a16:creationId xmlns:a16="http://schemas.microsoft.com/office/drawing/2014/main" id="{D6818ABF-7DC3-2919-121F-8A2C4380CAC0}"/>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a:t>
            </a:r>
            <a:r>
              <a:rPr lang="en-US" altLang="en-US" sz="2800" dirty="0">
                <a:solidFill>
                  <a:srgbClr val="FF0000"/>
                </a:solidFill>
              </a:rPr>
              <a:t>counter += 1</a:t>
            </a:r>
          </a:p>
          <a:p>
            <a:pPr lvl="1">
              <a:buFontTx/>
              <a:buNone/>
            </a:pPr>
            <a:endParaRPr lang="en-US" altLang="en-US" sz="2800" dirty="0"/>
          </a:p>
          <a:p>
            <a:pPr lvl="1">
              <a:buFontTx/>
              <a:buNone/>
            </a:pPr>
            <a:endParaRPr lang="en-US" altLang="en-US" sz="2800" dirty="0"/>
          </a:p>
        </p:txBody>
      </p:sp>
      <p:sp>
        <p:nvSpPr>
          <p:cNvPr id="57351" name="Line 7">
            <a:extLst>
              <a:ext uri="{FF2B5EF4-FFF2-40B4-BE49-F238E27FC236}">
                <a16:creationId xmlns:a16="http://schemas.microsoft.com/office/drawing/2014/main" id="{358E9641-E3EA-83EE-368F-748C902A46E5}"/>
              </a:ext>
            </a:extLst>
          </p:cNvPr>
          <p:cNvSpPr>
            <a:spLocks noChangeShapeType="1"/>
          </p:cNvSpPr>
          <p:nvPr/>
        </p:nvSpPr>
        <p:spPr bwMode="auto">
          <a:xfrm>
            <a:off x="441294" y="3947845"/>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EACF58C0-21D2-D4F0-EEB7-61BB0030E95D}"/>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F005B6C5-21B4-ABDB-43CC-D381BC2D2818}"/>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A8A694D8-9CB0-FB8E-946F-32D68B382CB4}"/>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7FD80F98-80D9-EBB2-7621-EF57D495BE66}"/>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2</a:t>
            </a:r>
            <a:endParaRPr lang="en-US" altLang="en-US" dirty="0">
              <a:solidFill>
                <a:srgbClr val="FF0000"/>
              </a:solidFill>
            </a:endParaRPr>
          </a:p>
        </p:txBody>
      </p:sp>
      <p:pic>
        <p:nvPicPr>
          <p:cNvPr id="5" name="Graphic 5">
            <a:extLst>
              <a:ext uri="{FF2B5EF4-FFF2-40B4-BE49-F238E27FC236}">
                <a16:creationId xmlns:a16="http://schemas.microsoft.com/office/drawing/2014/main" id="{4F58F5B8-2860-14F7-13D4-21982B23F0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2169903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35656-2D6F-371B-6E96-95B9268A847F}"/>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65A0266D-D23F-0DDC-CA42-37A41C73FDEC}"/>
              </a:ext>
            </a:extLst>
          </p:cNvPr>
          <p:cNvSpPr>
            <a:spLocks noGrp="1" noChangeArrowheads="1"/>
          </p:cNvSpPr>
          <p:nvPr>
            <p:ph type="title"/>
          </p:nvPr>
        </p:nvSpPr>
        <p:spPr/>
        <p:txBody>
          <a:bodyPr/>
          <a:lstStyle/>
          <a:p>
            <a:r>
              <a:rPr lang="en-US" altLang="en-US" dirty="0"/>
              <a:t>Problem Solved</a:t>
            </a:r>
          </a:p>
        </p:txBody>
      </p:sp>
      <p:sp>
        <p:nvSpPr>
          <p:cNvPr id="54275" name="Rectangle 3">
            <a:extLst>
              <a:ext uri="{FF2B5EF4-FFF2-40B4-BE49-F238E27FC236}">
                <a16:creationId xmlns:a16="http://schemas.microsoft.com/office/drawing/2014/main" id="{94F8B4D7-E719-42CC-B8BC-79A6BB835840}"/>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p:txBody>
      </p:sp>
      <p:sp>
        <p:nvSpPr>
          <p:cNvPr id="54279" name="Line 7">
            <a:extLst>
              <a:ext uri="{FF2B5EF4-FFF2-40B4-BE49-F238E27FC236}">
                <a16:creationId xmlns:a16="http://schemas.microsoft.com/office/drawing/2014/main" id="{181B5051-3463-EFD0-FCA0-1F46CEFF4BBE}"/>
              </a:ext>
            </a:extLst>
          </p:cNvPr>
          <p:cNvSpPr>
            <a:spLocks noChangeShapeType="1"/>
          </p:cNvSpPr>
          <p:nvPr/>
        </p:nvSpPr>
        <p:spPr bwMode="auto">
          <a:xfrm>
            <a:off x="472377" y="2995417"/>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D1A40A55-099F-1F19-73A8-18627ACC6ABB}"/>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4EC453C5-5F8D-C7A1-791D-C297CCE0A71F}"/>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AEFDCABF-3370-BE1D-1DB9-B59CE7B6A678}"/>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D3A496C2-028E-AE47-49F5-4D0FCCEC7DFF}"/>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2</a:t>
            </a:r>
            <a:endParaRPr lang="en-US" altLang="en-US" dirty="0">
              <a:solidFill>
                <a:srgbClr val="FF0000"/>
              </a:solidFill>
            </a:endParaRPr>
          </a:p>
        </p:txBody>
      </p:sp>
      <p:pic>
        <p:nvPicPr>
          <p:cNvPr id="5" name="Graphic 5">
            <a:extLst>
              <a:ext uri="{FF2B5EF4-FFF2-40B4-BE49-F238E27FC236}">
                <a16:creationId xmlns:a16="http://schemas.microsoft.com/office/drawing/2014/main" id="{BC2E44E4-8A9F-B395-6B9D-88BB8DA67D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565967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75B71-B127-D83D-EF63-5868C4CF9462}"/>
            </a:ext>
          </a:extLst>
        </p:cNvPr>
        <p:cNvGrpSpPr/>
        <p:nvPr/>
      </p:nvGrpSpPr>
      <p:grpSpPr>
        <a:xfrm>
          <a:off x="0" y="0"/>
          <a:ext cx="0" cy="0"/>
          <a:chOff x="0" y="0"/>
          <a:chExt cx="0" cy="0"/>
        </a:xfrm>
      </p:grpSpPr>
      <p:sp>
        <p:nvSpPr>
          <p:cNvPr id="55298" name="Rectangle 2">
            <a:extLst>
              <a:ext uri="{FF2B5EF4-FFF2-40B4-BE49-F238E27FC236}">
                <a16:creationId xmlns:a16="http://schemas.microsoft.com/office/drawing/2014/main" id="{2D647F89-7519-7A02-2D12-9794987C25BD}"/>
              </a:ext>
            </a:extLst>
          </p:cNvPr>
          <p:cNvSpPr>
            <a:spLocks noGrp="1" noChangeArrowheads="1"/>
          </p:cNvSpPr>
          <p:nvPr>
            <p:ph type="title"/>
          </p:nvPr>
        </p:nvSpPr>
        <p:spPr/>
        <p:txBody>
          <a:bodyPr/>
          <a:lstStyle/>
          <a:p>
            <a:r>
              <a:rPr lang="en-US" altLang="en-US" dirty="0"/>
              <a:t>Problem Solved</a:t>
            </a:r>
          </a:p>
        </p:txBody>
      </p:sp>
      <p:sp>
        <p:nvSpPr>
          <p:cNvPr id="55299" name="Rectangle 3">
            <a:extLst>
              <a:ext uri="{FF2B5EF4-FFF2-40B4-BE49-F238E27FC236}">
                <a16:creationId xmlns:a16="http://schemas.microsoft.com/office/drawing/2014/main" id="{490A2D14-D1B8-75BE-2783-6B5C2C0FC067}"/>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a:p>
            <a:pPr lvl="1">
              <a:buFontTx/>
              <a:buNone/>
            </a:pPr>
            <a:r>
              <a:rPr lang="en-US" altLang="en-US" sz="2800" dirty="0"/>
              <a:t>Output: </a:t>
            </a:r>
            <a:r>
              <a:rPr lang="en-US" altLang="en-US" sz="2800" dirty="0">
                <a:solidFill>
                  <a:srgbClr val="FF0000"/>
                </a:solidFill>
              </a:rPr>
              <a:t>2</a:t>
            </a:r>
            <a:r>
              <a:rPr lang="en-US" altLang="en-US" sz="2800" dirty="0"/>
              <a:t> I will not eat at Taco Bell again</a:t>
            </a:r>
          </a:p>
        </p:txBody>
      </p:sp>
      <p:sp>
        <p:nvSpPr>
          <p:cNvPr id="55303" name="Line 7">
            <a:extLst>
              <a:ext uri="{FF2B5EF4-FFF2-40B4-BE49-F238E27FC236}">
                <a16:creationId xmlns:a16="http://schemas.microsoft.com/office/drawing/2014/main" id="{0F5BE13D-E184-210A-85A4-0B9B62AB19B7}"/>
              </a:ext>
            </a:extLst>
          </p:cNvPr>
          <p:cNvSpPr>
            <a:spLocks noChangeShapeType="1"/>
          </p:cNvSpPr>
          <p:nvPr/>
        </p:nvSpPr>
        <p:spPr bwMode="auto">
          <a:xfrm>
            <a:off x="381000" y="3429000"/>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Box 7">
            <a:extLst>
              <a:ext uri="{FF2B5EF4-FFF2-40B4-BE49-F238E27FC236}">
                <a16:creationId xmlns:a16="http://schemas.microsoft.com/office/drawing/2014/main" id="{6B502506-D35B-547D-90CB-7268D3A9F0B4}"/>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AB50A991-B647-10F3-DC39-7B37291C3397}"/>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5DB59519-99C6-DF8C-AE60-45FE8BD90F41}"/>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E3C84F75-52EB-305C-CA0A-A828783A2633}"/>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2</a:t>
            </a:r>
            <a:endParaRPr lang="en-US" altLang="en-US" dirty="0">
              <a:solidFill>
                <a:srgbClr val="FF0000"/>
              </a:solidFill>
            </a:endParaRPr>
          </a:p>
        </p:txBody>
      </p:sp>
      <p:pic>
        <p:nvPicPr>
          <p:cNvPr id="5" name="Graphic 5">
            <a:extLst>
              <a:ext uri="{FF2B5EF4-FFF2-40B4-BE49-F238E27FC236}">
                <a16:creationId xmlns:a16="http://schemas.microsoft.com/office/drawing/2014/main" id="{63298EF5-0623-F1DA-59E3-C310F01B27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791687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1CEE0-3251-2286-2AEC-98F39CA0535E}"/>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9EF96D36-BBC8-DEC6-EF68-3BFFDA337747}"/>
              </a:ext>
            </a:extLst>
          </p:cNvPr>
          <p:cNvSpPr>
            <a:spLocks noGrp="1" noChangeArrowheads="1"/>
          </p:cNvSpPr>
          <p:nvPr>
            <p:ph type="title"/>
          </p:nvPr>
        </p:nvSpPr>
        <p:spPr/>
        <p:txBody>
          <a:bodyPr/>
          <a:lstStyle/>
          <a:p>
            <a:r>
              <a:rPr lang="en-US" altLang="en-US" dirty="0"/>
              <a:t>Problem Solved</a:t>
            </a:r>
          </a:p>
        </p:txBody>
      </p:sp>
      <p:sp>
        <p:nvSpPr>
          <p:cNvPr id="57347" name="Rectangle 3">
            <a:extLst>
              <a:ext uri="{FF2B5EF4-FFF2-40B4-BE49-F238E27FC236}">
                <a16:creationId xmlns:a16="http://schemas.microsoft.com/office/drawing/2014/main" id="{4F9263CC-0954-4982-DA4B-D0D24BA0BA2B}"/>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a:t>
            </a:r>
            <a:r>
              <a:rPr lang="en-US" altLang="en-US" sz="2800" dirty="0">
                <a:solidFill>
                  <a:srgbClr val="FF0000"/>
                </a:solidFill>
              </a:rPr>
              <a:t>counter += 1</a:t>
            </a:r>
          </a:p>
          <a:p>
            <a:pPr lvl="1">
              <a:buFontTx/>
              <a:buNone/>
            </a:pPr>
            <a:endParaRPr lang="en-US" altLang="en-US" sz="2800" dirty="0"/>
          </a:p>
          <a:p>
            <a:pPr lvl="1">
              <a:buFontTx/>
              <a:buNone/>
            </a:pPr>
            <a:endParaRPr lang="en-US" altLang="en-US" sz="2800" dirty="0"/>
          </a:p>
        </p:txBody>
      </p:sp>
      <p:sp>
        <p:nvSpPr>
          <p:cNvPr id="57351" name="Line 7">
            <a:extLst>
              <a:ext uri="{FF2B5EF4-FFF2-40B4-BE49-F238E27FC236}">
                <a16:creationId xmlns:a16="http://schemas.microsoft.com/office/drawing/2014/main" id="{16A214B3-7F99-446E-408B-9122F80786BC}"/>
              </a:ext>
            </a:extLst>
          </p:cNvPr>
          <p:cNvSpPr>
            <a:spLocks noChangeShapeType="1"/>
          </p:cNvSpPr>
          <p:nvPr/>
        </p:nvSpPr>
        <p:spPr bwMode="auto">
          <a:xfrm>
            <a:off x="441294" y="3947845"/>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04BC3F7F-BF07-78EA-9CDD-D30EB0AF55DF}"/>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E5A5B745-916F-0170-6711-CC95BF74F365}"/>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28485EB2-0C9D-742A-672D-ED1599FA5F00}"/>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E5682E23-5B77-68A9-0EAF-A4A84CF1EF7B}"/>
              </a:ext>
            </a:extLst>
          </p:cNvPr>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3</a:t>
            </a:r>
            <a:endParaRPr lang="en-US" altLang="en-US" dirty="0">
              <a:solidFill>
                <a:srgbClr val="FF0000"/>
              </a:solidFill>
            </a:endParaRPr>
          </a:p>
        </p:txBody>
      </p:sp>
      <p:pic>
        <p:nvPicPr>
          <p:cNvPr id="5" name="Graphic 5">
            <a:extLst>
              <a:ext uri="{FF2B5EF4-FFF2-40B4-BE49-F238E27FC236}">
                <a16:creationId xmlns:a16="http://schemas.microsoft.com/office/drawing/2014/main" id="{849D06D2-B750-A1E6-B842-D1ED82BFA7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4262796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00A72-6FF7-FE82-3C8B-E88AF6E8AB21}"/>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424CD606-987F-F5AF-9A30-16557B7A74A5}"/>
              </a:ext>
            </a:extLst>
          </p:cNvPr>
          <p:cNvSpPr>
            <a:spLocks noGrp="1" noChangeArrowheads="1"/>
          </p:cNvSpPr>
          <p:nvPr>
            <p:ph type="title"/>
          </p:nvPr>
        </p:nvSpPr>
        <p:spPr/>
        <p:txBody>
          <a:bodyPr/>
          <a:lstStyle/>
          <a:p>
            <a:r>
              <a:rPr lang="en-US" altLang="en-US" dirty="0"/>
              <a:t>How does it end?</a:t>
            </a:r>
          </a:p>
        </p:txBody>
      </p:sp>
      <p:sp>
        <p:nvSpPr>
          <p:cNvPr id="54275" name="Rectangle 3">
            <a:extLst>
              <a:ext uri="{FF2B5EF4-FFF2-40B4-BE49-F238E27FC236}">
                <a16:creationId xmlns:a16="http://schemas.microsoft.com/office/drawing/2014/main" id="{470588AE-C3EC-484E-08D7-B22BBC74C578}"/>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p:txBody>
      </p:sp>
      <p:sp>
        <p:nvSpPr>
          <p:cNvPr id="54279" name="Line 7">
            <a:extLst>
              <a:ext uri="{FF2B5EF4-FFF2-40B4-BE49-F238E27FC236}">
                <a16:creationId xmlns:a16="http://schemas.microsoft.com/office/drawing/2014/main" id="{8538F8B1-3E8A-3354-A653-851D233EA84C}"/>
              </a:ext>
            </a:extLst>
          </p:cNvPr>
          <p:cNvSpPr>
            <a:spLocks noChangeShapeType="1"/>
          </p:cNvSpPr>
          <p:nvPr/>
        </p:nvSpPr>
        <p:spPr bwMode="auto">
          <a:xfrm>
            <a:off x="472377" y="2995417"/>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077808B6-3E9F-191E-26FC-05699A49890A}"/>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08BCE69F-BA8A-9BA5-582E-1C41EEF91441}"/>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266132D8-FE6B-7353-4C8C-9AF80E9B1129}"/>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A1243D31-8CA7-5D56-0F32-D743656E5853}"/>
              </a:ext>
            </a:extLst>
          </p:cNvPr>
          <p:cNvSpPr txBox="1">
            <a:spLocks noChangeArrowheads="1"/>
          </p:cNvSpPr>
          <p:nvPr/>
        </p:nvSpPr>
        <p:spPr bwMode="auto">
          <a:xfrm>
            <a:off x="7572375" y="2626205"/>
            <a:ext cx="9541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999</a:t>
            </a:r>
            <a:endParaRPr lang="en-US" altLang="en-US" dirty="0">
              <a:solidFill>
                <a:srgbClr val="FF0000"/>
              </a:solidFill>
            </a:endParaRPr>
          </a:p>
        </p:txBody>
      </p:sp>
      <p:pic>
        <p:nvPicPr>
          <p:cNvPr id="5" name="Graphic 5">
            <a:extLst>
              <a:ext uri="{FF2B5EF4-FFF2-40B4-BE49-F238E27FC236}">
                <a16:creationId xmlns:a16="http://schemas.microsoft.com/office/drawing/2014/main" id="{C598ADDC-F685-FB97-D25F-DF80C4A8A4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3371936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lIns="92075" tIns="46038" rIns="92075" bIns="46038">
            <a:normAutofit/>
          </a:bodyPr>
          <a:lstStyle/>
          <a:p>
            <a:pPr eaLnBrk="1" hangingPunct="1"/>
            <a:r>
              <a:rPr lang="en-US" altLang="en-US" sz="3600" b="1" dirty="0"/>
              <a:t>Motivation</a:t>
            </a:r>
          </a:p>
        </p:txBody>
      </p:sp>
      <p:sp>
        <p:nvSpPr>
          <p:cNvPr id="10243" name="Rectangle 3"/>
          <p:cNvSpPr>
            <a:spLocks noGrp="1" noChangeArrowheads="1"/>
          </p:cNvSpPr>
          <p:nvPr>
            <p:ph idx="1"/>
          </p:nvPr>
        </p:nvSpPr>
        <p:spPr/>
        <p:txBody>
          <a:bodyPr lIns="92075" tIns="46038" rIns="92075" bIns="46038"/>
          <a:lstStyle/>
          <a:p>
            <a:pPr marL="0" indent="0" eaLnBrk="1" hangingPunct="1">
              <a:spcBef>
                <a:spcPct val="35000"/>
              </a:spcBef>
              <a:buFontTx/>
              <a:buNone/>
            </a:pPr>
            <a:r>
              <a:rPr lang="en-US" altLang="en-US" sz="2400" dirty="0"/>
              <a:t>You want to print a string (e.g., "Welcome to CSE 1321!") a </a:t>
            </a:r>
            <a:r>
              <a:rPr lang="en-US" altLang="en-US" sz="2400" u="sng" dirty="0"/>
              <a:t>thousand times</a:t>
            </a:r>
            <a:r>
              <a:rPr lang="en-US" altLang="en-US" sz="2400" dirty="0"/>
              <a:t>. You could copy/paste the following:</a:t>
            </a:r>
          </a:p>
          <a:p>
            <a:pPr marL="0" indent="0" eaLnBrk="1" hangingPunct="1">
              <a:spcBef>
                <a:spcPct val="35000"/>
              </a:spcBef>
              <a:buFontTx/>
              <a:buNone/>
            </a:pPr>
            <a:endParaRPr lang="en-US" altLang="en-US" sz="2400" u="sng" dirty="0"/>
          </a:p>
          <a:p>
            <a:pPr marL="0" indent="0" eaLnBrk="1" hangingPunct="1">
              <a:spcBef>
                <a:spcPct val="35000"/>
              </a:spcBef>
              <a:buFontTx/>
              <a:buNone/>
            </a:pPr>
            <a:r>
              <a:rPr lang="en-US" altLang="en-US" sz="2400" dirty="0">
                <a:latin typeface="Courier New" charset="0"/>
                <a:ea typeface="Courier New" charset="0"/>
                <a:cs typeface="Courier New" charset="0"/>
              </a:rPr>
              <a:t>print(</a:t>
            </a:r>
            <a:r>
              <a:rPr lang="en-US" altLang="en-US" sz="2400" dirty="0">
                <a:solidFill>
                  <a:srgbClr val="C00000"/>
                </a:solidFill>
                <a:latin typeface="Courier New" charset="0"/>
                <a:ea typeface="Courier New" charset="0"/>
                <a:cs typeface="Courier New" charset="0"/>
              </a:rPr>
              <a:t>"Welcome to CSE 1321!"</a:t>
            </a:r>
            <a:r>
              <a:rPr lang="en-US" altLang="en-US" sz="2400" dirty="0">
                <a:latin typeface="Courier New" charset="0"/>
                <a:ea typeface="Courier New" charset="0"/>
                <a:cs typeface="Courier New" charset="0"/>
              </a:rPr>
              <a:t>)</a:t>
            </a:r>
          </a:p>
          <a:p>
            <a:pPr marL="0" indent="0" eaLnBrk="1" hangingPunct="1">
              <a:spcBef>
                <a:spcPct val="35000"/>
              </a:spcBef>
              <a:buFontTx/>
              <a:buNone/>
            </a:pPr>
            <a:endParaRPr lang="en-US" altLang="en-US" sz="2400" dirty="0">
              <a:latin typeface="Courier New" charset="0"/>
              <a:ea typeface="Courier New" charset="0"/>
              <a:cs typeface="Courier New" charset="0"/>
            </a:endParaRPr>
          </a:p>
          <a:p>
            <a:pPr marL="0" indent="0" eaLnBrk="1" hangingPunct="1">
              <a:spcBef>
                <a:spcPct val="35000"/>
              </a:spcBef>
              <a:buFontTx/>
              <a:buNone/>
            </a:pPr>
            <a:r>
              <a:rPr lang="en-US" altLang="en-US" sz="2400" dirty="0"/>
              <a:t>There has to be a better way!  How do we solve this problem?</a:t>
            </a:r>
          </a:p>
          <a:p>
            <a:pPr marL="0" indent="0" algn="ctr" eaLnBrk="1" hangingPunct="1">
              <a:spcBef>
                <a:spcPct val="35000"/>
              </a:spcBef>
              <a:buFontTx/>
              <a:buNone/>
            </a:pPr>
            <a:r>
              <a:rPr lang="en-US" altLang="en-US" sz="3600" b="1" dirty="0"/>
              <a:t>USING LOOPS</a:t>
            </a:r>
          </a:p>
        </p:txBody>
      </p:sp>
    </p:spTree>
    <p:extLst>
      <p:ext uri="{BB962C8B-B14F-4D97-AF65-F5344CB8AC3E}">
        <p14:creationId xmlns:p14="http://schemas.microsoft.com/office/powerpoint/2010/main" val="1642339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D9FA0-6C67-DF13-2951-766D4BA3A263}"/>
            </a:ext>
          </a:extLst>
        </p:cNvPr>
        <p:cNvGrpSpPr/>
        <p:nvPr/>
      </p:nvGrpSpPr>
      <p:grpSpPr>
        <a:xfrm>
          <a:off x="0" y="0"/>
          <a:ext cx="0" cy="0"/>
          <a:chOff x="0" y="0"/>
          <a:chExt cx="0" cy="0"/>
        </a:xfrm>
      </p:grpSpPr>
      <p:sp>
        <p:nvSpPr>
          <p:cNvPr id="55298" name="Rectangle 2">
            <a:extLst>
              <a:ext uri="{FF2B5EF4-FFF2-40B4-BE49-F238E27FC236}">
                <a16:creationId xmlns:a16="http://schemas.microsoft.com/office/drawing/2014/main" id="{A290BE6B-BC87-C51D-D2CB-CA10C0BD10F2}"/>
              </a:ext>
            </a:extLst>
          </p:cNvPr>
          <p:cNvSpPr>
            <a:spLocks noGrp="1" noChangeArrowheads="1"/>
          </p:cNvSpPr>
          <p:nvPr>
            <p:ph type="title"/>
          </p:nvPr>
        </p:nvSpPr>
        <p:spPr/>
        <p:txBody>
          <a:bodyPr/>
          <a:lstStyle/>
          <a:p>
            <a:r>
              <a:rPr lang="en-US" altLang="en-US" dirty="0"/>
              <a:t>Problem Solved</a:t>
            </a:r>
          </a:p>
        </p:txBody>
      </p:sp>
      <p:sp>
        <p:nvSpPr>
          <p:cNvPr id="55299" name="Rectangle 3">
            <a:extLst>
              <a:ext uri="{FF2B5EF4-FFF2-40B4-BE49-F238E27FC236}">
                <a16:creationId xmlns:a16="http://schemas.microsoft.com/office/drawing/2014/main" id="{4B34273D-BEED-627C-9AA8-7DF7467F2854}"/>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a:p>
            <a:pPr lvl="1">
              <a:buFontTx/>
              <a:buNone/>
            </a:pPr>
            <a:r>
              <a:rPr lang="en-US" altLang="en-US" sz="2800" dirty="0"/>
              <a:t>Output: </a:t>
            </a:r>
            <a:r>
              <a:rPr lang="en-US" altLang="en-US" sz="2800" dirty="0">
                <a:solidFill>
                  <a:srgbClr val="FF0000"/>
                </a:solidFill>
              </a:rPr>
              <a:t>999</a:t>
            </a:r>
            <a:r>
              <a:rPr lang="en-US" altLang="en-US" sz="2800" dirty="0"/>
              <a:t> I will not eat at Taco Bell again</a:t>
            </a:r>
          </a:p>
        </p:txBody>
      </p:sp>
      <p:sp>
        <p:nvSpPr>
          <p:cNvPr id="55303" name="Line 7">
            <a:extLst>
              <a:ext uri="{FF2B5EF4-FFF2-40B4-BE49-F238E27FC236}">
                <a16:creationId xmlns:a16="http://schemas.microsoft.com/office/drawing/2014/main" id="{D7B0B96F-3C15-A27A-56B1-CDFF2A53180C}"/>
              </a:ext>
            </a:extLst>
          </p:cNvPr>
          <p:cNvSpPr>
            <a:spLocks noChangeShapeType="1"/>
          </p:cNvSpPr>
          <p:nvPr/>
        </p:nvSpPr>
        <p:spPr bwMode="auto">
          <a:xfrm>
            <a:off x="381000" y="3429000"/>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TextBox 7">
            <a:extLst>
              <a:ext uri="{FF2B5EF4-FFF2-40B4-BE49-F238E27FC236}">
                <a16:creationId xmlns:a16="http://schemas.microsoft.com/office/drawing/2014/main" id="{65F643B6-38A0-6ACA-C0CD-A0A58D917538}"/>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718CD28D-8E4A-15F7-C0D3-7205077C17F8}"/>
              </a:ext>
            </a:extLst>
          </p:cNvPr>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2391F714-22EB-712E-1D1D-212569F0E6FC}"/>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A87E4155-076E-2F0E-0E2E-8CA032A974B7}"/>
              </a:ext>
            </a:extLst>
          </p:cNvPr>
          <p:cNvSpPr txBox="1">
            <a:spLocks noChangeArrowheads="1"/>
          </p:cNvSpPr>
          <p:nvPr/>
        </p:nvSpPr>
        <p:spPr bwMode="auto">
          <a:xfrm>
            <a:off x="7588169" y="2636431"/>
            <a:ext cx="9541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999</a:t>
            </a:r>
            <a:endParaRPr lang="en-US" altLang="en-US" dirty="0">
              <a:solidFill>
                <a:srgbClr val="FF0000"/>
              </a:solidFill>
            </a:endParaRPr>
          </a:p>
        </p:txBody>
      </p:sp>
      <p:pic>
        <p:nvPicPr>
          <p:cNvPr id="5" name="Graphic 5">
            <a:extLst>
              <a:ext uri="{FF2B5EF4-FFF2-40B4-BE49-F238E27FC236}">
                <a16:creationId xmlns:a16="http://schemas.microsoft.com/office/drawing/2014/main" id="{68531C78-DA83-752B-A570-4889324F21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3181766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2E2CF-5810-099B-4D1D-9E31FBC31B1A}"/>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0BC8E153-8B41-2ED2-A334-B650A3815642}"/>
              </a:ext>
            </a:extLst>
          </p:cNvPr>
          <p:cNvSpPr>
            <a:spLocks noGrp="1" noChangeArrowheads="1"/>
          </p:cNvSpPr>
          <p:nvPr>
            <p:ph type="title"/>
          </p:nvPr>
        </p:nvSpPr>
        <p:spPr/>
        <p:txBody>
          <a:bodyPr/>
          <a:lstStyle/>
          <a:p>
            <a:r>
              <a:rPr lang="en-US" altLang="en-US" dirty="0"/>
              <a:t>Problem Solved</a:t>
            </a:r>
          </a:p>
        </p:txBody>
      </p:sp>
      <p:sp>
        <p:nvSpPr>
          <p:cNvPr id="57347" name="Rectangle 3">
            <a:extLst>
              <a:ext uri="{FF2B5EF4-FFF2-40B4-BE49-F238E27FC236}">
                <a16:creationId xmlns:a16="http://schemas.microsoft.com/office/drawing/2014/main" id="{315D35BE-1CE5-5C52-5CA0-F62AEACCB789}"/>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a:t>
            </a:r>
            <a:r>
              <a:rPr lang="en-US" altLang="en-US" sz="2800" dirty="0">
                <a:solidFill>
                  <a:srgbClr val="FF0000"/>
                </a:solidFill>
              </a:rPr>
              <a:t>counter += 1</a:t>
            </a:r>
          </a:p>
          <a:p>
            <a:pPr lvl="1">
              <a:buFontTx/>
              <a:buNone/>
            </a:pPr>
            <a:endParaRPr lang="en-US" altLang="en-US" sz="2800" dirty="0"/>
          </a:p>
          <a:p>
            <a:pPr lvl="1">
              <a:buFontTx/>
              <a:buNone/>
            </a:pPr>
            <a:endParaRPr lang="en-US" altLang="en-US" sz="2800" dirty="0"/>
          </a:p>
        </p:txBody>
      </p:sp>
      <p:sp>
        <p:nvSpPr>
          <p:cNvPr id="57351" name="Line 7">
            <a:extLst>
              <a:ext uri="{FF2B5EF4-FFF2-40B4-BE49-F238E27FC236}">
                <a16:creationId xmlns:a16="http://schemas.microsoft.com/office/drawing/2014/main" id="{7D3BE069-583D-003D-345C-B93A418DE382}"/>
              </a:ext>
            </a:extLst>
          </p:cNvPr>
          <p:cNvSpPr>
            <a:spLocks noChangeShapeType="1"/>
          </p:cNvSpPr>
          <p:nvPr/>
        </p:nvSpPr>
        <p:spPr bwMode="auto">
          <a:xfrm>
            <a:off x="453676" y="3810000"/>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A9869128-8CEE-CE33-BFC5-F226B69CA7DD}"/>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CFCBAD33-674D-F3A2-077C-0E18AD851DE0}"/>
              </a:ext>
            </a:extLst>
          </p:cNvPr>
          <p:cNvSpPr>
            <a:spLocks noChangeArrowheads="1"/>
          </p:cNvSpPr>
          <p:nvPr/>
        </p:nvSpPr>
        <p:spPr bwMode="auto">
          <a:xfrm>
            <a:off x="7543800" y="2626205"/>
            <a:ext cx="1025402"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E8E627A2-B642-96B2-37A3-81147868A114}"/>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6A3675B6-173F-5865-DC90-869CD65AD908}"/>
              </a:ext>
            </a:extLst>
          </p:cNvPr>
          <p:cNvSpPr txBox="1">
            <a:spLocks noChangeArrowheads="1"/>
          </p:cNvSpPr>
          <p:nvPr/>
        </p:nvSpPr>
        <p:spPr bwMode="auto">
          <a:xfrm>
            <a:off x="7431554" y="2687133"/>
            <a:ext cx="12105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1000</a:t>
            </a:r>
            <a:endParaRPr lang="en-US" altLang="en-US" dirty="0">
              <a:solidFill>
                <a:srgbClr val="FF0000"/>
              </a:solidFill>
            </a:endParaRPr>
          </a:p>
        </p:txBody>
      </p:sp>
      <p:pic>
        <p:nvPicPr>
          <p:cNvPr id="5" name="Graphic 5">
            <a:extLst>
              <a:ext uri="{FF2B5EF4-FFF2-40B4-BE49-F238E27FC236}">
                <a16:creationId xmlns:a16="http://schemas.microsoft.com/office/drawing/2014/main" id="{ABD0A11A-80A5-2EA3-68FA-7F28B300FD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3638196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73435-654C-13F3-245F-7A08CD59DBD5}"/>
            </a:ext>
          </a:extLst>
        </p:cNvPr>
        <p:cNvGrpSpPr/>
        <p:nvPr/>
      </p:nvGrpSpPr>
      <p:grpSpPr>
        <a:xfrm>
          <a:off x="0" y="0"/>
          <a:ext cx="0" cy="0"/>
          <a:chOff x="0" y="0"/>
          <a:chExt cx="0" cy="0"/>
        </a:xfrm>
      </p:grpSpPr>
      <p:sp>
        <p:nvSpPr>
          <p:cNvPr id="57346" name="Rectangle 2">
            <a:extLst>
              <a:ext uri="{FF2B5EF4-FFF2-40B4-BE49-F238E27FC236}">
                <a16:creationId xmlns:a16="http://schemas.microsoft.com/office/drawing/2014/main" id="{06E21F9E-7EAE-6748-3F66-43D875E000E9}"/>
              </a:ext>
            </a:extLst>
          </p:cNvPr>
          <p:cNvSpPr>
            <a:spLocks noGrp="1" noChangeArrowheads="1"/>
          </p:cNvSpPr>
          <p:nvPr>
            <p:ph type="title"/>
          </p:nvPr>
        </p:nvSpPr>
        <p:spPr/>
        <p:txBody>
          <a:bodyPr/>
          <a:lstStyle/>
          <a:p>
            <a:r>
              <a:rPr lang="en-US" altLang="en-US" dirty="0"/>
              <a:t>Problem Solved</a:t>
            </a:r>
          </a:p>
        </p:txBody>
      </p:sp>
      <p:sp>
        <p:nvSpPr>
          <p:cNvPr id="57347" name="Rectangle 3">
            <a:extLst>
              <a:ext uri="{FF2B5EF4-FFF2-40B4-BE49-F238E27FC236}">
                <a16:creationId xmlns:a16="http://schemas.microsoft.com/office/drawing/2014/main" id="{52ABF384-E32D-AE9E-F4FB-421708467362}"/>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a:p>
            <a:pPr lvl="1">
              <a:buFontTx/>
              <a:buNone/>
            </a:pPr>
            <a:endParaRPr lang="en-US" altLang="en-US" sz="2800" dirty="0"/>
          </a:p>
          <a:p>
            <a:pPr lvl="1">
              <a:buFontTx/>
              <a:buNone/>
            </a:pPr>
            <a:r>
              <a:rPr lang="en-US" altLang="en-US" sz="2800" dirty="0">
                <a:solidFill>
                  <a:srgbClr val="008000"/>
                </a:solidFill>
              </a:rPr>
              <a:t># So we never print out</a:t>
            </a:r>
          </a:p>
          <a:p>
            <a:pPr lvl="1">
              <a:buFontTx/>
              <a:buNone/>
            </a:pPr>
            <a:r>
              <a:rPr lang="en-US" altLang="en-US" sz="2800" dirty="0">
                <a:solidFill>
                  <a:srgbClr val="008000"/>
                </a:solidFill>
              </a:rPr>
              <a:t># 1000 I will not eat at Taco Bell again</a:t>
            </a:r>
          </a:p>
          <a:p>
            <a:pPr lvl="1">
              <a:buFontTx/>
              <a:buNone/>
            </a:pPr>
            <a:endParaRPr lang="en-US" altLang="en-US" sz="2800" dirty="0"/>
          </a:p>
        </p:txBody>
      </p:sp>
      <p:sp>
        <p:nvSpPr>
          <p:cNvPr id="57351" name="Line 7">
            <a:extLst>
              <a:ext uri="{FF2B5EF4-FFF2-40B4-BE49-F238E27FC236}">
                <a16:creationId xmlns:a16="http://schemas.microsoft.com/office/drawing/2014/main" id="{813C006F-4C1D-822A-D757-95D174C3B2A0}"/>
              </a:ext>
            </a:extLst>
          </p:cNvPr>
          <p:cNvSpPr>
            <a:spLocks noChangeShapeType="1"/>
          </p:cNvSpPr>
          <p:nvPr/>
        </p:nvSpPr>
        <p:spPr bwMode="auto">
          <a:xfrm>
            <a:off x="425888" y="4267200"/>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3D1A29B0-B6CD-337C-48BB-D6A39A41FDAA}"/>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B8765FA9-120D-6DBC-7B3E-7F8AE73C950F}"/>
              </a:ext>
            </a:extLst>
          </p:cNvPr>
          <p:cNvSpPr>
            <a:spLocks noChangeArrowheads="1"/>
          </p:cNvSpPr>
          <p:nvPr/>
        </p:nvSpPr>
        <p:spPr bwMode="auto">
          <a:xfrm>
            <a:off x="7543800" y="2626205"/>
            <a:ext cx="1025402"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553F5418-581F-11B7-9968-4C6A6A9E586F}"/>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40F85A44-D1D4-700B-2794-36834D57DBBA}"/>
              </a:ext>
            </a:extLst>
          </p:cNvPr>
          <p:cNvSpPr txBox="1">
            <a:spLocks noChangeArrowheads="1"/>
          </p:cNvSpPr>
          <p:nvPr/>
        </p:nvSpPr>
        <p:spPr bwMode="auto">
          <a:xfrm>
            <a:off x="7431554" y="2687133"/>
            <a:ext cx="12105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1000</a:t>
            </a:r>
            <a:endParaRPr lang="en-US" altLang="en-US" dirty="0">
              <a:solidFill>
                <a:srgbClr val="FF0000"/>
              </a:solidFill>
            </a:endParaRPr>
          </a:p>
        </p:txBody>
      </p:sp>
      <p:pic>
        <p:nvPicPr>
          <p:cNvPr id="5" name="Graphic 5">
            <a:extLst>
              <a:ext uri="{FF2B5EF4-FFF2-40B4-BE49-F238E27FC236}">
                <a16:creationId xmlns:a16="http://schemas.microsoft.com/office/drawing/2014/main" id="{9E1EFEEE-E387-32B8-048C-DCAEB5CC5E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2627705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4A7C4-2226-DB40-0025-F15BADCB3E32}"/>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5B2BB040-B7E8-66D4-B4F9-7D8FD5469B1F}"/>
              </a:ext>
            </a:extLst>
          </p:cNvPr>
          <p:cNvSpPr>
            <a:spLocks noGrp="1" noChangeArrowheads="1"/>
          </p:cNvSpPr>
          <p:nvPr>
            <p:ph type="title"/>
          </p:nvPr>
        </p:nvSpPr>
        <p:spPr/>
        <p:txBody>
          <a:bodyPr/>
          <a:lstStyle/>
          <a:p>
            <a:r>
              <a:rPr lang="en-US" altLang="en-US" dirty="0"/>
              <a:t>How does it end?</a:t>
            </a:r>
          </a:p>
        </p:txBody>
      </p:sp>
      <p:sp>
        <p:nvSpPr>
          <p:cNvPr id="54275" name="Rectangle 3">
            <a:extLst>
              <a:ext uri="{FF2B5EF4-FFF2-40B4-BE49-F238E27FC236}">
                <a16:creationId xmlns:a16="http://schemas.microsoft.com/office/drawing/2014/main" id="{5405553D-9081-05B1-884C-64846D05C941}"/>
              </a:ext>
            </a:extLst>
          </p:cNvPr>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a:t>
            </a:r>
            <a:r>
              <a:rPr lang="en-US" altLang="en-US" sz="2800" dirty="0">
                <a:solidFill>
                  <a:srgbClr val="FF0000"/>
                </a:solidFill>
              </a:rPr>
              <a:t>counter &lt;= 1000</a:t>
            </a:r>
            <a:r>
              <a:rPr lang="en-US" altLang="en-US" sz="2800" dirty="0"/>
              <a:t>:</a:t>
            </a:r>
          </a:p>
          <a:p>
            <a:pPr lvl="1">
              <a:buFontTx/>
              <a:buNone/>
            </a:pPr>
            <a:r>
              <a:rPr lang="en-US" altLang="en-US" sz="2800" dirty="0"/>
              <a:t>	print (str(counter) + “ I will not…”)</a:t>
            </a:r>
          </a:p>
          <a:p>
            <a:pPr lvl="1">
              <a:buFontTx/>
              <a:buNone/>
            </a:pPr>
            <a:r>
              <a:rPr lang="en-US" altLang="en-US" sz="2800" dirty="0"/>
              <a:t>	counter += 1</a:t>
            </a:r>
          </a:p>
          <a:p>
            <a:pPr lvl="1">
              <a:buFontTx/>
              <a:buNone/>
            </a:pPr>
            <a:endParaRPr lang="en-US" altLang="en-US" sz="2800" dirty="0"/>
          </a:p>
        </p:txBody>
      </p:sp>
      <p:sp>
        <p:nvSpPr>
          <p:cNvPr id="54279" name="Line 7">
            <a:extLst>
              <a:ext uri="{FF2B5EF4-FFF2-40B4-BE49-F238E27FC236}">
                <a16:creationId xmlns:a16="http://schemas.microsoft.com/office/drawing/2014/main" id="{287DAA2A-4373-642F-32CB-C044C3CF0FDC}"/>
              </a:ext>
            </a:extLst>
          </p:cNvPr>
          <p:cNvSpPr>
            <a:spLocks noChangeShapeType="1"/>
          </p:cNvSpPr>
          <p:nvPr/>
        </p:nvSpPr>
        <p:spPr bwMode="auto">
          <a:xfrm>
            <a:off x="472377" y="2995417"/>
            <a:ext cx="349948" cy="0"/>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Box 8">
            <a:extLst>
              <a:ext uri="{FF2B5EF4-FFF2-40B4-BE49-F238E27FC236}">
                <a16:creationId xmlns:a16="http://schemas.microsoft.com/office/drawing/2014/main" id="{1CA5FA06-7800-70DA-5214-100C4DA66A83}"/>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2" name="Rectangle 4">
            <a:extLst>
              <a:ext uri="{FF2B5EF4-FFF2-40B4-BE49-F238E27FC236}">
                <a16:creationId xmlns:a16="http://schemas.microsoft.com/office/drawing/2014/main" id="{2E998459-0039-C4A3-D677-5A2E91DDF457}"/>
              </a:ext>
            </a:extLst>
          </p:cNvPr>
          <p:cNvSpPr>
            <a:spLocks noChangeArrowheads="1"/>
          </p:cNvSpPr>
          <p:nvPr/>
        </p:nvSpPr>
        <p:spPr bwMode="auto">
          <a:xfrm>
            <a:off x="7572375" y="2626205"/>
            <a:ext cx="1114425"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Text Box 5">
            <a:extLst>
              <a:ext uri="{FF2B5EF4-FFF2-40B4-BE49-F238E27FC236}">
                <a16:creationId xmlns:a16="http://schemas.microsoft.com/office/drawing/2014/main" id="{CF4DED07-4574-F140-1DFE-1B24535F13AF}"/>
              </a:ext>
            </a:extLst>
          </p:cNvPr>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 name="Text Box 6">
            <a:extLst>
              <a:ext uri="{FF2B5EF4-FFF2-40B4-BE49-F238E27FC236}">
                <a16:creationId xmlns:a16="http://schemas.microsoft.com/office/drawing/2014/main" id="{8EC076BA-2131-7646-CF6C-83256FDE4669}"/>
              </a:ext>
            </a:extLst>
          </p:cNvPr>
          <p:cNvSpPr txBox="1">
            <a:spLocks noChangeArrowheads="1"/>
          </p:cNvSpPr>
          <p:nvPr/>
        </p:nvSpPr>
        <p:spPr bwMode="auto">
          <a:xfrm>
            <a:off x="7572375" y="2626205"/>
            <a:ext cx="12105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1000</a:t>
            </a:r>
            <a:endParaRPr lang="en-US" altLang="en-US" dirty="0">
              <a:solidFill>
                <a:srgbClr val="FF0000"/>
              </a:solidFill>
            </a:endParaRPr>
          </a:p>
        </p:txBody>
      </p:sp>
      <p:pic>
        <p:nvPicPr>
          <p:cNvPr id="5" name="Graphic 5">
            <a:extLst>
              <a:ext uri="{FF2B5EF4-FFF2-40B4-BE49-F238E27FC236}">
                <a16:creationId xmlns:a16="http://schemas.microsoft.com/office/drawing/2014/main" id="{A935BF46-B06F-F181-F882-72D70D8668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
        <p:nvSpPr>
          <p:cNvPr id="6" name="Text Box 8">
            <a:extLst>
              <a:ext uri="{FF2B5EF4-FFF2-40B4-BE49-F238E27FC236}">
                <a16:creationId xmlns:a16="http://schemas.microsoft.com/office/drawing/2014/main" id="{7AA58D5B-5568-CBEF-2C85-479FB7170F4A}"/>
              </a:ext>
            </a:extLst>
          </p:cNvPr>
          <p:cNvSpPr txBox="1">
            <a:spLocks noChangeArrowheads="1"/>
          </p:cNvSpPr>
          <p:nvPr/>
        </p:nvSpPr>
        <p:spPr bwMode="auto">
          <a:xfrm>
            <a:off x="3886200" y="1997160"/>
            <a:ext cx="1424092" cy="42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2143" dirty="0"/>
              <a:t>now </a:t>
            </a:r>
            <a:r>
              <a:rPr lang="en-US" altLang="en-US" sz="2143" i="1" dirty="0">
                <a:solidFill>
                  <a:srgbClr val="0432FF"/>
                </a:solidFill>
              </a:rPr>
              <a:t>True</a:t>
            </a:r>
          </a:p>
        </p:txBody>
      </p:sp>
      <p:sp>
        <p:nvSpPr>
          <p:cNvPr id="7" name="Line 9">
            <a:extLst>
              <a:ext uri="{FF2B5EF4-FFF2-40B4-BE49-F238E27FC236}">
                <a16:creationId xmlns:a16="http://schemas.microsoft.com/office/drawing/2014/main" id="{256B9E47-DE13-F9A3-FA4E-5306957F3990}"/>
              </a:ext>
            </a:extLst>
          </p:cNvPr>
          <p:cNvSpPr>
            <a:spLocks noChangeShapeType="1"/>
          </p:cNvSpPr>
          <p:nvPr/>
        </p:nvSpPr>
        <p:spPr bwMode="auto">
          <a:xfrm flipH="1">
            <a:off x="3661619" y="2384164"/>
            <a:ext cx="457201" cy="3429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723424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lIns="92075" tIns="46038" rIns="92075" bIns="46038" rtlCol="0">
            <a:normAutofit/>
          </a:bodyPr>
          <a:lstStyle/>
          <a:p>
            <a:pPr eaLnBrk="1" fontAlgn="auto" hangingPunct="1">
              <a:spcAft>
                <a:spcPts val="0"/>
              </a:spcAft>
              <a:defRPr/>
            </a:pPr>
            <a:r>
              <a:rPr lang="en-US" altLang="en-US" sz="3600" b="1" dirty="0"/>
              <a:t>Sentinel Values</a:t>
            </a:r>
          </a:p>
        </p:txBody>
      </p:sp>
      <p:sp>
        <p:nvSpPr>
          <p:cNvPr id="22531" name="Rectangle 3"/>
          <p:cNvSpPr>
            <a:spLocks noGrp="1" noChangeArrowheads="1"/>
          </p:cNvSpPr>
          <p:nvPr>
            <p:ph idx="1"/>
          </p:nvPr>
        </p:nvSpPr>
        <p:spPr>
          <a:xfrm>
            <a:off x="628650" y="1600200"/>
            <a:ext cx="7886700" cy="4351339"/>
          </a:xfrm>
        </p:spPr>
        <p:txBody>
          <a:bodyPr lIns="92075" tIns="46038" rIns="92075" bIns="46038"/>
          <a:lstStyle/>
          <a:p>
            <a:pPr eaLnBrk="1" hangingPunct="1">
              <a:spcBef>
                <a:spcPct val="60000"/>
              </a:spcBef>
              <a:buFontTx/>
              <a:buNone/>
            </a:pPr>
            <a:r>
              <a:rPr lang="en-US" altLang="en-US" sz="2400" u="sng" dirty="0"/>
              <a:t>Question:</a:t>
            </a:r>
            <a:r>
              <a:rPr lang="en-US" altLang="en-US" sz="2400" dirty="0"/>
              <a:t> How can </a:t>
            </a:r>
            <a:r>
              <a:rPr lang="en-US" altLang="en-US" sz="2400" u="sng" dirty="0"/>
              <a:t>the user</a:t>
            </a:r>
            <a:r>
              <a:rPr lang="en-US" altLang="en-US" sz="2400" dirty="0"/>
              <a:t> control a while loop?</a:t>
            </a:r>
            <a:br>
              <a:rPr lang="en-US" altLang="en-US" sz="2400" dirty="0"/>
            </a:br>
            <a:endParaRPr lang="en-US" altLang="en-US" sz="2400" dirty="0"/>
          </a:p>
          <a:p>
            <a:pPr eaLnBrk="1" hangingPunct="1">
              <a:spcBef>
                <a:spcPct val="60000"/>
              </a:spcBef>
            </a:pPr>
            <a:r>
              <a:rPr lang="en-US" altLang="en-US" sz="2400" dirty="0">
                <a:solidFill>
                  <a:schemeClr val="tx1"/>
                </a:solidFill>
              </a:rPr>
              <a:t>A </a:t>
            </a:r>
            <a:r>
              <a:rPr lang="en-US" altLang="en-US" sz="2400" i="1" dirty="0">
                <a:solidFill>
                  <a:schemeClr val="tx1"/>
                </a:solidFill>
              </a:rPr>
              <a:t>sentinel value</a:t>
            </a:r>
            <a:r>
              <a:rPr lang="en-US" altLang="en-US" sz="2400" dirty="0">
                <a:solidFill>
                  <a:schemeClr val="tx1"/>
                </a:solidFill>
              </a:rPr>
              <a:t> is a </a:t>
            </a:r>
            <a:r>
              <a:rPr lang="en-US" altLang="en-US" sz="2400" u="sng" dirty="0">
                <a:solidFill>
                  <a:schemeClr val="tx1"/>
                </a:solidFill>
              </a:rPr>
              <a:t>special input value</a:t>
            </a:r>
            <a:r>
              <a:rPr lang="en-US" altLang="en-US" sz="2400" dirty="0">
                <a:solidFill>
                  <a:schemeClr val="tx1"/>
                </a:solidFill>
              </a:rPr>
              <a:t> that represents the end of inputs from the user</a:t>
            </a:r>
          </a:p>
          <a:p>
            <a:pPr eaLnBrk="1" hangingPunct="1">
              <a:spcBef>
                <a:spcPct val="60000"/>
              </a:spcBef>
            </a:pPr>
            <a:r>
              <a:rPr lang="en-US" altLang="en-US" sz="2400" dirty="0">
                <a:solidFill>
                  <a:schemeClr val="tx1"/>
                </a:solidFill>
              </a:rPr>
              <a:t>The </a:t>
            </a:r>
            <a:r>
              <a:rPr lang="en-US" altLang="en-US" sz="2400" i="1" dirty="0">
                <a:solidFill>
                  <a:schemeClr val="tx1"/>
                </a:solidFill>
              </a:rPr>
              <a:t>sentinel value</a:t>
            </a:r>
            <a:r>
              <a:rPr lang="en-US" altLang="en-US" sz="2400" dirty="0">
                <a:solidFill>
                  <a:schemeClr val="tx1"/>
                </a:solidFill>
              </a:rPr>
              <a:t> should be included in the prompt so that the user knows how to stop the loop. For example,  </a:t>
            </a:r>
          </a:p>
          <a:p>
            <a:pPr eaLnBrk="1" hangingPunct="1">
              <a:spcBef>
                <a:spcPct val="60000"/>
              </a:spcBef>
              <a:buFontTx/>
              <a:buNone/>
            </a:pPr>
            <a:endParaRPr lang="en-US" altLang="en-US" sz="1050" dirty="0">
              <a:solidFill>
                <a:schemeClr val="tx1"/>
              </a:solidFill>
              <a:latin typeface="Courier New" charset="0"/>
            </a:endParaRPr>
          </a:p>
          <a:p>
            <a:pPr>
              <a:spcBef>
                <a:spcPct val="60000"/>
              </a:spcBef>
              <a:buNone/>
            </a:pPr>
            <a:r>
              <a:rPr lang="en-US" altLang="en-US" dirty="0">
                <a:solidFill>
                  <a:schemeClr val="tx1"/>
                </a:solidFill>
                <a:latin typeface="Courier New" charset="0"/>
              </a:rPr>
              <a:t> </a:t>
            </a:r>
            <a:r>
              <a:rPr lang="en-US" altLang="en-US" sz="2400" dirty="0"/>
              <a:t>PRINTLINE</a:t>
            </a:r>
            <a:r>
              <a:rPr lang="en-US" altLang="en-US" dirty="0">
                <a:solidFill>
                  <a:schemeClr val="tx1"/>
                </a:solidFill>
                <a:latin typeface="Consolas" charset="0"/>
                <a:ea typeface="Consolas" charset="0"/>
                <a:cs typeface="Consolas" charset="0"/>
              </a:rPr>
              <a:t>(</a:t>
            </a:r>
            <a:r>
              <a:rPr lang="en-US" altLang="en-US" dirty="0">
                <a:solidFill>
                  <a:srgbClr val="C00000"/>
                </a:solidFill>
                <a:latin typeface="Consolas" charset="0"/>
                <a:ea typeface="Consolas" charset="0"/>
                <a:cs typeface="Consolas" charset="0"/>
              </a:rPr>
              <a:t>“Enter a grade (type 9999 to quit):”</a:t>
            </a:r>
            <a:r>
              <a:rPr lang="en-US" altLang="en-US" dirty="0">
                <a:solidFill>
                  <a:schemeClr val="tx1"/>
                </a:solidFill>
                <a:latin typeface="Consolas" charset="0"/>
                <a:ea typeface="Consolas" charset="0"/>
                <a:cs typeface="Consolas" charset="0"/>
              </a:rPr>
              <a:t>)</a:t>
            </a:r>
          </a:p>
          <a:p>
            <a:pPr eaLnBrk="1" hangingPunct="1">
              <a:spcBef>
                <a:spcPct val="60000"/>
              </a:spcBef>
              <a:buFontTx/>
              <a:buNone/>
            </a:pPr>
            <a:endParaRPr lang="en-US" altLang="en-US" sz="1050" dirty="0">
              <a:solidFill>
                <a:schemeClr val="tx1"/>
              </a:solidFill>
              <a:latin typeface="Courier New" charset="0"/>
            </a:endParaRPr>
          </a:p>
          <a:p>
            <a:pPr eaLnBrk="1" hangingPunct="1">
              <a:spcBef>
                <a:spcPct val="60000"/>
              </a:spcBef>
            </a:pPr>
            <a:r>
              <a:rPr lang="en-US" altLang="en-US" sz="2400" dirty="0">
                <a:solidFill>
                  <a:schemeClr val="tx1"/>
                </a:solidFill>
              </a:rPr>
              <a:t>A </a:t>
            </a:r>
            <a:r>
              <a:rPr lang="en-US" altLang="en-US" sz="2400" i="1" dirty="0">
                <a:solidFill>
                  <a:schemeClr val="tx1"/>
                </a:solidFill>
              </a:rPr>
              <a:t>sentinel value</a:t>
            </a:r>
            <a:r>
              <a:rPr lang="en-US" altLang="en-US" sz="2400" dirty="0">
                <a:solidFill>
                  <a:schemeClr val="tx1"/>
                </a:solidFill>
              </a:rPr>
              <a:t> </a:t>
            </a:r>
            <a:r>
              <a:rPr lang="en-US" altLang="en-US" sz="2400" u="sng" dirty="0">
                <a:solidFill>
                  <a:schemeClr val="tx1"/>
                </a:solidFill>
              </a:rPr>
              <a:t>gives the user control</a:t>
            </a:r>
            <a:r>
              <a:rPr lang="en-US" altLang="en-US" sz="2400" dirty="0">
                <a:solidFill>
                  <a:schemeClr val="tx1"/>
                </a:solidFill>
              </a:rPr>
              <a:t> over the loop</a:t>
            </a:r>
            <a:endParaRPr lang="en-US" altLang="en-US" dirty="0">
              <a:solidFill>
                <a:schemeClr val="tx1"/>
              </a:solidFill>
            </a:endParaRPr>
          </a:p>
        </p:txBody>
      </p:sp>
    </p:spTree>
    <p:extLst>
      <p:ext uri="{BB962C8B-B14F-4D97-AF65-F5344CB8AC3E}">
        <p14:creationId xmlns:p14="http://schemas.microsoft.com/office/powerpoint/2010/main" val="6527253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 calcmode="lin" valueType="num">
                                      <p:cBhvr additive="base">
                                        <p:cTn id="7"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anim calcmode="lin" valueType="num">
                                      <p:cBhvr additive="base">
                                        <p:cTn id="11"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anim calcmode="lin" valueType="num">
                                      <p:cBhvr additive="base">
                                        <p:cTn id="15"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1">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anim calcmode="lin" valueType="num">
                                      <p:cBhvr additive="base">
                                        <p:cTn id="19"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lIns="92075" tIns="46038" rIns="92075" bIns="46038" rtlCol="0">
            <a:normAutofit/>
          </a:bodyPr>
          <a:lstStyle/>
          <a:p>
            <a:pPr eaLnBrk="1" fontAlgn="auto" hangingPunct="1">
              <a:spcAft>
                <a:spcPts val="0"/>
              </a:spcAft>
              <a:defRPr/>
            </a:pPr>
            <a:r>
              <a:rPr lang="en-US" altLang="en-US" sz="3600" b="1" dirty="0"/>
              <a:t>Input Validation</a:t>
            </a:r>
          </a:p>
        </p:txBody>
      </p:sp>
      <p:sp>
        <p:nvSpPr>
          <p:cNvPr id="30723" name="Rectangle 3"/>
          <p:cNvSpPr>
            <a:spLocks noGrp="1" noChangeArrowheads="1"/>
          </p:cNvSpPr>
          <p:nvPr>
            <p:ph idx="1"/>
          </p:nvPr>
        </p:nvSpPr>
        <p:spPr/>
        <p:txBody>
          <a:bodyPr lIns="92075" tIns="46038" rIns="92075" bIns="46038"/>
          <a:lstStyle/>
          <a:p>
            <a:pPr eaLnBrk="1" hangingPunct="1">
              <a:spcBef>
                <a:spcPct val="60000"/>
              </a:spcBef>
            </a:pPr>
            <a:r>
              <a:rPr lang="en-US" altLang="en-US" sz="2800" dirty="0">
                <a:solidFill>
                  <a:schemeClr val="tx1"/>
                </a:solidFill>
              </a:rPr>
              <a:t>A </a:t>
            </a:r>
            <a:r>
              <a:rPr lang="en-US" altLang="en-US" sz="2800" dirty="0">
                <a:solidFill>
                  <a:srgbClr val="0432FF"/>
                </a:solidFill>
              </a:rPr>
              <a:t>while</a:t>
            </a:r>
            <a:r>
              <a:rPr lang="en-US" altLang="en-US" sz="2800" dirty="0">
                <a:solidFill>
                  <a:schemeClr val="tx1"/>
                </a:solidFill>
              </a:rPr>
              <a:t> loop can be used for </a:t>
            </a:r>
            <a:r>
              <a:rPr lang="en-US" altLang="en-US" sz="2800" i="1" dirty="0">
                <a:solidFill>
                  <a:schemeClr val="tx1"/>
                </a:solidFill>
              </a:rPr>
              <a:t>input validation</a:t>
            </a:r>
            <a:r>
              <a:rPr lang="en-US" altLang="en-US" sz="2800" dirty="0">
                <a:solidFill>
                  <a:schemeClr val="tx1"/>
                </a:solidFill>
              </a:rPr>
              <a:t>, making a program more robust</a:t>
            </a:r>
          </a:p>
          <a:p>
            <a:pPr eaLnBrk="1" hangingPunct="1">
              <a:spcBef>
                <a:spcPct val="60000"/>
              </a:spcBef>
            </a:pPr>
            <a:r>
              <a:rPr lang="en-US" altLang="en-US" sz="2800" u="sng" dirty="0">
                <a:solidFill>
                  <a:schemeClr val="tx1"/>
                </a:solidFill>
              </a:rPr>
              <a:t>Ensure correct input values</a:t>
            </a:r>
            <a:r>
              <a:rPr lang="en-US" altLang="en-US" sz="2800" dirty="0">
                <a:solidFill>
                  <a:schemeClr val="tx1"/>
                </a:solidFill>
              </a:rPr>
              <a:t> before processing</a:t>
            </a:r>
          </a:p>
          <a:p>
            <a:pPr eaLnBrk="1" hangingPunct="1">
              <a:spcBef>
                <a:spcPct val="60000"/>
              </a:spcBef>
            </a:pPr>
            <a:r>
              <a:rPr lang="en-US" altLang="en-US" sz="2800" dirty="0">
                <a:solidFill>
                  <a:schemeClr val="tx1"/>
                </a:solidFill>
              </a:rPr>
              <a:t>Can </a:t>
            </a:r>
            <a:r>
              <a:rPr lang="en-US" altLang="en-US" sz="2800" u="sng" dirty="0">
                <a:solidFill>
                  <a:schemeClr val="tx1"/>
                </a:solidFill>
              </a:rPr>
              <a:t>issue error messages </a:t>
            </a:r>
            <a:r>
              <a:rPr lang="en-US" altLang="en-US" sz="2800" dirty="0">
                <a:solidFill>
                  <a:schemeClr val="tx1"/>
                </a:solidFill>
              </a:rPr>
              <a:t>for invalid data</a:t>
            </a:r>
          </a:p>
        </p:txBody>
      </p:sp>
    </p:spTree>
    <p:extLst>
      <p:ext uri="{BB962C8B-B14F-4D97-AF65-F5344CB8AC3E}">
        <p14:creationId xmlns:p14="http://schemas.microsoft.com/office/powerpoint/2010/main" val="77382301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92996" y="155360"/>
            <a:ext cx="8229600" cy="1524000"/>
          </a:xfrm>
        </p:spPr>
        <p:txBody>
          <a:bodyPr/>
          <a:lstStyle/>
          <a:p>
            <a:r>
              <a:rPr lang="en-US" altLang="en-US" sz="4000" dirty="0"/>
              <a:t>In-class Problem:</a:t>
            </a:r>
            <a:r>
              <a:rPr lang="en-US" altLang="en-US" sz="4000" i="1" dirty="0"/>
              <a:t> Input Validation</a:t>
            </a:r>
            <a:endParaRPr lang="en-US" altLang="en-US" sz="4000" dirty="0"/>
          </a:p>
        </p:txBody>
      </p:sp>
      <p:sp>
        <p:nvSpPr>
          <p:cNvPr id="3" name="Content Placeholder 2"/>
          <p:cNvSpPr>
            <a:spLocks noGrp="1"/>
          </p:cNvSpPr>
          <p:nvPr>
            <p:ph idx="1"/>
          </p:nvPr>
        </p:nvSpPr>
        <p:spPr>
          <a:xfrm>
            <a:off x="390525" y="1676400"/>
            <a:ext cx="8362950" cy="3505200"/>
          </a:xfrm>
        </p:spPr>
        <p:txBody>
          <a:bodyPr>
            <a:normAutofit lnSpcReduction="10000"/>
          </a:bodyPr>
          <a:lstStyle/>
          <a:p>
            <a:pPr marL="0" indent="0" fontAlgn="auto">
              <a:spcAft>
                <a:spcPts val="0"/>
              </a:spcAft>
              <a:buFont typeface="Arial" panose="020B0604020202020204" pitchFamily="34" charset="0"/>
              <a:buNone/>
              <a:defRPr/>
            </a:pPr>
            <a:br>
              <a:rPr lang="en-US" sz="2800" dirty="0"/>
            </a:br>
            <a:r>
              <a:rPr lang="en-US" sz="2800" dirty="0"/>
              <a:t>Problem Statement: Write a program in which you allow your user to guess a </a:t>
            </a:r>
            <a:r>
              <a:rPr lang="en-US" sz="2800" u="sng" dirty="0"/>
              <a:t>secret number between 1 and 10</a:t>
            </a:r>
            <a:r>
              <a:rPr lang="en-US" sz="2800" dirty="0"/>
              <a:t>.  For this example, set your secret number to a literal for easy testing.  When you are done, think </a:t>
            </a:r>
            <a:r>
              <a:rPr lang="en-US" sz="2800"/>
              <a:t>about how you </a:t>
            </a:r>
            <a:r>
              <a:rPr lang="en-US" sz="2800" dirty="0"/>
              <a:t>can modify the program to allow the user to continue to guess until they get it right.  Also, think about how you could use conditionals to give them valuable feedback to reach the answer! </a:t>
            </a:r>
          </a:p>
        </p:txBody>
      </p:sp>
    </p:spTree>
    <p:extLst>
      <p:ext uri="{BB962C8B-B14F-4D97-AF65-F5344CB8AC3E}">
        <p14:creationId xmlns:p14="http://schemas.microsoft.com/office/powerpoint/2010/main" val="482446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A1C8B15-A0EF-9F44-94B3-A929A02E227B}"/>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sp>
        <p:nvSpPr>
          <p:cNvPr id="31746" name="Rectangle 2"/>
          <p:cNvSpPr>
            <a:spLocks noGrp="1" noChangeArrowheads="1"/>
          </p:cNvSpPr>
          <p:nvPr>
            <p:ph type="title"/>
          </p:nvPr>
        </p:nvSpPr>
        <p:spPr/>
        <p:txBody>
          <a:bodyPr lIns="92075" tIns="46038" rIns="92075" bIns="46038" rtlCol="0">
            <a:normAutofit/>
          </a:bodyPr>
          <a:lstStyle/>
          <a:p>
            <a:pPr eaLnBrk="1" fontAlgn="auto" hangingPunct="1">
              <a:spcAft>
                <a:spcPts val="0"/>
              </a:spcAft>
              <a:defRPr/>
            </a:pPr>
            <a:r>
              <a:rPr lang="en-US" altLang="en-US" b="1" dirty="0"/>
              <a:t>Input Validation</a:t>
            </a:r>
            <a:r>
              <a:rPr lang="en-US" altLang="en-US" b="1" i="1" dirty="0"/>
              <a:t> </a:t>
            </a:r>
            <a:r>
              <a:rPr lang="en-US" altLang="en-US" b="1" dirty="0"/>
              <a:t>Example</a:t>
            </a:r>
          </a:p>
        </p:txBody>
      </p:sp>
      <p:sp>
        <p:nvSpPr>
          <p:cNvPr id="31747" name="Rectangle 3"/>
          <p:cNvSpPr>
            <a:spLocks noGrp="1" noChangeArrowheads="1"/>
          </p:cNvSpPr>
          <p:nvPr>
            <p:ph idx="1"/>
          </p:nvPr>
        </p:nvSpPr>
        <p:spPr>
          <a:xfrm>
            <a:off x="514350" y="1447800"/>
            <a:ext cx="8001000" cy="4708525"/>
          </a:xfrm>
        </p:spPr>
        <p:txBody>
          <a:bodyPr lIns="92075" tIns="46038" rIns="92075" bIns="46038" rtlCol="0">
            <a:noAutofit/>
          </a:bodyPr>
          <a:lstStyle/>
          <a:p>
            <a:pPr marL="0" indent="0" eaLnBrk="1" fontAlgn="auto" hangingPunct="1">
              <a:lnSpc>
                <a:spcPct val="85000"/>
              </a:lnSpc>
              <a:spcBef>
                <a:spcPct val="5000"/>
              </a:spcBef>
              <a:spcAft>
                <a:spcPts val="0"/>
              </a:spcAft>
              <a:buFont typeface="Arial" panose="020B0604020202020204" pitchFamily="34" charset="0"/>
              <a:buNone/>
              <a:defRPr/>
            </a:pPr>
            <a:endParaRPr lang="en-US" altLang="en-US" sz="1700" dirty="0">
              <a:solidFill>
                <a:prstClr val="black"/>
              </a:solidFill>
              <a:latin typeface="Consolas" charset="0"/>
              <a:ea typeface="Consolas" charset="0"/>
              <a:cs typeface="Consolas" charset="0"/>
            </a:endParaRPr>
          </a:p>
          <a:p>
            <a:pPr marL="0" indent="0" eaLnBrk="1" fontAlgn="auto" hangingPunct="1">
              <a:lnSpc>
                <a:spcPct val="85000"/>
              </a:lnSpc>
              <a:spcBef>
                <a:spcPct val="5000"/>
              </a:spcBef>
              <a:spcAft>
                <a:spcPts val="0"/>
              </a:spcAft>
              <a:buFont typeface="Arial" panose="020B0604020202020204" pitchFamily="34" charset="0"/>
              <a:buNone/>
              <a:defRPr/>
            </a:pPr>
            <a:endParaRPr lang="en-US" altLang="en-US" sz="1700" dirty="0">
              <a:solidFill>
                <a:prstClr val="black"/>
              </a:solidFill>
              <a:latin typeface="Consolas" charset="0"/>
              <a:ea typeface="Consolas" charset="0"/>
              <a:cs typeface="Consolas" charset="0"/>
            </a:endParaRP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700" dirty="0">
                <a:solidFill>
                  <a:prstClr val="black"/>
                </a:solidFill>
                <a:latin typeface="Consolas" charset="0"/>
                <a:ea typeface="Consolas" charset="0"/>
                <a:cs typeface="Consolas" charset="0"/>
              </a:rPr>
              <a:t>if __name__ == “__main__”:</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700" dirty="0">
                <a:solidFill>
                  <a:prstClr val="black"/>
                </a:solidFill>
                <a:latin typeface="Consolas" charset="0"/>
                <a:ea typeface="Consolas" charset="0"/>
                <a:cs typeface="Consolas" charset="0"/>
              </a:rPr>
              <a:t>    </a:t>
            </a:r>
            <a:r>
              <a:rPr lang="en-US" altLang="en-US" sz="1700" dirty="0" err="1">
                <a:solidFill>
                  <a:prstClr val="black"/>
                </a:solidFill>
                <a:latin typeface="Consolas" charset="0"/>
                <a:ea typeface="Consolas" charset="0"/>
                <a:cs typeface="Consolas" charset="0"/>
              </a:rPr>
              <a:t>secretNum</a:t>
            </a:r>
            <a:r>
              <a:rPr lang="en-US" altLang="en-US" sz="1700" dirty="0">
                <a:solidFill>
                  <a:prstClr val="black"/>
                </a:solidFill>
                <a:latin typeface="Consolas" charset="0"/>
                <a:ea typeface="Consolas" charset="0"/>
                <a:cs typeface="Consolas" charset="0"/>
              </a:rPr>
              <a:t> = 5</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700" dirty="0">
                <a:solidFill>
                  <a:prstClr val="black"/>
                </a:solidFill>
                <a:latin typeface="Consolas" charset="0"/>
                <a:ea typeface="Consolas" charset="0"/>
                <a:cs typeface="Consolas" charset="0"/>
              </a:rPr>
              <a:t>    </a:t>
            </a:r>
            <a:r>
              <a:rPr lang="en-US" altLang="en-US" sz="1700" dirty="0" err="1">
                <a:solidFill>
                  <a:prstClr val="black"/>
                </a:solidFill>
                <a:latin typeface="Consolas" charset="0"/>
                <a:ea typeface="Consolas" charset="0"/>
                <a:cs typeface="Consolas" charset="0"/>
              </a:rPr>
              <a:t>userGuess</a:t>
            </a:r>
            <a:r>
              <a:rPr lang="en-US" altLang="en-US" sz="1700" dirty="0">
                <a:solidFill>
                  <a:prstClr val="black"/>
                </a:solidFill>
                <a:latin typeface="Consolas" charset="0"/>
                <a:ea typeface="Consolas" charset="0"/>
                <a:cs typeface="Consolas" charset="0"/>
              </a:rPr>
              <a:t> = int(input(</a:t>
            </a:r>
            <a:r>
              <a:rPr lang="en-US" altLang="en-US" sz="1700" dirty="0">
                <a:solidFill>
                  <a:srgbClr val="C00000"/>
                </a:solidFill>
                <a:latin typeface="Consolas" charset="0"/>
              </a:rPr>
              <a:t>"Enter a number between 1 and 10: "</a:t>
            </a:r>
            <a:r>
              <a:rPr lang="en-US" altLang="en-US" sz="1700" dirty="0">
                <a:solidFill>
                  <a:prstClr val="black"/>
                </a:solidFill>
                <a:latin typeface="Consolas" charset="0"/>
                <a:ea typeface="Consolas" charset="0"/>
                <a:cs typeface="Consolas" charset="0"/>
              </a:rPr>
              <a:t>))</a:t>
            </a:r>
          </a:p>
          <a:p>
            <a:pPr marL="0" indent="0" eaLnBrk="1" fontAlgn="auto" hangingPunct="1">
              <a:lnSpc>
                <a:spcPct val="85000"/>
              </a:lnSpc>
              <a:spcBef>
                <a:spcPct val="5000"/>
              </a:spcBef>
              <a:spcAft>
                <a:spcPts val="0"/>
              </a:spcAft>
              <a:buFont typeface="Arial" panose="020B0604020202020204" pitchFamily="34" charset="0"/>
              <a:buNone/>
              <a:defRPr/>
            </a:pPr>
            <a:endParaRPr lang="en-US" altLang="en-US" sz="1700" dirty="0">
              <a:solidFill>
                <a:prstClr val="black"/>
              </a:solidFill>
              <a:latin typeface="Consolas" charset="0"/>
              <a:ea typeface="Consolas" charset="0"/>
              <a:cs typeface="Consolas" charset="0"/>
            </a:endParaRP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700" dirty="0">
                <a:solidFill>
                  <a:srgbClr val="0432FF"/>
                </a:solidFill>
                <a:latin typeface="Consolas" charset="0"/>
              </a:rPr>
              <a:t>    while</a:t>
            </a:r>
            <a:r>
              <a:rPr lang="en-US" altLang="en-US" sz="1700" dirty="0">
                <a:solidFill>
                  <a:prstClr val="black"/>
                </a:solidFill>
                <a:latin typeface="Consolas" charset="0"/>
                <a:ea typeface="Consolas" charset="0"/>
                <a:cs typeface="Consolas" charset="0"/>
              </a:rPr>
              <a:t> </a:t>
            </a:r>
            <a:r>
              <a:rPr lang="en-US" altLang="en-US" sz="1700" dirty="0" err="1">
                <a:solidFill>
                  <a:prstClr val="black"/>
                </a:solidFill>
                <a:latin typeface="Consolas" charset="0"/>
                <a:ea typeface="Consolas" charset="0"/>
                <a:cs typeface="Consolas" charset="0"/>
              </a:rPr>
              <a:t>userGuess</a:t>
            </a:r>
            <a:r>
              <a:rPr lang="en-US" altLang="en-US" sz="1700" dirty="0">
                <a:solidFill>
                  <a:prstClr val="black"/>
                </a:solidFill>
                <a:latin typeface="Consolas" charset="0"/>
                <a:ea typeface="Consolas" charset="0"/>
                <a:cs typeface="Consolas" charset="0"/>
              </a:rPr>
              <a:t> &lt; 1 or </a:t>
            </a:r>
            <a:r>
              <a:rPr lang="en-US" altLang="en-US" sz="1700" dirty="0" err="1">
                <a:solidFill>
                  <a:prstClr val="black"/>
                </a:solidFill>
                <a:latin typeface="Consolas" charset="0"/>
                <a:ea typeface="Consolas" charset="0"/>
                <a:cs typeface="Consolas" charset="0"/>
              </a:rPr>
              <a:t>userGuess</a:t>
            </a:r>
            <a:r>
              <a:rPr lang="en-US" altLang="en-US" sz="1700" dirty="0">
                <a:solidFill>
                  <a:prstClr val="black"/>
                </a:solidFill>
                <a:latin typeface="Consolas" charset="0"/>
                <a:ea typeface="Consolas" charset="0"/>
                <a:cs typeface="Consolas" charset="0"/>
              </a:rPr>
              <a:t> &gt; 10:</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700" dirty="0">
                <a:solidFill>
                  <a:prstClr val="black"/>
                </a:solidFill>
                <a:latin typeface="Consolas" charset="0"/>
                <a:ea typeface="Consolas" charset="0"/>
                <a:cs typeface="Consolas" charset="0"/>
              </a:rPr>
              <a:t>        </a:t>
            </a:r>
            <a:r>
              <a:rPr lang="en-US" altLang="en-US" sz="1700" dirty="0" err="1">
                <a:solidFill>
                  <a:prstClr val="black"/>
                </a:solidFill>
                <a:latin typeface="Consolas" charset="0"/>
                <a:ea typeface="Consolas" charset="0"/>
                <a:cs typeface="Consolas" charset="0"/>
              </a:rPr>
              <a:t>userGuess</a:t>
            </a:r>
            <a:r>
              <a:rPr lang="en-US" altLang="en-US" sz="1700" dirty="0">
                <a:solidFill>
                  <a:prstClr val="black"/>
                </a:solidFill>
                <a:latin typeface="Consolas" charset="0"/>
                <a:ea typeface="Consolas" charset="0"/>
                <a:cs typeface="Consolas" charset="0"/>
              </a:rPr>
              <a:t> = input(</a:t>
            </a:r>
            <a:r>
              <a:rPr lang="en-US" altLang="en-US" sz="1700" dirty="0">
                <a:solidFill>
                  <a:srgbClr val="C00000"/>
                </a:solidFill>
                <a:latin typeface="Consolas" charset="0"/>
              </a:rPr>
              <a:t>"Not between 1 and 10. Try again!"</a:t>
            </a:r>
            <a:r>
              <a:rPr lang="en-US" altLang="en-US" sz="1700" dirty="0">
                <a:solidFill>
                  <a:prstClr val="black"/>
                </a:solidFill>
                <a:latin typeface="Consolas" charset="0"/>
                <a:ea typeface="Consolas" charset="0"/>
                <a:cs typeface="Consolas" charset="0"/>
              </a:rPr>
              <a:t>)</a:t>
            </a:r>
          </a:p>
          <a:p>
            <a:pPr marL="0" indent="0" eaLnBrk="1" fontAlgn="auto" hangingPunct="1">
              <a:lnSpc>
                <a:spcPct val="85000"/>
              </a:lnSpc>
              <a:spcBef>
                <a:spcPct val="5000"/>
              </a:spcBef>
              <a:spcAft>
                <a:spcPts val="0"/>
              </a:spcAft>
              <a:buFont typeface="Arial" panose="020B0604020202020204" pitchFamily="34" charset="0"/>
              <a:buNone/>
              <a:defRPr/>
            </a:pPr>
            <a:endParaRPr lang="en-US" altLang="en-US" sz="1700" dirty="0">
              <a:solidFill>
                <a:prstClr val="black"/>
              </a:solidFill>
              <a:latin typeface="Consolas" charset="0"/>
              <a:ea typeface="Consolas" charset="0"/>
              <a:cs typeface="Consolas" charset="0"/>
            </a:endParaRPr>
          </a:p>
          <a:p>
            <a:pPr marL="0" indent="0" eaLnBrk="1" fontAlgn="auto" hangingPunct="1">
              <a:lnSpc>
                <a:spcPct val="85000"/>
              </a:lnSpc>
              <a:spcBef>
                <a:spcPct val="5000"/>
              </a:spcBef>
              <a:spcAft>
                <a:spcPts val="0"/>
              </a:spcAft>
              <a:buFont typeface="Arial" panose="020B0604020202020204" pitchFamily="34" charset="0"/>
              <a:buNone/>
              <a:defRPr/>
            </a:pPr>
            <a:endParaRPr lang="en-US" altLang="en-US" sz="1700" dirty="0">
              <a:solidFill>
                <a:prstClr val="black"/>
              </a:solidFill>
              <a:latin typeface="Consolas" charset="0"/>
              <a:ea typeface="Consolas" charset="0"/>
              <a:cs typeface="Consolas" charset="0"/>
            </a:endParaRP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700" dirty="0">
                <a:solidFill>
                  <a:srgbClr val="0432FF"/>
                </a:solidFill>
                <a:latin typeface="Consolas" charset="0"/>
              </a:rPr>
              <a:t>    if</a:t>
            </a:r>
            <a:r>
              <a:rPr lang="en-US" altLang="en-US" sz="1700" dirty="0">
                <a:solidFill>
                  <a:prstClr val="black"/>
                </a:solidFill>
                <a:latin typeface="Consolas" charset="0"/>
                <a:ea typeface="Consolas" charset="0"/>
                <a:cs typeface="Consolas" charset="0"/>
              </a:rPr>
              <a:t> </a:t>
            </a:r>
            <a:r>
              <a:rPr lang="en-US" altLang="en-US" sz="1700" dirty="0" err="1">
                <a:solidFill>
                  <a:prstClr val="black"/>
                </a:solidFill>
                <a:latin typeface="Consolas" charset="0"/>
                <a:ea typeface="Consolas" charset="0"/>
                <a:cs typeface="Consolas" charset="0"/>
              </a:rPr>
              <a:t>userGuess</a:t>
            </a:r>
            <a:r>
              <a:rPr lang="en-US" altLang="en-US" sz="1700" dirty="0">
                <a:solidFill>
                  <a:prstClr val="black"/>
                </a:solidFill>
                <a:latin typeface="Consolas" charset="0"/>
                <a:ea typeface="Consolas" charset="0"/>
                <a:cs typeface="Consolas" charset="0"/>
              </a:rPr>
              <a:t> == </a:t>
            </a:r>
            <a:r>
              <a:rPr lang="en-US" altLang="en-US" sz="1700" dirty="0" err="1">
                <a:solidFill>
                  <a:prstClr val="black"/>
                </a:solidFill>
                <a:latin typeface="Consolas" charset="0"/>
                <a:ea typeface="Consolas" charset="0"/>
                <a:cs typeface="Consolas" charset="0"/>
              </a:rPr>
              <a:t>secretNum</a:t>
            </a:r>
            <a:r>
              <a:rPr lang="en-US" altLang="en-US" sz="1700" dirty="0">
                <a:solidFill>
                  <a:prstClr val="black"/>
                </a:solidFill>
                <a:latin typeface="Consolas" charset="0"/>
                <a:ea typeface="Consolas" charset="0"/>
                <a:cs typeface="Consolas" charset="0"/>
              </a:rPr>
              <a:t>:</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700" dirty="0">
                <a:solidFill>
                  <a:prstClr val="black"/>
                </a:solidFill>
                <a:latin typeface="Consolas" charset="0"/>
                <a:ea typeface="Consolas" charset="0"/>
                <a:cs typeface="Consolas" charset="0"/>
              </a:rPr>
              <a:t>        print(str(</a:t>
            </a:r>
            <a:r>
              <a:rPr lang="en-US" altLang="en-US" sz="1700" dirty="0" err="1">
                <a:solidFill>
                  <a:prstClr val="black"/>
                </a:solidFill>
                <a:latin typeface="Consolas" charset="0"/>
                <a:ea typeface="Consolas" charset="0"/>
                <a:cs typeface="Consolas" charset="0"/>
              </a:rPr>
              <a:t>userGuess</a:t>
            </a:r>
            <a:r>
              <a:rPr lang="en-US" altLang="en-US" sz="1700" dirty="0">
                <a:solidFill>
                  <a:prstClr val="black"/>
                </a:solidFill>
                <a:latin typeface="Consolas" charset="0"/>
                <a:ea typeface="Consolas" charset="0"/>
                <a:cs typeface="Consolas" charset="0"/>
              </a:rPr>
              <a:t>) + </a:t>
            </a:r>
            <a:r>
              <a:rPr lang="en-US" altLang="en-US" sz="1700" dirty="0">
                <a:solidFill>
                  <a:srgbClr val="C00000"/>
                </a:solidFill>
                <a:latin typeface="Consolas" charset="0"/>
              </a:rPr>
              <a:t>" is the secret number!"</a:t>
            </a:r>
            <a:r>
              <a:rPr lang="en-US" altLang="en-US" sz="1700" dirty="0">
                <a:solidFill>
                  <a:prstClr val="black"/>
                </a:solidFill>
                <a:latin typeface="Consolas" charset="0"/>
                <a:ea typeface="Consolas" charset="0"/>
                <a:cs typeface="Consolas" charset="0"/>
              </a:rPr>
              <a:t>)</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700" dirty="0">
                <a:solidFill>
                  <a:srgbClr val="0432FF"/>
                </a:solidFill>
                <a:latin typeface="Consolas" charset="0"/>
              </a:rPr>
              <a:t>    else</a:t>
            </a:r>
            <a:r>
              <a:rPr lang="en-US" altLang="en-US" sz="1700" dirty="0">
                <a:solidFill>
                  <a:prstClr val="black"/>
                </a:solidFill>
                <a:latin typeface="Consolas" charset="0"/>
                <a:ea typeface="Consolas" charset="0"/>
                <a:cs typeface="Consolas" charset="0"/>
              </a:rPr>
              <a:t>:</a:t>
            </a:r>
          </a:p>
          <a:p>
            <a:pPr marL="0" indent="0" eaLnBrk="1" fontAlgn="auto" hangingPunct="1">
              <a:lnSpc>
                <a:spcPct val="85000"/>
              </a:lnSpc>
              <a:spcBef>
                <a:spcPct val="5000"/>
              </a:spcBef>
              <a:spcAft>
                <a:spcPts val="0"/>
              </a:spcAft>
              <a:buFont typeface="Arial" panose="020B0604020202020204" pitchFamily="34" charset="0"/>
              <a:buNone/>
              <a:defRPr/>
            </a:pPr>
            <a:r>
              <a:rPr lang="en-US" altLang="en-US" sz="1700" dirty="0">
                <a:solidFill>
                  <a:prstClr val="black"/>
                </a:solidFill>
                <a:latin typeface="Consolas" charset="0"/>
                <a:ea typeface="Consolas" charset="0"/>
                <a:cs typeface="Consolas" charset="0"/>
              </a:rPr>
              <a:t>        print(str(</a:t>
            </a:r>
            <a:r>
              <a:rPr lang="en-US" altLang="en-US" sz="1700" dirty="0" err="1">
                <a:solidFill>
                  <a:prstClr val="black"/>
                </a:solidFill>
                <a:latin typeface="Consolas" charset="0"/>
                <a:ea typeface="Consolas" charset="0"/>
                <a:cs typeface="Consolas" charset="0"/>
              </a:rPr>
              <a:t>userGuess</a:t>
            </a:r>
            <a:r>
              <a:rPr lang="en-US" altLang="en-US" sz="1700" dirty="0">
                <a:solidFill>
                  <a:prstClr val="black"/>
                </a:solidFill>
                <a:latin typeface="Consolas" charset="0"/>
                <a:ea typeface="Consolas" charset="0"/>
                <a:cs typeface="Consolas" charset="0"/>
              </a:rPr>
              <a:t>) + </a:t>
            </a:r>
            <a:r>
              <a:rPr lang="en-US" altLang="en-US" sz="1700" dirty="0">
                <a:solidFill>
                  <a:srgbClr val="C00000"/>
                </a:solidFill>
                <a:latin typeface="Consolas" charset="0"/>
              </a:rPr>
              <a:t>" isn't the secret number!"</a:t>
            </a:r>
            <a:r>
              <a:rPr lang="en-US" altLang="en-US" sz="1700" dirty="0">
                <a:solidFill>
                  <a:prstClr val="black"/>
                </a:solidFill>
                <a:latin typeface="Consolas" charset="0"/>
                <a:ea typeface="Consolas" charset="0"/>
                <a:cs typeface="Consolas" charset="0"/>
              </a:rPr>
              <a:t>)</a:t>
            </a:r>
          </a:p>
          <a:p>
            <a:pPr eaLnBrk="1" fontAlgn="auto" hangingPunct="1">
              <a:lnSpc>
                <a:spcPct val="75000"/>
              </a:lnSpc>
              <a:spcBef>
                <a:spcPct val="10000"/>
              </a:spcBef>
              <a:spcAft>
                <a:spcPts val="0"/>
              </a:spcAft>
              <a:buFontTx/>
              <a:buNone/>
              <a:defRPr/>
            </a:pPr>
            <a:endParaRPr lang="en-US" altLang="en-US" sz="1700" dirty="0">
              <a:latin typeface="Consolas" charset="0"/>
              <a:ea typeface="Consolas" charset="0"/>
              <a:cs typeface="Consolas" charset="0"/>
            </a:endParaRPr>
          </a:p>
        </p:txBody>
      </p:sp>
      <p:pic>
        <p:nvPicPr>
          <p:cNvPr id="2" name="Graphic 5">
            <a:extLst>
              <a:ext uri="{FF2B5EF4-FFF2-40B4-BE49-F238E27FC236}">
                <a16:creationId xmlns:a16="http://schemas.microsoft.com/office/drawing/2014/main" id="{76895839-4551-5217-639C-96AF2ACD63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807" y="595090"/>
            <a:ext cx="1057275" cy="1285875"/>
          </a:xfrm>
          <a:prstGeom prst="rect">
            <a:avLst/>
          </a:prstGeom>
        </p:spPr>
      </p:pic>
    </p:spTree>
    <p:extLst>
      <p:ext uri="{BB962C8B-B14F-4D97-AF65-F5344CB8AC3E}">
        <p14:creationId xmlns:p14="http://schemas.microsoft.com/office/powerpoint/2010/main" val="173382708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0374F56-819E-8744-8EF1-181DE981B863}"/>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a:t>
            </a:r>
          </a:p>
        </p:txBody>
      </p:sp>
      <p:sp>
        <p:nvSpPr>
          <p:cNvPr id="43011" name="Rectangle 3"/>
          <p:cNvSpPr>
            <a:spLocks noGrp="1" noChangeArrowheads="1"/>
          </p:cNvSpPr>
          <p:nvPr>
            <p:ph type="body" idx="4294967295"/>
          </p:nvPr>
        </p:nvSpPr>
        <p:spPr>
          <a:xfrm>
            <a:off x="609600" y="1905000"/>
            <a:ext cx="7924800" cy="3048000"/>
          </a:xfrm>
        </p:spPr>
        <p:txBody>
          <a:bodyPr>
            <a:normAutofit/>
          </a:bodyPr>
          <a:lstStyle/>
          <a:p>
            <a:pPr marL="285750" lvl="1" indent="-285750"/>
            <a:r>
              <a:rPr lang="en-US" altLang="en-US" sz="3200" dirty="0"/>
              <a:t>In Python, </a:t>
            </a:r>
            <a:r>
              <a:rPr lang="en-US" altLang="en-US" sz="3200" dirty="0">
                <a:solidFill>
                  <a:srgbClr val="0432FF"/>
                </a:solidFill>
              </a:rPr>
              <a:t>for</a:t>
            </a:r>
            <a:r>
              <a:rPr lang="en-US" altLang="en-US" sz="3200" dirty="0"/>
              <a:t> loops iterate through items in a sequence</a:t>
            </a:r>
          </a:p>
          <a:p>
            <a:pPr marL="285750" lvl="1" indent="-285750"/>
            <a:r>
              <a:rPr lang="en-US" altLang="en-US" sz="3200" dirty="0"/>
              <a:t>Common sequences include lists (more on those later), strings, or a range of numbers</a:t>
            </a:r>
          </a:p>
        </p:txBody>
      </p:sp>
    </p:spTree>
    <p:extLst>
      <p:ext uri="{BB962C8B-B14F-4D97-AF65-F5344CB8AC3E}">
        <p14:creationId xmlns:p14="http://schemas.microsoft.com/office/powerpoint/2010/main" val="15888455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6C805-55A6-3F2A-BEAF-5C4E7D8A42ED}"/>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5B10C219-7971-AA4E-882E-A75D5528089D}"/>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7FB4E422-B961-790E-FB64-B7CB1A3447BB}"/>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syntax</a:t>
            </a:r>
          </a:p>
        </p:txBody>
      </p:sp>
      <p:sp>
        <p:nvSpPr>
          <p:cNvPr id="43011" name="Rectangle 3">
            <a:extLst>
              <a:ext uri="{FF2B5EF4-FFF2-40B4-BE49-F238E27FC236}">
                <a16:creationId xmlns:a16="http://schemas.microsoft.com/office/drawing/2014/main" id="{229B5659-7415-0BC6-F6DB-6273A3AE3B50}"/>
              </a:ext>
            </a:extLst>
          </p:cNvPr>
          <p:cNvSpPr>
            <a:spLocks noGrp="1" noChangeArrowheads="1"/>
          </p:cNvSpPr>
          <p:nvPr>
            <p:ph type="body" idx="4294967295"/>
          </p:nvPr>
        </p:nvSpPr>
        <p:spPr>
          <a:xfrm>
            <a:off x="609600" y="1905000"/>
            <a:ext cx="7924800" cy="4191000"/>
          </a:xfrm>
        </p:spPr>
        <p:txBody>
          <a:bodyPr>
            <a:normAutofit/>
          </a:bodyPr>
          <a:lstStyle/>
          <a:p>
            <a:pPr marL="0" lvl="1" indent="0">
              <a:buNone/>
            </a:pPr>
            <a:r>
              <a:rPr lang="en-US" altLang="en-US" sz="2500" dirty="0">
                <a:solidFill>
                  <a:srgbClr val="0432FF"/>
                </a:solidFill>
                <a:latin typeface="Consolas" charset="0"/>
              </a:rPr>
              <a:t>for</a:t>
            </a:r>
            <a:r>
              <a:rPr lang="en-US" altLang="en-US" sz="2500" dirty="0"/>
              <a:t> element in </a:t>
            </a:r>
            <a:r>
              <a:rPr lang="en-US" altLang="en-US" sz="2500" dirty="0" err="1"/>
              <a:t>iterable</a:t>
            </a:r>
            <a:r>
              <a:rPr lang="en-US" altLang="en-US" sz="2500" dirty="0"/>
              <a:t>:</a:t>
            </a:r>
          </a:p>
          <a:p>
            <a:pPr marL="0" lvl="1" indent="0">
              <a:buNone/>
            </a:pPr>
            <a:r>
              <a:rPr lang="en-US" altLang="en-US" sz="2500" dirty="0"/>
              <a:t>    pass </a:t>
            </a:r>
            <a:r>
              <a:rPr lang="en-US" altLang="en-US" sz="2500" dirty="0">
                <a:solidFill>
                  <a:schemeClr val="accent6">
                    <a:lumMod val="75000"/>
                  </a:schemeClr>
                </a:solidFill>
              </a:rPr>
              <a:t># code</a:t>
            </a:r>
            <a:endParaRPr lang="en-US" altLang="en-US" sz="2500" dirty="0"/>
          </a:p>
          <a:p>
            <a:pPr marL="0" lvl="1" indent="0">
              <a:buNone/>
            </a:pPr>
            <a:endParaRPr lang="en-US" altLang="en-US" sz="2500" dirty="0"/>
          </a:p>
          <a:p>
            <a:pPr marL="0" lvl="1" indent="0">
              <a:buNone/>
            </a:pPr>
            <a:endParaRPr lang="en-US" altLang="en-US" sz="2500" dirty="0"/>
          </a:p>
          <a:p>
            <a:pPr marL="0" lvl="1" indent="0">
              <a:buNone/>
            </a:pPr>
            <a:r>
              <a:rPr lang="en-US" altLang="en-US" sz="2500" dirty="0"/>
              <a:t>e.g.:</a:t>
            </a:r>
          </a:p>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end=</a:t>
            </a:r>
            <a:r>
              <a:rPr lang="en-US" altLang="en-US" sz="2500" dirty="0">
                <a:solidFill>
                  <a:srgbClr val="C00000"/>
                </a:solidFill>
              </a:rPr>
              <a:t>“”</a:t>
            </a:r>
            <a:r>
              <a:rPr lang="en-US" altLang="en-US" sz="2500" dirty="0"/>
              <a:t>)</a:t>
            </a:r>
          </a:p>
          <a:p>
            <a:pPr marL="0" lvl="1" indent="0">
              <a:buNone/>
            </a:pPr>
            <a:r>
              <a:rPr lang="en-US" altLang="en-US" sz="2500" dirty="0">
                <a:solidFill>
                  <a:srgbClr val="008000"/>
                </a:solidFill>
              </a:rPr>
              <a:t>#A-l-i-c-e- </a:t>
            </a:r>
          </a:p>
          <a:p>
            <a:pPr marL="0" lvl="1" indent="0">
              <a:buNone/>
            </a:pPr>
            <a:endParaRPr lang="en-US" altLang="en-US" sz="2500" dirty="0"/>
          </a:p>
          <a:p>
            <a:pPr marL="0" lvl="1" indent="0">
              <a:buNone/>
            </a:pPr>
            <a:endParaRPr lang="en-US" altLang="en-US" sz="2200" dirty="0"/>
          </a:p>
        </p:txBody>
      </p:sp>
    </p:spTree>
    <p:extLst>
      <p:ext uri="{BB962C8B-B14F-4D97-AF65-F5344CB8AC3E}">
        <p14:creationId xmlns:p14="http://schemas.microsoft.com/office/powerpoint/2010/main" val="42143075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sz="3600" b="1" dirty="0"/>
              <a:t>Loop Statements</a:t>
            </a:r>
          </a:p>
        </p:txBody>
      </p:sp>
      <p:sp>
        <p:nvSpPr>
          <p:cNvPr id="14339" name="Rectangle 3"/>
          <p:cNvSpPr>
            <a:spLocks noGrp="1" noChangeArrowheads="1"/>
          </p:cNvSpPr>
          <p:nvPr>
            <p:ph idx="1"/>
          </p:nvPr>
        </p:nvSpPr>
        <p:spPr/>
        <p:txBody>
          <a:bodyPr rtlCol="0">
            <a:normAutofit/>
          </a:bodyPr>
          <a:lstStyle/>
          <a:p>
            <a:pPr eaLnBrk="1" fontAlgn="auto" hangingPunct="1">
              <a:spcBef>
                <a:spcPct val="50000"/>
              </a:spcBef>
              <a:spcAft>
                <a:spcPts val="0"/>
              </a:spcAft>
              <a:buFont typeface="Arial" panose="020B0604020202020204" pitchFamily="34" charset="0"/>
              <a:buChar char="•"/>
              <a:defRPr/>
            </a:pPr>
            <a:r>
              <a:rPr lang="en-US" altLang="en-US" sz="2400" dirty="0">
                <a:solidFill>
                  <a:schemeClr val="tx1"/>
                </a:solidFill>
              </a:rPr>
              <a:t>Loops are </a:t>
            </a:r>
            <a:r>
              <a:rPr lang="en-US" altLang="en-US" sz="2400" u="sng" dirty="0">
                <a:solidFill>
                  <a:schemeClr val="tx1"/>
                </a:solidFill>
              </a:rPr>
              <a:t>repetition statements</a:t>
            </a:r>
            <a:r>
              <a:rPr lang="en-US" altLang="en-US" sz="2400" dirty="0"/>
              <a:t> that allow us to execute a statement (or block of statements) multiple times</a:t>
            </a:r>
          </a:p>
          <a:p>
            <a:pPr eaLnBrk="1" fontAlgn="auto" hangingPunct="1">
              <a:spcBef>
                <a:spcPct val="50000"/>
              </a:spcBef>
              <a:spcAft>
                <a:spcPts val="0"/>
              </a:spcAft>
              <a:buFont typeface="Arial" panose="020B0604020202020204" pitchFamily="34" charset="0"/>
              <a:buChar char="•"/>
              <a:defRPr/>
            </a:pPr>
            <a:r>
              <a:rPr lang="en-US" altLang="en-US" sz="2400" dirty="0"/>
              <a:t> They are controlled by B</a:t>
            </a:r>
            <a:r>
              <a:rPr lang="en-US" altLang="en-US" sz="2400" dirty="0">
                <a:solidFill>
                  <a:schemeClr val="tx1"/>
                </a:solidFill>
              </a:rPr>
              <a:t>oolean expressions</a:t>
            </a:r>
          </a:p>
          <a:p>
            <a:pPr eaLnBrk="1" fontAlgn="auto" hangingPunct="1">
              <a:spcBef>
                <a:spcPct val="50000"/>
              </a:spcBef>
              <a:spcAft>
                <a:spcPts val="0"/>
              </a:spcAft>
              <a:buFont typeface="Arial" panose="020B0604020202020204" pitchFamily="34" charset="0"/>
              <a:buChar char="•"/>
              <a:defRPr/>
            </a:pPr>
            <a:r>
              <a:rPr lang="en-US" altLang="en-US" sz="2400" dirty="0"/>
              <a:t> We will study two types of loop statements:</a:t>
            </a:r>
          </a:p>
          <a:p>
            <a:pPr lvl="1" eaLnBrk="1" fontAlgn="auto" hangingPunct="1">
              <a:spcBef>
                <a:spcPct val="50000"/>
              </a:spcBef>
              <a:spcAft>
                <a:spcPts val="0"/>
              </a:spcAft>
              <a:buFont typeface="Arial" panose="020B0604020202020204" pitchFamily="34" charset="0"/>
              <a:buChar char="•"/>
              <a:defRPr/>
            </a:pPr>
            <a:r>
              <a:rPr lang="en-US" altLang="en-US" sz="2000" dirty="0"/>
              <a:t>the </a:t>
            </a:r>
            <a:r>
              <a:rPr lang="en-US" altLang="en-US" sz="2000" dirty="0">
                <a:solidFill>
                  <a:srgbClr val="0432FF"/>
                </a:solidFill>
                <a:latin typeface="Consolas" charset="0"/>
                <a:ea typeface="Consolas" charset="0"/>
                <a:cs typeface="Consolas" charset="0"/>
              </a:rPr>
              <a:t>while</a:t>
            </a:r>
            <a:r>
              <a:rPr lang="en-US" altLang="en-US" sz="2000" dirty="0"/>
              <a:t> loop</a:t>
            </a:r>
          </a:p>
          <a:p>
            <a:pPr lvl="1">
              <a:spcBef>
                <a:spcPct val="50000"/>
              </a:spcBef>
              <a:defRPr/>
            </a:pPr>
            <a:r>
              <a:rPr lang="en-US" altLang="en-US" sz="2000" dirty="0"/>
              <a:t>the </a:t>
            </a:r>
            <a:r>
              <a:rPr lang="en-US" altLang="en-US" sz="2000" dirty="0">
                <a:solidFill>
                  <a:srgbClr val="0432FF"/>
                </a:solidFill>
                <a:latin typeface="Consolas" charset="0"/>
                <a:ea typeface="Consolas" charset="0"/>
                <a:cs typeface="Consolas" charset="0"/>
              </a:rPr>
              <a:t>for</a:t>
            </a:r>
            <a:r>
              <a:rPr lang="en-US" altLang="en-US" sz="2000" dirty="0"/>
              <a:t> loop</a:t>
            </a:r>
          </a:p>
          <a:p>
            <a:pPr lvl="1">
              <a:spcBef>
                <a:spcPct val="50000"/>
              </a:spcBef>
              <a:defRPr/>
            </a:pPr>
            <a:endParaRPr lang="en-US" altLang="en-US" sz="2000" dirty="0"/>
          </a:p>
          <a:p>
            <a:pPr lvl="1" eaLnBrk="1" fontAlgn="auto" hangingPunct="1">
              <a:spcAft>
                <a:spcPts val="0"/>
              </a:spcAft>
              <a:buFont typeface="Arial" panose="020B0604020202020204" pitchFamily="34" charset="0"/>
              <a:buChar char="•"/>
              <a:defRPr/>
            </a:pPr>
            <a:r>
              <a:rPr lang="en-US" altLang="en-US" sz="2400" dirty="0"/>
              <a:t>We must </a:t>
            </a:r>
            <a:r>
              <a:rPr lang="en-US" altLang="en-US" sz="2400" u="sng" dirty="0"/>
              <a:t>choose the right type</a:t>
            </a:r>
            <a:r>
              <a:rPr lang="en-US" altLang="en-US" sz="2400" dirty="0"/>
              <a:t> for the situation at hand</a:t>
            </a:r>
          </a:p>
        </p:txBody>
      </p:sp>
    </p:spTree>
    <p:extLst>
      <p:ext uri="{BB962C8B-B14F-4D97-AF65-F5344CB8AC3E}">
        <p14:creationId xmlns:p14="http://schemas.microsoft.com/office/powerpoint/2010/main" val="1030044421"/>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A3DDF-D2B9-09E7-0F0B-045800C7A0EC}"/>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FCC40487-5D7D-9741-E3FE-0C2A5C83C588}"/>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39ED6A22-0E74-5349-60DC-A3A66A904488}"/>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3B0C3EBB-FDAA-AF1D-36A0-0CC44A565F77}"/>
              </a:ext>
            </a:extLst>
          </p:cNvPr>
          <p:cNvSpPr>
            <a:spLocks noGrp="1" noChangeArrowheads="1"/>
          </p:cNvSpPr>
          <p:nvPr>
            <p:ph type="body" idx="4294967295"/>
          </p:nvPr>
        </p:nvSpPr>
        <p:spPr>
          <a:xfrm>
            <a:off x="1219200" y="1905000"/>
            <a:ext cx="44958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04DDF804-5506-B3C8-C232-94A30C8B3149}"/>
              </a:ext>
            </a:extLst>
          </p:cNvPr>
          <p:cNvSpPr txBox="1"/>
          <p:nvPr/>
        </p:nvSpPr>
        <p:spPr>
          <a:xfrm>
            <a:off x="6477000" y="1828800"/>
            <a:ext cx="2057400" cy="646331"/>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p:txBody>
      </p:sp>
      <p:cxnSp>
        <p:nvCxnSpPr>
          <p:cNvPr id="4" name="Straight Arrow Connector 3">
            <a:extLst>
              <a:ext uri="{FF2B5EF4-FFF2-40B4-BE49-F238E27FC236}">
                <a16:creationId xmlns:a16="http://schemas.microsoft.com/office/drawing/2014/main" id="{781CAF2B-787A-4475-371A-2A882B269350}"/>
              </a:ext>
            </a:extLst>
          </p:cNvPr>
          <p:cNvCxnSpPr/>
          <p:nvPr/>
        </p:nvCxnSpPr>
        <p:spPr>
          <a:xfrm>
            <a:off x="438150" y="21336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E5CAF5F-46ED-479A-AC9A-2C9CBA463ABC}"/>
              </a:ext>
            </a:extLst>
          </p:cNvPr>
          <p:cNvSpPr txBox="1"/>
          <p:nvPr/>
        </p:nvSpPr>
        <p:spPr>
          <a:xfrm>
            <a:off x="685800" y="4724400"/>
            <a:ext cx="3733800" cy="646331"/>
          </a:xfrm>
          <a:prstGeom prst="rect">
            <a:avLst/>
          </a:prstGeom>
          <a:noFill/>
        </p:spPr>
        <p:txBody>
          <a:bodyPr wrap="square" rtlCol="0">
            <a:spAutoFit/>
          </a:bodyPr>
          <a:lstStyle/>
          <a:p>
            <a:r>
              <a:rPr lang="en-US" dirty="0"/>
              <a:t>Output:</a:t>
            </a:r>
          </a:p>
          <a:p>
            <a:endParaRPr lang="en-US" dirty="0"/>
          </a:p>
        </p:txBody>
      </p:sp>
    </p:spTree>
    <p:extLst>
      <p:ext uri="{BB962C8B-B14F-4D97-AF65-F5344CB8AC3E}">
        <p14:creationId xmlns:p14="http://schemas.microsoft.com/office/powerpoint/2010/main" val="149870600"/>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9A1F3-CFC5-B9E8-25CC-14CA12CA17DE}"/>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3CA6E62F-51EF-0875-3E63-A8C3F39CB4E5}"/>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F0CEBAD1-624C-E72C-C7A5-9E23C59B7DB7}"/>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8BA92F66-5DF0-C34E-4907-4F473447EA34}"/>
              </a:ext>
            </a:extLst>
          </p:cNvPr>
          <p:cNvSpPr>
            <a:spLocks noGrp="1" noChangeArrowheads="1"/>
          </p:cNvSpPr>
          <p:nvPr>
            <p:ph type="body" idx="4294967295"/>
          </p:nvPr>
        </p:nvSpPr>
        <p:spPr>
          <a:xfrm>
            <a:off x="1219200" y="1905000"/>
            <a:ext cx="41148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9CB90F01-7618-4AD1-C830-C0ED24F8A36D}"/>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“A”</a:t>
            </a:r>
          </a:p>
        </p:txBody>
      </p:sp>
      <p:cxnSp>
        <p:nvCxnSpPr>
          <p:cNvPr id="4" name="Straight Arrow Connector 3">
            <a:extLst>
              <a:ext uri="{FF2B5EF4-FFF2-40B4-BE49-F238E27FC236}">
                <a16:creationId xmlns:a16="http://schemas.microsoft.com/office/drawing/2014/main" id="{CE315817-0112-1D22-332B-E61B4BF14A33}"/>
              </a:ext>
            </a:extLst>
          </p:cNvPr>
          <p:cNvCxnSpPr/>
          <p:nvPr/>
        </p:nvCxnSpPr>
        <p:spPr>
          <a:xfrm>
            <a:off x="438150" y="28956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A864A1C-DE59-0AA7-C441-D7B124D79CA3}"/>
              </a:ext>
            </a:extLst>
          </p:cNvPr>
          <p:cNvSpPr txBox="1"/>
          <p:nvPr/>
        </p:nvSpPr>
        <p:spPr>
          <a:xfrm>
            <a:off x="685800" y="4724400"/>
            <a:ext cx="3733800" cy="646331"/>
          </a:xfrm>
          <a:prstGeom prst="rect">
            <a:avLst/>
          </a:prstGeom>
          <a:noFill/>
        </p:spPr>
        <p:txBody>
          <a:bodyPr wrap="square" rtlCol="0">
            <a:spAutoFit/>
          </a:bodyPr>
          <a:lstStyle/>
          <a:p>
            <a:r>
              <a:rPr lang="en-US" dirty="0"/>
              <a:t>Output:</a:t>
            </a:r>
          </a:p>
          <a:p>
            <a:endParaRPr lang="en-US" dirty="0"/>
          </a:p>
        </p:txBody>
      </p:sp>
    </p:spTree>
    <p:extLst>
      <p:ext uri="{BB962C8B-B14F-4D97-AF65-F5344CB8AC3E}">
        <p14:creationId xmlns:p14="http://schemas.microsoft.com/office/powerpoint/2010/main" val="108703482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448EA-40A4-442E-031D-250E1E6E1C58}"/>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C69EBE76-D619-B1AF-8303-E5D70AFE1AF3}"/>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B0D3740F-AA29-6D73-CF35-B70754FA5E36}"/>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2C2DF6E1-732C-A6F1-E794-AC71308EC44A}"/>
              </a:ext>
            </a:extLst>
          </p:cNvPr>
          <p:cNvSpPr>
            <a:spLocks noGrp="1" noChangeArrowheads="1"/>
          </p:cNvSpPr>
          <p:nvPr>
            <p:ph type="body" idx="4294967295"/>
          </p:nvPr>
        </p:nvSpPr>
        <p:spPr>
          <a:xfrm>
            <a:off x="1219200" y="1905000"/>
            <a:ext cx="41910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9030AFE0-E49C-E908-0D71-7E70B915FDD3}"/>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“A”</a:t>
            </a:r>
          </a:p>
        </p:txBody>
      </p:sp>
      <p:cxnSp>
        <p:nvCxnSpPr>
          <p:cNvPr id="4" name="Straight Arrow Connector 3">
            <a:extLst>
              <a:ext uri="{FF2B5EF4-FFF2-40B4-BE49-F238E27FC236}">
                <a16:creationId xmlns:a16="http://schemas.microsoft.com/office/drawing/2014/main" id="{7B72E842-267C-6FA4-E0BB-0810832CE61E}"/>
              </a:ext>
            </a:extLst>
          </p:cNvPr>
          <p:cNvCxnSpPr/>
          <p:nvPr/>
        </p:nvCxnSpPr>
        <p:spPr>
          <a:xfrm>
            <a:off x="438150" y="33528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C60CF1B-C4BC-9964-7BE5-76005FCFC4B1}"/>
              </a:ext>
            </a:extLst>
          </p:cNvPr>
          <p:cNvSpPr txBox="1"/>
          <p:nvPr/>
        </p:nvSpPr>
        <p:spPr>
          <a:xfrm>
            <a:off x="685800" y="4724400"/>
            <a:ext cx="3733800" cy="923330"/>
          </a:xfrm>
          <a:prstGeom prst="rect">
            <a:avLst/>
          </a:prstGeom>
          <a:noFill/>
        </p:spPr>
        <p:txBody>
          <a:bodyPr wrap="square" rtlCol="0">
            <a:spAutoFit/>
          </a:bodyPr>
          <a:lstStyle/>
          <a:p>
            <a:r>
              <a:rPr lang="en-US" dirty="0"/>
              <a:t>Output:</a:t>
            </a:r>
          </a:p>
          <a:p>
            <a:r>
              <a:rPr lang="en-US" dirty="0"/>
              <a:t>A-</a:t>
            </a:r>
          </a:p>
          <a:p>
            <a:endParaRPr lang="en-US" dirty="0"/>
          </a:p>
        </p:txBody>
      </p:sp>
    </p:spTree>
    <p:extLst>
      <p:ext uri="{BB962C8B-B14F-4D97-AF65-F5344CB8AC3E}">
        <p14:creationId xmlns:p14="http://schemas.microsoft.com/office/powerpoint/2010/main" val="252784543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9AD95-69C9-23F5-BF7B-6CF0020510DA}"/>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3634B174-FAAC-C76E-1EA7-0B0C40E7B227}"/>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EE217D66-CC98-3FFE-1DCD-0E297ECD056C}"/>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8D2F41CB-DB6C-8B6F-9635-C45C50B0DF6C}"/>
              </a:ext>
            </a:extLst>
          </p:cNvPr>
          <p:cNvSpPr>
            <a:spLocks noGrp="1" noChangeArrowheads="1"/>
          </p:cNvSpPr>
          <p:nvPr>
            <p:ph type="body" idx="4294967295"/>
          </p:nvPr>
        </p:nvSpPr>
        <p:spPr>
          <a:xfrm>
            <a:off x="1219200" y="1905000"/>
            <a:ext cx="41148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DBEE752F-1D1D-8E38-8EDE-434FA015D7E6}"/>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“l”</a:t>
            </a:r>
          </a:p>
        </p:txBody>
      </p:sp>
      <p:cxnSp>
        <p:nvCxnSpPr>
          <p:cNvPr id="4" name="Straight Arrow Connector 3">
            <a:extLst>
              <a:ext uri="{FF2B5EF4-FFF2-40B4-BE49-F238E27FC236}">
                <a16:creationId xmlns:a16="http://schemas.microsoft.com/office/drawing/2014/main" id="{8BCC76E4-657D-E17C-1F2C-C98BB40B6926}"/>
              </a:ext>
            </a:extLst>
          </p:cNvPr>
          <p:cNvCxnSpPr/>
          <p:nvPr/>
        </p:nvCxnSpPr>
        <p:spPr>
          <a:xfrm>
            <a:off x="438150" y="28956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FA60544-096B-8820-3D3B-3A68E9CD4D1D}"/>
              </a:ext>
            </a:extLst>
          </p:cNvPr>
          <p:cNvSpPr txBox="1"/>
          <p:nvPr/>
        </p:nvSpPr>
        <p:spPr>
          <a:xfrm>
            <a:off x="685800" y="4724400"/>
            <a:ext cx="3733800" cy="646331"/>
          </a:xfrm>
          <a:prstGeom prst="rect">
            <a:avLst/>
          </a:prstGeom>
          <a:noFill/>
        </p:spPr>
        <p:txBody>
          <a:bodyPr wrap="square" rtlCol="0">
            <a:spAutoFit/>
          </a:bodyPr>
          <a:lstStyle/>
          <a:p>
            <a:r>
              <a:rPr lang="en-US" dirty="0"/>
              <a:t>Output:</a:t>
            </a:r>
          </a:p>
          <a:p>
            <a:r>
              <a:rPr lang="en-US" dirty="0"/>
              <a:t>A-</a:t>
            </a:r>
          </a:p>
        </p:txBody>
      </p:sp>
    </p:spTree>
    <p:extLst>
      <p:ext uri="{BB962C8B-B14F-4D97-AF65-F5344CB8AC3E}">
        <p14:creationId xmlns:p14="http://schemas.microsoft.com/office/powerpoint/2010/main" val="271201581"/>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94325-62D2-65AA-22BE-A5CBA4B59F0E}"/>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57673F9D-1E31-0376-94E6-F49B4087BE9E}"/>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555BAB89-C73F-D1EF-5635-687C26B281B9}"/>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FA63854C-78EA-7FE3-EE2F-EBCB00A840C6}"/>
              </a:ext>
            </a:extLst>
          </p:cNvPr>
          <p:cNvSpPr>
            <a:spLocks noGrp="1" noChangeArrowheads="1"/>
          </p:cNvSpPr>
          <p:nvPr>
            <p:ph type="body" idx="4294967295"/>
          </p:nvPr>
        </p:nvSpPr>
        <p:spPr>
          <a:xfrm>
            <a:off x="1219200" y="1905000"/>
            <a:ext cx="39624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1A915D5B-9E95-C40E-C4D4-34BA608BA950}"/>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“l”</a:t>
            </a:r>
          </a:p>
        </p:txBody>
      </p:sp>
      <p:cxnSp>
        <p:nvCxnSpPr>
          <p:cNvPr id="4" name="Straight Arrow Connector 3">
            <a:extLst>
              <a:ext uri="{FF2B5EF4-FFF2-40B4-BE49-F238E27FC236}">
                <a16:creationId xmlns:a16="http://schemas.microsoft.com/office/drawing/2014/main" id="{785D6764-F27B-44BC-33F0-F249693BF052}"/>
              </a:ext>
            </a:extLst>
          </p:cNvPr>
          <p:cNvCxnSpPr/>
          <p:nvPr/>
        </p:nvCxnSpPr>
        <p:spPr>
          <a:xfrm>
            <a:off x="438150" y="33528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179F22E-B64E-B482-5159-9E7FF7905A4B}"/>
              </a:ext>
            </a:extLst>
          </p:cNvPr>
          <p:cNvSpPr txBox="1"/>
          <p:nvPr/>
        </p:nvSpPr>
        <p:spPr>
          <a:xfrm>
            <a:off x="685800" y="4724400"/>
            <a:ext cx="3733800" cy="923330"/>
          </a:xfrm>
          <a:prstGeom prst="rect">
            <a:avLst/>
          </a:prstGeom>
          <a:noFill/>
        </p:spPr>
        <p:txBody>
          <a:bodyPr wrap="square" rtlCol="0">
            <a:spAutoFit/>
          </a:bodyPr>
          <a:lstStyle/>
          <a:p>
            <a:r>
              <a:rPr lang="en-US" dirty="0"/>
              <a:t>Output:</a:t>
            </a:r>
          </a:p>
          <a:p>
            <a:r>
              <a:rPr lang="en-US" dirty="0"/>
              <a:t>A-l-</a:t>
            </a:r>
          </a:p>
          <a:p>
            <a:endParaRPr lang="en-US" dirty="0"/>
          </a:p>
        </p:txBody>
      </p:sp>
    </p:spTree>
    <p:extLst>
      <p:ext uri="{BB962C8B-B14F-4D97-AF65-F5344CB8AC3E}">
        <p14:creationId xmlns:p14="http://schemas.microsoft.com/office/powerpoint/2010/main" val="361328538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BFE32-3B6C-89AD-8D71-10EDCEBC9F5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98A431EF-9F25-CFE1-0884-727F83D63DE8}"/>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9050D6DB-C46B-391D-FC79-A9560C7D5A42}"/>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323E3BE1-D12E-4757-B4EE-FF49026F1584}"/>
              </a:ext>
            </a:extLst>
          </p:cNvPr>
          <p:cNvSpPr>
            <a:spLocks noGrp="1" noChangeArrowheads="1"/>
          </p:cNvSpPr>
          <p:nvPr>
            <p:ph type="body" idx="4294967295"/>
          </p:nvPr>
        </p:nvSpPr>
        <p:spPr>
          <a:xfrm>
            <a:off x="1219200" y="1905000"/>
            <a:ext cx="41148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71F7B9B5-2141-C5E3-6A18-182FE34ED845}"/>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a:t>
            </a:r>
            <a:r>
              <a:rPr lang="en-US" dirty="0" err="1">
                <a:solidFill>
                  <a:srgbClr val="C00000"/>
                </a:solidFill>
              </a:rPr>
              <a:t>i</a:t>
            </a:r>
            <a:r>
              <a:rPr lang="en-US" dirty="0">
                <a:solidFill>
                  <a:srgbClr val="C00000"/>
                </a:solidFill>
              </a:rPr>
              <a:t>”</a:t>
            </a:r>
          </a:p>
        </p:txBody>
      </p:sp>
      <p:cxnSp>
        <p:nvCxnSpPr>
          <p:cNvPr id="4" name="Straight Arrow Connector 3">
            <a:extLst>
              <a:ext uri="{FF2B5EF4-FFF2-40B4-BE49-F238E27FC236}">
                <a16:creationId xmlns:a16="http://schemas.microsoft.com/office/drawing/2014/main" id="{A05FF9C7-F2EE-F6B3-3A7B-46AE8D9C47FA}"/>
              </a:ext>
            </a:extLst>
          </p:cNvPr>
          <p:cNvCxnSpPr/>
          <p:nvPr/>
        </p:nvCxnSpPr>
        <p:spPr>
          <a:xfrm>
            <a:off x="438150" y="28956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99DB5BE-9799-078C-C405-01F00ED78418}"/>
              </a:ext>
            </a:extLst>
          </p:cNvPr>
          <p:cNvSpPr txBox="1"/>
          <p:nvPr/>
        </p:nvSpPr>
        <p:spPr>
          <a:xfrm>
            <a:off x="685800" y="4724400"/>
            <a:ext cx="3733800" cy="646331"/>
          </a:xfrm>
          <a:prstGeom prst="rect">
            <a:avLst/>
          </a:prstGeom>
          <a:noFill/>
        </p:spPr>
        <p:txBody>
          <a:bodyPr wrap="square" rtlCol="0">
            <a:spAutoFit/>
          </a:bodyPr>
          <a:lstStyle/>
          <a:p>
            <a:r>
              <a:rPr lang="en-US" dirty="0"/>
              <a:t>Output:</a:t>
            </a:r>
          </a:p>
          <a:p>
            <a:r>
              <a:rPr lang="en-US" dirty="0"/>
              <a:t>A-l-</a:t>
            </a:r>
          </a:p>
        </p:txBody>
      </p:sp>
    </p:spTree>
    <p:extLst>
      <p:ext uri="{BB962C8B-B14F-4D97-AF65-F5344CB8AC3E}">
        <p14:creationId xmlns:p14="http://schemas.microsoft.com/office/powerpoint/2010/main" val="1675633185"/>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4EF56-56E2-9B9C-3F5E-F957C849618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83DFA8D-29B0-7E1D-8528-105B2F17E42A}"/>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CD64501B-2612-6757-471B-F88F11FDD286}"/>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43995BC2-0DFA-B50F-4BB8-3A496B57CF78}"/>
              </a:ext>
            </a:extLst>
          </p:cNvPr>
          <p:cNvSpPr>
            <a:spLocks noGrp="1" noChangeArrowheads="1"/>
          </p:cNvSpPr>
          <p:nvPr>
            <p:ph type="body" idx="4294967295"/>
          </p:nvPr>
        </p:nvSpPr>
        <p:spPr>
          <a:xfrm>
            <a:off x="1219200" y="1905000"/>
            <a:ext cx="47244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552BB479-739C-B0B9-8DCF-9D7C88F78279}"/>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a:t>
            </a:r>
            <a:r>
              <a:rPr lang="en-US" dirty="0" err="1">
                <a:solidFill>
                  <a:srgbClr val="C00000"/>
                </a:solidFill>
              </a:rPr>
              <a:t>i</a:t>
            </a:r>
            <a:r>
              <a:rPr lang="en-US" dirty="0">
                <a:solidFill>
                  <a:srgbClr val="C00000"/>
                </a:solidFill>
              </a:rPr>
              <a:t>”</a:t>
            </a:r>
          </a:p>
        </p:txBody>
      </p:sp>
      <p:cxnSp>
        <p:nvCxnSpPr>
          <p:cNvPr id="4" name="Straight Arrow Connector 3">
            <a:extLst>
              <a:ext uri="{FF2B5EF4-FFF2-40B4-BE49-F238E27FC236}">
                <a16:creationId xmlns:a16="http://schemas.microsoft.com/office/drawing/2014/main" id="{0A3FDC6E-8DEA-6028-6FF6-5C979C49C004}"/>
              </a:ext>
            </a:extLst>
          </p:cNvPr>
          <p:cNvCxnSpPr/>
          <p:nvPr/>
        </p:nvCxnSpPr>
        <p:spPr>
          <a:xfrm>
            <a:off x="438150" y="33528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9819E7F-CEF9-7DA8-B505-B7141161E0DA}"/>
              </a:ext>
            </a:extLst>
          </p:cNvPr>
          <p:cNvSpPr txBox="1"/>
          <p:nvPr/>
        </p:nvSpPr>
        <p:spPr>
          <a:xfrm>
            <a:off x="685800" y="4724400"/>
            <a:ext cx="3733800" cy="923330"/>
          </a:xfrm>
          <a:prstGeom prst="rect">
            <a:avLst/>
          </a:prstGeom>
          <a:noFill/>
        </p:spPr>
        <p:txBody>
          <a:bodyPr wrap="square" rtlCol="0">
            <a:spAutoFit/>
          </a:bodyPr>
          <a:lstStyle/>
          <a:p>
            <a:r>
              <a:rPr lang="en-US" dirty="0"/>
              <a:t>Output:</a:t>
            </a:r>
          </a:p>
          <a:p>
            <a:r>
              <a:rPr lang="en-US" dirty="0"/>
              <a:t>A-l-</a:t>
            </a:r>
            <a:r>
              <a:rPr lang="en-US" dirty="0" err="1"/>
              <a:t>i</a:t>
            </a:r>
            <a:r>
              <a:rPr lang="en-US" dirty="0"/>
              <a:t>-</a:t>
            </a:r>
          </a:p>
          <a:p>
            <a:endParaRPr lang="en-US" dirty="0"/>
          </a:p>
        </p:txBody>
      </p:sp>
    </p:spTree>
    <p:extLst>
      <p:ext uri="{BB962C8B-B14F-4D97-AF65-F5344CB8AC3E}">
        <p14:creationId xmlns:p14="http://schemas.microsoft.com/office/powerpoint/2010/main" val="218990912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36622-5F25-CF3D-4B08-E76297A2FE3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5A914B6C-C4F6-BEAD-0AFA-7E74089C91E3}"/>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54C7E636-ADCC-EA17-656C-66C4BDDED409}"/>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F047ACD9-CADD-5C83-8A19-7D570011B5D4}"/>
              </a:ext>
            </a:extLst>
          </p:cNvPr>
          <p:cNvSpPr>
            <a:spLocks noGrp="1" noChangeArrowheads="1"/>
          </p:cNvSpPr>
          <p:nvPr>
            <p:ph type="body" idx="4294967295"/>
          </p:nvPr>
        </p:nvSpPr>
        <p:spPr>
          <a:xfrm>
            <a:off x="1219200" y="1905000"/>
            <a:ext cx="42672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B18B1D4F-DCFE-5EE6-AD5F-6730A932051C}"/>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“c”</a:t>
            </a:r>
          </a:p>
        </p:txBody>
      </p:sp>
      <p:cxnSp>
        <p:nvCxnSpPr>
          <p:cNvPr id="4" name="Straight Arrow Connector 3">
            <a:extLst>
              <a:ext uri="{FF2B5EF4-FFF2-40B4-BE49-F238E27FC236}">
                <a16:creationId xmlns:a16="http://schemas.microsoft.com/office/drawing/2014/main" id="{D42584CE-8FAE-249C-E26C-B8B75F518254}"/>
              </a:ext>
            </a:extLst>
          </p:cNvPr>
          <p:cNvCxnSpPr/>
          <p:nvPr/>
        </p:nvCxnSpPr>
        <p:spPr>
          <a:xfrm>
            <a:off x="438150" y="28956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340755D-EE34-382A-97E4-2E9D8BB64DD0}"/>
              </a:ext>
            </a:extLst>
          </p:cNvPr>
          <p:cNvSpPr txBox="1"/>
          <p:nvPr/>
        </p:nvSpPr>
        <p:spPr>
          <a:xfrm>
            <a:off x="685800" y="4724400"/>
            <a:ext cx="3733800" cy="646331"/>
          </a:xfrm>
          <a:prstGeom prst="rect">
            <a:avLst/>
          </a:prstGeom>
          <a:noFill/>
        </p:spPr>
        <p:txBody>
          <a:bodyPr wrap="square" rtlCol="0">
            <a:spAutoFit/>
          </a:bodyPr>
          <a:lstStyle/>
          <a:p>
            <a:r>
              <a:rPr lang="en-US" dirty="0"/>
              <a:t>Output:</a:t>
            </a:r>
          </a:p>
          <a:p>
            <a:r>
              <a:rPr lang="en-US" dirty="0"/>
              <a:t>A-l-</a:t>
            </a:r>
            <a:r>
              <a:rPr lang="en-US" dirty="0" err="1"/>
              <a:t>i</a:t>
            </a:r>
            <a:r>
              <a:rPr lang="en-US" dirty="0"/>
              <a:t>-</a:t>
            </a:r>
          </a:p>
        </p:txBody>
      </p:sp>
    </p:spTree>
    <p:extLst>
      <p:ext uri="{BB962C8B-B14F-4D97-AF65-F5344CB8AC3E}">
        <p14:creationId xmlns:p14="http://schemas.microsoft.com/office/powerpoint/2010/main" val="18127253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FB6FB-365C-FDB9-471A-43208EC922A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0355D781-103E-C771-FB30-9D16546FE7FB}"/>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87527786-7E75-0BE9-7C1D-0F66DF670305}"/>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DAEB84A6-9628-08A8-664D-7A87E3562768}"/>
              </a:ext>
            </a:extLst>
          </p:cNvPr>
          <p:cNvSpPr>
            <a:spLocks noGrp="1" noChangeArrowheads="1"/>
          </p:cNvSpPr>
          <p:nvPr>
            <p:ph type="body" idx="4294967295"/>
          </p:nvPr>
        </p:nvSpPr>
        <p:spPr>
          <a:xfrm>
            <a:off x="1219200" y="1905000"/>
            <a:ext cx="38862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2705B6DE-7068-24D9-BB63-28734AA20A46}"/>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“c”</a:t>
            </a:r>
          </a:p>
        </p:txBody>
      </p:sp>
      <p:cxnSp>
        <p:nvCxnSpPr>
          <p:cNvPr id="4" name="Straight Arrow Connector 3">
            <a:extLst>
              <a:ext uri="{FF2B5EF4-FFF2-40B4-BE49-F238E27FC236}">
                <a16:creationId xmlns:a16="http://schemas.microsoft.com/office/drawing/2014/main" id="{F1B415AF-BE16-02E9-0161-E967F808ACCA}"/>
              </a:ext>
            </a:extLst>
          </p:cNvPr>
          <p:cNvCxnSpPr/>
          <p:nvPr/>
        </p:nvCxnSpPr>
        <p:spPr>
          <a:xfrm>
            <a:off x="438150" y="33528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DD81805-6237-54CB-3635-8303B041010C}"/>
              </a:ext>
            </a:extLst>
          </p:cNvPr>
          <p:cNvSpPr txBox="1"/>
          <p:nvPr/>
        </p:nvSpPr>
        <p:spPr>
          <a:xfrm>
            <a:off x="685800" y="4724400"/>
            <a:ext cx="3733800" cy="923330"/>
          </a:xfrm>
          <a:prstGeom prst="rect">
            <a:avLst/>
          </a:prstGeom>
          <a:noFill/>
        </p:spPr>
        <p:txBody>
          <a:bodyPr wrap="square" rtlCol="0">
            <a:spAutoFit/>
          </a:bodyPr>
          <a:lstStyle/>
          <a:p>
            <a:r>
              <a:rPr lang="en-US" dirty="0"/>
              <a:t>Output:</a:t>
            </a:r>
          </a:p>
          <a:p>
            <a:r>
              <a:rPr lang="en-US" dirty="0"/>
              <a:t>A-l-</a:t>
            </a:r>
            <a:r>
              <a:rPr lang="en-US" dirty="0" err="1"/>
              <a:t>i</a:t>
            </a:r>
            <a:r>
              <a:rPr lang="en-US" dirty="0"/>
              <a:t>-c-</a:t>
            </a:r>
          </a:p>
          <a:p>
            <a:endParaRPr lang="en-US" dirty="0"/>
          </a:p>
        </p:txBody>
      </p:sp>
    </p:spTree>
    <p:extLst>
      <p:ext uri="{BB962C8B-B14F-4D97-AF65-F5344CB8AC3E}">
        <p14:creationId xmlns:p14="http://schemas.microsoft.com/office/powerpoint/2010/main" val="3312815794"/>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CA264-CDDC-D8C2-E380-B21115BD61DD}"/>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11DC05F-50BF-95FB-B8C6-1F4D8E8CAE5F}"/>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0E892AB3-3F10-5EC0-459F-6B2DCA670E90}"/>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7E9F53B7-D2E9-5913-BA14-90693C2C5A50}"/>
              </a:ext>
            </a:extLst>
          </p:cNvPr>
          <p:cNvSpPr>
            <a:spLocks noGrp="1" noChangeArrowheads="1"/>
          </p:cNvSpPr>
          <p:nvPr>
            <p:ph type="body" idx="4294967295"/>
          </p:nvPr>
        </p:nvSpPr>
        <p:spPr>
          <a:xfrm>
            <a:off x="1219200" y="1905000"/>
            <a:ext cx="39624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B5796276-2FA6-DE0D-A772-0DE2EB5FBD10}"/>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“e”</a:t>
            </a:r>
          </a:p>
        </p:txBody>
      </p:sp>
      <p:cxnSp>
        <p:nvCxnSpPr>
          <p:cNvPr id="4" name="Straight Arrow Connector 3">
            <a:extLst>
              <a:ext uri="{FF2B5EF4-FFF2-40B4-BE49-F238E27FC236}">
                <a16:creationId xmlns:a16="http://schemas.microsoft.com/office/drawing/2014/main" id="{1A3F0905-4A2A-22EF-0728-E3BA35D75F96}"/>
              </a:ext>
            </a:extLst>
          </p:cNvPr>
          <p:cNvCxnSpPr/>
          <p:nvPr/>
        </p:nvCxnSpPr>
        <p:spPr>
          <a:xfrm>
            <a:off x="438150" y="28956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6A7494F-038A-433C-1BAF-B28A15025AD9}"/>
              </a:ext>
            </a:extLst>
          </p:cNvPr>
          <p:cNvSpPr txBox="1"/>
          <p:nvPr/>
        </p:nvSpPr>
        <p:spPr>
          <a:xfrm>
            <a:off x="685800" y="4724400"/>
            <a:ext cx="3733800" cy="646331"/>
          </a:xfrm>
          <a:prstGeom prst="rect">
            <a:avLst/>
          </a:prstGeom>
          <a:noFill/>
        </p:spPr>
        <p:txBody>
          <a:bodyPr wrap="square" rtlCol="0">
            <a:spAutoFit/>
          </a:bodyPr>
          <a:lstStyle/>
          <a:p>
            <a:r>
              <a:rPr lang="en-US" dirty="0"/>
              <a:t>Output:</a:t>
            </a:r>
          </a:p>
          <a:p>
            <a:r>
              <a:rPr lang="en-US" dirty="0"/>
              <a:t>A-l-</a:t>
            </a:r>
            <a:r>
              <a:rPr lang="en-US" dirty="0" err="1"/>
              <a:t>i</a:t>
            </a:r>
            <a:r>
              <a:rPr lang="en-US" dirty="0"/>
              <a:t>-c-</a:t>
            </a:r>
          </a:p>
        </p:txBody>
      </p:sp>
    </p:spTree>
    <p:extLst>
      <p:ext uri="{BB962C8B-B14F-4D97-AF65-F5344CB8AC3E}">
        <p14:creationId xmlns:p14="http://schemas.microsoft.com/office/powerpoint/2010/main" val="147700694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sz="3600" b="1" dirty="0"/>
              <a:t>Loop Statements</a:t>
            </a:r>
          </a:p>
        </p:txBody>
      </p:sp>
      <p:sp>
        <p:nvSpPr>
          <p:cNvPr id="20483" name="Rectangle 3"/>
          <p:cNvSpPr>
            <a:spLocks noGrp="1" noChangeArrowheads="1"/>
          </p:cNvSpPr>
          <p:nvPr>
            <p:ph idx="1"/>
          </p:nvPr>
        </p:nvSpPr>
        <p:spPr/>
        <p:txBody>
          <a:bodyPr/>
          <a:lstStyle/>
          <a:p>
            <a:pPr eaLnBrk="1" hangingPunct="1">
              <a:lnSpc>
                <a:spcPct val="105000"/>
              </a:lnSpc>
              <a:spcBef>
                <a:spcPct val="60000"/>
              </a:spcBef>
            </a:pPr>
            <a:r>
              <a:rPr lang="en-US" altLang="en-US" sz="2400" dirty="0">
                <a:solidFill>
                  <a:schemeClr val="tx1"/>
                </a:solidFill>
              </a:rPr>
              <a:t>The </a:t>
            </a:r>
            <a:r>
              <a:rPr lang="en-US" altLang="en-US" sz="2400" dirty="0">
                <a:solidFill>
                  <a:srgbClr val="0432FF"/>
                </a:solidFill>
                <a:latin typeface="Consolas" charset="0"/>
                <a:ea typeface="Consolas" charset="0"/>
                <a:cs typeface="Consolas" charset="0"/>
              </a:rPr>
              <a:t>while</a:t>
            </a:r>
            <a:r>
              <a:rPr lang="en-US" altLang="en-US" sz="2400" dirty="0">
                <a:solidFill>
                  <a:schemeClr val="tx1"/>
                </a:solidFill>
              </a:rPr>
              <a:t> loop runs </a:t>
            </a:r>
            <a:r>
              <a:rPr lang="en-US" altLang="en-US" sz="2400" u="sng" dirty="0">
                <a:solidFill>
                  <a:schemeClr val="tx1"/>
                </a:solidFill>
              </a:rPr>
              <a:t>undetermined</a:t>
            </a:r>
            <a:r>
              <a:rPr lang="en-US" altLang="en-US" sz="2400" dirty="0">
                <a:solidFill>
                  <a:schemeClr val="tx1"/>
                </a:solidFill>
              </a:rPr>
              <a:t> (unknown) number of iterations</a:t>
            </a:r>
          </a:p>
          <a:p>
            <a:pPr eaLnBrk="1" hangingPunct="1">
              <a:lnSpc>
                <a:spcPct val="105000"/>
              </a:lnSpc>
              <a:spcBef>
                <a:spcPct val="60000"/>
              </a:spcBef>
            </a:pPr>
            <a:endParaRPr lang="en-US" altLang="en-US" sz="2400" dirty="0">
              <a:solidFill>
                <a:schemeClr val="tx1"/>
              </a:solidFill>
            </a:endParaRPr>
          </a:p>
          <a:p>
            <a:pPr eaLnBrk="1" hangingPunct="1">
              <a:lnSpc>
                <a:spcPct val="105000"/>
              </a:lnSpc>
              <a:spcBef>
                <a:spcPct val="60000"/>
              </a:spcBef>
            </a:pPr>
            <a:r>
              <a:rPr lang="en-US" altLang="en-US" sz="2400" dirty="0">
                <a:solidFill>
                  <a:schemeClr val="tx1"/>
                </a:solidFill>
              </a:rPr>
              <a:t>The </a:t>
            </a:r>
            <a:r>
              <a:rPr lang="en-US" altLang="en-US" sz="2400" dirty="0">
                <a:solidFill>
                  <a:srgbClr val="0432FF"/>
                </a:solidFill>
                <a:latin typeface="Consolas" charset="0"/>
                <a:ea typeface="Consolas" charset="0"/>
                <a:cs typeface="Consolas" charset="0"/>
              </a:rPr>
              <a:t>for</a:t>
            </a:r>
            <a:r>
              <a:rPr lang="en-US" altLang="en-US" sz="2400" dirty="0">
                <a:solidFill>
                  <a:schemeClr val="tx1"/>
                </a:solidFill>
              </a:rPr>
              <a:t> loop, on the other hand, runs a </a:t>
            </a:r>
            <a:r>
              <a:rPr lang="en-US" altLang="en-US" sz="2400" u="sng" dirty="0">
                <a:solidFill>
                  <a:schemeClr val="tx1"/>
                </a:solidFill>
              </a:rPr>
              <a:t>pre-determined</a:t>
            </a:r>
            <a:r>
              <a:rPr lang="en-US" altLang="en-US" sz="2400" dirty="0">
                <a:solidFill>
                  <a:schemeClr val="tx1"/>
                </a:solidFill>
              </a:rPr>
              <a:t> (known) number of iterations (sometimes called a </a:t>
            </a:r>
            <a:r>
              <a:rPr lang="en-US" altLang="en-US" sz="2400" u="sng" dirty="0">
                <a:solidFill>
                  <a:schemeClr val="tx1"/>
                </a:solidFill>
              </a:rPr>
              <a:t>counting</a:t>
            </a:r>
            <a:r>
              <a:rPr lang="en-US" altLang="en-US" sz="2400" dirty="0">
                <a:solidFill>
                  <a:schemeClr val="tx1"/>
                </a:solidFill>
              </a:rPr>
              <a:t> loop)</a:t>
            </a:r>
          </a:p>
        </p:txBody>
      </p:sp>
    </p:spTree>
    <p:extLst>
      <p:ext uri="{BB962C8B-B14F-4D97-AF65-F5344CB8AC3E}">
        <p14:creationId xmlns:p14="http://schemas.microsoft.com/office/powerpoint/2010/main" val="1090905280"/>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FB65C-EA67-0123-F271-E27631136BD3}"/>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1E9C8FA6-1CCB-E83A-B827-5231E0045071}"/>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027A6887-C9CA-4AF9-0465-B17BC396B5DA}"/>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452C79D2-2B42-0650-AF33-6197951E694D}"/>
              </a:ext>
            </a:extLst>
          </p:cNvPr>
          <p:cNvSpPr>
            <a:spLocks noGrp="1" noChangeArrowheads="1"/>
          </p:cNvSpPr>
          <p:nvPr>
            <p:ph type="body" idx="4294967295"/>
          </p:nvPr>
        </p:nvSpPr>
        <p:spPr>
          <a:xfrm>
            <a:off x="1219200" y="1905000"/>
            <a:ext cx="41910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320063DD-31E3-97F7-5375-968E6178BE81}"/>
              </a:ext>
            </a:extLst>
          </p:cNvPr>
          <p:cNvSpPr txBox="1"/>
          <p:nvPr/>
        </p:nvSpPr>
        <p:spPr>
          <a:xfrm>
            <a:off x="6477000" y="1828800"/>
            <a:ext cx="2057400" cy="923330"/>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a:p>
            <a:r>
              <a:rPr lang="en-US" dirty="0"/>
              <a:t>letter = </a:t>
            </a:r>
            <a:r>
              <a:rPr lang="en-US" dirty="0">
                <a:solidFill>
                  <a:srgbClr val="C00000"/>
                </a:solidFill>
              </a:rPr>
              <a:t>“e”</a:t>
            </a:r>
          </a:p>
        </p:txBody>
      </p:sp>
      <p:cxnSp>
        <p:nvCxnSpPr>
          <p:cNvPr id="4" name="Straight Arrow Connector 3">
            <a:extLst>
              <a:ext uri="{FF2B5EF4-FFF2-40B4-BE49-F238E27FC236}">
                <a16:creationId xmlns:a16="http://schemas.microsoft.com/office/drawing/2014/main" id="{F921E384-FEF1-54EE-B311-A0DF77893D6A}"/>
              </a:ext>
            </a:extLst>
          </p:cNvPr>
          <p:cNvCxnSpPr/>
          <p:nvPr/>
        </p:nvCxnSpPr>
        <p:spPr>
          <a:xfrm>
            <a:off x="438150" y="33528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9534AB-0BBB-7999-035E-C9016547F739}"/>
              </a:ext>
            </a:extLst>
          </p:cNvPr>
          <p:cNvSpPr txBox="1"/>
          <p:nvPr/>
        </p:nvSpPr>
        <p:spPr>
          <a:xfrm>
            <a:off x="685800" y="4724400"/>
            <a:ext cx="3733800" cy="923330"/>
          </a:xfrm>
          <a:prstGeom prst="rect">
            <a:avLst/>
          </a:prstGeom>
          <a:noFill/>
        </p:spPr>
        <p:txBody>
          <a:bodyPr wrap="square" rtlCol="0">
            <a:spAutoFit/>
          </a:bodyPr>
          <a:lstStyle/>
          <a:p>
            <a:r>
              <a:rPr lang="en-US" dirty="0"/>
              <a:t>Output:</a:t>
            </a:r>
          </a:p>
          <a:p>
            <a:r>
              <a:rPr lang="en-US" dirty="0"/>
              <a:t>A-l-</a:t>
            </a:r>
            <a:r>
              <a:rPr lang="en-US" dirty="0" err="1"/>
              <a:t>i</a:t>
            </a:r>
            <a:r>
              <a:rPr lang="en-US" dirty="0"/>
              <a:t>-c-e-</a:t>
            </a:r>
          </a:p>
          <a:p>
            <a:endParaRPr lang="en-US" dirty="0"/>
          </a:p>
        </p:txBody>
      </p:sp>
    </p:spTree>
    <p:extLst>
      <p:ext uri="{BB962C8B-B14F-4D97-AF65-F5344CB8AC3E}">
        <p14:creationId xmlns:p14="http://schemas.microsoft.com/office/powerpoint/2010/main" val="3429399512"/>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A2474-184B-A8EC-23E9-4358A661EA1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0DFB6C7B-089C-C6F5-C224-C10C270602D7}"/>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F8A5D963-26D0-A521-6396-4F124AB8CE86}"/>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in action</a:t>
            </a:r>
          </a:p>
        </p:txBody>
      </p:sp>
      <p:sp>
        <p:nvSpPr>
          <p:cNvPr id="43011" name="Rectangle 3">
            <a:extLst>
              <a:ext uri="{FF2B5EF4-FFF2-40B4-BE49-F238E27FC236}">
                <a16:creationId xmlns:a16="http://schemas.microsoft.com/office/drawing/2014/main" id="{65455D49-0A08-B380-1C72-1F35DC7004FC}"/>
              </a:ext>
            </a:extLst>
          </p:cNvPr>
          <p:cNvSpPr>
            <a:spLocks noGrp="1" noChangeArrowheads="1"/>
          </p:cNvSpPr>
          <p:nvPr>
            <p:ph type="body" idx="4294967295"/>
          </p:nvPr>
        </p:nvSpPr>
        <p:spPr>
          <a:xfrm>
            <a:off x="1219200" y="1905000"/>
            <a:ext cx="4267200" cy="4191000"/>
          </a:xfrm>
        </p:spPr>
        <p:txBody>
          <a:bodyPr>
            <a:normAutofit/>
          </a:bodyPr>
          <a:lstStyle/>
          <a:p>
            <a:pPr marL="0" lvl="1" indent="0">
              <a:buNone/>
            </a:pPr>
            <a:r>
              <a:rPr lang="en-US" altLang="en-US" sz="2500" dirty="0"/>
              <a:t>name = </a:t>
            </a:r>
            <a:r>
              <a:rPr lang="en-US" altLang="en-US" sz="2500" dirty="0">
                <a:solidFill>
                  <a:srgbClr val="C00000"/>
                </a:solidFill>
              </a:rPr>
              <a:t>“Alice”</a:t>
            </a:r>
          </a:p>
          <a:p>
            <a:pPr marL="0" lvl="1" indent="0">
              <a:buNone/>
            </a:pPr>
            <a:endParaRPr lang="en-US" altLang="en-US" sz="2500" dirty="0"/>
          </a:p>
          <a:p>
            <a:pPr marL="0" lvl="1" indent="0">
              <a:buNone/>
            </a:pPr>
            <a:r>
              <a:rPr lang="en-US" altLang="en-US" sz="2500" dirty="0">
                <a:solidFill>
                  <a:srgbClr val="0432FF"/>
                </a:solidFill>
                <a:latin typeface="Consolas" charset="0"/>
              </a:rPr>
              <a:t>for</a:t>
            </a:r>
            <a:r>
              <a:rPr lang="en-US" altLang="en-US" sz="2500" dirty="0"/>
              <a:t> letter in name:</a:t>
            </a:r>
          </a:p>
          <a:p>
            <a:pPr marL="0" lvl="1" indent="0">
              <a:buNone/>
            </a:pPr>
            <a:r>
              <a:rPr lang="en-US" altLang="en-US" sz="2500" dirty="0"/>
              <a:t>    print(letter + </a:t>
            </a:r>
            <a:r>
              <a:rPr lang="en-US" altLang="en-US" sz="2500" dirty="0">
                <a:solidFill>
                  <a:srgbClr val="C00000"/>
                </a:solidFill>
              </a:rPr>
              <a:t>“-”</a:t>
            </a:r>
            <a:r>
              <a:rPr lang="en-US" altLang="en-US" sz="2500" dirty="0"/>
              <a:t> , end=</a:t>
            </a:r>
            <a:r>
              <a:rPr lang="en-US" altLang="en-US" sz="2500" dirty="0">
                <a:solidFill>
                  <a:srgbClr val="C00000"/>
                </a:solidFill>
              </a:rPr>
              <a:t>“”</a:t>
            </a:r>
            <a:r>
              <a:rPr lang="en-US" altLang="en-US" sz="2500" dirty="0"/>
              <a:t>)</a:t>
            </a:r>
          </a:p>
          <a:p>
            <a:pPr marL="0" lvl="1" indent="0">
              <a:buNone/>
            </a:pPr>
            <a:endParaRPr lang="en-US" altLang="en-US" sz="2500" dirty="0"/>
          </a:p>
          <a:p>
            <a:pPr marL="0" lvl="1" indent="0">
              <a:buNone/>
            </a:pPr>
            <a:endParaRPr lang="en-US" altLang="en-US" sz="2200" dirty="0"/>
          </a:p>
        </p:txBody>
      </p:sp>
      <p:sp>
        <p:nvSpPr>
          <p:cNvPr id="2" name="TextBox 1">
            <a:extLst>
              <a:ext uri="{FF2B5EF4-FFF2-40B4-BE49-F238E27FC236}">
                <a16:creationId xmlns:a16="http://schemas.microsoft.com/office/drawing/2014/main" id="{DF630F11-11E0-0D8E-A637-F3849B5D37B8}"/>
              </a:ext>
            </a:extLst>
          </p:cNvPr>
          <p:cNvSpPr txBox="1"/>
          <p:nvPr/>
        </p:nvSpPr>
        <p:spPr>
          <a:xfrm>
            <a:off x="6477000" y="1828800"/>
            <a:ext cx="2057400" cy="646331"/>
          </a:xfrm>
          <a:prstGeom prst="rect">
            <a:avLst/>
          </a:prstGeom>
          <a:noFill/>
          <a:ln w="57150">
            <a:solidFill>
              <a:schemeClr val="tx1"/>
            </a:solidFill>
          </a:ln>
        </p:spPr>
        <p:txBody>
          <a:bodyPr wrap="square" rtlCol="0">
            <a:spAutoFit/>
          </a:bodyPr>
          <a:lstStyle/>
          <a:p>
            <a:pPr algn="ctr"/>
            <a:r>
              <a:rPr lang="en-US" b="1" dirty="0"/>
              <a:t>Memory</a:t>
            </a:r>
          </a:p>
          <a:p>
            <a:r>
              <a:rPr lang="en-US" dirty="0"/>
              <a:t>name = </a:t>
            </a:r>
            <a:r>
              <a:rPr lang="en-US" dirty="0">
                <a:solidFill>
                  <a:srgbClr val="C00000"/>
                </a:solidFill>
              </a:rPr>
              <a:t>“Alice”</a:t>
            </a:r>
          </a:p>
        </p:txBody>
      </p:sp>
      <p:cxnSp>
        <p:nvCxnSpPr>
          <p:cNvPr id="4" name="Straight Arrow Connector 3">
            <a:extLst>
              <a:ext uri="{FF2B5EF4-FFF2-40B4-BE49-F238E27FC236}">
                <a16:creationId xmlns:a16="http://schemas.microsoft.com/office/drawing/2014/main" id="{C7F1045B-AF12-A8B0-AC65-F2542F1BE4F4}"/>
              </a:ext>
            </a:extLst>
          </p:cNvPr>
          <p:cNvCxnSpPr/>
          <p:nvPr/>
        </p:nvCxnSpPr>
        <p:spPr>
          <a:xfrm>
            <a:off x="438150" y="3733800"/>
            <a:ext cx="6286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8907497-76E1-6792-AE17-BB01B8C7E635}"/>
              </a:ext>
            </a:extLst>
          </p:cNvPr>
          <p:cNvSpPr txBox="1"/>
          <p:nvPr/>
        </p:nvSpPr>
        <p:spPr>
          <a:xfrm>
            <a:off x="685800" y="4724400"/>
            <a:ext cx="3733800" cy="923330"/>
          </a:xfrm>
          <a:prstGeom prst="rect">
            <a:avLst/>
          </a:prstGeom>
          <a:noFill/>
        </p:spPr>
        <p:txBody>
          <a:bodyPr wrap="square" rtlCol="0">
            <a:spAutoFit/>
          </a:bodyPr>
          <a:lstStyle/>
          <a:p>
            <a:r>
              <a:rPr lang="en-US" dirty="0"/>
              <a:t>Output:</a:t>
            </a:r>
          </a:p>
          <a:p>
            <a:r>
              <a:rPr lang="en-US" dirty="0"/>
              <a:t>A-l-</a:t>
            </a:r>
            <a:r>
              <a:rPr lang="en-US" dirty="0" err="1"/>
              <a:t>i</a:t>
            </a:r>
            <a:r>
              <a:rPr lang="en-US" dirty="0"/>
              <a:t>-c-e-</a:t>
            </a:r>
          </a:p>
          <a:p>
            <a:endParaRPr lang="en-US" dirty="0"/>
          </a:p>
        </p:txBody>
      </p:sp>
    </p:spTree>
    <p:extLst>
      <p:ext uri="{BB962C8B-B14F-4D97-AF65-F5344CB8AC3E}">
        <p14:creationId xmlns:p14="http://schemas.microsoft.com/office/powerpoint/2010/main" val="664985190"/>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621E3-95A4-70CA-7B01-7885830BCFE3}"/>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65F9E533-377F-0A7C-D34D-FD5615F97834}"/>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AF590184-2DFA-98CA-7B3B-6A4E7360A66B}"/>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syntax</a:t>
            </a:r>
          </a:p>
        </p:txBody>
      </p:sp>
      <p:sp>
        <p:nvSpPr>
          <p:cNvPr id="43011" name="Rectangle 3">
            <a:extLst>
              <a:ext uri="{FF2B5EF4-FFF2-40B4-BE49-F238E27FC236}">
                <a16:creationId xmlns:a16="http://schemas.microsoft.com/office/drawing/2014/main" id="{8773AFDB-F285-BE85-8D6F-E916609A19BE}"/>
              </a:ext>
            </a:extLst>
          </p:cNvPr>
          <p:cNvSpPr>
            <a:spLocks noGrp="1" noChangeArrowheads="1"/>
          </p:cNvSpPr>
          <p:nvPr>
            <p:ph type="body" idx="4294967295"/>
          </p:nvPr>
        </p:nvSpPr>
        <p:spPr>
          <a:xfrm>
            <a:off x="609600" y="1981200"/>
            <a:ext cx="7924800" cy="2971800"/>
          </a:xfrm>
        </p:spPr>
        <p:txBody>
          <a:bodyPr>
            <a:normAutofit/>
          </a:bodyPr>
          <a:lstStyle/>
          <a:p>
            <a:pPr marL="0" lvl="1" indent="0">
              <a:buNone/>
            </a:pPr>
            <a:r>
              <a:rPr lang="en-US" altLang="en-US" sz="3000" dirty="0"/>
              <a:t>We can also iterate through a range() of numbers</a:t>
            </a:r>
          </a:p>
          <a:p>
            <a:pPr marL="342900" lvl="1" indent="-342900"/>
            <a:r>
              <a:rPr lang="en-US" altLang="en-US" sz="2400" dirty="0"/>
              <a:t>With a single input, range() iterates from 0 up to (input – 1)</a:t>
            </a:r>
          </a:p>
          <a:p>
            <a:pPr marL="342900" lvl="1" indent="-342900"/>
            <a:r>
              <a:rPr lang="en-US" altLang="en-US" sz="2400" dirty="0"/>
              <a:t>With 2 inputs, range() iterates from the left number to (right number – 1)</a:t>
            </a:r>
          </a:p>
          <a:p>
            <a:pPr marL="342900" lvl="1" indent="-342900"/>
            <a:r>
              <a:rPr lang="en-US" altLang="en-US" sz="2400" dirty="0"/>
              <a:t>With 3 inputs, range() iterates from the left number to (middle number – 1) skipping (right number). The right number is usually called the “step”</a:t>
            </a:r>
          </a:p>
          <a:p>
            <a:pPr marL="0" lvl="1" indent="0">
              <a:buNone/>
            </a:pPr>
            <a:endParaRPr lang="en-US" altLang="en-US" sz="2200" dirty="0"/>
          </a:p>
        </p:txBody>
      </p:sp>
    </p:spTree>
    <p:extLst>
      <p:ext uri="{BB962C8B-B14F-4D97-AF65-F5344CB8AC3E}">
        <p14:creationId xmlns:p14="http://schemas.microsoft.com/office/powerpoint/2010/main" val="409291543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B7077-E3A2-FE7E-BE56-21D958E016B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D5E35D6F-F2CD-2D15-C9EE-00EA98DE292A}"/>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D5A3681A-62B7-3DAC-B575-90CA707925D5}"/>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syntax</a:t>
            </a:r>
          </a:p>
        </p:txBody>
      </p:sp>
      <p:sp>
        <p:nvSpPr>
          <p:cNvPr id="43011" name="Rectangle 3">
            <a:extLst>
              <a:ext uri="{FF2B5EF4-FFF2-40B4-BE49-F238E27FC236}">
                <a16:creationId xmlns:a16="http://schemas.microsoft.com/office/drawing/2014/main" id="{CBC421BE-79F1-C04D-10A6-B060ABBB8B8D}"/>
              </a:ext>
            </a:extLst>
          </p:cNvPr>
          <p:cNvSpPr>
            <a:spLocks noGrp="1" noChangeArrowheads="1"/>
          </p:cNvSpPr>
          <p:nvPr>
            <p:ph type="body" idx="4294967295"/>
          </p:nvPr>
        </p:nvSpPr>
        <p:spPr>
          <a:xfrm>
            <a:off x="609600" y="1295400"/>
            <a:ext cx="7924800" cy="5105400"/>
          </a:xfrm>
        </p:spPr>
        <p:txBody>
          <a:bodyPr>
            <a:normAutofit lnSpcReduction="10000"/>
          </a:bodyPr>
          <a:lstStyle/>
          <a:p>
            <a:pPr marL="0" lvl="1" indent="0">
              <a:buNone/>
            </a:pPr>
            <a:r>
              <a:rPr lang="en-US" altLang="en-US" sz="3000" dirty="0">
                <a:solidFill>
                  <a:srgbClr val="0432FF"/>
                </a:solidFill>
              </a:rPr>
              <a:t>for</a:t>
            </a:r>
            <a:r>
              <a:rPr lang="en-US" altLang="en-US" sz="3000" dirty="0"/>
              <a:t> num in range(10):</a:t>
            </a:r>
          </a:p>
          <a:p>
            <a:pPr marL="0" lvl="1" indent="0">
              <a:buNone/>
            </a:pPr>
            <a:r>
              <a:rPr lang="en-US" altLang="en-US" sz="3000" dirty="0"/>
              <a:t>    print(num)</a:t>
            </a:r>
            <a:endParaRPr lang="en-US" altLang="en-US" sz="2400" dirty="0"/>
          </a:p>
          <a:p>
            <a:pPr marL="0" lvl="1" indent="0">
              <a:buNone/>
            </a:pPr>
            <a:endParaRPr lang="en-US" altLang="en-US" sz="2200" dirty="0"/>
          </a:p>
          <a:p>
            <a:pPr marL="0" lvl="1" indent="0">
              <a:buNone/>
            </a:pPr>
            <a:r>
              <a:rPr lang="en-US" altLang="en-US" sz="2400" dirty="0">
                <a:solidFill>
                  <a:srgbClr val="008000"/>
                </a:solidFill>
              </a:rPr>
              <a:t># prints the following</a:t>
            </a:r>
          </a:p>
          <a:p>
            <a:pPr marL="0" lvl="1" indent="0">
              <a:buNone/>
            </a:pPr>
            <a:r>
              <a:rPr lang="en-US" altLang="en-US" sz="2400" dirty="0">
                <a:solidFill>
                  <a:srgbClr val="008000"/>
                </a:solidFill>
              </a:rPr>
              <a:t># 0</a:t>
            </a:r>
          </a:p>
          <a:p>
            <a:pPr marL="0" lvl="1" indent="0">
              <a:buNone/>
            </a:pPr>
            <a:r>
              <a:rPr lang="en-US" altLang="en-US" sz="2400" dirty="0">
                <a:solidFill>
                  <a:srgbClr val="008000"/>
                </a:solidFill>
              </a:rPr>
              <a:t># 1</a:t>
            </a:r>
          </a:p>
          <a:p>
            <a:pPr marL="0" lvl="1" indent="0">
              <a:buNone/>
            </a:pPr>
            <a:r>
              <a:rPr lang="en-US" altLang="en-US" sz="2400" dirty="0">
                <a:solidFill>
                  <a:srgbClr val="008000"/>
                </a:solidFill>
              </a:rPr>
              <a:t># 2</a:t>
            </a:r>
          </a:p>
          <a:p>
            <a:pPr marL="0" lvl="1" indent="0">
              <a:buNone/>
            </a:pPr>
            <a:r>
              <a:rPr lang="en-US" altLang="en-US" sz="2400" dirty="0">
                <a:solidFill>
                  <a:srgbClr val="008000"/>
                </a:solidFill>
              </a:rPr>
              <a:t># 3</a:t>
            </a:r>
          </a:p>
          <a:p>
            <a:pPr marL="0" lvl="1" indent="0">
              <a:buNone/>
            </a:pPr>
            <a:r>
              <a:rPr lang="en-US" altLang="en-US" sz="2400" dirty="0">
                <a:solidFill>
                  <a:srgbClr val="008000"/>
                </a:solidFill>
              </a:rPr>
              <a:t># 4</a:t>
            </a:r>
          </a:p>
          <a:p>
            <a:pPr marL="0" lvl="1" indent="0">
              <a:buNone/>
            </a:pPr>
            <a:r>
              <a:rPr lang="en-US" altLang="en-US" sz="2400" dirty="0">
                <a:solidFill>
                  <a:srgbClr val="008000"/>
                </a:solidFill>
              </a:rPr>
              <a:t># 5</a:t>
            </a:r>
          </a:p>
          <a:p>
            <a:pPr marL="0" lvl="1" indent="0">
              <a:buNone/>
            </a:pPr>
            <a:r>
              <a:rPr lang="en-US" altLang="en-US" sz="2400" dirty="0">
                <a:solidFill>
                  <a:srgbClr val="008000"/>
                </a:solidFill>
              </a:rPr>
              <a:t># 6</a:t>
            </a:r>
          </a:p>
          <a:p>
            <a:pPr marL="0" lvl="1" indent="0">
              <a:buNone/>
            </a:pPr>
            <a:r>
              <a:rPr lang="en-US" altLang="en-US" sz="2400" dirty="0">
                <a:solidFill>
                  <a:srgbClr val="008000"/>
                </a:solidFill>
              </a:rPr>
              <a:t># 7</a:t>
            </a:r>
          </a:p>
          <a:p>
            <a:pPr marL="0" lvl="1" indent="0">
              <a:buNone/>
            </a:pPr>
            <a:r>
              <a:rPr lang="en-US" altLang="en-US" sz="2400" dirty="0">
                <a:solidFill>
                  <a:srgbClr val="008000"/>
                </a:solidFill>
              </a:rPr>
              <a:t># 8</a:t>
            </a:r>
          </a:p>
          <a:p>
            <a:pPr marL="0" lvl="1" indent="0">
              <a:buNone/>
            </a:pPr>
            <a:r>
              <a:rPr lang="en-US" altLang="en-US" sz="2400" dirty="0">
                <a:solidFill>
                  <a:srgbClr val="008000"/>
                </a:solidFill>
              </a:rPr>
              <a:t># 9</a:t>
            </a:r>
          </a:p>
        </p:txBody>
      </p:sp>
    </p:spTree>
    <p:extLst>
      <p:ext uri="{BB962C8B-B14F-4D97-AF65-F5344CB8AC3E}">
        <p14:creationId xmlns:p14="http://schemas.microsoft.com/office/powerpoint/2010/main" val="3539748150"/>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E917A-3E48-3BB6-A24C-9561A16D25EA}"/>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5363F95A-91A0-3084-A507-A0B6DA936A2B}"/>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E7AE0C81-EEF9-E6A8-686C-69805B583684}"/>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syntax</a:t>
            </a:r>
          </a:p>
        </p:txBody>
      </p:sp>
      <p:sp>
        <p:nvSpPr>
          <p:cNvPr id="43011" name="Rectangle 3">
            <a:extLst>
              <a:ext uri="{FF2B5EF4-FFF2-40B4-BE49-F238E27FC236}">
                <a16:creationId xmlns:a16="http://schemas.microsoft.com/office/drawing/2014/main" id="{E41685AB-2C9E-1E54-9346-722F1E949F66}"/>
              </a:ext>
            </a:extLst>
          </p:cNvPr>
          <p:cNvSpPr>
            <a:spLocks noGrp="1" noChangeArrowheads="1"/>
          </p:cNvSpPr>
          <p:nvPr>
            <p:ph type="body" idx="4294967295"/>
          </p:nvPr>
        </p:nvSpPr>
        <p:spPr>
          <a:xfrm>
            <a:off x="609600" y="1295400"/>
            <a:ext cx="7924800" cy="5105400"/>
          </a:xfrm>
        </p:spPr>
        <p:txBody>
          <a:bodyPr>
            <a:normAutofit/>
          </a:bodyPr>
          <a:lstStyle/>
          <a:p>
            <a:pPr marL="0" lvl="1" indent="0">
              <a:buNone/>
            </a:pPr>
            <a:r>
              <a:rPr lang="en-US" altLang="en-US" sz="3000" dirty="0">
                <a:solidFill>
                  <a:srgbClr val="0432FF"/>
                </a:solidFill>
              </a:rPr>
              <a:t>for</a:t>
            </a:r>
            <a:r>
              <a:rPr lang="en-US" altLang="en-US" sz="3000" dirty="0"/>
              <a:t> num in range(5, 10):</a:t>
            </a:r>
          </a:p>
          <a:p>
            <a:pPr marL="0" lvl="1" indent="0">
              <a:buNone/>
            </a:pPr>
            <a:r>
              <a:rPr lang="en-US" altLang="en-US" sz="3000" dirty="0"/>
              <a:t>    print(num)</a:t>
            </a:r>
            <a:endParaRPr lang="en-US" altLang="en-US" sz="2400" dirty="0"/>
          </a:p>
          <a:p>
            <a:pPr marL="0" lvl="1" indent="0">
              <a:buNone/>
            </a:pPr>
            <a:endParaRPr lang="en-US" altLang="en-US" sz="2200" dirty="0"/>
          </a:p>
          <a:p>
            <a:pPr marL="0" lvl="1" indent="0">
              <a:buNone/>
            </a:pPr>
            <a:r>
              <a:rPr lang="en-US" altLang="en-US" sz="2400" dirty="0">
                <a:solidFill>
                  <a:srgbClr val="008000"/>
                </a:solidFill>
              </a:rPr>
              <a:t># prints the following</a:t>
            </a:r>
          </a:p>
          <a:p>
            <a:pPr marL="0" lvl="1" indent="0">
              <a:buNone/>
            </a:pPr>
            <a:r>
              <a:rPr lang="en-US" altLang="en-US" sz="2400" dirty="0">
                <a:solidFill>
                  <a:srgbClr val="008000"/>
                </a:solidFill>
              </a:rPr>
              <a:t># 5</a:t>
            </a:r>
          </a:p>
          <a:p>
            <a:pPr marL="0" lvl="1" indent="0">
              <a:buNone/>
            </a:pPr>
            <a:r>
              <a:rPr lang="en-US" altLang="en-US" sz="2400" dirty="0">
                <a:solidFill>
                  <a:srgbClr val="008000"/>
                </a:solidFill>
              </a:rPr>
              <a:t># 6</a:t>
            </a:r>
          </a:p>
          <a:p>
            <a:pPr marL="0" lvl="1" indent="0">
              <a:buNone/>
            </a:pPr>
            <a:r>
              <a:rPr lang="en-US" altLang="en-US" sz="2400" dirty="0">
                <a:solidFill>
                  <a:srgbClr val="008000"/>
                </a:solidFill>
              </a:rPr>
              <a:t># 7</a:t>
            </a:r>
          </a:p>
          <a:p>
            <a:pPr marL="0" lvl="1" indent="0">
              <a:buNone/>
            </a:pPr>
            <a:r>
              <a:rPr lang="en-US" altLang="en-US" sz="2400" dirty="0">
                <a:solidFill>
                  <a:srgbClr val="008000"/>
                </a:solidFill>
              </a:rPr>
              <a:t># 8</a:t>
            </a:r>
          </a:p>
          <a:p>
            <a:pPr marL="0" lvl="1" indent="0">
              <a:buNone/>
            </a:pPr>
            <a:r>
              <a:rPr lang="en-US" altLang="en-US" sz="2400" dirty="0">
                <a:solidFill>
                  <a:srgbClr val="008000"/>
                </a:solidFill>
              </a:rPr>
              <a:t># 9</a:t>
            </a:r>
          </a:p>
        </p:txBody>
      </p:sp>
    </p:spTree>
    <p:extLst>
      <p:ext uri="{BB962C8B-B14F-4D97-AF65-F5344CB8AC3E}">
        <p14:creationId xmlns:p14="http://schemas.microsoft.com/office/powerpoint/2010/main" val="562761040"/>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C057B-C0B5-19D9-0074-D5EB79750C8C}"/>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0CFA5C6A-4DF8-C0EC-2DB8-A14C567EBAEF}"/>
              </a:ext>
            </a:extLst>
          </p:cNvPr>
          <p:cNvSpPr txBox="1"/>
          <p:nvPr/>
        </p:nvSpPr>
        <p:spPr>
          <a:xfrm>
            <a:off x="6477000" y="5410200"/>
            <a:ext cx="2228850" cy="838200"/>
          </a:xfrm>
          <a:prstGeom prst="rect">
            <a:avLst/>
          </a:prstGeom>
          <a:solidFill>
            <a:schemeClr val="bg1"/>
          </a:solidFill>
        </p:spPr>
        <p:txBody>
          <a:bodyPr wrap="square" rtlCol="0">
            <a:spAutoFit/>
          </a:bodyPr>
          <a:lstStyle/>
          <a:p>
            <a:endParaRPr lang="en-US" dirty="0"/>
          </a:p>
        </p:txBody>
      </p:sp>
      <p:sp>
        <p:nvSpPr>
          <p:cNvPr id="36866" name="Rectangle 2">
            <a:extLst>
              <a:ext uri="{FF2B5EF4-FFF2-40B4-BE49-F238E27FC236}">
                <a16:creationId xmlns:a16="http://schemas.microsoft.com/office/drawing/2014/main" id="{0B0BCE6E-BBD8-BD15-1286-DA99B2ABFF5F}"/>
              </a:ext>
            </a:extLst>
          </p:cNvPr>
          <p:cNvSpPr>
            <a:spLocks noGrp="1" noChangeArrowheads="1"/>
          </p:cNvSpPr>
          <p:nvPr>
            <p:ph type="title" idx="4294967295"/>
          </p:nvPr>
        </p:nvSpPr>
        <p:spPr>
          <a:xfrm>
            <a:off x="790254" y="609600"/>
            <a:ext cx="7924800" cy="685800"/>
          </a:xfrm>
        </p:spPr>
        <p:txBody>
          <a:bodyPr rtlCol="0">
            <a:normAutofit/>
          </a:bodyPr>
          <a:lstStyle/>
          <a:p>
            <a:pPr eaLnBrk="1" fontAlgn="auto" hangingPunct="1">
              <a:spcAft>
                <a:spcPts val="0"/>
              </a:spcAft>
              <a:defRPr/>
            </a:pPr>
            <a:r>
              <a:rPr lang="en-US" altLang="en-US" i="1" dirty="0"/>
              <a:t>for</a:t>
            </a:r>
            <a:r>
              <a:rPr lang="en-US" altLang="en-US" dirty="0"/>
              <a:t> Loop syntax</a:t>
            </a:r>
          </a:p>
        </p:txBody>
      </p:sp>
      <p:sp>
        <p:nvSpPr>
          <p:cNvPr id="43011" name="Rectangle 3">
            <a:extLst>
              <a:ext uri="{FF2B5EF4-FFF2-40B4-BE49-F238E27FC236}">
                <a16:creationId xmlns:a16="http://schemas.microsoft.com/office/drawing/2014/main" id="{573F4974-F98E-D2B3-EAFB-CFA431E77D46}"/>
              </a:ext>
            </a:extLst>
          </p:cNvPr>
          <p:cNvSpPr>
            <a:spLocks noGrp="1" noChangeArrowheads="1"/>
          </p:cNvSpPr>
          <p:nvPr>
            <p:ph type="body" idx="4294967295"/>
          </p:nvPr>
        </p:nvSpPr>
        <p:spPr>
          <a:xfrm>
            <a:off x="609600" y="1295400"/>
            <a:ext cx="7924800" cy="5105400"/>
          </a:xfrm>
        </p:spPr>
        <p:txBody>
          <a:bodyPr>
            <a:normAutofit/>
          </a:bodyPr>
          <a:lstStyle/>
          <a:p>
            <a:pPr marL="0" lvl="1" indent="0">
              <a:buNone/>
            </a:pPr>
            <a:r>
              <a:rPr lang="en-US" altLang="en-US" sz="3000" dirty="0">
                <a:solidFill>
                  <a:srgbClr val="0432FF"/>
                </a:solidFill>
              </a:rPr>
              <a:t>for</a:t>
            </a:r>
            <a:r>
              <a:rPr lang="en-US" altLang="en-US" sz="3000" dirty="0"/>
              <a:t> num in range(0, 10, 2):</a:t>
            </a:r>
          </a:p>
          <a:p>
            <a:pPr marL="0" lvl="1" indent="0">
              <a:buNone/>
            </a:pPr>
            <a:r>
              <a:rPr lang="en-US" altLang="en-US" sz="3000" dirty="0"/>
              <a:t>    print(num)</a:t>
            </a:r>
            <a:endParaRPr lang="en-US" altLang="en-US" sz="2400" dirty="0"/>
          </a:p>
          <a:p>
            <a:pPr marL="0" lvl="1" indent="0">
              <a:buNone/>
            </a:pPr>
            <a:endParaRPr lang="en-US" altLang="en-US" sz="2200" dirty="0"/>
          </a:p>
          <a:p>
            <a:pPr marL="0" lvl="1" indent="0">
              <a:buNone/>
            </a:pPr>
            <a:r>
              <a:rPr lang="en-US" altLang="en-US" sz="2400" dirty="0">
                <a:solidFill>
                  <a:srgbClr val="008000"/>
                </a:solidFill>
              </a:rPr>
              <a:t># with a step of 2, prints the following</a:t>
            </a:r>
          </a:p>
          <a:p>
            <a:pPr marL="0" lvl="1" indent="0">
              <a:buNone/>
            </a:pPr>
            <a:r>
              <a:rPr lang="en-US" altLang="en-US" sz="2400" dirty="0">
                <a:solidFill>
                  <a:srgbClr val="008000"/>
                </a:solidFill>
              </a:rPr>
              <a:t># 0</a:t>
            </a:r>
          </a:p>
          <a:p>
            <a:pPr marL="0" lvl="1" indent="0">
              <a:buNone/>
            </a:pPr>
            <a:r>
              <a:rPr lang="en-US" altLang="en-US" sz="2400" dirty="0">
                <a:solidFill>
                  <a:srgbClr val="008000"/>
                </a:solidFill>
              </a:rPr>
              <a:t># 2</a:t>
            </a:r>
          </a:p>
          <a:p>
            <a:pPr marL="0" lvl="1" indent="0">
              <a:buNone/>
            </a:pPr>
            <a:r>
              <a:rPr lang="en-US" altLang="en-US" sz="2400" dirty="0">
                <a:solidFill>
                  <a:srgbClr val="008000"/>
                </a:solidFill>
              </a:rPr>
              <a:t># 4</a:t>
            </a:r>
          </a:p>
          <a:p>
            <a:pPr marL="0" lvl="1" indent="0">
              <a:buNone/>
            </a:pPr>
            <a:r>
              <a:rPr lang="en-US" altLang="en-US" sz="2400" dirty="0">
                <a:solidFill>
                  <a:srgbClr val="008000"/>
                </a:solidFill>
              </a:rPr>
              <a:t># 6</a:t>
            </a:r>
          </a:p>
          <a:p>
            <a:pPr marL="0" lvl="1" indent="0">
              <a:buNone/>
            </a:pPr>
            <a:r>
              <a:rPr lang="en-US" altLang="en-US" sz="2400" dirty="0">
                <a:solidFill>
                  <a:srgbClr val="008000"/>
                </a:solidFill>
              </a:rPr>
              <a:t># 8</a:t>
            </a:r>
          </a:p>
        </p:txBody>
      </p:sp>
    </p:spTree>
    <p:extLst>
      <p:ext uri="{BB962C8B-B14F-4D97-AF65-F5344CB8AC3E}">
        <p14:creationId xmlns:p14="http://schemas.microsoft.com/office/powerpoint/2010/main" val="2102850299"/>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z="4000" dirty="0"/>
              <a:t>In-class Problem:</a:t>
            </a:r>
          </a:p>
        </p:txBody>
      </p:sp>
      <p:sp>
        <p:nvSpPr>
          <p:cNvPr id="48131" name="Content Placeholder 2"/>
          <p:cNvSpPr>
            <a:spLocks noGrp="1"/>
          </p:cNvSpPr>
          <p:nvPr>
            <p:ph idx="1"/>
          </p:nvPr>
        </p:nvSpPr>
        <p:spPr/>
        <p:txBody>
          <a:bodyPr anchor="ctr"/>
          <a:lstStyle/>
          <a:p>
            <a:pPr marL="0" indent="0">
              <a:buFont typeface="Arial" charset="0"/>
              <a:buNone/>
            </a:pPr>
            <a:br>
              <a:rPr lang="en-US" altLang="en-US" sz="2800" dirty="0"/>
            </a:br>
            <a:r>
              <a:rPr lang="en-US" altLang="en-US" sz="2800" dirty="0"/>
              <a:t>Problem Statement: Write a program in which you enable your user to enter a number for which they want to see the multiplication table.</a:t>
            </a:r>
            <a:br>
              <a:rPr lang="en-US" altLang="en-US" sz="2800" dirty="0"/>
            </a:br>
            <a:br>
              <a:rPr lang="en-US" altLang="en-US" sz="2800" dirty="0"/>
            </a:br>
            <a:br>
              <a:rPr lang="en-US" altLang="en-US" sz="2800" dirty="0"/>
            </a:br>
            <a:endParaRPr lang="en-US" altLang="en-US" sz="2800" dirty="0"/>
          </a:p>
        </p:txBody>
      </p:sp>
    </p:spTree>
    <p:extLst>
      <p:ext uri="{BB962C8B-B14F-4D97-AF65-F5344CB8AC3E}">
        <p14:creationId xmlns:p14="http://schemas.microsoft.com/office/powerpoint/2010/main" val="1937126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bject 2"/>
          <p:cNvSpPr>
            <a:spLocks noGrp="1"/>
          </p:cNvSpPr>
          <p:nvPr>
            <p:ph type="title"/>
          </p:nvPr>
        </p:nvSpPr>
        <p:spPr/>
        <p:txBody>
          <a:bodyPr lIns="0" tIns="199135" rIns="0" bIns="0">
            <a:normAutofit/>
          </a:bodyPr>
          <a:lstStyle/>
          <a:p>
            <a:pPr marL="12700">
              <a:lnSpc>
                <a:spcPct val="100000"/>
              </a:lnSpc>
            </a:pPr>
            <a:r>
              <a:rPr lang="en-US" altLang="en-US" sz="4000" i="1" dirty="0">
                <a:solidFill>
                  <a:srgbClr val="000000"/>
                </a:solidFill>
              </a:rPr>
              <a:t>for </a:t>
            </a:r>
            <a:r>
              <a:rPr lang="en-US" altLang="en-US" sz="4000" dirty="0">
                <a:solidFill>
                  <a:srgbClr val="000000"/>
                </a:solidFill>
              </a:rPr>
              <a:t>Loop</a:t>
            </a:r>
            <a:r>
              <a:rPr lang="en-US" altLang="en-US" sz="4000" i="1" dirty="0">
                <a:solidFill>
                  <a:srgbClr val="000000"/>
                </a:solidFill>
              </a:rPr>
              <a:t> </a:t>
            </a:r>
            <a:r>
              <a:rPr lang="en-US" altLang="en-US" sz="4000" dirty="0">
                <a:solidFill>
                  <a:srgbClr val="000000"/>
                </a:solidFill>
              </a:rPr>
              <a:t>Example</a:t>
            </a:r>
            <a:endParaRPr lang="en-US" altLang="en-US" dirty="0">
              <a:latin typeface="Arial" charset="0"/>
              <a:ea typeface="Arial" charset="0"/>
              <a:cs typeface="Arial" charset="0"/>
            </a:endParaRPr>
          </a:p>
        </p:txBody>
      </p:sp>
      <p:sp>
        <p:nvSpPr>
          <p:cNvPr id="3" name="Content Placeholder 2"/>
          <p:cNvSpPr>
            <a:spLocks noGrp="1"/>
          </p:cNvSpPr>
          <p:nvPr>
            <p:ph idx="1"/>
          </p:nvPr>
        </p:nvSpPr>
        <p:spPr>
          <a:xfrm>
            <a:off x="533400" y="1690688"/>
            <a:ext cx="8396219" cy="4351339"/>
          </a:xfrm>
        </p:spPr>
        <p:txBody>
          <a:bodyPr>
            <a:normAutofit/>
          </a:bodyPr>
          <a:lstStyle/>
          <a:p>
            <a:pPr defTabSz="914400" eaLnBrk="1" fontAlgn="auto" hangingPunct="1">
              <a:lnSpc>
                <a:spcPct val="85000"/>
              </a:lnSpc>
              <a:spcBef>
                <a:spcPct val="5000"/>
              </a:spcBef>
              <a:spcAft>
                <a:spcPts val="0"/>
              </a:spcAft>
              <a:buFont typeface="Arial" panose="020B0604020202020204" pitchFamily="34" charset="0"/>
              <a:buNone/>
              <a:defRPr/>
            </a:pPr>
            <a:endParaRPr lang="en-US" altLang="en-US" sz="2000" dirty="0">
              <a:solidFill>
                <a:prstClr val="black"/>
              </a:solidFill>
              <a:latin typeface="Consolas" charset="0"/>
              <a:ea typeface="Consolas" charset="0"/>
              <a:cs typeface="Consolas" charset="0"/>
            </a:endParaRPr>
          </a:p>
          <a:p>
            <a:pPr defTabSz="914400" eaLnBrk="1" fontAlgn="auto" hangingPunct="1">
              <a:lnSpc>
                <a:spcPct val="85000"/>
              </a:lnSpc>
              <a:spcBef>
                <a:spcPct val="5000"/>
              </a:spcBef>
              <a:spcAft>
                <a:spcPts val="0"/>
              </a:spcAft>
              <a:buFont typeface="Arial" panose="020B0604020202020204" pitchFamily="34" charset="0"/>
              <a:buNone/>
              <a:defRPr/>
            </a:pPr>
            <a:endParaRPr lang="en-US" altLang="en-US" sz="2000" dirty="0">
              <a:solidFill>
                <a:prstClr val="black"/>
              </a:solidFill>
              <a:latin typeface="Consolas" charset="0"/>
              <a:ea typeface="Consolas" charset="0"/>
              <a:cs typeface="Consolas" charset="0"/>
            </a:endParaRPr>
          </a:p>
          <a:p>
            <a:pPr defTabSz="914400" eaLnBrk="1" fontAlgn="auto" hangingPunct="1">
              <a:lnSpc>
                <a:spcPct val="85000"/>
              </a:lnSpc>
              <a:spcBef>
                <a:spcPct val="5000"/>
              </a:spcBef>
              <a:spcAft>
                <a:spcPts val="0"/>
              </a:spcAft>
              <a:buFont typeface="Arial" panose="020B0604020202020204" pitchFamily="34" charset="0"/>
              <a:buNone/>
              <a:defRPr/>
            </a:pPr>
            <a:endParaRPr lang="en-US" altLang="en-US" sz="2000" dirty="0">
              <a:solidFill>
                <a:prstClr val="black"/>
              </a:solidFill>
              <a:latin typeface="Consolas" charset="0"/>
              <a:ea typeface="Consolas" charset="0"/>
              <a:cs typeface="Consolas" charset="0"/>
            </a:endParaRPr>
          </a:p>
          <a:p>
            <a:pPr defTabSz="914400" eaLnBrk="1" fontAlgn="auto" hangingPunct="1">
              <a:lnSpc>
                <a:spcPct val="85000"/>
              </a:lnSpc>
              <a:spcBef>
                <a:spcPct val="5000"/>
              </a:spcBef>
              <a:spcAft>
                <a:spcPts val="0"/>
              </a:spcAft>
              <a:buFont typeface="Arial" panose="020B0604020202020204" pitchFamily="34" charset="0"/>
              <a:buNone/>
              <a:defRPr/>
            </a:pPr>
            <a:endParaRPr lang="en-US" altLang="en-US" sz="2000" dirty="0">
              <a:solidFill>
                <a:prstClr val="black"/>
              </a:solidFill>
              <a:latin typeface="Consolas" charset="0"/>
              <a:ea typeface="Consolas" charset="0"/>
              <a:cs typeface="Consolas" charset="0"/>
            </a:endParaRPr>
          </a:p>
          <a:p>
            <a:pPr defTabSz="914400" eaLnBrk="1" fontAlgn="auto" hangingPunct="1">
              <a:lnSpc>
                <a:spcPct val="85000"/>
              </a:lnSpc>
              <a:spcBef>
                <a:spcPct val="5000"/>
              </a:spcBef>
              <a:spcAft>
                <a:spcPts val="0"/>
              </a:spcAft>
              <a:buFont typeface="Arial" panose="020B0604020202020204" pitchFamily="34" charset="0"/>
              <a:buNone/>
              <a:defRPr/>
            </a:pPr>
            <a:endParaRPr lang="en-US" altLang="en-US" sz="2000" dirty="0">
              <a:solidFill>
                <a:prstClr val="black"/>
              </a:solidFill>
              <a:latin typeface="Consolas" charset="0"/>
              <a:ea typeface="Consolas" charset="0"/>
              <a:cs typeface="Consolas" charset="0"/>
            </a:endParaRP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1300" dirty="0">
                <a:solidFill>
                  <a:prstClr val="black"/>
                </a:solidFill>
                <a:latin typeface="Consolas" charset="0"/>
                <a:ea typeface="Consolas" charset="0"/>
                <a:cs typeface="Consolas" charset="0"/>
              </a:rPr>
              <a:t>if __name__ == “__main__”:  </a:t>
            </a: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1300" dirty="0">
                <a:solidFill>
                  <a:prstClr val="black"/>
                </a:solidFill>
                <a:latin typeface="Consolas" charset="0"/>
                <a:ea typeface="Consolas" charset="0"/>
                <a:cs typeface="Consolas" charset="0"/>
              </a:rPr>
              <a:t>    choice = int(input(</a:t>
            </a:r>
            <a:r>
              <a:rPr lang="en-US" altLang="en-US" sz="1300" dirty="0">
                <a:solidFill>
                  <a:srgbClr val="C00000"/>
                </a:solidFill>
                <a:latin typeface="Consolas" charset="0"/>
                <a:ea typeface="Consolas" charset="0"/>
                <a:cs typeface="Consolas" charset="0"/>
              </a:rPr>
              <a:t>"Enter a number to see the table: "</a:t>
            </a:r>
            <a:r>
              <a:rPr lang="en-US" altLang="en-US" sz="1300" dirty="0">
                <a:solidFill>
                  <a:prstClr val="black"/>
                </a:solidFill>
                <a:latin typeface="Consolas" charset="0"/>
                <a:ea typeface="Consolas" charset="0"/>
                <a:cs typeface="Consolas" charset="0"/>
              </a:rPr>
              <a:t>))</a:t>
            </a:r>
          </a:p>
          <a:p>
            <a:pPr defTabSz="914400" eaLnBrk="1" fontAlgn="auto" hangingPunct="1">
              <a:lnSpc>
                <a:spcPct val="85000"/>
              </a:lnSpc>
              <a:spcBef>
                <a:spcPct val="5000"/>
              </a:spcBef>
              <a:spcAft>
                <a:spcPts val="0"/>
              </a:spcAft>
              <a:buFont typeface="Arial" panose="020B0604020202020204" pitchFamily="34" charset="0"/>
              <a:buNone/>
              <a:defRPr/>
            </a:pPr>
            <a:endParaRPr lang="en-US" altLang="en-US" sz="1300" dirty="0">
              <a:solidFill>
                <a:prstClr val="black"/>
              </a:solidFill>
              <a:latin typeface="Consolas" charset="0"/>
              <a:ea typeface="Consolas" charset="0"/>
              <a:cs typeface="Consolas" charset="0"/>
            </a:endParaRP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1300" dirty="0">
                <a:solidFill>
                  <a:srgbClr val="0432FF"/>
                </a:solidFill>
                <a:latin typeface="Consolas" charset="0"/>
              </a:rPr>
              <a:t>    for</a:t>
            </a:r>
            <a:r>
              <a:rPr lang="en-US" altLang="en-US" sz="1300" dirty="0">
                <a:solidFill>
                  <a:prstClr val="black"/>
                </a:solidFill>
                <a:latin typeface="Consolas" charset="0"/>
                <a:ea typeface="Consolas" charset="0"/>
                <a:cs typeface="Consolas" charset="0"/>
              </a:rPr>
              <a:t> multiplier in range(11):</a:t>
            </a:r>
          </a:p>
          <a:p>
            <a:pPr defTabSz="914400" eaLnBrk="1" fontAlgn="auto" hangingPunct="1">
              <a:lnSpc>
                <a:spcPct val="85000"/>
              </a:lnSpc>
              <a:spcBef>
                <a:spcPct val="5000"/>
              </a:spcBef>
              <a:spcAft>
                <a:spcPts val="0"/>
              </a:spcAft>
              <a:buFont typeface="Arial" panose="020B0604020202020204" pitchFamily="34" charset="0"/>
              <a:buNone/>
              <a:defRPr/>
            </a:pPr>
            <a:r>
              <a:rPr lang="en-US" altLang="en-US" sz="1300" dirty="0">
                <a:solidFill>
                  <a:prstClr val="black"/>
                </a:solidFill>
                <a:latin typeface="Consolas" charset="0"/>
                <a:ea typeface="Consolas" charset="0"/>
                <a:cs typeface="Consolas" charset="0"/>
              </a:rPr>
              <a:t>        print(str(multiplier) + </a:t>
            </a:r>
            <a:r>
              <a:rPr lang="en-US" altLang="en-US" sz="1300" dirty="0">
                <a:solidFill>
                  <a:srgbClr val="C00000"/>
                </a:solidFill>
                <a:latin typeface="Consolas" charset="0"/>
                <a:ea typeface="Consolas" charset="0"/>
                <a:cs typeface="Consolas" charset="0"/>
              </a:rPr>
              <a:t>" * " </a:t>
            </a:r>
            <a:r>
              <a:rPr lang="en-US" altLang="en-US" sz="1300" dirty="0">
                <a:solidFill>
                  <a:prstClr val="black"/>
                </a:solidFill>
                <a:latin typeface="Consolas" charset="0"/>
                <a:ea typeface="Consolas" charset="0"/>
                <a:cs typeface="Consolas" charset="0"/>
              </a:rPr>
              <a:t>+ str(choice) + </a:t>
            </a:r>
            <a:r>
              <a:rPr lang="en-US" altLang="en-US" sz="1300" dirty="0">
                <a:solidFill>
                  <a:srgbClr val="C00000"/>
                </a:solidFill>
                <a:latin typeface="Consolas" charset="0"/>
                <a:ea typeface="Consolas" charset="0"/>
                <a:cs typeface="Consolas" charset="0"/>
              </a:rPr>
              <a:t>" = " </a:t>
            </a:r>
            <a:r>
              <a:rPr lang="en-US" altLang="en-US" sz="1300" dirty="0">
                <a:solidFill>
                  <a:prstClr val="black"/>
                </a:solidFill>
                <a:latin typeface="Consolas" charset="0"/>
                <a:ea typeface="Consolas" charset="0"/>
                <a:cs typeface="Consolas" charset="0"/>
              </a:rPr>
              <a:t>+ str(multiplier * choice))</a:t>
            </a:r>
          </a:p>
          <a:p>
            <a:endParaRPr lang="en-US" sz="2000" dirty="0">
              <a:latin typeface="Consolas" charset="0"/>
              <a:ea typeface="Consolas" charset="0"/>
              <a:cs typeface="Consolas" charset="0"/>
            </a:endParaRPr>
          </a:p>
        </p:txBody>
      </p:sp>
      <p:sp>
        <p:nvSpPr>
          <p:cNvPr id="9" name="TextBox 8">
            <a:extLst>
              <a:ext uri="{FF2B5EF4-FFF2-40B4-BE49-F238E27FC236}">
                <a16:creationId xmlns:a16="http://schemas.microsoft.com/office/drawing/2014/main" id="{BA327D03-7A01-E645-A1FE-FDE0A46CC041}"/>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pic>
        <p:nvPicPr>
          <p:cNvPr id="2" name="Graphic 5">
            <a:extLst>
              <a:ext uri="{FF2B5EF4-FFF2-40B4-BE49-F238E27FC236}">
                <a16:creationId xmlns:a16="http://schemas.microsoft.com/office/drawing/2014/main" id="{83F7E679-2934-E8DA-3DBB-C50336860F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425803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lIns="92075" tIns="46038" rIns="92075" bIns="46038" rtlCol="0">
            <a:normAutofit/>
          </a:bodyPr>
          <a:lstStyle/>
          <a:p>
            <a:pPr eaLnBrk="1" fontAlgn="auto" hangingPunct="1">
              <a:spcAft>
                <a:spcPts val="0"/>
              </a:spcAft>
              <a:defRPr/>
            </a:pPr>
            <a:r>
              <a:rPr lang="en-US" altLang="en-US" b="1" dirty="0"/>
              <a:t>5.  Infinite Loops</a:t>
            </a:r>
          </a:p>
        </p:txBody>
      </p:sp>
      <p:sp>
        <p:nvSpPr>
          <p:cNvPr id="52227" name="Rectangle 3"/>
          <p:cNvSpPr>
            <a:spLocks noGrp="1" noChangeArrowheads="1"/>
          </p:cNvSpPr>
          <p:nvPr>
            <p:ph idx="1"/>
          </p:nvPr>
        </p:nvSpPr>
        <p:spPr>
          <a:noFill/>
        </p:spPr>
        <p:txBody>
          <a:bodyPr lIns="92075" tIns="46038" rIns="92075" bIns="46038"/>
          <a:lstStyle/>
          <a:p>
            <a:pPr eaLnBrk="1" hangingPunct="1">
              <a:spcBef>
                <a:spcPct val="75000"/>
              </a:spcBef>
            </a:pPr>
            <a:r>
              <a:rPr lang="en-US" altLang="en-US" sz="2400" dirty="0"/>
              <a:t>The body of a loop must eventually make the condition false</a:t>
            </a:r>
          </a:p>
          <a:p>
            <a:pPr eaLnBrk="1" hangingPunct="1">
              <a:spcBef>
                <a:spcPct val="75000"/>
              </a:spcBef>
            </a:pPr>
            <a:r>
              <a:rPr lang="en-US" altLang="en-US" sz="2400" dirty="0"/>
              <a:t>If not, it is called </a:t>
            </a:r>
            <a:r>
              <a:rPr lang="en-US" altLang="en-US" sz="2400" dirty="0">
                <a:solidFill>
                  <a:schemeClr val="tx1"/>
                </a:solidFill>
              </a:rPr>
              <a:t>an </a:t>
            </a:r>
            <a:r>
              <a:rPr lang="en-US" altLang="en-US" sz="2400" i="1" dirty="0">
                <a:solidFill>
                  <a:schemeClr val="tx1"/>
                </a:solidFill>
              </a:rPr>
              <a:t>infinite loop</a:t>
            </a:r>
            <a:r>
              <a:rPr lang="en-US" altLang="en-US" sz="2400" dirty="0"/>
              <a:t>, which will execute until the user interrupts the program</a:t>
            </a:r>
          </a:p>
          <a:p>
            <a:pPr eaLnBrk="1" hangingPunct="1">
              <a:spcBef>
                <a:spcPct val="75000"/>
              </a:spcBef>
            </a:pPr>
            <a:r>
              <a:rPr lang="en-US" altLang="en-US" sz="2400" dirty="0"/>
              <a:t>This is a common </a:t>
            </a:r>
            <a:r>
              <a:rPr lang="en-US" altLang="en-US" sz="2400" u="sng" dirty="0"/>
              <a:t>logical error </a:t>
            </a:r>
            <a:r>
              <a:rPr lang="mr-IN" altLang="en-US" sz="2400" u="sng" dirty="0"/>
              <a:t>–</a:t>
            </a:r>
            <a:r>
              <a:rPr lang="en-US" altLang="en-US" sz="2400" u="sng" dirty="0"/>
              <a:t> so double check!</a:t>
            </a:r>
          </a:p>
        </p:txBody>
      </p:sp>
    </p:spTree>
    <p:extLst>
      <p:ext uri="{BB962C8B-B14F-4D97-AF65-F5344CB8AC3E}">
        <p14:creationId xmlns:p14="http://schemas.microsoft.com/office/powerpoint/2010/main" val="1020383560"/>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b="1" dirty="0"/>
              <a:t>Example</a:t>
            </a:r>
          </a:p>
        </p:txBody>
      </p:sp>
      <p:sp>
        <p:nvSpPr>
          <p:cNvPr id="53251" name="Rectangle 3"/>
          <p:cNvSpPr>
            <a:spLocks noGrp="1" noChangeArrowheads="1"/>
          </p:cNvSpPr>
          <p:nvPr>
            <p:ph idx="1"/>
          </p:nvPr>
        </p:nvSpPr>
        <p:spPr/>
        <p:txBody>
          <a:bodyPr/>
          <a:lstStyle/>
          <a:p>
            <a:pPr marL="0" indent="0" eaLnBrk="1" hangingPunct="1">
              <a:buFont typeface="Arial" charset="0"/>
              <a:buNone/>
            </a:pPr>
            <a:r>
              <a:rPr lang="en-US" altLang="en-US" dirty="0"/>
              <a:t>An example of an infinite loop:</a:t>
            </a:r>
          </a:p>
          <a:p>
            <a:pPr eaLnBrk="1" hangingPunct="1">
              <a:lnSpc>
                <a:spcPct val="100000"/>
              </a:lnSpc>
              <a:spcBef>
                <a:spcPct val="0"/>
              </a:spcBef>
              <a:buFontTx/>
              <a:buNone/>
            </a:pPr>
            <a:endParaRPr lang="en-US" altLang="en-US" b="1" dirty="0">
              <a:latin typeface="Courier New" charset="0"/>
            </a:endParaRPr>
          </a:p>
          <a:p>
            <a:pPr eaLnBrk="1" hangingPunct="1">
              <a:lnSpc>
                <a:spcPct val="100000"/>
              </a:lnSpc>
              <a:spcBef>
                <a:spcPct val="0"/>
              </a:spcBef>
              <a:buFontTx/>
              <a:buNone/>
            </a:pPr>
            <a:r>
              <a:rPr lang="en-US" altLang="en-US" dirty="0">
                <a:latin typeface="Consolas" charset="0"/>
                <a:ea typeface="Consolas" charset="0"/>
                <a:cs typeface="Consolas" charset="0"/>
              </a:rPr>
              <a:t>count = 1</a:t>
            </a:r>
          </a:p>
          <a:p>
            <a:pPr eaLnBrk="1" hangingPunct="1">
              <a:lnSpc>
                <a:spcPct val="100000"/>
              </a:lnSpc>
              <a:spcBef>
                <a:spcPct val="0"/>
              </a:spcBef>
              <a:buFontTx/>
              <a:buNone/>
            </a:pPr>
            <a:r>
              <a:rPr lang="en-US" altLang="en-US" dirty="0">
                <a:solidFill>
                  <a:srgbClr val="0432FF"/>
                </a:solidFill>
                <a:latin typeface="Consolas" charset="0"/>
                <a:ea typeface="Consolas" charset="0"/>
                <a:cs typeface="Consolas" charset="0"/>
              </a:rPr>
              <a:t>while</a:t>
            </a:r>
            <a:r>
              <a:rPr lang="en-US" altLang="en-US" dirty="0">
                <a:latin typeface="Consolas" charset="0"/>
                <a:ea typeface="Consolas" charset="0"/>
                <a:cs typeface="Consolas" charset="0"/>
              </a:rPr>
              <a:t> (count &lt;= 25):</a:t>
            </a:r>
          </a:p>
          <a:p>
            <a:pPr>
              <a:lnSpc>
                <a:spcPct val="100000"/>
              </a:lnSpc>
              <a:spcBef>
                <a:spcPct val="0"/>
              </a:spcBef>
              <a:buNone/>
            </a:pPr>
            <a:r>
              <a:rPr lang="en-US" altLang="en-US" dirty="0">
                <a:latin typeface="Consolas" charset="0"/>
                <a:ea typeface="Consolas" charset="0"/>
                <a:cs typeface="Consolas" charset="0"/>
              </a:rPr>
              <a:t>   </a:t>
            </a:r>
            <a:r>
              <a:rPr lang="en-US" altLang="en-US" sz="2400" dirty="0"/>
              <a:t>print(</a:t>
            </a:r>
            <a:r>
              <a:rPr lang="en-US" altLang="en-US" dirty="0">
                <a:latin typeface="Consolas" charset="0"/>
                <a:ea typeface="Consolas" charset="0"/>
                <a:cs typeface="Consolas" charset="0"/>
              </a:rPr>
              <a:t>count)</a:t>
            </a:r>
          </a:p>
          <a:p>
            <a:pPr eaLnBrk="1" hangingPunct="1">
              <a:lnSpc>
                <a:spcPct val="100000"/>
              </a:lnSpc>
              <a:spcBef>
                <a:spcPct val="0"/>
              </a:spcBef>
              <a:buFontTx/>
              <a:buNone/>
            </a:pPr>
            <a:r>
              <a:rPr lang="en-US" altLang="en-US" dirty="0">
                <a:latin typeface="Consolas" charset="0"/>
                <a:ea typeface="Consolas" charset="0"/>
                <a:cs typeface="Consolas" charset="0"/>
              </a:rPr>
              <a:t>   count -= 1 </a:t>
            </a:r>
            <a:r>
              <a:rPr lang="en-US" altLang="en-US" dirty="0">
                <a:solidFill>
                  <a:srgbClr val="339933"/>
                </a:solidFill>
                <a:latin typeface="Consolas" charset="0"/>
                <a:ea typeface="Consolas" charset="0"/>
                <a:cs typeface="Consolas" charset="0"/>
              </a:rPr>
              <a:t>#Error</a:t>
            </a:r>
          </a:p>
          <a:p>
            <a:pPr eaLnBrk="1" hangingPunct="1">
              <a:lnSpc>
                <a:spcPct val="100000"/>
              </a:lnSpc>
              <a:spcBef>
                <a:spcPct val="0"/>
              </a:spcBef>
              <a:buFontTx/>
              <a:buNone/>
            </a:pPr>
            <a:endParaRPr lang="en-US" altLang="en-US" sz="2400" b="1" dirty="0">
              <a:latin typeface="Courier New" charset="0"/>
            </a:endParaRPr>
          </a:p>
          <a:p>
            <a:pPr>
              <a:lnSpc>
                <a:spcPct val="100000"/>
              </a:lnSpc>
              <a:spcBef>
                <a:spcPct val="0"/>
              </a:spcBef>
              <a:buNone/>
            </a:pPr>
            <a:r>
              <a:rPr lang="en-US" altLang="en-US" sz="2400" dirty="0"/>
              <a:t>This loop will continue executing until interrupted or until an underflow error occurs</a:t>
            </a:r>
          </a:p>
          <a:p>
            <a:pPr eaLnBrk="1" hangingPunct="1">
              <a:lnSpc>
                <a:spcPct val="100000"/>
              </a:lnSpc>
              <a:spcBef>
                <a:spcPct val="0"/>
              </a:spcBef>
              <a:buFontTx/>
              <a:buNone/>
            </a:pPr>
            <a:endParaRPr lang="en-US" altLang="en-US" sz="2400" dirty="0">
              <a:latin typeface="Times New Roman" charset="0"/>
            </a:endParaRPr>
          </a:p>
          <a:p>
            <a:pPr marL="0" indent="0" eaLnBrk="1" hangingPunct="1">
              <a:buFont typeface="Arial" charset="0"/>
              <a:buNone/>
            </a:pPr>
            <a:endParaRPr lang="en-US" altLang="en-US" dirty="0"/>
          </a:p>
        </p:txBody>
      </p:sp>
      <p:sp>
        <p:nvSpPr>
          <p:cNvPr id="7" name="TextBox 6">
            <a:extLst>
              <a:ext uri="{FF2B5EF4-FFF2-40B4-BE49-F238E27FC236}">
                <a16:creationId xmlns:a16="http://schemas.microsoft.com/office/drawing/2014/main" id="{BDF0910D-8BF4-6448-9F4C-9C2610B80B11}"/>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pic>
        <p:nvPicPr>
          <p:cNvPr id="2" name="Graphic 5">
            <a:extLst>
              <a:ext uri="{FF2B5EF4-FFF2-40B4-BE49-F238E27FC236}">
                <a16:creationId xmlns:a16="http://schemas.microsoft.com/office/drawing/2014/main" id="{29DB88AA-987B-54C4-5B92-3B9957B7AE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92957162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lIns="0" tIns="182879" rIns="0" bIns="0" rtlCol="0">
            <a:noAutofit/>
          </a:bodyPr>
          <a:lstStyle/>
          <a:p>
            <a:pPr marL="12700" eaLnBrk="1" fontAlgn="auto" hangingPunct="1">
              <a:lnSpc>
                <a:spcPts val="5235"/>
              </a:lnSpc>
              <a:spcAft>
                <a:spcPts val="0"/>
              </a:spcAft>
              <a:defRPr/>
            </a:pPr>
            <a:r>
              <a:rPr lang="en-US" sz="3600" b="1" dirty="0">
                <a:cs typeface="Arial"/>
              </a:rPr>
              <a:t>General c</a:t>
            </a:r>
            <a:r>
              <a:rPr sz="3600" b="1" dirty="0">
                <a:cs typeface="Arial"/>
              </a:rPr>
              <a:t>riteria</a:t>
            </a:r>
            <a:r>
              <a:rPr sz="3600" b="1" spc="-20" dirty="0">
                <a:cs typeface="Arial"/>
              </a:rPr>
              <a:t> </a:t>
            </a:r>
            <a:r>
              <a:rPr sz="3600" b="1" dirty="0">
                <a:cs typeface="Arial"/>
              </a:rPr>
              <a:t>for</a:t>
            </a:r>
            <a:r>
              <a:rPr lang="en-US" sz="3600" b="1" dirty="0">
                <a:cs typeface="Arial"/>
              </a:rPr>
              <a:t> </a:t>
            </a:r>
            <a:r>
              <a:rPr sz="3600" b="1" spc="5" dirty="0">
                <a:cs typeface="Arial"/>
              </a:rPr>
              <a:t>l</a:t>
            </a:r>
            <a:r>
              <a:rPr sz="3600" b="1" dirty="0">
                <a:cs typeface="Arial"/>
              </a:rPr>
              <a:t>oops</a:t>
            </a:r>
          </a:p>
        </p:txBody>
      </p:sp>
      <p:sp>
        <p:nvSpPr>
          <p:cNvPr id="6" name="Content Placeholder 5"/>
          <p:cNvSpPr>
            <a:spLocks noGrp="1"/>
          </p:cNvSpPr>
          <p:nvPr>
            <p:ph idx="1"/>
          </p:nvPr>
        </p:nvSpPr>
        <p:spPr/>
        <p:txBody>
          <a:bodyPr/>
          <a:lstStyle/>
          <a:p>
            <a:pPr marL="355600" indent="-342900" eaLnBrk="1" fontAlgn="auto" hangingPunct="1">
              <a:spcBef>
                <a:spcPts val="0"/>
              </a:spcBef>
              <a:spcAft>
                <a:spcPts val="0"/>
              </a:spcAft>
              <a:buFont typeface="Arial"/>
              <a:buAutoNum type="arabicPeriod"/>
              <a:tabLst>
                <a:tab pos="355600" algn="l"/>
              </a:tabLst>
              <a:defRPr/>
            </a:pPr>
            <a:r>
              <a:rPr lang="en-US" sz="3200" spc="-10" dirty="0">
                <a:cs typeface="Arial"/>
              </a:rPr>
              <a:t> Ha</a:t>
            </a:r>
            <a:r>
              <a:rPr lang="en-US" sz="3200" dirty="0">
                <a:cs typeface="Arial"/>
              </a:rPr>
              <a:t>ve</a:t>
            </a:r>
            <a:r>
              <a:rPr lang="en-US" sz="3200" spc="-15" dirty="0">
                <a:cs typeface="Arial"/>
              </a:rPr>
              <a:t> </a:t>
            </a:r>
            <a:r>
              <a:rPr lang="en-US" sz="3200" dirty="0">
                <a:cs typeface="Arial"/>
              </a:rPr>
              <a:t>some</a:t>
            </a:r>
            <a:r>
              <a:rPr lang="en-US" sz="3200" spc="-25" dirty="0">
                <a:cs typeface="Arial"/>
              </a:rPr>
              <a:t> </a:t>
            </a:r>
            <a:r>
              <a:rPr lang="en-US" sz="3200" u="sng" dirty="0">
                <a:cs typeface="Arial"/>
              </a:rPr>
              <a:t>in</a:t>
            </a:r>
            <a:r>
              <a:rPr lang="en-US" sz="3200" u="sng" spc="-15" dirty="0">
                <a:cs typeface="Arial"/>
              </a:rPr>
              <a:t>i</a:t>
            </a:r>
            <a:r>
              <a:rPr lang="en-US" sz="3200" u="sng" dirty="0">
                <a:cs typeface="Arial"/>
              </a:rPr>
              <a:t>ti</a:t>
            </a:r>
            <a:r>
              <a:rPr lang="en-US" sz="3200" u="sng" spc="-15" dirty="0">
                <a:cs typeface="Arial"/>
              </a:rPr>
              <a:t>a</a:t>
            </a:r>
            <a:r>
              <a:rPr lang="en-US" sz="3200" u="sng" dirty="0">
                <a:cs typeface="Arial"/>
              </a:rPr>
              <a:t>l </a:t>
            </a:r>
            <a:r>
              <a:rPr lang="en-US" sz="3200" u="sng" spc="5" dirty="0">
                <a:cs typeface="Arial"/>
              </a:rPr>
              <a:t>c</a:t>
            </a:r>
            <a:r>
              <a:rPr lang="en-US" sz="3200" u="sng" dirty="0">
                <a:cs typeface="Arial"/>
              </a:rPr>
              <a:t>o</a:t>
            </a:r>
            <a:r>
              <a:rPr lang="en-US" sz="3200" u="sng" spc="-10" dirty="0">
                <a:cs typeface="Arial"/>
              </a:rPr>
              <a:t>n</a:t>
            </a:r>
            <a:r>
              <a:rPr lang="en-US" sz="3200" u="sng" dirty="0">
                <a:cs typeface="Arial"/>
              </a:rPr>
              <a:t>di</a:t>
            </a:r>
            <a:r>
              <a:rPr lang="en-US" sz="3200" u="sng" spc="-15" dirty="0">
                <a:cs typeface="Arial"/>
              </a:rPr>
              <a:t>t</a:t>
            </a:r>
            <a:r>
              <a:rPr lang="en-US" sz="3200" u="sng" dirty="0">
                <a:cs typeface="Arial"/>
              </a:rPr>
              <a:t>ion</a:t>
            </a:r>
          </a:p>
          <a:p>
            <a:pPr eaLnBrk="1" fontAlgn="auto" hangingPunct="1">
              <a:lnSpc>
                <a:spcPts val="650"/>
              </a:lnSpc>
              <a:spcBef>
                <a:spcPts val="37"/>
              </a:spcBef>
              <a:spcAft>
                <a:spcPts val="0"/>
              </a:spcAft>
              <a:buFont typeface="Arial"/>
              <a:buAutoNum type="arabicPeriod"/>
              <a:defRPr/>
            </a:pPr>
            <a:endParaRPr lang="en-US" sz="650" dirty="0"/>
          </a:p>
          <a:p>
            <a:pPr marL="1073150" lvl="2" indent="-304800" eaLnBrk="1" fontAlgn="auto" hangingPunct="1">
              <a:spcBef>
                <a:spcPts val="0"/>
              </a:spcBef>
              <a:spcAft>
                <a:spcPts val="0"/>
              </a:spcAft>
              <a:buFont typeface="Arial"/>
              <a:buChar char="•"/>
              <a:tabLst>
                <a:tab pos="615950" algn="l"/>
              </a:tabLst>
              <a:defRPr/>
            </a:pPr>
            <a:r>
              <a:rPr lang="en-US" sz="2800" spc="-15" dirty="0">
                <a:cs typeface="Arial"/>
              </a:rPr>
              <a:t>Star</a:t>
            </a:r>
            <a:r>
              <a:rPr lang="en-US" sz="2800" spc="-5" dirty="0">
                <a:cs typeface="Arial"/>
              </a:rPr>
              <a:t>t</a:t>
            </a:r>
            <a:r>
              <a:rPr lang="en-US" sz="2800" spc="-10" dirty="0">
                <a:cs typeface="Arial"/>
              </a:rPr>
              <a:t>i</a:t>
            </a:r>
            <a:r>
              <a:rPr lang="en-US" sz="2800" spc="-15" dirty="0">
                <a:cs typeface="Arial"/>
              </a:rPr>
              <a:t>n</a:t>
            </a:r>
            <a:r>
              <a:rPr lang="en-US" sz="2800" spc="-20" dirty="0">
                <a:cs typeface="Arial"/>
              </a:rPr>
              <a:t>g</a:t>
            </a:r>
            <a:r>
              <a:rPr lang="en-US" sz="2800" spc="-5" dirty="0">
                <a:cs typeface="Arial"/>
              </a:rPr>
              <a:t> </a:t>
            </a:r>
            <a:r>
              <a:rPr lang="en-US" sz="2800" spc="-20" dirty="0">
                <a:cs typeface="Arial"/>
              </a:rPr>
              <a:t>a</a:t>
            </a:r>
            <a:r>
              <a:rPr lang="en-US" sz="2800" spc="10" dirty="0">
                <a:cs typeface="Arial"/>
              </a:rPr>
              <a:t> </a:t>
            </a:r>
            <a:r>
              <a:rPr lang="en-US" sz="2800" spc="-10" dirty="0">
                <a:cs typeface="Arial"/>
              </a:rPr>
              <a:t>c</a:t>
            </a:r>
            <a:r>
              <a:rPr lang="en-US" sz="2800" spc="-20" dirty="0">
                <a:cs typeface="Arial"/>
              </a:rPr>
              <a:t>o</a:t>
            </a:r>
            <a:r>
              <a:rPr lang="en-US" sz="2800" spc="-15" dirty="0">
                <a:cs typeface="Arial"/>
              </a:rPr>
              <a:t>unt</a:t>
            </a:r>
            <a:r>
              <a:rPr lang="en-US" sz="2800" spc="-10" dirty="0">
                <a:cs typeface="Arial"/>
              </a:rPr>
              <a:t>er</a:t>
            </a:r>
            <a:endParaRPr lang="en-US" sz="2800" dirty="0">
              <a:cs typeface="Arial"/>
            </a:endParaRPr>
          </a:p>
          <a:p>
            <a:pPr lvl="2" eaLnBrk="1" fontAlgn="auto" hangingPunct="1">
              <a:lnSpc>
                <a:spcPts val="650"/>
              </a:lnSpc>
              <a:spcBef>
                <a:spcPts val="23"/>
              </a:spcBef>
              <a:spcAft>
                <a:spcPts val="0"/>
              </a:spcAft>
              <a:buFont typeface="Arial"/>
              <a:buChar char="•"/>
              <a:defRPr/>
            </a:pPr>
            <a:endParaRPr lang="en-US" sz="650" dirty="0"/>
          </a:p>
          <a:p>
            <a:pPr marL="1073150" lvl="2" indent="-304800" eaLnBrk="1" fontAlgn="auto" hangingPunct="1">
              <a:spcBef>
                <a:spcPts val="0"/>
              </a:spcBef>
              <a:spcAft>
                <a:spcPts val="0"/>
              </a:spcAft>
              <a:buFont typeface="Arial"/>
              <a:buChar char="•"/>
              <a:tabLst>
                <a:tab pos="615950" algn="l"/>
              </a:tabLst>
              <a:defRPr/>
            </a:pPr>
            <a:r>
              <a:rPr lang="en-US" sz="2800" spc="-20" dirty="0">
                <a:cs typeface="Arial"/>
              </a:rPr>
              <a:t>Beg</a:t>
            </a:r>
            <a:r>
              <a:rPr lang="en-US" sz="2800" spc="-5" dirty="0">
                <a:cs typeface="Arial"/>
              </a:rPr>
              <a:t>i</a:t>
            </a:r>
            <a:r>
              <a:rPr lang="en-US" sz="2800" spc="-20" dirty="0">
                <a:cs typeface="Arial"/>
              </a:rPr>
              <a:t>n</a:t>
            </a:r>
            <a:r>
              <a:rPr lang="en-US" sz="2800" spc="-15" dirty="0">
                <a:cs typeface="Arial"/>
              </a:rPr>
              <a:t>n</a:t>
            </a:r>
            <a:r>
              <a:rPr lang="en-US" sz="2800" spc="-10" dirty="0">
                <a:cs typeface="Arial"/>
              </a:rPr>
              <a:t>i</a:t>
            </a:r>
            <a:r>
              <a:rPr lang="en-US" sz="2800" spc="-15" dirty="0">
                <a:cs typeface="Arial"/>
              </a:rPr>
              <a:t>n</a:t>
            </a:r>
            <a:r>
              <a:rPr lang="en-US" sz="2800" spc="-20" dirty="0">
                <a:cs typeface="Arial"/>
              </a:rPr>
              <a:t>g</a:t>
            </a:r>
            <a:r>
              <a:rPr lang="en-US" sz="2800" spc="15" dirty="0">
                <a:cs typeface="Arial"/>
              </a:rPr>
              <a:t> </a:t>
            </a:r>
            <a:r>
              <a:rPr lang="en-US" sz="2800" spc="-15" dirty="0">
                <a:cs typeface="Arial"/>
              </a:rPr>
              <a:t>in </a:t>
            </a:r>
            <a:r>
              <a:rPr lang="en-US" sz="2800" spc="-20" dirty="0">
                <a:cs typeface="Arial"/>
              </a:rPr>
              <a:t>a</a:t>
            </a:r>
            <a:r>
              <a:rPr lang="en-US" sz="2800" spc="5" dirty="0">
                <a:cs typeface="Arial"/>
              </a:rPr>
              <a:t> </a:t>
            </a:r>
            <a:r>
              <a:rPr lang="en-US" sz="2800" spc="-15" dirty="0">
                <a:cs typeface="Arial"/>
              </a:rPr>
              <a:t>ce</a:t>
            </a:r>
            <a:r>
              <a:rPr lang="en-US" sz="2800" spc="-10" dirty="0">
                <a:cs typeface="Arial"/>
              </a:rPr>
              <a:t>rta</a:t>
            </a:r>
            <a:r>
              <a:rPr lang="en-US" sz="2800" spc="-15" dirty="0">
                <a:cs typeface="Arial"/>
              </a:rPr>
              <a:t>in </a:t>
            </a:r>
            <a:r>
              <a:rPr lang="en-US" sz="2800" spc="-10" dirty="0">
                <a:cs typeface="Arial"/>
              </a:rPr>
              <a:t>s</a:t>
            </a:r>
            <a:r>
              <a:rPr lang="en-US" sz="2800" spc="-15" dirty="0">
                <a:cs typeface="Arial"/>
              </a:rPr>
              <a:t>ta</a:t>
            </a:r>
            <a:r>
              <a:rPr lang="en-US" sz="2800" spc="-5" dirty="0">
                <a:cs typeface="Arial"/>
              </a:rPr>
              <a:t>t</a:t>
            </a:r>
            <a:r>
              <a:rPr lang="en-US" sz="2800" spc="-20" dirty="0">
                <a:cs typeface="Arial"/>
              </a:rPr>
              <a:t>e</a:t>
            </a:r>
            <a:endParaRPr lang="en-US" sz="2800" dirty="0">
              <a:cs typeface="Arial"/>
            </a:endParaRPr>
          </a:p>
          <a:p>
            <a:pPr lvl="1" eaLnBrk="1" fontAlgn="auto" hangingPunct="1">
              <a:lnSpc>
                <a:spcPts val="750"/>
              </a:lnSpc>
              <a:spcBef>
                <a:spcPts val="1"/>
              </a:spcBef>
              <a:spcAft>
                <a:spcPts val="0"/>
              </a:spcAft>
              <a:buFont typeface="Arial"/>
              <a:buChar char="•"/>
              <a:defRPr/>
            </a:pPr>
            <a:endParaRPr lang="en-US" sz="750" dirty="0"/>
          </a:p>
          <a:p>
            <a:pPr marL="355600" indent="-342900" eaLnBrk="1" fontAlgn="auto" hangingPunct="1">
              <a:spcBef>
                <a:spcPts val="0"/>
              </a:spcBef>
              <a:spcAft>
                <a:spcPts val="0"/>
              </a:spcAft>
              <a:buFont typeface="Arial"/>
              <a:buAutoNum type="arabicPeriod"/>
              <a:tabLst>
                <a:tab pos="355600" algn="l"/>
              </a:tabLst>
              <a:defRPr/>
            </a:pPr>
            <a:r>
              <a:rPr lang="en-US" sz="3200" dirty="0">
                <a:cs typeface="Arial"/>
              </a:rPr>
              <a:t>  M</a:t>
            </a:r>
            <a:r>
              <a:rPr lang="en-US" sz="3200" spc="-10" dirty="0">
                <a:cs typeface="Arial"/>
              </a:rPr>
              <a:t>u</a:t>
            </a:r>
            <a:r>
              <a:rPr lang="en-US" sz="3200" dirty="0">
                <a:cs typeface="Arial"/>
              </a:rPr>
              <a:t>st</a:t>
            </a:r>
            <a:r>
              <a:rPr lang="en-US" sz="3200" spc="-15" dirty="0">
                <a:cs typeface="Arial"/>
              </a:rPr>
              <a:t> </a:t>
            </a:r>
            <a:r>
              <a:rPr lang="en-US" sz="3200" dirty="0">
                <a:cs typeface="Arial"/>
              </a:rPr>
              <a:t>h</a:t>
            </a:r>
            <a:r>
              <a:rPr lang="en-US" sz="3200" spc="-10" dirty="0">
                <a:cs typeface="Arial"/>
              </a:rPr>
              <a:t>a</a:t>
            </a:r>
            <a:r>
              <a:rPr lang="en-US" sz="3200" dirty="0">
                <a:cs typeface="Arial"/>
              </a:rPr>
              <a:t>ve</a:t>
            </a:r>
            <a:r>
              <a:rPr lang="en-US" sz="3200" spc="-15" dirty="0">
                <a:cs typeface="Arial"/>
              </a:rPr>
              <a:t> </a:t>
            </a:r>
            <a:r>
              <a:rPr lang="en-US" sz="3200" dirty="0">
                <a:cs typeface="Arial"/>
              </a:rPr>
              <a:t>a </a:t>
            </a:r>
            <a:r>
              <a:rPr lang="en-US" sz="3200" u="sng" spc="-10" dirty="0">
                <a:cs typeface="Arial"/>
              </a:rPr>
              <a:t>t</a:t>
            </a:r>
            <a:r>
              <a:rPr lang="en-US" sz="3200" u="sng" dirty="0">
                <a:cs typeface="Arial"/>
              </a:rPr>
              <a:t>est</a:t>
            </a:r>
            <a:r>
              <a:rPr lang="en-US" sz="3200" u="sng" spc="-15" dirty="0">
                <a:cs typeface="Arial"/>
              </a:rPr>
              <a:t> </a:t>
            </a:r>
            <a:r>
              <a:rPr lang="en-US" sz="3200" u="sng" dirty="0">
                <a:cs typeface="Arial"/>
              </a:rPr>
              <a:t>to</a:t>
            </a:r>
            <a:r>
              <a:rPr lang="en-US" sz="3200" u="sng" spc="-10" dirty="0">
                <a:cs typeface="Arial"/>
              </a:rPr>
              <a:t> </a:t>
            </a:r>
            <a:r>
              <a:rPr lang="en-US" sz="3200" u="sng" dirty="0">
                <a:cs typeface="Arial"/>
              </a:rPr>
              <a:t>cont</a:t>
            </a:r>
            <a:r>
              <a:rPr lang="en-US" sz="3200" u="sng" spc="-10" dirty="0">
                <a:cs typeface="Arial"/>
              </a:rPr>
              <a:t>i</a:t>
            </a:r>
            <a:r>
              <a:rPr lang="en-US" sz="3200" u="sng" dirty="0">
                <a:cs typeface="Arial"/>
              </a:rPr>
              <a:t>n</a:t>
            </a:r>
            <a:r>
              <a:rPr lang="en-US" sz="3200" u="sng" spc="-10" dirty="0">
                <a:cs typeface="Arial"/>
              </a:rPr>
              <a:t>u</a:t>
            </a:r>
            <a:r>
              <a:rPr lang="en-US" sz="3200" u="sng" dirty="0">
                <a:cs typeface="Arial"/>
              </a:rPr>
              <a:t>e</a:t>
            </a:r>
          </a:p>
          <a:p>
            <a:pPr eaLnBrk="1" fontAlgn="auto" hangingPunct="1">
              <a:lnSpc>
                <a:spcPts val="750"/>
              </a:lnSpc>
              <a:spcBef>
                <a:spcPts val="21"/>
              </a:spcBef>
              <a:spcAft>
                <a:spcPts val="0"/>
              </a:spcAft>
              <a:buFont typeface="Arial"/>
              <a:buAutoNum type="arabicPeriod"/>
              <a:defRPr/>
            </a:pPr>
            <a:endParaRPr lang="en-US" sz="750" dirty="0"/>
          </a:p>
          <a:p>
            <a:pPr marL="576263" indent="-563563" eaLnBrk="1" fontAlgn="auto" hangingPunct="1">
              <a:lnSpc>
                <a:spcPts val="3810"/>
              </a:lnSpc>
              <a:spcBef>
                <a:spcPts val="0"/>
              </a:spcBef>
              <a:spcAft>
                <a:spcPts val="0"/>
              </a:spcAft>
              <a:buFont typeface="Arial"/>
              <a:buAutoNum type="arabicPeriod"/>
              <a:tabLst>
                <a:tab pos="576263" algn="l"/>
              </a:tabLst>
              <a:defRPr/>
            </a:pPr>
            <a:r>
              <a:rPr lang="en-US" sz="3200" dirty="0">
                <a:cs typeface="Arial"/>
              </a:rPr>
              <a:t>M</a:t>
            </a:r>
            <a:r>
              <a:rPr lang="en-US" sz="3200" spc="-15" dirty="0">
                <a:cs typeface="Arial"/>
              </a:rPr>
              <a:t>u</a:t>
            </a:r>
            <a:r>
              <a:rPr lang="en-US" sz="3200" dirty="0">
                <a:cs typeface="Arial"/>
              </a:rPr>
              <a:t>st</a:t>
            </a:r>
            <a:r>
              <a:rPr lang="en-US" sz="3200" spc="-15" dirty="0">
                <a:cs typeface="Arial"/>
              </a:rPr>
              <a:t> </a:t>
            </a:r>
            <a:r>
              <a:rPr lang="en-US" sz="3200" dirty="0">
                <a:cs typeface="Arial"/>
              </a:rPr>
              <a:t>m</a:t>
            </a:r>
            <a:r>
              <a:rPr lang="en-US" sz="3200" spc="-15" dirty="0">
                <a:cs typeface="Arial"/>
              </a:rPr>
              <a:t>a</a:t>
            </a:r>
            <a:r>
              <a:rPr lang="en-US" sz="3200" dirty="0">
                <a:cs typeface="Arial"/>
              </a:rPr>
              <a:t>ke</a:t>
            </a:r>
            <a:r>
              <a:rPr lang="en-US" sz="3200" spc="-15" dirty="0">
                <a:cs typeface="Arial"/>
              </a:rPr>
              <a:t> </a:t>
            </a:r>
            <a:r>
              <a:rPr lang="en-US" sz="3200" u="sng" dirty="0">
                <a:cs typeface="Arial"/>
              </a:rPr>
              <a:t>pr</a:t>
            </a:r>
            <a:r>
              <a:rPr lang="en-US" sz="3200" u="sng" spc="-15" dirty="0">
                <a:cs typeface="Arial"/>
              </a:rPr>
              <a:t>o</a:t>
            </a:r>
            <a:r>
              <a:rPr lang="en-US" sz="3200" u="sng" dirty="0">
                <a:cs typeface="Arial"/>
              </a:rPr>
              <a:t>gr</a:t>
            </a:r>
            <a:r>
              <a:rPr lang="en-US" sz="3200" u="sng" spc="-15" dirty="0">
                <a:cs typeface="Arial"/>
              </a:rPr>
              <a:t>e</a:t>
            </a:r>
            <a:r>
              <a:rPr lang="en-US" sz="3200" u="sng" dirty="0">
                <a:cs typeface="Arial"/>
              </a:rPr>
              <a:t>ss</a:t>
            </a:r>
            <a:r>
              <a:rPr lang="en-US" sz="3200" u="sng" spc="-30" dirty="0">
                <a:cs typeface="Arial"/>
              </a:rPr>
              <a:t> </a:t>
            </a:r>
            <a:r>
              <a:rPr lang="en-US" sz="3200" u="sng" dirty="0">
                <a:cs typeface="Arial"/>
              </a:rPr>
              <a:t>t</a:t>
            </a:r>
            <a:r>
              <a:rPr lang="en-US" sz="3200" u="sng" spc="-10" dirty="0">
                <a:cs typeface="Arial"/>
              </a:rPr>
              <a:t>o</a:t>
            </a:r>
            <a:r>
              <a:rPr lang="en-US" sz="3200" u="sng" dirty="0">
                <a:cs typeface="Arial"/>
              </a:rPr>
              <a:t>war</a:t>
            </a:r>
            <a:r>
              <a:rPr lang="en-US" sz="3200" u="sng" spc="-15" dirty="0">
                <a:cs typeface="Arial"/>
              </a:rPr>
              <a:t>d</a:t>
            </a:r>
            <a:r>
              <a:rPr lang="en-US" sz="3200" u="sng" dirty="0">
                <a:cs typeface="Arial"/>
              </a:rPr>
              <a:t>s</a:t>
            </a:r>
            <a:r>
              <a:rPr lang="en-US" sz="3200" u="sng" spc="-10" dirty="0">
                <a:cs typeface="Arial"/>
              </a:rPr>
              <a:t> </a:t>
            </a:r>
            <a:r>
              <a:rPr lang="en-US" sz="3200" u="sng" dirty="0">
                <a:cs typeface="Arial"/>
              </a:rPr>
              <a:t>fi</a:t>
            </a:r>
            <a:r>
              <a:rPr lang="en-US" sz="3200" u="sng" spc="-15" dirty="0">
                <a:cs typeface="Arial"/>
              </a:rPr>
              <a:t>n</a:t>
            </a:r>
            <a:r>
              <a:rPr lang="en-US" sz="3200" u="sng" dirty="0">
                <a:cs typeface="Arial"/>
              </a:rPr>
              <a:t>ishi</a:t>
            </a:r>
            <a:r>
              <a:rPr lang="en-US" sz="3200" u="sng" spc="-20" dirty="0">
                <a:cs typeface="Arial"/>
              </a:rPr>
              <a:t>n</a:t>
            </a:r>
            <a:r>
              <a:rPr lang="en-US" sz="3200" u="sng" dirty="0">
                <a:cs typeface="Arial"/>
              </a:rPr>
              <a:t>g</a:t>
            </a:r>
            <a:endParaRPr lang="en-US" u="sng" dirty="0"/>
          </a:p>
        </p:txBody>
      </p:sp>
    </p:spTree>
    <p:extLst>
      <p:ext uri="{BB962C8B-B14F-4D97-AF65-F5344CB8AC3E}">
        <p14:creationId xmlns:p14="http://schemas.microsoft.com/office/powerpoint/2010/main" val="17771465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b="1" dirty="0"/>
              <a:t>Be Careful!</a:t>
            </a:r>
          </a:p>
        </p:txBody>
      </p:sp>
      <p:sp>
        <p:nvSpPr>
          <p:cNvPr id="54275" name="Rectangle 3"/>
          <p:cNvSpPr>
            <a:spLocks noGrp="1" noChangeArrowheads="1"/>
          </p:cNvSpPr>
          <p:nvPr>
            <p:ph idx="1"/>
          </p:nvPr>
        </p:nvSpPr>
        <p:spPr/>
        <p:txBody>
          <a:bodyPr>
            <a:normAutofit/>
          </a:bodyPr>
          <a:lstStyle/>
          <a:p>
            <a:pPr eaLnBrk="1" hangingPunct="1">
              <a:spcBef>
                <a:spcPct val="70000"/>
              </a:spcBef>
            </a:pPr>
            <a:r>
              <a:rPr lang="en-US" altLang="en-US" sz="2400" dirty="0"/>
              <a:t>Always check that the</a:t>
            </a:r>
            <a:r>
              <a:rPr lang="en-US" altLang="en-US" sz="2400" dirty="0">
                <a:solidFill>
                  <a:srgbClr val="0000CC"/>
                </a:solidFill>
              </a:rPr>
              <a:t> </a:t>
            </a:r>
            <a:r>
              <a:rPr lang="en-US" altLang="en-US" sz="2400" i="1" u="sng" dirty="0">
                <a:solidFill>
                  <a:srgbClr val="0000FF"/>
                </a:solidFill>
              </a:rPr>
              <a:t>condition</a:t>
            </a:r>
            <a:r>
              <a:rPr lang="en-US" altLang="en-US" sz="2400" dirty="0">
                <a:solidFill>
                  <a:srgbClr val="0000CC"/>
                </a:solidFill>
              </a:rPr>
              <a:t> </a:t>
            </a:r>
            <a:r>
              <a:rPr lang="en-US" altLang="en-US" sz="2400" dirty="0"/>
              <a:t>can eventually become </a:t>
            </a:r>
            <a:r>
              <a:rPr lang="en-US" altLang="en-US" sz="2400" dirty="0">
                <a:solidFill>
                  <a:srgbClr val="0000FF"/>
                </a:solidFill>
              </a:rPr>
              <a:t>False</a:t>
            </a:r>
            <a:r>
              <a:rPr lang="en-US" altLang="en-US" sz="2400" dirty="0"/>
              <a:t> so the loop can terminate</a:t>
            </a:r>
          </a:p>
          <a:p>
            <a:pPr eaLnBrk="1" hangingPunct="1">
              <a:spcBef>
                <a:spcPct val="70000"/>
              </a:spcBef>
            </a:pPr>
            <a:r>
              <a:rPr lang="en-US" altLang="en-US" sz="2400" dirty="0"/>
              <a:t>Not so much of a problem in iterative loops</a:t>
            </a:r>
          </a:p>
          <a:p>
            <a:pPr eaLnBrk="1" hangingPunct="1">
              <a:spcBef>
                <a:spcPct val="70000"/>
              </a:spcBef>
            </a:pPr>
            <a:r>
              <a:rPr lang="en-US" altLang="en-US" sz="2400" dirty="0"/>
              <a:t>Definitively a problem in </a:t>
            </a:r>
            <a:r>
              <a:rPr lang="en-US" altLang="en-US" sz="2400" i="1" u="sng" dirty="0">
                <a:solidFill>
                  <a:srgbClr val="0000FF"/>
                </a:solidFill>
              </a:rPr>
              <a:t>while</a:t>
            </a:r>
            <a:r>
              <a:rPr lang="en-US" altLang="en-US" sz="2400" dirty="0"/>
              <a:t> loops!</a:t>
            </a:r>
            <a:endParaRPr lang="en-US" altLang="en-US" sz="2400" dirty="0">
              <a:solidFill>
                <a:srgbClr val="FF0000"/>
              </a:solidFill>
            </a:endParaRPr>
          </a:p>
          <a:p>
            <a:pPr eaLnBrk="1" hangingPunct="1">
              <a:spcBef>
                <a:spcPct val="70000"/>
              </a:spcBef>
              <a:buFontTx/>
              <a:buNone/>
            </a:pPr>
            <a:endParaRPr lang="en-US" altLang="en-US" sz="2400" dirty="0">
              <a:solidFill>
                <a:srgbClr val="0000FF"/>
              </a:solidFill>
            </a:endParaRPr>
          </a:p>
          <a:p>
            <a:pPr eaLnBrk="1" hangingPunct="1">
              <a:spcBef>
                <a:spcPct val="70000"/>
              </a:spcBef>
            </a:pPr>
            <a:endParaRPr lang="en-US" altLang="en-US" sz="2400" dirty="0">
              <a:solidFill>
                <a:srgbClr val="0000FF"/>
              </a:solidFill>
            </a:endParaRPr>
          </a:p>
        </p:txBody>
      </p:sp>
    </p:spTree>
    <p:extLst>
      <p:ext uri="{BB962C8B-B14F-4D97-AF65-F5344CB8AC3E}">
        <p14:creationId xmlns:p14="http://schemas.microsoft.com/office/powerpoint/2010/main" val="1159748028"/>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b="1" dirty="0"/>
              <a:t>6.  Nested Loops</a:t>
            </a:r>
          </a:p>
        </p:txBody>
      </p:sp>
      <p:sp>
        <p:nvSpPr>
          <p:cNvPr id="55299" name="Rectangle 3"/>
          <p:cNvSpPr>
            <a:spLocks noGrp="1" noChangeArrowheads="1"/>
          </p:cNvSpPr>
          <p:nvPr>
            <p:ph idx="1"/>
          </p:nvPr>
        </p:nvSpPr>
        <p:spPr/>
        <p:txBody>
          <a:bodyPr/>
          <a:lstStyle/>
          <a:p>
            <a:pPr eaLnBrk="1" hangingPunct="1">
              <a:spcBef>
                <a:spcPct val="75000"/>
              </a:spcBef>
            </a:pPr>
            <a:r>
              <a:rPr lang="en-US" altLang="en-US" sz="2800" dirty="0"/>
              <a:t>Similar to nested </a:t>
            </a:r>
            <a:r>
              <a:rPr lang="en-US" altLang="en-US" sz="2800" dirty="0">
                <a:latin typeface="Courier New" charset="0"/>
              </a:rPr>
              <a:t>Selection</a:t>
            </a:r>
            <a:r>
              <a:rPr lang="en-US" altLang="en-US" sz="2800" dirty="0"/>
              <a:t> statements, loops can </a:t>
            </a:r>
            <a:r>
              <a:rPr lang="en-US" altLang="en-US" sz="2800" u="sng" dirty="0"/>
              <a:t>contain other loop statements</a:t>
            </a:r>
          </a:p>
          <a:p>
            <a:pPr eaLnBrk="1" hangingPunct="1">
              <a:spcBef>
                <a:spcPct val="75000"/>
              </a:spcBef>
            </a:pPr>
            <a:r>
              <a:rPr lang="en-US" altLang="en-US" sz="2800" dirty="0"/>
              <a:t>For each iteration of the outer loop, the inner loop iterates completely</a:t>
            </a:r>
          </a:p>
        </p:txBody>
      </p:sp>
    </p:spTree>
    <p:extLst>
      <p:ext uri="{BB962C8B-B14F-4D97-AF65-F5344CB8AC3E}">
        <p14:creationId xmlns:p14="http://schemas.microsoft.com/office/powerpoint/2010/main" val="1323526424"/>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z="4000" i="1" dirty="0"/>
              <a:t>Nested for </a:t>
            </a:r>
            <a:r>
              <a:rPr lang="en-US" altLang="en-US" sz="4000" dirty="0"/>
              <a:t>Loop Example</a:t>
            </a:r>
          </a:p>
        </p:txBody>
      </p:sp>
      <p:sp>
        <p:nvSpPr>
          <p:cNvPr id="60419" name="Content Placeholder 2"/>
          <p:cNvSpPr>
            <a:spLocks noGrp="1"/>
          </p:cNvSpPr>
          <p:nvPr>
            <p:ph idx="1"/>
          </p:nvPr>
        </p:nvSpPr>
        <p:spPr>
          <a:xfrm>
            <a:off x="428625" y="1846263"/>
            <a:ext cx="6689725" cy="2420937"/>
          </a:xfrm>
        </p:spPr>
        <p:txBody>
          <a:bodyPr anchor="ctr">
            <a:normAutofit/>
          </a:bodyPr>
          <a:lstStyle/>
          <a:p>
            <a:pPr marL="0" indent="0">
              <a:buFont typeface="Arial" charset="0"/>
              <a:buNone/>
            </a:pPr>
            <a:br>
              <a:rPr lang="en-US" altLang="en-US" sz="2800" dirty="0"/>
            </a:br>
            <a:r>
              <a:rPr lang="en-US" altLang="en-US" sz="2800" dirty="0"/>
              <a:t>Problem Statement: Write a program that uses </a:t>
            </a:r>
            <a:r>
              <a:rPr lang="en-US" altLang="en-US" sz="2800" u="sng" dirty="0"/>
              <a:t>nested FOR loops </a:t>
            </a:r>
            <a:r>
              <a:rPr lang="en-US" altLang="en-US" sz="2800" dirty="0"/>
              <a:t>to print 10 rows of stars, as shown in the picture to the right.</a:t>
            </a:r>
          </a:p>
        </p:txBody>
      </p:sp>
      <p:pic>
        <p:nvPicPr>
          <p:cNvPr id="60423" name="Picture 6" descr="An image that shows 1 star (or asterisk), followed by a row of 2 stars, followed by a row of 3 stars and so on.  The last row contains 10 stars." title="Star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8350" y="2209800"/>
            <a:ext cx="15970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047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A4E7D90-5709-224C-9812-210CBFACDC62}"/>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sp>
        <p:nvSpPr>
          <p:cNvPr id="60418" name="Title 1"/>
          <p:cNvSpPr>
            <a:spLocks noGrp="1"/>
          </p:cNvSpPr>
          <p:nvPr>
            <p:ph type="title"/>
          </p:nvPr>
        </p:nvSpPr>
        <p:spPr/>
        <p:txBody>
          <a:bodyPr/>
          <a:lstStyle/>
          <a:p>
            <a:r>
              <a:rPr lang="en-US" altLang="en-US" sz="4000" dirty="0"/>
              <a:t>Python</a:t>
            </a:r>
            <a:r>
              <a:rPr lang="en-US" altLang="en-US" sz="4000" i="1" dirty="0"/>
              <a:t> – Nested for </a:t>
            </a:r>
            <a:r>
              <a:rPr lang="en-US" altLang="en-US" sz="4000" dirty="0"/>
              <a:t>Loop Example</a:t>
            </a:r>
          </a:p>
        </p:txBody>
      </p:sp>
      <p:sp>
        <p:nvSpPr>
          <p:cNvPr id="60419" name="Content Placeholder 2"/>
          <p:cNvSpPr>
            <a:spLocks noGrp="1"/>
          </p:cNvSpPr>
          <p:nvPr>
            <p:ph idx="1"/>
          </p:nvPr>
        </p:nvSpPr>
        <p:spPr>
          <a:xfrm>
            <a:off x="533400" y="2667000"/>
            <a:ext cx="7886700" cy="2209800"/>
          </a:xfrm>
        </p:spPr>
        <p:txBody>
          <a:bodyPr>
            <a:normAutofit fontScale="92500" lnSpcReduction="20000"/>
          </a:bodyPr>
          <a:lstStyle/>
          <a:p>
            <a:pPr marL="0" indent="0">
              <a:buFont typeface="Arial" charset="0"/>
              <a:buNone/>
            </a:pPr>
            <a:r>
              <a:rPr lang="en-US" altLang="en-US" dirty="0">
                <a:solidFill>
                  <a:schemeClr val="accent6">
                    <a:lumMod val="75000"/>
                  </a:schemeClr>
                </a:solidFill>
              </a:rPr>
              <a:t># key insight: the outer loop is in charge of printing rows</a:t>
            </a:r>
          </a:p>
          <a:p>
            <a:pPr marL="0" indent="0">
              <a:buFont typeface="Arial" charset="0"/>
              <a:buNone/>
            </a:pPr>
            <a:r>
              <a:rPr lang="en-US" altLang="en-US" dirty="0">
                <a:solidFill>
                  <a:schemeClr val="accent6">
                    <a:lumMod val="75000"/>
                  </a:schemeClr>
                </a:solidFill>
              </a:rPr>
              <a:t># the inner loop is in charge of printing columns</a:t>
            </a:r>
          </a:p>
          <a:p>
            <a:pPr marL="0" indent="0">
              <a:buFont typeface="Arial" charset="0"/>
              <a:buNone/>
            </a:pPr>
            <a:r>
              <a:rPr lang="en-US" altLang="en-US" dirty="0"/>
              <a:t>If __name__ == “__main__”:</a:t>
            </a:r>
          </a:p>
          <a:p>
            <a:pPr marL="0" indent="0">
              <a:buFont typeface="Arial" charset="0"/>
              <a:buNone/>
            </a:pPr>
            <a:r>
              <a:rPr lang="en-US" altLang="en-US" dirty="0">
                <a:solidFill>
                  <a:srgbClr val="0432FF"/>
                </a:solidFill>
              </a:rPr>
              <a:t>    for </a:t>
            </a:r>
            <a:r>
              <a:rPr lang="en-US" altLang="en-US" dirty="0"/>
              <a:t>row in range(10):</a:t>
            </a:r>
          </a:p>
          <a:p>
            <a:pPr marL="0" indent="0">
              <a:buFont typeface="Arial" charset="0"/>
              <a:buNone/>
            </a:pPr>
            <a:r>
              <a:rPr lang="en-US" altLang="en-US" dirty="0"/>
              <a:t>        </a:t>
            </a:r>
            <a:r>
              <a:rPr lang="en-US" altLang="en-US" dirty="0">
                <a:solidFill>
                  <a:srgbClr val="0432FF"/>
                </a:solidFill>
              </a:rPr>
              <a:t>for</a:t>
            </a:r>
            <a:r>
              <a:rPr lang="en-US" altLang="en-US" dirty="0"/>
              <a:t> column in range(row):</a:t>
            </a:r>
          </a:p>
          <a:p>
            <a:pPr marL="0" indent="0">
              <a:buFont typeface="Arial" charset="0"/>
              <a:buNone/>
            </a:pPr>
            <a:r>
              <a:rPr lang="en-US" altLang="en-US" dirty="0"/>
              <a:t>            print(</a:t>
            </a:r>
            <a:r>
              <a:rPr lang="en-US" altLang="en-US" dirty="0">
                <a:solidFill>
                  <a:srgbClr val="C00000"/>
                </a:solidFill>
              </a:rPr>
              <a:t>"*"</a:t>
            </a:r>
            <a:r>
              <a:rPr lang="en-US" altLang="en-US" dirty="0"/>
              <a:t>, end=</a:t>
            </a:r>
            <a:r>
              <a:rPr lang="en-US" altLang="en-US" dirty="0">
                <a:solidFill>
                  <a:srgbClr val="C00000"/>
                </a:solidFill>
              </a:rPr>
              <a:t>""</a:t>
            </a:r>
            <a:r>
              <a:rPr lang="en-US" altLang="en-US" dirty="0"/>
              <a:t>)</a:t>
            </a:r>
          </a:p>
          <a:p>
            <a:pPr marL="0" indent="0">
              <a:buFont typeface="Arial" charset="0"/>
              <a:buNone/>
            </a:pPr>
            <a:r>
              <a:rPr lang="en-US" altLang="en-US" dirty="0"/>
              <a:t>        print() </a:t>
            </a:r>
            <a:r>
              <a:rPr lang="en-US" altLang="en-US" dirty="0">
                <a:solidFill>
                  <a:schemeClr val="accent6">
                    <a:lumMod val="75000"/>
                  </a:schemeClr>
                </a:solidFill>
              </a:rPr>
              <a:t># once a row is done, we must skip to the next one</a:t>
            </a:r>
            <a:endParaRPr lang="en-US" altLang="en-US" sz="2200" dirty="0">
              <a:solidFill>
                <a:schemeClr val="accent6">
                  <a:lumMod val="75000"/>
                </a:schemeClr>
              </a:solidFill>
            </a:endParaRPr>
          </a:p>
        </p:txBody>
      </p:sp>
      <p:pic>
        <p:nvPicPr>
          <p:cNvPr id="8" name="Picture 6" descr="An image that shows 1 star (or asterisk), followed by a row of 2 stars, followed by a row of 3 stars and so on.  The last row contains 10 stars." title="Star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8350" y="2327275"/>
            <a:ext cx="15970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phic 5">
            <a:extLst>
              <a:ext uri="{FF2B5EF4-FFF2-40B4-BE49-F238E27FC236}">
                <a16:creationId xmlns:a16="http://schemas.microsoft.com/office/drawing/2014/main" id="{E9663373-3B1A-C696-C5C5-23809E05D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1416125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dirty="0"/>
              <a:t>Nested Loops Iterations</a:t>
            </a:r>
          </a:p>
        </p:txBody>
      </p:sp>
      <p:sp>
        <p:nvSpPr>
          <p:cNvPr id="59395" name="Rectangle 3"/>
          <p:cNvSpPr>
            <a:spLocks noGrp="1" noChangeArrowheads="1"/>
          </p:cNvSpPr>
          <p:nvPr>
            <p:ph idx="1"/>
          </p:nvPr>
        </p:nvSpPr>
        <p:spPr/>
        <p:txBody>
          <a:bodyPr rtlCol="0">
            <a:normAutofit/>
          </a:bodyPr>
          <a:lstStyle/>
          <a:p>
            <a:pPr eaLnBrk="1" fontAlgn="auto" hangingPunct="1">
              <a:spcAft>
                <a:spcPts val="0"/>
              </a:spcAft>
              <a:buFontTx/>
              <a:buNone/>
              <a:defRPr/>
            </a:pPr>
            <a:r>
              <a:rPr lang="en-US" altLang="en-US" dirty="0"/>
              <a:t>How many times will the string </a:t>
            </a:r>
            <a:r>
              <a:rPr lang="en-US" altLang="en-US" dirty="0">
                <a:latin typeface="Courier New" panose="02070309020205020404" pitchFamily="49" charset="0"/>
              </a:rPr>
              <a:t>"I am here"</a:t>
            </a:r>
            <a:r>
              <a:rPr lang="en-US" altLang="en-US" dirty="0"/>
              <a:t> be printed?</a:t>
            </a:r>
          </a:p>
          <a:p>
            <a:pPr marL="0" indent="0" eaLnBrk="1" fontAlgn="auto" hangingPunct="1">
              <a:spcAft>
                <a:spcPts val="0"/>
              </a:spcAft>
              <a:buFontTx/>
              <a:buNone/>
              <a:defRPr/>
            </a:pPr>
            <a:endParaRPr lang="en-US" altLang="en-US" dirty="0">
              <a:latin typeface="Consolas" charset="0"/>
              <a:ea typeface="Consolas" charset="0"/>
              <a:cs typeface="Consolas" charset="0"/>
            </a:endParaRPr>
          </a:p>
          <a:p>
            <a:pPr marL="0" indent="0" eaLnBrk="1" fontAlgn="auto" hangingPunct="1">
              <a:spcAft>
                <a:spcPts val="0"/>
              </a:spcAft>
              <a:buFontTx/>
              <a:buNone/>
              <a:defRPr/>
            </a:pPr>
            <a:r>
              <a:rPr lang="en-US" altLang="en-US" dirty="0">
                <a:latin typeface="Consolas" charset="0"/>
                <a:ea typeface="Consolas" charset="0"/>
                <a:cs typeface="Consolas" charset="0"/>
              </a:rPr>
              <a:t>if __name__ == “__main__”:</a:t>
            </a:r>
          </a:p>
          <a:p>
            <a:pPr marL="0" indent="0" eaLnBrk="1" fontAlgn="auto" hangingPunct="1">
              <a:spcAft>
                <a:spcPts val="0"/>
              </a:spcAft>
              <a:buFontTx/>
              <a:buNone/>
              <a:defRPr/>
            </a:pPr>
            <a:r>
              <a:rPr lang="en-US" altLang="en-US" dirty="0">
                <a:latin typeface="Consolas" charset="0"/>
                <a:ea typeface="Consolas" charset="0"/>
                <a:cs typeface="Consolas" charset="0"/>
              </a:rPr>
              <a:t>    count1 = 1</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a:t>
            </a:r>
            <a:r>
              <a:rPr lang="en-US" altLang="en-US" dirty="0">
                <a:solidFill>
                  <a:srgbClr val="0432FF"/>
                </a:solidFill>
                <a:latin typeface="Consolas" charset="0"/>
                <a:ea typeface="Consolas" charset="0"/>
                <a:cs typeface="Consolas" charset="0"/>
              </a:rPr>
              <a:t>while</a:t>
            </a:r>
            <a:r>
              <a:rPr lang="en-US" altLang="en-US" dirty="0">
                <a:latin typeface="Consolas" charset="0"/>
                <a:ea typeface="Consolas" charset="0"/>
                <a:cs typeface="Consolas" charset="0"/>
              </a:rPr>
              <a:t> count1 &lt;= 10:</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count2 = 1</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a:t>
            </a:r>
            <a:r>
              <a:rPr lang="en-US" altLang="en-US" dirty="0">
                <a:solidFill>
                  <a:srgbClr val="0432FF"/>
                </a:solidFill>
                <a:latin typeface="Consolas" charset="0"/>
                <a:ea typeface="Consolas" charset="0"/>
                <a:cs typeface="Consolas" charset="0"/>
              </a:rPr>
              <a:t>while</a:t>
            </a:r>
            <a:r>
              <a:rPr lang="en-US" altLang="en-US" dirty="0">
                <a:latin typeface="Consolas" charset="0"/>
                <a:ea typeface="Consolas" charset="0"/>
                <a:cs typeface="Consolas" charset="0"/>
              </a:rPr>
              <a:t> count2 &lt;= 5:         </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print(</a:t>
            </a:r>
            <a:r>
              <a:rPr lang="en-US" altLang="en-US" dirty="0">
                <a:solidFill>
                  <a:srgbClr val="C00000"/>
                </a:solidFill>
                <a:latin typeface="Consolas" charset="0"/>
                <a:ea typeface="Consolas" charset="0"/>
                <a:cs typeface="Consolas" charset="0"/>
              </a:rPr>
              <a:t>"I am here!“</a:t>
            </a:r>
            <a:r>
              <a:rPr lang="en-US" altLang="en-US" dirty="0">
                <a:latin typeface="Consolas" charset="0"/>
                <a:ea typeface="Consolas" charset="0"/>
                <a:cs typeface="Consolas" charset="0"/>
              </a:rPr>
              <a:t>, end=</a:t>
            </a:r>
            <a:r>
              <a:rPr lang="en-US" altLang="en-US" dirty="0">
                <a:solidFill>
                  <a:srgbClr val="C00000"/>
                </a:solidFill>
                <a:latin typeface="Consolas" charset="0"/>
                <a:ea typeface="Consolas" charset="0"/>
                <a:cs typeface="Consolas" charset="0"/>
              </a:rPr>
              <a:t>“”</a:t>
            </a:r>
            <a:r>
              <a:rPr lang="en-US" altLang="en-US" dirty="0">
                <a:latin typeface="Consolas" charset="0"/>
                <a:ea typeface="Consolas" charset="0"/>
                <a:cs typeface="Consolas" charset="0"/>
              </a:rPr>
              <a:t>)</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count2 += 1</a:t>
            </a:r>
            <a:br>
              <a:rPr lang="en-US" altLang="en-US" dirty="0">
                <a:latin typeface="Consolas" charset="0"/>
                <a:ea typeface="Consolas" charset="0"/>
                <a:cs typeface="Consolas" charset="0"/>
              </a:rPr>
            </a:br>
            <a:br>
              <a:rPr lang="en-US" altLang="en-US" dirty="0">
                <a:latin typeface="Consolas" charset="0"/>
                <a:ea typeface="Consolas" charset="0"/>
                <a:cs typeface="Consolas" charset="0"/>
              </a:rPr>
            </a:br>
            <a:r>
              <a:rPr lang="en-US" altLang="en-US" dirty="0">
                <a:latin typeface="Consolas" charset="0"/>
                <a:ea typeface="Consolas" charset="0"/>
                <a:cs typeface="Consolas" charset="0"/>
              </a:rPr>
              <a:t>        print()</a:t>
            </a:r>
            <a:br>
              <a:rPr lang="en-US" altLang="en-US" dirty="0">
                <a:latin typeface="Consolas" charset="0"/>
                <a:ea typeface="Consolas" charset="0"/>
                <a:cs typeface="Consolas" charset="0"/>
              </a:rPr>
            </a:br>
            <a:r>
              <a:rPr lang="en-US" altLang="en-US" dirty="0">
                <a:latin typeface="Consolas" charset="0"/>
                <a:ea typeface="Consolas" charset="0"/>
                <a:cs typeface="Consolas" charset="0"/>
              </a:rPr>
              <a:t>        count1 += 1</a:t>
            </a:r>
            <a:br>
              <a:rPr lang="en-US" altLang="en-US" dirty="0">
                <a:latin typeface="Consolas" charset="0"/>
                <a:ea typeface="Consolas" charset="0"/>
                <a:cs typeface="Consolas" charset="0"/>
              </a:rPr>
            </a:br>
            <a:endParaRPr lang="en-US" altLang="en-US" dirty="0">
              <a:solidFill>
                <a:srgbClr val="0432FF"/>
              </a:solidFill>
              <a:latin typeface="Consolas" charset="0"/>
              <a:ea typeface="Consolas" charset="0"/>
              <a:cs typeface="Consolas" charset="0"/>
            </a:endParaRPr>
          </a:p>
        </p:txBody>
      </p:sp>
      <p:sp>
        <p:nvSpPr>
          <p:cNvPr id="7" name="TextBox 6">
            <a:extLst>
              <a:ext uri="{FF2B5EF4-FFF2-40B4-BE49-F238E27FC236}">
                <a16:creationId xmlns:a16="http://schemas.microsoft.com/office/drawing/2014/main" id="{B16EC42C-8610-0041-9879-2AFC748A8FB6}"/>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pic>
        <p:nvPicPr>
          <p:cNvPr id="2" name="Graphic 5">
            <a:extLst>
              <a:ext uri="{FF2B5EF4-FFF2-40B4-BE49-F238E27FC236}">
                <a16:creationId xmlns:a16="http://schemas.microsoft.com/office/drawing/2014/main" id="{45D1E128-B150-BA3C-F38F-23376C5121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375" y="5213096"/>
            <a:ext cx="1057275" cy="1285875"/>
          </a:xfrm>
          <a:prstGeom prst="rect">
            <a:avLst/>
          </a:prstGeom>
        </p:spPr>
      </p:pic>
    </p:spTree>
    <p:extLst>
      <p:ext uri="{BB962C8B-B14F-4D97-AF65-F5344CB8AC3E}">
        <p14:creationId xmlns:p14="http://schemas.microsoft.com/office/powerpoint/2010/main" val="1831769278"/>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lIns="92075" tIns="46038" rIns="92075" bIns="46038">
            <a:normAutofit/>
          </a:bodyPr>
          <a:lstStyle/>
          <a:p>
            <a:pPr eaLnBrk="1" hangingPunct="1"/>
            <a:r>
              <a:rPr lang="en-US" altLang="en-US" b="1" dirty="0"/>
              <a:t>  7. Using </a:t>
            </a:r>
            <a:r>
              <a:rPr lang="en-US" altLang="en-US" b="1" dirty="0">
                <a:latin typeface="Courier New" charset="0"/>
              </a:rPr>
              <a:t>break</a:t>
            </a:r>
            <a:r>
              <a:rPr lang="en-US" altLang="en-US" b="1" dirty="0"/>
              <a:t> and </a:t>
            </a:r>
            <a:r>
              <a:rPr lang="en-US" altLang="en-US" b="1" dirty="0">
                <a:latin typeface="Courier New" charset="0"/>
              </a:rPr>
              <a:t>continue</a:t>
            </a:r>
            <a:endParaRPr lang="en-US" altLang="en-US" b="1" dirty="0"/>
          </a:p>
        </p:txBody>
      </p:sp>
      <p:sp>
        <p:nvSpPr>
          <p:cNvPr id="4" name="Content Placeholder 3"/>
          <p:cNvSpPr>
            <a:spLocks noGrp="1"/>
          </p:cNvSpPr>
          <p:nvPr>
            <p:ph idx="1"/>
          </p:nvPr>
        </p:nvSpPr>
        <p:spPr/>
        <p:txBody>
          <a:bodyPr/>
          <a:lstStyle/>
          <a:p>
            <a:r>
              <a:rPr lang="en-US" sz="2800" dirty="0"/>
              <a:t>We can additionally control the flow of how loops work with keywords </a:t>
            </a:r>
            <a:r>
              <a:rPr lang="en-US" sz="2800" dirty="0">
                <a:solidFill>
                  <a:srgbClr val="0432FF"/>
                </a:solidFill>
                <a:latin typeface="Consolas" charset="0"/>
                <a:ea typeface="Consolas" charset="0"/>
                <a:cs typeface="Consolas" charset="0"/>
              </a:rPr>
              <a:t>break</a:t>
            </a:r>
            <a:r>
              <a:rPr lang="en-US" sz="2800" dirty="0"/>
              <a:t> and </a:t>
            </a:r>
            <a:r>
              <a:rPr lang="en-US" sz="2800" dirty="0">
                <a:solidFill>
                  <a:srgbClr val="0432FF"/>
                </a:solidFill>
                <a:latin typeface="Consolas" charset="0"/>
                <a:ea typeface="Consolas" charset="0"/>
                <a:cs typeface="Consolas" charset="0"/>
              </a:rPr>
              <a:t>continue</a:t>
            </a:r>
            <a:br>
              <a:rPr lang="en-US" sz="2800" dirty="0"/>
            </a:br>
            <a:endParaRPr lang="en-US" sz="2800" dirty="0"/>
          </a:p>
          <a:p>
            <a:pPr lvl="1"/>
            <a:r>
              <a:rPr lang="en-US" sz="2600" dirty="0">
                <a:solidFill>
                  <a:srgbClr val="0432FF"/>
                </a:solidFill>
                <a:latin typeface="Consolas" charset="0"/>
                <a:ea typeface="Consolas" charset="0"/>
                <a:cs typeface="Consolas" charset="0"/>
              </a:rPr>
              <a:t>break</a:t>
            </a:r>
            <a:r>
              <a:rPr lang="en-US" sz="2600" dirty="0"/>
              <a:t> stops the loop</a:t>
            </a:r>
          </a:p>
          <a:p>
            <a:pPr lvl="1"/>
            <a:r>
              <a:rPr lang="en-US" sz="2600" dirty="0">
                <a:solidFill>
                  <a:srgbClr val="0432FF"/>
                </a:solidFill>
                <a:latin typeface="Consolas" charset="0"/>
                <a:ea typeface="Consolas" charset="0"/>
                <a:cs typeface="Consolas" charset="0"/>
              </a:rPr>
              <a:t>continue</a:t>
            </a:r>
            <a:r>
              <a:rPr lang="en-US" sz="2600" dirty="0"/>
              <a:t> “skips” the current iteration</a:t>
            </a:r>
          </a:p>
        </p:txBody>
      </p:sp>
    </p:spTree>
    <p:extLst>
      <p:ext uri="{BB962C8B-B14F-4D97-AF65-F5344CB8AC3E}">
        <p14:creationId xmlns:p14="http://schemas.microsoft.com/office/powerpoint/2010/main" val="2206919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60C22-ECFC-1AD6-F1C4-3CD03C38D246}"/>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35F1B623-D4D2-8D39-F2AF-CA7CE8C35F87}"/>
              </a:ext>
            </a:extLst>
          </p:cNvPr>
          <p:cNvSpPr>
            <a:spLocks noGrp="1" noChangeArrowheads="1"/>
          </p:cNvSpPr>
          <p:nvPr>
            <p:ph type="title"/>
          </p:nvPr>
        </p:nvSpPr>
        <p:spPr/>
        <p:txBody>
          <a:bodyPr lIns="92075" tIns="46038" rIns="92075" bIns="46038"/>
          <a:lstStyle/>
          <a:p>
            <a:pPr eaLnBrk="1" hangingPunct="1"/>
            <a:r>
              <a:rPr lang="en-US" altLang="en-US" b="1" dirty="0"/>
              <a:t>Example of break</a:t>
            </a:r>
          </a:p>
        </p:txBody>
      </p:sp>
      <p:sp>
        <p:nvSpPr>
          <p:cNvPr id="4" name="Content Placeholder 3">
            <a:extLst>
              <a:ext uri="{FF2B5EF4-FFF2-40B4-BE49-F238E27FC236}">
                <a16:creationId xmlns:a16="http://schemas.microsoft.com/office/drawing/2014/main" id="{4F9255CA-6A05-0F74-988E-47EFB974C555}"/>
              </a:ext>
            </a:extLst>
          </p:cNvPr>
          <p:cNvSpPr>
            <a:spLocks noGrp="1"/>
          </p:cNvSpPr>
          <p:nvPr>
            <p:ph idx="1"/>
          </p:nvPr>
        </p:nvSpPr>
        <p:spPr>
          <a:xfrm>
            <a:off x="1447800" y="1834824"/>
            <a:ext cx="7886700" cy="4351339"/>
          </a:xfrm>
        </p:spPr>
        <p:txBody>
          <a:bodyPr/>
          <a:lstStyle/>
          <a:p>
            <a:pPr marL="0" indent="0">
              <a:buNone/>
            </a:pPr>
            <a:r>
              <a:rPr lang="en-US" altLang="en-US" sz="1800" b="1" dirty="0">
                <a:latin typeface="Courier New" charset="0"/>
                <a:ea typeface="Courier New" charset="0"/>
                <a:cs typeface="Courier New" charset="0"/>
              </a:rPr>
              <a:t>sum = 0</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number = 0</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a:t>
            </a:r>
            <a:br>
              <a:rPr lang="en-US" altLang="en-US" sz="1800" b="1" dirty="0">
                <a:latin typeface="Courier New" charset="0"/>
                <a:ea typeface="Courier New" charset="0"/>
                <a:cs typeface="Courier New" charset="0"/>
              </a:rPr>
            </a:br>
            <a:r>
              <a:rPr lang="en-US" altLang="en-US" sz="1800" b="1" dirty="0">
                <a:solidFill>
                  <a:srgbClr val="0432FF"/>
                </a:solidFill>
                <a:latin typeface="Courier New" charset="0"/>
                <a:ea typeface="Courier New" charset="0"/>
                <a:cs typeface="Courier New" charset="0"/>
              </a:rPr>
              <a:t>while</a:t>
            </a:r>
            <a:r>
              <a:rPr lang="en-US" altLang="en-US" sz="1800" b="1" dirty="0">
                <a:latin typeface="Courier New" charset="0"/>
                <a:ea typeface="Courier New" charset="0"/>
                <a:cs typeface="Courier New" charset="0"/>
              </a:rPr>
              <a:t> (number &lt; 20):</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number = number + 1</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sum = sum + number</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    </a:t>
            </a:r>
            <a:r>
              <a:rPr lang="en-US" altLang="en-US" sz="1800" b="1" dirty="0">
                <a:solidFill>
                  <a:srgbClr val="0432FF"/>
                </a:solidFill>
                <a:latin typeface="Courier New" charset="0"/>
                <a:ea typeface="Courier New" charset="0"/>
                <a:cs typeface="Courier New" charset="0"/>
              </a:rPr>
              <a:t>if</a:t>
            </a:r>
            <a:r>
              <a:rPr lang="en-US" altLang="en-US" sz="1800" b="1" dirty="0">
                <a:latin typeface="Courier New" charset="0"/>
                <a:ea typeface="Courier New" charset="0"/>
                <a:cs typeface="Courier New" charset="0"/>
              </a:rPr>
              <a:t> (sum &gt;= 100):  </a:t>
            </a:r>
            <a:r>
              <a:rPr lang="en-US" altLang="en-US" sz="1800" b="1" dirty="0">
                <a:solidFill>
                  <a:srgbClr val="4E8F00"/>
                </a:solidFill>
                <a:latin typeface="Courier New" charset="0"/>
                <a:ea typeface="Courier New" charset="0"/>
                <a:cs typeface="Courier New" charset="0"/>
              </a:rPr>
              <a:t>// stop if sum is over 100</a:t>
            </a:r>
            <a:br>
              <a:rPr lang="en-US" altLang="en-US" sz="1800" b="1" dirty="0">
                <a:solidFill>
                  <a:srgbClr val="FF4C00"/>
                </a:solidFill>
                <a:latin typeface="Courier New" charset="0"/>
                <a:ea typeface="Courier New" charset="0"/>
                <a:cs typeface="Courier New" charset="0"/>
              </a:rPr>
            </a:br>
            <a:r>
              <a:rPr lang="en-US" altLang="en-US" sz="1800" b="1" dirty="0">
                <a:latin typeface="Courier New" charset="0"/>
                <a:ea typeface="Courier New" charset="0"/>
                <a:cs typeface="Courier New" charset="0"/>
              </a:rPr>
              <a:t>        </a:t>
            </a:r>
            <a:r>
              <a:rPr lang="en-US" altLang="en-US" sz="1800" b="1" dirty="0">
                <a:solidFill>
                  <a:srgbClr val="0000FF"/>
                </a:solidFill>
                <a:latin typeface="Courier New" charset="0"/>
                <a:ea typeface="Courier New" charset="0"/>
                <a:cs typeface="Courier New" charset="0"/>
              </a:rPr>
              <a:t>break</a:t>
            </a:r>
            <a:br>
              <a:rPr lang="en-US" altLang="en-US" sz="1800" b="1" dirty="0">
                <a:solidFill>
                  <a:srgbClr val="0000FF"/>
                </a:solidFill>
                <a:latin typeface="Courier New" charset="0"/>
                <a:ea typeface="Courier New" charset="0"/>
                <a:cs typeface="Courier New" charset="0"/>
              </a:rPr>
            </a:b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print(</a:t>
            </a:r>
            <a:r>
              <a:rPr lang="en-US" altLang="en-US" sz="1800" b="1" dirty="0">
                <a:solidFill>
                  <a:srgbClr val="C00000"/>
                </a:solidFill>
                <a:latin typeface="Courier New" charset="0"/>
                <a:ea typeface="Courier New" charset="0"/>
                <a:cs typeface="Courier New" charset="0"/>
              </a:rPr>
              <a:t>"The number is “ </a:t>
            </a:r>
            <a:r>
              <a:rPr lang="en-US" altLang="en-US" sz="1800" b="1" dirty="0">
                <a:latin typeface="Courier New" charset="0"/>
                <a:ea typeface="Courier New" charset="0"/>
                <a:cs typeface="Courier New" charset="0"/>
              </a:rPr>
              <a:t>+ str(number))</a:t>
            </a:r>
            <a:br>
              <a:rPr lang="en-US" altLang="en-US" sz="1800" b="1" dirty="0">
                <a:latin typeface="Courier New" charset="0"/>
                <a:ea typeface="Courier New" charset="0"/>
                <a:cs typeface="Courier New" charset="0"/>
              </a:rPr>
            </a:br>
            <a:r>
              <a:rPr lang="en-US" altLang="en-US" sz="1800" b="1" dirty="0">
                <a:latin typeface="Courier New" charset="0"/>
                <a:ea typeface="Courier New" charset="0"/>
                <a:cs typeface="Courier New" charset="0"/>
              </a:rPr>
              <a:t>print(</a:t>
            </a:r>
            <a:r>
              <a:rPr lang="en-US" altLang="en-US" sz="1800" b="1" dirty="0">
                <a:solidFill>
                  <a:srgbClr val="C00000"/>
                </a:solidFill>
                <a:latin typeface="Courier New" charset="0"/>
                <a:ea typeface="Courier New" charset="0"/>
                <a:cs typeface="Courier New" charset="0"/>
              </a:rPr>
              <a:t>"The sum is “</a:t>
            </a:r>
            <a:r>
              <a:rPr lang="en-US" altLang="en-US" sz="1800" b="1" dirty="0">
                <a:latin typeface="Courier New" charset="0"/>
                <a:ea typeface="Courier New" charset="0"/>
                <a:cs typeface="Courier New" charset="0"/>
              </a:rPr>
              <a:t> + str(sum))</a:t>
            </a:r>
          </a:p>
        </p:txBody>
      </p:sp>
      <p:sp>
        <p:nvSpPr>
          <p:cNvPr id="10" name="Freeform 9">
            <a:extLst>
              <a:ext uri="{FF2B5EF4-FFF2-40B4-BE49-F238E27FC236}">
                <a16:creationId xmlns:a16="http://schemas.microsoft.com/office/drawing/2014/main" id="{8C0E371F-0E82-F229-E78B-7834FA3929B6}"/>
              </a:ext>
            </a:extLst>
          </p:cNvPr>
          <p:cNvSpPr>
            <a:spLocks/>
          </p:cNvSpPr>
          <p:nvPr/>
        </p:nvSpPr>
        <p:spPr bwMode="auto">
          <a:xfrm rot="10800000">
            <a:off x="762000" y="3657600"/>
            <a:ext cx="1143000" cy="561507"/>
          </a:xfrm>
          <a:custGeom>
            <a:avLst/>
            <a:gdLst>
              <a:gd name="T0" fmla="*/ 2034373139 w 411"/>
              <a:gd name="T1" fmla="*/ 548467164 h 481"/>
              <a:gd name="T2" fmla="*/ 301938885 w 411"/>
              <a:gd name="T3" fmla="*/ 514034586 h 481"/>
              <a:gd name="T4" fmla="*/ 232640269 w 411"/>
              <a:gd name="T5" fmla="*/ 83622926 h 481"/>
              <a:gd name="T6" fmla="*/ 1202805320 w 411"/>
              <a:gd name="T7" fmla="*/ 14756661 h 4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1" h="481">
                <a:moveTo>
                  <a:pt x="411" y="446"/>
                </a:moveTo>
                <a:cubicBezTo>
                  <a:pt x="266" y="463"/>
                  <a:pt x="122" y="481"/>
                  <a:pt x="61" y="418"/>
                </a:cubicBezTo>
                <a:cubicBezTo>
                  <a:pt x="0" y="355"/>
                  <a:pt x="17" y="136"/>
                  <a:pt x="47" y="68"/>
                </a:cubicBezTo>
                <a:cubicBezTo>
                  <a:pt x="77" y="0"/>
                  <a:pt x="160" y="6"/>
                  <a:pt x="243" y="12"/>
                </a:cubicBezTo>
              </a:path>
            </a:pathLst>
          </a:custGeom>
          <a:noFill/>
          <a:ln w="38100">
            <a:solidFill>
              <a:srgbClr val="FF0000"/>
            </a:solidFill>
            <a:round/>
            <a:headEnd/>
            <a:tailEnd type="triangle" w="lg" len="lg"/>
          </a:ln>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txBody>
          <a:bodyPr/>
          <a:lstStyle/>
          <a:p>
            <a:pPr>
              <a:defRPr/>
            </a:pPr>
            <a:endParaRPr lang="en-US">
              <a:latin typeface="Calibri" panose="020F0502020204030204" pitchFamily="34" charset="0"/>
            </a:endParaRPr>
          </a:p>
        </p:txBody>
      </p:sp>
      <p:sp>
        <p:nvSpPr>
          <p:cNvPr id="8" name="TextBox 7">
            <a:extLst>
              <a:ext uri="{FF2B5EF4-FFF2-40B4-BE49-F238E27FC236}">
                <a16:creationId xmlns:a16="http://schemas.microsoft.com/office/drawing/2014/main" id="{59D59624-5A96-3E27-3B22-6594A0270E36}"/>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pic>
        <p:nvPicPr>
          <p:cNvPr id="2" name="Graphic 5">
            <a:extLst>
              <a:ext uri="{FF2B5EF4-FFF2-40B4-BE49-F238E27FC236}">
                <a16:creationId xmlns:a16="http://schemas.microsoft.com/office/drawing/2014/main" id="{7D685F46-70AE-3FB4-F4DA-A92EA982D1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33734809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7D9D4-03A6-E07C-7C66-C5FADEB5720C}"/>
            </a:ext>
          </a:extLst>
        </p:cNvPr>
        <p:cNvGrpSpPr/>
        <p:nvPr/>
      </p:nvGrpSpPr>
      <p:grpSpPr>
        <a:xfrm>
          <a:off x="0" y="0"/>
          <a:ext cx="0" cy="0"/>
          <a:chOff x="0" y="0"/>
          <a:chExt cx="0" cy="0"/>
        </a:xfrm>
      </p:grpSpPr>
      <p:sp>
        <p:nvSpPr>
          <p:cNvPr id="66562" name="Rectangle 2">
            <a:extLst>
              <a:ext uri="{FF2B5EF4-FFF2-40B4-BE49-F238E27FC236}">
                <a16:creationId xmlns:a16="http://schemas.microsoft.com/office/drawing/2014/main" id="{7C9A0CC6-98B9-F273-A04F-56B135A9764E}"/>
              </a:ext>
            </a:extLst>
          </p:cNvPr>
          <p:cNvSpPr>
            <a:spLocks noGrp="1" noChangeArrowheads="1"/>
          </p:cNvSpPr>
          <p:nvPr>
            <p:ph type="title"/>
          </p:nvPr>
        </p:nvSpPr>
        <p:spPr/>
        <p:txBody>
          <a:bodyPr lIns="92075" tIns="46038" rIns="92075" bIns="46038">
            <a:normAutofit/>
          </a:bodyPr>
          <a:lstStyle/>
          <a:p>
            <a:pPr eaLnBrk="1" hangingPunct="1"/>
            <a:r>
              <a:rPr lang="en-US" altLang="en-US" b="1" dirty="0"/>
              <a:t>Example of continue</a:t>
            </a:r>
          </a:p>
        </p:txBody>
      </p:sp>
      <p:sp>
        <p:nvSpPr>
          <p:cNvPr id="4" name="Content Placeholder 3">
            <a:extLst>
              <a:ext uri="{FF2B5EF4-FFF2-40B4-BE49-F238E27FC236}">
                <a16:creationId xmlns:a16="http://schemas.microsoft.com/office/drawing/2014/main" id="{68CBADA8-5A99-F76C-ADB7-27F1CAEF6365}"/>
              </a:ext>
            </a:extLst>
          </p:cNvPr>
          <p:cNvSpPr>
            <a:spLocks noGrp="1"/>
          </p:cNvSpPr>
          <p:nvPr>
            <p:ph idx="1"/>
          </p:nvPr>
        </p:nvSpPr>
        <p:spPr>
          <a:xfrm>
            <a:off x="1028700" y="1825625"/>
            <a:ext cx="7886700" cy="4351339"/>
          </a:xfrm>
        </p:spPr>
        <p:txBody>
          <a:bodyPr>
            <a:normAutofit lnSpcReduction="10000"/>
          </a:bodyPr>
          <a:lstStyle/>
          <a:p>
            <a:pPr marL="0" indent="1588" eaLnBrk="1" hangingPunct="1">
              <a:lnSpc>
                <a:spcPct val="100000"/>
              </a:lnSpc>
              <a:spcBef>
                <a:spcPct val="50000"/>
              </a:spcBef>
              <a:buFontTx/>
              <a:buNone/>
            </a:pPr>
            <a:r>
              <a:rPr lang="en-US" altLang="en-US" b="1" dirty="0">
                <a:latin typeface="Courier New" charset="0"/>
                <a:ea typeface="Courier New" charset="0"/>
                <a:cs typeface="Courier New" charset="0"/>
              </a:rPr>
              <a:t>sum = 0</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number = 0</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   </a:t>
            </a:r>
            <a:br>
              <a:rPr lang="en-US" altLang="en-US" b="1" dirty="0">
                <a:latin typeface="Courier New" charset="0"/>
                <a:ea typeface="Courier New" charset="0"/>
                <a:cs typeface="Courier New" charset="0"/>
              </a:rPr>
            </a:br>
            <a:r>
              <a:rPr lang="en-US" altLang="en-US" b="1" dirty="0">
                <a:solidFill>
                  <a:srgbClr val="0432FF"/>
                </a:solidFill>
                <a:latin typeface="Courier New" charset="0"/>
                <a:ea typeface="Courier New" charset="0"/>
                <a:cs typeface="Courier New" charset="0"/>
              </a:rPr>
              <a:t>while</a:t>
            </a:r>
            <a:r>
              <a:rPr lang="en-US" altLang="en-US" b="1" dirty="0">
                <a:latin typeface="Courier New" charset="0"/>
                <a:ea typeface="Courier New" charset="0"/>
                <a:cs typeface="Courier New" charset="0"/>
              </a:rPr>
              <a:t> (number &lt; 10) :</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    number = number + 1</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    </a:t>
            </a:r>
            <a:r>
              <a:rPr lang="en-US" altLang="en-US" b="1" dirty="0">
                <a:solidFill>
                  <a:srgbClr val="0432FF"/>
                </a:solidFill>
                <a:latin typeface="Courier New" charset="0"/>
                <a:ea typeface="Courier New" charset="0"/>
                <a:cs typeface="Courier New" charset="0"/>
              </a:rPr>
              <a:t>if</a:t>
            </a:r>
            <a:r>
              <a:rPr lang="en-US" altLang="en-US" b="1" dirty="0">
                <a:latin typeface="Courier New" charset="0"/>
                <a:ea typeface="Courier New" charset="0"/>
                <a:cs typeface="Courier New" charset="0"/>
              </a:rPr>
              <a:t> (number == 5 or number == 6) :</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        </a:t>
            </a:r>
            <a:r>
              <a:rPr lang="en-US" altLang="en-US" b="1" dirty="0">
                <a:solidFill>
                  <a:srgbClr val="0000FF"/>
                </a:solidFill>
                <a:latin typeface="Courier New" charset="0"/>
                <a:ea typeface="Courier New" charset="0"/>
                <a:cs typeface="Courier New" charset="0"/>
              </a:rPr>
              <a:t>continue</a:t>
            </a:r>
            <a:r>
              <a:rPr lang="en-US" altLang="en-US" b="1" dirty="0">
                <a:latin typeface="Courier New" charset="0"/>
                <a:ea typeface="Courier New" charset="0"/>
                <a:cs typeface="Courier New" charset="0"/>
              </a:rPr>
              <a:t>;  </a:t>
            </a:r>
            <a:r>
              <a:rPr lang="en-US" altLang="en-US" b="1" dirty="0">
                <a:solidFill>
                  <a:srgbClr val="4E8F00"/>
                </a:solidFill>
                <a:latin typeface="Courier New" charset="0"/>
                <a:ea typeface="Courier New" charset="0"/>
                <a:cs typeface="Courier New" charset="0"/>
              </a:rPr>
              <a:t>// do not add 5 and 6 to sum</a:t>
            </a:r>
            <a:br>
              <a:rPr lang="en-US" altLang="en-US" b="1" dirty="0">
                <a:solidFill>
                  <a:srgbClr val="FF4C00"/>
                </a:solidFill>
                <a:latin typeface="Courier New" charset="0"/>
                <a:ea typeface="Courier New" charset="0"/>
                <a:cs typeface="Courier New" charset="0"/>
              </a:rPr>
            </a:br>
            <a:r>
              <a:rPr lang="en-US" altLang="en-US" b="1" dirty="0">
                <a:latin typeface="Courier New" charset="0"/>
                <a:ea typeface="Courier New" charset="0"/>
                <a:cs typeface="Courier New" charset="0"/>
              </a:rPr>
              <a:t>    </a:t>
            </a:r>
            <a:r>
              <a:rPr lang="en-US" altLang="en-US" b="1" dirty="0" err="1">
                <a:latin typeface="Courier New" charset="0"/>
                <a:ea typeface="Courier New" charset="0"/>
                <a:cs typeface="Courier New" charset="0"/>
              </a:rPr>
              <a:t>sum</a:t>
            </a:r>
            <a:r>
              <a:rPr lang="en-US" altLang="en-US" b="1" dirty="0">
                <a:latin typeface="Courier New" charset="0"/>
                <a:ea typeface="Courier New" charset="0"/>
                <a:cs typeface="Courier New" charset="0"/>
              </a:rPr>
              <a:t> = sum + number</a:t>
            </a:r>
            <a:br>
              <a:rPr lang="en-US" altLang="en-US" b="1" dirty="0">
                <a:latin typeface="Courier New" charset="0"/>
                <a:ea typeface="Courier New" charset="0"/>
                <a:cs typeface="Courier New" charset="0"/>
              </a:rPr>
            </a:b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print(</a:t>
            </a:r>
            <a:r>
              <a:rPr lang="en-US" altLang="en-US" b="1" dirty="0">
                <a:solidFill>
                  <a:srgbClr val="C00000"/>
                </a:solidFill>
                <a:latin typeface="Courier New" charset="0"/>
                <a:ea typeface="Courier New" charset="0"/>
                <a:cs typeface="Courier New" charset="0"/>
              </a:rPr>
              <a:t>"The number is “</a:t>
            </a:r>
            <a:r>
              <a:rPr lang="en-US" altLang="en-US" b="1" dirty="0">
                <a:latin typeface="Courier New" charset="0"/>
                <a:ea typeface="Courier New" charset="0"/>
                <a:cs typeface="Courier New" charset="0"/>
              </a:rPr>
              <a:t> + str(number))</a:t>
            </a:r>
            <a:br>
              <a:rPr lang="en-US" altLang="en-US" b="1" dirty="0">
                <a:latin typeface="Courier New" charset="0"/>
                <a:ea typeface="Courier New" charset="0"/>
                <a:cs typeface="Courier New" charset="0"/>
              </a:rPr>
            </a:br>
            <a:r>
              <a:rPr lang="en-US" altLang="en-US" b="1" dirty="0">
                <a:latin typeface="Courier New" charset="0"/>
                <a:ea typeface="Courier New" charset="0"/>
                <a:cs typeface="Courier New" charset="0"/>
              </a:rPr>
              <a:t>print(</a:t>
            </a:r>
            <a:r>
              <a:rPr lang="en-US" altLang="en-US" b="1" dirty="0">
                <a:solidFill>
                  <a:srgbClr val="C00000"/>
                </a:solidFill>
                <a:latin typeface="Courier New" charset="0"/>
                <a:ea typeface="Courier New" charset="0"/>
                <a:cs typeface="Courier New" charset="0"/>
              </a:rPr>
              <a:t>"The sum is “</a:t>
            </a:r>
            <a:r>
              <a:rPr lang="en-US" altLang="en-US" b="1" dirty="0">
                <a:latin typeface="Courier New" charset="0"/>
                <a:ea typeface="Courier New" charset="0"/>
                <a:cs typeface="Courier New" charset="0"/>
              </a:rPr>
              <a:t> + str(sum))</a:t>
            </a:r>
            <a:br>
              <a:rPr lang="en-US" altLang="en-US" b="1" dirty="0">
                <a:latin typeface="Courier New" charset="0"/>
                <a:ea typeface="Courier New" charset="0"/>
                <a:cs typeface="Courier New" charset="0"/>
              </a:rPr>
            </a:br>
            <a:br>
              <a:rPr lang="en-US" altLang="en-US" b="1" dirty="0">
                <a:latin typeface="Courier New" charset="0"/>
                <a:ea typeface="Courier New" charset="0"/>
                <a:cs typeface="Courier New" charset="0"/>
              </a:rPr>
            </a:br>
            <a:br>
              <a:rPr lang="en-US" altLang="en-US" b="1" dirty="0">
                <a:latin typeface="Courier New" charset="0"/>
                <a:ea typeface="Courier New" charset="0"/>
                <a:cs typeface="Courier New" charset="0"/>
              </a:rPr>
            </a:br>
            <a:endParaRPr lang="en-US" altLang="en-US" b="1" dirty="0">
              <a:latin typeface="Courier New" charset="0"/>
              <a:ea typeface="Courier New" charset="0"/>
              <a:cs typeface="Courier New" charset="0"/>
            </a:endParaRPr>
          </a:p>
          <a:p>
            <a:endParaRPr lang="en-US" dirty="0"/>
          </a:p>
        </p:txBody>
      </p:sp>
      <p:sp>
        <p:nvSpPr>
          <p:cNvPr id="66563" name="Rectangle 3">
            <a:extLst>
              <a:ext uri="{FF2B5EF4-FFF2-40B4-BE49-F238E27FC236}">
                <a16:creationId xmlns:a16="http://schemas.microsoft.com/office/drawing/2014/main" id="{A80570BE-BF1F-1033-EAC3-C118FB5D13F3}"/>
              </a:ext>
            </a:extLst>
          </p:cNvPr>
          <p:cNvSpPr>
            <a:spLocks noChangeArrowheads="1"/>
          </p:cNvSpPr>
          <p:nvPr/>
        </p:nvSpPr>
        <p:spPr bwMode="auto">
          <a:xfrm>
            <a:off x="-7620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b="1">
              <a:latin typeface="Arial" charset="0"/>
            </a:endParaRPr>
          </a:p>
        </p:txBody>
      </p:sp>
      <p:sp>
        <p:nvSpPr>
          <p:cNvPr id="66564" name="Rectangle 5">
            <a:extLst>
              <a:ext uri="{FF2B5EF4-FFF2-40B4-BE49-F238E27FC236}">
                <a16:creationId xmlns:a16="http://schemas.microsoft.com/office/drawing/2014/main" id="{41CEAADE-36C1-5EA4-9C2A-985AD6862121}"/>
              </a:ext>
            </a:extLst>
          </p:cNvPr>
          <p:cNvSpPr>
            <a:spLocks noChangeArrowheads="1"/>
          </p:cNvSpPr>
          <p:nvPr/>
        </p:nvSpPr>
        <p:spPr bwMode="auto">
          <a:xfrm>
            <a:off x="76200" y="4381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b="1">
              <a:latin typeface="Arial" charset="0"/>
            </a:endParaRPr>
          </a:p>
        </p:txBody>
      </p:sp>
      <p:sp>
        <p:nvSpPr>
          <p:cNvPr id="66565" name="Rectangle 7">
            <a:extLst>
              <a:ext uri="{FF2B5EF4-FFF2-40B4-BE49-F238E27FC236}">
                <a16:creationId xmlns:a16="http://schemas.microsoft.com/office/drawing/2014/main" id="{0AC7C784-4481-E6F9-6B7B-825E2B4FE943}"/>
              </a:ext>
            </a:extLst>
          </p:cNvPr>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b="1">
              <a:latin typeface="Arial" charset="0"/>
            </a:endParaRPr>
          </a:p>
        </p:txBody>
      </p:sp>
      <p:sp>
        <p:nvSpPr>
          <p:cNvPr id="66566" name="Rectangle 9">
            <a:extLst>
              <a:ext uri="{FF2B5EF4-FFF2-40B4-BE49-F238E27FC236}">
                <a16:creationId xmlns:a16="http://schemas.microsoft.com/office/drawing/2014/main" id="{B679A3A5-0565-D1A6-57AE-E626D5515327}"/>
              </a:ext>
            </a:extLst>
          </p:cNvPr>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n-US" altLang="en-US" sz="1800" b="1">
              <a:latin typeface="Arial" charset="0"/>
            </a:endParaRPr>
          </a:p>
        </p:txBody>
      </p:sp>
      <p:sp>
        <p:nvSpPr>
          <p:cNvPr id="53257" name="Freeform 9">
            <a:extLst>
              <a:ext uri="{FF2B5EF4-FFF2-40B4-BE49-F238E27FC236}">
                <a16:creationId xmlns:a16="http://schemas.microsoft.com/office/drawing/2014/main" id="{7C812A93-4A2B-CFF7-AADB-09E4879310B1}"/>
              </a:ext>
            </a:extLst>
          </p:cNvPr>
          <p:cNvSpPr>
            <a:spLocks/>
          </p:cNvSpPr>
          <p:nvPr/>
        </p:nvSpPr>
        <p:spPr bwMode="auto">
          <a:xfrm rot="10800000" flipV="1">
            <a:off x="425450" y="2912268"/>
            <a:ext cx="1174750" cy="897731"/>
          </a:xfrm>
          <a:custGeom>
            <a:avLst/>
            <a:gdLst>
              <a:gd name="T0" fmla="*/ 2034373139 w 411"/>
              <a:gd name="T1" fmla="*/ 548467164 h 481"/>
              <a:gd name="T2" fmla="*/ 301938885 w 411"/>
              <a:gd name="T3" fmla="*/ 514034586 h 481"/>
              <a:gd name="T4" fmla="*/ 232640269 w 411"/>
              <a:gd name="T5" fmla="*/ 83622926 h 481"/>
              <a:gd name="T6" fmla="*/ 1202805320 w 411"/>
              <a:gd name="T7" fmla="*/ 14756661 h 4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1" h="481">
                <a:moveTo>
                  <a:pt x="411" y="446"/>
                </a:moveTo>
                <a:cubicBezTo>
                  <a:pt x="266" y="463"/>
                  <a:pt x="122" y="481"/>
                  <a:pt x="61" y="418"/>
                </a:cubicBezTo>
                <a:cubicBezTo>
                  <a:pt x="0" y="355"/>
                  <a:pt x="17" y="136"/>
                  <a:pt x="47" y="68"/>
                </a:cubicBezTo>
                <a:cubicBezTo>
                  <a:pt x="77" y="0"/>
                  <a:pt x="160" y="6"/>
                  <a:pt x="243" y="12"/>
                </a:cubicBezTo>
              </a:path>
            </a:pathLst>
          </a:custGeom>
          <a:noFill/>
          <a:ln w="38100">
            <a:solidFill>
              <a:srgbClr val="FF0000"/>
            </a:solidFill>
            <a:round/>
            <a:headEnd/>
            <a:tailEnd type="triangle" w="lg" len="lg"/>
          </a:ln>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txBody>
          <a:bodyPr/>
          <a:lstStyle/>
          <a:p>
            <a:pPr>
              <a:defRPr/>
            </a:pPr>
            <a:endParaRPr lang="en-US">
              <a:latin typeface="Calibri" panose="020F0502020204030204" pitchFamily="34" charset="0"/>
            </a:endParaRPr>
          </a:p>
        </p:txBody>
      </p:sp>
      <p:sp>
        <p:nvSpPr>
          <p:cNvPr id="12" name="TextBox 11">
            <a:extLst>
              <a:ext uri="{FF2B5EF4-FFF2-40B4-BE49-F238E27FC236}">
                <a16:creationId xmlns:a16="http://schemas.microsoft.com/office/drawing/2014/main" id="{C6D8E19D-46D8-0B32-C929-CBD8A9C4238E}"/>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pic>
        <p:nvPicPr>
          <p:cNvPr id="5" name="Graphic 5">
            <a:extLst>
              <a:ext uri="{FF2B5EF4-FFF2-40B4-BE49-F238E27FC236}">
                <a16:creationId xmlns:a16="http://schemas.microsoft.com/office/drawing/2014/main" id="{F66715BD-D063-82F0-0C2E-FBA29AB869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20106113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In-class Problem</a:t>
            </a:r>
          </a:p>
        </p:txBody>
      </p:sp>
      <p:sp>
        <p:nvSpPr>
          <p:cNvPr id="6" name="Content Placeholder 5"/>
          <p:cNvSpPr>
            <a:spLocks noGrp="1"/>
          </p:cNvSpPr>
          <p:nvPr>
            <p:ph idx="1"/>
          </p:nvPr>
        </p:nvSpPr>
        <p:spPr>
          <a:xfrm>
            <a:off x="542925" y="1371600"/>
            <a:ext cx="8058150" cy="4652964"/>
          </a:xfrm>
        </p:spPr>
        <p:txBody>
          <a:bodyPr anchor="ctr"/>
          <a:lstStyle/>
          <a:p>
            <a:pPr marL="0" indent="0" algn="ctr">
              <a:buNone/>
            </a:pPr>
            <a:r>
              <a:rPr lang="en-US" sz="2800" dirty="0"/>
              <a:t>Write code for a calculator program that enables the user to select an operation (Add, Subtract, Multiply, Divide, or Quit) and then enter a series of numbers where that operation is applied.  The program should continue asking for numbers until the user enters a 0, at which point it asks for another operation.</a:t>
            </a:r>
          </a:p>
        </p:txBody>
      </p:sp>
    </p:spTree>
    <p:extLst>
      <p:ext uri="{BB962C8B-B14F-4D97-AF65-F5344CB8AC3E}">
        <p14:creationId xmlns:p14="http://schemas.microsoft.com/office/powerpoint/2010/main" val="13257470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In-class Problem #2</a:t>
            </a:r>
          </a:p>
        </p:txBody>
      </p:sp>
      <p:sp>
        <p:nvSpPr>
          <p:cNvPr id="6" name="Content Placeholder 5"/>
          <p:cNvSpPr>
            <a:spLocks noGrp="1"/>
          </p:cNvSpPr>
          <p:nvPr>
            <p:ph idx="1"/>
          </p:nvPr>
        </p:nvSpPr>
        <p:spPr/>
        <p:txBody>
          <a:bodyPr/>
          <a:lstStyle/>
          <a:p>
            <a:pPr marL="0" indent="0">
              <a:buNone/>
            </a:pPr>
            <a:r>
              <a:rPr lang="en-US" dirty="0"/>
              <a:t>Problem Statement: Write a program that asks the user to input a number.  The program should contain a while loop that runs if the user inputs any value other than 0.  The loop body should accumulate the sum of all numbers that the user inputs.  During each iteration, output the sum of the numbers input so far.  When the user inputs a 0, the loop stops.  After the loop has stopped, output the total of all numbers input and the average; if the loop never ran, indicate this to the user.  </a:t>
            </a:r>
            <a:br>
              <a:rPr lang="en-US" dirty="0"/>
            </a:br>
            <a:endParaRPr lang="en-US" dirty="0"/>
          </a:p>
        </p:txBody>
      </p:sp>
    </p:spTree>
    <p:extLst>
      <p:ext uri="{BB962C8B-B14F-4D97-AF65-F5344CB8AC3E}">
        <p14:creationId xmlns:p14="http://schemas.microsoft.com/office/powerpoint/2010/main" val="72211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lIns="92075" tIns="46038" rIns="92075" bIns="46038" rtlCol="0">
            <a:normAutofit/>
          </a:bodyPr>
          <a:lstStyle/>
          <a:p>
            <a:pPr eaLnBrk="1" fontAlgn="auto" hangingPunct="1">
              <a:spcAft>
                <a:spcPts val="0"/>
              </a:spcAft>
              <a:defRPr/>
            </a:pPr>
            <a:r>
              <a:rPr lang="en-US" altLang="en-US" dirty="0">
                <a:solidFill>
                  <a:srgbClr val="0432FF"/>
                </a:solidFill>
                <a:latin typeface="Consolas" charset="0"/>
                <a:ea typeface="Consolas" charset="0"/>
                <a:cs typeface="Consolas" charset="0"/>
              </a:rPr>
              <a:t>while</a:t>
            </a:r>
            <a:r>
              <a:rPr lang="en-US" altLang="en-US" dirty="0"/>
              <a:t> </a:t>
            </a:r>
            <a:r>
              <a:rPr lang="en-US" altLang="en-US" b="1" dirty="0"/>
              <a:t>Loop Statement</a:t>
            </a:r>
          </a:p>
        </p:txBody>
      </p:sp>
      <p:sp>
        <p:nvSpPr>
          <p:cNvPr id="16387" name="Rectangle 3"/>
          <p:cNvSpPr>
            <a:spLocks noGrp="1" noChangeArrowheads="1"/>
          </p:cNvSpPr>
          <p:nvPr>
            <p:ph idx="1"/>
          </p:nvPr>
        </p:nvSpPr>
        <p:spPr>
          <a:xfrm>
            <a:off x="685800" y="1447800"/>
            <a:ext cx="7543800" cy="4325937"/>
          </a:xfrm>
        </p:spPr>
        <p:txBody>
          <a:bodyPr lIns="92075" tIns="46038" rIns="92075" bIns="46038" rtlCol="0">
            <a:normAutofit lnSpcReduction="10000"/>
          </a:bodyPr>
          <a:lstStyle/>
          <a:p>
            <a:pPr marL="0" indent="0" eaLnBrk="1" fontAlgn="auto" hangingPunct="1">
              <a:spcAft>
                <a:spcPts val="0"/>
              </a:spcAft>
              <a:buNone/>
              <a:defRPr/>
            </a:pPr>
            <a:r>
              <a:rPr lang="en-US" altLang="en-US" dirty="0"/>
              <a:t>A </a:t>
            </a:r>
            <a:r>
              <a:rPr lang="en-US" altLang="en-US" dirty="0">
                <a:solidFill>
                  <a:srgbClr val="0432FF"/>
                </a:solidFill>
                <a:latin typeface="Consolas" charset="0"/>
                <a:ea typeface="Consolas" charset="0"/>
                <a:cs typeface="Consolas" charset="0"/>
              </a:rPr>
              <a:t>while</a:t>
            </a:r>
            <a:r>
              <a:rPr lang="en-US" altLang="en-US" dirty="0"/>
              <a:t> loop (statement) has the following syntax:</a:t>
            </a:r>
            <a:br>
              <a:rPr lang="en-US" altLang="en-US" dirty="0"/>
            </a:br>
            <a:endParaRPr lang="en-US" altLang="en-US" dirty="0"/>
          </a:p>
          <a:p>
            <a:pPr eaLnBrk="1" hangingPunct="1">
              <a:lnSpc>
                <a:spcPct val="100000"/>
              </a:lnSpc>
              <a:spcBef>
                <a:spcPct val="0"/>
              </a:spcBef>
              <a:buFontTx/>
              <a:buNone/>
            </a:pPr>
            <a:r>
              <a:rPr lang="en-US" altLang="en-US" dirty="0">
                <a:solidFill>
                  <a:srgbClr val="0432FF"/>
                </a:solidFill>
                <a:latin typeface="Consolas" charset="0"/>
                <a:ea typeface="Consolas" charset="0"/>
                <a:cs typeface="Consolas" charset="0"/>
              </a:rPr>
              <a:t>while</a:t>
            </a:r>
            <a:r>
              <a:rPr lang="en-US" altLang="en-US" dirty="0">
                <a:solidFill>
                  <a:schemeClr val="tx1"/>
                </a:solidFill>
                <a:latin typeface="Consolas" charset="0"/>
                <a:ea typeface="Consolas" charset="0"/>
                <a:cs typeface="Consolas" charset="0"/>
              </a:rPr>
              <a:t> (</a:t>
            </a:r>
            <a:r>
              <a:rPr lang="en-US" altLang="en-US" i="1" dirty="0">
                <a:solidFill>
                  <a:srgbClr val="FF0000"/>
                </a:solidFill>
                <a:latin typeface="Consolas" charset="0"/>
                <a:ea typeface="Consolas" charset="0"/>
                <a:cs typeface="Consolas" charset="0"/>
              </a:rPr>
              <a:t>condition</a:t>
            </a:r>
            <a:r>
              <a:rPr lang="en-US" altLang="en-US" dirty="0">
                <a:solidFill>
                  <a:schemeClr val="tx1"/>
                </a:solidFill>
                <a:latin typeface="Consolas" charset="0"/>
                <a:ea typeface="Consolas" charset="0"/>
                <a:cs typeface="Consolas" charset="0"/>
              </a:rPr>
              <a:t>):</a:t>
            </a:r>
          </a:p>
          <a:p>
            <a:pPr eaLnBrk="1" hangingPunct="1">
              <a:lnSpc>
                <a:spcPct val="100000"/>
              </a:lnSpc>
              <a:spcBef>
                <a:spcPct val="0"/>
              </a:spcBef>
              <a:buFontTx/>
              <a:buNone/>
            </a:pPr>
            <a:r>
              <a:rPr lang="en-US" altLang="en-US" i="1" dirty="0">
                <a:solidFill>
                  <a:srgbClr val="FF0000"/>
                </a:solidFill>
                <a:latin typeface="Consolas" charset="0"/>
                <a:ea typeface="Consolas" charset="0"/>
                <a:cs typeface="Consolas" charset="0"/>
              </a:rPr>
              <a:t>    statement block</a:t>
            </a:r>
            <a:r>
              <a:rPr lang="en-US" altLang="en-US" dirty="0">
                <a:solidFill>
                  <a:schemeClr val="tx1"/>
                </a:solidFill>
                <a:latin typeface="Consolas" charset="0"/>
                <a:ea typeface="Consolas" charset="0"/>
                <a:cs typeface="Consolas" charset="0"/>
              </a:rPr>
              <a:t> </a:t>
            </a:r>
            <a:r>
              <a:rPr lang="en-US" altLang="en-US" dirty="0">
                <a:solidFill>
                  <a:srgbClr val="4E8F00"/>
                </a:solidFill>
                <a:latin typeface="Consolas" charset="0"/>
                <a:ea typeface="Consolas" charset="0"/>
                <a:cs typeface="Consolas" charset="0"/>
              </a:rPr>
              <a:t>//loop body</a:t>
            </a:r>
          </a:p>
          <a:p>
            <a:pPr marL="0" indent="0">
              <a:lnSpc>
                <a:spcPct val="100000"/>
              </a:lnSpc>
              <a:spcBef>
                <a:spcPct val="70000"/>
              </a:spcBef>
              <a:buClr>
                <a:srgbClr val="C40C42"/>
              </a:buClr>
              <a:buNone/>
            </a:pPr>
            <a:r>
              <a:rPr lang="en-US" altLang="en-US" dirty="0"/>
              <a:t>If the </a:t>
            </a:r>
            <a:r>
              <a:rPr lang="en-US" altLang="en-US" dirty="0">
                <a:solidFill>
                  <a:schemeClr val="tx1"/>
                </a:solidFill>
              </a:rPr>
              <a:t>condition is </a:t>
            </a:r>
            <a:r>
              <a:rPr lang="en-US" altLang="en-US" dirty="0">
                <a:solidFill>
                  <a:srgbClr val="0432FF"/>
                </a:solidFill>
              </a:rPr>
              <a:t>true</a:t>
            </a:r>
            <a:r>
              <a:rPr lang="en-US" altLang="en-US" dirty="0">
                <a:solidFill>
                  <a:schemeClr val="tx1"/>
                </a:solidFill>
              </a:rPr>
              <a:t>, the statement block is executed</a:t>
            </a:r>
          </a:p>
          <a:p>
            <a:pPr marL="0" indent="0">
              <a:lnSpc>
                <a:spcPct val="100000"/>
              </a:lnSpc>
              <a:spcBef>
                <a:spcPct val="70000"/>
              </a:spcBef>
              <a:buClr>
                <a:srgbClr val="C40C42"/>
              </a:buClr>
              <a:buNone/>
            </a:pPr>
            <a:r>
              <a:rPr lang="en-US" altLang="en-US" dirty="0"/>
              <a:t>Then the condition is evaluated again, and executes the statement until the condition becomes </a:t>
            </a:r>
            <a:r>
              <a:rPr lang="en-US" altLang="en-US" dirty="0">
                <a:solidFill>
                  <a:srgbClr val="0432FF"/>
                </a:solidFill>
              </a:rPr>
              <a:t>false</a:t>
            </a:r>
          </a:p>
          <a:p>
            <a:pPr marL="0" indent="0">
              <a:lnSpc>
                <a:spcPct val="100000"/>
              </a:lnSpc>
              <a:spcBef>
                <a:spcPct val="60000"/>
              </a:spcBef>
              <a:buClr>
                <a:srgbClr val="C40C42"/>
              </a:buClr>
              <a:buNone/>
            </a:pPr>
            <a:r>
              <a:rPr lang="en-US" altLang="en-US" dirty="0"/>
              <a:t> If the condition is false initially, the statement (loop body) is </a:t>
            </a:r>
            <a:r>
              <a:rPr lang="en-US" altLang="en-US" u="sng" dirty="0"/>
              <a:t>never executed</a:t>
            </a:r>
          </a:p>
          <a:p>
            <a:pPr marL="0" indent="0">
              <a:lnSpc>
                <a:spcPct val="100000"/>
              </a:lnSpc>
              <a:spcBef>
                <a:spcPct val="60000"/>
              </a:spcBef>
              <a:buClr>
                <a:srgbClr val="C40C42"/>
              </a:buClr>
              <a:buNone/>
            </a:pPr>
            <a:r>
              <a:rPr lang="en-US" altLang="en-US" dirty="0"/>
              <a:t> Therefore, the body of a </a:t>
            </a:r>
            <a:r>
              <a:rPr lang="en-US" altLang="en-US" dirty="0">
                <a:solidFill>
                  <a:srgbClr val="0432FF"/>
                </a:solidFill>
                <a:ea typeface="Consolas" charset="0"/>
                <a:cs typeface="Consolas" charset="0"/>
              </a:rPr>
              <a:t>while</a:t>
            </a:r>
            <a:r>
              <a:rPr lang="en-US" altLang="en-US" dirty="0"/>
              <a:t> loop will execute </a:t>
            </a:r>
            <a:r>
              <a:rPr lang="en-US" altLang="en-US" u="sng" dirty="0">
                <a:solidFill>
                  <a:schemeClr val="tx1"/>
                </a:solidFill>
              </a:rPr>
              <a:t>zero or more times</a:t>
            </a:r>
            <a:br>
              <a:rPr lang="en-US" altLang="en-US" dirty="0"/>
            </a:br>
            <a:endParaRPr lang="en-US" altLang="en-US" dirty="0"/>
          </a:p>
          <a:p>
            <a:pPr eaLnBrk="1" fontAlgn="auto" hangingPunct="1">
              <a:spcAft>
                <a:spcPts val="0"/>
              </a:spcAft>
              <a:buFont typeface="Arial" panose="020B0604020202020204" pitchFamily="34" charset="0"/>
              <a:buChar char="•"/>
              <a:defRPr/>
            </a:pPr>
            <a:endParaRPr lang="en-US" altLang="en-US" sz="2000" dirty="0"/>
          </a:p>
        </p:txBody>
      </p:sp>
    </p:spTree>
    <p:extLst>
      <p:ext uri="{BB962C8B-B14F-4D97-AF65-F5344CB8AC3E}">
        <p14:creationId xmlns:p14="http://schemas.microsoft.com/office/powerpoint/2010/main" val="129901597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747678" y="396875"/>
            <a:ext cx="6553200" cy="685800"/>
          </a:xfrm>
        </p:spPr>
        <p:txBody>
          <a:bodyPr rtlCol="0">
            <a:normAutofit/>
          </a:bodyPr>
          <a:lstStyle/>
          <a:p>
            <a:pPr eaLnBrk="1" fontAlgn="auto" hangingPunct="1">
              <a:spcAft>
                <a:spcPts val="0"/>
              </a:spcAft>
              <a:defRPr/>
            </a:pPr>
            <a:r>
              <a:rPr lang="en-US" altLang="en-US" i="1" dirty="0"/>
              <a:t>while</a:t>
            </a:r>
            <a:r>
              <a:rPr lang="en-US" altLang="en-US" dirty="0"/>
              <a:t> Loop Logic</a:t>
            </a:r>
          </a:p>
        </p:txBody>
      </p:sp>
      <p:sp>
        <p:nvSpPr>
          <p:cNvPr id="23556" name="Rectangle 22"/>
          <p:cNvSpPr>
            <a:spLocks noChangeArrowheads="1"/>
          </p:cNvSpPr>
          <p:nvPr/>
        </p:nvSpPr>
        <p:spPr bwMode="auto">
          <a:xfrm>
            <a:off x="5105400" y="2895600"/>
            <a:ext cx="3581400" cy="1939925"/>
          </a:xfrm>
          <a:prstGeom prst="rect">
            <a:avLst/>
          </a:prstGeom>
          <a:noFill/>
          <a:ln w="1905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n-US" altLang="en-US" sz="2000" b="1" u="sng" dirty="0">
                <a:latin typeface="Arial" charset="0"/>
                <a:ea typeface="Arial" charset="0"/>
                <a:cs typeface="Arial" charset="0"/>
              </a:rPr>
              <a:t>Note:</a:t>
            </a:r>
            <a:r>
              <a:rPr lang="en-US" altLang="en-US" sz="2000" dirty="0">
                <a:latin typeface="Arial" charset="0"/>
                <a:ea typeface="Arial" charset="0"/>
                <a:cs typeface="Arial" charset="0"/>
              </a:rPr>
              <a:t> If the initial evaluation of the condition is false,  the loop body executes </a:t>
            </a:r>
            <a:r>
              <a:rPr lang="en-US" altLang="en-US" sz="2000" u="sng" dirty="0">
                <a:latin typeface="Arial" charset="0"/>
                <a:ea typeface="Arial" charset="0"/>
                <a:cs typeface="Arial" charset="0"/>
              </a:rPr>
              <a:t>zero times</a:t>
            </a:r>
            <a:r>
              <a:rPr lang="en-US" altLang="en-US" sz="2000" dirty="0">
                <a:latin typeface="Arial" charset="0"/>
                <a:ea typeface="Arial" charset="0"/>
                <a:cs typeface="Arial" charset="0"/>
              </a:rPr>
              <a:t>. Therefore, the while loop executes </a:t>
            </a:r>
            <a:r>
              <a:rPr lang="en-US" altLang="en-US" sz="2000" dirty="0">
                <a:solidFill>
                  <a:srgbClr val="0000FF"/>
                </a:solidFill>
                <a:latin typeface="Arial" charset="0"/>
                <a:ea typeface="Arial" charset="0"/>
                <a:cs typeface="Arial" charset="0"/>
              </a:rPr>
              <a:t>zero or more times</a:t>
            </a:r>
          </a:p>
        </p:txBody>
      </p:sp>
      <p:pic>
        <p:nvPicPr>
          <p:cNvPr id="4" name="Picture 3" descr="This image shows a flowchart of how a while loop works.  The condition is evaluated as a first step.  If it is false, the loop continues to the next line at the end of the loop.  If the condition is true, the loop executes the statements inside the loop." title="While loop log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35" y="990600"/>
            <a:ext cx="3959580" cy="4864100"/>
          </a:xfrm>
          <a:prstGeom prst="rect">
            <a:avLst/>
          </a:prstGeom>
        </p:spPr>
      </p:pic>
    </p:spTree>
    <p:extLst>
      <p:ext uri="{BB962C8B-B14F-4D97-AF65-F5344CB8AC3E}">
        <p14:creationId xmlns:p14="http://schemas.microsoft.com/office/powerpoint/2010/main" val="124266919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n-US" altLang="en-US" dirty="0"/>
              <a:t>Example: Writing 1,000 Sentences</a:t>
            </a:r>
            <a:br>
              <a:rPr lang="en-US" altLang="en-US" dirty="0"/>
            </a:br>
            <a:r>
              <a:rPr lang="en-US" altLang="en-US" sz="2143" dirty="0"/>
              <a:t>(using a while loop)</a:t>
            </a:r>
            <a:endParaRPr lang="en-US" altLang="en-US" dirty="0"/>
          </a:p>
        </p:txBody>
      </p:sp>
      <p:sp>
        <p:nvSpPr>
          <p:cNvPr id="41987" name="Rectangle 3"/>
          <p:cNvSpPr>
            <a:spLocks noGrp="1" noChangeArrowheads="1"/>
          </p:cNvSpPr>
          <p:nvPr>
            <p:ph idx="1"/>
          </p:nvPr>
        </p:nvSpPr>
        <p:spPr/>
        <p:txBody>
          <a:bodyPr/>
          <a:lstStyle/>
          <a:p>
            <a:pPr lvl="1">
              <a:buFontTx/>
              <a:buNone/>
            </a:pPr>
            <a:r>
              <a:rPr lang="en-US" altLang="en-US" sz="2800" dirty="0"/>
              <a:t>counter = 0</a:t>
            </a:r>
          </a:p>
          <a:p>
            <a:pPr lvl="1">
              <a:buFontTx/>
              <a:buNone/>
            </a:pPr>
            <a:endParaRPr lang="en-US" altLang="en-US" sz="2800" dirty="0"/>
          </a:p>
          <a:p>
            <a:pPr lvl="1">
              <a:buFontTx/>
              <a:buNone/>
            </a:pPr>
            <a:r>
              <a:rPr lang="en-US" altLang="en-US" sz="2800" dirty="0">
                <a:solidFill>
                  <a:srgbClr val="0432FF"/>
                </a:solidFill>
              </a:rPr>
              <a:t>while</a:t>
            </a:r>
            <a:r>
              <a:rPr lang="en-US" altLang="en-US" sz="2800" dirty="0"/>
              <a:t> counter &lt; 1000:</a:t>
            </a:r>
          </a:p>
          <a:p>
            <a:pPr lvl="1">
              <a:buFontTx/>
              <a:buNone/>
            </a:pPr>
            <a:r>
              <a:rPr lang="en-US" altLang="en-US" sz="2800" dirty="0"/>
              <a:t>	print (str(counter) + “ I will not…”)</a:t>
            </a:r>
          </a:p>
        </p:txBody>
      </p:sp>
      <p:sp>
        <p:nvSpPr>
          <p:cNvPr id="41988" name="Rectangle 4"/>
          <p:cNvSpPr>
            <a:spLocks noChangeArrowheads="1"/>
          </p:cNvSpPr>
          <p:nvPr/>
        </p:nvSpPr>
        <p:spPr bwMode="auto">
          <a:xfrm>
            <a:off x="7628576" y="2626205"/>
            <a:ext cx="816544" cy="699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9" name="Text Box 5"/>
          <p:cNvSpPr txBox="1">
            <a:spLocks noChangeArrowheads="1"/>
          </p:cNvSpPr>
          <p:nvPr/>
        </p:nvSpPr>
        <p:spPr bwMode="auto">
          <a:xfrm>
            <a:off x="7511927" y="2208212"/>
            <a:ext cx="971741" cy="3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837" dirty="0"/>
              <a:t>counter</a:t>
            </a:r>
          </a:p>
        </p:txBody>
      </p:sp>
      <p:sp>
        <p:nvSpPr>
          <p:cNvPr id="41990" name="Text Box 6"/>
          <p:cNvSpPr txBox="1">
            <a:spLocks noChangeArrowheads="1"/>
          </p:cNvSpPr>
          <p:nvPr/>
        </p:nvSpPr>
        <p:spPr bwMode="auto">
          <a:xfrm>
            <a:off x="7816275" y="2633428"/>
            <a:ext cx="441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solidFill>
                  <a:srgbClr val="FF0000"/>
                </a:solidFill>
              </a:rPr>
              <a:t>0</a:t>
            </a:r>
            <a:endParaRPr lang="en-US" altLang="en-US" dirty="0">
              <a:solidFill>
                <a:srgbClr val="FF0000"/>
              </a:solidFill>
            </a:endParaRPr>
          </a:p>
        </p:txBody>
      </p:sp>
      <p:sp>
        <p:nvSpPr>
          <p:cNvPr id="10" name="TextBox 9">
            <a:extLst>
              <a:ext uri="{FF2B5EF4-FFF2-40B4-BE49-F238E27FC236}">
                <a16:creationId xmlns:a16="http://schemas.microsoft.com/office/drawing/2014/main" id="{A025314B-42D6-5941-8CEB-CC71F1DF9399}"/>
              </a:ext>
            </a:extLst>
          </p:cNvPr>
          <p:cNvSpPr txBox="1"/>
          <p:nvPr/>
        </p:nvSpPr>
        <p:spPr>
          <a:xfrm>
            <a:off x="6457950" y="5486400"/>
            <a:ext cx="2228850" cy="762000"/>
          </a:xfrm>
          <a:prstGeom prst="rect">
            <a:avLst/>
          </a:prstGeom>
          <a:solidFill>
            <a:schemeClr val="bg1"/>
          </a:solidFill>
        </p:spPr>
        <p:txBody>
          <a:bodyPr wrap="square" rtlCol="0">
            <a:spAutoFit/>
          </a:bodyPr>
          <a:lstStyle/>
          <a:p>
            <a:endParaRPr lang="en-US" dirty="0"/>
          </a:p>
        </p:txBody>
      </p:sp>
      <p:pic>
        <p:nvPicPr>
          <p:cNvPr id="2" name="Graphic 5">
            <a:extLst>
              <a:ext uri="{FF2B5EF4-FFF2-40B4-BE49-F238E27FC236}">
                <a16:creationId xmlns:a16="http://schemas.microsoft.com/office/drawing/2014/main" id="{B8EE8491-2EB3-D36C-1B80-BB153502A7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1927" y="4968876"/>
            <a:ext cx="1057275" cy="1285875"/>
          </a:xfrm>
          <a:prstGeom prst="rect">
            <a:avLst/>
          </a:prstGeom>
        </p:spPr>
      </p:pic>
    </p:spTree>
    <p:extLst>
      <p:ext uri="{BB962C8B-B14F-4D97-AF65-F5344CB8AC3E}">
        <p14:creationId xmlns:p14="http://schemas.microsoft.com/office/powerpoint/2010/main" val="1177220499"/>
      </p:ext>
    </p:extLst>
  </p:cSld>
  <p:clrMapOvr>
    <a:masterClrMapping/>
  </p:clrMapOvr>
</p:sld>
</file>

<file path=ppt/theme/theme1.xml><?xml version="1.0" encoding="utf-8"?>
<a:theme xmlns:a="http://schemas.openxmlformats.org/drawingml/2006/main" name="PPT2_16to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PPT2_16to9</Template>
  <TotalTime>9795</TotalTime>
  <Words>3027</Words>
  <Application>Microsoft Macintosh PowerPoint</Application>
  <PresentationFormat>On-screen Show (4:3)</PresentationFormat>
  <Paragraphs>530</Paragraphs>
  <Slides>69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Arial Unicode MS</vt:lpstr>
      <vt:lpstr>Arial</vt:lpstr>
      <vt:lpstr>Calibri</vt:lpstr>
      <vt:lpstr>Calibri Light</vt:lpstr>
      <vt:lpstr>Consolas</vt:lpstr>
      <vt:lpstr>Courier New</vt:lpstr>
      <vt:lpstr>Times</vt:lpstr>
      <vt:lpstr>Times New Roman</vt:lpstr>
      <vt:lpstr>PPT2_16to9</vt:lpstr>
      <vt:lpstr>PowerPoint Presentation</vt:lpstr>
      <vt:lpstr>Topics</vt:lpstr>
      <vt:lpstr>Motivation</vt:lpstr>
      <vt:lpstr>Loop Statements</vt:lpstr>
      <vt:lpstr>Loop Statements</vt:lpstr>
      <vt:lpstr>General criteria for loops</vt:lpstr>
      <vt:lpstr>while Loop Statement</vt:lpstr>
      <vt:lpstr>while Loop Logic</vt:lpstr>
      <vt:lpstr>Example: Writing 1,000 Sentences (using a while loop)</vt:lpstr>
      <vt:lpstr>Example: Writing 1,000 Sentences (using a while loop)</vt:lpstr>
      <vt:lpstr>Example: Writing 1,000 Sentences (using a while loop)</vt:lpstr>
      <vt:lpstr>Example: Writing 1,000 Sentences (using a while loop)</vt:lpstr>
      <vt:lpstr>Example: Writing 1,000 Sentences (using a while loop)</vt:lpstr>
      <vt:lpstr>Example: Writing 1,000 Sentences (using a while loop)</vt:lpstr>
      <vt:lpstr>Example: Writing 1,000 Sentences (using a while loop)</vt:lpstr>
      <vt:lpstr>Example: Writing 1,000 Sentences (using a while loop)</vt:lpstr>
      <vt:lpstr>Example: Writing 1,000 Sentences (using a while loop)</vt:lpstr>
      <vt:lpstr>Infinite Loops</vt:lpstr>
      <vt:lpstr>Problem Solved</vt:lpstr>
      <vt:lpstr>Problem Solved</vt:lpstr>
      <vt:lpstr>Problem Solved</vt:lpstr>
      <vt:lpstr>Problem Solved</vt:lpstr>
      <vt:lpstr>Problem Solved</vt:lpstr>
      <vt:lpstr>Problem Solved</vt:lpstr>
      <vt:lpstr>Problem Solved</vt:lpstr>
      <vt:lpstr>Problem Solved</vt:lpstr>
      <vt:lpstr>Problem Solved</vt:lpstr>
      <vt:lpstr>Problem Solved</vt:lpstr>
      <vt:lpstr>How does it end?</vt:lpstr>
      <vt:lpstr>Problem Solved</vt:lpstr>
      <vt:lpstr>Problem Solved</vt:lpstr>
      <vt:lpstr>Problem Solved</vt:lpstr>
      <vt:lpstr>How does it end?</vt:lpstr>
      <vt:lpstr>Sentinel Values</vt:lpstr>
      <vt:lpstr>Input Validation</vt:lpstr>
      <vt:lpstr>In-class Problem: Input Validation</vt:lpstr>
      <vt:lpstr>Input Validation Example</vt:lpstr>
      <vt:lpstr>for Loop</vt:lpstr>
      <vt:lpstr>for Loop syntax</vt:lpstr>
      <vt:lpstr>for Loop in action</vt:lpstr>
      <vt:lpstr>for Loop in action</vt:lpstr>
      <vt:lpstr>for Loop in action</vt:lpstr>
      <vt:lpstr>for Loop in action</vt:lpstr>
      <vt:lpstr>for Loop in action</vt:lpstr>
      <vt:lpstr>for Loop in action</vt:lpstr>
      <vt:lpstr>for Loop in action</vt:lpstr>
      <vt:lpstr>for Loop in action</vt:lpstr>
      <vt:lpstr>for Loop in action</vt:lpstr>
      <vt:lpstr>for Loop in action</vt:lpstr>
      <vt:lpstr>for Loop in action</vt:lpstr>
      <vt:lpstr>for Loop in action</vt:lpstr>
      <vt:lpstr>for Loop syntax</vt:lpstr>
      <vt:lpstr>for Loop syntax</vt:lpstr>
      <vt:lpstr>for Loop syntax</vt:lpstr>
      <vt:lpstr>for Loop syntax</vt:lpstr>
      <vt:lpstr>In-class Problem:</vt:lpstr>
      <vt:lpstr>for Loop Example</vt:lpstr>
      <vt:lpstr>5.  Infinite Loops</vt:lpstr>
      <vt:lpstr>Example</vt:lpstr>
      <vt:lpstr>Be Careful!</vt:lpstr>
      <vt:lpstr>6.  Nested Loops</vt:lpstr>
      <vt:lpstr>Nested for Loop Example</vt:lpstr>
      <vt:lpstr>Python – Nested for Loop Example</vt:lpstr>
      <vt:lpstr>Nested Loops Iterations</vt:lpstr>
      <vt:lpstr>  7. Using break and continue</vt:lpstr>
      <vt:lpstr>Example of break</vt:lpstr>
      <vt:lpstr>Example of continue</vt:lpstr>
      <vt:lpstr>In-class Problem</vt:lpstr>
      <vt:lpstr>In-class Problem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CSE1301</dc:title>
  <dc:creator>Jon Preston</dc:creator>
  <cp:lastModifiedBy>Harshitha N</cp:lastModifiedBy>
  <cp:revision>487</cp:revision>
  <dcterms:created xsi:type="dcterms:W3CDTF">2017-03-19T10:32:05Z</dcterms:created>
  <dcterms:modified xsi:type="dcterms:W3CDTF">2024-08-26T23:07:24Z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2012-04-21T00:00:00Z</vt:filetime>
  </property>
  <property fmtid="{D5CDD505-2E9C-101B-9397-08002B2CF9AE}" pid="3" name="LastSaved">
    <vt:filetime>2017-03-19T00:00:00Z</vt:filetime>
  </property>
</Properties>
</file>