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8" r:id="rId1"/>
  </p:sldMasterIdLst>
  <p:notesMasterIdLst>
    <p:notesMasterId r:id="rId34"/>
  </p:notesMasterIdLst>
  <p:handoutMasterIdLst>
    <p:handoutMasterId r:id="rId35"/>
  </p:handoutMasterIdLst>
  <p:sldIdLst>
    <p:sldId id="417" r:id="rId2"/>
    <p:sldId id="419" r:id="rId3"/>
    <p:sldId id="297" r:id="rId4"/>
    <p:sldId id="294" r:id="rId5"/>
    <p:sldId id="296" r:id="rId6"/>
    <p:sldId id="331" r:id="rId7"/>
    <p:sldId id="298" r:id="rId8"/>
    <p:sldId id="411" r:id="rId9"/>
    <p:sldId id="421" r:id="rId10"/>
    <p:sldId id="302" r:id="rId11"/>
    <p:sldId id="305" r:id="rId12"/>
    <p:sldId id="306" r:id="rId13"/>
    <p:sldId id="364" r:id="rId14"/>
    <p:sldId id="383" r:id="rId15"/>
    <p:sldId id="334" r:id="rId16"/>
    <p:sldId id="308" r:id="rId17"/>
    <p:sldId id="310" r:id="rId18"/>
    <p:sldId id="311" r:id="rId19"/>
    <p:sldId id="312" r:id="rId20"/>
    <p:sldId id="314" r:id="rId21"/>
    <p:sldId id="317" r:id="rId22"/>
    <p:sldId id="318" r:id="rId23"/>
    <p:sldId id="320" r:id="rId24"/>
    <p:sldId id="327" r:id="rId25"/>
    <p:sldId id="329" r:id="rId26"/>
    <p:sldId id="338" r:id="rId27"/>
    <p:sldId id="420" r:id="rId28"/>
    <p:sldId id="324" r:id="rId29"/>
    <p:sldId id="325" r:id="rId30"/>
    <p:sldId id="322" r:id="rId31"/>
    <p:sldId id="323" r:id="rId32"/>
    <p:sldId id="418" r:id="rId33"/>
  </p:sldIdLst>
  <p:sldSz cx="9144000" cy="6858000" type="screen4x3"/>
  <p:notesSz cx="9144000" cy="6858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339933"/>
    <a:srgbClr val="29BC6C"/>
    <a:srgbClr val="FFFF99"/>
    <a:srgbClr val="996633"/>
    <a:srgbClr val="FF0000"/>
    <a:srgbClr val="88BA62"/>
    <a:srgbClr val="08080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43EC089-A6BB-4DC3-AE18-C754E27A9D50}" v="6" dt="2026-01-08T21:00:36.989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533" autoAdjust="0"/>
    <p:restoredTop sz="95356" autoAdjust="0"/>
  </p:normalViewPr>
  <p:slideViewPr>
    <p:cSldViewPr>
      <p:cViewPr varScale="1">
        <p:scale>
          <a:sx n="244" d="100"/>
          <a:sy n="244" d="100"/>
        </p:scale>
        <p:origin x="3132" y="186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-759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2040" y="8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40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un Sik Kim" userId="bcacccfb-5b99-4a48-9177-2a3e26ed3d66" providerId="ADAL" clId="{485F4389-DBC3-4BEC-B436-6BB95A1F8494}"/>
    <pc:docChg chg="undo custSel addSld delSld modSld">
      <pc:chgData name="Eun Sik Kim" userId="bcacccfb-5b99-4a48-9177-2a3e26ed3d66" providerId="ADAL" clId="{485F4389-DBC3-4BEC-B436-6BB95A1F8494}" dt="2026-01-08T21:00:41.660" v="307" actId="1035"/>
      <pc:docMkLst>
        <pc:docMk/>
      </pc:docMkLst>
      <pc:sldChg chg="add del">
        <pc:chgData name="Eun Sik Kim" userId="bcacccfb-5b99-4a48-9177-2a3e26ed3d66" providerId="ADAL" clId="{485F4389-DBC3-4BEC-B436-6BB95A1F8494}" dt="2026-01-08T20:49:06.548" v="5" actId="47"/>
        <pc:sldMkLst>
          <pc:docMk/>
          <pc:sldMk cId="661077427" sldId="294"/>
        </pc:sldMkLst>
      </pc:sldChg>
      <pc:sldChg chg="del">
        <pc:chgData name="Eun Sik Kim" userId="bcacccfb-5b99-4a48-9177-2a3e26ed3d66" providerId="ADAL" clId="{485F4389-DBC3-4BEC-B436-6BB95A1F8494}" dt="2026-01-08T20:48:53.250" v="2" actId="47"/>
        <pc:sldMkLst>
          <pc:docMk/>
          <pc:sldMk cId="2335832153" sldId="300"/>
        </pc:sldMkLst>
      </pc:sldChg>
      <pc:sldChg chg="add del">
        <pc:chgData name="Eun Sik Kim" userId="bcacccfb-5b99-4a48-9177-2a3e26ed3d66" providerId="ADAL" clId="{485F4389-DBC3-4BEC-B436-6BB95A1F8494}" dt="2026-01-08T20:48:53.250" v="2" actId="47"/>
        <pc:sldMkLst>
          <pc:docMk/>
          <pc:sldMk cId="1392800432" sldId="301"/>
        </pc:sldMkLst>
      </pc:sldChg>
      <pc:sldChg chg="del">
        <pc:chgData name="Eun Sik Kim" userId="bcacccfb-5b99-4a48-9177-2a3e26ed3d66" providerId="ADAL" clId="{485F4389-DBC3-4BEC-B436-6BB95A1F8494}" dt="2026-01-08T20:48:53.250" v="2" actId="47"/>
        <pc:sldMkLst>
          <pc:docMk/>
          <pc:sldMk cId="2801309148" sldId="303"/>
        </pc:sldMkLst>
      </pc:sldChg>
      <pc:sldChg chg="del">
        <pc:chgData name="Eun Sik Kim" userId="bcacccfb-5b99-4a48-9177-2a3e26ed3d66" providerId="ADAL" clId="{485F4389-DBC3-4BEC-B436-6BB95A1F8494}" dt="2026-01-08T20:49:14.303" v="6" actId="47"/>
        <pc:sldMkLst>
          <pc:docMk/>
          <pc:sldMk cId="673672809" sldId="313"/>
        </pc:sldMkLst>
      </pc:sldChg>
      <pc:sldChg chg="del">
        <pc:chgData name="Eun Sik Kim" userId="bcacccfb-5b99-4a48-9177-2a3e26ed3d66" providerId="ADAL" clId="{485F4389-DBC3-4BEC-B436-6BB95A1F8494}" dt="2026-01-08T20:49:26.224" v="7" actId="47"/>
        <pc:sldMkLst>
          <pc:docMk/>
          <pc:sldMk cId="3601002634" sldId="319"/>
        </pc:sldMkLst>
      </pc:sldChg>
      <pc:sldChg chg="del">
        <pc:chgData name="Eun Sik Kim" userId="bcacccfb-5b99-4a48-9177-2a3e26ed3d66" providerId="ADAL" clId="{485F4389-DBC3-4BEC-B436-6BB95A1F8494}" dt="2026-01-08T20:49:30.467" v="8" actId="47"/>
        <pc:sldMkLst>
          <pc:docMk/>
          <pc:sldMk cId="2432277234" sldId="328"/>
        </pc:sldMkLst>
      </pc:sldChg>
      <pc:sldChg chg="del">
        <pc:chgData name="Eun Sik Kim" userId="bcacccfb-5b99-4a48-9177-2a3e26ed3d66" providerId="ADAL" clId="{485F4389-DBC3-4BEC-B436-6BB95A1F8494}" dt="2026-01-08T20:48:53.250" v="2" actId="47"/>
        <pc:sldMkLst>
          <pc:docMk/>
          <pc:sldMk cId="2137301353" sldId="333"/>
        </pc:sldMkLst>
      </pc:sldChg>
      <pc:sldChg chg="del">
        <pc:chgData name="Eun Sik Kim" userId="bcacccfb-5b99-4a48-9177-2a3e26ed3d66" providerId="ADAL" clId="{485F4389-DBC3-4BEC-B436-6BB95A1F8494}" dt="2026-01-08T20:49:14.303" v="6" actId="47"/>
        <pc:sldMkLst>
          <pc:docMk/>
          <pc:sldMk cId="3895709989" sldId="335"/>
        </pc:sldMkLst>
      </pc:sldChg>
      <pc:sldChg chg="del">
        <pc:chgData name="Eun Sik Kim" userId="bcacccfb-5b99-4a48-9177-2a3e26ed3d66" providerId="ADAL" clId="{485F4389-DBC3-4BEC-B436-6BB95A1F8494}" dt="2026-01-08T20:49:26.224" v="7" actId="47"/>
        <pc:sldMkLst>
          <pc:docMk/>
          <pc:sldMk cId="3519915056" sldId="336"/>
        </pc:sldMkLst>
      </pc:sldChg>
      <pc:sldChg chg="del">
        <pc:chgData name="Eun Sik Kim" userId="bcacccfb-5b99-4a48-9177-2a3e26ed3d66" providerId="ADAL" clId="{485F4389-DBC3-4BEC-B436-6BB95A1F8494}" dt="2026-01-08T20:49:30.467" v="8" actId="47"/>
        <pc:sldMkLst>
          <pc:docMk/>
          <pc:sldMk cId="1066703153" sldId="337"/>
        </pc:sldMkLst>
      </pc:sldChg>
      <pc:sldChg chg="modSp mod">
        <pc:chgData name="Eun Sik Kim" userId="bcacccfb-5b99-4a48-9177-2a3e26ed3d66" providerId="ADAL" clId="{485F4389-DBC3-4BEC-B436-6BB95A1F8494}" dt="2026-01-08T21:00:07.838" v="296" actId="20577"/>
        <pc:sldMkLst>
          <pc:docMk/>
          <pc:sldMk cId="731813721" sldId="411"/>
        </pc:sldMkLst>
        <pc:spChg chg="mod">
          <ac:chgData name="Eun Sik Kim" userId="bcacccfb-5b99-4a48-9177-2a3e26ed3d66" providerId="ADAL" clId="{485F4389-DBC3-4BEC-B436-6BB95A1F8494}" dt="2026-01-08T21:00:07.838" v="296" actId="20577"/>
          <ac:spMkLst>
            <pc:docMk/>
            <pc:sldMk cId="731813721" sldId="411"/>
            <ac:spMk id="4" creationId="{87B1D2D9-99A7-21C8-5320-C31416F9AB1C}"/>
          </ac:spMkLst>
        </pc:spChg>
      </pc:sldChg>
      <pc:sldChg chg="del">
        <pc:chgData name="Eun Sik Kim" userId="bcacccfb-5b99-4a48-9177-2a3e26ed3d66" providerId="ADAL" clId="{485F4389-DBC3-4BEC-B436-6BB95A1F8494}" dt="2026-01-08T20:48:53.295" v="3" actId="47"/>
        <pc:sldMkLst>
          <pc:docMk/>
          <pc:sldMk cId="672621359" sldId="412"/>
        </pc:sldMkLst>
      </pc:sldChg>
      <pc:sldChg chg="del">
        <pc:chgData name="Eun Sik Kim" userId="bcacccfb-5b99-4a48-9177-2a3e26ed3d66" providerId="ADAL" clId="{485F4389-DBC3-4BEC-B436-6BB95A1F8494}" dt="2026-01-08T20:49:14.303" v="6" actId="47"/>
        <pc:sldMkLst>
          <pc:docMk/>
          <pc:sldMk cId="2889124748" sldId="414"/>
        </pc:sldMkLst>
      </pc:sldChg>
      <pc:sldChg chg="del">
        <pc:chgData name="Eun Sik Kim" userId="bcacccfb-5b99-4a48-9177-2a3e26ed3d66" providerId="ADAL" clId="{485F4389-DBC3-4BEC-B436-6BB95A1F8494}" dt="2026-01-08T20:49:26.224" v="7" actId="47"/>
        <pc:sldMkLst>
          <pc:docMk/>
          <pc:sldMk cId="2989240057" sldId="415"/>
        </pc:sldMkLst>
      </pc:sldChg>
      <pc:sldChg chg="del">
        <pc:chgData name="Eun Sik Kim" userId="bcacccfb-5b99-4a48-9177-2a3e26ed3d66" providerId="ADAL" clId="{485F4389-DBC3-4BEC-B436-6BB95A1F8494}" dt="2026-01-08T20:49:30.467" v="8" actId="47"/>
        <pc:sldMkLst>
          <pc:docMk/>
          <pc:sldMk cId="934832902" sldId="416"/>
        </pc:sldMkLst>
      </pc:sldChg>
      <pc:sldChg chg="addSp delSp modSp add mod">
        <pc:chgData name="Eun Sik Kim" userId="bcacccfb-5b99-4a48-9177-2a3e26ed3d66" providerId="ADAL" clId="{485F4389-DBC3-4BEC-B436-6BB95A1F8494}" dt="2026-01-08T21:00:41.660" v="307" actId="1035"/>
        <pc:sldMkLst>
          <pc:docMk/>
          <pc:sldMk cId="2759685305" sldId="421"/>
        </pc:sldMkLst>
        <pc:spChg chg="del mod">
          <ac:chgData name="Eun Sik Kim" userId="bcacccfb-5b99-4a48-9177-2a3e26ed3d66" providerId="ADAL" clId="{485F4389-DBC3-4BEC-B436-6BB95A1F8494}" dt="2026-01-08T21:00:36.989" v="303" actId="478"/>
          <ac:spMkLst>
            <pc:docMk/>
            <pc:sldMk cId="2759685305" sldId="421"/>
            <ac:spMk id="4" creationId="{583A55CD-2655-90B4-296A-6C779136DB57}"/>
          </ac:spMkLst>
        </pc:spChg>
        <pc:spChg chg="mod">
          <ac:chgData name="Eun Sik Kim" userId="bcacccfb-5b99-4a48-9177-2a3e26ed3d66" providerId="ADAL" clId="{485F4389-DBC3-4BEC-B436-6BB95A1F8494}" dt="2026-01-08T21:00:41.660" v="307" actId="1035"/>
          <ac:spMkLst>
            <pc:docMk/>
            <pc:sldMk cId="2759685305" sldId="421"/>
            <ac:spMk id="5" creationId="{ED885A53-BCD3-5F1B-8A7F-785DAB74DE9D}"/>
          </ac:spMkLst>
        </pc:spChg>
        <pc:spChg chg="add del mod">
          <ac:chgData name="Eun Sik Kim" userId="bcacccfb-5b99-4a48-9177-2a3e26ed3d66" providerId="ADAL" clId="{485F4389-DBC3-4BEC-B436-6BB95A1F8494}" dt="2026-01-08T21:00:27.118" v="300" actId="478"/>
          <ac:spMkLst>
            <pc:docMk/>
            <pc:sldMk cId="2759685305" sldId="421"/>
            <ac:spMk id="7" creationId="{75B3C76B-9758-3789-6A9E-A6C880FAD00E}"/>
          </ac:spMkLst>
        </pc:spChg>
        <pc:spChg chg="add mod">
          <ac:chgData name="Eun Sik Kim" userId="bcacccfb-5b99-4a48-9177-2a3e26ed3d66" providerId="ADAL" clId="{485F4389-DBC3-4BEC-B436-6BB95A1F8494}" dt="2026-01-08T21:00:34.899" v="302"/>
          <ac:spMkLst>
            <pc:docMk/>
            <pc:sldMk cId="2759685305" sldId="421"/>
            <ac:spMk id="8" creationId="{4C94352C-6066-552A-A115-70385BE5D0ED}"/>
          </ac:spMkLst>
        </pc:spChg>
        <pc:spChg chg="del mod">
          <ac:chgData name="Eun Sik Kim" userId="bcacccfb-5b99-4a48-9177-2a3e26ed3d66" providerId="ADAL" clId="{485F4389-DBC3-4BEC-B436-6BB95A1F8494}" dt="2026-01-08T21:00:23.711" v="299" actId="478"/>
          <ac:spMkLst>
            <pc:docMk/>
            <pc:sldMk cId="2759685305" sldId="421"/>
            <ac:spMk id="24579" creationId="{8BB67314-AF90-C3BA-1F60-BABA373774EB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BD8F707F-1A49-4CAD-981A-ABDA064C21F8}" type="datetimeFigureOut">
              <a:rPr lang="en-US" altLang="en-US"/>
              <a:pPr>
                <a:defRPr/>
              </a:pPr>
              <a:t>1/8/2026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6E8F7A83-E1C0-4614-8996-8F5AB7ED86C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45270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DA350DD0-2C7E-4DB3-A43B-F83008E550D6}" type="datetimeFigureOut">
              <a:rPr lang="en-US" altLang="en-US"/>
              <a:pPr>
                <a:defRPr/>
              </a:pPr>
              <a:t>1/8/2026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51188B4C-9DAE-4747-BEE1-46DF62478F5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5113090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>
            <a:extLst>
              <a:ext uri="{FF2B5EF4-FFF2-40B4-BE49-F238E27FC236}">
                <a16:creationId xmlns:a16="http://schemas.microsoft.com/office/drawing/2014/main" id="{D13379AF-AD4F-5F4E-9266-7FAFA05A45F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6" name="Notes Placeholder 2">
            <a:extLst>
              <a:ext uri="{FF2B5EF4-FFF2-40B4-BE49-F238E27FC236}">
                <a16:creationId xmlns:a16="http://schemas.microsoft.com/office/drawing/2014/main" id="{F0CE2319-C153-074A-83A5-BB831FA52AD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/>
              <a:t>Point out the beginning and end</a:t>
            </a:r>
          </a:p>
        </p:txBody>
      </p:sp>
      <p:sp>
        <p:nvSpPr>
          <p:cNvPr id="21507" name="Slide Number Placeholder 3">
            <a:extLst>
              <a:ext uri="{FF2B5EF4-FFF2-40B4-BE49-F238E27FC236}">
                <a16:creationId xmlns:a16="http://schemas.microsoft.com/office/drawing/2014/main" id="{6010C2B4-80AA-634E-AAAE-05777FAF7B9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7461293B-CEE1-164B-9C66-AD4D80DF8904}" type="slidenum">
              <a:rPr lang="en-US" altLang="en-US">
                <a:latin typeface="Calibri" panose="020F0502020204030204" pitchFamily="34" charset="0"/>
              </a:rPr>
              <a:pPr/>
              <a:t>5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01214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>
            <a:extLst>
              <a:ext uri="{FF2B5EF4-FFF2-40B4-BE49-F238E27FC236}">
                <a16:creationId xmlns:a16="http://schemas.microsoft.com/office/drawing/2014/main" id="{C43F8627-259D-8A48-A7E5-893A90184D3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4" name="Notes Placeholder 2">
            <a:extLst>
              <a:ext uri="{FF2B5EF4-FFF2-40B4-BE49-F238E27FC236}">
                <a16:creationId xmlns:a16="http://schemas.microsoft.com/office/drawing/2014/main" id="{1ECD87AC-3612-F546-A773-2DD08DD8E9D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/>
              <a:t>Point out the beginning and end</a:t>
            </a:r>
          </a:p>
        </p:txBody>
      </p:sp>
      <p:sp>
        <p:nvSpPr>
          <p:cNvPr id="23555" name="Slide Number Placeholder 3">
            <a:extLst>
              <a:ext uri="{FF2B5EF4-FFF2-40B4-BE49-F238E27FC236}">
                <a16:creationId xmlns:a16="http://schemas.microsoft.com/office/drawing/2014/main" id="{65095863-31EB-E143-B1AA-D5F06C8D780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773BF913-83CE-7A4B-9E13-BFF25D63C181}" type="slidenum">
              <a:rPr lang="en-US" altLang="en-US">
                <a:latin typeface="Calibri" panose="020F0502020204030204" pitchFamily="34" charset="0"/>
              </a:rPr>
              <a:pPr/>
              <a:t>6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26993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7"/>
            <a:ext cx="6858000" cy="165576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917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3828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99903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1949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9" r:id="rId1"/>
    <p:sldLayoutId id="2147483840" r:id="rId2"/>
    <p:sldLayoutId id="2147483845" r:id="rId3"/>
  </p:sldLayoutIdLst>
  <p:hf hd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FDA02547-4309-63A6-7EE8-1363CD69AD60}"/>
              </a:ext>
            </a:extLst>
          </p:cNvPr>
          <p:cNvSpPr txBox="1">
            <a:spLocks noChangeArrowheads="1"/>
          </p:cNvSpPr>
          <p:nvPr/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/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</a:pPr>
            <a:endParaRPr lang="en-US" altLang="en-US" sz="4800" b="1" dirty="0"/>
          </a:p>
          <a:p>
            <a:pPr algn="ctr" fontAlgn="auto">
              <a:spcAft>
                <a:spcPts val="0"/>
              </a:spcAft>
            </a:pPr>
            <a:r>
              <a:rPr lang="en-US" altLang="en-US" sz="4800" b="1" dirty="0"/>
              <a:t>CSE 1321</a:t>
            </a:r>
          </a:p>
          <a:p>
            <a:pPr algn="ctr" fontAlgn="auto">
              <a:spcAft>
                <a:spcPts val="0"/>
              </a:spcAft>
            </a:pPr>
            <a:r>
              <a:rPr lang="en-US" altLang="en-US" sz="4800" b="1" dirty="0"/>
              <a:t>Module 1 – Part 1</a:t>
            </a:r>
            <a:endParaRPr lang="en-US" altLang="en-US" sz="4745" b="1" dirty="0"/>
          </a:p>
        </p:txBody>
      </p:sp>
      <p:sp>
        <p:nvSpPr>
          <p:cNvPr id="4" name="Subtitle 4">
            <a:extLst>
              <a:ext uri="{FF2B5EF4-FFF2-40B4-BE49-F238E27FC236}">
                <a16:creationId xmlns:a16="http://schemas.microsoft.com/office/drawing/2014/main" id="{BDD4C7ED-EFCE-A222-C8BB-E634F483CF02}"/>
              </a:ext>
            </a:extLst>
          </p:cNvPr>
          <p:cNvSpPr txBox="1">
            <a:spLocks/>
          </p:cNvSpPr>
          <p:nvPr/>
        </p:nvSpPr>
        <p:spPr>
          <a:xfrm>
            <a:off x="1143000" y="3602037"/>
            <a:ext cx="6858000" cy="1655763"/>
          </a:xfrm>
          <a:prstGeom prst="rect">
            <a:avLst/>
          </a:prstGeom>
        </p:spPr>
        <p:txBody>
          <a:bodyPr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None/>
            </a:pPr>
            <a:r>
              <a:rPr lang="en-US" sz="3400" b="1" dirty="0"/>
              <a:t>A programming Primer</a:t>
            </a:r>
            <a:endParaRPr lang="en-US" sz="3400" dirty="0"/>
          </a:p>
        </p:txBody>
      </p:sp>
    </p:spTree>
    <p:extLst>
      <p:ext uri="{BB962C8B-B14F-4D97-AF65-F5344CB8AC3E}">
        <p14:creationId xmlns:p14="http://schemas.microsoft.com/office/powerpoint/2010/main" val="5787072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D86B17-ED13-DF49-86DF-52F5B21E2D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400" dirty="0"/>
              <a:t>Lesson #1: Learned</a:t>
            </a:r>
          </a:p>
        </p:txBody>
      </p:sp>
      <p:sp>
        <p:nvSpPr>
          <p:cNvPr id="25605" name="TextBox 6">
            <a:extLst>
              <a:ext uri="{FF2B5EF4-FFF2-40B4-BE49-F238E27FC236}">
                <a16:creationId xmlns:a16="http://schemas.microsoft.com/office/drawing/2014/main" id="{27CAD674-6339-BA4F-AE42-2E834B1B40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8552" y="2890391"/>
            <a:ext cx="6926896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200" u="sng" dirty="0"/>
              <a:t>All of them contain </a:t>
            </a:r>
            <a:r>
              <a:rPr lang="en-US" altLang="en-US" sz="3200" u="sng" dirty="0">
                <a:solidFill>
                  <a:srgbClr val="0000FF"/>
                </a:solidFill>
              </a:rPr>
              <a:t>main</a:t>
            </a:r>
            <a:r>
              <a:rPr lang="en-US" altLang="en-US" sz="3200" u="sng" dirty="0"/>
              <a:t>, which is the</a:t>
            </a:r>
          </a:p>
          <a:p>
            <a:pPr algn="ctr" eaLnBrk="1" hangingPunct="1"/>
            <a:r>
              <a:rPr lang="en-US" altLang="en-US" sz="3200" u="sng" dirty="0"/>
              <a:t>entry/starting point of the program</a:t>
            </a:r>
          </a:p>
        </p:txBody>
      </p:sp>
    </p:spTree>
    <p:extLst>
      <p:ext uri="{BB962C8B-B14F-4D97-AF65-F5344CB8AC3E}">
        <p14:creationId xmlns:p14="http://schemas.microsoft.com/office/powerpoint/2010/main" val="23186036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88FDBA-E98F-B340-AE23-5C8E79B453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/>
              <a:t>Lesson #2: Learned</a:t>
            </a:r>
          </a:p>
        </p:txBody>
      </p:sp>
      <p:sp>
        <p:nvSpPr>
          <p:cNvPr id="31749" name="TextBox 6">
            <a:extLst>
              <a:ext uri="{FF2B5EF4-FFF2-40B4-BE49-F238E27FC236}">
                <a16:creationId xmlns:a16="http://schemas.microsoft.com/office/drawing/2014/main" id="{B32A72EF-66DD-2A44-9B1D-609B3F5BE6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9175" y="3124200"/>
            <a:ext cx="7108825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200" u="sng"/>
              <a:t>All (decent) languages have the ability</a:t>
            </a:r>
          </a:p>
          <a:p>
            <a:pPr algn="ctr" eaLnBrk="1" hangingPunct="1"/>
            <a:r>
              <a:rPr lang="en-US" altLang="en-US" sz="3200" u="sng"/>
              <a:t>to print to the console/screen</a:t>
            </a:r>
            <a:endParaRPr lang="en-US" altLang="en-US" sz="2800" u="sng"/>
          </a:p>
        </p:txBody>
      </p:sp>
    </p:spTree>
    <p:extLst>
      <p:ext uri="{BB962C8B-B14F-4D97-AF65-F5344CB8AC3E}">
        <p14:creationId xmlns:p14="http://schemas.microsoft.com/office/powerpoint/2010/main" val="19886138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2C2DFF-8399-A548-A462-7B53BF21BD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400" dirty="0"/>
              <a:t>Variables</a:t>
            </a:r>
          </a:p>
        </p:txBody>
      </p:sp>
      <p:sp>
        <p:nvSpPr>
          <p:cNvPr id="32770" name="Content Placeholder 2">
            <a:extLst>
              <a:ext uri="{FF2B5EF4-FFF2-40B4-BE49-F238E27FC236}">
                <a16:creationId xmlns:a16="http://schemas.microsoft.com/office/drawing/2014/main" id="{A1C7E92F-CD02-7840-88EC-8E71C9C62EC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28650" y="1524000"/>
            <a:ext cx="7886700" cy="4652963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altLang="en-US" sz="2400" dirty="0"/>
              <a:t>A variable is a name for a location in memory used to hold a data value.</a:t>
            </a:r>
          </a:p>
          <a:p>
            <a:pPr>
              <a:lnSpc>
                <a:spcPts val="700"/>
              </a:lnSpc>
              <a:spcBef>
                <a:spcPts val="25"/>
              </a:spcBef>
              <a:buFont typeface="Calibri" charset="0"/>
              <a:buNone/>
            </a:pPr>
            <a:endParaRPr lang="en-US" altLang="en-US" sz="2400" dirty="0"/>
          </a:p>
          <a:p>
            <a:pPr>
              <a:spcBef>
                <a:spcPct val="0"/>
              </a:spcBef>
            </a:pPr>
            <a:r>
              <a:rPr lang="en-US" altLang="en-US" sz="2400" dirty="0"/>
              <a:t>A variable must usually be declared by specifying the variable's name and the type of information that it will hold.</a:t>
            </a:r>
          </a:p>
          <a:p>
            <a:pPr lvl="1" eaLnBrk="1" hangingPunct="1"/>
            <a:r>
              <a:rPr lang="en-US" altLang="en-US" sz="2400" dirty="0"/>
              <a:t>Is of a particular “type” (more on this later)</a:t>
            </a:r>
          </a:p>
          <a:p>
            <a:pPr lvl="2" eaLnBrk="1" hangingPunct="1"/>
            <a:r>
              <a:rPr lang="en-US" altLang="en-US" sz="1800" dirty="0"/>
              <a:t>Integer</a:t>
            </a:r>
          </a:p>
          <a:p>
            <a:pPr lvl="2" eaLnBrk="1" hangingPunct="1"/>
            <a:r>
              <a:rPr lang="en-US" altLang="en-US" sz="1800" dirty="0"/>
              <a:t>Floating point number</a:t>
            </a:r>
          </a:p>
          <a:p>
            <a:pPr lvl="2" eaLnBrk="1" hangingPunct="1"/>
            <a:r>
              <a:rPr lang="en-US" altLang="en-US" sz="1800" dirty="0"/>
              <a:t>Character</a:t>
            </a:r>
          </a:p>
          <a:p>
            <a:pPr lvl="2" eaLnBrk="1" hangingPunct="1"/>
            <a:r>
              <a:rPr lang="en-US" altLang="en-US" sz="1800" dirty="0"/>
              <a:t>String </a:t>
            </a:r>
            <a:r>
              <a:rPr lang="mr-IN" altLang="en-US" sz="1800" dirty="0">
                <a:ea typeface="Mangal" panose="02040503050203030202" pitchFamily="18" charset="0"/>
              </a:rPr>
              <a:t>–</a:t>
            </a:r>
            <a:r>
              <a:rPr lang="en-US" altLang="en-US" sz="1800" dirty="0"/>
              <a:t> which is just text</a:t>
            </a:r>
          </a:p>
          <a:p>
            <a:pPr eaLnBrk="1" hangingPunct="1"/>
            <a:r>
              <a:rPr lang="en-US" altLang="en-US" sz="2400" dirty="0"/>
              <a:t>Usually, it’s two steps:</a:t>
            </a:r>
          </a:p>
          <a:p>
            <a:pPr lvl="1" eaLnBrk="1" hangingPunct="1"/>
            <a:r>
              <a:rPr lang="en-US" altLang="en-US" sz="2000" dirty="0"/>
              <a:t>“Declare” the variable </a:t>
            </a:r>
            <a:r>
              <a:rPr lang="mr-IN" altLang="en-US" sz="2000" dirty="0">
                <a:ea typeface="Mangal" panose="02040503050203030202" pitchFamily="18" charset="0"/>
              </a:rPr>
              <a:t>–</a:t>
            </a:r>
            <a:r>
              <a:rPr lang="en-US" altLang="en-US" sz="2000" dirty="0"/>
              <a:t> tell the computer what it is (do this only once)</a:t>
            </a:r>
          </a:p>
          <a:p>
            <a:pPr lvl="1" eaLnBrk="1" hangingPunct="1"/>
            <a:r>
              <a:rPr lang="en-US" altLang="en-US" sz="2000" dirty="0"/>
              <a:t>Assign values to the variable</a:t>
            </a:r>
          </a:p>
        </p:txBody>
      </p:sp>
    </p:spTree>
    <p:extLst>
      <p:ext uri="{BB962C8B-B14F-4D97-AF65-F5344CB8AC3E}">
        <p14:creationId xmlns:p14="http://schemas.microsoft.com/office/powerpoint/2010/main" val="14926256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/>
          </p:nvPr>
        </p:nvSpPr>
        <p:spPr>
          <a:xfrm>
            <a:off x="381000" y="457200"/>
            <a:ext cx="7543800" cy="993775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altLang="en-US" sz="4400" dirty="0">
                <a:ea typeface="Arial" charset="0"/>
                <a:cs typeface="Arial" charset="0"/>
              </a:rPr>
              <a:t>Identifiers</a:t>
            </a:r>
          </a:p>
        </p:txBody>
      </p:sp>
      <p:sp>
        <p:nvSpPr>
          <p:cNvPr id="20482" name="Rectangle 3"/>
          <p:cNvSpPr>
            <a:spLocks noGrp="1"/>
          </p:cNvSpPr>
          <p:nvPr>
            <p:ph idx="1"/>
          </p:nvPr>
        </p:nvSpPr>
        <p:spPr>
          <a:xfrm>
            <a:off x="628650" y="1676400"/>
            <a:ext cx="7886700" cy="4572000"/>
          </a:xfrm>
        </p:spPr>
        <p:txBody>
          <a:bodyPr rtlCol="0">
            <a:normAutofit lnSpcReduction="10000"/>
          </a:bodyPr>
          <a:lstStyle/>
          <a:p>
            <a:pPr marL="91440" indent="-91440" fontAlgn="auto">
              <a:buFont typeface="Calibri" panose="020F0502020204030204" pitchFamily="34" charset="0"/>
              <a:buChar char=" "/>
              <a:defRPr/>
            </a:pPr>
            <a:r>
              <a:rPr lang="en-US" altLang="en-US" sz="2900" dirty="0"/>
              <a:t>An identifier is just a </a:t>
            </a:r>
            <a:r>
              <a:rPr lang="en-US" altLang="en-US" sz="2900" u="sng" dirty="0"/>
              <a:t>name you give</a:t>
            </a:r>
            <a:r>
              <a:rPr lang="en-US" altLang="en-US" sz="2900" dirty="0"/>
              <a:t> a variable</a:t>
            </a:r>
            <a:br>
              <a:rPr lang="en-US" altLang="en-US" sz="2900" dirty="0"/>
            </a:br>
            <a:endParaRPr lang="en-US" altLang="en-US" sz="1000" dirty="0"/>
          </a:p>
          <a:p>
            <a:pPr marL="91440" indent="-91440" fontAlgn="auto">
              <a:buFont typeface="Calibri" panose="020F0502020204030204" pitchFamily="34" charset="0"/>
              <a:buChar char=" "/>
              <a:defRPr/>
            </a:pPr>
            <a:r>
              <a:rPr lang="en-US" altLang="en-US" sz="2900" dirty="0"/>
              <a:t>Rules for names:</a:t>
            </a:r>
          </a:p>
          <a:p>
            <a:pPr marL="384048" lvl="1" indent="-182880" fontAlgn="auto">
              <a:buFont typeface="Calibri" pitchFamily="34" charset="0"/>
              <a:buChar char="◦"/>
              <a:defRPr/>
            </a:pPr>
            <a:r>
              <a:rPr lang="en-US" altLang="en-US" sz="2400" dirty="0"/>
              <a:t>C# and C++: Must start with a letter, can contain essentially any number of letters and digits, but no spaces, case sensitive. It cannot be keywords or reserved words </a:t>
            </a:r>
            <a:r>
              <a:rPr lang="mr-IN" altLang="en-US" sz="2400" dirty="0"/>
              <a:t>–</a:t>
            </a:r>
            <a:r>
              <a:rPr lang="en-US" altLang="en-US" sz="2400" dirty="0"/>
              <a:t> which turn blue!</a:t>
            </a:r>
          </a:p>
          <a:p>
            <a:pPr marL="384048" lvl="1" indent="-182880" fontAlgn="auto">
              <a:buFont typeface="Calibri" pitchFamily="34" charset="0"/>
              <a:buChar char="◦"/>
              <a:defRPr/>
            </a:pPr>
            <a:r>
              <a:rPr lang="en-US" altLang="en-US" sz="2400" dirty="0"/>
              <a:t>Java: Must starts with a letter, an underscore (_), or a dollar sign ($). Cannot start with a digit. Cannot be a keywords (which turn blue). Can be of any length. Case sensitive.</a:t>
            </a:r>
          </a:p>
          <a:p>
            <a:pPr marL="384048" lvl="1" indent="-182880" fontAlgn="auto">
              <a:buFont typeface="Calibri" pitchFamily="34" charset="0"/>
              <a:buChar char="◦"/>
              <a:defRPr/>
            </a:pPr>
            <a:r>
              <a:rPr lang="en-US" altLang="en-US" sz="2400" dirty="0"/>
              <a:t>Python: Must start with a letter or underscore (_). Can contain digits past the first character</a:t>
            </a:r>
          </a:p>
          <a:p>
            <a:pPr marL="384048" lvl="1" indent="-182880" fontAlgn="auto">
              <a:buFont typeface="Calibri" pitchFamily="34" charset="0"/>
              <a:buChar char="◦"/>
              <a:defRPr/>
            </a:pPr>
            <a:r>
              <a:rPr lang="en-US" altLang="en-US" sz="2400" dirty="0"/>
              <a:t>Other languages might have their own rules</a:t>
            </a:r>
          </a:p>
        </p:txBody>
      </p:sp>
    </p:spTree>
  </p:cSld>
  <p:clrMapOvr>
    <a:masterClrMapping/>
  </p:clrMapOvr>
  <p:transition spd="slow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2"/>
          <p:cNvSpPr>
            <a:spLocks noGrp="1"/>
          </p:cNvSpPr>
          <p:nvPr>
            <p:ph type="title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en-US" altLang="en-US" sz="4400" dirty="0">
                <a:ea typeface="Arial" charset="0"/>
                <a:cs typeface="Arial" charset="0"/>
              </a:rPr>
              <a:t>Conventions </a:t>
            </a:r>
            <a:r>
              <a:rPr lang="mr-IN" altLang="en-US" sz="4400" dirty="0">
                <a:ea typeface="Arial" charset="0"/>
                <a:cs typeface="Arial" charset="0"/>
              </a:rPr>
              <a:t>–</a:t>
            </a:r>
            <a:r>
              <a:rPr lang="en-US" altLang="en-US" sz="4400" dirty="0">
                <a:ea typeface="Arial" charset="0"/>
                <a:cs typeface="Arial" charset="0"/>
              </a:rPr>
              <a:t> Naming Variables</a:t>
            </a:r>
            <a:endParaRPr lang="en-US" altLang="en-US" sz="4000" dirty="0">
              <a:ea typeface="Arial" charset="0"/>
              <a:cs typeface="Arial" charset="0"/>
            </a:endParaRPr>
          </a:p>
        </p:txBody>
      </p:sp>
      <p:sp>
        <p:nvSpPr>
          <p:cNvPr id="31746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altLang="en-US" sz="2800" dirty="0"/>
              <a:t>Names of variables: </a:t>
            </a:r>
          </a:p>
          <a:p>
            <a:pPr lvl="1">
              <a:lnSpc>
                <a:spcPct val="100000"/>
              </a:lnSpc>
              <a:spcBef>
                <a:spcPct val="0"/>
              </a:spcBef>
            </a:pPr>
            <a:r>
              <a:rPr lang="en-US" altLang="en-US" sz="2800" dirty="0"/>
              <a:t>should be </a:t>
            </a:r>
            <a:r>
              <a:rPr lang="en-US" altLang="en-US" sz="2800" u="sng" dirty="0"/>
              <a:t>meaningful</a:t>
            </a:r>
            <a:endParaRPr lang="en-US" altLang="en-US" sz="2800" dirty="0"/>
          </a:p>
          <a:p>
            <a:pPr lvl="1">
              <a:lnSpc>
                <a:spcPct val="100000"/>
              </a:lnSpc>
              <a:spcBef>
                <a:spcPct val="0"/>
              </a:spcBef>
            </a:pPr>
            <a:r>
              <a:rPr lang="en-US" altLang="en-US" sz="2800" u="sng" dirty="0"/>
              <a:t>reflect the data</a:t>
            </a:r>
            <a:r>
              <a:rPr lang="en-US" altLang="en-US" sz="2800" dirty="0"/>
              <a:t> they will store. </a:t>
            </a:r>
          </a:p>
          <a:p>
            <a:pPr lvl="1">
              <a:lnSpc>
                <a:spcPct val="100000"/>
              </a:lnSpc>
              <a:spcBef>
                <a:spcPct val="0"/>
              </a:spcBef>
            </a:pPr>
            <a:r>
              <a:rPr lang="en-US" altLang="en-US" sz="2800" dirty="0"/>
              <a:t>variable names will “self document” the program</a:t>
            </a:r>
          </a:p>
          <a:p>
            <a:pPr lvl="1">
              <a:lnSpc>
                <a:spcPct val="100000"/>
              </a:lnSpc>
              <a:spcBef>
                <a:spcPct val="0"/>
              </a:spcBef>
            </a:pPr>
            <a:r>
              <a:rPr lang="en-US" altLang="en-US" sz="2800" dirty="0"/>
              <a:t>small variable names are NOT more efficient</a:t>
            </a:r>
          </a:p>
          <a:p>
            <a:pPr lvl="1">
              <a:lnSpc>
                <a:spcPct val="100000"/>
              </a:lnSpc>
              <a:spcBef>
                <a:spcPct val="0"/>
              </a:spcBef>
            </a:pPr>
            <a:r>
              <a:rPr lang="en-US" altLang="en-US" sz="2800" dirty="0"/>
              <a:t>avoid extremely long names</a:t>
            </a:r>
          </a:p>
          <a:p>
            <a:pPr lvl="1">
              <a:lnSpc>
                <a:spcPct val="100000"/>
              </a:lnSpc>
              <a:spcBef>
                <a:spcPct val="0"/>
              </a:spcBef>
            </a:pPr>
            <a:r>
              <a:rPr lang="en-US" altLang="en-US" sz="2800" dirty="0" err="1">
                <a:cs typeface="Calibri" panose="020F0502020204030204"/>
              </a:rPr>
              <a:t>camelCaseNotation</a:t>
            </a:r>
            <a:endParaRPr lang="en-US" altLang="en-US" sz="2800" dirty="0">
              <a:cs typeface="Calibri" panose="020F0502020204030204"/>
            </a:endParaRPr>
          </a:p>
          <a:p>
            <a:pPr lvl="1">
              <a:lnSpc>
                <a:spcPct val="100000"/>
              </a:lnSpc>
              <a:spcBef>
                <a:spcPct val="0"/>
              </a:spcBef>
            </a:pPr>
            <a:r>
              <a:rPr lang="en-US" altLang="en-US" sz="2800" dirty="0" err="1">
                <a:cs typeface="Calibri" panose="020F0502020204030204"/>
              </a:rPr>
              <a:t>TitleCaseNotation</a:t>
            </a:r>
            <a:endParaRPr lang="en-US" altLang="en-US" sz="2800" dirty="0">
              <a:cs typeface="Calibri" panose="020F0502020204030204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lang="en-US" altLang="en-US" sz="2800" dirty="0"/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altLang="en-US" sz="2800" dirty="0"/>
              <a:t>Avoid names similar to keywords</a:t>
            </a:r>
          </a:p>
        </p:txBody>
      </p:sp>
    </p:spTree>
  </p:cSld>
  <p:clrMapOvr>
    <a:masterClrMapping/>
  </p:clrMapOvr>
  <p:transition spd="slow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extBox 7">
            <a:extLst>
              <a:ext uri="{FF2B5EF4-FFF2-40B4-BE49-F238E27FC236}">
                <a16:creationId xmlns:a16="http://schemas.microsoft.com/office/drawing/2014/main" id="{ABA2980A-F2E0-D342-8646-01D5597E69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65900" y="5157788"/>
            <a:ext cx="2133600" cy="11747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C3177EF-CB11-CD46-9872-20865E8BCB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87338"/>
            <a:ext cx="7985125" cy="1160462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400" dirty="0"/>
              <a:t>Declaring/Assigning Variables</a:t>
            </a:r>
          </a:p>
        </p:txBody>
      </p:sp>
      <p:sp>
        <p:nvSpPr>
          <p:cNvPr id="33795" name="Content Placeholder 2">
            <a:extLst>
              <a:ext uri="{FF2B5EF4-FFF2-40B4-BE49-F238E27FC236}">
                <a16:creationId xmlns:a16="http://schemas.microsoft.com/office/drawing/2014/main" id="{D8D441D4-F323-7D43-9278-55D3EC3AE8A7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</a:pPr>
            <a:endParaRPr lang="en-US" altLang="en-US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BEGIN MAIN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	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	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	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	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END MAIN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endParaRPr lang="en-US" altLang="en-US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7" name="Rectangle 6" title="Pseudo code logo">
            <a:extLst>
              <a:ext uri="{FF2B5EF4-FFF2-40B4-BE49-F238E27FC236}">
                <a16:creationId xmlns:a16="http://schemas.microsoft.com/office/drawing/2014/main" id="{6DF7A4C9-17CC-5744-AFB2-B2ED372656FD}"/>
              </a:ext>
            </a:extLst>
          </p:cNvPr>
          <p:cNvSpPr/>
          <p:nvPr/>
        </p:nvSpPr>
        <p:spPr>
          <a:xfrm>
            <a:off x="7543800" y="5029200"/>
            <a:ext cx="1338599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6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" charset="0"/>
                <a:ea typeface="Arial" charset="0"/>
                <a:cs typeface="Arial" charset="0"/>
              </a:rPr>
              <a:t>Ps</a:t>
            </a:r>
            <a:endParaRPr lang="en-US" sz="32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27499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extBox 9">
            <a:extLst>
              <a:ext uri="{FF2B5EF4-FFF2-40B4-BE49-F238E27FC236}">
                <a16:creationId xmlns:a16="http://schemas.microsoft.com/office/drawing/2014/main" id="{A3F15F3E-6094-AC4C-A7A1-AAA39889D7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65900" y="5157788"/>
            <a:ext cx="2133600" cy="11747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7F775BF-3574-034E-86A2-72BCFCDD8A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87338"/>
            <a:ext cx="7985125" cy="1160462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400" dirty="0"/>
              <a:t>Declaring/Assigning Variables</a:t>
            </a:r>
          </a:p>
        </p:txBody>
      </p:sp>
      <p:sp>
        <p:nvSpPr>
          <p:cNvPr id="34819" name="Content Placeholder 2">
            <a:extLst>
              <a:ext uri="{FF2B5EF4-FFF2-40B4-BE49-F238E27FC236}">
                <a16:creationId xmlns:a16="http://schemas.microsoft.com/office/drawing/2014/main" id="{3C53A520-92DC-124C-8EDD-58A681E41698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</a:pPr>
            <a:endParaRPr lang="en-US" altLang="en-US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BEGIN MAIN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	CREATE userName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	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	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	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END MAIN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endParaRPr lang="en-US" altLang="en-US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7" name="Rectangle 6" title="Pseudo code logo">
            <a:extLst>
              <a:ext uri="{FF2B5EF4-FFF2-40B4-BE49-F238E27FC236}">
                <a16:creationId xmlns:a16="http://schemas.microsoft.com/office/drawing/2014/main" id="{7029DE1F-3F41-7B48-873A-82DFEDD99E95}"/>
              </a:ext>
            </a:extLst>
          </p:cNvPr>
          <p:cNvSpPr/>
          <p:nvPr/>
        </p:nvSpPr>
        <p:spPr>
          <a:xfrm>
            <a:off x="7543800" y="5029200"/>
            <a:ext cx="1338599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6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" charset="0"/>
                <a:ea typeface="Arial" charset="0"/>
                <a:cs typeface="Arial" charset="0"/>
              </a:rPr>
              <a:t>Ps</a:t>
            </a:r>
            <a:endParaRPr lang="en-US" sz="32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" name="Rectangle 7" descr="An empty memory cell named user name" title="An empty memory cell named user name">
            <a:extLst>
              <a:ext uri="{FF2B5EF4-FFF2-40B4-BE49-F238E27FC236}">
                <a16:creationId xmlns:a16="http://schemas.microsoft.com/office/drawing/2014/main" id="{B6D9265C-0918-8F45-91E7-319F1BCA6637}"/>
              </a:ext>
            </a:extLst>
          </p:cNvPr>
          <p:cNvSpPr/>
          <p:nvPr/>
        </p:nvSpPr>
        <p:spPr>
          <a:xfrm>
            <a:off x="6934200" y="2438400"/>
            <a:ext cx="990600" cy="9144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altLang="en-US" sz="4400">
                <a:latin typeface="Calibri" panose="020F0502020204030204" pitchFamily="34" charset="0"/>
              </a:rPr>
              <a:t>?</a:t>
            </a:r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1B4BBD9-FC3D-9347-82A4-435B0DEAAFE6}"/>
              </a:ext>
            </a:extLst>
          </p:cNvPr>
          <p:cNvSpPr txBox="1"/>
          <p:nvPr/>
        </p:nvSpPr>
        <p:spPr>
          <a:xfrm>
            <a:off x="6850063" y="2074863"/>
            <a:ext cx="1150937" cy="3349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dirty="0" err="1">
                <a:latin typeface="+mn-lt"/>
                <a:ea typeface="Arial" charset="0"/>
                <a:cs typeface="Arial" charset="0"/>
              </a:rPr>
              <a:t>userName</a:t>
            </a:r>
            <a:endParaRPr lang="en-US" dirty="0">
              <a:latin typeface="+mn-lt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86132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extBox 11">
            <a:extLst>
              <a:ext uri="{FF2B5EF4-FFF2-40B4-BE49-F238E27FC236}">
                <a16:creationId xmlns:a16="http://schemas.microsoft.com/office/drawing/2014/main" id="{B04CDBAB-F9B6-EE48-8A7D-4482026D02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65900" y="5157788"/>
            <a:ext cx="2133600" cy="11747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77602A6-9C75-E249-92F9-445BBDBC4B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87338"/>
            <a:ext cx="7985125" cy="1160462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400" dirty="0"/>
              <a:t>Declaring/Assigning Variables</a:t>
            </a:r>
          </a:p>
        </p:txBody>
      </p:sp>
      <p:sp>
        <p:nvSpPr>
          <p:cNvPr id="35843" name="Content Placeholder 2">
            <a:extLst>
              <a:ext uri="{FF2B5EF4-FFF2-40B4-BE49-F238E27FC236}">
                <a16:creationId xmlns:a16="http://schemas.microsoft.com/office/drawing/2014/main" id="{F5B79F0E-C507-2749-B613-73F3E4886531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</a:pPr>
            <a:endParaRPr lang="en-US" altLang="en-US" dirty="0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BEGIN MAIN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	CREATE </a:t>
            </a:r>
            <a:r>
              <a:rPr lang="en-US" altLang="en-US" dirty="0" err="1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userName</a:t>
            </a:r>
            <a:endParaRPr lang="en-US" altLang="en-US" dirty="0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	CREATE </a:t>
            </a:r>
            <a:r>
              <a:rPr lang="en-US" altLang="en-US" dirty="0" err="1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studentGPA</a:t>
            </a:r>
            <a:endParaRPr lang="en-US" altLang="en-US" dirty="0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 eaLnBrk="1" hangingPunct="1">
              <a:buFont typeface="Arial" panose="020B0604020202020204" pitchFamily="34" charset="0"/>
              <a:buNone/>
            </a:pPr>
            <a:endParaRPr lang="en-US" altLang="en-US" dirty="0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	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END MAIN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endParaRPr lang="en-US" altLang="en-US" dirty="0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7" name="Rectangle 6" title="Pseudo code logo">
            <a:extLst>
              <a:ext uri="{FF2B5EF4-FFF2-40B4-BE49-F238E27FC236}">
                <a16:creationId xmlns:a16="http://schemas.microsoft.com/office/drawing/2014/main" id="{80BC3305-F297-C344-BC1F-EBFB386836A7}"/>
              </a:ext>
            </a:extLst>
          </p:cNvPr>
          <p:cNvSpPr/>
          <p:nvPr/>
        </p:nvSpPr>
        <p:spPr>
          <a:xfrm>
            <a:off x="7543800" y="5029200"/>
            <a:ext cx="1338599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6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" charset="0"/>
                <a:ea typeface="Arial" charset="0"/>
                <a:cs typeface="Arial" charset="0"/>
              </a:rPr>
              <a:t>Ps</a:t>
            </a:r>
            <a:endParaRPr lang="en-US" sz="32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" name="Rectangle 7" descr="An empty memory cell named user name" title="An empty memory cell named user name">
            <a:extLst>
              <a:ext uri="{FF2B5EF4-FFF2-40B4-BE49-F238E27FC236}">
                <a16:creationId xmlns:a16="http://schemas.microsoft.com/office/drawing/2014/main" id="{5EE9A32A-92A5-E042-A1FB-AB61E339A959}"/>
              </a:ext>
            </a:extLst>
          </p:cNvPr>
          <p:cNvSpPr/>
          <p:nvPr/>
        </p:nvSpPr>
        <p:spPr>
          <a:xfrm>
            <a:off x="6934200" y="2438400"/>
            <a:ext cx="990600" cy="9144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altLang="en-US" sz="4400">
                <a:latin typeface="Calibri" panose="020F0502020204030204" pitchFamily="34" charset="0"/>
              </a:rPr>
              <a:t>?</a:t>
            </a:r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2323D73-D9CB-534C-BC15-5AA37B3918ED}"/>
              </a:ext>
            </a:extLst>
          </p:cNvPr>
          <p:cNvSpPr txBox="1"/>
          <p:nvPr/>
        </p:nvSpPr>
        <p:spPr>
          <a:xfrm>
            <a:off x="6850063" y="2074863"/>
            <a:ext cx="1150937" cy="3349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dirty="0" err="1">
                <a:latin typeface="+mn-lt"/>
                <a:ea typeface="Arial" charset="0"/>
                <a:cs typeface="Arial" charset="0"/>
              </a:rPr>
              <a:t>userName</a:t>
            </a:r>
            <a:endParaRPr lang="en-US" dirty="0">
              <a:latin typeface="+mn-lt"/>
              <a:ea typeface="Arial" charset="0"/>
              <a:cs typeface="Arial" charset="0"/>
            </a:endParaRPr>
          </a:p>
        </p:txBody>
      </p:sp>
      <p:sp>
        <p:nvSpPr>
          <p:cNvPr id="10" name="Rectangle 9" descr="An empty memory cell named student GPA" title="An empty memory cell named student GPA">
            <a:extLst>
              <a:ext uri="{FF2B5EF4-FFF2-40B4-BE49-F238E27FC236}">
                <a16:creationId xmlns:a16="http://schemas.microsoft.com/office/drawing/2014/main" id="{FB197A50-1C04-C34D-8BA0-41ACD0CC13F3}"/>
              </a:ext>
            </a:extLst>
          </p:cNvPr>
          <p:cNvSpPr/>
          <p:nvPr/>
        </p:nvSpPr>
        <p:spPr>
          <a:xfrm>
            <a:off x="6934200" y="3962400"/>
            <a:ext cx="990600" cy="9144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altLang="en-US" sz="4400">
                <a:latin typeface="Calibri" panose="020F0502020204030204" pitchFamily="34" charset="0"/>
              </a:rPr>
              <a:t>?</a:t>
            </a:r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A9F2524-685F-9A4B-949A-4BA74BC9C278}"/>
              </a:ext>
            </a:extLst>
          </p:cNvPr>
          <p:cNvSpPr txBox="1"/>
          <p:nvPr/>
        </p:nvSpPr>
        <p:spPr>
          <a:xfrm>
            <a:off x="6783388" y="3627438"/>
            <a:ext cx="1284287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dirty="0" err="1">
                <a:latin typeface="+mn-lt"/>
                <a:ea typeface="Arial" charset="0"/>
                <a:cs typeface="Arial" charset="0"/>
              </a:rPr>
              <a:t>studentGPA</a:t>
            </a:r>
            <a:endParaRPr lang="en-US" dirty="0">
              <a:latin typeface="+mn-lt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76956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extBox 11">
            <a:extLst>
              <a:ext uri="{FF2B5EF4-FFF2-40B4-BE49-F238E27FC236}">
                <a16:creationId xmlns:a16="http://schemas.microsoft.com/office/drawing/2014/main" id="{1CAA6CA5-2F4D-7244-A4E7-5870A38BCF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65900" y="5157788"/>
            <a:ext cx="2133600" cy="11747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219228B-754C-0D41-A1EC-DF571A67B8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87338"/>
            <a:ext cx="7985125" cy="1160462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400" dirty="0"/>
              <a:t>Declaring/Assigning Variables</a:t>
            </a:r>
          </a:p>
        </p:txBody>
      </p:sp>
      <p:sp>
        <p:nvSpPr>
          <p:cNvPr id="36867" name="Content Placeholder 2">
            <a:extLst>
              <a:ext uri="{FF2B5EF4-FFF2-40B4-BE49-F238E27FC236}">
                <a16:creationId xmlns:a16="http://schemas.microsoft.com/office/drawing/2014/main" id="{CB495931-4F73-7940-AA09-102D58C54ADA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</a:pPr>
            <a:endParaRPr lang="en-US" altLang="en-US" dirty="0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BEGIN MAIN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	CREATE </a:t>
            </a:r>
            <a:r>
              <a:rPr lang="en-US" altLang="en-US" dirty="0" err="1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userName</a:t>
            </a:r>
            <a:endParaRPr lang="en-US" altLang="en-US" dirty="0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	CREATE </a:t>
            </a:r>
            <a:r>
              <a:rPr lang="en-US" altLang="en-US" dirty="0" err="1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studentGPA</a:t>
            </a:r>
            <a:endParaRPr lang="en-US" altLang="en-US" dirty="0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altLang="en-US" dirty="0" err="1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userName</a:t>
            </a:r>
            <a:r>
              <a:rPr lang="en-US" altLang="en-US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en-US" sz="2400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=</a:t>
            </a:r>
            <a:r>
              <a:rPr lang="en-US" altLang="en-US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 “Bob”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		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END MAIN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endParaRPr lang="en-US" altLang="en-US" dirty="0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7" name="Rectangle 6" title="Pseudo code logo">
            <a:extLst>
              <a:ext uri="{FF2B5EF4-FFF2-40B4-BE49-F238E27FC236}">
                <a16:creationId xmlns:a16="http://schemas.microsoft.com/office/drawing/2014/main" id="{AE8DFE10-EE39-E349-801C-59B8473D18B4}"/>
              </a:ext>
            </a:extLst>
          </p:cNvPr>
          <p:cNvSpPr/>
          <p:nvPr/>
        </p:nvSpPr>
        <p:spPr>
          <a:xfrm>
            <a:off x="7543800" y="5029200"/>
            <a:ext cx="1338599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6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" charset="0"/>
                <a:ea typeface="Arial" charset="0"/>
                <a:cs typeface="Arial" charset="0"/>
              </a:rPr>
              <a:t>Ps</a:t>
            </a:r>
            <a:endParaRPr lang="en-US" sz="32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" name="Rectangle 7" descr="An memory cell named user name with the value Bob" title="An memory cell named user name with the value Bob">
            <a:extLst>
              <a:ext uri="{FF2B5EF4-FFF2-40B4-BE49-F238E27FC236}">
                <a16:creationId xmlns:a16="http://schemas.microsoft.com/office/drawing/2014/main" id="{A716E9CF-963B-F44F-B115-BD3299C2FAAB}"/>
              </a:ext>
            </a:extLst>
          </p:cNvPr>
          <p:cNvSpPr/>
          <p:nvPr/>
        </p:nvSpPr>
        <p:spPr>
          <a:xfrm>
            <a:off x="6934200" y="2438400"/>
            <a:ext cx="990600" cy="9144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altLang="en-US" sz="2400">
                <a:latin typeface="Calibri" panose="020F0502020204030204" pitchFamily="34" charset="0"/>
              </a:rPr>
              <a:t>“Bob”</a:t>
            </a:r>
            <a:endParaRPr lang="en-US" altLang="en-US" sz="1000">
              <a:latin typeface="Calibri" panose="020F050202020403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F3511B7-668D-8E40-98BF-71A79BD60924}"/>
              </a:ext>
            </a:extLst>
          </p:cNvPr>
          <p:cNvSpPr txBox="1"/>
          <p:nvPr/>
        </p:nvSpPr>
        <p:spPr>
          <a:xfrm>
            <a:off x="6850063" y="2074863"/>
            <a:ext cx="1150937" cy="3349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dirty="0" err="1">
                <a:latin typeface="+mn-lt"/>
                <a:ea typeface="Arial" charset="0"/>
                <a:cs typeface="Arial" charset="0"/>
              </a:rPr>
              <a:t>userName</a:t>
            </a:r>
            <a:endParaRPr lang="en-US" dirty="0">
              <a:latin typeface="+mn-lt"/>
              <a:ea typeface="Arial" charset="0"/>
              <a:cs typeface="Arial" charset="0"/>
            </a:endParaRPr>
          </a:p>
        </p:txBody>
      </p:sp>
      <p:sp>
        <p:nvSpPr>
          <p:cNvPr id="10" name="Rectangle 9" descr="An empty memory cell named student GPA" title="An empty memory cell named student GPA">
            <a:extLst>
              <a:ext uri="{FF2B5EF4-FFF2-40B4-BE49-F238E27FC236}">
                <a16:creationId xmlns:a16="http://schemas.microsoft.com/office/drawing/2014/main" id="{218DBAD5-11CB-0E4A-80AC-657E08A0CEBF}"/>
              </a:ext>
            </a:extLst>
          </p:cNvPr>
          <p:cNvSpPr/>
          <p:nvPr/>
        </p:nvSpPr>
        <p:spPr>
          <a:xfrm>
            <a:off x="6934200" y="3962400"/>
            <a:ext cx="990600" cy="9144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altLang="en-US" sz="4400">
                <a:latin typeface="Calibri" panose="020F0502020204030204" pitchFamily="34" charset="0"/>
              </a:rPr>
              <a:t>?</a:t>
            </a:r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161EE43-E7B7-5A4E-85A6-AAA9BCAE34AA}"/>
              </a:ext>
            </a:extLst>
          </p:cNvPr>
          <p:cNvSpPr txBox="1"/>
          <p:nvPr/>
        </p:nvSpPr>
        <p:spPr>
          <a:xfrm>
            <a:off x="6783388" y="3627438"/>
            <a:ext cx="1284287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dirty="0" err="1">
                <a:latin typeface="+mn-lt"/>
                <a:ea typeface="Arial" charset="0"/>
                <a:cs typeface="Arial" charset="0"/>
              </a:rPr>
              <a:t>studentGPA</a:t>
            </a:r>
            <a:endParaRPr lang="en-US" dirty="0">
              <a:latin typeface="+mn-lt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208794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extBox 11">
            <a:extLst>
              <a:ext uri="{FF2B5EF4-FFF2-40B4-BE49-F238E27FC236}">
                <a16:creationId xmlns:a16="http://schemas.microsoft.com/office/drawing/2014/main" id="{437F0533-475D-914B-B583-8894069DDD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65900" y="5157788"/>
            <a:ext cx="2133600" cy="11747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B67E8C9-3D8C-1D4B-96D8-48008924AF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87338"/>
            <a:ext cx="7985125" cy="1160462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400" dirty="0"/>
              <a:t>Declaring/Assigning Variables</a:t>
            </a:r>
          </a:p>
        </p:txBody>
      </p:sp>
      <p:sp>
        <p:nvSpPr>
          <p:cNvPr id="37891" name="Content Placeholder 2">
            <a:extLst>
              <a:ext uri="{FF2B5EF4-FFF2-40B4-BE49-F238E27FC236}">
                <a16:creationId xmlns:a16="http://schemas.microsoft.com/office/drawing/2014/main" id="{952B7F6D-4F05-8343-A190-0BE04A36578A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</a:pPr>
            <a:endParaRPr lang="en-US" altLang="en-US" dirty="0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BEGIN MAIN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	CREATE </a:t>
            </a:r>
            <a:r>
              <a:rPr lang="en-US" altLang="en-US" dirty="0" err="1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userName</a:t>
            </a:r>
            <a:endParaRPr lang="en-US" altLang="en-US" dirty="0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	CREATE </a:t>
            </a:r>
            <a:r>
              <a:rPr lang="en-US" altLang="en-US" dirty="0" err="1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studentGPA</a:t>
            </a:r>
            <a:endParaRPr lang="en-US" altLang="en-US" dirty="0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altLang="en-US" dirty="0" err="1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userName</a:t>
            </a:r>
            <a:r>
              <a:rPr lang="en-US" altLang="en-US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en-US" sz="2400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=</a:t>
            </a:r>
            <a:r>
              <a:rPr lang="en-US" altLang="en-US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 “Bob”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altLang="en-US" dirty="0" err="1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studentGPA</a:t>
            </a:r>
            <a:r>
              <a:rPr lang="en-US" altLang="en-US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 = 1.2	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END MAIN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endParaRPr lang="en-US" altLang="en-US" dirty="0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7" name="Rectangle 6" title="Pseudo code logo">
            <a:extLst>
              <a:ext uri="{FF2B5EF4-FFF2-40B4-BE49-F238E27FC236}">
                <a16:creationId xmlns:a16="http://schemas.microsoft.com/office/drawing/2014/main" id="{716F8EC6-53C6-CB4B-824B-65FE971870D8}"/>
              </a:ext>
            </a:extLst>
          </p:cNvPr>
          <p:cNvSpPr/>
          <p:nvPr/>
        </p:nvSpPr>
        <p:spPr>
          <a:xfrm>
            <a:off x="7543800" y="5029200"/>
            <a:ext cx="1338599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6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" charset="0"/>
                <a:ea typeface="Arial" charset="0"/>
                <a:cs typeface="Arial" charset="0"/>
              </a:rPr>
              <a:t>Ps</a:t>
            </a:r>
            <a:endParaRPr lang="en-US" sz="32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" name="Rectangle 7" descr="An memory cell named user name with the value Bob" title="An memory cell named user name with the value Bob">
            <a:extLst>
              <a:ext uri="{FF2B5EF4-FFF2-40B4-BE49-F238E27FC236}">
                <a16:creationId xmlns:a16="http://schemas.microsoft.com/office/drawing/2014/main" id="{00CE6E16-3BC9-4843-9765-B31C3CE6B01B}"/>
              </a:ext>
            </a:extLst>
          </p:cNvPr>
          <p:cNvSpPr/>
          <p:nvPr/>
        </p:nvSpPr>
        <p:spPr>
          <a:xfrm>
            <a:off x="6934200" y="2438400"/>
            <a:ext cx="990600" cy="9144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altLang="en-US" sz="2400">
                <a:latin typeface="Calibri" panose="020F0502020204030204" pitchFamily="34" charset="0"/>
              </a:rPr>
              <a:t>“Bob”</a:t>
            </a:r>
            <a:endParaRPr lang="en-US" altLang="en-US" sz="1000">
              <a:latin typeface="Calibri" panose="020F050202020403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C361509-1AE0-4C41-8289-A8F6A5E35A4D}"/>
              </a:ext>
            </a:extLst>
          </p:cNvPr>
          <p:cNvSpPr txBox="1"/>
          <p:nvPr/>
        </p:nvSpPr>
        <p:spPr>
          <a:xfrm>
            <a:off x="6850063" y="2074863"/>
            <a:ext cx="1150937" cy="3349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dirty="0" err="1">
                <a:latin typeface="+mn-lt"/>
                <a:ea typeface="Arial" charset="0"/>
                <a:cs typeface="Arial" charset="0"/>
              </a:rPr>
              <a:t>userName</a:t>
            </a:r>
            <a:endParaRPr lang="en-US" dirty="0">
              <a:latin typeface="+mn-lt"/>
              <a:ea typeface="Arial" charset="0"/>
              <a:cs typeface="Arial" charset="0"/>
            </a:endParaRPr>
          </a:p>
        </p:txBody>
      </p:sp>
      <p:sp>
        <p:nvSpPr>
          <p:cNvPr id="10" name="Rectangle 9" descr="An memory cell named student GPA holding the value 1.2" title="An memory cell named student GPA holding the value 1.2">
            <a:extLst>
              <a:ext uri="{FF2B5EF4-FFF2-40B4-BE49-F238E27FC236}">
                <a16:creationId xmlns:a16="http://schemas.microsoft.com/office/drawing/2014/main" id="{16A29D0A-78D2-F643-AE85-0121B48051B3}"/>
              </a:ext>
            </a:extLst>
          </p:cNvPr>
          <p:cNvSpPr/>
          <p:nvPr/>
        </p:nvSpPr>
        <p:spPr>
          <a:xfrm>
            <a:off x="6934200" y="3962400"/>
            <a:ext cx="990600" cy="9144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altLang="en-US" sz="3600">
                <a:latin typeface="Calibri" panose="020F0502020204030204" pitchFamily="34" charset="0"/>
              </a:rPr>
              <a:t>1.2</a:t>
            </a:r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64CF4C2-6B7D-354E-BDA6-C70F5CC8D4E3}"/>
              </a:ext>
            </a:extLst>
          </p:cNvPr>
          <p:cNvSpPr txBox="1"/>
          <p:nvPr/>
        </p:nvSpPr>
        <p:spPr>
          <a:xfrm>
            <a:off x="6783388" y="3627438"/>
            <a:ext cx="1284287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dirty="0" err="1">
                <a:latin typeface="+mn-lt"/>
                <a:ea typeface="Arial" charset="0"/>
                <a:cs typeface="Arial" charset="0"/>
              </a:rPr>
              <a:t>studentGPA</a:t>
            </a:r>
            <a:endParaRPr lang="en-US" dirty="0">
              <a:latin typeface="+mn-lt"/>
              <a:ea typeface="Arial" charset="0"/>
              <a:cs typeface="Arial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33AD7C3-ABA2-7549-B3D2-C4D3BC8C02B4}"/>
              </a:ext>
            </a:extLst>
          </p:cNvPr>
          <p:cNvSpPr txBox="1"/>
          <p:nvPr/>
        </p:nvSpPr>
        <p:spPr>
          <a:xfrm>
            <a:off x="1292469" y="5187462"/>
            <a:ext cx="60132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 single = is used for assignment of a value to a variable.</a:t>
            </a:r>
          </a:p>
        </p:txBody>
      </p:sp>
    </p:spTree>
    <p:extLst>
      <p:ext uri="{BB962C8B-B14F-4D97-AF65-F5344CB8AC3E}">
        <p14:creationId xmlns:p14="http://schemas.microsoft.com/office/powerpoint/2010/main" val="4402575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0A1C94-F762-8B41-8059-D634B9AEE9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400" dirty="0"/>
              <a:t>Topics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F9D6D2-28F8-B74B-8CA4-0E19CBC81B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90688"/>
            <a:ext cx="7886700" cy="4351337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en-US" sz="2800" dirty="0"/>
              <a:t>Skeletons</a:t>
            </a:r>
          </a:p>
          <a:p>
            <a:pPr lvl="1">
              <a:defRPr/>
            </a:pPr>
            <a:r>
              <a:rPr lang="en-US" sz="2500" dirty="0"/>
              <a:t>What are they?</a:t>
            </a:r>
          </a:p>
          <a:p>
            <a:pPr lvl="1">
              <a:defRPr/>
            </a:pPr>
            <a:r>
              <a:rPr lang="en-US" sz="2500" dirty="0"/>
              <a:t>What skeletons exist?</a:t>
            </a:r>
          </a:p>
          <a:p>
            <a:pPr>
              <a:defRPr/>
            </a:pPr>
            <a:r>
              <a:rPr lang="en-US" sz="2800" dirty="0"/>
              <a:t>Printing to the screen</a:t>
            </a:r>
          </a:p>
          <a:p>
            <a:pPr>
              <a:defRPr/>
            </a:pPr>
            <a:r>
              <a:rPr lang="en-US" sz="2800" dirty="0"/>
              <a:t>Variables</a:t>
            </a:r>
          </a:p>
          <a:p>
            <a:pPr lvl="1">
              <a:defRPr/>
            </a:pPr>
            <a:r>
              <a:rPr lang="en-US" sz="2500" dirty="0"/>
              <a:t>Identifiers</a:t>
            </a:r>
          </a:p>
          <a:p>
            <a:pPr lvl="1">
              <a:defRPr/>
            </a:pPr>
            <a:r>
              <a:rPr lang="en-US" sz="2500" dirty="0"/>
              <a:t>Conventions</a:t>
            </a:r>
          </a:p>
          <a:p>
            <a:pPr>
              <a:defRPr/>
            </a:pPr>
            <a:r>
              <a:rPr lang="en-US" sz="2800" dirty="0"/>
              <a:t>Reading user input</a:t>
            </a:r>
          </a:p>
          <a:p>
            <a:pPr>
              <a:defRPr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81813098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extBox 7">
            <a:extLst>
              <a:ext uri="{FF2B5EF4-FFF2-40B4-BE49-F238E27FC236}">
                <a16:creationId xmlns:a16="http://schemas.microsoft.com/office/drawing/2014/main" id="{3DE14325-FEB6-5F4B-9CC5-D6ECE81047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65900" y="5157788"/>
            <a:ext cx="2133600" cy="11747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FCF680B-B73B-3544-A458-FBF577FB6C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87338"/>
            <a:ext cx="7985125" cy="1160462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400" dirty="0"/>
              <a:t>Declaring/Assigning Variables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19D23D-CB82-8F4F-A4B9-DE6FB13DB5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2941637"/>
            <a:ext cx="8077200" cy="1285875"/>
          </a:xfrm>
        </p:spPr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 altLang="en-US" dirty="0">
                <a:solidFill>
                  <a:srgbClr val="0000FF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if</a:t>
            </a:r>
            <a:r>
              <a:rPr lang="en-US" altLang="en-US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 __name__ == “__main__”:</a:t>
            </a: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 altLang="en-US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dirty="0" err="1">
                <a:latin typeface="Consolas" charset="0"/>
                <a:ea typeface="Consolas" charset="0"/>
                <a:cs typeface="Consolas" charset="0"/>
              </a:rPr>
              <a:t>userName</a:t>
            </a:r>
            <a:r>
              <a:rPr lang="en-US" dirty="0">
                <a:latin typeface="Consolas" charset="0"/>
                <a:ea typeface="Consolas" charset="0"/>
                <a:cs typeface="Consolas" charset="0"/>
              </a:rPr>
              <a:t> = "Bob"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n-US" dirty="0">
                <a:latin typeface="Consolas" charset="0"/>
                <a:ea typeface="Consolas" charset="0"/>
                <a:cs typeface="Consolas" charset="0"/>
              </a:rPr>
              <a:t>    </a:t>
            </a:r>
            <a:r>
              <a:rPr lang="en-US" dirty="0" err="1">
                <a:latin typeface="Consolas" charset="0"/>
                <a:ea typeface="Consolas" charset="0"/>
                <a:cs typeface="Consolas" charset="0"/>
              </a:rPr>
              <a:t>gpa</a:t>
            </a:r>
            <a:r>
              <a:rPr lang="en-US" dirty="0">
                <a:latin typeface="Consolas" charset="0"/>
                <a:ea typeface="Consolas" charset="0"/>
                <a:cs typeface="Consolas" charset="0"/>
              </a:rPr>
              <a:t> = 1.2</a:t>
            </a:r>
          </a:p>
        </p:txBody>
      </p:sp>
      <p:pic>
        <p:nvPicPr>
          <p:cNvPr id="4" name="Graphic 5">
            <a:extLst>
              <a:ext uri="{FF2B5EF4-FFF2-40B4-BE49-F238E27FC236}">
                <a16:creationId xmlns:a16="http://schemas.microsoft.com/office/drawing/2014/main" id="{22847AE4-9C9C-19DC-390D-D70C3D7784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391400" y="4876800"/>
            <a:ext cx="1057275" cy="1285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134633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9E714B-4A1D-3346-9DF2-679FD41D82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/>
              <a:t>Lesson #3: Learned</a:t>
            </a:r>
          </a:p>
        </p:txBody>
      </p:sp>
      <p:sp>
        <p:nvSpPr>
          <p:cNvPr id="43013" name="TextBox 6">
            <a:extLst>
              <a:ext uri="{FF2B5EF4-FFF2-40B4-BE49-F238E27FC236}">
                <a16:creationId xmlns:a16="http://schemas.microsoft.com/office/drawing/2014/main" id="{D4360FCD-D495-BC49-8DD9-F0753A92FD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6325" y="3124200"/>
            <a:ext cx="6994525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3200" u="sng"/>
              <a:t>All languages have the variables and </a:t>
            </a:r>
          </a:p>
          <a:p>
            <a:pPr algn="ctr" eaLnBrk="1" hangingPunct="1"/>
            <a:r>
              <a:rPr lang="en-US" altLang="en-US" sz="3200" u="sng"/>
              <a:t>the ability to assign values to them</a:t>
            </a:r>
            <a:endParaRPr lang="en-US" altLang="en-US" sz="2800" u="sng"/>
          </a:p>
        </p:txBody>
      </p:sp>
    </p:spTree>
    <p:extLst>
      <p:ext uri="{BB962C8B-B14F-4D97-AF65-F5344CB8AC3E}">
        <p14:creationId xmlns:p14="http://schemas.microsoft.com/office/powerpoint/2010/main" val="259035813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extBox 7">
            <a:extLst>
              <a:ext uri="{FF2B5EF4-FFF2-40B4-BE49-F238E27FC236}">
                <a16:creationId xmlns:a16="http://schemas.microsoft.com/office/drawing/2014/main" id="{3CD75779-2E30-4148-B143-5C55256D96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65900" y="5157788"/>
            <a:ext cx="2133600" cy="11747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560E9B1-2C57-794F-BD7A-300DB126E1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87338"/>
            <a:ext cx="7985125" cy="1160462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400" dirty="0"/>
              <a:t>Reading Text from the User</a:t>
            </a:r>
          </a:p>
        </p:txBody>
      </p:sp>
      <p:sp>
        <p:nvSpPr>
          <p:cNvPr id="44035" name="Content Placeholder 2">
            <a:extLst>
              <a:ext uri="{FF2B5EF4-FFF2-40B4-BE49-F238E27FC236}">
                <a16:creationId xmlns:a16="http://schemas.microsoft.com/office/drawing/2014/main" id="{9F694F5A-BB19-C147-88E3-26DE355F00DD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</a:pPr>
            <a:endParaRPr lang="en-US" altLang="en-US" dirty="0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BEGIN MAIN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	CREATE </a:t>
            </a:r>
            <a:r>
              <a:rPr lang="en-US" altLang="en-US" dirty="0" err="1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userInput</a:t>
            </a:r>
            <a:endParaRPr lang="en-US" altLang="en-US" dirty="0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	PRINT “Please enter your name”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	READ </a:t>
            </a:r>
            <a:r>
              <a:rPr lang="en-US" altLang="en-US" dirty="0" err="1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userInput</a:t>
            </a:r>
            <a:endParaRPr lang="en-US" altLang="en-US" dirty="0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	PRINTLINE “Hello, ” + </a:t>
            </a:r>
            <a:r>
              <a:rPr lang="en-US" altLang="en-US" dirty="0" err="1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userInput</a:t>
            </a:r>
            <a:endParaRPr lang="en-US" altLang="en-US" dirty="0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END MAIN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endParaRPr lang="en-US" altLang="en-US" dirty="0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7" name="Rectangle 6" title="Pseudo code logo">
            <a:extLst>
              <a:ext uri="{FF2B5EF4-FFF2-40B4-BE49-F238E27FC236}">
                <a16:creationId xmlns:a16="http://schemas.microsoft.com/office/drawing/2014/main" id="{F0996513-9159-AF4F-83F6-E0AEF5CD7DA4}"/>
              </a:ext>
            </a:extLst>
          </p:cNvPr>
          <p:cNvSpPr/>
          <p:nvPr/>
        </p:nvSpPr>
        <p:spPr>
          <a:xfrm>
            <a:off x="7543800" y="5029200"/>
            <a:ext cx="1338599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6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" charset="0"/>
                <a:ea typeface="Arial" charset="0"/>
                <a:cs typeface="Arial" charset="0"/>
              </a:rPr>
              <a:t>Ps</a:t>
            </a:r>
            <a:endParaRPr lang="en-US" sz="32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520490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D04C08-8BE7-5F4B-A7E9-F28BBA8C42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971800"/>
            <a:ext cx="8153400" cy="1371600"/>
          </a:xfrm>
        </p:spPr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 altLang="en-US" dirty="0">
                <a:solidFill>
                  <a:srgbClr val="0000FF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if</a:t>
            </a:r>
            <a:r>
              <a:rPr lang="en-US" altLang="en-US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 __name__ == “__main__”: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    </a:t>
            </a:r>
            <a:r>
              <a:rPr lang="en-US" dirty="0" err="1">
                <a:latin typeface="Consolas" charset="0"/>
                <a:ea typeface="Consolas" charset="0"/>
                <a:cs typeface="Consolas" charset="0"/>
              </a:rPr>
              <a:t>userInput</a:t>
            </a:r>
            <a:r>
              <a:rPr lang="en-US" dirty="0">
                <a:latin typeface="Consolas" charset="0"/>
                <a:ea typeface="Consolas" charset="0"/>
                <a:cs typeface="Consolas" charset="0"/>
              </a:rPr>
              <a:t> = input("</a:t>
            </a:r>
            <a:r>
              <a:rPr lang="en-US" dirty="0">
                <a:solidFill>
                  <a:srgbClr val="C00000"/>
                </a:solidFill>
                <a:latin typeface="Consolas" charset="0"/>
                <a:ea typeface="Consolas" charset="0"/>
                <a:cs typeface="Consolas" charset="0"/>
              </a:rPr>
              <a:t>Please enter your name: </a:t>
            </a:r>
            <a:r>
              <a:rPr lang="en-US" dirty="0">
                <a:latin typeface="Consolas" charset="0"/>
                <a:ea typeface="Consolas" charset="0"/>
                <a:cs typeface="Consolas" charset="0"/>
              </a:rPr>
              <a:t>")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    </a:t>
            </a:r>
            <a:r>
              <a:rPr lang="en-US" dirty="0">
                <a:latin typeface="Consolas" charset="0"/>
                <a:ea typeface="Consolas" charset="0"/>
                <a:cs typeface="Consolas" charset="0"/>
              </a:rPr>
              <a:t>print("</a:t>
            </a:r>
            <a:r>
              <a:rPr lang="en-US" dirty="0">
                <a:solidFill>
                  <a:srgbClr val="C00000"/>
                </a:solidFill>
                <a:latin typeface="Consolas" charset="0"/>
                <a:ea typeface="Consolas" charset="0"/>
                <a:cs typeface="Consolas" charset="0"/>
              </a:rPr>
              <a:t>Hello, </a:t>
            </a:r>
            <a:r>
              <a:rPr lang="en-US" altLang="en-US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"</a:t>
            </a:r>
            <a:r>
              <a:rPr lang="en-US" dirty="0">
                <a:latin typeface="Consolas" charset="0"/>
                <a:ea typeface="Consolas" charset="0"/>
                <a:cs typeface="Consolas" charset="0"/>
              </a:rPr>
              <a:t> + </a:t>
            </a:r>
            <a:r>
              <a:rPr lang="en-US" dirty="0" err="1">
                <a:latin typeface="Consolas" charset="0"/>
                <a:ea typeface="Consolas" charset="0"/>
                <a:cs typeface="Consolas" charset="0"/>
              </a:rPr>
              <a:t>userInput</a:t>
            </a:r>
            <a:r>
              <a:rPr lang="en-US" dirty="0">
                <a:latin typeface="Consolas" charset="0"/>
                <a:ea typeface="Consolas" charset="0"/>
                <a:cs typeface="Consolas" charset="0"/>
              </a:rPr>
              <a:t>)</a:t>
            </a:r>
          </a:p>
          <a:p>
            <a:pPr marL="91440" indent="-91440" eaLnBrk="1" fontAlgn="auto" hangingPunct="1">
              <a:spcAft>
                <a:spcPts val="0"/>
              </a:spcAft>
              <a:buFont typeface="Calibri" panose="020F0502020204030204" pitchFamily="34" charset="0"/>
              <a:buChar char=" "/>
              <a:defRPr/>
            </a:pPr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latin typeface="Consolas" charset="0"/>
              <a:ea typeface="Consolas" charset="0"/>
              <a:cs typeface="Consolas" charset="0"/>
            </a:endParaRPr>
          </a:p>
          <a:p>
            <a:pPr marL="91440" indent="-91440" eaLnBrk="1" fontAlgn="auto" hangingPunct="1">
              <a:spcAft>
                <a:spcPts val="0"/>
              </a:spcAft>
              <a:buFont typeface="Calibri" panose="020F0502020204030204" pitchFamily="34" charset="0"/>
              <a:buChar char=" "/>
              <a:defRPr/>
            </a:pPr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latin typeface="Consolas" charset="0"/>
              <a:ea typeface="Consolas" charset="0"/>
              <a:cs typeface="Consolas" charset="0"/>
            </a:endParaRPr>
          </a:p>
        </p:txBody>
      </p:sp>
      <p:sp>
        <p:nvSpPr>
          <p:cNvPr id="48130" name="TextBox 7">
            <a:extLst>
              <a:ext uri="{FF2B5EF4-FFF2-40B4-BE49-F238E27FC236}">
                <a16:creationId xmlns:a16="http://schemas.microsoft.com/office/drawing/2014/main" id="{A0BFA9CF-69A7-A040-972D-79EF342C27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65900" y="5157788"/>
            <a:ext cx="2133600" cy="11747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48131" name="TextBox 8">
            <a:extLst>
              <a:ext uri="{FF2B5EF4-FFF2-40B4-BE49-F238E27FC236}">
                <a16:creationId xmlns:a16="http://schemas.microsoft.com/office/drawing/2014/main" id="{2C7F3CB3-6747-2640-85BF-6E5BCCFEAC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75425" y="5160963"/>
            <a:ext cx="2133600" cy="11747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E917CD4-2C9E-AA43-AE2C-36064961C4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87338"/>
            <a:ext cx="7985125" cy="1160462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400" dirty="0"/>
              <a:t>Reading Text from the User</a:t>
            </a:r>
          </a:p>
        </p:txBody>
      </p:sp>
      <p:pic>
        <p:nvPicPr>
          <p:cNvPr id="4" name="Graphic 5">
            <a:extLst>
              <a:ext uri="{FF2B5EF4-FFF2-40B4-BE49-F238E27FC236}">
                <a16:creationId xmlns:a16="http://schemas.microsoft.com/office/drawing/2014/main" id="{331B5A58-C16A-F77A-AABF-9A168C6F1B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467600" y="4953000"/>
            <a:ext cx="1057275" cy="1285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953278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extBox 7">
            <a:extLst>
              <a:ext uri="{FF2B5EF4-FFF2-40B4-BE49-F238E27FC236}">
                <a16:creationId xmlns:a16="http://schemas.microsoft.com/office/drawing/2014/main" id="{2D7CD52F-A9E6-6F44-869C-B70C99D7B5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65900" y="5157788"/>
            <a:ext cx="2133600" cy="11747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3F19AE2-7343-474A-91B9-FA605AFC3D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87338"/>
            <a:ext cx="7985125" cy="1160462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400" dirty="0"/>
              <a:t>Reading Numbers from the User</a:t>
            </a:r>
          </a:p>
        </p:txBody>
      </p:sp>
      <p:sp>
        <p:nvSpPr>
          <p:cNvPr id="49155" name="Content Placeholder 2">
            <a:extLst>
              <a:ext uri="{FF2B5EF4-FFF2-40B4-BE49-F238E27FC236}">
                <a16:creationId xmlns:a16="http://schemas.microsoft.com/office/drawing/2014/main" id="{1DD2D9E2-3AB3-BA40-B6DE-0332C0AA46DE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</a:pPr>
            <a:endParaRPr lang="en-US" altLang="en-US" dirty="0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BEGIN MAIN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	CREATE </a:t>
            </a:r>
            <a:r>
              <a:rPr lang="en-US" altLang="en-US" dirty="0" err="1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userInput</a:t>
            </a:r>
            <a:endParaRPr lang="en-US" altLang="en-US" dirty="0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	PRINT “Please enter your age: ”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	READ </a:t>
            </a:r>
            <a:r>
              <a:rPr lang="en-US" altLang="en-US" dirty="0" err="1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userInput</a:t>
            </a:r>
            <a:endParaRPr lang="en-US" altLang="en-US" dirty="0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	PRINTLINE “You are ” + </a:t>
            </a:r>
            <a:r>
              <a:rPr lang="en-US" altLang="en-US" dirty="0" err="1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userInput</a:t>
            </a:r>
            <a:r>
              <a:rPr lang="en-US" altLang="en-US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 + “ years old.”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END MAIN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endParaRPr lang="en-US" altLang="en-US" dirty="0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7" name="Rectangle 6" title="Pseudo code logo">
            <a:extLst>
              <a:ext uri="{FF2B5EF4-FFF2-40B4-BE49-F238E27FC236}">
                <a16:creationId xmlns:a16="http://schemas.microsoft.com/office/drawing/2014/main" id="{29C44384-2F4D-F849-B189-8C5C03237896}"/>
              </a:ext>
            </a:extLst>
          </p:cNvPr>
          <p:cNvSpPr/>
          <p:nvPr/>
        </p:nvSpPr>
        <p:spPr>
          <a:xfrm>
            <a:off x="7543800" y="5029200"/>
            <a:ext cx="1338599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6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" charset="0"/>
                <a:ea typeface="Arial" charset="0"/>
                <a:cs typeface="Arial" charset="0"/>
              </a:rPr>
              <a:t>Ps</a:t>
            </a:r>
            <a:endParaRPr lang="en-US" sz="32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369500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TextBox 7">
            <a:extLst>
              <a:ext uri="{FF2B5EF4-FFF2-40B4-BE49-F238E27FC236}">
                <a16:creationId xmlns:a16="http://schemas.microsoft.com/office/drawing/2014/main" id="{35AF891C-6E6B-624C-9AF8-E7B8F41124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65900" y="5157788"/>
            <a:ext cx="2133600" cy="11747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C6725C0-4133-BD4F-8DC4-728878669A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87338"/>
            <a:ext cx="7985125" cy="1160462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400" dirty="0"/>
              <a:t>Reading Numbers from the User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368166-5A1F-5845-B7E3-7F913B3655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2989262"/>
            <a:ext cx="8305800" cy="879475"/>
          </a:xfrm>
        </p:spPr>
        <p:txBody>
          <a:bodyPr rtlCol="0">
            <a:normAutofit fontScale="85000" lnSpcReduction="20000"/>
          </a:bodyPr>
          <a:lstStyle/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 altLang="en-US" dirty="0">
                <a:solidFill>
                  <a:srgbClr val="0000FF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if</a:t>
            </a:r>
            <a:r>
              <a:rPr lang="en-US" altLang="en-US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 __name__ == “__main__”:</a:t>
            </a: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 altLang="en-US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dirty="0">
                <a:latin typeface="Consolas" charset="0"/>
                <a:ea typeface="Consolas" charset="0"/>
                <a:cs typeface="Consolas" charset="0"/>
              </a:rPr>
              <a:t>age = input("</a:t>
            </a:r>
            <a:r>
              <a:rPr lang="en-US" dirty="0">
                <a:solidFill>
                  <a:srgbClr val="C00000"/>
                </a:solidFill>
                <a:latin typeface="Consolas" charset="0"/>
                <a:ea typeface="Consolas" charset="0"/>
                <a:cs typeface="Consolas" charset="0"/>
              </a:rPr>
              <a:t>Please enter your age</a:t>
            </a:r>
            <a:r>
              <a:rPr lang="en-US" dirty="0">
                <a:latin typeface="Consolas" charset="0"/>
                <a:ea typeface="Consolas" charset="0"/>
                <a:cs typeface="Consolas" charset="0"/>
              </a:rPr>
              <a:t>: ")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n-US" dirty="0">
                <a:latin typeface="Consolas" charset="0"/>
                <a:ea typeface="Consolas" charset="0"/>
                <a:cs typeface="Consolas" charset="0"/>
              </a:rPr>
              <a:t>    print("</a:t>
            </a:r>
            <a:r>
              <a:rPr lang="en-US" dirty="0">
                <a:solidFill>
                  <a:srgbClr val="C00000"/>
                </a:solidFill>
                <a:latin typeface="Consolas" charset="0"/>
                <a:ea typeface="Consolas" charset="0"/>
                <a:cs typeface="Consolas" charset="0"/>
              </a:rPr>
              <a:t>You are </a:t>
            </a:r>
            <a:r>
              <a:rPr lang="en-US" dirty="0">
                <a:latin typeface="Consolas" charset="0"/>
                <a:ea typeface="Consolas" charset="0"/>
                <a:cs typeface="Consolas" charset="0"/>
              </a:rPr>
              <a:t>"+age+" </a:t>
            </a:r>
            <a:r>
              <a:rPr lang="en-US" dirty="0">
                <a:solidFill>
                  <a:srgbClr val="C00000"/>
                </a:solidFill>
                <a:latin typeface="Consolas" charset="0"/>
                <a:ea typeface="Consolas" charset="0"/>
                <a:cs typeface="Consolas" charset="0"/>
              </a:rPr>
              <a:t>years old.</a:t>
            </a:r>
            <a:r>
              <a:rPr lang="en-US" dirty="0">
                <a:latin typeface="Consolas" charset="0"/>
                <a:ea typeface="Consolas" charset="0"/>
                <a:cs typeface="Consolas" charset="0"/>
              </a:rPr>
              <a:t>")</a:t>
            </a:r>
          </a:p>
          <a:p>
            <a:pPr marL="91440" indent="-91440" eaLnBrk="1" fontAlgn="auto" hangingPunct="1">
              <a:spcAft>
                <a:spcPts val="0"/>
              </a:spcAft>
              <a:buFont typeface="Calibri" panose="020F0502020204030204" pitchFamily="34" charset="0"/>
              <a:buChar char=" "/>
              <a:defRPr/>
            </a:pPr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latin typeface="Consolas" charset="0"/>
              <a:ea typeface="Consolas" charset="0"/>
              <a:cs typeface="Consolas" charset="0"/>
            </a:endParaRPr>
          </a:p>
        </p:txBody>
      </p:sp>
      <p:pic>
        <p:nvPicPr>
          <p:cNvPr id="5" name="Graphic 5">
            <a:extLst>
              <a:ext uri="{FF2B5EF4-FFF2-40B4-BE49-F238E27FC236}">
                <a16:creationId xmlns:a16="http://schemas.microsoft.com/office/drawing/2014/main" id="{8B846BA0-3832-8197-8688-9E96F31561C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467600" y="4953000"/>
            <a:ext cx="1057275" cy="1285875"/>
          </a:xfrm>
          <a:prstGeom prst="rect">
            <a:avLst/>
          </a:prstGeom>
        </p:spPr>
      </p:pic>
      <p:sp>
        <p:nvSpPr>
          <p:cNvPr id="4" name="TextBox 7">
            <a:extLst>
              <a:ext uri="{FF2B5EF4-FFF2-40B4-BE49-F238E27FC236}">
                <a16:creationId xmlns:a16="http://schemas.microsoft.com/office/drawing/2014/main" id="{1DA11690-B3E7-A830-B887-C1454A4F18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4500" y="5315545"/>
            <a:ext cx="6789103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/>
              <a:t>Python always reads inputs as strings (i.e. as words)</a:t>
            </a:r>
          </a:p>
          <a:p>
            <a:pPr eaLnBrk="1" hangingPunct="1"/>
            <a:r>
              <a:rPr lang="en-US" altLang="en-US" dirty="0"/>
              <a:t>Unless you specifically need the input to be treated as a number,</a:t>
            </a:r>
          </a:p>
          <a:p>
            <a:pPr eaLnBrk="1" hangingPunct="1"/>
            <a:r>
              <a:rPr lang="en-US" altLang="en-US" dirty="0"/>
              <a:t>there’s no need to convert it to a number.</a:t>
            </a:r>
          </a:p>
        </p:txBody>
      </p:sp>
    </p:spTree>
    <p:extLst>
      <p:ext uri="{BB962C8B-B14F-4D97-AF65-F5344CB8AC3E}">
        <p14:creationId xmlns:p14="http://schemas.microsoft.com/office/powerpoint/2010/main" val="95313783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itle 1">
            <a:extLst>
              <a:ext uri="{FF2B5EF4-FFF2-40B4-BE49-F238E27FC236}">
                <a16:creationId xmlns:a16="http://schemas.microsoft.com/office/drawing/2014/main" id="{7E5902B9-6F91-ED4D-91FB-3EDAA8F8B9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Lesson #4: Learned</a:t>
            </a:r>
          </a:p>
        </p:txBody>
      </p:sp>
      <p:sp>
        <p:nvSpPr>
          <p:cNvPr id="54274" name="Content Placeholder 2">
            <a:extLst>
              <a:ext uri="{FF2B5EF4-FFF2-40B4-BE49-F238E27FC236}">
                <a16:creationId xmlns:a16="http://schemas.microsoft.com/office/drawing/2014/main" id="{9A9C490F-C3C5-6648-A2CB-E1249D46997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028825" y="2665412"/>
            <a:ext cx="5086350" cy="1527175"/>
          </a:xfrm>
        </p:spPr>
        <p:txBody>
          <a:bodyPr anchor="ctr"/>
          <a:lstStyle/>
          <a:p>
            <a:pPr marL="0" indent="0" algn="ctr" eaLnBrk="1" hangingPunct="1">
              <a:buFont typeface="Arial" panose="020B0604020202020204" pitchFamily="34" charset="0"/>
              <a:buNone/>
            </a:pPr>
            <a:r>
              <a:rPr lang="en-US" altLang="en-US" sz="3600" dirty="0"/>
              <a:t>We can read numbers and </a:t>
            </a:r>
          </a:p>
          <a:p>
            <a:pPr marL="0" indent="0" algn="ctr" eaLnBrk="1" hangingPunct="1">
              <a:buFont typeface="Arial" panose="020B0604020202020204" pitchFamily="34" charset="0"/>
              <a:buNone/>
            </a:pPr>
            <a:r>
              <a:rPr lang="en-US" altLang="en-US" sz="3600" dirty="0"/>
              <a:t>text from the user</a:t>
            </a:r>
          </a:p>
        </p:txBody>
      </p:sp>
    </p:spTree>
    <p:extLst>
      <p:ext uri="{BB962C8B-B14F-4D97-AF65-F5344CB8AC3E}">
        <p14:creationId xmlns:p14="http://schemas.microsoft.com/office/powerpoint/2010/main" val="298061883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itle 1">
            <a:extLst>
              <a:ext uri="{FF2B5EF4-FFF2-40B4-BE49-F238E27FC236}">
                <a16:creationId xmlns:a16="http://schemas.microsoft.com/office/drawing/2014/main" id="{7E5902B9-6F91-ED4D-91FB-3EDAA8F8B9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dirty="0"/>
              <a:t>Code going forward</a:t>
            </a:r>
          </a:p>
        </p:txBody>
      </p:sp>
      <p:sp>
        <p:nvSpPr>
          <p:cNvPr id="54274" name="Content Placeholder 2">
            <a:extLst>
              <a:ext uri="{FF2B5EF4-FFF2-40B4-BE49-F238E27FC236}">
                <a16:creationId xmlns:a16="http://schemas.microsoft.com/office/drawing/2014/main" id="{9A9C490F-C3C5-6648-A2CB-E1249D46997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28650" y="1690688"/>
            <a:ext cx="7981950" cy="4252912"/>
          </a:xfrm>
        </p:spPr>
        <p:txBody>
          <a:bodyPr anchor="ctr">
            <a:normAutofit/>
          </a:bodyPr>
          <a:lstStyle/>
          <a:p>
            <a:pPr marL="173038" indent="-173038"/>
            <a:r>
              <a:rPr lang="en-US" altLang="en-US" sz="3000" dirty="0"/>
              <a:t>We’ve shown you the same code in different languages to expose you to it</a:t>
            </a:r>
          </a:p>
          <a:p>
            <a:pPr marL="173038" indent="-173038"/>
            <a:r>
              <a:rPr lang="en-US" altLang="en-US" sz="3000" dirty="0"/>
              <a:t>As you can see, expressing the same algorithm across different languages usually results in similar-looking code</a:t>
            </a:r>
          </a:p>
          <a:p>
            <a:pPr marL="173038" indent="-173038"/>
            <a:r>
              <a:rPr lang="en-US" altLang="en-US" sz="3000" dirty="0"/>
              <a:t>Going forward, all code will be in Python (except during the last module)</a:t>
            </a:r>
          </a:p>
        </p:txBody>
      </p:sp>
    </p:spTree>
    <p:extLst>
      <p:ext uri="{BB962C8B-B14F-4D97-AF65-F5344CB8AC3E}">
        <p14:creationId xmlns:p14="http://schemas.microsoft.com/office/powerpoint/2010/main" val="83091824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2A25E5-470C-6049-B2FA-0AC8C76052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400" dirty="0"/>
              <a:t>Basic Operators</a:t>
            </a:r>
          </a:p>
        </p:txBody>
      </p:sp>
      <p:sp>
        <p:nvSpPr>
          <p:cNvPr id="55298" name="Content Placeholder 2">
            <a:extLst>
              <a:ext uri="{FF2B5EF4-FFF2-40B4-BE49-F238E27FC236}">
                <a16:creationId xmlns:a16="http://schemas.microsoft.com/office/drawing/2014/main" id="{146DECC7-ED34-B348-8590-741782C803EE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/>
            <a:r>
              <a:rPr lang="en-US" altLang="en-US" sz="3600" dirty="0"/>
              <a:t>Math operators</a:t>
            </a:r>
          </a:p>
          <a:p>
            <a:pPr lvl="1" eaLnBrk="1" hangingPunct="1"/>
            <a:r>
              <a:rPr lang="en-US" altLang="en-US" sz="3200" dirty="0"/>
              <a:t>Addition (+)</a:t>
            </a:r>
          </a:p>
          <a:p>
            <a:pPr lvl="2"/>
            <a:r>
              <a:rPr lang="en-US" altLang="en-US" sz="2900" dirty="0"/>
              <a:t>Note the + sign can also be used for concatenation</a:t>
            </a:r>
          </a:p>
          <a:p>
            <a:pPr lvl="1" eaLnBrk="1" hangingPunct="1"/>
            <a:r>
              <a:rPr lang="en-US" altLang="en-US" sz="3200" dirty="0"/>
              <a:t>Subtraction (-)</a:t>
            </a:r>
          </a:p>
          <a:p>
            <a:pPr lvl="1" eaLnBrk="1" hangingPunct="1"/>
            <a:r>
              <a:rPr lang="en-US" altLang="en-US" sz="3200" dirty="0"/>
              <a:t>Multiplication (*)</a:t>
            </a:r>
          </a:p>
          <a:p>
            <a:pPr lvl="1" eaLnBrk="1" hangingPunct="1"/>
            <a:r>
              <a:rPr lang="en-US" altLang="en-US" sz="3200" dirty="0"/>
              <a:t>Power (**)</a:t>
            </a:r>
          </a:p>
          <a:p>
            <a:pPr lvl="1" eaLnBrk="1" hangingPunct="1"/>
            <a:r>
              <a:rPr lang="en-US" altLang="en-US" sz="3200" dirty="0"/>
              <a:t>Division (/)</a:t>
            </a:r>
          </a:p>
          <a:p>
            <a:pPr lvl="1" eaLnBrk="1" hangingPunct="1"/>
            <a:r>
              <a:rPr lang="en-US" altLang="en-US" sz="3200" dirty="0"/>
              <a:t>Floor Division (//)</a:t>
            </a:r>
          </a:p>
          <a:p>
            <a:pPr lvl="1" eaLnBrk="1" hangingPunct="1"/>
            <a:r>
              <a:rPr lang="en-US" altLang="en-US" sz="3200" dirty="0"/>
              <a:t>Modulus (%)</a:t>
            </a:r>
          </a:p>
        </p:txBody>
      </p:sp>
    </p:spTree>
    <p:extLst>
      <p:ext uri="{BB962C8B-B14F-4D97-AF65-F5344CB8AC3E}">
        <p14:creationId xmlns:p14="http://schemas.microsoft.com/office/powerpoint/2010/main" val="252005547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864B18-31A3-4E44-94C1-B363FD0228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400" dirty="0"/>
              <a:t>In-class Problem #0</a:t>
            </a:r>
          </a:p>
        </p:txBody>
      </p:sp>
      <p:sp>
        <p:nvSpPr>
          <p:cNvPr id="56322" name="Content Placeholder 2">
            <a:extLst>
              <a:ext uri="{FF2B5EF4-FFF2-40B4-BE49-F238E27FC236}">
                <a16:creationId xmlns:a16="http://schemas.microsoft.com/office/drawing/2014/main" id="{C10FFAA4-043F-8844-841D-6ADF7AFF6FD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22325" y="1846263"/>
            <a:ext cx="7543800" cy="4021137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2800" dirty="0"/>
              <a:t>Write a program that asks the users weight (in pounds) and prints out how much she/he weighs on the moon.</a:t>
            </a:r>
          </a:p>
          <a:p>
            <a:pPr eaLnBrk="1" hangingPunct="1"/>
            <a:endParaRPr lang="en-US" altLang="en-US" sz="2800" dirty="0"/>
          </a:p>
          <a:p>
            <a:pPr eaLnBrk="1" hangingPunct="1"/>
            <a:r>
              <a:rPr lang="en-US" altLang="en-US" sz="2800" dirty="0"/>
              <a:t>Note: your moon weight is 16.5% of your Earth weight</a:t>
            </a:r>
          </a:p>
          <a:p>
            <a:pPr eaLnBrk="1" hangingPunct="1"/>
            <a:r>
              <a:rPr lang="en-US" altLang="en-US" sz="2800" dirty="0"/>
              <a:t>Note: you can convert the user’s input from text to a number by using </a:t>
            </a:r>
            <a:r>
              <a:rPr lang="en-US" altLang="en-US" sz="2500" dirty="0">
                <a:solidFill>
                  <a:srgbClr val="0000FF"/>
                </a:solidFill>
              </a:rPr>
              <a:t>float</a:t>
            </a:r>
            <a:r>
              <a:rPr lang="en-US" altLang="en-US" sz="2500" dirty="0"/>
              <a:t>(</a:t>
            </a:r>
            <a:r>
              <a:rPr lang="en-US" altLang="en-US" sz="2500" dirty="0">
                <a:solidFill>
                  <a:srgbClr val="0000FF"/>
                </a:solidFill>
              </a:rPr>
              <a:t>input</a:t>
            </a:r>
            <a:r>
              <a:rPr lang="en-US" altLang="en-US" sz="2500" dirty="0"/>
              <a:t>())</a:t>
            </a:r>
          </a:p>
          <a:p>
            <a:pPr lvl="1"/>
            <a:r>
              <a:rPr lang="en-US" altLang="en-US" sz="2200" dirty="0"/>
              <a:t>w = </a:t>
            </a:r>
            <a:r>
              <a:rPr lang="en-US" altLang="en-US" sz="2200" dirty="0">
                <a:solidFill>
                  <a:srgbClr val="0000FF"/>
                </a:solidFill>
              </a:rPr>
              <a:t>float</a:t>
            </a:r>
            <a:r>
              <a:rPr lang="en-US" altLang="en-US" sz="2200" dirty="0"/>
              <a:t>(</a:t>
            </a:r>
            <a:r>
              <a:rPr lang="en-US" altLang="en-US" sz="2200" dirty="0">
                <a:solidFill>
                  <a:srgbClr val="0000FF"/>
                </a:solidFill>
              </a:rPr>
              <a:t>input</a:t>
            </a:r>
            <a:r>
              <a:rPr lang="en-US" altLang="en-US" sz="2200" dirty="0"/>
              <a:t>(</a:t>
            </a:r>
            <a:r>
              <a:rPr lang="en-US" altLang="en-US" sz="2200" dirty="0">
                <a:solidFill>
                  <a:srgbClr val="C00000"/>
                </a:solidFill>
              </a:rPr>
              <a:t>“Weight?”</a:t>
            </a:r>
            <a:r>
              <a:rPr lang="en-US" altLang="en-US" sz="2200" dirty="0"/>
              <a:t>))</a:t>
            </a:r>
          </a:p>
        </p:txBody>
      </p:sp>
    </p:spTree>
    <p:extLst>
      <p:ext uri="{BB962C8B-B14F-4D97-AF65-F5344CB8AC3E}">
        <p14:creationId xmlns:p14="http://schemas.microsoft.com/office/powerpoint/2010/main" val="7153141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0A1C94-F762-8B41-8059-D634B9AEE9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400" dirty="0"/>
              <a:t>Skeletons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F9D6D2-28F8-B74B-8CA4-0E19CBC81B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90688"/>
            <a:ext cx="7886700" cy="4351337"/>
          </a:xfrm>
        </p:spPr>
        <p:txBody>
          <a:bodyPr rtlCol="0">
            <a:normAutofit/>
          </a:bodyPr>
          <a:lstStyle/>
          <a:p>
            <a:pPr marL="91440" indent="-91440" eaLnBrk="1" fontAlgn="auto" hangingPunct="1">
              <a:spcAft>
                <a:spcPts val="0"/>
              </a:spcAft>
              <a:buFont typeface="Calibri" panose="020F0502020204030204" pitchFamily="34" charset="0"/>
              <a:buChar char=" "/>
              <a:defRPr/>
            </a:pPr>
            <a:r>
              <a:rPr lang="en-US" sz="2800" dirty="0"/>
              <a:t>Skeleton programs: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800" dirty="0"/>
              <a:t>Are the </a:t>
            </a:r>
            <a:r>
              <a:rPr lang="en-US" sz="2800" u="sng" dirty="0"/>
              <a:t>smallest</a:t>
            </a:r>
            <a:r>
              <a:rPr lang="en-US" sz="2800" dirty="0"/>
              <a:t> program you can write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800" dirty="0"/>
              <a:t>Are the minimal amount of code that compiles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800" dirty="0"/>
              <a:t>Do NOTHING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800" dirty="0"/>
              <a:t>Define the entry/starting point of the program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800" dirty="0"/>
              <a:t>Are something you should </a:t>
            </a:r>
            <a:r>
              <a:rPr lang="en-US" sz="2800" u="sng" dirty="0"/>
              <a:t>memorize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endParaRPr lang="en-US" sz="2800" dirty="0"/>
          </a:p>
          <a:p>
            <a:pPr marL="0" indent="0" eaLnBrk="1" fontAlgn="auto" hangingPunct="1">
              <a:spcAft>
                <a:spcPts val="0"/>
              </a:spcAft>
              <a:buFont typeface="Calibri" panose="020F0502020204030204" pitchFamily="34" charset="0"/>
              <a:buNone/>
              <a:defRPr/>
            </a:pPr>
            <a:r>
              <a:rPr lang="en-US" sz="2800" dirty="0"/>
              <a:t>You probably won’t understand what you’re about to see</a:t>
            </a:r>
            <a:r>
              <a:rPr lang="mr-IN" sz="2800" dirty="0"/>
              <a:t>…</a:t>
            </a:r>
            <a:r>
              <a:rPr lang="en-US" sz="2800" dirty="0"/>
              <a:t> and it’s OK!</a:t>
            </a:r>
          </a:p>
        </p:txBody>
      </p:sp>
    </p:spTree>
    <p:extLst>
      <p:ext uri="{BB962C8B-B14F-4D97-AF65-F5344CB8AC3E}">
        <p14:creationId xmlns:p14="http://schemas.microsoft.com/office/powerpoint/2010/main" val="153914903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608971-6CF8-0145-8407-122A6BF9F7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400" dirty="0"/>
              <a:t>In-class Problem #1</a:t>
            </a:r>
          </a:p>
        </p:txBody>
      </p:sp>
      <p:sp>
        <p:nvSpPr>
          <p:cNvPr id="57346" name="Content Placeholder 2">
            <a:extLst>
              <a:ext uri="{FF2B5EF4-FFF2-40B4-BE49-F238E27FC236}">
                <a16:creationId xmlns:a16="http://schemas.microsoft.com/office/drawing/2014/main" id="{23C87868-1D73-AD43-B5A3-B50C5EA9CE8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22325" y="1846263"/>
            <a:ext cx="7543800" cy="3563937"/>
          </a:xfrm>
        </p:spPr>
        <p:txBody>
          <a:bodyPr/>
          <a:lstStyle/>
          <a:p>
            <a:pPr eaLnBrk="1" hangingPunct="1"/>
            <a:r>
              <a:rPr lang="en-US" altLang="en-US" sz="2800"/>
              <a:t>Write a program that asks the user for a temperature in Fahrenheit and prints out that temperature in Kelvin.</a:t>
            </a:r>
          </a:p>
          <a:p>
            <a:pPr eaLnBrk="1" hangingPunct="1"/>
            <a:endParaRPr lang="en-US" altLang="en-US" sz="2800"/>
          </a:p>
          <a:p>
            <a:pPr eaLnBrk="1" hangingPunct="1"/>
            <a:r>
              <a:rPr lang="en-US" altLang="en-US" sz="2800"/>
              <a:t>Formula: Kelvin = (Farh </a:t>
            </a:r>
            <a:r>
              <a:rPr lang="mr-IN" altLang="en-US" sz="2800">
                <a:ea typeface="Mangal" panose="02040503050203030202" pitchFamily="18" charset="0"/>
              </a:rPr>
              <a:t>–</a:t>
            </a:r>
            <a:r>
              <a:rPr lang="en-US" altLang="en-US" sz="2800"/>
              <a:t> 32) x 5/9 + 273.15</a:t>
            </a:r>
          </a:p>
        </p:txBody>
      </p:sp>
    </p:spTree>
    <p:extLst>
      <p:ext uri="{BB962C8B-B14F-4D97-AF65-F5344CB8AC3E}">
        <p14:creationId xmlns:p14="http://schemas.microsoft.com/office/powerpoint/2010/main" val="422556567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7E9D66-FE4C-4944-BA4A-5D3782E0DB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400" dirty="0"/>
              <a:t>In-class Problem #2</a:t>
            </a:r>
          </a:p>
        </p:txBody>
      </p:sp>
      <p:sp>
        <p:nvSpPr>
          <p:cNvPr id="58370" name="Content Placeholder 2">
            <a:extLst>
              <a:ext uri="{FF2B5EF4-FFF2-40B4-BE49-F238E27FC236}">
                <a16:creationId xmlns:a16="http://schemas.microsoft.com/office/drawing/2014/main" id="{63A40845-7438-924B-87D7-E387C4F23DF3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800" dirty="0"/>
              <a:t>Assume:</a:t>
            </a:r>
          </a:p>
          <a:p>
            <a:pPr lvl="1" eaLnBrk="1" hangingPunct="1"/>
            <a:r>
              <a:rPr lang="en-US" altLang="en-US" sz="2400" dirty="0"/>
              <a:t>The average person burns 2500 calories per day.  </a:t>
            </a:r>
          </a:p>
          <a:p>
            <a:pPr lvl="1" eaLnBrk="1" hangingPunct="1"/>
            <a:r>
              <a:rPr lang="en-US" altLang="en-US" sz="2400" dirty="0"/>
              <a:t>There are 3500 calories in one pound of fat.  </a:t>
            </a:r>
          </a:p>
          <a:p>
            <a:pPr lvl="1" eaLnBrk="1" hangingPunct="1"/>
            <a:r>
              <a:rPr lang="en-US" altLang="en-US" sz="2400" dirty="0"/>
              <a:t>There are 365 days in a year</a:t>
            </a:r>
          </a:p>
          <a:p>
            <a:pPr lvl="1" eaLnBrk="1" hangingPunct="1"/>
            <a:endParaRPr lang="en-US" altLang="en-US" sz="2400" dirty="0"/>
          </a:p>
          <a:p>
            <a:pPr eaLnBrk="1" hangingPunct="1"/>
            <a:r>
              <a:rPr lang="en-US" altLang="en-US" sz="2800" dirty="0"/>
              <a:t>Write a program that asks the user how many calories they consume in a day, and also asks how many years they will consume that many calories.</a:t>
            </a:r>
          </a:p>
          <a:p>
            <a:pPr eaLnBrk="1" hangingPunct="1"/>
            <a:r>
              <a:rPr lang="en-US" altLang="en-US" sz="2800" dirty="0"/>
              <a:t>Print out the number of pounds the person will gain/lose in that time.</a:t>
            </a:r>
          </a:p>
        </p:txBody>
      </p:sp>
    </p:spTree>
    <p:extLst>
      <p:ext uri="{BB962C8B-B14F-4D97-AF65-F5344CB8AC3E}">
        <p14:creationId xmlns:p14="http://schemas.microsoft.com/office/powerpoint/2010/main" val="347904254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object 3">
            <a:extLst>
              <a:ext uri="{FF2B5EF4-FFF2-40B4-BE49-F238E27FC236}">
                <a16:creationId xmlns:a16="http://schemas.microsoft.com/office/drawing/2014/main" id="{0093D26B-65A1-F84E-BBC0-B2A2E0D85D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9300" y="1676400"/>
            <a:ext cx="7772400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354013" indent="-342900">
              <a:tabLst>
                <a:tab pos="3540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tabLst>
                <a:tab pos="3540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tabLst>
                <a:tab pos="3540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tabLst>
                <a:tab pos="3540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tabLst>
                <a:tab pos="3540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40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40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40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4013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sz="2600" dirty="0">
                <a:latin typeface="Calibri" panose="020F0502020204030204" pitchFamily="34" charset="0"/>
              </a:rPr>
              <a:t>All programs have an </a:t>
            </a:r>
            <a:r>
              <a:rPr lang="en-US" altLang="en-US" sz="2600" u="sng" dirty="0">
                <a:latin typeface="Calibri" panose="020F0502020204030204" pitchFamily="34" charset="0"/>
              </a:rPr>
              <a:t>entry point</a:t>
            </a:r>
            <a:r>
              <a:rPr lang="en-US" altLang="en-US" sz="2600" dirty="0">
                <a:latin typeface="Calibri" panose="020F0502020204030204" pitchFamily="34" charset="0"/>
              </a:rPr>
              <a:t> (a BEGIN and END)</a:t>
            </a:r>
          </a:p>
          <a:p>
            <a:pPr lvl="1" eaLnBrk="1" hangingPunct="1">
              <a:buFont typeface="Arial" panose="020B0604020202020204" pitchFamily="34" charset="0"/>
              <a:buChar char="•"/>
            </a:pPr>
            <a:r>
              <a:rPr lang="en-US" altLang="en-US" sz="2600" dirty="0">
                <a:latin typeface="Calibri" panose="020F0502020204030204" pitchFamily="34" charset="0"/>
              </a:rPr>
              <a:t>If you don’t know where to begin, start with the skeleton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sz="2600" dirty="0">
                <a:latin typeface="Calibri" panose="020F0502020204030204" pitchFamily="34" charset="0"/>
              </a:rPr>
              <a:t>All languages can print to the screen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sz="2600" dirty="0">
                <a:latin typeface="Calibri" panose="020F0502020204030204" pitchFamily="34" charset="0"/>
              </a:rPr>
              <a:t>All languages have variables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sz="2600" dirty="0">
                <a:latin typeface="Calibri" panose="020F0502020204030204" pitchFamily="34" charset="0"/>
              </a:rPr>
              <a:t>All languages can read text/numbers from the user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sz="2600" dirty="0">
                <a:latin typeface="Calibri" panose="020F0502020204030204" pitchFamily="34" charset="0"/>
              </a:rPr>
              <a:t>All languages have basic operators</a:t>
            </a:r>
          </a:p>
        </p:txBody>
      </p:sp>
      <p:sp>
        <p:nvSpPr>
          <p:cNvPr id="69639" name="Rectangle 2">
            <a:extLst>
              <a:ext uri="{FF2B5EF4-FFF2-40B4-BE49-F238E27FC236}">
                <a16:creationId xmlns:a16="http://schemas.microsoft.com/office/drawing/2014/main" id="{88A9B8F9-8B9E-2743-9D81-CCB700D8CD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609600"/>
            <a:ext cx="7924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defTabSz="685800">
              <a:lnSpc>
                <a:spcPct val="90000"/>
              </a:lnSpc>
              <a:defRPr sz="3300">
                <a:solidFill>
                  <a:schemeClr val="tx1"/>
                </a:solidFill>
                <a:latin typeface="Calibri Light" charset="0"/>
              </a:defRPr>
            </a:lvl1pPr>
            <a:lvl2pPr algn="l" defTabSz="685800">
              <a:lnSpc>
                <a:spcPct val="90000"/>
              </a:lnSpc>
              <a:defRPr sz="3300">
                <a:solidFill>
                  <a:schemeClr val="tx1"/>
                </a:solidFill>
                <a:latin typeface="Calibri Light" charset="0"/>
              </a:defRPr>
            </a:lvl2pPr>
            <a:lvl3pPr algn="l" defTabSz="685800">
              <a:lnSpc>
                <a:spcPct val="90000"/>
              </a:lnSpc>
              <a:defRPr sz="3300">
                <a:solidFill>
                  <a:schemeClr val="tx1"/>
                </a:solidFill>
                <a:latin typeface="Calibri Light" charset="0"/>
              </a:defRPr>
            </a:lvl3pPr>
            <a:lvl4pPr algn="l" defTabSz="685800">
              <a:lnSpc>
                <a:spcPct val="90000"/>
              </a:lnSpc>
              <a:defRPr sz="3300">
                <a:solidFill>
                  <a:schemeClr val="tx1"/>
                </a:solidFill>
                <a:latin typeface="Calibri Light" charset="0"/>
              </a:defRPr>
            </a:lvl4pPr>
            <a:lvl5pPr algn="l" defTabSz="685800">
              <a:lnSpc>
                <a:spcPct val="90000"/>
              </a:lnSpc>
              <a:defRPr sz="3300">
                <a:solidFill>
                  <a:schemeClr val="tx1"/>
                </a:solidFill>
                <a:latin typeface="Calibri Light" charset="0"/>
              </a:defRPr>
            </a:lvl5pPr>
            <a:lvl6pPr marL="457200" defTabSz="6858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charset="0"/>
              </a:defRPr>
            </a:lvl6pPr>
            <a:lvl7pPr marL="914400" defTabSz="6858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charset="0"/>
              </a:defRPr>
            </a:lvl7pPr>
            <a:lvl8pPr marL="1371600" defTabSz="6858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charset="0"/>
              </a:defRPr>
            </a:lvl8pPr>
            <a:lvl9pPr marL="1828800" defTabSz="6858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charset="0"/>
              </a:defRPr>
            </a:lvl9pPr>
          </a:lstStyle>
          <a:p>
            <a:pPr eaLnBrk="1" hangingPunct="1">
              <a:defRPr/>
            </a:pPr>
            <a:r>
              <a:rPr lang="en-US" altLang="en-US" sz="4400" dirty="0">
                <a:latin typeface="+mn-lt"/>
                <a:ea typeface="Arial" charset="0"/>
                <a:cs typeface="Arial" charset="0"/>
              </a:rPr>
              <a:t>Summary</a:t>
            </a:r>
          </a:p>
        </p:txBody>
      </p:sp>
      <p:sp>
        <p:nvSpPr>
          <p:cNvPr id="59398" name="TextBox 1">
            <a:extLst>
              <a:ext uri="{FF2B5EF4-FFF2-40B4-BE49-F238E27FC236}">
                <a16:creationId xmlns:a16="http://schemas.microsoft.com/office/drawing/2014/main" id="{F6426D4C-574B-F04E-BEAE-C810F50A86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4413" y="5086350"/>
            <a:ext cx="71183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400" u="sng" dirty="0">
                <a:latin typeface="Calibri" panose="020F0502020204030204" pitchFamily="34" charset="0"/>
              </a:rPr>
              <a:t>From now on, you should look for patterns in languages</a:t>
            </a:r>
            <a:endParaRPr lang="en-US" altLang="en-US" u="sng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38690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extBox 2">
            <a:extLst>
              <a:ext uri="{FF2B5EF4-FFF2-40B4-BE49-F238E27FC236}">
                <a16:creationId xmlns:a16="http://schemas.microsoft.com/office/drawing/2014/main" id="{DD9529F5-FD5C-6547-87CB-3EFBEBC9F3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65900" y="5157788"/>
            <a:ext cx="2133600" cy="11747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E51E9CA-9055-2044-B5A4-F0BA2C7F29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87338"/>
            <a:ext cx="7985125" cy="1160462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400" dirty="0"/>
              <a:t>Skeletons</a:t>
            </a:r>
          </a:p>
        </p:txBody>
      </p:sp>
      <p:sp>
        <p:nvSpPr>
          <p:cNvPr id="5122" name="Content Placeholder 2">
            <a:extLst>
              <a:ext uri="{FF2B5EF4-FFF2-40B4-BE49-F238E27FC236}">
                <a16:creationId xmlns:a16="http://schemas.microsoft.com/office/drawing/2014/main" id="{BFFC464B-24FC-334A-BBCB-E04E3DC98E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en-US" altLang="en-US" dirty="0">
              <a:latin typeface="Consolas" charset="0"/>
              <a:ea typeface="Consolas" charset="0"/>
              <a:cs typeface="Consolas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altLang="en-US" dirty="0">
                <a:latin typeface="Consolas" charset="0"/>
                <a:ea typeface="Consolas" charset="0"/>
                <a:cs typeface="Consolas" charset="0"/>
              </a:rPr>
              <a:t>BEGIN MAIN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altLang="en-US" dirty="0">
              <a:latin typeface="Consolas" charset="0"/>
              <a:ea typeface="Consolas" charset="0"/>
              <a:cs typeface="Consolas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altLang="en-US" dirty="0">
                <a:latin typeface="Consolas" charset="0"/>
                <a:ea typeface="Consolas" charset="0"/>
                <a:cs typeface="Consolas" charset="0"/>
              </a:rPr>
              <a:t>END MAIN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en-US" altLang="en-US" dirty="0">
              <a:latin typeface="Consolas" charset="0"/>
              <a:ea typeface="Consolas" charset="0"/>
              <a:cs typeface="Consolas" charset="0"/>
            </a:endParaRPr>
          </a:p>
        </p:txBody>
      </p:sp>
      <p:sp>
        <p:nvSpPr>
          <p:cNvPr id="7" name="Rectangle 6" title="Pseudo code logo">
            <a:extLst>
              <a:ext uri="{FF2B5EF4-FFF2-40B4-BE49-F238E27FC236}">
                <a16:creationId xmlns:a16="http://schemas.microsoft.com/office/drawing/2014/main" id="{39FF716E-54BA-514C-9F83-EA86A47AD4BE}"/>
              </a:ext>
            </a:extLst>
          </p:cNvPr>
          <p:cNvSpPr/>
          <p:nvPr/>
        </p:nvSpPr>
        <p:spPr>
          <a:xfrm>
            <a:off x="7289295" y="5157957"/>
            <a:ext cx="1338599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6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ial" charset="0"/>
                <a:ea typeface="Arial" charset="0"/>
                <a:cs typeface="Arial" charset="0"/>
              </a:rPr>
              <a:t>Ps</a:t>
            </a:r>
            <a:endParaRPr lang="en-US" sz="32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9464" name="TextBox 7">
            <a:extLst>
              <a:ext uri="{FF2B5EF4-FFF2-40B4-BE49-F238E27FC236}">
                <a16:creationId xmlns:a16="http://schemas.microsoft.com/office/drawing/2014/main" id="{E0BF556F-7390-554D-BC30-AC720A8D3C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9475" y="5486400"/>
            <a:ext cx="607218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/>
              <a:t>Note: every time you BEGIN something, you must END it!</a:t>
            </a:r>
          </a:p>
          <a:p>
            <a:pPr eaLnBrk="1" hangingPunct="1"/>
            <a:r>
              <a:rPr lang="en-US" altLang="en-US" dirty="0"/>
              <a:t>Write them as pairs!</a:t>
            </a:r>
          </a:p>
        </p:txBody>
      </p:sp>
    </p:spTree>
    <p:extLst>
      <p:ext uri="{BB962C8B-B14F-4D97-AF65-F5344CB8AC3E}">
        <p14:creationId xmlns:p14="http://schemas.microsoft.com/office/powerpoint/2010/main" val="6610774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Box 9">
            <a:extLst>
              <a:ext uri="{FF2B5EF4-FFF2-40B4-BE49-F238E27FC236}">
                <a16:creationId xmlns:a16="http://schemas.microsoft.com/office/drawing/2014/main" id="{8001191B-B990-8D41-8D89-24F46424F0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65900" y="5157788"/>
            <a:ext cx="2133600" cy="11747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CBE119A-E13A-E348-AF8C-D6C41090CC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87338"/>
            <a:ext cx="7985125" cy="1160462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400" dirty="0"/>
              <a:t>Skeletons</a:t>
            </a:r>
          </a:p>
        </p:txBody>
      </p:sp>
      <p:sp>
        <p:nvSpPr>
          <p:cNvPr id="20483" name="Content Placeholder 2">
            <a:extLst>
              <a:ext uri="{FF2B5EF4-FFF2-40B4-BE49-F238E27FC236}">
                <a16:creationId xmlns:a16="http://schemas.microsoft.com/office/drawing/2014/main" id="{2E510CAD-BBB2-5249-9516-EFB94AA8E859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>
                <a:solidFill>
                  <a:srgbClr val="0000FF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using</a:t>
            </a:r>
            <a:r>
              <a:rPr lang="en-US" altLang="en-US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 System;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endParaRPr lang="en-US" altLang="en-US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>
                <a:solidFill>
                  <a:srgbClr val="0000FF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class</a:t>
            </a:r>
            <a:r>
              <a:rPr lang="en-US" altLang="en-US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 MainClass {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>
                <a:solidFill>
                  <a:srgbClr val="0000FF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  public static</a:t>
            </a:r>
            <a:r>
              <a:rPr lang="en-US" altLang="en-US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 void Main (</a:t>
            </a:r>
            <a:r>
              <a:rPr lang="en-US" altLang="en-US">
                <a:solidFill>
                  <a:srgbClr val="0000FF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string</a:t>
            </a:r>
            <a:r>
              <a:rPr lang="en-US" altLang="en-US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[] args) {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  }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endParaRPr lang="en-US" altLang="en-US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0487" name="TextBox 7">
            <a:extLst>
              <a:ext uri="{FF2B5EF4-FFF2-40B4-BE49-F238E27FC236}">
                <a16:creationId xmlns:a16="http://schemas.microsoft.com/office/drawing/2014/main" id="{D1A7C9E3-4DDA-3747-8E97-A2F78259FF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9475" y="5486400"/>
            <a:ext cx="397668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Note: The opening “{“ means BEGIN </a:t>
            </a:r>
          </a:p>
          <a:p>
            <a:pPr eaLnBrk="1" hangingPunct="1"/>
            <a:r>
              <a:rPr lang="en-US" altLang="en-US"/>
              <a:t>and the closing “}” means END</a:t>
            </a:r>
          </a:p>
        </p:txBody>
      </p:sp>
      <p:pic>
        <p:nvPicPr>
          <p:cNvPr id="9" name="Picture 12" descr="mage result for C# icon" title="C Sharp Logo">
            <a:extLst>
              <a:ext uri="{FF2B5EF4-FFF2-40B4-BE49-F238E27FC236}">
                <a16:creationId xmlns:a16="http://schemas.microsoft.com/office/drawing/2014/main" id="{E4F67EAD-DF42-8B4B-B63C-41DFD102D2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4889500"/>
            <a:ext cx="1435100" cy="1377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4068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Box 9">
            <a:extLst>
              <a:ext uri="{FF2B5EF4-FFF2-40B4-BE49-F238E27FC236}">
                <a16:creationId xmlns:a16="http://schemas.microsoft.com/office/drawing/2014/main" id="{D97186DA-A8D3-484C-A8FC-3DA64B9389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65900" y="5157788"/>
            <a:ext cx="2133600" cy="11747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EC0F84C-0736-1345-85F8-1295AA86C3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87338"/>
            <a:ext cx="7985125" cy="1160462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400" dirty="0"/>
              <a:t>Skeletons</a:t>
            </a:r>
          </a:p>
        </p:txBody>
      </p:sp>
      <p:sp>
        <p:nvSpPr>
          <p:cNvPr id="22531" name="Content Placeholder 2">
            <a:extLst>
              <a:ext uri="{FF2B5EF4-FFF2-40B4-BE49-F238E27FC236}">
                <a16:creationId xmlns:a16="http://schemas.microsoft.com/office/drawing/2014/main" id="{6D22C859-D19D-7F4E-93C2-AF5ADCD02408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>
                <a:solidFill>
                  <a:srgbClr val="0000FF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#include</a:t>
            </a:r>
            <a:r>
              <a:rPr lang="en-US" altLang="en-US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 &lt;iostream&gt;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endParaRPr lang="en-US" altLang="en-US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>
                <a:solidFill>
                  <a:srgbClr val="0000FF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altLang="en-US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 main () {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altLang="en-US">
                <a:solidFill>
                  <a:srgbClr val="0000FF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return</a:t>
            </a:r>
            <a:r>
              <a:rPr lang="en-US" altLang="en-US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 0;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endParaRPr lang="en-US" altLang="en-US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2535" name="TextBox 7">
            <a:extLst>
              <a:ext uri="{FF2B5EF4-FFF2-40B4-BE49-F238E27FC236}">
                <a16:creationId xmlns:a16="http://schemas.microsoft.com/office/drawing/2014/main" id="{57FA5D2F-92A2-7245-8A4F-6BD0FBC592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9475" y="5486400"/>
            <a:ext cx="459263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Again note: The opening “{“ means BEGIN </a:t>
            </a:r>
          </a:p>
          <a:p>
            <a:pPr eaLnBrk="1" hangingPunct="1"/>
            <a:r>
              <a:rPr lang="en-US" altLang="en-US"/>
              <a:t>and the closing “}” means END</a:t>
            </a:r>
          </a:p>
        </p:txBody>
      </p:sp>
      <p:pic>
        <p:nvPicPr>
          <p:cNvPr id="11" name="Picture 10" descr="A logo showing C++" title="C++ Logo">
            <a:extLst>
              <a:ext uri="{FF2B5EF4-FFF2-40B4-BE49-F238E27FC236}">
                <a16:creationId xmlns:a16="http://schemas.microsoft.com/office/drawing/2014/main" id="{F2930A8C-D165-8B42-86E1-983D416653E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2688" y="5046663"/>
            <a:ext cx="1074737" cy="1208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16665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extBox 8">
            <a:extLst>
              <a:ext uri="{FF2B5EF4-FFF2-40B4-BE49-F238E27FC236}">
                <a16:creationId xmlns:a16="http://schemas.microsoft.com/office/drawing/2014/main" id="{490343B5-549E-564A-A87A-3EA8AC8B3C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65900" y="5157788"/>
            <a:ext cx="2133600" cy="11747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048D619-96B6-A04B-AAA4-23EDAFB26B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87338"/>
            <a:ext cx="7985125" cy="1160462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400" dirty="0"/>
              <a:t>Skeletons</a:t>
            </a:r>
          </a:p>
        </p:txBody>
      </p:sp>
      <p:sp>
        <p:nvSpPr>
          <p:cNvPr id="24579" name="Content Placeholder 2">
            <a:extLst>
              <a:ext uri="{FF2B5EF4-FFF2-40B4-BE49-F238E27FC236}">
                <a16:creationId xmlns:a16="http://schemas.microsoft.com/office/drawing/2014/main" id="{BE3F3BC9-BD69-0A4A-B597-7FBEC4C4852D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</a:pPr>
            <a:endParaRPr lang="en-US" altLang="en-US" dirty="0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 eaLnBrk="1" hangingPunct="1">
              <a:buFont typeface="Arial" panose="020B0604020202020204" pitchFamily="34" charset="0"/>
              <a:buNone/>
            </a:pPr>
            <a:endParaRPr lang="en-US" altLang="en-US" dirty="0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dirty="0">
                <a:solidFill>
                  <a:srgbClr val="0000FF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class</a:t>
            </a:r>
            <a:r>
              <a:rPr lang="en-US" altLang="en-US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en-US" dirty="0" err="1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MainClass</a:t>
            </a:r>
            <a:r>
              <a:rPr lang="en-US" altLang="en-US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 {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dirty="0">
                <a:solidFill>
                  <a:srgbClr val="0000FF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  public static void</a:t>
            </a:r>
            <a:r>
              <a:rPr lang="en-US" altLang="en-US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 main (String[] </a:t>
            </a:r>
            <a:r>
              <a:rPr lang="en-US" altLang="en-US" dirty="0" err="1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args</a:t>
            </a:r>
            <a:r>
              <a:rPr lang="en-US" altLang="en-US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) {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dirty="0">
                <a:solidFill>
                  <a:srgbClr val="0000FF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altLang="en-US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endParaRPr lang="en-US" altLang="en-US" dirty="0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 eaLnBrk="1" hangingPunct="1">
              <a:buFont typeface="Arial" panose="020B0604020202020204" pitchFamily="34" charset="0"/>
              <a:buNone/>
            </a:pPr>
            <a:endParaRPr lang="en-US" altLang="en-US" dirty="0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4583" name="TextBox 7">
            <a:extLst>
              <a:ext uri="{FF2B5EF4-FFF2-40B4-BE49-F238E27FC236}">
                <a16:creationId xmlns:a16="http://schemas.microsoft.com/office/drawing/2014/main" id="{F5C8897B-CEDB-684C-B204-B51BD251EA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9475" y="5486400"/>
            <a:ext cx="30829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/>
              <a:t>Note: Capitalization matters!</a:t>
            </a:r>
          </a:p>
        </p:txBody>
      </p:sp>
      <p:pic>
        <p:nvPicPr>
          <p:cNvPr id="10" name="Picture 10" descr="elated image" title="Java Logo">
            <a:extLst>
              <a:ext uri="{FF2B5EF4-FFF2-40B4-BE49-F238E27FC236}">
                <a16:creationId xmlns:a16="http://schemas.microsoft.com/office/drawing/2014/main" id="{065E9FDC-BB5C-2046-A596-63DC591088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4227513"/>
            <a:ext cx="1868488" cy="18684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894004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extBox 8">
            <a:extLst>
              <a:ext uri="{FF2B5EF4-FFF2-40B4-BE49-F238E27FC236}">
                <a16:creationId xmlns:a16="http://schemas.microsoft.com/office/drawing/2014/main" id="{490343B5-549E-564A-A87A-3EA8AC8B3C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65900" y="5157788"/>
            <a:ext cx="2133600" cy="11747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048D619-96B6-A04B-AAA4-23EDAFB26B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87338"/>
            <a:ext cx="7985125" cy="1160462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400" dirty="0"/>
              <a:t>Skeletons</a:t>
            </a:r>
          </a:p>
        </p:txBody>
      </p:sp>
      <p:sp>
        <p:nvSpPr>
          <p:cNvPr id="24579" name="Content Placeholder 2">
            <a:extLst>
              <a:ext uri="{FF2B5EF4-FFF2-40B4-BE49-F238E27FC236}">
                <a16:creationId xmlns:a16="http://schemas.microsoft.com/office/drawing/2014/main" id="{BE3F3BC9-BD69-0A4A-B597-7FBEC4C4852D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</a:pPr>
            <a:endParaRPr lang="en-US" altLang="en-US" dirty="0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 eaLnBrk="1" hangingPunct="1">
              <a:buFont typeface="Arial" panose="020B0604020202020204" pitchFamily="34" charset="0"/>
              <a:buNone/>
            </a:pPr>
            <a:endParaRPr lang="en-US" altLang="en-US" dirty="0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 eaLnBrk="1" hangingPunct="1">
              <a:buFont typeface="Arial" panose="020B0604020202020204" pitchFamily="34" charset="0"/>
              <a:buNone/>
            </a:pPr>
            <a:endParaRPr lang="en-US" altLang="en-US" dirty="0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 eaLnBrk="1" hangingPunct="1">
              <a:buFont typeface="Arial" panose="020B0604020202020204" pitchFamily="34" charset="0"/>
              <a:buNone/>
            </a:pPr>
            <a:endParaRPr lang="en-US" altLang="en-US" dirty="0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</p:txBody>
      </p:sp>
      <p:pic>
        <p:nvPicPr>
          <p:cNvPr id="3" name="Graphic 5">
            <a:extLst>
              <a:ext uri="{FF2B5EF4-FFF2-40B4-BE49-F238E27FC236}">
                <a16:creationId xmlns:a16="http://schemas.microsoft.com/office/drawing/2014/main" id="{636731DD-56FC-BA1D-EECF-CA5C65EE3F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11927" y="4968876"/>
            <a:ext cx="1057275" cy="1285875"/>
          </a:xfrm>
          <a:prstGeom prst="rect">
            <a:avLst/>
          </a:prstGeom>
        </p:spPr>
      </p:pic>
      <p:sp>
        <p:nvSpPr>
          <p:cNvPr id="4" name="TextBox 7">
            <a:extLst>
              <a:ext uri="{FF2B5EF4-FFF2-40B4-BE49-F238E27FC236}">
                <a16:creationId xmlns:a16="http://schemas.microsoft.com/office/drawing/2014/main" id="{87B1D2D9-99A7-21C8-5320-C31416F9AB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1050" y="5011648"/>
            <a:ext cx="6130925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/>
              <a:t>Python does not officially define a skeleton code, but for the purposes of this class, we will use this as a skeleton for good programming practice. 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55E0858-DF3B-DC89-9C0E-08D328DB2DE9}"/>
              </a:ext>
            </a:extLst>
          </p:cNvPr>
          <p:cNvSpPr txBox="1">
            <a:spLocks noChangeArrowheads="1"/>
          </p:cNvSpPr>
          <p:nvPr/>
        </p:nvSpPr>
        <p:spPr>
          <a:xfrm>
            <a:off x="781050" y="1978025"/>
            <a:ext cx="7886700" cy="4351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</a:pPr>
            <a:endParaRPr lang="en-US" altLang="en-US" dirty="0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</a:pPr>
            <a:endParaRPr lang="en-US" altLang="en-US" dirty="0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</a:pPr>
            <a:endParaRPr lang="en-US" altLang="en-US" dirty="0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 altLang="en-US" dirty="0">
                <a:solidFill>
                  <a:srgbClr val="0000FF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if</a:t>
            </a:r>
            <a:r>
              <a:rPr lang="en-US" altLang="en-US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 __name__ == “__main__”:</a:t>
            </a: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 altLang="en-US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altLang="en-US" dirty="0">
                <a:solidFill>
                  <a:srgbClr val="0000FF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pass</a:t>
            </a: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</a:pPr>
            <a:endParaRPr lang="en-US" altLang="en-US" dirty="0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</a:pPr>
            <a:endParaRPr lang="en-US" altLang="en-US" dirty="0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18137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6DB14E-4BBD-7D56-9CB9-B7EE0B26E1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extBox 8">
            <a:extLst>
              <a:ext uri="{FF2B5EF4-FFF2-40B4-BE49-F238E27FC236}">
                <a16:creationId xmlns:a16="http://schemas.microsoft.com/office/drawing/2014/main" id="{76FFB800-2348-9310-A35F-C0CE6DE70A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65900" y="5157788"/>
            <a:ext cx="2133600" cy="11747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360C398-A0D5-AEA4-002F-880F1949AC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87338"/>
            <a:ext cx="7985125" cy="1160462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400" dirty="0"/>
              <a:t>Skeletons</a:t>
            </a:r>
          </a:p>
        </p:txBody>
      </p:sp>
      <p:pic>
        <p:nvPicPr>
          <p:cNvPr id="3" name="Graphic 5">
            <a:extLst>
              <a:ext uri="{FF2B5EF4-FFF2-40B4-BE49-F238E27FC236}">
                <a16:creationId xmlns:a16="http://schemas.microsoft.com/office/drawing/2014/main" id="{3EFACC54-B1D2-6141-889A-30E70B1F70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11927" y="4968876"/>
            <a:ext cx="1057275" cy="1285875"/>
          </a:xfrm>
          <a:prstGeom prst="rect">
            <a:avLst/>
          </a:prstGeom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D885A53-BCD3-5F1B-8A7F-785DAB74DE9D}"/>
              </a:ext>
            </a:extLst>
          </p:cNvPr>
          <p:cNvSpPr txBox="1">
            <a:spLocks noChangeArrowheads="1"/>
          </p:cNvSpPr>
          <p:nvPr/>
        </p:nvSpPr>
        <p:spPr>
          <a:xfrm>
            <a:off x="876300" y="1066800"/>
            <a:ext cx="7886700" cy="4351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</a:pPr>
            <a:endParaRPr lang="en-US" altLang="en-US" dirty="0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</a:pPr>
            <a:endParaRPr lang="en-US" altLang="en-US" dirty="0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 altLang="en-US" sz="2400" dirty="0">
                <a:latin typeface="+mj-lt"/>
                <a:ea typeface="Consolas" panose="020B0609020204030204" pitchFamily="49" charset="0"/>
                <a:cs typeface="Consolas" panose="020B0609020204030204" pitchFamily="49" charset="0"/>
              </a:rPr>
              <a:t>Or also:</a:t>
            </a: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</a:pPr>
            <a:endParaRPr lang="en-US" altLang="en-US" dirty="0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 altLang="en-US" dirty="0">
                <a:solidFill>
                  <a:srgbClr val="0000FF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def </a:t>
            </a:r>
            <a:r>
              <a:rPr lang="en-US" altLang="en-US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main():</a:t>
            </a: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en-US" altLang="en-US" dirty="0">
                <a:solidFill>
                  <a:srgbClr val="0000FF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	pass</a:t>
            </a: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</a:pPr>
            <a:endParaRPr lang="en-US" altLang="en-US" dirty="0">
              <a:solidFill>
                <a:srgbClr val="0000FF"/>
              </a:solidFill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 fontAlgn="auto">
              <a:spcAft>
                <a:spcPts val="0"/>
              </a:spcAft>
              <a:buNone/>
            </a:pPr>
            <a:r>
              <a:rPr lang="en-US" altLang="en-US" dirty="0">
                <a:solidFill>
                  <a:srgbClr val="0000FF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if</a:t>
            </a:r>
            <a:r>
              <a:rPr lang="en-US" altLang="en-US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 __name__ == “__main__”:</a:t>
            </a:r>
          </a:p>
          <a:p>
            <a:pPr marL="0" indent="0" fontAlgn="auto">
              <a:spcAft>
                <a:spcPts val="0"/>
              </a:spcAft>
              <a:buNone/>
            </a:pPr>
            <a:r>
              <a:rPr lang="en-US" altLang="en-US" dirty="0"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altLang="en-US" dirty="0">
                <a:solidFill>
                  <a:srgbClr val="0000FF"/>
                </a:solidFill>
                <a:latin typeface="Consolas" panose="020B0609020204030204" pitchFamily="49" charset="0"/>
                <a:ea typeface="Consolas" panose="020B0609020204030204" pitchFamily="49" charset="0"/>
                <a:cs typeface="Consolas" panose="020B0609020204030204" pitchFamily="49" charset="0"/>
              </a:rPr>
              <a:t>pass</a:t>
            </a: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</a:pPr>
            <a:endParaRPr lang="en-US" altLang="en-US" dirty="0">
              <a:solidFill>
                <a:srgbClr val="0000FF"/>
              </a:solidFill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</a:pPr>
            <a:endParaRPr lang="en-US" altLang="en-US" dirty="0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 fontAlgn="auto">
              <a:spcAft>
                <a:spcPts val="0"/>
              </a:spcAft>
              <a:buFont typeface="Arial" panose="020B0604020202020204" pitchFamily="34" charset="0"/>
              <a:buNone/>
            </a:pPr>
            <a:endParaRPr lang="en-US" altLang="en-US" dirty="0"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C94352C-6066-552A-A115-70385BE5D0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1050" y="5011648"/>
            <a:ext cx="6130925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/>
              <a:t>Python does not officially define a skeleton code, but for the purposes of this class, we will use this as a skeleton for good programming practice. </a:t>
            </a:r>
          </a:p>
        </p:txBody>
      </p:sp>
    </p:spTree>
    <p:extLst>
      <p:ext uri="{BB962C8B-B14F-4D97-AF65-F5344CB8AC3E}">
        <p14:creationId xmlns:p14="http://schemas.microsoft.com/office/powerpoint/2010/main" val="2759685305"/>
      </p:ext>
    </p:extLst>
  </p:cSld>
  <p:clrMapOvr>
    <a:masterClrMapping/>
  </p:clrMapOvr>
</p:sld>
</file>

<file path=ppt/theme/theme1.xml><?xml version="1.0" encoding="utf-8"?>
<a:theme xmlns:a="http://schemas.openxmlformats.org/drawingml/2006/main" name="PPT2_16to9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PPT2_16to9</Template>
  <TotalTime>6828</TotalTime>
  <Words>1266</Words>
  <Application>Microsoft Office PowerPoint</Application>
  <PresentationFormat>On-screen Show (4:3)</PresentationFormat>
  <Paragraphs>255</Paragraphs>
  <Slides>32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8" baseType="lpstr">
      <vt:lpstr>Arial</vt:lpstr>
      <vt:lpstr>Calibri</vt:lpstr>
      <vt:lpstr>Calibri Light</vt:lpstr>
      <vt:lpstr>Consolas</vt:lpstr>
      <vt:lpstr>Mangal</vt:lpstr>
      <vt:lpstr>PPT2_16to9</vt:lpstr>
      <vt:lpstr>PowerPoint Presentation</vt:lpstr>
      <vt:lpstr>Topics</vt:lpstr>
      <vt:lpstr>Skeletons</vt:lpstr>
      <vt:lpstr>Skeletons</vt:lpstr>
      <vt:lpstr>Skeletons</vt:lpstr>
      <vt:lpstr>Skeletons</vt:lpstr>
      <vt:lpstr>Skeletons</vt:lpstr>
      <vt:lpstr>Skeletons</vt:lpstr>
      <vt:lpstr>Skeletons</vt:lpstr>
      <vt:lpstr>Lesson #1: Learned</vt:lpstr>
      <vt:lpstr>Lesson #2: Learned</vt:lpstr>
      <vt:lpstr>Variables</vt:lpstr>
      <vt:lpstr>Identifiers</vt:lpstr>
      <vt:lpstr>Conventions – Naming Variables</vt:lpstr>
      <vt:lpstr>Declaring/Assigning Variables</vt:lpstr>
      <vt:lpstr>Declaring/Assigning Variables</vt:lpstr>
      <vt:lpstr>Declaring/Assigning Variables</vt:lpstr>
      <vt:lpstr>Declaring/Assigning Variables</vt:lpstr>
      <vt:lpstr>Declaring/Assigning Variables</vt:lpstr>
      <vt:lpstr>Declaring/Assigning Variables</vt:lpstr>
      <vt:lpstr>Lesson #3: Learned</vt:lpstr>
      <vt:lpstr>Reading Text from the User</vt:lpstr>
      <vt:lpstr>Reading Text from the User</vt:lpstr>
      <vt:lpstr>Reading Numbers from the User</vt:lpstr>
      <vt:lpstr>Reading Numbers from the User</vt:lpstr>
      <vt:lpstr>Lesson #4: Learned</vt:lpstr>
      <vt:lpstr>Code going forward</vt:lpstr>
      <vt:lpstr>Basic Operators</vt:lpstr>
      <vt:lpstr>In-class Problem #0</vt:lpstr>
      <vt:lpstr>In-class Problem #1</vt:lpstr>
      <vt:lpstr>In-class Problem #2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CSE1301</dc:title>
  <dc:creator>Jon Preston</dc:creator>
  <cp:lastModifiedBy>Eun Sik Kim</cp:lastModifiedBy>
  <cp:revision>280</cp:revision>
  <dcterms:created xsi:type="dcterms:W3CDTF">2017-03-19T10:32:05Z</dcterms:created>
  <dcterms:modified xsi:type="dcterms:W3CDTF">2026-01-08T21:00:50Z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2012-04-21T00:00:00Z</vt:filetime>
  </property>
  <property fmtid="{D5CDD505-2E9C-101B-9397-08002B2CF9AE}" pid="3" name="LastSaved">
    <vt:filetime>2017-03-19T00:00:00Z</vt:filetime>
  </property>
</Properties>
</file>