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74" r:id="rId4"/>
    <p:sldId id="273" r:id="rId5"/>
    <p:sldId id="257" r:id="rId6"/>
    <p:sldId id="258" r:id="rId7"/>
    <p:sldId id="259" r:id="rId8"/>
    <p:sldId id="260" r:id="rId9"/>
    <p:sldId id="272" r:id="rId10"/>
    <p:sldId id="275" r:id="rId11"/>
    <p:sldId id="265" r:id="rId12"/>
    <p:sldId id="261" r:id="rId13"/>
    <p:sldId id="262" r:id="rId14"/>
    <p:sldId id="263" r:id="rId15"/>
    <p:sldId id="264" r:id="rId16"/>
    <p:sldId id="266" r:id="rId17"/>
    <p:sldId id="271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DDFF61-B66B-C2AD-A584-97BBF9162D1C}" v="48" dt="2024-08-07T01:16:03.450"/>
    <p1510:client id="{DD14AEED-F64E-8F99-0E5C-382267D41676}" v="6" dt="2024-08-07T02:11:0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4590"/>
  </p:normalViewPr>
  <p:slideViewPr>
    <p:cSldViewPr snapToGrid="0" snapToObjects="1">
      <p:cViewPr varScale="1">
        <p:scale>
          <a:sx n="104" d="100"/>
          <a:sy n="104" d="100"/>
        </p:scale>
        <p:origin x="21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1D75-ED95-244E-91B7-B98B48CC694E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64876-3CAC-4C4B-8353-6B6249AE3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</a:t>
            </a:r>
            <a:r>
              <a:rPr lang="en-US" baseline="0" dirty="0"/>
              <a:t> yourself and welcome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1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Faculty approved</a:t>
            </a:r>
            <a:r>
              <a:rPr lang="en-US" baseline="0" dirty="0"/>
              <a:t> the B prerequisites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64876-3CAC-4C4B-8353-6B6249AE3B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7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0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1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rar.kennesaw.edu/academic-calendar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lassdoor.com/blog/9-things-to-never-do-in-a-panel-interview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3881" y="3429000"/>
            <a:ext cx="363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We’re glad you’re here!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2368" y="2124833"/>
            <a:ext cx="7310005" cy="632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Welcome to the </a:t>
            </a:r>
            <a:r>
              <a:rPr lang="en-US" sz="3600" dirty="0">
                <a:latin typeface="+mn-lt"/>
              </a:rPr>
              <a:t>First Year</a:t>
            </a:r>
            <a:r>
              <a:rPr lang="en-US" sz="3600" dirty="0"/>
              <a:t> Experience!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17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0" y="1948054"/>
            <a:ext cx="8042739" cy="2961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/>
              <a:t>Integrated Development Environments</a:t>
            </a:r>
          </a:p>
          <a:p>
            <a:pPr lvl="1"/>
            <a:r>
              <a:rPr lang="en-US" sz="2400" dirty="0"/>
              <a:t>PyCharm</a:t>
            </a:r>
          </a:p>
          <a:p>
            <a:pPr lvl="1"/>
            <a:r>
              <a:rPr lang="en-US" sz="2400" dirty="0" err="1"/>
              <a:t>OneCompiler</a:t>
            </a:r>
            <a:r>
              <a:rPr lang="en-US" sz="2400" dirty="0"/>
              <a:t> (</a:t>
            </a:r>
            <a:r>
              <a:rPr lang="en-US" sz="2400" dirty="0">
                <a:ea typeface="+mn-lt"/>
                <a:cs typeface="+mn-lt"/>
              </a:rPr>
              <a:t>https://onecompiler.com)</a:t>
            </a:r>
            <a:endParaRPr lang="en-US" dirty="0">
              <a:ea typeface="+mn-lt"/>
              <a:cs typeface="+mn-lt"/>
            </a:endParaRPr>
          </a:p>
          <a:p>
            <a:pPr lvl="2"/>
            <a:r>
              <a:rPr lang="en-US" sz="1800" dirty="0"/>
              <a:t>Web-based and doesn’t require installation</a:t>
            </a:r>
          </a:p>
          <a:p>
            <a:pPr lvl="2"/>
            <a:r>
              <a:rPr lang="en-US" sz="1800" dirty="0"/>
              <a:t>Good for quick coding</a:t>
            </a:r>
          </a:p>
          <a:p>
            <a:pPr lvl="2"/>
            <a:r>
              <a:rPr lang="en-US" sz="1800" dirty="0"/>
              <a:t>May be used for lab exams, so you </a:t>
            </a:r>
            <a:r>
              <a:rPr lang="en-US" sz="1800" u="sng" dirty="0"/>
              <a:t>must be familiar with it</a:t>
            </a:r>
          </a:p>
          <a:p>
            <a:pPr lvl="1"/>
            <a:r>
              <a:rPr lang="en-US" sz="2400" dirty="0"/>
              <a:t>Google </a:t>
            </a:r>
            <a:r>
              <a:rPr lang="en-US" sz="2400" dirty="0" err="1"/>
              <a:t>Colab</a:t>
            </a:r>
            <a:endParaRPr lang="en-US" sz="2400" dirty="0"/>
          </a:p>
          <a:p>
            <a:pPr lvl="1"/>
            <a:r>
              <a:rPr lang="en-US" sz="2400" dirty="0" err="1"/>
              <a:t>Jupyter</a:t>
            </a:r>
            <a:r>
              <a:rPr lang="en-US" sz="2400" dirty="0"/>
              <a:t> Notebook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0022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3890374"/>
          </a:xfrm>
        </p:spPr>
        <p:txBody>
          <a:bodyPr anchor="t">
            <a:normAutofit/>
          </a:bodyPr>
          <a:lstStyle/>
          <a:p>
            <a:r>
              <a:rPr lang="en-US" sz="2800" dirty="0"/>
              <a:t>D2L is the “official” communication channel</a:t>
            </a:r>
          </a:p>
          <a:p>
            <a:pPr lvl="1"/>
            <a:r>
              <a:rPr lang="en-US" sz="2400" dirty="0"/>
              <a:t>Additional channels specified in the syllabus</a:t>
            </a:r>
            <a:endParaRPr lang="en-US" sz="2400" dirty="0">
              <a:cs typeface="Calibri"/>
            </a:endParaRPr>
          </a:p>
          <a:p>
            <a:r>
              <a:rPr lang="en-US" sz="2800" u="sng" dirty="0"/>
              <a:t>Please</a:t>
            </a:r>
            <a:r>
              <a:rPr lang="en-US" sz="2800" dirty="0"/>
              <a:t> include your course/section/CRN as part of your email (we teach several courses)</a:t>
            </a:r>
          </a:p>
          <a:p>
            <a:r>
              <a:rPr lang="en-US" sz="2800" dirty="0"/>
              <a:t>Be professional in your communication</a:t>
            </a:r>
          </a:p>
          <a:p>
            <a:r>
              <a:rPr lang="en-US" sz="2800" dirty="0"/>
              <a:t>Check your email at least once a day</a:t>
            </a:r>
          </a:p>
          <a:p>
            <a:r>
              <a:rPr lang="en-US" sz="2800" dirty="0"/>
              <a:t>We try to respond within 24 hours M-F</a:t>
            </a:r>
          </a:p>
        </p:txBody>
      </p:sp>
    </p:spTree>
    <p:extLst>
      <p:ext uri="{BB962C8B-B14F-4D97-AF65-F5344CB8AC3E}">
        <p14:creationId xmlns:p14="http://schemas.microsoft.com/office/powerpoint/2010/main" val="133730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634" y="334303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Withdrawal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34" y="1659866"/>
            <a:ext cx="8330415" cy="4351339"/>
          </a:xfrm>
        </p:spPr>
        <p:txBody>
          <a:bodyPr anchor="t">
            <a:normAutofit/>
          </a:bodyPr>
          <a:lstStyle/>
          <a:p>
            <a:r>
              <a:rPr lang="en-US" sz="2800" dirty="0"/>
              <a:t>In case of emergency, it is YOUR decision whether or not to withdraw</a:t>
            </a:r>
          </a:p>
          <a:p>
            <a:pPr lvl="1"/>
            <a:r>
              <a:rPr lang="en-US" sz="2400" dirty="0"/>
              <a:t>We can only give you advice</a:t>
            </a:r>
          </a:p>
          <a:p>
            <a:pPr lvl="1"/>
            <a:endParaRPr lang="en-US" sz="2400" dirty="0"/>
          </a:p>
          <a:p>
            <a:r>
              <a:rPr lang="en-US" sz="2800" dirty="0"/>
              <a:t>Withdrawing on/before Withdrawal Day == ‘W’</a:t>
            </a:r>
          </a:p>
          <a:p>
            <a:r>
              <a:rPr lang="en-US" sz="2800" dirty="0"/>
              <a:t>Withdrawing after Withdrawal Day == ‘F’</a:t>
            </a:r>
            <a:endParaRPr lang="en-US" sz="2800" dirty="0">
              <a:cs typeface="Calibri" panose="020F0502020204030204"/>
            </a:endParaRPr>
          </a:p>
          <a:p>
            <a:r>
              <a:rPr lang="en-US" sz="2700" dirty="0"/>
              <a:t>See</a:t>
            </a:r>
            <a:r>
              <a:rPr lang="en-US" sz="2700" dirty="0">
                <a:cs typeface="Calibri"/>
              </a:rPr>
              <a:t> the Registrar’s Academic Calendar for these dates</a:t>
            </a:r>
            <a:endParaRPr lang="en-US" dirty="0"/>
          </a:p>
          <a:p>
            <a:r>
              <a:rPr lang="en-US" sz="2700" dirty="0">
                <a:cs typeface="Calibri"/>
                <a:hlinkClick r:id="rId2"/>
              </a:rPr>
              <a:t>https://registrar.kennesaw.edu/academic-calendars</a:t>
            </a:r>
            <a:endParaRPr lang="en-US" sz="2700" dirty="0">
              <a:cs typeface="Calibri"/>
            </a:endParaRPr>
          </a:p>
          <a:p>
            <a:endParaRPr lang="en-US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383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Exam/Assignment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8772"/>
            <a:ext cx="7886700" cy="435133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dirty="0"/>
              <a:t>All students must have a microphone and webcam</a:t>
            </a:r>
          </a:p>
          <a:p>
            <a:r>
              <a:rPr lang="en-US" sz="2800" dirty="0"/>
              <a:t>Must have photo ID (Government Issued or KSU Talon Card) No make-up exams </a:t>
            </a:r>
          </a:p>
          <a:p>
            <a:pPr lvl="1"/>
            <a:r>
              <a:rPr lang="en-US" sz="2400" dirty="0"/>
              <a:t>Final Exam replaces missed exam grade(s)</a:t>
            </a:r>
          </a:p>
          <a:p>
            <a:pPr lvl="1"/>
            <a:r>
              <a:rPr lang="en-US" sz="2400" dirty="0"/>
              <a:t>Final Exam replaces lowest exam grade if all exams are taken </a:t>
            </a:r>
          </a:p>
          <a:p>
            <a:pPr lvl="1"/>
            <a:r>
              <a:rPr lang="en-US" sz="2400" dirty="0"/>
              <a:t>You must take the final exam</a:t>
            </a:r>
          </a:p>
          <a:p>
            <a:pPr lvl="1"/>
            <a:r>
              <a:rPr lang="en-US" sz="2400" dirty="0"/>
              <a:t>Final exam does NOT replace quizzes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Don’t risk it!  Study for and take each exam</a:t>
            </a:r>
            <a:r>
              <a:rPr lang="mr-IN" sz="2400" dirty="0"/>
              <a:t>…</a:t>
            </a:r>
            <a:endParaRPr lang="en-US" sz="2400" dirty="0">
              <a:cs typeface="Calibri"/>
            </a:endParaRPr>
          </a:p>
          <a:p>
            <a:r>
              <a:rPr lang="en-US" sz="2800" dirty="0"/>
              <a:t>Making up the Final Exam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/>
              <a:t>Requires </a:t>
            </a:r>
            <a:r>
              <a:rPr lang="en-US" sz="2400" u="sng" dirty="0"/>
              <a:t>strict documentation</a:t>
            </a:r>
            <a:r>
              <a:rPr lang="en-US" sz="2400" dirty="0"/>
              <a:t> (e.g. medical documents, police report, etc.)</a:t>
            </a:r>
          </a:p>
          <a:p>
            <a:pPr lvl="1"/>
            <a:r>
              <a:rPr lang="en-US" sz="2400" dirty="0"/>
              <a:t>Documentation submitted within 3 days after exam </a:t>
            </a:r>
          </a:p>
          <a:p>
            <a:pPr lvl="1"/>
            <a:r>
              <a:rPr lang="en-US" sz="2400" dirty="0"/>
              <a:t>Best to communicate beforehand</a:t>
            </a:r>
          </a:p>
          <a:p>
            <a:pPr lvl="1"/>
            <a:r>
              <a:rPr lang="en-US" sz="2400" dirty="0"/>
              <a:t>Communicate your intent!!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182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149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Exam Policies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95" y="1505274"/>
            <a:ext cx="7886700" cy="4775748"/>
          </a:xfrm>
        </p:spPr>
        <p:txBody>
          <a:bodyPr anchor="t">
            <a:noAutofit/>
          </a:bodyPr>
          <a:lstStyle/>
          <a:p>
            <a:r>
              <a:rPr lang="en-US" i="1" dirty="0"/>
              <a:t>"Unless specifically authorized, using and/or having access to electronic devices during an examination, quiz, test or other assessment is automatically considered cheating, regardless of the student’s reason for using/accessing the device."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945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2768"/>
            <a:ext cx="7886700" cy="4132405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dirty="0"/>
              <a:t>Lab labs</a:t>
            </a:r>
          </a:p>
          <a:p>
            <a:pPr lvl="1"/>
            <a:r>
              <a:rPr lang="en-US" sz="2500" dirty="0"/>
              <a:t>Designed to be easy</a:t>
            </a:r>
          </a:p>
          <a:p>
            <a:r>
              <a:rPr lang="en-US" sz="2800" dirty="0"/>
              <a:t>Lab assignments</a:t>
            </a:r>
            <a:endParaRPr lang="en-US" sz="2400" dirty="0"/>
          </a:p>
          <a:p>
            <a:pPr lvl="1"/>
            <a:r>
              <a:rPr lang="en-US" sz="2400" dirty="0"/>
              <a:t>Designed to be challenging</a:t>
            </a:r>
          </a:p>
          <a:p>
            <a:r>
              <a:rPr lang="en-US" sz="2700" dirty="0"/>
              <a:t>Lab midterm</a:t>
            </a:r>
          </a:p>
          <a:p>
            <a:pPr lvl="1"/>
            <a:r>
              <a:rPr lang="en-US" sz="2400" dirty="0"/>
              <a:t>In class during the middle of the semester (see schedule)</a:t>
            </a:r>
          </a:p>
          <a:p>
            <a:pPr lvl="1"/>
            <a:r>
              <a:rPr lang="en-US" sz="2400" u="sng" dirty="0"/>
              <a:t>20% of overall lab grade</a:t>
            </a:r>
          </a:p>
          <a:p>
            <a:r>
              <a:rPr lang="en-US" sz="2800" dirty="0"/>
              <a:t>Lab final</a:t>
            </a:r>
          </a:p>
          <a:p>
            <a:pPr lvl="1"/>
            <a:r>
              <a:rPr lang="en-US" sz="2400" dirty="0"/>
              <a:t>Given on </a:t>
            </a:r>
            <a:r>
              <a:rPr lang="en-US" sz="2400" u="sng" dirty="0">
                <a:highlight>
                  <a:srgbClr val="FFFF00"/>
                </a:highlight>
              </a:rPr>
              <a:t>last day of class</a:t>
            </a:r>
            <a:r>
              <a:rPr lang="en-US" sz="2400" dirty="0"/>
              <a:t> for that lab! </a:t>
            </a:r>
          </a:p>
          <a:p>
            <a:pPr lvl="1"/>
            <a:r>
              <a:rPr lang="en-US" sz="2400" u="sng" dirty="0"/>
              <a:t>30% of overall lab grade</a:t>
            </a:r>
          </a:p>
          <a:p>
            <a:pPr lvl="1"/>
            <a:r>
              <a:rPr lang="en-US" sz="2400" dirty="0"/>
              <a:t>Last semester was very successful, but best thing is to PRACTICE</a:t>
            </a:r>
          </a:p>
        </p:txBody>
      </p:sp>
    </p:spTree>
    <p:extLst>
      <p:ext uri="{BB962C8B-B14F-4D97-AF65-F5344CB8AC3E}">
        <p14:creationId xmlns:p14="http://schemas.microsoft.com/office/powerpoint/2010/main" val="17751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7"/>
            <a:ext cx="7886700" cy="3986813"/>
          </a:xfrm>
        </p:spPr>
        <p:txBody>
          <a:bodyPr anchor="t">
            <a:normAutofit lnSpcReduction="10000"/>
          </a:bodyPr>
          <a:lstStyle/>
          <a:p>
            <a:r>
              <a:rPr lang="en-US" sz="2800" dirty="0"/>
              <a:t>Tutoring Lab</a:t>
            </a:r>
            <a:endParaRPr lang="en-US" sz="2800" dirty="0">
              <a:ea typeface="Calibri"/>
              <a:cs typeface="Calibri"/>
            </a:endParaRPr>
          </a:p>
          <a:p>
            <a:r>
              <a:rPr lang="en-US" sz="2800" dirty="0"/>
              <a:t>Multiple Professors!  Yes, you have access to them!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Several GTAs with office hours!</a:t>
            </a:r>
          </a:p>
          <a:p>
            <a:r>
              <a:rPr lang="en-US" sz="2800" dirty="0"/>
              <a:t>CCSE Advisors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FYE Website</a:t>
            </a:r>
            <a:endParaRPr lang="en-US" sz="28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Videos and slides</a:t>
            </a:r>
          </a:p>
          <a:p>
            <a:pPr lvl="1"/>
            <a:r>
              <a:rPr lang="en-US" sz="2400" dirty="0">
                <a:cs typeface="Calibri"/>
              </a:rPr>
              <a:t>Practice banks (and </a:t>
            </a:r>
            <a:r>
              <a:rPr lang="en-US" sz="2400" dirty="0" err="1">
                <a:cs typeface="Calibri"/>
              </a:rPr>
              <a:t>OneCompiler</a:t>
            </a:r>
            <a:r>
              <a:rPr lang="en-US" sz="2400" dirty="0">
                <a:cs typeface="Calibri"/>
              </a:rPr>
              <a:t>)</a:t>
            </a:r>
            <a:endParaRPr lang="en-US" sz="2400" dirty="0">
              <a:ea typeface="Calibri"/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Feedback page</a:t>
            </a:r>
            <a:endParaRPr lang="en-US" sz="2400" dirty="0"/>
          </a:p>
          <a:p>
            <a:r>
              <a:rPr lang="en-US" sz="2800" dirty="0"/>
              <a:t>All this, and much, much more!</a:t>
            </a:r>
          </a:p>
        </p:txBody>
      </p:sp>
    </p:spTree>
    <p:extLst>
      <p:ext uri="{BB962C8B-B14F-4D97-AF65-F5344CB8AC3E}">
        <p14:creationId xmlns:p14="http://schemas.microsoft.com/office/powerpoint/2010/main" val="60043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0F33-7E1D-44F9-ABD2-8AC1F762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>
                <a:cs typeface="Calibri Light"/>
              </a:rPr>
              <a:t>About our Majors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77BCD-4598-48F6-8D60-E9B6BF69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325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>
                <a:cs typeface="Calibri"/>
              </a:rPr>
              <a:t>Computer Science</a:t>
            </a:r>
          </a:p>
          <a:p>
            <a:pPr lvl="1"/>
            <a:r>
              <a:rPr lang="en-US" sz="2400" dirty="0">
                <a:cs typeface="Calibri"/>
              </a:rPr>
              <a:t>Based on algorithms (making things efficient)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Software Engineering</a:t>
            </a:r>
          </a:p>
          <a:p>
            <a:pPr lvl="1"/>
            <a:r>
              <a:rPr lang="en-US" sz="2400" dirty="0">
                <a:cs typeface="Calibri"/>
              </a:rPr>
              <a:t>Methods for developing very large-scale systems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r>
              <a:rPr lang="en-US" sz="2800" dirty="0">
                <a:cs typeface="Calibri"/>
              </a:rPr>
              <a:t>Information Technology</a:t>
            </a:r>
          </a:p>
          <a:p>
            <a:pPr lvl="1"/>
            <a:r>
              <a:rPr lang="en-US" sz="2400" dirty="0">
                <a:cs typeface="Calibri"/>
              </a:rPr>
              <a:t>Using computing to solve problems in industry</a:t>
            </a:r>
          </a:p>
          <a:p>
            <a:pPr lvl="1"/>
            <a:r>
              <a:rPr lang="en-US" sz="2400" dirty="0">
                <a:cs typeface="Calibri"/>
              </a:rPr>
              <a:t>Medium programming and math requirements</a:t>
            </a:r>
          </a:p>
          <a:p>
            <a:r>
              <a:rPr lang="en-US" sz="2800" dirty="0">
                <a:cs typeface="Calibri"/>
              </a:rPr>
              <a:t>Game Design and Development</a:t>
            </a:r>
          </a:p>
          <a:p>
            <a:pPr lvl="1"/>
            <a:r>
              <a:rPr lang="en-US" sz="2400" dirty="0">
                <a:cs typeface="Calibri"/>
              </a:rPr>
              <a:t>Computer Science applied to Game Development</a:t>
            </a:r>
          </a:p>
          <a:p>
            <a:pPr lvl="1"/>
            <a:r>
              <a:rPr lang="en-US" sz="2400" dirty="0">
                <a:cs typeface="Calibri"/>
              </a:rPr>
              <a:t>High programming and math requirements</a:t>
            </a:r>
          </a:p>
          <a:p>
            <a:pPr lvl="1"/>
            <a:endParaRPr lang="en-US" sz="2400" dirty="0">
              <a:cs typeface="Calibri"/>
            </a:endParaRPr>
          </a:p>
          <a:p>
            <a:pPr lvl="1"/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280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4110"/>
            <a:ext cx="7886700" cy="4351338"/>
          </a:xfrm>
        </p:spPr>
        <p:txBody>
          <a:bodyPr anchor="t">
            <a:noAutofit/>
          </a:bodyPr>
          <a:lstStyle/>
          <a:p>
            <a:r>
              <a:rPr lang="en-US" sz="2800" dirty="0"/>
              <a:t>Don’t just sit in lecture, </a:t>
            </a:r>
            <a:r>
              <a:rPr lang="en-US" sz="2800" u="sng" dirty="0"/>
              <a:t>practice</a:t>
            </a:r>
            <a:r>
              <a:rPr lang="en-US" sz="2800" dirty="0"/>
              <a:t>!</a:t>
            </a:r>
          </a:p>
          <a:p>
            <a:pPr lvl="1"/>
            <a:r>
              <a:rPr lang="en-US" sz="2400" dirty="0"/>
              <a:t>This isn’t high school, so take charge</a:t>
            </a:r>
          </a:p>
          <a:p>
            <a:r>
              <a:rPr lang="en-US" sz="2800" u="sng" dirty="0"/>
              <a:t>Practice</a:t>
            </a:r>
            <a:r>
              <a:rPr lang="en-US" sz="2800" dirty="0"/>
              <a:t> some more.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Take advantage of resources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Follow assignment directions then TURN THEM IN</a:t>
            </a:r>
            <a:endParaRPr lang="en-US" sz="2800" dirty="0">
              <a:cs typeface="Calibri"/>
            </a:endParaRPr>
          </a:p>
          <a:p>
            <a:r>
              <a:rPr lang="en-US" sz="2800" dirty="0"/>
              <a:t>If you don’t understand something:</a:t>
            </a:r>
          </a:p>
          <a:p>
            <a:pPr lvl="1"/>
            <a:r>
              <a:rPr lang="en-US" sz="2400" dirty="0"/>
              <a:t>Don’t go to bed before reaching out for help</a:t>
            </a:r>
          </a:p>
          <a:p>
            <a:r>
              <a:rPr lang="en-US" sz="2800" dirty="0"/>
              <a:t>Start assignments early</a:t>
            </a:r>
            <a:endParaRPr lang="en-US" sz="2800" dirty="0">
              <a:cs typeface="Calibri"/>
            </a:endParaRPr>
          </a:p>
          <a:p>
            <a:r>
              <a:rPr lang="en-US" sz="2800" dirty="0">
                <a:cs typeface="Calibri"/>
              </a:rPr>
              <a:t>READ the textbook</a:t>
            </a:r>
          </a:p>
          <a:p>
            <a:r>
              <a:rPr lang="en-US" sz="2800" u="sng" dirty="0">
                <a:cs typeface="Calibri"/>
              </a:rPr>
              <a:t>Practice</a:t>
            </a:r>
            <a:r>
              <a:rPr lang="en-US" sz="2800" dirty="0">
                <a:cs typeface="Calibri"/>
              </a:rPr>
              <a:t> some more.</a:t>
            </a:r>
          </a:p>
          <a:p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850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During finals week:</a:t>
            </a:r>
          </a:p>
          <a:p>
            <a:pPr lvl="1"/>
            <a:r>
              <a:rPr lang="en-US" sz="2400" dirty="0"/>
              <a:t>CRAZY time for us</a:t>
            </a:r>
          </a:p>
          <a:p>
            <a:pPr lvl="1"/>
            <a:r>
              <a:rPr lang="en-US" sz="2400" dirty="0"/>
              <a:t>Office hours by appointment only</a:t>
            </a:r>
          </a:p>
          <a:p>
            <a:r>
              <a:rPr lang="en-US" sz="2800" dirty="0">
                <a:cs typeface="Calibri"/>
              </a:rPr>
              <a:t>We take cheating seriously</a:t>
            </a:r>
          </a:p>
          <a:p>
            <a:pPr lvl="1"/>
            <a:r>
              <a:rPr lang="en-US" sz="2400" dirty="0">
                <a:cs typeface="Calibri"/>
              </a:rPr>
              <a:t>See FYE website for details</a:t>
            </a:r>
          </a:p>
        </p:txBody>
      </p:sp>
    </p:spTree>
    <p:extLst>
      <p:ext uri="{BB962C8B-B14F-4D97-AF65-F5344CB8AC3E}">
        <p14:creationId xmlns:p14="http://schemas.microsoft.com/office/powerpoint/2010/main" val="2002000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Things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16992"/>
            <a:ext cx="7886700" cy="26188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4400" dirty="0">
              <a:cs typeface="Calibri"/>
            </a:endParaRPr>
          </a:p>
          <a:p>
            <a:pPr algn="ctr">
              <a:buNone/>
            </a:pPr>
            <a:r>
              <a:rPr lang="en-US" sz="4400" dirty="0"/>
              <a:t>https://www.kennesaw.edu/ccse/</a:t>
            </a:r>
            <a:br>
              <a:rPr lang="en-US" sz="4400" dirty="0"/>
            </a:br>
            <a:r>
              <a:rPr lang="en-US" sz="4400" dirty="0"/>
              <a:t>first-year-experience/</a:t>
            </a:r>
            <a:endParaRPr lang="en-US" sz="4400" dirty="0">
              <a:cs typeface="Calibri"/>
            </a:endParaRPr>
          </a:p>
          <a:p>
            <a:pPr marL="0" indent="0" algn="ctr">
              <a:buNone/>
            </a:pPr>
            <a:endParaRPr lang="en-US" sz="4000" dirty="0">
              <a:cs typeface="Calibri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14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Finally</a:t>
            </a:r>
            <a:r>
              <a:rPr lang="mr-IN" sz="4000" dirty="0"/>
              <a:t>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3042"/>
            <a:ext cx="7886700" cy="4111857"/>
          </a:xfrm>
        </p:spPr>
        <p:txBody>
          <a:bodyPr anchor="t">
            <a:normAutofit/>
          </a:bodyPr>
          <a:lstStyle/>
          <a:p>
            <a:r>
              <a:rPr lang="en-US" sz="2800" dirty="0"/>
              <a:t>We care:</a:t>
            </a:r>
          </a:p>
          <a:p>
            <a:pPr lvl="1"/>
            <a:r>
              <a:rPr lang="en-US" sz="2400" dirty="0"/>
              <a:t>It’s not easy, but</a:t>
            </a:r>
            <a:r>
              <a:rPr lang="mr-IN" sz="2400" dirty="0"/>
              <a:t> </a:t>
            </a:r>
            <a:r>
              <a:rPr lang="mr-IN" sz="2400" dirty="0" err="1"/>
              <a:t>we</a:t>
            </a:r>
            <a:r>
              <a:rPr lang="mr-IN" sz="2400" dirty="0"/>
              <a:t> </a:t>
            </a:r>
            <a:r>
              <a:rPr lang="mr-IN" sz="2400" dirty="0" err="1"/>
              <a:t>want</a:t>
            </a:r>
            <a:r>
              <a:rPr lang="mr-IN" sz="2400" dirty="0"/>
              <a:t> </a:t>
            </a:r>
            <a:r>
              <a:rPr lang="mr-IN" sz="2400" dirty="0" err="1"/>
              <a:t>you</a:t>
            </a:r>
            <a:r>
              <a:rPr lang="mr-IN" sz="2400" dirty="0"/>
              <a:t> to </a:t>
            </a:r>
            <a:r>
              <a:rPr lang="mr-IN" sz="2400" dirty="0" err="1"/>
              <a:t>be</a:t>
            </a:r>
            <a:r>
              <a:rPr lang="mr-IN" sz="2400" dirty="0"/>
              <a:t> </a:t>
            </a:r>
            <a:r>
              <a:rPr lang="mr-IN" sz="2400" dirty="0" err="1"/>
              <a:t>successful</a:t>
            </a:r>
            <a:r>
              <a:rPr lang="mr-IN" sz="2400" dirty="0"/>
              <a:t>!</a:t>
            </a:r>
            <a:endParaRPr lang="en-US" sz="2400" dirty="0"/>
          </a:p>
          <a:p>
            <a:pPr lvl="1"/>
            <a:r>
              <a:rPr lang="en-US" sz="2400" dirty="0"/>
              <a:t>We want you to be employed</a:t>
            </a:r>
          </a:p>
          <a:p>
            <a:pPr lvl="1"/>
            <a:r>
              <a:rPr lang="en-US" sz="2400" dirty="0"/>
              <a:t>Please (please!) reach out early if you’re having problems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Again: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sz="2800" dirty="0">
                <a:ea typeface="+mn-lt"/>
                <a:cs typeface="+mn-lt"/>
              </a:rPr>
              <a:t>https://www.kennesaw.edu/ccse/</a:t>
            </a:r>
            <a:br>
              <a:rPr lang="en-US" sz="2800" dirty="0">
                <a:ea typeface="+mn-lt"/>
                <a:cs typeface="+mn-lt"/>
              </a:rPr>
            </a:br>
            <a:r>
              <a:rPr lang="en-US" sz="2800" dirty="0">
                <a:ea typeface="+mn-lt"/>
                <a:cs typeface="+mn-lt"/>
              </a:rPr>
              <a:t>first-year-experience/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55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are you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already have credit for this course...</a:t>
            </a:r>
          </a:p>
          <a:p>
            <a:pPr lvl="1"/>
            <a:r>
              <a:rPr lang="en-US" sz="2400" dirty="0"/>
              <a:t>You probably shouldn't be retaking it!</a:t>
            </a:r>
          </a:p>
          <a:p>
            <a:pPr lvl="1"/>
            <a:r>
              <a:rPr lang="en-US" sz="2400" dirty="0"/>
              <a:t>'B' for computing majors</a:t>
            </a:r>
          </a:p>
          <a:p>
            <a:r>
              <a:rPr lang="en-US" sz="2800" dirty="0"/>
              <a:t>You might be a “Computing-Interest” major, or:</a:t>
            </a:r>
          </a:p>
          <a:p>
            <a:pPr lvl="1"/>
            <a:r>
              <a:rPr lang="en-US" sz="2400" dirty="0"/>
              <a:t>A Cyber-Security major, or</a:t>
            </a:r>
          </a:p>
          <a:p>
            <a:pPr lvl="1"/>
            <a:r>
              <a:rPr lang="en-US" sz="2400" dirty="0"/>
              <a:t>A Mathematics major, or</a:t>
            </a:r>
          </a:p>
          <a:p>
            <a:pPr lvl="1"/>
            <a:r>
              <a:rPr lang="en-US" sz="2400" dirty="0"/>
              <a:t>A Chemistry/Biology major, or</a:t>
            </a:r>
          </a:p>
          <a:p>
            <a:pPr lvl="1"/>
            <a:r>
              <a:rPr lang="en-US" sz="2400" dirty="0"/>
              <a:t>A Criminal Justice major, or</a:t>
            </a:r>
          </a:p>
          <a:p>
            <a:pPr lvl="1"/>
            <a:r>
              <a:rPr lang="en-US" sz="2400" dirty="0"/>
              <a:t>An Arts major, or...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586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F303-31F1-5D44-8F16-99623D23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we’re preparing you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7385-5E0A-FB46-B6AF-6BC82DD4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407067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4-5 years, you’ll have a </a:t>
            </a:r>
            <a:r>
              <a:rPr lang="en-US" u="sng" dirty="0"/>
              <a:t>technical job interview</a:t>
            </a:r>
          </a:p>
          <a:p>
            <a:r>
              <a:rPr lang="en-US" dirty="0"/>
              <a:t>You will use almost everything you learn in  CSE 1321, CSE 1322 </a:t>
            </a:r>
            <a:r>
              <a:rPr lang="en-US"/>
              <a:t>and CS </a:t>
            </a:r>
            <a:r>
              <a:rPr lang="en-US" dirty="0"/>
              <a:t>3305 </a:t>
            </a:r>
            <a:r>
              <a:rPr lang="en-US" u="sng" dirty="0"/>
              <a:t>EVERY DAY</a:t>
            </a:r>
          </a:p>
          <a:p>
            <a:r>
              <a:rPr lang="en-US" dirty="0"/>
              <a:t>If you don’t have a full mastery of this content, it’s hard to pass the interview</a:t>
            </a:r>
          </a:p>
          <a:p>
            <a:r>
              <a:rPr lang="en-US" dirty="0"/>
              <a:t>We expect </a:t>
            </a:r>
            <a:r>
              <a:rPr lang="en-US" u="sng" dirty="0"/>
              <a:t>6-10 hours per week</a:t>
            </a:r>
            <a:r>
              <a:rPr lang="en-US" dirty="0"/>
              <a:t> of study over 16 weeks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E92E3-2593-EA42-8735-99B7D58EFA40}"/>
              </a:ext>
            </a:extLst>
          </p:cNvPr>
          <p:cNvSpPr txBox="1"/>
          <p:nvPr/>
        </p:nvSpPr>
        <p:spPr>
          <a:xfrm>
            <a:off x="1681016" y="6492875"/>
            <a:ext cx="578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https://www.glassdoor.com/blog/9-things-to-never-do-in-a-panel-interview/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6E66C-9574-564E-97F2-E340C671D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540" y="1303649"/>
            <a:ext cx="5294918" cy="21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515"/>
            <a:ext cx="7886700" cy="836951"/>
          </a:xfrm>
        </p:spPr>
        <p:txBody>
          <a:bodyPr anchor="t">
            <a:normAutofit/>
          </a:bodyPr>
          <a:lstStyle/>
          <a:p>
            <a:r>
              <a:rPr lang="en-US" sz="4000" dirty="0"/>
              <a:t>Two Parts to the Course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2465"/>
            <a:ext cx="7886700" cy="4873125"/>
          </a:xfrm>
        </p:spPr>
        <p:txBody>
          <a:bodyPr>
            <a:normAutofit/>
          </a:bodyPr>
          <a:lstStyle/>
          <a:p>
            <a:r>
              <a:rPr lang="en-US" sz="2800" dirty="0"/>
              <a:t>Part I: Programming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lab</a:t>
            </a:r>
          </a:p>
          <a:p>
            <a:pPr lvl="1"/>
            <a:r>
              <a:rPr lang="en-US" sz="2400" dirty="0"/>
              <a:t>You should be signed up for a lab</a:t>
            </a:r>
          </a:p>
          <a:p>
            <a:pPr lvl="1"/>
            <a:r>
              <a:rPr lang="en-US" sz="2400" dirty="0"/>
              <a:t>Lab is in Python only!</a:t>
            </a:r>
          </a:p>
          <a:p>
            <a:pPr lvl="2"/>
            <a:r>
              <a:rPr lang="en-US" sz="2100" dirty="0"/>
              <a:t>Historically, CS and IT take Java and others take C#</a:t>
            </a:r>
          </a:p>
          <a:p>
            <a:pPr marL="685800" lvl="2" indent="0">
              <a:buNone/>
            </a:pPr>
            <a:endParaRPr lang="en-US" sz="2100" dirty="0"/>
          </a:p>
          <a:p>
            <a:r>
              <a:rPr lang="en-US" sz="2800" dirty="0"/>
              <a:t>Part II: Problem-Solving</a:t>
            </a:r>
          </a:p>
          <a:p>
            <a:pPr lvl="1"/>
            <a:r>
              <a:rPr lang="en-US" sz="2400" dirty="0"/>
              <a:t>This happens in </a:t>
            </a:r>
            <a:r>
              <a:rPr lang="en-US" sz="2400" u="sng" dirty="0"/>
              <a:t>lecture</a:t>
            </a:r>
          </a:p>
          <a:p>
            <a:pPr lvl="1"/>
            <a:r>
              <a:rPr lang="en-US" sz="2400" dirty="0"/>
              <a:t>Learn programming concepts</a:t>
            </a:r>
          </a:p>
          <a:p>
            <a:pPr lvl="1"/>
            <a:r>
              <a:rPr lang="en-US" sz="2400" dirty="0"/>
              <a:t>Learn the associated Python code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1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is lecture focused on concepts?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 concepts that apply to all languages</a:t>
            </a:r>
          </a:p>
          <a:p>
            <a:r>
              <a:rPr lang="en-US" sz="2800" dirty="0"/>
              <a:t>Focused on </a:t>
            </a:r>
            <a:r>
              <a:rPr lang="en-US" sz="2800" u="sng" dirty="0"/>
              <a:t>solving problems</a:t>
            </a:r>
            <a:r>
              <a:rPr lang="en-US" sz="2800" dirty="0"/>
              <a:t>, not syntax!</a:t>
            </a:r>
          </a:p>
          <a:p>
            <a:r>
              <a:rPr lang="en-US" sz="2800" dirty="0"/>
              <a:t>Hard part is learning problem solving</a:t>
            </a:r>
          </a:p>
          <a:p>
            <a:pPr lvl="1"/>
            <a:r>
              <a:rPr lang="en-US" sz="2400" dirty="0"/>
              <a:t>Break problem into smaller pieces</a:t>
            </a:r>
          </a:p>
          <a:p>
            <a:pPr lvl="1"/>
            <a:r>
              <a:rPr lang="en-US" sz="2400" dirty="0"/>
              <a:t>Write algorithms for those pieces</a:t>
            </a:r>
          </a:p>
          <a:p>
            <a:pPr lvl="1"/>
            <a:r>
              <a:rPr lang="en-US" sz="2400" dirty="0"/>
              <a:t>Combine together</a:t>
            </a:r>
          </a:p>
          <a:p>
            <a:r>
              <a:rPr lang="en-US" sz="2800" dirty="0"/>
              <a:t>Example: Write a program that calculates the fastest way to get to work.  Fairly complex…</a:t>
            </a:r>
          </a:p>
        </p:txBody>
      </p:sp>
    </p:spTree>
    <p:extLst>
      <p:ext uri="{BB962C8B-B14F-4D97-AF65-F5344CB8AC3E}">
        <p14:creationId xmlns:p14="http://schemas.microsoft.com/office/powerpoint/2010/main" val="17967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 ‘B’?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CSE 1322 has a prerequisite of a B in CSE 1321</a:t>
            </a:r>
          </a:p>
          <a:p>
            <a:r>
              <a:rPr lang="en-US" sz="2800" dirty="0"/>
              <a:t>Why? Statistics!</a:t>
            </a:r>
          </a:p>
          <a:p>
            <a:pPr lvl="1"/>
            <a:r>
              <a:rPr lang="en-US" sz="2400" dirty="0"/>
              <a:t>If you make </a:t>
            </a:r>
            <a:r>
              <a:rPr lang="en-US" sz="2400" dirty="0" err="1"/>
              <a:t>Bs</a:t>
            </a:r>
            <a:r>
              <a:rPr lang="en-US" sz="2400" dirty="0"/>
              <a:t> and move on, you’re much more likely to graduate</a:t>
            </a:r>
          </a:p>
          <a:p>
            <a:pPr lvl="1"/>
            <a:r>
              <a:rPr lang="en-US" sz="2400" dirty="0"/>
              <a:t>If you make Cs and move on, you’re likely to repeat courses and much less likely to graduate</a:t>
            </a:r>
          </a:p>
        </p:txBody>
      </p:sp>
    </p:spTree>
    <p:extLst>
      <p:ext uri="{BB962C8B-B14F-4D97-AF65-F5344CB8AC3E}">
        <p14:creationId xmlns:p14="http://schemas.microsoft.com/office/powerpoint/2010/main" val="5036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Professors and GTAs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 have one lecturer, but access to multiple professors</a:t>
            </a:r>
          </a:p>
          <a:p>
            <a:r>
              <a:rPr lang="en-US" sz="2800" dirty="0"/>
              <a:t>You have one lab instructor, but access to multiple GTAs</a:t>
            </a:r>
          </a:p>
          <a:p>
            <a:r>
              <a:rPr lang="en-US" sz="2800" dirty="0"/>
              <a:t>For lab questions, please reach out to your lab instructor.  Their contact information will be listed in D2L.</a:t>
            </a:r>
          </a:p>
          <a:p>
            <a:r>
              <a:rPr lang="en-US" sz="2800" dirty="0"/>
              <a:t>All of them are available to you, so use them!</a:t>
            </a:r>
          </a:p>
        </p:txBody>
      </p:sp>
    </p:spTree>
    <p:extLst>
      <p:ext uri="{BB962C8B-B14F-4D97-AF65-F5344CB8AC3E}">
        <p14:creationId xmlns:p14="http://schemas.microsoft.com/office/powerpoint/2010/main" val="36489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3170-C4B2-E946-9920-1E2A08F7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Technology We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2614-6B51-0147-A90D-7FBA4461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9479"/>
            <a:ext cx="7963260" cy="3955163"/>
          </a:xfrm>
        </p:spPr>
        <p:txBody>
          <a:bodyPr>
            <a:normAutofit/>
          </a:bodyPr>
          <a:lstStyle/>
          <a:p>
            <a:r>
              <a:rPr lang="en-US" sz="2300" dirty="0" err="1"/>
              <a:t>Gradescope</a:t>
            </a:r>
            <a:r>
              <a:rPr lang="en-US" sz="2300" dirty="0"/>
              <a:t> – Lab</a:t>
            </a:r>
          </a:p>
          <a:p>
            <a:pPr lvl="1"/>
            <a:r>
              <a:rPr lang="en-US" sz="2000" dirty="0"/>
              <a:t>Lab Assignments</a:t>
            </a:r>
          </a:p>
          <a:p>
            <a:pPr lvl="1"/>
            <a:r>
              <a:rPr lang="en-US" sz="2000" dirty="0"/>
              <a:t>Lab exercises - weekly</a:t>
            </a:r>
          </a:p>
          <a:p>
            <a:pPr lvl="1"/>
            <a:r>
              <a:rPr lang="en-US" sz="2000" dirty="0"/>
              <a:t>We enroll you in </a:t>
            </a:r>
            <a:r>
              <a:rPr lang="en-US" sz="2000" dirty="0" err="1"/>
              <a:t>Gradescope</a:t>
            </a:r>
            <a:r>
              <a:rPr lang="en-US" sz="2000" dirty="0"/>
              <a:t>, there is NO ENROLLMENT CODE</a:t>
            </a:r>
          </a:p>
          <a:p>
            <a:r>
              <a:rPr lang="en-US" sz="2400" dirty="0"/>
              <a:t>D2L</a:t>
            </a:r>
          </a:p>
          <a:p>
            <a:pPr lvl="1"/>
            <a:r>
              <a:rPr lang="en-US" sz="2000" dirty="0"/>
              <a:t>This is our “shell” and where you take quizzes</a:t>
            </a:r>
          </a:p>
          <a:p>
            <a:pPr lvl="1"/>
            <a:r>
              <a:rPr lang="en-US" sz="2000" dirty="0" err="1"/>
              <a:t>Respondus</a:t>
            </a:r>
            <a:r>
              <a:rPr lang="en-US" sz="2000" dirty="0"/>
              <a:t> Lockdown Browser with Monitor – used to take tests/exams.  The installer is available via D2L using the Respondus Setup Quiz. </a:t>
            </a:r>
          </a:p>
          <a:p>
            <a:pPr lvl="1"/>
            <a:r>
              <a:rPr lang="en-US" sz="2000" b="1" dirty="0"/>
              <a:t>A microphone and webcam are REQUIRED for both lecture and lab tests/exams </a:t>
            </a:r>
          </a:p>
          <a:p>
            <a:pPr lvl="1"/>
            <a:r>
              <a:rPr lang="en-US" sz="2000" dirty="0"/>
              <a:t>This is also where the project information will be available</a:t>
            </a:r>
          </a:p>
        </p:txBody>
      </p:sp>
    </p:spTree>
    <p:extLst>
      <p:ext uri="{BB962C8B-B14F-4D97-AF65-F5344CB8AC3E}">
        <p14:creationId xmlns:p14="http://schemas.microsoft.com/office/powerpoint/2010/main" val="3844406141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PPT2_16to9</Template>
  <TotalTime>652</TotalTime>
  <Words>1088</Words>
  <Application>Microsoft Office PowerPoint</Application>
  <PresentationFormat>On-screen Show (4:3)</PresentationFormat>
  <Paragraphs>169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PPT2_16to9</vt:lpstr>
      <vt:lpstr>Welcome to the First Year Experience! </vt:lpstr>
      <vt:lpstr>First Things First</vt:lpstr>
      <vt:lpstr>Why are you here?</vt:lpstr>
      <vt:lpstr>What we’re preparing you for</vt:lpstr>
      <vt:lpstr>Two Parts to the Course Title</vt:lpstr>
      <vt:lpstr>Why is lecture focused on concepts?</vt:lpstr>
      <vt:lpstr>Why a ‘B’?</vt:lpstr>
      <vt:lpstr>Professors and GTAs</vt:lpstr>
      <vt:lpstr>The Technology We Use</vt:lpstr>
      <vt:lpstr>The Technology We Use</vt:lpstr>
      <vt:lpstr>Communication</vt:lpstr>
      <vt:lpstr>Withdrawal Day</vt:lpstr>
      <vt:lpstr>Exam/Assignment Policies</vt:lpstr>
      <vt:lpstr>Exam Policies (continued)</vt:lpstr>
      <vt:lpstr>Labs</vt:lpstr>
      <vt:lpstr>Resources</vt:lpstr>
      <vt:lpstr>About our Majors</vt:lpstr>
      <vt:lpstr>Advice</vt:lpstr>
      <vt:lpstr>Other policies</vt:lpstr>
      <vt:lpstr>Finally…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Kimundi</dc:creator>
  <cp:lastModifiedBy>Dmitri Nunes Dias Fernandes</cp:lastModifiedBy>
  <cp:revision>236</cp:revision>
  <cp:lastPrinted>2021-06-04T18:56:31Z</cp:lastPrinted>
  <dcterms:created xsi:type="dcterms:W3CDTF">2018-10-09T16:10:29Z</dcterms:created>
  <dcterms:modified xsi:type="dcterms:W3CDTF">2024-08-07T02:11:27Z</dcterms:modified>
</cp:coreProperties>
</file>