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8"/>
  </p:notesMasterIdLst>
  <p:sldIdLst>
    <p:sldId id="256" r:id="rId2"/>
    <p:sldId id="275" r:id="rId3"/>
    <p:sldId id="276" r:id="rId4"/>
    <p:sldId id="277" r:id="rId5"/>
    <p:sldId id="278" r:id="rId6"/>
    <p:sldId id="279"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80" r:id="rId23"/>
    <p:sldId id="281" r:id="rId24"/>
    <p:sldId id="282" r:id="rId25"/>
    <p:sldId id="283" r:id="rId26"/>
    <p:sldId id="299"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2"/>
    <p:restoredTop sz="94682"/>
  </p:normalViewPr>
  <p:slideViewPr>
    <p:cSldViewPr snapToGrid="0" snapToObjects="1">
      <p:cViewPr varScale="1">
        <p:scale>
          <a:sx n="119" d="100"/>
          <a:sy n="119" d="100"/>
        </p:scale>
        <p:origin x="1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yourself and welcome the students</a:t>
            </a: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253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0" y="57944"/>
            <a:ext cx="4351339"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8"/>
            <a:ext cx="581183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3"/>
            <a:ext cx="581183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143000" y="3602037"/>
            <a:ext cx="6858000" cy="16557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 name="Google Shape;29;p4"/>
          <p:cNvSpPr txBox="1">
            <a:spLocks noGrp="1"/>
          </p:cNvSpPr>
          <p:nvPr>
            <p:ph type="dt" idx="10"/>
          </p:nvPr>
        </p:nvSpPr>
        <p:spPr>
          <a:xfrm>
            <a:off x="628650" y="64988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4988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4988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46291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p:nvPr/>
        </p:nvSpPr>
        <p:spPr>
          <a:xfrm>
            <a:off x="2989253" y="4066163"/>
            <a:ext cx="363623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91" name="Google Shape;91;p14"/>
          <p:cNvSpPr txBox="1">
            <a:spLocks noGrp="1"/>
          </p:cNvSpPr>
          <p:nvPr>
            <p:ph type="title"/>
          </p:nvPr>
        </p:nvSpPr>
        <p:spPr>
          <a:xfrm>
            <a:off x="916950" y="1847429"/>
            <a:ext cx="7310100" cy="77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Calibri"/>
              <a:buNone/>
            </a:pPr>
            <a:r>
              <a:rPr lang="en-US" sz="3240" dirty="0"/>
              <a:t>CSE1300</a:t>
            </a:r>
            <a:endParaRPr sz="3240" dirty="0"/>
          </a:p>
        </p:txBody>
      </p:sp>
      <p:sp>
        <p:nvSpPr>
          <p:cNvPr id="92" name="Google Shape;92;p14"/>
          <p:cNvSpPr txBox="1"/>
          <p:nvPr/>
        </p:nvSpPr>
        <p:spPr>
          <a:xfrm>
            <a:off x="537519" y="3102807"/>
            <a:ext cx="8068962" cy="615523"/>
          </a:xfrm>
          <a:prstGeom prst="rect">
            <a:avLst/>
          </a:prstGeom>
          <a:noFill/>
          <a:ln>
            <a:noFill/>
          </a:ln>
        </p:spPr>
        <p:txBody>
          <a:bodyPr spcFirstLastPara="1" wrap="square" lIns="91425" tIns="91425" rIns="91425" bIns="91425" anchor="t" anchorCtr="0">
            <a:spAutoFit/>
          </a:bodyPr>
          <a:lstStyle/>
          <a:p>
            <a:pPr algn="ctr"/>
            <a:r>
              <a:rPr lang="en-US" sz="2800" b="1" i="0" u="none" strike="noStrike" dirty="0">
                <a:solidFill>
                  <a:srgbClr val="000000"/>
                </a:solidFill>
                <a:effectLst/>
              </a:rPr>
              <a:t>Introduction to Software Engineering</a:t>
            </a:r>
            <a:endParaRPr sz="2000" b="1"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6680-EA68-AF0A-DA8A-BAE0E449F55F}"/>
              </a:ext>
            </a:extLst>
          </p:cNvPr>
          <p:cNvSpPr>
            <a:spLocks noGrp="1"/>
          </p:cNvSpPr>
          <p:nvPr>
            <p:ph type="title"/>
          </p:nvPr>
        </p:nvSpPr>
        <p:spPr>
          <a:xfrm>
            <a:off x="628650" y="681036"/>
            <a:ext cx="7886700" cy="1325563"/>
          </a:xfrm>
        </p:spPr>
        <p:txBody>
          <a:bodyPr/>
          <a:lstStyle/>
          <a:p>
            <a:r>
              <a:rPr lang="en-US" b="1" i="0" u="none" strike="noStrike" dirty="0">
                <a:solidFill>
                  <a:srgbClr val="273239"/>
                </a:solidFill>
                <a:effectLst/>
                <a:latin typeface="Nunito" pitchFamily="2" charset="77"/>
              </a:rPr>
              <a:t>Stage-1: Planning and Requirement Analysis</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6F05DCCA-4709-7BD2-9FD8-1B43DE57DD69}"/>
              </a:ext>
            </a:extLst>
          </p:cNvPr>
          <p:cNvSpPr>
            <a:spLocks noGrp="1"/>
          </p:cNvSpPr>
          <p:nvPr>
            <p:ph type="body" idx="1"/>
          </p:nvPr>
        </p:nvSpPr>
        <p:spPr/>
        <p:txBody>
          <a:bodyPr/>
          <a:lstStyle/>
          <a:p>
            <a:pPr algn="just" rtl="0" fontAlgn="base">
              <a:spcAft>
                <a:spcPts val="750"/>
              </a:spcAft>
              <a:buNone/>
            </a:pPr>
            <a:r>
              <a:rPr lang="en-US" sz="1800" b="0" i="0" u="none" strike="noStrike" dirty="0">
                <a:solidFill>
                  <a:srgbClr val="273239"/>
                </a:solidFill>
                <a:effectLst/>
                <a:latin typeface="Nunito" pitchFamily="2" charset="77"/>
              </a:rPr>
              <a:t>Planning is a crucial step in everything, just as in software development. In this same stage, requirement analysis is also performed by the developers of the organization. This is attained from customer inputs, and sales department/market surveys. </a:t>
            </a:r>
          </a:p>
          <a:p>
            <a:pPr marL="114300" indent="0" algn="just" rtl="0" fontAlgn="base">
              <a:spcAft>
                <a:spcPts val="750"/>
              </a:spcAft>
              <a:buNone/>
            </a:pPr>
            <a:r>
              <a:rPr lang="en-US" sz="1800" b="0" i="0" u="none" strike="noStrike" dirty="0">
                <a:solidFill>
                  <a:srgbClr val="273239"/>
                </a:solidFill>
                <a:effectLst/>
                <a:latin typeface="Nunito" pitchFamily="2" charset="77"/>
              </a:rPr>
              <a:t>The information from this analysis forms the building blocks of a basic project. The quality of the project is a result of planning. Thus, in this stage, the basic project is designed with all the available information.</a:t>
            </a:r>
          </a:p>
          <a:p>
            <a:pPr marL="114300" indent="0">
              <a:buNone/>
            </a:pPr>
            <a:endParaRPr lang="en-US" sz="1800" dirty="0"/>
          </a:p>
        </p:txBody>
      </p:sp>
      <p:pic>
        <p:nvPicPr>
          <p:cNvPr id="4" name="Picture 3">
            <a:extLst>
              <a:ext uri="{FF2B5EF4-FFF2-40B4-BE49-F238E27FC236}">
                <a16:creationId xmlns:a16="http://schemas.microsoft.com/office/drawing/2014/main" id="{CE7AEE71-2CFE-C6E4-4BCE-4C3F683574D0}"/>
              </a:ext>
            </a:extLst>
          </p:cNvPr>
          <p:cNvPicPr>
            <a:picLocks noChangeAspect="1"/>
          </p:cNvPicPr>
          <p:nvPr/>
        </p:nvPicPr>
        <p:blipFill>
          <a:blip r:embed="rId3"/>
          <a:stretch>
            <a:fillRect/>
          </a:stretch>
        </p:blipFill>
        <p:spPr>
          <a:xfrm>
            <a:off x="780602" y="4001294"/>
            <a:ext cx="5846109" cy="1640434"/>
          </a:xfrm>
          <a:prstGeom prst="rect">
            <a:avLst/>
          </a:prstGeom>
        </p:spPr>
      </p:pic>
    </p:spTree>
    <p:extLst>
      <p:ext uri="{BB962C8B-B14F-4D97-AF65-F5344CB8AC3E}">
        <p14:creationId xmlns:p14="http://schemas.microsoft.com/office/powerpoint/2010/main" val="406000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B45A-9CA9-7FB4-E084-0E12261E4D0C}"/>
              </a:ext>
            </a:extLst>
          </p:cNvPr>
          <p:cNvSpPr>
            <a:spLocks noGrp="1"/>
          </p:cNvSpPr>
          <p:nvPr>
            <p:ph type="title"/>
          </p:nvPr>
        </p:nvSpPr>
        <p:spPr/>
        <p:txBody>
          <a:bodyPr/>
          <a:lstStyle/>
          <a:p>
            <a:r>
              <a:rPr lang="en-US" b="1" i="0" u="none" strike="noStrike" dirty="0">
                <a:solidFill>
                  <a:srgbClr val="273239"/>
                </a:solidFill>
                <a:effectLst/>
                <a:latin typeface="Nunito" pitchFamily="2" charset="77"/>
              </a:rPr>
              <a:t>Stage-2: Defining Requirements</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AEBB12B8-298F-4067-D29A-4ED000A7F124}"/>
              </a:ext>
            </a:extLst>
          </p:cNvPr>
          <p:cNvSpPr>
            <a:spLocks noGrp="1"/>
          </p:cNvSpPr>
          <p:nvPr>
            <p:ph type="body" idx="1"/>
          </p:nvPr>
        </p:nvSpPr>
        <p:spPr>
          <a:xfrm>
            <a:off x="628650" y="1253330"/>
            <a:ext cx="7886700" cy="4351339"/>
          </a:xfrm>
        </p:spPr>
        <p:txBody>
          <a:bodyPr/>
          <a:lstStyle/>
          <a:p>
            <a:pPr marL="114300" indent="0" algn="just">
              <a:buNone/>
            </a:pPr>
            <a:r>
              <a:rPr lang="en-US" b="0" i="0" u="none" strike="noStrike" dirty="0">
                <a:solidFill>
                  <a:srgbClr val="273239"/>
                </a:solidFill>
                <a:effectLst/>
                <a:latin typeface="Nunito" pitchFamily="2" charset="77"/>
              </a:rPr>
              <a:t>In this stage, all the requirements for the target software are specified. These requirements get approval from customers, market analysts, and stakeholders. This is fulfilled by utilizing SRS (Software Requirement Specification). This is a sort of document that specifies all those things that need to be defined and created during the entire project cycle. </a:t>
            </a:r>
          </a:p>
          <a:p>
            <a:pPr marL="114300" indent="0" algn="just">
              <a:buNone/>
            </a:pPr>
            <a:endParaRPr lang="en-US" dirty="0"/>
          </a:p>
        </p:txBody>
      </p:sp>
      <p:pic>
        <p:nvPicPr>
          <p:cNvPr id="4" name="Picture 3">
            <a:extLst>
              <a:ext uri="{FF2B5EF4-FFF2-40B4-BE49-F238E27FC236}">
                <a16:creationId xmlns:a16="http://schemas.microsoft.com/office/drawing/2014/main" id="{755F17E5-5C88-4851-1A5A-AE6E6448C30C}"/>
              </a:ext>
            </a:extLst>
          </p:cNvPr>
          <p:cNvPicPr>
            <a:picLocks noChangeAspect="1"/>
          </p:cNvPicPr>
          <p:nvPr/>
        </p:nvPicPr>
        <p:blipFill>
          <a:blip r:embed="rId2"/>
          <a:stretch>
            <a:fillRect/>
          </a:stretch>
        </p:blipFill>
        <p:spPr>
          <a:xfrm>
            <a:off x="807570" y="3255054"/>
            <a:ext cx="6764237" cy="2059223"/>
          </a:xfrm>
          <a:prstGeom prst="rect">
            <a:avLst/>
          </a:prstGeom>
        </p:spPr>
      </p:pic>
    </p:spTree>
    <p:extLst>
      <p:ext uri="{BB962C8B-B14F-4D97-AF65-F5344CB8AC3E}">
        <p14:creationId xmlns:p14="http://schemas.microsoft.com/office/powerpoint/2010/main" val="381374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2270-08A1-5060-0029-2F66FCD1F4D6}"/>
              </a:ext>
            </a:extLst>
          </p:cNvPr>
          <p:cNvSpPr>
            <a:spLocks noGrp="1"/>
          </p:cNvSpPr>
          <p:nvPr>
            <p:ph type="title"/>
          </p:nvPr>
        </p:nvSpPr>
        <p:spPr/>
        <p:txBody>
          <a:bodyPr/>
          <a:lstStyle/>
          <a:p>
            <a:r>
              <a:rPr lang="en-US" b="1" i="0" u="none" strike="noStrike" dirty="0">
                <a:solidFill>
                  <a:srgbClr val="273239"/>
                </a:solidFill>
                <a:effectLst/>
                <a:latin typeface="Nunito" pitchFamily="2" charset="77"/>
              </a:rPr>
              <a:t>Stage-3: Designing Architecture</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4420B35A-468A-E354-567E-7403410C6EF4}"/>
              </a:ext>
            </a:extLst>
          </p:cNvPr>
          <p:cNvSpPr>
            <a:spLocks noGrp="1"/>
          </p:cNvSpPr>
          <p:nvPr>
            <p:ph type="body" idx="1"/>
          </p:nvPr>
        </p:nvSpPr>
        <p:spPr>
          <a:xfrm>
            <a:off x="628650" y="1253330"/>
            <a:ext cx="7886700" cy="4351339"/>
          </a:xfrm>
        </p:spPr>
        <p:txBody>
          <a:bodyPr/>
          <a:lstStyle/>
          <a:p>
            <a:pPr algn="just" rtl="0" fontAlgn="base">
              <a:spcAft>
                <a:spcPts val="750"/>
              </a:spcAft>
              <a:buNone/>
            </a:pPr>
            <a:r>
              <a:rPr lang="en-US" sz="1800" b="0" i="0" u="none" strike="noStrike" dirty="0">
                <a:solidFill>
                  <a:srgbClr val="273239"/>
                </a:solidFill>
                <a:effectLst/>
                <a:latin typeface="Nunito" pitchFamily="2" charset="77"/>
              </a:rPr>
              <a:t>SRS is a reference for software designers to come up with the best architecture for the software. Hence, with the requirements defined in SRS, multiple designs for the product architecture are present in the Design Document Specification (DDS). This DDS is assessed by market analysts and stakeholders. After evaluating all the possible factors, the most practical and logical design is chosen for development.</a:t>
            </a:r>
          </a:p>
          <a:p>
            <a:endParaRPr lang="en-US" sz="1800" dirty="0"/>
          </a:p>
        </p:txBody>
      </p:sp>
      <p:pic>
        <p:nvPicPr>
          <p:cNvPr id="4" name="Picture 3">
            <a:extLst>
              <a:ext uri="{FF2B5EF4-FFF2-40B4-BE49-F238E27FC236}">
                <a16:creationId xmlns:a16="http://schemas.microsoft.com/office/drawing/2014/main" id="{2DC66C67-9CD3-8129-60DF-7FEE48796F8F}"/>
              </a:ext>
            </a:extLst>
          </p:cNvPr>
          <p:cNvPicPr>
            <a:picLocks noChangeAspect="1"/>
          </p:cNvPicPr>
          <p:nvPr/>
        </p:nvPicPr>
        <p:blipFill>
          <a:blip r:embed="rId2"/>
          <a:stretch>
            <a:fillRect/>
          </a:stretch>
        </p:blipFill>
        <p:spPr>
          <a:xfrm>
            <a:off x="1035797" y="3317689"/>
            <a:ext cx="6642100" cy="2159000"/>
          </a:xfrm>
          <a:prstGeom prst="rect">
            <a:avLst/>
          </a:prstGeom>
        </p:spPr>
      </p:pic>
    </p:spTree>
    <p:extLst>
      <p:ext uri="{BB962C8B-B14F-4D97-AF65-F5344CB8AC3E}">
        <p14:creationId xmlns:p14="http://schemas.microsoft.com/office/powerpoint/2010/main" val="42511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750F-DF26-33CE-3900-80D12D8966A9}"/>
              </a:ext>
            </a:extLst>
          </p:cNvPr>
          <p:cNvSpPr>
            <a:spLocks noGrp="1"/>
          </p:cNvSpPr>
          <p:nvPr>
            <p:ph type="title"/>
          </p:nvPr>
        </p:nvSpPr>
        <p:spPr/>
        <p:txBody>
          <a:bodyPr/>
          <a:lstStyle/>
          <a:p>
            <a:r>
              <a:rPr lang="en-US" b="1" i="0" u="none" strike="noStrike" dirty="0">
                <a:solidFill>
                  <a:srgbClr val="273239"/>
                </a:solidFill>
                <a:effectLst/>
                <a:latin typeface="Nunito" pitchFamily="2" charset="77"/>
              </a:rPr>
              <a:t>Stage-4: Developing Product</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98BFA6E7-32D0-115F-1EB2-94C0D6282A15}"/>
              </a:ext>
            </a:extLst>
          </p:cNvPr>
          <p:cNvSpPr>
            <a:spLocks noGrp="1"/>
          </p:cNvSpPr>
          <p:nvPr>
            <p:ph type="body" idx="1"/>
          </p:nvPr>
        </p:nvSpPr>
        <p:spPr>
          <a:xfrm>
            <a:off x="628650" y="1373804"/>
            <a:ext cx="7886700" cy="4351339"/>
          </a:xfrm>
        </p:spPr>
        <p:txBody>
          <a:bodyPr/>
          <a:lstStyle/>
          <a:p>
            <a:pPr marL="114300" indent="0">
              <a:buNone/>
            </a:pPr>
            <a:r>
              <a:rPr lang="en-US" sz="1800" b="0" i="0" u="none" strike="noStrike" dirty="0">
                <a:solidFill>
                  <a:srgbClr val="273239"/>
                </a:solidFill>
                <a:effectLst/>
                <a:latin typeface="Nunito" pitchFamily="2" charset="77"/>
              </a:rPr>
              <a:t>At this stage, the fundamental development of the product starts. For this, developers use a specific programming code as per the design in the DDS. Hence, it is important for the coders to follow the protocols set by the association. Conventional programming tools like compilers, interpreters, debuggers, etc. are also put into use at this stage. Some popular languages like C/C++, Python, Java, etc. are put into use as per the software regulations. </a:t>
            </a:r>
          </a:p>
          <a:p>
            <a:pPr marL="114300" indent="0">
              <a:buNone/>
            </a:pPr>
            <a:endParaRPr lang="en-US" sz="1800" dirty="0"/>
          </a:p>
        </p:txBody>
      </p:sp>
      <p:pic>
        <p:nvPicPr>
          <p:cNvPr id="4" name="Picture 3">
            <a:extLst>
              <a:ext uri="{FF2B5EF4-FFF2-40B4-BE49-F238E27FC236}">
                <a16:creationId xmlns:a16="http://schemas.microsoft.com/office/drawing/2014/main" id="{B47CD33E-5499-0E08-4474-660C280D9722}"/>
              </a:ext>
            </a:extLst>
          </p:cNvPr>
          <p:cNvPicPr>
            <a:picLocks noChangeAspect="1"/>
          </p:cNvPicPr>
          <p:nvPr/>
        </p:nvPicPr>
        <p:blipFill>
          <a:blip r:embed="rId2"/>
          <a:stretch>
            <a:fillRect/>
          </a:stretch>
        </p:blipFill>
        <p:spPr>
          <a:xfrm>
            <a:off x="1041400" y="3325458"/>
            <a:ext cx="7061200" cy="2057400"/>
          </a:xfrm>
          <a:prstGeom prst="rect">
            <a:avLst/>
          </a:prstGeom>
        </p:spPr>
      </p:pic>
    </p:spTree>
    <p:extLst>
      <p:ext uri="{BB962C8B-B14F-4D97-AF65-F5344CB8AC3E}">
        <p14:creationId xmlns:p14="http://schemas.microsoft.com/office/powerpoint/2010/main" val="291182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4277-0DBB-6E12-A24D-5ABDEE406262}"/>
              </a:ext>
            </a:extLst>
          </p:cNvPr>
          <p:cNvSpPr>
            <a:spLocks noGrp="1"/>
          </p:cNvSpPr>
          <p:nvPr>
            <p:ph type="title"/>
          </p:nvPr>
        </p:nvSpPr>
        <p:spPr>
          <a:xfrm>
            <a:off x="628650" y="681036"/>
            <a:ext cx="7886700" cy="1325563"/>
          </a:xfrm>
        </p:spPr>
        <p:txBody>
          <a:bodyPr/>
          <a:lstStyle/>
          <a:p>
            <a:r>
              <a:rPr lang="en-US" b="1" i="0" u="none" strike="noStrike" dirty="0">
                <a:solidFill>
                  <a:srgbClr val="273239"/>
                </a:solidFill>
                <a:effectLst/>
                <a:latin typeface="Nunito" pitchFamily="2" charset="77"/>
              </a:rPr>
              <a:t>Stage-5: Product Testing and Integration</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4A03E3C5-94CD-336D-84C6-211AF277FA5B}"/>
              </a:ext>
            </a:extLst>
          </p:cNvPr>
          <p:cNvSpPr>
            <a:spLocks noGrp="1"/>
          </p:cNvSpPr>
          <p:nvPr>
            <p:ph type="body" idx="1"/>
          </p:nvPr>
        </p:nvSpPr>
        <p:spPr/>
        <p:txBody>
          <a:bodyPr/>
          <a:lstStyle/>
          <a:p>
            <a:pPr marL="114300" indent="0">
              <a:buNone/>
            </a:pPr>
            <a:r>
              <a:rPr lang="en-US" sz="1800" b="0" i="0" u="none" strike="noStrike" dirty="0">
                <a:solidFill>
                  <a:srgbClr val="273239"/>
                </a:solidFill>
                <a:effectLst/>
                <a:latin typeface="Nunito" pitchFamily="2" charset="77"/>
              </a:rPr>
              <a:t>After the development of the product, testing of the software is necessary to ensure its smooth execution. Although, minimal testing is conducted at every stage of SDLC. Therefore, at this stage, all the probable flaws are tracked, fixed, and retested. This ensures that the product confronts the quality requirements of SRS. </a:t>
            </a:r>
            <a:endParaRPr lang="en-US" sz="1800" dirty="0"/>
          </a:p>
        </p:txBody>
      </p:sp>
      <p:pic>
        <p:nvPicPr>
          <p:cNvPr id="4" name="Picture 3">
            <a:extLst>
              <a:ext uri="{FF2B5EF4-FFF2-40B4-BE49-F238E27FC236}">
                <a16:creationId xmlns:a16="http://schemas.microsoft.com/office/drawing/2014/main" id="{C8418B13-E2AF-9DA9-2D6E-F1F1E0589E3A}"/>
              </a:ext>
            </a:extLst>
          </p:cNvPr>
          <p:cNvPicPr>
            <a:picLocks noChangeAspect="1"/>
          </p:cNvPicPr>
          <p:nvPr/>
        </p:nvPicPr>
        <p:blipFill>
          <a:blip r:embed="rId2"/>
          <a:stretch>
            <a:fillRect/>
          </a:stretch>
        </p:blipFill>
        <p:spPr>
          <a:xfrm>
            <a:off x="1397000" y="3568850"/>
            <a:ext cx="6350000" cy="1625600"/>
          </a:xfrm>
          <a:prstGeom prst="rect">
            <a:avLst/>
          </a:prstGeom>
        </p:spPr>
      </p:pic>
    </p:spTree>
    <p:extLst>
      <p:ext uri="{BB962C8B-B14F-4D97-AF65-F5344CB8AC3E}">
        <p14:creationId xmlns:p14="http://schemas.microsoft.com/office/powerpoint/2010/main" val="367928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C4FD-42B6-9473-6282-67CD69298000}"/>
              </a:ext>
            </a:extLst>
          </p:cNvPr>
          <p:cNvSpPr>
            <a:spLocks noGrp="1"/>
          </p:cNvSpPr>
          <p:nvPr>
            <p:ph type="title"/>
          </p:nvPr>
        </p:nvSpPr>
        <p:spPr>
          <a:xfrm>
            <a:off x="628650" y="601794"/>
            <a:ext cx="7886700" cy="1325563"/>
          </a:xfrm>
        </p:spPr>
        <p:txBody>
          <a:bodyPr/>
          <a:lstStyle/>
          <a:p>
            <a:r>
              <a:rPr lang="en-US" b="1" i="0" u="none" strike="noStrike" dirty="0">
                <a:solidFill>
                  <a:srgbClr val="273239"/>
                </a:solidFill>
                <a:effectLst/>
                <a:latin typeface="Nunito" pitchFamily="2" charset="77"/>
              </a:rPr>
              <a:t>Stage-6: Deployment and Maintenance of Products</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8FBADCD5-5890-5461-DE4F-D97711A628A7}"/>
              </a:ext>
            </a:extLst>
          </p:cNvPr>
          <p:cNvSpPr>
            <a:spLocks noGrp="1"/>
          </p:cNvSpPr>
          <p:nvPr>
            <p:ph type="body" idx="1"/>
          </p:nvPr>
        </p:nvSpPr>
        <p:spPr/>
        <p:txBody>
          <a:bodyPr/>
          <a:lstStyle/>
          <a:p>
            <a:pPr marL="114300" indent="0">
              <a:buNone/>
            </a:pPr>
            <a:r>
              <a:rPr lang="en-US" sz="1800" b="0" i="0" u="none" strike="noStrike" dirty="0">
                <a:solidFill>
                  <a:srgbClr val="273239"/>
                </a:solidFill>
                <a:effectLst/>
                <a:latin typeface="Nunito" pitchFamily="2" charset="77"/>
              </a:rPr>
              <a:t>After detailed testing, the conclusive product is released in phases as per the organization’s strategy. Then it is tested in a real industrial environment. It is important to ensure its smooth performance. If it performs well, the organization sends out the product as a whole. After retrieving beneficial feedback, the company releases it as it is or with auxiliary improvements to make it further helpful for the customers.</a:t>
            </a:r>
            <a:endParaRPr lang="en-US" sz="1800" dirty="0"/>
          </a:p>
        </p:txBody>
      </p:sp>
      <p:pic>
        <p:nvPicPr>
          <p:cNvPr id="4" name="Picture 3">
            <a:extLst>
              <a:ext uri="{FF2B5EF4-FFF2-40B4-BE49-F238E27FC236}">
                <a16:creationId xmlns:a16="http://schemas.microsoft.com/office/drawing/2014/main" id="{8D8597E8-9C76-B8A6-9EDD-E55C7E64D8FB}"/>
              </a:ext>
            </a:extLst>
          </p:cNvPr>
          <p:cNvPicPr>
            <a:picLocks noChangeAspect="1"/>
          </p:cNvPicPr>
          <p:nvPr/>
        </p:nvPicPr>
        <p:blipFill>
          <a:blip r:embed="rId2"/>
          <a:stretch>
            <a:fillRect/>
          </a:stretch>
        </p:blipFill>
        <p:spPr>
          <a:xfrm>
            <a:off x="859043" y="3653491"/>
            <a:ext cx="7124700" cy="1917700"/>
          </a:xfrm>
          <a:prstGeom prst="rect">
            <a:avLst/>
          </a:prstGeom>
        </p:spPr>
      </p:pic>
    </p:spTree>
    <p:extLst>
      <p:ext uri="{BB962C8B-B14F-4D97-AF65-F5344CB8AC3E}">
        <p14:creationId xmlns:p14="http://schemas.microsoft.com/office/powerpoint/2010/main" val="226023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C44C-5290-903E-87D6-5D54FFF9287F}"/>
              </a:ext>
            </a:extLst>
          </p:cNvPr>
          <p:cNvSpPr>
            <a:spLocks noGrp="1"/>
          </p:cNvSpPr>
          <p:nvPr>
            <p:ph type="title"/>
          </p:nvPr>
        </p:nvSpPr>
        <p:spPr>
          <a:xfrm>
            <a:off x="628650" y="681036"/>
            <a:ext cx="7886700" cy="1325563"/>
          </a:xfrm>
        </p:spPr>
        <p:txBody>
          <a:bodyPr/>
          <a:lstStyle/>
          <a:p>
            <a:r>
              <a:rPr lang="en-US" b="1" i="0" u="none" strike="noStrike" dirty="0">
                <a:solidFill>
                  <a:srgbClr val="273239"/>
                </a:solidFill>
                <a:effectLst/>
                <a:latin typeface="Source Sans 3"/>
              </a:rPr>
              <a:t>Difference between Traditional and Agile Software Development</a:t>
            </a:r>
            <a:br>
              <a:rPr lang="en-US" b="1" i="0" u="none" strike="noStrike" dirty="0">
                <a:solidFill>
                  <a:srgbClr val="273239"/>
                </a:solidFill>
                <a:effectLst/>
                <a:latin typeface="Source Sans 3"/>
              </a:rPr>
            </a:br>
            <a:endParaRPr lang="en-US" dirty="0"/>
          </a:p>
        </p:txBody>
      </p:sp>
      <p:sp>
        <p:nvSpPr>
          <p:cNvPr id="3" name="Text Placeholder 2">
            <a:extLst>
              <a:ext uri="{FF2B5EF4-FFF2-40B4-BE49-F238E27FC236}">
                <a16:creationId xmlns:a16="http://schemas.microsoft.com/office/drawing/2014/main" id="{3638D560-298F-2A71-BA19-8677A4D97D44}"/>
              </a:ext>
            </a:extLst>
          </p:cNvPr>
          <p:cNvSpPr>
            <a:spLocks noGrp="1"/>
          </p:cNvSpPr>
          <p:nvPr>
            <p:ph type="body" idx="1"/>
          </p:nvPr>
        </p:nvSpPr>
        <p:spPr/>
        <p:txBody>
          <a:bodyPr/>
          <a:lstStyle/>
          <a:p>
            <a:pPr algn="l" fontAlgn="base">
              <a:buNone/>
            </a:pPr>
            <a:r>
              <a:rPr lang="en-US" b="1" i="0" u="none" strike="noStrike" dirty="0">
                <a:solidFill>
                  <a:srgbClr val="273239"/>
                </a:solidFill>
                <a:effectLst/>
                <a:latin typeface="Nunito" pitchFamily="2" charset="77"/>
              </a:rPr>
              <a:t>Traditional Software Development</a:t>
            </a:r>
          </a:p>
          <a:p>
            <a:pPr algn="just" rtl="0" fontAlgn="base">
              <a:spcAft>
                <a:spcPts val="750"/>
              </a:spcAft>
              <a:buNone/>
            </a:pPr>
            <a:r>
              <a:rPr lang="en-US" b="0" i="0" u="none" strike="noStrike" dirty="0">
                <a:solidFill>
                  <a:srgbClr val="273239"/>
                </a:solidFill>
                <a:effectLst/>
                <a:latin typeface="Nunito" pitchFamily="2" charset="77"/>
              </a:rPr>
              <a:t>Traditional Software Development is the software development process used to design and develop simple software. It is used when the security and many other factors of the software are not much important. It is used by freshers to develop the software. </a:t>
            </a:r>
          </a:p>
          <a:p>
            <a:pPr algn="l" fontAlgn="base">
              <a:buNone/>
            </a:pPr>
            <a:r>
              <a:rPr lang="en-US" b="1" i="0" u="none" strike="noStrike" dirty="0">
                <a:solidFill>
                  <a:srgbClr val="273239"/>
                </a:solidFill>
                <a:effectLst/>
                <a:latin typeface="Nunito" pitchFamily="2" charset="77"/>
              </a:rPr>
              <a:t>Agile Software Development</a:t>
            </a:r>
            <a:br>
              <a:rPr lang="en-US" b="1" i="0" u="none" strike="noStrike" dirty="0">
                <a:solidFill>
                  <a:srgbClr val="273239"/>
                </a:solidFill>
                <a:effectLst/>
                <a:latin typeface="Nunito" pitchFamily="2" charset="77"/>
              </a:rPr>
            </a:br>
            <a:r>
              <a:rPr lang="en-US" i="0" u="none" strike="noStrike" dirty="0">
                <a:solidFill>
                  <a:srgbClr val="273239"/>
                </a:solidFill>
                <a:effectLst/>
                <a:latin typeface="Nunito" pitchFamily="2" charset="77"/>
              </a:rPr>
              <a:t>Agile Software Development </a:t>
            </a:r>
            <a:r>
              <a:rPr lang="en-US" b="0" i="0" u="none" strike="noStrike" dirty="0">
                <a:solidFill>
                  <a:srgbClr val="273239"/>
                </a:solidFill>
                <a:effectLst/>
                <a:latin typeface="Nunito" pitchFamily="2" charset="77"/>
              </a:rPr>
              <a:t>is the software development process used to design complicated software. It is used when the software is quite sensitive and complicated. It is used when security is much more important. It is used by professionals to develop the software. </a:t>
            </a:r>
          </a:p>
          <a:p>
            <a:pPr algn="just" rtl="0" fontAlgn="base">
              <a:spcAft>
                <a:spcPts val="750"/>
              </a:spcAft>
              <a:buNone/>
            </a:pPr>
            <a:endParaRPr lang="en-US" dirty="0"/>
          </a:p>
        </p:txBody>
      </p:sp>
    </p:spTree>
    <p:extLst>
      <p:ext uri="{BB962C8B-B14F-4D97-AF65-F5344CB8AC3E}">
        <p14:creationId xmlns:p14="http://schemas.microsoft.com/office/powerpoint/2010/main" val="96624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4CCCA8-D51D-06CD-619F-DC63C680CFAA}"/>
              </a:ext>
            </a:extLst>
          </p:cNvPr>
          <p:cNvSpPr>
            <a:spLocks noGrp="1"/>
          </p:cNvSpPr>
          <p:nvPr>
            <p:ph type="body" idx="1"/>
          </p:nvPr>
        </p:nvSpPr>
        <p:spPr>
          <a:xfrm>
            <a:off x="844995" y="851217"/>
            <a:ext cx="3868340" cy="823912"/>
          </a:xfrm>
        </p:spPr>
        <p:txBody>
          <a:bodyPr/>
          <a:lstStyle/>
          <a:p>
            <a:r>
              <a:rPr lang="en-US" b="1" i="0" u="none" strike="noStrike" dirty="0">
                <a:solidFill>
                  <a:srgbClr val="273239"/>
                </a:solidFill>
                <a:effectLst/>
                <a:latin typeface="Nunito" pitchFamily="2" charset="77"/>
              </a:rPr>
              <a:t>Traditional Software Development</a:t>
            </a:r>
          </a:p>
          <a:p>
            <a:endParaRPr lang="en-US" dirty="0"/>
          </a:p>
        </p:txBody>
      </p:sp>
      <p:sp>
        <p:nvSpPr>
          <p:cNvPr id="4" name="Text Placeholder 3">
            <a:extLst>
              <a:ext uri="{FF2B5EF4-FFF2-40B4-BE49-F238E27FC236}">
                <a16:creationId xmlns:a16="http://schemas.microsoft.com/office/drawing/2014/main" id="{492187B8-61EB-EAE0-A5E9-548D6D5D30D9}"/>
              </a:ext>
            </a:extLst>
          </p:cNvPr>
          <p:cNvSpPr>
            <a:spLocks noGrp="1"/>
          </p:cNvSpPr>
          <p:nvPr>
            <p:ph type="body" idx="2"/>
          </p:nvPr>
        </p:nvSpPr>
        <p:spPr>
          <a:xfrm>
            <a:off x="627458" y="1586706"/>
            <a:ext cx="3868340" cy="3684588"/>
          </a:xfrm>
        </p:spPr>
        <p:txBody>
          <a:bodyPr/>
          <a:lstStyle/>
          <a:p>
            <a:pPr marL="114300" indent="0">
              <a:buNone/>
            </a:pPr>
            <a:r>
              <a:rPr lang="en-US" b="1" dirty="0">
                <a:effectLst/>
              </a:rPr>
              <a:t>1. </a:t>
            </a:r>
            <a:r>
              <a:rPr lang="en-US" dirty="0">
                <a:effectLst/>
              </a:rPr>
              <a:t>Requirement Analysis</a:t>
            </a:r>
          </a:p>
          <a:p>
            <a:pPr marL="114300" indent="0">
              <a:buNone/>
            </a:pPr>
            <a:r>
              <a:rPr lang="en-US" b="1" dirty="0">
                <a:effectLst/>
              </a:rPr>
              <a:t>2.</a:t>
            </a:r>
            <a:r>
              <a:rPr lang="en-US" dirty="0">
                <a:effectLst/>
              </a:rPr>
              <a:t> Design</a:t>
            </a:r>
            <a:br>
              <a:rPr lang="en-US" dirty="0"/>
            </a:br>
            <a:r>
              <a:rPr lang="en-US" b="1" dirty="0">
                <a:effectLst/>
              </a:rPr>
              <a:t>3.</a:t>
            </a:r>
            <a:r>
              <a:rPr lang="en-US" dirty="0">
                <a:effectLst/>
              </a:rPr>
              <a:t> Implementation</a:t>
            </a:r>
            <a:br>
              <a:rPr lang="en-US" dirty="0"/>
            </a:br>
            <a:r>
              <a:rPr lang="en-US" b="1" dirty="0">
                <a:effectLst/>
              </a:rPr>
              <a:t>4.</a:t>
            </a:r>
            <a:r>
              <a:rPr lang="en-US" dirty="0">
                <a:effectLst/>
              </a:rPr>
              <a:t> Coding and Testing</a:t>
            </a:r>
            <a:br>
              <a:rPr lang="en-US" dirty="0"/>
            </a:br>
            <a:r>
              <a:rPr lang="en-US" b="1" dirty="0">
                <a:effectLst/>
              </a:rPr>
              <a:t>5.</a:t>
            </a:r>
            <a:r>
              <a:rPr lang="en-US" dirty="0">
                <a:effectLst/>
              </a:rPr>
              <a:t> Maintenance</a:t>
            </a:r>
          </a:p>
          <a:p>
            <a:pPr algn="ctr" rtl="0" fontAlgn="base">
              <a:spcAft>
                <a:spcPts val="750"/>
              </a:spcAft>
              <a:buNone/>
            </a:pPr>
            <a:r>
              <a:rPr lang="en-US" sz="1800" b="1" i="0" u="none" strike="noStrike" dirty="0">
                <a:solidFill>
                  <a:srgbClr val="273239"/>
                </a:solidFill>
                <a:effectLst/>
                <a:latin typeface="Nunito" pitchFamily="2" charset="77"/>
              </a:rPr>
              <a:t>Examples</a:t>
            </a:r>
            <a:endParaRPr lang="en-US" sz="1800" b="0" i="0" u="none" strike="noStrike" dirty="0">
              <a:solidFill>
                <a:srgbClr val="273239"/>
              </a:solidFill>
              <a:effectLst/>
              <a:latin typeface="Nunito" pitchFamily="2" charset="77"/>
            </a:endParaRPr>
          </a:p>
          <a:p>
            <a:pPr algn="l" fontAlgn="base">
              <a:spcAft>
                <a:spcPts val="1800"/>
              </a:spcAft>
              <a:buFont typeface="Arial" panose="020B0604020202020204" pitchFamily="34" charset="0"/>
              <a:buChar char="•"/>
            </a:pPr>
            <a:r>
              <a:rPr lang="en-US" sz="1800" b="0" i="0" u="none" strike="noStrike" dirty="0">
                <a:solidFill>
                  <a:srgbClr val="273239"/>
                </a:solidFill>
                <a:effectLst/>
                <a:latin typeface="Nunito" pitchFamily="2" charset="77"/>
              </a:rPr>
              <a:t>Office productivity suites</a:t>
            </a:r>
          </a:p>
          <a:p>
            <a:pPr algn="l" fontAlgn="base">
              <a:spcAft>
                <a:spcPts val="1800"/>
              </a:spcAft>
              <a:buFont typeface="Arial" panose="020B0604020202020204" pitchFamily="34" charset="0"/>
              <a:buChar char="•"/>
            </a:pPr>
            <a:r>
              <a:rPr lang="en-US" sz="1800" b="0" i="0" u="none" strike="noStrike" dirty="0">
                <a:solidFill>
                  <a:srgbClr val="273239"/>
                </a:solidFill>
                <a:effectLst/>
                <a:latin typeface="Nunito" pitchFamily="2" charset="77"/>
              </a:rPr>
              <a:t>Data management software</a:t>
            </a:r>
          </a:p>
          <a:p>
            <a:pPr algn="l" fontAlgn="base">
              <a:spcAft>
                <a:spcPts val="1800"/>
              </a:spcAft>
              <a:buFont typeface="Arial" panose="020B0604020202020204" pitchFamily="34" charset="0"/>
              <a:buChar char="•"/>
            </a:pPr>
            <a:r>
              <a:rPr lang="en-US" sz="1800" b="0" i="0" u="none" strike="noStrike" dirty="0">
                <a:solidFill>
                  <a:srgbClr val="273239"/>
                </a:solidFill>
                <a:effectLst/>
                <a:latin typeface="Nunito" pitchFamily="2" charset="77"/>
              </a:rPr>
              <a:t>Media players </a:t>
            </a:r>
          </a:p>
          <a:p>
            <a:pPr algn="l" fontAlgn="base">
              <a:spcAft>
                <a:spcPts val="1800"/>
              </a:spcAft>
              <a:buFont typeface="Arial" panose="020B0604020202020204" pitchFamily="34" charset="0"/>
              <a:buChar char="•"/>
            </a:pPr>
            <a:r>
              <a:rPr lang="en-US" sz="1800" b="0" i="0" u="none" strike="noStrike" dirty="0">
                <a:solidFill>
                  <a:srgbClr val="273239"/>
                </a:solidFill>
                <a:effectLst/>
                <a:latin typeface="Nunito" pitchFamily="2" charset="77"/>
              </a:rPr>
              <a:t>Security programs </a:t>
            </a:r>
          </a:p>
          <a:p>
            <a:pPr marL="114300" indent="0">
              <a:buNone/>
            </a:pPr>
            <a:endParaRPr lang="en-US" dirty="0"/>
          </a:p>
        </p:txBody>
      </p:sp>
      <p:sp>
        <p:nvSpPr>
          <p:cNvPr id="5" name="Text Placeholder 4">
            <a:extLst>
              <a:ext uri="{FF2B5EF4-FFF2-40B4-BE49-F238E27FC236}">
                <a16:creationId xmlns:a16="http://schemas.microsoft.com/office/drawing/2014/main" id="{3CD37EAD-D5AA-D20D-D487-9B5FAEBD3966}"/>
              </a:ext>
            </a:extLst>
          </p:cNvPr>
          <p:cNvSpPr>
            <a:spLocks noGrp="1"/>
          </p:cNvSpPr>
          <p:nvPr>
            <p:ph type="body" idx="3"/>
          </p:nvPr>
        </p:nvSpPr>
        <p:spPr>
          <a:xfrm>
            <a:off x="4498182" y="668337"/>
            <a:ext cx="3887391" cy="823912"/>
          </a:xfrm>
        </p:spPr>
        <p:txBody>
          <a:bodyPr/>
          <a:lstStyle/>
          <a:p>
            <a:r>
              <a:rPr lang="en-US" b="1" i="0" u="none" strike="noStrike" dirty="0">
                <a:solidFill>
                  <a:srgbClr val="273239"/>
                </a:solidFill>
                <a:effectLst/>
                <a:latin typeface="Nunito" pitchFamily="2" charset="77"/>
              </a:rPr>
              <a:t>Agile Software Development</a:t>
            </a:r>
          </a:p>
          <a:p>
            <a:endParaRPr lang="en-US" dirty="0"/>
          </a:p>
        </p:txBody>
      </p:sp>
      <p:sp>
        <p:nvSpPr>
          <p:cNvPr id="6" name="Text Placeholder 5">
            <a:extLst>
              <a:ext uri="{FF2B5EF4-FFF2-40B4-BE49-F238E27FC236}">
                <a16:creationId xmlns:a16="http://schemas.microsoft.com/office/drawing/2014/main" id="{CEFFF671-27DF-6D04-8B03-C960C61B309F}"/>
              </a:ext>
            </a:extLst>
          </p:cNvPr>
          <p:cNvSpPr>
            <a:spLocks noGrp="1"/>
          </p:cNvSpPr>
          <p:nvPr>
            <p:ph type="body" idx="4"/>
          </p:nvPr>
        </p:nvSpPr>
        <p:spPr>
          <a:xfrm>
            <a:off x="4498182" y="1448038"/>
            <a:ext cx="3887391" cy="3684588"/>
          </a:xfrm>
        </p:spPr>
        <p:txBody>
          <a:bodyPr/>
          <a:lstStyle/>
          <a:p>
            <a:pPr marL="114300" indent="0">
              <a:buNone/>
            </a:pPr>
            <a:r>
              <a:rPr lang="en-US" dirty="0">
                <a:effectLst/>
              </a:rPr>
              <a:t>1. Planning</a:t>
            </a:r>
            <a:br>
              <a:rPr lang="en-US" dirty="0"/>
            </a:br>
            <a:r>
              <a:rPr lang="en-US" dirty="0">
                <a:effectLst/>
              </a:rPr>
              <a:t>2. Requirement Analysis</a:t>
            </a:r>
            <a:br>
              <a:rPr lang="en-US" dirty="0"/>
            </a:br>
            <a:r>
              <a:rPr lang="en-US" dirty="0">
                <a:effectLst/>
              </a:rPr>
              <a:t>3. Designing</a:t>
            </a:r>
            <a:br>
              <a:rPr lang="en-US" dirty="0"/>
            </a:br>
            <a:r>
              <a:rPr lang="en-US" dirty="0">
                <a:effectLst/>
              </a:rPr>
              <a:t>4. Implementation</a:t>
            </a:r>
            <a:br>
              <a:rPr lang="en-US" dirty="0"/>
            </a:br>
            <a:r>
              <a:rPr lang="en-US" dirty="0">
                <a:effectLst/>
              </a:rPr>
              <a:t>5. Testing</a:t>
            </a:r>
            <a:br>
              <a:rPr lang="en-US" dirty="0"/>
            </a:br>
            <a:r>
              <a:rPr lang="en-US" dirty="0">
                <a:effectLst/>
              </a:rPr>
              <a:t>6. Deployment</a:t>
            </a:r>
            <a:br>
              <a:rPr lang="en-US" dirty="0"/>
            </a:br>
            <a:endParaRPr lang="en-US" dirty="0"/>
          </a:p>
          <a:p>
            <a:pPr algn="ctr" rtl="0" fontAlgn="base">
              <a:spcAft>
                <a:spcPts val="750"/>
              </a:spcAft>
              <a:buNone/>
            </a:pPr>
            <a:r>
              <a:rPr lang="en-US" sz="1800" b="1" i="0" u="none" strike="noStrike" dirty="0">
                <a:solidFill>
                  <a:srgbClr val="273239"/>
                </a:solidFill>
                <a:effectLst/>
                <a:latin typeface="Nunito" pitchFamily="2" charset="77"/>
              </a:rPr>
              <a:t>Examples</a:t>
            </a:r>
            <a:endParaRPr lang="en-US" sz="1800" b="0" i="0" u="none" strike="noStrike" dirty="0">
              <a:solidFill>
                <a:srgbClr val="273239"/>
              </a:solidFill>
              <a:effectLst/>
              <a:latin typeface="Nunito" pitchFamily="2" charset="77"/>
            </a:endParaRPr>
          </a:p>
          <a:p>
            <a:pPr algn="l" fontAlgn="base">
              <a:spcAft>
                <a:spcPts val="1800"/>
              </a:spcAft>
              <a:buFont typeface="Arial" panose="020B0604020202020204" pitchFamily="34" charset="0"/>
              <a:buChar char="•"/>
            </a:pPr>
            <a:r>
              <a:rPr lang="en-US" sz="1800" b="0" i="0" u="none" strike="noStrike" dirty="0">
                <a:solidFill>
                  <a:srgbClr val="273239"/>
                </a:solidFill>
                <a:effectLst/>
                <a:latin typeface="Nunito" pitchFamily="2" charset="77"/>
              </a:rPr>
              <a:t>Sky</a:t>
            </a:r>
          </a:p>
          <a:p>
            <a:pPr algn="l" fontAlgn="base">
              <a:spcAft>
                <a:spcPts val="1800"/>
              </a:spcAft>
              <a:buFont typeface="Arial" panose="020B0604020202020204" pitchFamily="34" charset="0"/>
              <a:buChar char="•"/>
            </a:pPr>
            <a:r>
              <a:rPr lang="en-US" sz="1800" b="0" i="0" u="none" strike="noStrike" dirty="0">
                <a:solidFill>
                  <a:srgbClr val="273239"/>
                </a:solidFill>
                <a:effectLst/>
                <a:latin typeface="Nunito" pitchFamily="2" charset="77"/>
              </a:rPr>
              <a:t>Phillips</a:t>
            </a:r>
          </a:p>
          <a:p>
            <a:pPr algn="l" fontAlgn="base">
              <a:spcAft>
                <a:spcPts val="1800"/>
              </a:spcAft>
              <a:buFont typeface="Arial" panose="020B0604020202020204" pitchFamily="34" charset="0"/>
              <a:buChar char="•"/>
            </a:pPr>
            <a:r>
              <a:rPr lang="en-US" sz="1800" b="0" i="0" u="none" strike="noStrike" dirty="0">
                <a:solidFill>
                  <a:srgbClr val="273239"/>
                </a:solidFill>
                <a:effectLst/>
                <a:latin typeface="Nunito" pitchFamily="2" charset="77"/>
              </a:rPr>
              <a:t>JP Morgan Chase</a:t>
            </a:r>
          </a:p>
          <a:p>
            <a:pPr marL="571500" indent="-457200">
              <a:buAutoNum type="arabicPeriod"/>
            </a:pPr>
            <a:endParaRPr lang="en-US" dirty="0"/>
          </a:p>
        </p:txBody>
      </p:sp>
    </p:spTree>
    <p:extLst>
      <p:ext uri="{BB962C8B-B14F-4D97-AF65-F5344CB8AC3E}">
        <p14:creationId xmlns:p14="http://schemas.microsoft.com/office/powerpoint/2010/main" val="160337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4440-4455-F692-0027-344DA3602B80}"/>
              </a:ext>
            </a:extLst>
          </p:cNvPr>
          <p:cNvSpPr>
            <a:spLocks noGrp="1"/>
          </p:cNvSpPr>
          <p:nvPr>
            <p:ph type="title"/>
          </p:nvPr>
        </p:nvSpPr>
        <p:spPr/>
        <p:txBody>
          <a:bodyPr/>
          <a:lstStyle/>
          <a:p>
            <a:r>
              <a:rPr lang="en-US" b="1" i="0" u="none" strike="noStrike" dirty="0">
                <a:solidFill>
                  <a:srgbClr val="273239"/>
                </a:solidFill>
                <a:effectLst/>
                <a:latin typeface="Source Sans 3"/>
              </a:rPr>
              <a:t>Software Testing</a:t>
            </a:r>
            <a:br>
              <a:rPr lang="en-US" b="1" i="0" u="none" strike="noStrike" dirty="0">
                <a:solidFill>
                  <a:srgbClr val="273239"/>
                </a:solidFill>
                <a:effectLst/>
                <a:latin typeface="Source Sans 3"/>
              </a:rPr>
            </a:br>
            <a:endParaRPr lang="en-US" dirty="0"/>
          </a:p>
        </p:txBody>
      </p:sp>
      <p:sp>
        <p:nvSpPr>
          <p:cNvPr id="3" name="Text Placeholder 2">
            <a:extLst>
              <a:ext uri="{FF2B5EF4-FFF2-40B4-BE49-F238E27FC236}">
                <a16:creationId xmlns:a16="http://schemas.microsoft.com/office/drawing/2014/main" id="{2EB7E936-8F11-C5AE-5A04-B6B3E1E32BF2}"/>
              </a:ext>
            </a:extLst>
          </p:cNvPr>
          <p:cNvSpPr>
            <a:spLocks noGrp="1"/>
          </p:cNvSpPr>
          <p:nvPr>
            <p:ph type="body" idx="1"/>
          </p:nvPr>
        </p:nvSpPr>
        <p:spPr/>
        <p:txBody>
          <a:bodyPr/>
          <a:lstStyle/>
          <a:p>
            <a:pPr algn="just" rtl="0" fontAlgn="base">
              <a:spcAft>
                <a:spcPts val="750"/>
              </a:spcAft>
              <a:buNone/>
            </a:pPr>
            <a:r>
              <a:rPr lang="en-US" b="0" i="0" u="none" strike="noStrike" dirty="0">
                <a:solidFill>
                  <a:srgbClr val="273239"/>
                </a:solidFill>
                <a:effectLst/>
                <a:latin typeface="Nunito" pitchFamily="2" charset="77"/>
              </a:rPr>
              <a:t>The Software Testing Tutorial serves as a comprehensive guide for learning Software Testing. It covers all software testing basics to the most advanced concepts, making it beneficial for both beginners and experienced professionals. </a:t>
            </a:r>
          </a:p>
          <a:p>
            <a:pPr algn="l" rtl="0" fontAlgn="base">
              <a:spcAft>
                <a:spcPts val="750"/>
              </a:spcAft>
            </a:pPr>
            <a:r>
              <a:rPr lang="en-US" b="0" i="0" u="none" strike="noStrike" dirty="0">
                <a:solidFill>
                  <a:srgbClr val="273239"/>
                </a:solidFill>
                <a:effectLst/>
                <a:latin typeface="Nunito" pitchFamily="2" charset="77"/>
              </a:rPr>
              <a:t>Testing is basically a collection of methods to evaluate an application’s suitability for use by a predetermined script. The basic goal of testing is to find application flaws so that they may be identified and fixed.</a:t>
            </a:r>
          </a:p>
          <a:p>
            <a:endParaRPr lang="en-US" dirty="0"/>
          </a:p>
        </p:txBody>
      </p:sp>
    </p:spTree>
    <p:extLst>
      <p:ext uri="{BB962C8B-B14F-4D97-AF65-F5344CB8AC3E}">
        <p14:creationId xmlns:p14="http://schemas.microsoft.com/office/powerpoint/2010/main" val="283864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CAAF-00D7-48BA-5899-863F3206C9A5}"/>
              </a:ext>
            </a:extLst>
          </p:cNvPr>
          <p:cNvSpPr>
            <a:spLocks noGrp="1"/>
          </p:cNvSpPr>
          <p:nvPr>
            <p:ph type="title"/>
          </p:nvPr>
        </p:nvSpPr>
        <p:spPr/>
        <p:txBody>
          <a:bodyPr/>
          <a:lstStyle/>
          <a:p>
            <a:r>
              <a:rPr lang="en-US" b="1" i="0" u="none" strike="noStrike" dirty="0">
                <a:solidFill>
                  <a:srgbClr val="273239"/>
                </a:solidFill>
                <a:effectLst/>
                <a:latin typeface="Nunito" pitchFamily="2" charset="77"/>
              </a:rPr>
              <a:t>What is Software Testing?</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BF659BEB-C970-1463-0139-ED2E60BABA2D}"/>
              </a:ext>
            </a:extLst>
          </p:cNvPr>
          <p:cNvSpPr>
            <a:spLocks noGrp="1"/>
          </p:cNvSpPr>
          <p:nvPr>
            <p:ph type="body" idx="1"/>
          </p:nvPr>
        </p:nvSpPr>
        <p:spPr/>
        <p:txBody>
          <a:bodyPr/>
          <a:lstStyle/>
          <a:p>
            <a:pPr algn="just" rtl="0" fontAlgn="base">
              <a:spcAft>
                <a:spcPts val="750"/>
              </a:spcAft>
              <a:buNone/>
            </a:pPr>
            <a:r>
              <a:rPr lang="en-US" b="1" i="0" u="none" strike="noStrike" dirty="0">
                <a:solidFill>
                  <a:srgbClr val="273239"/>
                </a:solidFill>
                <a:effectLst/>
                <a:latin typeface="Nunito" pitchFamily="2" charset="77"/>
              </a:rPr>
              <a:t>Software testing </a:t>
            </a:r>
            <a:r>
              <a:rPr lang="en-US" b="0" i="0" u="none" strike="noStrike" dirty="0">
                <a:solidFill>
                  <a:srgbClr val="273239"/>
                </a:solidFill>
                <a:effectLst/>
                <a:latin typeface="Nunito" pitchFamily="2" charset="77"/>
              </a:rPr>
              <a:t>involves executing a program to identify any error or bug in the software product’s code. </a:t>
            </a:r>
          </a:p>
          <a:p>
            <a:pPr algn="l" fontAlgn="base">
              <a:spcAft>
                <a:spcPts val="1800"/>
              </a:spcAft>
              <a:buFont typeface="+mj-lt"/>
              <a:buAutoNum type="arabicPeriod"/>
            </a:pPr>
            <a:r>
              <a:rPr lang="en-US" b="0" i="0" u="none" strike="noStrike" dirty="0">
                <a:solidFill>
                  <a:srgbClr val="273239"/>
                </a:solidFill>
                <a:effectLst/>
                <a:latin typeface="Nunito" pitchFamily="2" charset="77"/>
              </a:rPr>
              <a:t>This process takes into account all aspects of the software, including its reliability, scalability, portability, reusability, and usability. </a:t>
            </a:r>
          </a:p>
          <a:p>
            <a:pPr algn="l" fontAlgn="base">
              <a:spcAft>
                <a:spcPts val="1800"/>
              </a:spcAft>
              <a:buFont typeface="+mj-lt"/>
              <a:buAutoNum type="arabicPeriod" startAt="2"/>
            </a:pPr>
            <a:r>
              <a:rPr lang="en-US" b="0" i="0" u="none" strike="noStrike" dirty="0">
                <a:solidFill>
                  <a:srgbClr val="273239"/>
                </a:solidFill>
                <a:effectLst/>
                <a:latin typeface="Nunito" pitchFamily="2" charset="77"/>
              </a:rPr>
              <a:t>The main goal of software testing is to ensure that the system and its components meet the specified requirements and work accurately in every case.</a:t>
            </a:r>
          </a:p>
          <a:p>
            <a:endParaRPr lang="en-US" dirty="0"/>
          </a:p>
        </p:txBody>
      </p:sp>
    </p:spTree>
    <p:extLst>
      <p:ext uri="{BB962C8B-B14F-4D97-AF65-F5344CB8AC3E}">
        <p14:creationId xmlns:p14="http://schemas.microsoft.com/office/powerpoint/2010/main" val="150384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CB5-B0A7-6892-9EFD-D0B9B3147D12}"/>
              </a:ext>
            </a:extLst>
          </p:cNvPr>
          <p:cNvSpPr>
            <a:spLocks noGrp="1"/>
          </p:cNvSpPr>
          <p:nvPr>
            <p:ph type="title"/>
          </p:nvPr>
        </p:nvSpPr>
        <p:spPr>
          <a:xfrm>
            <a:off x="628650" y="809968"/>
            <a:ext cx="7886700" cy="1325563"/>
          </a:xfrm>
        </p:spPr>
        <p:txBody>
          <a:bodyPr/>
          <a:lstStyle/>
          <a:p>
            <a:r>
              <a:rPr lang="en-US" b="1" i="0" u="none" strike="noStrike" dirty="0">
                <a:solidFill>
                  <a:srgbClr val="273239"/>
                </a:solidFill>
                <a:effectLst/>
                <a:latin typeface="+mj-lt"/>
              </a:rPr>
              <a:t>What is Software Engineering?</a:t>
            </a:r>
            <a:br>
              <a:rPr lang="en-US" b="1" i="0" u="none" strike="noStrike" dirty="0">
                <a:solidFill>
                  <a:srgbClr val="273239"/>
                </a:solidFill>
                <a:effectLst/>
                <a:latin typeface="+mj-lt"/>
              </a:rPr>
            </a:br>
            <a:endParaRPr lang="en-US" dirty="0">
              <a:latin typeface="+mj-lt"/>
            </a:endParaRPr>
          </a:p>
        </p:txBody>
      </p:sp>
      <p:sp>
        <p:nvSpPr>
          <p:cNvPr id="3" name="Text Placeholder 2">
            <a:extLst>
              <a:ext uri="{FF2B5EF4-FFF2-40B4-BE49-F238E27FC236}">
                <a16:creationId xmlns:a16="http://schemas.microsoft.com/office/drawing/2014/main" id="{157E8EB4-B2D9-C607-9E5C-B8CBADC7C60E}"/>
              </a:ext>
            </a:extLst>
          </p:cNvPr>
          <p:cNvSpPr>
            <a:spLocks noGrp="1"/>
          </p:cNvSpPr>
          <p:nvPr>
            <p:ph type="body" idx="1"/>
          </p:nvPr>
        </p:nvSpPr>
        <p:spPr/>
        <p:txBody>
          <a:bodyPr/>
          <a:lstStyle/>
          <a:p>
            <a:pPr marL="114300" indent="0" algn="just">
              <a:buNone/>
            </a:pPr>
            <a:r>
              <a:rPr lang="en-US" sz="2000" b="1" i="0" u="none" strike="noStrike" dirty="0">
                <a:solidFill>
                  <a:srgbClr val="273239"/>
                </a:solidFill>
                <a:effectLst/>
                <a:latin typeface="+mn-lt"/>
              </a:rPr>
              <a:t>Software Engineering </a:t>
            </a:r>
            <a:r>
              <a:rPr lang="en-US" sz="2000" b="0" i="0" u="none" strike="noStrike" dirty="0">
                <a:solidFill>
                  <a:srgbClr val="273239"/>
                </a:solidFill>
                <a:effectLst/>
                <a:latin typeface="+mn-lt"/>
              </a:rPr>
              <a:t>is the process of designing, developing, testing, and maintaining software. It is a systematic and disciplined approach to software development that aims to create high-quality, reliable, and maintainable software. Software engineering includes a variety of techniques, tools, and methodologies, including requirements analysis, design, testing, and maintenance.</a:t>
            </a:r>
            <a:endParaRPr lang="en-US" sz="2800" dirty="0">
              <a:latin typeface="+mn-lt"/>
            </a:endParaRPr>
          </a:p>
        </p:txBody>
      </p:sp>
      <p:pic>
        <p:nvPicPr>
          <p:cNvPr id="4" name="Picture 3">
            <a:extLst>
              <a:ext uri="{FF2B5EF4-FFF2-40B4-BE49-F238E27FC236}">
                <a16:creationId xmlns:a16="http://schemas.microsoft.com/office/drawing/2014/main" id="{E1AE6E59-26DC-510B-7F66-4BCD4A55B6E4}"/>
              </a:ext>
            </a:extLst>
          </p:cNvPr>
          <p:cNvPicPr>
            <a:picLocks noChangeAspect="1"/>
          </p:cNvPicPr>
          <p:nvPr/>
        </p:nvPicPr>
        <p:blipFill>
          <a:blip r:embed="rId2"/>
          <a:stretch>
            <a:fillRect/>
          </a:stretch>
        </p:blipFill>
        <p:spPr>
          <a:xfrm>
            <a:off x="1204855" y="3701579"/>
            <a:ext cx="5152914" cy="2572037"/>
          </a:xfrm>
          <a:prstGeom prst="rect">
            <a:avLst/>
          </a:prstGeom>
        </p:spPr>
      </p:pic>
    </p:spTree>
    <p:extLst>
      <p:ext uri="{BB962C8B-B14F-4D97-AF65-F5344CB8AC3E}">
        <p14:creationId xmlns:p14="http://schemas.microsoft.com/office/powerpoint/2010/main" val="228246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66339-12A5-1343-1DAE-FB5B8A62E623}"/>
              </a:ext>
            </a:extLst>
          </p:cNvPr>
          <p:cNvSpPr>
            <a:spLocks noGrp="1"/>
          </p:cNvSpPr>
          <p:nvPr>
            <p:ph type="body" idx="1"/>
          </p:nvPr>
        </p:nvSpPr>
        <p:spPr>
          <a:xfrm>
            <a:off x="531831" y="801509"/>
            <a:ext cx="7886700" cy="4351339"/>
          </a:xfrm>
        </p:spPr>
        <p:txBody>
          <a:bodyPr/>
          <a:lstStyle/>
          <a:p>
            <a:pPr algn="l" fontAlgn="base">
              <a:buNone/>
            </a:pPr>
            <a:r>
              <a:rPr lang="en-US" b="1" i="0" u="none" strike="noStrike" dirty="0">
                <a:solidFill>
                  <a:srgbClr val="273239"/>
                </a:solidFill>
                <a:effectLst/>
                <a:latin typeface="Nunito" pitchFamily="2" charset="77"/>
              </a:rPr>
              <a:t>Manual Testing </a:t>
            </a:r>
          </a:p>
          <a:p>
            <a:pPr algn="just" rtl="0" fontAlgn="base">
              <a:spcAft>
                <a:spcPts val="750"/>
              </a:spcAft>
            </a:pPr>
            <a:r>
              <a:rPr lang="en-US" b="0" i="0" u="none" strike="noStrike" dirty="0">
                <a:solidFill>
                  <a:srgbClr val="273239"/>
                </a:solidFill>
                <a:effectLst/>
                <a:latin typeface="Nunito" pitchFamily="2" charset="77"/>
              </a:rPr>
              <a:t>Manual testing is the process of verifying an application’s functionality by client requirements without using any automated techniques. We do not need to have in-depth knowledge of any testing tool to do manual testing on any application; rather, we should have a thorough grasp of the product to quickly create the test document.</a:t>
            </a:r>
          </a:p>
          <a:p>
            <a:pPr algn="l" fontAlgn="base">
              <a:buNone/>
            </a:pPr>
            <a:r>
              <a:rPr lang="en-US" b="1" i="0" u="none" strike="noStrike" dirty="0">
                <a:solidFill>
                  <a:srgbClr val="273239"/>
                </a:solidFill>
                <a:effectLst/>
                <a:latin typeface="Nunito" pitchFamily="2" charset="77"/>
              </a:rPr>
              <a:t>Automation Testing </a:t>
            </a:r>
          </a:p>
          <a:p>
            <a:pPr algn="just" rtl="0" fontAlgn="base">
              <a:spcAft>
                <a:spcPts val="750"/>
              </a:spcAft>
            </a:pPr>
            <a:r>
              <a:rPr lang="en-US" b="0" i="0" u="none" strike="noStrike" dirty="0">
                <a:solidFill>
                  <a:srgbClr val="273239"/>
                </a:solidFill>
                <a:effectLst/>
                <a:latin typeface="Nunito" pitchFamily="2" charset="77"/>
              </a:rPr>
              <a:t>With the use of automation tools or a programming language referred to as automation testing, any manual test cases may be converted into test scripts. We can increase the pace of our test execution with the aid of automated testing as there is no need for human </a:t>
            </a:r>
            <a:r>
              <a:rPr lang="en-US" b="0" i="0" u="none" strike="noStrike" dirty="0" err="1">
                <a:solidFill>
                  <a:srgbClr val="273239"/>
                </a:solidFill>
                <a:effectLst/>
                <a:latin typeface="Nunito" pitchFamily="2" charset="77"/>
              </a:rPr>
              <a:t>labour</a:t>
            </a:r>
            <a:r>
              <a:rPr lang="en-US" b="0" i="0" u="none" strike="noStrike" dirty="0">
                <a:solidFill>
                  <a:srgbClr val="273239"/>
                </a:solidFill>
                <a:effectLst/>
                <a:latin typeface="Nunito" pitchFamily="2" charset="77"/>
              </a:rPr>
              <a:t>. It is necessary to create and run test scripts.</a:t>
            </a:r>
          </a:p>
          <a:p>
            <a:endParaRPr lang="en-US" dirty="0"/>
          </a:p>
        </p:txBody>
      </p:sp>
    </p:spTree>
    <p:extLst>
      <p:ext uri="{BB962C8B-B14F-4D97-AF65-F5344CB8AC3E}">
        <p14:creationId xmlns:p14="http://schemas.microsoft.com/office/powerpoint/2010/main" val="269442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CCE6-7F83-17A3-4FDF-5C79086C23F8}"/>
              </a:ext>
            </a:extLst>
          </p:cNvPr>
          <p:cNvSpPr>
            <a:spLocks noGrp="1"/>
          </p:cNvSpPr>
          <p:nvPr>
            <p:ph type="title"/>
          </p:nvPr>
        </p:nvSpPr>
        <p:spPr/>
        <p:txBody>
          <a:bodyPr/>
          <a:lstStyle/>
          <a:p>
            <a:r>
              <a:rPr lang="en-US" b="1" i="0" u="none" strike="noStrike" dirty="0">
                <a:solidFill>
                  <a:srgbClr val="273239"/>
                </a:solidFill>
                <a:effectLst/>
                <a:latin typeface="Nunito" pitchFamily="2" charset="77"/>
              </a:rPr>
              <a:t>Software Testing Principles </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8B31DA27-80E7-09CD-9CB0-824BB16A2C15}"/>
              </a:ext>
            </a:extLst>
          </p:cNvPr>
          <p:cNvSpPr>
            <a:spLocks noGrp="1"/>
          </p:cNvSpPr>
          <p:nvPr>
            <p:ph type="body" idx="1"/>
          </p:nvPr>
        </p:nvSpPr>
        <p:spPr>
          <a:xfrm>
            <a:off x="628650" y="1104862"/>
            <a:ext cx="7886700" cy="4351339"/>
          </a:xfrm>
        </p:spPr>
        <p:txBody>
          <a:bodyPr/>
          <a:lstStyle/>
          <a:p>
            <a:pPr algn="just" rtl="0" fontAlgn="base">
              <a:spcAft>
                <a:spcPts val="750"/>
              </a:spcAft>
              <a:buNone/>
            </a:pPr>
            <a:r>
              <a:rPr lang="en-US" sz="1600" b="0" i="0" u="none" strike="noStrike" dirty="0">
                <a:solidFill>
                  <a:srgbClr val="273239"/>
                </a:solidFill>
                <a:effectLst/>
                <a:latin typeface="Nunito" pitchFamily="2" charset="77"/>
              </a:rPr>
              <a:t>Software testing is putting software or an application to use to find errors or faults. We must go by certain guidelines while testing software or applications to ensure that the final result is free of flaws. This saves the test engineers’ time and effort as they can more efficiently test the program. We will learn about the seven fundamental tenets of software testing in this part. </a:t>
            </a:r>
          </a:p>
          <a:p>
            <a:pPr algn="l" fontAlgn="base">
              <a:spcAft>
                <a:spcPts val="1800"/>
              </a:spcAft>
              <a:buFont typeface="+mj-lt"/>
              <a:buAutoNum type="arabicPeriod"/>
            </a:pPr>
            <a:r>
              <a:rPr lang="en-US" sz="1400" b="0" i="0" u="none" strike="noStrike" dirty="0">
                <a:solidFill>
                  <a:srgbClr val="273239"/>
                </a:solidFill>
                <a:effectLst/>
                <a:latin typeface="Nunito" pitchFamily="2" charset="77"/>
              </a:rPr>
              <a:t>Testing shows the presence of defects </a:t>
            </a:r>
          </a:p>
          <a:p>
            <a:pPr algn="l" fontAlgn="base">
              <a:spcAft>
                <a:spcPts val="1800"/>
              </a:spcAft>
              <a:buFont typeface="+mj-lt"/>
              <a:buAutoNum type="arabicPeriod" startAt="2"/>
            </a:pPr>
            <a:r>
              <a:rPr lang="en-US" sz="1400" b="0" i="0" u="none" strike="noStrike" dirty="0">
                <a:solidFill>
                  <a:srgbClr val="273239"/>
                </a:solidFill>
                <a:effectLst/>
                <a:latin typeface="Nunito" pitchFamily="2" charset="77"/>
              </a:rPr>
              <a:t>Exhaustive Testing is not possible </a:t>
            </a:r>
          </a:p>
          <a:p>
            <a:pPr algn="l" fontAlgn="base">
              <a:spcAft>
                <a:spcPts val="1800"/>
              </a:spcAft>
              <a:buFont typeface="+mj-lt"/>
              <a:buAutoNum type="arabicPeriod" startAt="3"/>
            </a:pPr>
            <a:r>
              <a:rPr lang="en-US" sz="1400" b="0" i="0" u="none" strike="noStrike" dirty="0">
                <a:solidFill>
                  <a:srgbClr val="273239"/>
                </a:solidFill>
                <a:effectLst/>
                <a:latin typeface="Nunito" pitchFamily="2" charset="77"/>
              </a:rPr>
              <a:t>Early Testing </a:t>
            </a:r>
          </a:p>
          <a:p>
            <a:pPr algn="l" fontAlgn="base">
              <a:spcAft>
                <a:spcPts val="1800"/>
              </a:spcAft>
              <a:buFont typeface="+mj-lt"/>
              <a:buAutoNum type="arabicPeriod" startAt="4"/>
            </a:pPr>
            <a:r>
              <a:rPr lang="en-US" sz="1400" b="0" i="0" u="none" strike="noStrike" dirty="0">
                <a:solidFill>
                  <a:srgbClr val="273239"/>
                </a:solidFill>
                <a:effectLst/>
                <a:latin typeface="Nunito" pitchFamily="2" charset="77"/>
              </a:rPr>
              <a:t>Defect Clustering </a:t>
            </a:r>
          </a:p>
          <a:p>
            <a:pPr algn="l" fontAlgn="base">
              <a:spcAft>
                <a:spcPts val="1800"/>
              </a:spcAft>
              <a:buFont typeface="+mj-lt"/>
              <a:buAutoNum type="arabicPeriod" startAt="5"/>
            </a:pPr>
            <a:r>
              <a:rPr lang="en-US" sz="1400" b="0" i="0" u="none" strike="noStrike" dirty="0">
                <a:solidFill>
                  <a:srgbClr val="273239"/>
                </a:solidFill>
                <a:effectLst/>
                <a:latin typeface="Nunito" pitchFamily="2" charset="77"/>
              </a:rPr>
              <a:t>Pesticide Paradox </a:t>
            </a:r>
          </a:p>
          <a:p>
            <a:pPr algn="l" fontAlgn="base">
              <a:spcAft>
                <a:spcPts val="1800"/>
              </a:spcAft>
              <a:buFont typeface="+mj-lt"/>
              <a:buAutoNum type="arabicPeriod" startAt="6"/>
            </a:pPr>
            <a:r>
              <a:rPr lang="en-US" sz="1400" b="0" i="0" u="none" strike="noStrike" dirty="0">
                <a:solidFill>
                  <a:srgbClr val="273239"/>
                </a:solidFill>
                <a:effectLst/>
                <a:latin typeface="Nunito" pitchFamily="2" charset="77"/>
              </a:rPr>
              <a:t>Testing is context-dependent </a:t>
            </a:r>
          </a:p>
          <a:p>
            <a:pPr algn="l" fontAlgn="base">
              <a:spcAft>
                <a:spcPts val="1800"/>
              </a:spcAft>
              <a:buFont typeface="+mj-lt"/>
              <a:buAutoNum type="arabicPeriod" startAt="7"/>
            </a:pPr>
            <a:r>
              <a:rPr lang="en-US" sz="1400" b="0" i="0" u="none" strike="noStrike" dirty="0">
                <a:solidFill>
                  <a:srgbClr val="273239"/>
                </a:solidFill>
                <a:effectLst/>
                <a:latin typeface="Nunito" pitchFamily="2" charset="77"/>
              </a:rPr>
              <a:t>Absence of errors fallacy</a:t>
            </a:r>
            <a:r>
              <a:rPr lang="en-US" sz="1800" b="0" i="0" u="none" strike="noStrike" dirty="0">
                <a:solidFill>
                  <a:srgbClr val="273239"/>
                </a:solidFill>
                <a:effectLst/>
                <a:latin typeface="Nunito" pitchFamily="2" charset="77"/>
              </a:rPr>
              <a:t> </a:t>
            </a:r>
          </a:p>
          <a:p>
            <a:pPr>
              <a:buNone/>
            </a:pPr>
            <a:br>
              <a:rPr lang="en-US" sz="1800" dirty="0"/>
            </a:br>
            <a:endParaRPr lang="en-US" sz="1800" dirty="0"/>
          </a:p>
        </p:txBody>
      </p:sp>
    </p:spTree>
    <p:extLst>
      <p:ext uri="{BB962C8B-B14F-4D97-AF65-F5344CB8AC3E}">
        <p14:creationId xmlns:p14="http://schemas.microsoft.com/office/powerpoint/2010/main" val="162110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BC20-E2B8-7D6F-5846-06DFEED6E935}"/>
              </a:ext>
            </a:extLst>
          </p:cNvPr>
          <p:cNvSpPr>
            <a:spLocks noGrp="1"/>
          </p:cNvSpPr>
          <p:nvPr>
            <p:ph type="title"/>
          </p:nvPr>
        </p:nvSpPr>
        <p:spPr/>
        <p:txBody>
          <a:bodyPr/>
          <a:lstStyle/>
          <a:p>
            <a:r>
              <a:rPr lang="en-US" b="1" i="0" u="none" strike="noStrike" dirty="0">
                <a:solidFill>
                  <a:srgbClr val="273239"/>
                </a:solidFill>
                <a:effectLst/>
                <a:latin typeface="Nunito" pitchFamily="2" charset="77"/>
              </a:rPr>
              <a:t>Advantages of Software Engineering</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A785933A-56E4-8F49-1817-0C032146F1F4}"/>
              </a:ext>
            </a:extLst>
          </p:cNvPr>
          <p:cNvSpPr>
            <a:spLocks noGrp="1"/>
          </p:cNvSpPr>
          <p:nvPr>
            <p:ph type="body" idx="1"/>
          </p:nvPr>
        </p:nvSpPr>
        <p:spPr>
          <a:xfrm>
            <a:off x="628650" y="1169409"/>
            <a:ext cx="7886700" cy="4351339"/>
          </a:xfrm>
        </p:spPr>
        <p:txBody>
          <a:bodyPr/>
          <a:lstStyle/>
          <a:p>
            <a:pPr algn="l" fontAlgn="base">
              <a:spcAft>
                <a:spcPts val="1800"/>
              </a:spcAft>
              <a:buFont typeface="+mj-lt"/>
              <a:buAutoNum type="arabicPeriod"/>
            </a:pPr>
            <a:r>
              <a:rPr lang="en-US" sz="1800" b="1" i="0" u="none" strike="noStrike" dirty="0">
                <a:solidFill>
                  <a:srgbClr val="273239"/>
                </a:solidFill>
                <a:effectLst/>
                <a:latin typeface="Nunito" pitchFamily="2" charset="77"/>
              </a:rPr>
              <a:t>Improved Quality: </a:t>
            </a:r>
            <a:r>
              <a:rPr lang="en-US" sz="1800" b="0" i="0" u="none" strike="noStrike" dirty="0">
                <a:solidFill>
                  <a:srgbClr val="273239"/>
                </a:solidFill>
                <a:effectLst/>
                <a:latin typeface="Nunito" pitchFamily="2" charset="77"/>
              </a:rPr>
              <a:t>By following established software engineering principles and techniques, the software can be developed with fewer bugs and higher reliability.</a:t>
            </a:r>
          </a:p>
          <a:p>
            <a:pPr algn="l" fontAlgn="base">
              <a:spcAft>
                <a:spcPts val="1800"/>
              </a:spcAft>
              <a:buFont typeface="+mj-lt"/>
              <a:buAutoNum type="arabicPeriod" startAt="2"/>
            </a:pPr>
            <a:r>
              <a:rPr lang="en-US" sz="1800" b="1" i="0" u="none" strike="noStrike" dirty="0">
                <a:solidFill>
                  <a:srgbClr val="273239"/>
                </a:solidFill>
                <a:effectLst/>
                <a:latin typeface="Nunito" pitchFamily="2" charset="77"/>
              </a:rPr>
              <a:t>Increased Productivity: </a:t>
            </a:r>
            <a:r>
              <a:rPr lang="en-US" sz="1800" b="0" i="0" u="none" strike="noStrike" dirty="0">
                <a:solidFill>
                  <a:srgbClr val="273239"/>
                </a:solidFill>
                <a:effectLst/>
                <a:latin typeface="Nunito" pitchFamily="2" charset="77"/>
              </a:rPr>
              <a:t>Using modern tools and methodologies can streamline the development process, allowing developers to be more productive and complete projects faster.</a:t>
            </a:r>
          </a:p>
          <a:p>
            <a:pPr algn="l" fontAlgn="base">
              <a:spcAft>
                <a:spcPts val="1800"/>
              </a:spcAft>
              <a:buFont typeface="+mj-lt"/>
              <a:buAutoNum type="arabicPeriod" startAt="3"/>
            </a:pPr>
            <a:r>
              <a:rPr lang="en-US" sz="1800" b="1" i="0" u="none" strike="noStrike" dirty="0">
                <a:solidFill>
                  <a:srgbClr val="273239"/>
                </a:solidFill>
                <a:effectLst/>
                <a:latin typeface="Nunito" pitchFamily="2" charset="77"/>
              </a:rPr>
              <a:t>Better Maintainability: </a:t>
            </a:r>
            <a:r>
              <a:rPr lang="en-US" sz="1800" b="0" i="0" u="none" strike="noStrike" dirty="0">
                <a:solidFill>
                  <a:srgbClr val="273239"/>
                </a:solidFill>
                <a:effectLst/>
                <a:latin typeface="Nunito" pitchFamily="2" charset="77"/>
              </a:rPr>
              <a:t>Software that is designed and developed using sound software engineering practices is easier to maintain and update over time.</a:t>
            </a:r>
          </a:p>
          <a:p>
            <a:pPr algn="l" fontAlgn="base">
              <a:spcAft>
                <a:spcPts val="1800"/>
              </a:spcAft>
              <a:buFont typeface="+mj-lt"/>
              <a:buAutoNum type="arabicPeriod" startAt="4"/>
            </a:pPr>
            <a:r>
              <a:rPr lang="en-US" sz="1800" b="1" i="0" u="none" strike="noStrike" dirty="0">
                <a:solidFill>
                  <a:srgbClr val="273239"/>
                </a:solidFill>
                <a:effectLst/>
                <a:latin typeface="Nunito" pitchFamily="2" charset="77"/>
              </a:rPr>
              <a:t>Reduced Costs:</a:t>
            </a:r>
            <a:r>
              <a:rPr lang="en-US" sz="1800" b="0" i="0" u="none" strike="noStrike" dirty="0">
                <a:solidFill>
                  <a:srgbClr val="273239"/>
                </a:solidFill>
                <a:effectLst/>
                <a:latin typeface="Nunito" pitchFamily="2" charset="77"/>
              </a:rPr>
              <a:t> By identifying and addressing potential problems early in the development process, software engineering can help to reduce the cost of fixing bugs and adding new features later on.</a:t>
            </a:r>
          </a:p>
          <a:p>
            <a:endParaRPr lang="en-US" sz="1800" dirty="0"/>
          </a:p>
        </p:txBody>
      </p:sp>
    </p:spTree>
    <p:extLst>
      <p:ext uri="{BB962C8B-B14F-4D97-AF65-F5344CB8AC3E}">
        <p14:creationId xmlns:p14="http://schemas.microsoft.com/office/powerpoint/2010/main" val="45011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C437-9CC9-438F-7414-3DEB26840CA3}"/>
              </a:ext>
            </a:extLst>
          </p:cNvPr>
          <p:cNvSpPr>
            <a:spLocks noGrp="1"/>
          </p:cNvSpPr>
          <p:nvPr>
            <p:ph type="title"/>
          </p:nvPr>
        </p:nvSpPr>
        <p:spPr/>
        <p:txBody>
          <a:bodyPr/>
          <a:lstStyle/>
          <a:p>
            <a:r>
              <a:rPr lang="en-US" b="1" i="0" u="none" strike="noStrike" dirty="0">
                <a:solidFill>
                  <a:srgbClr val="273239"/>
                </a:solidFill>
                <a:effectLst/>
                <a:latin typeface="Nunito" pitchFamily="2" charset="77"/>
              </a:rPr>
              <a:t>Advantages of Software Engineering</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81AA60F8-25A6-77E8-9EB0-DE1AD7BC2DBB}"/>
              </a:ext>
            </a:extLst>
          </p:cNvPr>
          <p:cNvSpPr>
            <a:spLocks noGrp="1"/>
          </p:cNvSpPr>
          <p:nvPr>
            <p:ph type="body" idx="1"/>
          </p:nvPr>
        </p:nvSpPr>
        <p:spPr>
          <a:xfrm>
            <a:off x="628650" y="1416834"/>
            <a:ext cx="7886700" cy="4351339"/>
          </a:xfrm>
        </p:spPr>
        <p:txBody>
          <a:bodyPr/>
          <a:lstStyle/>
          <a:p>
            <a:pPr algn="l" fontAlgn="base">
              <a:spcAft>
                <a:spcPts val="1800"/>
              </a:spcAft>
              <a:buFont typeface="+mj-lt"/>
              <a:buAutoNum type="arabicPeriod" startAt="5"/>
            </a:pPr>
            <a:r>
              <a:rPr lang="en-US" sz="1800" b="0" i="0" u="none" strike="noStrike" dirty="0">
                <a:solidFill>
                  <a:srgbClr val="273239"/>
                </a:solidFill>
                <a:effectLst/>
                <a:latin typeface="Nunito" pitchFamily="2" charset="77"/>
              </a:rPr>
              <a:t>I</a:t>
            </a:r>
            <a:r>
              <a:rPr lang="en-US" sz="1800" b="1" i="0" u="none" strike="noStrike" dirty="0">
                <a:solidFill>
                  <a:srgbClr val="273239"/>
                </a:solidFill>
                <a:effectLst/>
                <a:latin typeface="Nunito" pitchFamily="2" charset="77"/>
              </a:rPr>
              <a:t>ncreased Customer Satisfaction:</a:t>
            </a:r>
            <a:r>
              <a:rPr lang="en-US" sz="1800" b="0" i="0" u="none" strike="noStrike" dirty="0">
                <a:solidFill>
                  <a:srgbClr val="273239"/>
                </a:solidFill>
                <a:effectLst/>
                <a:latin typeface="Nunito" pitchFamily="2" charset="77"/>
              </a:rPr>
              <a:t> By involving customers in the development process and developing software that meets their needs, software engineering can help to increase customer satisfaction.</a:t>
            </a:r>
          </a:p>
          <a:p>
            <a:pPr algn="l" fontAlgn="base">
              <a:spcAft>
                <a:spcPts val="1800"/>
              </a:spcAft>
              <a:buFont typeface="+mj-lt"/>
              <a:buAutoNum type="arabicPeriod" startAt="6"/>
            </a:pPr>
            <a:r>
              <a:rPr lang="en-US" sz="1800" b="1" i="0" u="none" strike="noStrike" dirty="0">
                <a:solidFill>
                  <a:srgbClr val="273239"/>
                </a:solidFill>
                <a:effectLst/>
                <a:latin typeface="Nunito" pitchFamily="2" charset="77"/>
              </a:rPr>
              <a:t>Better Team Collaboration:</a:t>
            </a:r>
            <a:r>
              <a:rPr lang="en-US" sz="1800" b="0" i="0" u="none" strike="noStrike" dirty="0">
                <a:solidFill>
                  <a:srgbClr val="273239"/>
                </a:solidFill>
                <a:effectLst/>
                <a:latin typeface="Nunito" pitchFamily="2" charset="77"/>
              </a:rPr>
              <a:t> By using Agile methodologies and continuous integration, software engineering allows for better collaboration among development teams.</a:t>
            </a:r>
          </a:p>
          <a:p>
            <a:pPr algn="l" fontAlgn="base">
              <a:spcAft>
                <a:spcPts val="1800"/>
              </a:spcAft>
              <a:buFont typeface="+mj-lt"/>
              <a:buAutoNum type="arabicPeriod" startAt="7"/>
            </a:pPr>
            <a:r>
              <a:rPr lang="en-US" sz="1800" b="1" i="0" u="none" strike="noStrike" dirty="0">
                <a:solidFill>
                  <a:srgbClr val="273239"/>
                </a:solidFill>
                <a:effectLst/>
                <a:latin typeface="Nunito" pitchFamily="2" charset="77"/>
              </a:rPr>
              <a:t>Better Scalability</a:t>
            </a:r>
            <a:r>
              <a:rPr lang="en-US" sz="1800" b="0" i="0" u="none" strike="noStrike" dirty="0">
                <a:solidFill>
                  <a:srgbClr val="273239"/>
                </a:solidFill>
                <a:effectLst/>
                <a:latin typeface="Nunito" pitchFamily="2" charset="77"/>
              </a:rPr>
              <a:t>: By designing software with scalability in mind, software engineering can help to ensure that software can handle an increasing number of users and transactions.</a:t>
            </a:r>
          </a:p>
          <a:p>
            <a:pPr algn="l" fontAlgn="base">
              <a:spcAft>
                <a:spcPts val="1800"/>
              </a:spcAft>
              <a:buFont typeface="+mj-lt"/>
              <a:buAutoNum type="arabicPeriod" startAt="8"/>
            </a:pPr>
            <a:r>
              <a:rPr lang="en-US" sz="1800" b="1" i="0" u="none" strike="noStrike" dirty="0">
                <a:solidFill>
                  <a:srgbClr val="273239"/>
                </a:solidFill>
                <a:effectLst/>
                <a:latin typeface="Nunito" pitchFamily="2" charset="77"/>
              </a:rPr>
              <a:t>Better Security:</a:t>
            </a:r>
            <a:r>
              <a:rPr lang="en-US" sz="1800" b="0" i="0" u="none" strike="noStrike" dirty="0">
                <a:solidFill>
                  <a:srgbClr val="273239"/>
                </a:solidFill>
                <a:effectLst/>
                <a:latin typeface="Nunito" pitchFamily="2" charset="77"/>
              </a:rPr>
              <a:t> By following the Software Development Life Cycle (SDLC) and performing security testing, software engineering can help to prevent security breaches and protect sensitive data.</a:t>
            </a:r>
          </a:p>
          <a:p>
            <a:endParaRPr lang="en-US" sz="1800" dirty="0"/>
          </a:p>
        </p:txBody>
      </p:sp>
    </p:spTree>
    <p:extLst>
      <p:ext uri="{BB962C8B-B14F-4D97-AF65-F5344CB8AC3E}">
        <p14:creationId xmlns:p14="http://schemas.microsoft.com/office/powerpoint/2010/main" val="2992827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0294-1A84-C424-BC70-B07EB5D882B2}"/>
              </a:ext>
            </a:extLst>
          </p:cNvPr>
          <p:cNvSpPr>
            <a:spLocks noGrp="1"/>
          </p:cNvSpPr>
          <p:nvPr>
            <p:ph type="title"/>
          </p:nvPr>
        </p:nvSpPr>
        <p:spPr>
          <a:xfrm>
            <a:off x="628650" y="681036"/>
            <a:ext cx="7886700" cy="1325563"/>
          </a:xfrm>
        </p:spPr>
        <p:txBody>
          <a:bodyPr/>
          <a:lstStyle/>
          <a:p>
            <a:r>
              <a:rPr lang="en-US" b="1" i="0" u="none" strike="noStrike" dirty="0">
                <a:solidFill>
                  <a:srgbClr val="273239"/>
                </a:solidFill>
                <a:effectLst/>
                <a:latin typeface="Nunito" pitchFamily="2" charset="77"/>
              </a:rPr>
              <a:t>Disadvantages of Software Engineering</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840E6EAF-5B2F-1304-B861-D47060EE0F85}"/>
              </a:ext>
            </a:extLst>
          </p:cNvPr>
          <p:cNvSpPr>
            <a:spLocks noGrp="1"/>
          </p:cNvSpPr>
          <p:nvPr>
            <p:ph type="body" idx="1"/>
          </p:nvPr>
        </p:nvSpPr>
        <p:spPr/>
        <p:txBody>
          <a:bodyPr/>
          <a:lstStyle/>
          <a:p>
            <a:pPr algn="l" fontAlgn="base">
              <a:spcAft>
                <a:spcPts val="1800"/>
              </a:spcAft>
              <a:buFont typeface="+mj-lt"/>
              <a:buAutoNum type="arabicPeriod"/>
            </a:pPr>
            <a:r>
              <a:rPr lang="en-US" sz="1800" b="1" i="0" u="none" strike="noStrike" dirty="0">
                <a:solidFill>
                  <a:srgbClr val="273239"/>
                </a:solidFill>
                <a:effectLst/>
                <a:latin typeface="Nunito" pitchFamily="2" charset="77"/>
              </a:rPr>
              <a:t>High upfront costs:</a:t>
            </a:r>
            <a:r>
              <a:rPr lang="en-US" sz="1800" b="0" i="0" u="none" strike="noStrike" dirty="0">
                <a:solidFill>
                  <a:srgbClr val="273239"/>
                </a:solidFill>
                <a:effectLst/>
                <a:latin typeface="Nunito" pitchFamily="2" charset="77"/>
              </a:rPr>
              <a:t> Implementing a systematic and disciplined approach to software development can be resource-intensive and require a significant investment in tools and training.</a:t>
            </a:r>
          </a:p>
          <a:p>
            <a:pPr algn="l" fontAlgn="base">
              <a:spcAft>
                <a:spcPts val="1800"/>
              </a:spcAft>
              <a:buFont typeface="+mj-lt"/>
              <a:buAutoNum type="arabicPeriod" startAt="2"/>
            </a:pPr>
            <a:r>
              <a:rPr lang="en-US" sz="1800" b="1" i="0" u="none" strike="noStrike" dirty="0">
                <a:solidFill>
                  <a:srgbClr val="273239"/>
                </a:solidFill>
                <a:effectLst/>
                <a:latin typeface="Nunito" pitchFamily="2" charset="77"/>
              </a:rPr>
              <a:t>Limited flexibility:</a:t>
            </a:r>
            <a:r>
              <a:rPr lang="en-US" sz="1800" b="0" i="0" u="none" strike="noStrike" dirty="0">
                <a:solidFill>
                  <a:srgbClr val="273239"/>
                </a:solidFill>
                <a:effectLst/>
                <a:latin typeface="Nunito" pitchFamily="2" charset="77"/>
              </a:rPr>
              <a:t> Following established software engineering principles and methodologies can be rigid and may limit the ability to quickly adapt to changing requirements.</a:t>
            </a:r>
          </a:p>
          <a:p>
            <a:pPr algn="l" fontAlgn="base">
              <a:spcAft>
                <a:spcPts val="1800"/>
              </a:spcAft>
              <a:buFont typeface="+mj-lt"/>
              <a:buAutoNum type="arabicPeriod" startAt="3"/>
            </a:pPr>
            <a:r>
              <a:rPr lang="en-US" sz="1800" b="1" i="0" u="none" strike="noStrike" dirty="0">
                <a:solidFill>
                  <a:srgbClr val="273239"/>
                </a:solidFill>
                <a:effectLst/>
                <a:latin typeface="Nunito" pitchFamily="2" charset="77"/>
              </a:rPr>
              <a:t>Bureaucratic</a:t>
            </a:r>
            <a:r>
              <a:rPr lang="en-US" sz="1800" b="0" i="0" u="none" strike="noStrike" dirty="0">
                <a:solidFill>
                  <a:srgbClr val="273239"/>
                </a:solidFill>
                <a:effectLst/>
                <a:latin typeface="Nunito" pitchFamily="2" charset="77"/>
              </a:rPr>
              <a:t>: Software Engineering can create an environment that is bureaucratic, with a lot of processes and paperwork, which may slow down the development process.</a:t>
            </a:r>
          </a:p>
          <a:p>
            <a:pPr algn="l" fontAlgn="base">
              <a:spcAft>
                <a:spcPts val="1800"/>
              </a:spcAft>
              <a:buFont typeface="+mj-lt"/>
              <a:buAutoNum type="arabicPeriod" startAt="4"/>
            </a:pPr>
            <a:r>
              <a:rPr lang="en-US" sz="1800" b="1" i="0" u="none" strike="noStrike" dirty="0">
                <a:solidFill>
                  <a:srgbClr val="273239"/>
                </a:solidFill>
                <a:effectLst/>
                <a:latin typeface="Nunito" pitchFamily="2" charset="77"/>
              </a:rPr>
              <a:t>Complexity</a:t>
            </a:r>
            <a:r>
              <a:rPr lang="en-US" sz="1800" b="0" i="0" u="none" strike="noStrike" dirty="0">
                <a:solidFill>
                  <a:srgbClr val="273239"/>
                </a:solidFill>
                <a:effectLst/>
                <a:latin typeface="Nunito" pitchFamily="2" charset="77"/>
              </a:rPr>
              <a:t>: With the increase in the number of tools and methodologies, software engineering can be complex and difficult to navigate.</a:t>
            </a:r>
          </a:p>
          <a:p>
            <a:endParaRPr lang="en-US" sz="1800" dirty="0"/>
          </a:p>
        </p:txBody>
      </p:sp>
    </p:spTree>
    <p:extLst>
      <p:ext uri="{BB962C8B-B14F-4D97-AF65-F5344CB8AC3E}">
        <p14:creationId xmlns:p14="http://schemas.microsoft.com/office/powerpoint/2010/main" val="2227042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CAD9-6F30-760A-565A-49D2B2C2F4DE}"/>
              </a:ext>
            </a:extLst>
          </p:cNvPr>
          <p:cNvSpPr>
            <a:spLocks noGrp="1"/>
          </p:cNvSpPr>
          <p:nvPr>
            <p:ph type="title"/>
          </p:nvPr>
        </p:nvSpPr>
        <p:spPr>
          <a:xfrm>
            <a:off x="628650" y="601793"/>
            <a:ext cx="7886700" cy="1325563"/>
          </a:xfrm>
        </p:spPr>
        <p:txBody>
          <a:bodyPr/>
          <a:lstStyle/>
          <a:p>
            <a:r>
              <a:rPr lang="en-US" b="1" i="0" u="none" strike="noStrike" dirty="0">
                <a:solidFill>
                  <a:srgbClr val="273239"/>
                </a:solidFill>
                <a:effectLst/>
                <a:latin typeface="Nunito" pitchFamily="2" charset="77"/>
              </a:rPr>
              <a:t>Disadvantages of Software Engineering</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736A4642-6BE4-D990-D0BF-5065ECACE8FC}"/>
              </a:ext>
            </a:extLst>
          </p:cNvPr>
          <p:cNvSpPr>
            <a:spLocks noGrp="1"/>
          </p:cNvSpPr>
          <p:nvPr>
            <p:ph type="body" idx="1"/>
          </p:nvPr>
        </p:nvSpPr>
        <p:spPr/>
        <p:txBody>
          <a:bodyPr/>
          <a:lstStyle/>
          <a:p>
            <a:pPr algn="l" fontAlgn="base">
              <a:spcAft>
                <a:spcPts val="1800"/>
              </a:spcAft>
              <a:buFont typeface="+mj-lt"/>
              <a:buAutoNum type="arabicPeriod" startAt="5"/>
            </a:pPr>
            <a:r>
              <a:rPr lang="en-US" sz="1800" b="1" i="0" u="none" strike="noStrike" dirty="0">
                <a:solidFill>
                  <a:srgbClr val="273239"/>
                </a:solidFill>
                <a:effectLst/>
                <a:latin typeface="Nunito" pitchFamily="2" charset="77"/>
              </a:rPr>
              <a:t>Limited creativity:</a:t>
            </a:r>
            <a:r>
              <a:rPr lang="en-US" sz="1800" b="0" i="0" u="none" strike="noStrike" dirty="0">
                <a:solidFill>
                  <a:srgbClr val="273239"/>
                </a:solidFill>
                <a:effectLst/>
                <a:latin typeface="Nunito" pitchFamily="2" charset="77"/>
              </a:rPr>
              <a:t> The focus on structure and process can stifle creativity and innovation among developers.</a:t>
            </a:r>
          </a:p>
          <a:p>
            <a:pPr algn="l" fontAlgn="base">
              <a:spcAft>
                <a:spcPts val="1800"/>
              </a:spcAft>
              <a:buFont typeface="+mj-lt"/>
              <a:buAutoNum type="arabicPeriod" startAt="6"/>
            </a:pPr>
            <a:r>
              <a:rPr lang="en-US" sz="1800" b="1" i="0" u="none" strike="noStrike" dirty="0">
                <a:solidFill>
                  <a:srgbClr val="273239"/>
                </a:solidFill>
                <a:effectLst/>
                <a:latin typeface="Nunito" pitchFamily="2" charset="77"/>
              </a:rPr>
              <a:t>High learning curve: </a:t>
            </a:r>
            <a:r>
              <a:rPr lang="en-US" sz="1800" b="0" i="0" u="none" strike="noStrike" dirty="0">
                <a:solidFill>
                  <a:srgbClr val="273239"/>
                </a:solidFill>
                <a:effectLst/>
                <a:latin typeface="Nunito" pitchFamily="2" charset="77"/>
              </a:rPr>
              <a:t>The development process can be complex, and it requires a lot of learning and training, which can be challenging for new developers.</a:t>
            </a:r>
          </a:p>
          <a:p>
            <a:pPr algn="l" fontAlgn="base">
              <a:spcAft>
                <a:spcPts val="1800"/>
              </a:spcAft>
              <a:buFont typeface="+mj-lt"/>
              <a:buAutoNum type="arabicPeriod" startAt="7"/>
            </a:pPr>
            <a:r>
              <a:rPr lang="en-US" sz="1800" b="1" i="0" u="none" strike="noStrike" dirty="0">
                <a:solidFill>
                  <a:srgbClr val="273239"/>
                </a:solidFill>
                <a:effectLst/>
                <a:latin typeface="Nunito" pitchFamily="2" charset="77"/>
              </a:rPr>
              <a:t>High dependence on tools: </a:t>
            </a:r>
            <a:r>
              <a:rPr lang="en-US" sz="1800" b="0" i="0" u="none" strike="noStrike" dirty="0">
                <a:solidFill>
                  <a:srgbClr val="273239"/>
                </a:solidFill>
                <a:effectLst/>
                <a:latin typeface="Nunito" pitchFamily="2" charset="77"/>
              </a:rPr>
              <a:t>Software engineering heavily depends on the tools, and if the tools are not properly configured or are not compatible with the software, it can cause issues.</a:t>
            </a:r>
          </a:p>
          <a:p>
            <a:pPr algn="l" fontAlgn="base">
              <a:spcAft>
                <a:spcPts val="1800"/>
              </a:spcAft>
              <a:buFont typeface="+mj-lt"/>
              <a:buAutoNum type="arabicPeriod" startAt="8"/>
            </a:pPr>
            <a:r>
              <a:rPr lang="en-US" sz="1800" b="1" i="0" u="none" strike="noStrike" dirty="0">
                <a:solidFill>
                  <a:srgbClr val="273239"/>
                </a:solidFill>
                <a:effectLst/>
                <a:latin typeface="Nunito" pitchFamily="2" charset="77"/>
              </a:rPr>
              <a:t>High maintenance</a:t>
            </a:r>
            <a:r>
              <a:rPr lang="en-US" sz="1800" b="0" i="0" u="none" strike="noStrike" dirty="0">
                <a:solidFill>
                  <a:srgbClr val="273239"/>
                </a:solidFill>
                <a:effectLst/>
                <a:latin typeface="Nunito" pitchFamily="2" charset="77"/>
              </a:rPr>
              <a:t>: The software engineering process requires regular maintenance to ensure that the software is running efficiently, which can be costly and time-consuming.</a:t>
            </a:r>
          </a:p>
          <a:p>
            <a:endParaRPr lang="en-US" sz="1800" dirty="0"/>
          </a:p>
        </p:txBody>
      </p:sp>
    </p:spTree>
    <p:extLst>
      <p:ext uri="{BB962C8B-B14F-4D97-AF65-F5344CB8AC3E}">
        <p14:creationId xmlns:p14="http://schemas.microsoft.com/office/powerpoint/2010/main" val="2067341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EE88-E31E-86C6-8D46-AEF54ACFC2F4}"/>
              </a:ext>
            </a:extLst>
          </p:cNvPr>
          <p:cNvSpPr>
            <a:spLocks noGrp="1"/>
          </p:cNvSpPr>
          <p:nvPr>
            <p:ph type="title"/>
          </p:nvPr>
        </p:nvSpPr>
        <p:spPr>
          <a:xfrm>
            <a:off x="628650" y="681036"/>
            <a:ext cx="7886700" cy="1325563"/>
          </a:xfrm>
        </p:spPr>
        <p:txBody>
          <a:bodyPr/>
          <a:lstStyle/>
          <a:p>
            <a:r>
              <a:rPr lang="en-US" b="1" i="0" u="none" strike="noStrike" dirty="0">
                <a:solidFill>
                  <a:srgbClr val="273239"/>
                </a:solidFill>
                <a:effectLst/>
                <a:latin typeface="Nunito" pitchFamily="2" charset="77"/>
              </a:rPr>
              <a:t>Conclusion</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13A80662-C6A7-CAD0-7792-4BF244EF9F5A}"/>
              </a:ext>
            </a:extLst>
          </p:cNvPr>
          <p:cNvSpPr>
            <a:spLocks noGrp="1"/>
          </p:cNvSpPr>
          <p:nvPr>
            <p:ph type="body" idx="1"/>
          </p:nvPr>
        </p:nvSpPr>
        <p:spPr>
          <a:xfrm>
            <a:off x="488801" y="1545926"/>
            <a:ext cx="7886700" cy="4351339"/>
          </a:xfrm>
        </p:spPr>
        <p:txBody>
          <a:bodyPr/>
          <a:lstStyle/>
          <a:p>
            <a:pPr algn="just" rtl="0" fontAlgn="base">
              <a:spcAft>
                <a:spcPts val="750"/>
              </a:spcAft>
            </a:pPr>
            <a:r>
              <a:rPr lang="en-US" b="0" i="0" u="none" strike="noStrike" dirty="0">
                <a:solidFill>
                  <a:srgbClr val="273239"/>
                </a:solidFill>
                <a:effectLst/>
                <a:latin typeface="Nunito" pitchFamily="2" charset="77"/>
              </a:rPr>
              <a:t>Software engineering is a key field that involves creating and maintaining software. It combines technical skills, creativity, and problem-solving. As technology advances, the need for software engineers increases, making it a great career choice. Whether you’re new to the field or want to learn more, understanding software engineering is crucial. Keep exploring, learning, and enjoying the challenges and opportunities this field offers.</a:t>
            </a:r>
          </a:p>
          <a:p>
            <a:endParaRPr lang="en-US" dirty="0"/>
          </a:p>
        </p:txBody>
      </p:sp>
    </p:spTree>
    <p:extLst>
      <p:ext uri="{BB962C8B-B14F-4D97-AF65-F5344CB8AC3E}">
        <p14:creationId xmlns:p14="http://schemas.microsoft.com/office/powerpoint/2010/main" val="185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87B0D2-500A-E397-5676-C2CA529ED042}"/>
              </a:ext>
            </a:extLst>
          </p:cNvPr>
          <p:cNvSpPr>
            <a:spLocks noGrp="1"/>
          </p:cNvSpPr>
          <p:nvPr>
            <p:ph type="body" idx="1"/>
          </p:nvPr>
        </p:nvSpPr>
        <p:spPr>
          <a:xfrm>
            <a:off x="628650" y="588496"/>
            <a:ext cx="7886700" cy="4351339"/>
          </a:xfrm>
        </p:spPr>
        <p:txBody>
          <a:bodyPr/>
          <a:lstStyle/>
          <a:p>
            <a:pPr algn="just" fontAlgn="base">
              <a:spcAft>
                <a:spcPts val="1800"/>
              </a:spcAft>
              <a:buFont typeface="+mj-lt"/>
              <a:buAutoNum type="arabicPeriod"/>
            </a:pPr>
            <a:r>
              <a:rPr lang="en-US" sz="1600" b="0" i="0" u="none" strike="noStrike" dirty="0">
                <a:solidFill>
                  <a:srgbClr val="273239"/>
                </a:solidFill>
                <a:effectLst/>
                <a:latin typeface="Nunito" pitchFamily="2" charset="77"/>
              </a:rPr>
              <a:t>Software engineering includes a variety of techniques, tools, and methodologies, including requirements analysis, design, testing, and maintenance.</a:t>
            </a:r>
          </a:p>
          <a:p>
            <a:pPr algn="just" fontAlgn="base">
              <a:spcAft>
                <a:spcPts val="1800"/>
              </a:spcAft>
              <a:buFont typeface="+mj-lt"/>
              <a:buAutoNum type="arabicPeriod" startAt="2"/>
            </a:pPr>
            <a:r>
              <a:rPr lang="en-US" sz="1600" b="0" i="0" u="none" strike="noStrike" dirty="0">
                <a:solidFill>
                  <a:srgbClr val="273239"/>
                </a:solidFill>
                <a:effectLst/>
                <a:latin typeface="Nunito" pitchFamily="2" charset="77"/>
              </a:rPr>
              <a:t>It is a rapidly evolving field, and new tools and technologies are constantly being developed to improve the software development process. </a:t>
            </a:r>
          </a:p>
          <a:p>
            <a:pPr algn="just" fontAlgn="base">
              <a:spcAft>
                <a:spcPts val="1800"/>
              </a:spcAft>
              <a:buFont typeface="+mj-lt"/>
              <a:buAutoNum type="arabicPeriod" startAt="3"/>
            </a:pPr>
            <a:r>
              <a:rPr lang="en-US" sz="1600" b="0" i="0" u="none" strike="noStrike" dirty="0">
                <a:solidFill>
                  <a:srgbClr val="273239"/>
                </a:solidFill>
                <a:effectLst/>
                <a:latin typeface="Nunito" pitchFamily="2" charset="77"/>
              </a:rPr>
              <a:t>By following the principles of software engineering and using the appropriate tools and methodologies, software developers can create high-quality, reliable, and maintainable software that meets the needs of its users.</a:t>
            </a:r>
          </a:p>
          <a:p>
            <a:pPr algn="just" fontAlgn="base">
              <a:spcAft>
                <a:spcPts val="1800"/>
              </a:spcAft>
              <a:buFont typeface="+mj-lt"/>
              <a:buAutoNum type="arabicPeriod" startAt="4"/>
            </a:pPr>
            <a:r>
              <a:rPr lang="en-US" sz="1600" b="0" i="0" u="none" strike="noStrike" dirty="0">
                <a:solidFill>
                  <a:srgbClr val="273239"/>
                </a:solidFill>
                <a:effectLst/>
                <a:latin typeface="Nunito" pitchFamily="2" charset="77"/>
              </a:rPr>
              <a:t>Software Engineering is mainly used for large projects based on software systems rather than single programs or applications. </a:t>
            </a:r>
          </a:p>
          <a:p>
            <a:pPr algn="just" fontAlgn="base">
              <a:spcAft>
                <a:spcPts val="1800"/>
              </a:spcAft>
              <a:buFont typeface="+mj-lt"/>
              <a:buAutoNum type="arabicPeriod" startAt="5"/>
            </a:pPr>
            <a:r>
              <a:rPr lang="en-US" sz="1600" b="0" i="0" u="none" strike="noStrike" dirty="0">
                <a:solidFill>
                  <a:srgbClr val="273239"/>
                </a:solidFill>
                <a:effectLst/>
                <a:latin typeface="Nunito" pitchFamily="2" charset="77"/>
              </a:rPr>
              <a:t>The main goal of Software Engineering is to develop software applications for improving quality,  budget, and time efficiency. </a:t>
            </a:r>
          </a:p>
          <a:p>
            <a:pPr algn="just" fontAlgn="base">
              <a:spcAft>
                <a:spcPts val="1800"/>
              </a:spcAft>
              <a:buFont typeface="+mj-lt"/>
              <a:buAutoNum type="arabicPeriod" startAt="6"/>
            </a:pPr>
            <a:r>
              <a:rPr lang="en-US" sz="1600" b="0" i="0" u="none" strike="noStrike" dirty="0">
                <a:solidFill>
                  <a:srgbClr val="273239"/>
                </a:solidFill>
                <a:effectLst/>
                <a:latin typeface="Nunito" pitchFamily="2" charset="77"/>
              </a:rPr>
              <a:t>Software Engineering ensures that the software that has to be built should be consistent, correct, also on budget, on time, and within the required requirements. </a:t>
            </a:r>
          </a:p>
          <a:p>
            <a:pPr algn="just">
              <a:buNone/>
            </a:pPr>
            <a:br>
              <a:rPr lang="en-US" sz="1600" dirty="0"/>
            </a:br>
            <a:endParaRPr lang="en-US" sz="1600" dirty="0"/>
          </a:p>
        </p:txBody>
      </p:sp>
    </p:spTree>
    <p:extLst>
      <p:ext uri="{BB962C8B-B14F-4D97-AF65-F5344CB8AC3E}">
        <p14:creationId xmlns:p14="http://schemas.microsoft.com/office/powerpoint/2010/main" val="621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99A3-894E-F5C3-B2CD-C5E7833DA086}"/>
              </a:ext>
            </a:extLst>
          </p:cNvPr>
          <p:cNvSpPr>
            <a:spLocks noGrp="1"/>
          </p:cNvSpPr>
          <p:nvPr>
            <p:ph type="title"/>
          </p:nvPr>
        </p:nvSpPr>
        <p:spPr/>
        <p:txBody>
          <a:bodyPr/>
          <a:lstStyle/>
          <a:p>
            <a:r>
              <a:rPr lang="en-US" b="1" i="0" u="none" strike="noStrike" dirty="0">
                <a:solidFill>
                  <a:srgbClr val="273239"/>
                </a:solidFill>
                <a:effectLst/>
                <a:latin typeface="Nunito" pitchFamily="2" charset="77"/>
              </a:rPr>
              <a:t>Key Principles of Software Engineering</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9B5F7E3E-CFB0-5D94-C4D7-1C186153AFF7}"/>
              </a:ext>
            </a:extLst>
          </p:cNvPr>
          <p:cNvSpPr>
            <a:spLocks noGrp="1"/>
          </p:cNvSpPr>
          <p:nvPr>
            <p:ph type="body" idx="1"/>
          </p:nvPr>
        </p:nvSpPr>
        <p:spPr>
          <a:xfrm>
            <a:off x="628650" y="1147893"/>
            <a:ext cx="7886700" cy="4351339"/>
          </a:xfrm>
        </p:spPr>
        <p:txBody>
          <a:bodyPr/>
          <a:lstStyle/>
          <a:p>
            <a:pPr fontAlgn="base">
              <a:lnSpc>
                <a:spcPct val="100000"/>
              </a:lnSpc>
              <a:spcAft>
                <a:spcPts val="1800"/>
              </a:spcAft>
            </a:pPr>
            <a:r>
              <a:rPr lang="en-US" sz="1600" b="1" i="0" u="none" strike="noStrike" dirty="0">
                <a:solidFill>
                  <a:srgbClr val="273239"/>
                </a:solidFill>
                <a:effectLst/>
                <a:latin typeface="Nunito" pitchFamily="2" charset="77"/>
              </a:rPr>
              <a:t>Modularity</a:t>
            </a:r>
            <a:r>
              <a:rPr lang="en-US" sz="1600" b="0" i="0" u="none" strike="noStrike" dirty="0">
                <a:solidFill>
                  <a:srgbClr val="273239"/>
                </a:solidFill>
                <a:effectLst/>
                <a:latin typeface="Nunito" pitchFamily="2" charset="77"/>
              </a:rPr>
              <a:t>: Breaking the software into smaller, reusable components that can be developed and tested independently.</a:t>
            </a:r>
          </a:p>
          <a:p>
            <a:pPr fontAlgn="base">
              <a:lnSpc>
                <a:spcPct val="100000"/>
              </a:lnSpc>
              <a:spcAft>
                <a:spcPts val="1800"/>
              </a:spcAft>
            </a:pPr>
            <a:r>
              <a:rPr lang="en-US" sz="1600" b="1" i="0" u="none" strike="noStrike" dirty="0">
                <a:solidFill>
                  <a:srgbClr val="273239"/>
                </a:solidFill>
                <a:effectLst/>
                <a:latin typeface="Nunito" pitchFamily="2" charset="77"/>
              </a:rPr>
              <a:t>Abstraction</a:t>
            </a:r>
            <a:r>
              <a:rPr lang="en-US" sz="1600" b="0" i="0" u="none" strike="noStrike" dirty="0">
                <a:solidFill>
                  <a:srgbClr val="273239"/>
                </a:solidFill>
                <a:effectLst/>
                <a:latin typeface="Nunito" pitchFamily="2" charset="77"/>
              </a:rPr>
              <a:t>: Hiding the implementation details of a component and exposing only the necessary functionality to other parts of the software.</a:t>
            </a:r>
          </a:p>
          <a:p>
            <a:pPr fontAlgn="base">
              <a:lnSpc>
                <a:spcPct val="100000"/>
              </a:lnSpc>
              <a:spcAft>
                <a:spcPts val="1800"/>
              </a:spcAft>
            </a:pPr>
            <a:r>
              <a:rPr lang="en-US" sz="1600" b="1" i="0" u="none" strike="noStrike" dirty="0">
                <a:solidFill>
                  <a:srgbClr val="273239"/>
                </a:solidFill>
                <a:effectLst/>
                <a:latin typeface="Nunito" pitchFamily="2" charset="77"/>
              </a:rPr>
              <a:t>Encapsulation</a:t>
            </a:r>
            <a:r>
              <a:rPr lang="en-US" sz="1600" b="0" i="0" u="none" strike="noStrike" dirty="0">
                <a:solidFill>
                  <a:srgbClr val="273239"/>
                </a:solidFill>
                <a:effectLst/>
                <a:latin typeface="Nunito" pitchFamily="2" charset="77"/>
              </a:rPr>
              <a:t>: Wrapping up the data and functions of an object into a single unit and protecting the internal state of an object from external modifications.</a:t>
            </a:r>
          </a:p>
          <a:p>
            <a:pPr fontAlgn="base">
              <a:lnSpc>
                <a:spcPct val="100000"/>
              </a:lnSpc>
              <a:spcAft>
                <a:spcPts val="1800"/>
              </a:spcAft>
            </a:pPr>
            <a:r>
              <a:rPr lang="en-US" sz="1600" b="1" i="0" u="none" strike="noStrike" dirty="0">
                <a:solidFill>
                  <a:srgbClr val="273239"/>
                </a:solidFill>
                <a:effectLst/>
                <a:latin typeface="Nunito" pitchFamily="2" charset="77"/>
              </a:rPr>
              <a:t>Reusability</a:t>
            </a:r>
            <a:r>
              <a:rPr lang="en-US" sz="1600" b="0" i="0" u="none" strike="noStrike" dirty="0">
                <a:solidFill>
                  <a:srgbClr val="273239"/>
                </a:solidFill>
                <a:effectLst/>
                <a:latin typeface="Nunito" pitchFamily="2" charset="77"/>
              </a:rPr>
              <a:t>: Creating components that can be used in multiple projects, which can save time and resources.</a:t>
            </a:r>
          </a:p>
          <a:p>
            <a:pPr fontAlgn="base">
              <a:lnSpc>
                <a:spcPct val="100000"/>
              </a:lnSpc>
              <a:spcAft>
                <a:spcPts val="1800"/>
              </a:spcAft>
            </a:pPr>
            <a:r>
              <a:rPr lang="en-US" sz="1600" b="1" i="0" u="none" strike="noStrike" dirty="0">
                <a:solidFill>
                  <a:srgbClr val="273239"/>
                </a:solidFill>
                <a:effectLst/>
                <a:latin typeface="Nunito" pitchFamily="2" charset="77"/>
              </a:rPr>
              <a:t>Maintenance</a:t>
            </a:r>
            <a:r>
              <a:rPr lang="en-US" sz="1600" b="0" i="0" u="none" strike="noStrike" dirty="0">
                <a:solidFill>
                  <a:srgbClr val="273239"/>
                </a:solidFill>
                <a:effectLst/>
                <a:latin typeface="Nunito" pitchFamily="2" charset="77"/>
              </a:rPr>
              <a:t>: Regularly updating and improving the software to fix bugs, add new features, and address security vulnerabilities.</a:t>
            </a:r>
          </a:p>
          <a:p>
            <a:pPr fontAlgn="base">
              <a:lnSpc>
                <a:spcPct val="100000"/>
              </a:lnSpc>
              <a:spcAft>
                <a:spcPts val="1800"/>
              </a:spcAft>
            </a:pPr>
            <a:r>
              <a:rPr lang="en-US" sz="1600" b="1" i="0" u="none" strike="noStrike" dirty="0">
                <a:solidFill>
                  <a:srgbClr val="273239"/>
                </a:solidFill>
                <a:effectLst/>
                <a:latin typeface="Nunito" pitchFamily="2" charset="77"/>
              </a:rPr>
              <a:t>Testing</a:t>
            </a:r>
            <a:r>
              <a:rPr lang="en-US" sz="1600" b="0" i="0" u="none" strike="noStrike" dirty="0">
                <a:solidFill>
                  <a:srgbClr val="273239"/>
                </a:solidFill>
                <a:effectLst/>
                <a:latin typeface="Nunito" pitchFamily="2" charset="77"/>
              </a:rPr>
              <a:t>: Verifying that the software meets its requirements and is free of bugs.</a:t>
            </a:r>
          </a:p>
          <a:p>
            <a:pPr>
              <a:lnSpc>
                <a:spcPct val="100000"/>
              </a:lnSpc>
              <a:buNone/>
            </a:pPr>
            <a:br>
              <a:rPr lang="en-US" sz="1600" dirty="0"/>
            </a:br>
            <a:endParaRPr lang="en-US" sz="1600" dirty="0"/>
          </a:p>
        </p:txBody>
      </p:sp>
    </p:spTree>
    <p:extLst>
      <p:ext uri="{BB962C8B-B14F-4D97-AF65-F5344CB8AC3E}">
        <p14:creationId xmlns:p14="http://schemas.microsoft.com/office/powerpoint/2010/main" val="198281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7608-D02E-18ED-0420-D1D69BEBE80E}"/>
              </a:ext>
            </a:extLst>
          </p:cNvPr>
          <p:cNvSpPr>
            <a:spLocks noGrp="1"/>
          </p:cNvSpPr>
          <p:nvPr>
            <p:ph type="title"/>
          </p:nvPr>
        </p:nvSpPr>
        <p:spPr>
          <a:xfrm>
            <a:off x="628650" y="500062"/>
            <a:ext cx="7886700" cy="1325563"/>
          </a:xfrm>
        </p:spPr>
        <p:txBody>
          <a:bodyPr/>
          <a:lstStyle/>
          <a:p>
            <a:r>
              <a:rPr lang="en-US" b="1" i="0" u="none" strike="noStrike" dirty="0">
                <a:solidFill>
                  <a:srgbClr val="273239"/>
                </a:solidFill>
                <a:effectLst/>
                <a:latin typeface="Nunito" pitchFamily="2" charset="77"/>
              </a:rPr>
              <a:t>Key Principles of Software Engineering</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1C95E739-037A-7D96-AF12-E5F2497DFA61}"/>
              </a:ext>
            </a:extLst>
          </p:cNvPr>
          <p:cNvSpPr>
            <a:spLocks noGrp="1"/>
          </p:cNvSpPr>
          <p:nvPr>
            <p:ph type="body" idx="1"/>
          </p:nvPr>
        </p:nvSpPr>
        <p:spPr/>
        <p:txBody>
          <a:bodyPr/>
          <a:lstStyle/>
          <a:p>
            <a:pPr fontAlgn="base">
              <a:lnSpc>
                <a:spcPct val="100000"/>
              </a:lnSpc>
              <a:spcAft>
                <a:spcPts val="1800"/>
              </a:spcAft>
            </a:pPr>
            <a:r>
              <a:rPr lang="en-US" sz="1800" b="1" i="0" u="none" strike="noStrike" dirty="0">
                <a:solidFill>
                  <a:srgbClr val="273239"/>
                </a:solidFill>
                <a:effectLst/>
                <a:latin typeface="Nunito" pitchFamily="2" charset="77"/>
              </a:rPr>
              <a:t>Design Patterns</a:t>
            </a:r>
            <a:r>
              <a:rPr lang="en-US" sz="1800" b="0" i="0" u="none" strike="noStrike" dirty="0">
                <a:solidFill>
                  <a:srgbClr val="273239"/>
                </a:solidFill>
                <a:effectLst/>
                <a:latin typeface="Nunito" pitchFamily="2" charset="77"/>
              </a:rPr>
              <a:t>: Solving recurring problems in software design by providing templates for solving them.</a:t>
            </a:r>
          </a:p>
          <a:p>
            <a:pPr fontAlgn="base">
              <a:lnSpc>
                <a:spcPct val="100000"/>
              </a:lnSpc>
              <a:spcAft>
                <a:spcPts val="1800"/>
              </a:spcAft>
            </a:pPr>
            <a:r>
              <a:rPr lang="en-US" sz="1800" b="1" i="0" u="none" strike="noStrike" dirty="0">
                <a:solidFill>
                  <a:srgbClr val="273239"/>
                </a:solidFill>
                <a:effectLst/>
                <a:latin typeface="Nunito" pitchFamily="2" charset="77"/>
              </a:rPr>
              <a:t>Agile methodologies: </a:t>
            </a:r>
            <a:r>
              <a:rPr lang="en-US" sz="1800" b="0" i="0" u="none" strike="noStrike" dirty="0">
                <a:solidFill>
                  <a:srgbClr val="273239"/>
                </a:solidFill>
                <a:effectLst/>
                <a:latin typeface="Nunito" pitchFamily="2" charset="77"/>
              </a:rPr>
              <a:t>Using iterative and incremental development processes that focus on customer satisfaction, rapid delivery, and flexibility.</a:t>
            </a:r>
          </a:p>
          <a:p>
            <a:pPr fontAlgn="base">
              <a:lnSpc>
                <a:spcPct val="100000"/>
              </a:lnSpc>
              <a:spcAft>
                <a:spcPts val="1800"/>
              </a:spcAft>
            </a:pPr>
            <a:r>
              <a:rPr lang="en-US" sz="1800" b="1" i="0" u="none" strike="noStrike" dirty="0">
                <a:solidFill>
                  <a:srgbClr val="273239"/>
                </a:solidFill>
                <a:effectLst/>
                <a:latin typeface="Nunito" pitchFamily="2" charset="77"/>
              </a:rPr>
              <a:t>Continuous Integration &amp; Deployment:</a:t>
            </a:r>
            <a:r>
              <a:rPr lang="en-US" sz="1800" b="0" i="0" u="none" strike="noStrike" dirty="0">
                <a:solidFill>
                  <a:srgbClr val="273239"/>
                </a:solidFill>
                <a:effectLst/>
                <a:latin typeface="Nunito" pitchFamily="2" charset="77"/>
              </a:rPr>
              <a:t> Continuously integrating the code changes and deploying them into the production environment.</a:t>
            </a:r>
          </a:p>
          <a:p>
            <a:endParaRPr lang="en-US" sz="1800" dirty="0"/>
          </a:p>
        </p:txBody>
      </p:sp>
    </p:spTree>
    <p:extLst>
      <p:ext uri="{BB962C8B-B14F-4D97-AF65-F5344CB8AC3E}">
        <p14:creationId xmlns:p14="http://schemas.microsoft.com/office/powerpoint/2010/main" val="294772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3EBC-252F-B658-7530-A7336C83B9BA}"/>
              </a:ext>
            </a:extLst>
          </p:cNvPr>
          <p:cNvSpPr>
            <a:spLocks noGrp="1"/>
          </p:cNvSpPr>
          <p:nvPr>
            <p:ph type="title"/>
          </p:nvPr>
        </p:nvSpPr>
        <p:spPr>
          <a:xfrm>
            <a:off x="628650" y="681036"/>
            <a:ext cx="7886700" cy="1325563"/>
          </a:xfrm>
        </p:spPr>
        <p:txBody>
          <a:bodyPr/>
          <a:lstStyle/>
          <a:p>
            <a:r>
              <a:rPr lang="en-US" b="1" i="0" u="none" strike="noStrike" dirty="0">
                <a:solidFill>
                  <a:srgbClr val="273239"/>
                </a:solidFill>
                <a:effectLst/>
                <a:latin typeface="Nunito" pitchFamily="2" charset="77"/>
              </a:rPr>
              <a:t>Main Attributes of Software Engineering</a:t>
            </a:r>
            <a:br>
              <a:rPr lang="en-US" b="1" i="0" u="none" strike="noStrike" dirty="0">
                <a:solidFill>
                  <a:srgbClr val="273239"/>
                </a:solidFill>
                <a:effectLst/>
                <a:latin typeface="Nunito" pitchFamily="2" charset="77"/>
              </a:rPr>
            </a:br>
            <a:endParaRPr lang="en-US" dirty="0"/>
          </a:p>
        </p:txBody>
      </p:sp>
      <p:sp>
        <p:nvSpPr>
          <p:cNvPr id="3" name="Text Placeholder 2">
            <a:extLst>
              <a:ext uri="{FF2B5EF4-FFF2-40B4-BE49-F238E27FC236}">
                <a16:creationId xmlns:a16="http://schemas.microsoft.com/office/drawing/2014/main" id="{76C0FBD7-820B-DE0F-7D90-410E08E96841}"/>
              </a:ext>
            </a:extLst>
          </p:cNvPr>
          <p:cNvSpPr>
            <a:spLocks noGrp="1"/>
          </p:cNvSpPr>
          <p:nvPr>
            <p:ph type="body" idx="1"/>
          </p:nvPr>
        </p:nvSpPr>
        <p:spPr>
          <a:xfrm>
            <a:off x="628650" y="1825625"/>
            <a:ext cx="7886700" cy="4351339"/>
          </a:xfrm>
        </p:spPr>
        <p:txBody>
          <a:bodyPr/>
          <a:lstStyle/>
          <a:p>
            <a:pPr algn="just" rtl="0" fontAlgn="base">
              <a:spcAft>
                <a:spcPts val="750"/>
              </a:spcAft>
              <a:buNone/>
            </a:pPr>
            <a:r>
              <a:rPr lang="en-US" sz="1600" b="0" i="0" u="none" strike="noStrike" dirty="0">
                <a:solidFill>
                  <a:srgbClr val="273239"/>
                </a:solidFill>
                <a:effectLst/>
                <a:latin typeface="Nunito" pitchFamily="2" charset="77"/>
              </a:rPr>
              <a:t>Software Engineering is a systematic, disciplined, quantifiable study and approach to the design, development, operation, and maintenance of a software system. There are four main Attributes of Software Engineering.</a:t>
            </a:r>
          </a:p>
          <a:p>
            <a:pPr algn="l" fontAlgn="base">
              <a:spcAft>
                <a:spcPts val="1800"/>
              </a:spcAft>
              <a:buFont typeface="+mj-lt"/>
              <a:buAutoNum type="arabicPeriod"/>
            </a:pPr>
            <a:r>
              <a:rPr lang="en-US" sz="1600" b="1" i="0" u="none" strike="noStrike" dirty="0">
                <a:solidFill>
                  <a:srgbClr val="273239"/>
                </a:solidFill>
                <a:effectLst/>
                <a:latin typeface="Nunito" pitchFamily="2" charset="77"/>
              </a:rPr>
              <a:t>Efficiency: </a:t>
            </a:r>
            <a:r>
              <a:rPr lang="en-US" sz="1600" b="0" i="0" u="none" strike="noStrike" dirty="0">
                <a:solidFill>
                  <a:srgbClr val="273239"/>
                </a:solidFill>
                <a:effectLst/>
                <a:latin typeface="Nunito" pitchFamily="2" charset="77"/>
              </a:rPr>
              <a:t>It provides a measure of the resource requirement of a software product efficiently. </a:t>
            </a:r>
          </a:p>
          <a:p>
            <a:pPr algn="l" fontAlgn="base">
              <a:spcAft>
                <a:spcPts val="1800"/>
              </a:spcAft>
              <a:buFont typeface="+mj-lt"/>
              <a:buAutoNum type="arabicPeriod" startAt="2"/>
            </a:pPr>
            <a:r>
              <a:rPr lang="en-US" sz="1600" b="1" i="0" u="none" strike="noStrike" dirty="0">
                <a:solidFill>
                  <a:srgbClr val="273239"/>
                </a:solidFill>
                <a:effectLst/>
                <a:latin typeface="Nunito" pitchFamily="2" charset="77"/>
              </a:rPr>
              <a:t>Reliability: </a:t>
            </a:r>
            <a:r>
              <a:rPr lang="en-US" sz="1600" b="0" i="0" u="none" strike="noStrike" dirty="0">
                <a:solidFill>
                  <a:srgbClr val="273239"/>
                </a:solidFill>
                <a:effectLst/>
                <a:latin typeface="Nunito" pitchFamily="2" charset="77"/>
              </a:rPr>
              <a:t>It assures that the product will deliver the same results when used in similar working environment.</a:t>
            </a:r>
          </a:p>
          <a:p>
            <a:pPr algn="l" fontAlgn="base">
              <a:spcAft>
                <a:spcPts val="1800"/>
              </a:spcAft>
              <a:buFont typeface="+mj-lt"/>
              <a:buAutoNum type="arabicPeriod" startAt="3"/>
            </a:pPr>
            <a:r>
              <a:rPr lang="en-US" sz="1600" b="1" i="0" u="none" strike="noStrike" dirty="0">
                <a:solidFill>
                  <a:srgbClr val="273239"/>
                </a:solidFill>
                <a:effectLst/>
                <a:latin typeface="Nunito" pitchFamily="2" charset="77"/>
              </a:rPr>
              <a:t>Reusability: </a:t>
            </a:r>
            <a:r>
              <a:rPr lang="en-US" sz="1600" b="0" i="0" u="none" strike="noStrike" dirty="0">
                <a:solidFill>
                  <a:srgbClr val="273239"/>
                </a:solidFill>
                <a:effectLst/>
                <a:latin typeface="Nunito" pitchFamily="2" charset="77"/>
              </a:rPr>
              <a:t>This attribute makes sure that the module can be used in multiple applications.</a:t>
            </a:r>
          </a:p>
          <a:p>
            <a:pPr algn="l" fontAlgn="base">
              <a:spcAft>
                <a:spcPts val="1800"/>
              </a:spcAft>
              <a:buFont typeface="+mj-lt"/>
              <a:buAutoNum type="arabicPeriod" startAt="4"/>
            </a:pPr>
            <a:r>
              <a:rPr lang="en-US" sz="1600" b="1" i="0" u="none" strike="noStrike" dirty="0">
                <a:solidFill>
                  <a:srgbClr val="273239"/>
                </a:solidFill>
                <a:effectLst/>
                <a:latin typeface="Nunito" pitchFamily="2" charset="77"/>
              </a:rPr>
              <a:t>Maintainability: </a:t>
            </a:r>
            <a:r>
              <a:rPr lang="en-US" sz="1600" b="0" i="0" u="none" strike="noStrike" dirty="0">
                <a:solidFill>
                  <a:srgbClr val="273239"/>
                </a:solidFill>
                <a:effectLst/>
                <a:latin typeface="Nunito" pitchFamily="2" charset="77"/>
              </a:rPr>
              <a:t>It is the ability of the software to be modified, repaired, or enhanced easily with changing requirements.</a:t>
            </a:r>
          </a:p>
          <a:p>
            <a:endParaRPr lang="en-US" sz="1600" dirty="0"/>
          </a:p>
        </p:txBody>
      </p:sp>
    </p:spTree>
    <p:extLst>
      <p:ext uri="{BB962C8B-B14F-4D97-AF65-F5344CB8AC3E}">
        <p14:creationId xmlns:p14="http://schemas.microsoft.com/office/powerpoint/2010/main" val="181199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4696-082B-572A-3603-7D5A8192BE1A}"/>
              </a:ext>
            </a:extLst>
          </p:cNvPr>
          <p:cNvSpPr>
            <a:spLocks noGrp="1"/>
          </p:cNvSpPr>
          <p:nvPr>
            <p:ph type="title"/>
          </p:nvPr>
        </p:nvSpPr>
        <p:spPr/>
        <p:txBody>
          <a:bodyPr/>
          <a:lstStyle/>
          <a:p>
            <a:r>
              <a:rPr lang="en-US" b="1" dirty="0"/>
              <a:t>Software Development Process </a:t>
            </a:r>
          </a:p>
        </p:txBody>
      </p:sp>
      <p:sp>
        <p:nvSpPr>
          <p:cNvPr id="3" name="Text Placeholder 2">
            <a:extLst>
              <a:ext uri="{FF2B5EF4-FFF2-40B4-BE49-F238E27FC236}">
                <a16:creationId xmlns:a16="http://schemas.microsoft.com/office/drawing/2014/main" id="{4C2B176B-EA27-2125-A18F-6D2524AD9ABC}"/>
              </a:ext>
            </a:extLst>
          </p:cNvPr>
          <p:cNvSpPr>
            <a:spLocks noGrp="1"/>
          </p:cNvSpPr>
          <p:nvPr>
            <p:ph type="body" idx="1"/>
          </p:nvPr>
        </p:nvSpPr>
        <p:spPr>
          <a:xfrm>
            <a:off x="628650" y="1690688"/>
            <a:ext cx="7886700" cy="4351339"/>
          </a:xfrm>
        </p:spPr>
        <p:txBody>
          <a:bodyPr/>
          <a:lstStyle/>
          <a:p>
            <a:pPr marL="114300" indent="0">
              <a:buNone/>
            </a:pPr>
            <a:r>
              <a:rPr lang="en-US" b="0" i="0" u="none" strike="noStrike" dirty="0">
                <a:solidFill>
                  <a:srgbClr val="273239"/>
                </a:solidFill>
                <a:effectLst/>
                <a:latin typeface="Nunito" pitchFamily="2" charset="77"/>
              </a:rPr>
              <a:t>The software development process is the approach to developing and delivering software applications. This process might include improving design and product management by splitting the work into smaller steps or processes.</a:t>
            </a:r>
            <a:endParaRPr lang="en-US" dirty="0"/>
          </a:p>
        </p:txBody>
      </p:sp>
      <p:pic>
        <p:nvPicPr>
          <p:cNvPr id="4" name="Picture 3">
            <a:extLst>
              <a:ext uri="{FF2B5EF4-FFF2-40B4-BE49-F238E27FC236}">
                <a16:creationId xmlns:a16="http://schemas.microsoft.com/office/drawing/2014/main" id="{9D0E2AF6-9F41-58E7-473F-070D940DFDC0}"/>
              </a:ext>
            </a:extLst>
          </p:cNvPr>
          <p:cNvPicPr>
            <a:picLocks noChangeAspect="1"/>
          </p:cNvPicPr>
          <p:nvPr/>
        </p:nvPicPr>
        <p:blipFill>
          <a:blip r:embed="rId2"/>
          <a:stretch>
            <a:fillRect/>
          </a:stretch>
        </p:blipFill>
        <p:spPr>
          <a:xfrm>
            <a:off x="1019213" y="3500646"/>
            <a:ext cx="5595938" cy="2676318"/>
          </a:xfrm>
          <a:prstGeom prst="rect">
            <a:avLst/>
          </a:prstGeom>
        </p:spPr>
      </p:pic>
    </p:spTree>
    <p:extLst>
      <p:ext uri="{BB962C8B-B14F-4D97-AF65-F5344CB8AC3E}">
        <p14:creationId xmlns:p14="http://schemas.microsoft.com/office/powerpoint/2010/main" val="320820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33FD-DBE9-D982-F871-CAE9E256A605}"/>
              </a:ext>
            </a:extLst>
          </p:cNvPr>
          <p:cNvSpPr>
            <a:spLocks noGrp="1"/>
          </p:cNvSpPr>
          <p:nvPr>
            <p:ph type="title"/>
          </p:nvPr>
        </p:nvSpPr>
        <p:spPr/>
        <p:txBody>
          <a:bodyPr/>
          <a:lstStyle/>
          <a:p>
            <a:r>
              <a:rPr lang="en-US" b="1" i="0" u="none" strike="noStrike" dirty="0">
                <a:solidFill>
                  <a:srgbClr val="273239"/>
                </a:solidFill>
                <a:effectLst/>
                <a:latin typeface="Source Sans 3"/>
              </a:rPr>
              <a:t>Software Development Life Cycle (SDLC)</a:t>
            </a:r>
            <a:br>
              <a:rPr lang="en-US" b="1" i="0" u="none" strike="noStrike" dirty="0">
                <a:solidFill>
                  <a:srgbClr val="273239"/>
                </a:solidFill>
                <a:effectLst/>
                <a:latin typeface="Source Sans 3"/>
              </a:rPr>
            </a:br>
            <a:endParaRPr lang="en-US" dirty="0"/>
          </a:p>
        </p:txBody>
      </p:sp>
      <p:sp>
        <p:nvSpPr>
          <p:cNvPr id="3" name="Text Placeholder 2">
            <a:extLst>
              <a:ext uri="{FF2B5EF4-FFF2-40B4-BE49-F238E27FC236}">
                <a16:creationId xmlns:a16="http://schemas.microsoft.com/office/drawing/2014/main" id="{E3FFB348-A74E-5A29-17CF-B6839129A426}"/>
              </a:ext>
            </a:extLst>
          </p:cNvPr>
          <p:cNvSpPr>
            <a:spLocks noGrp="1"/>
          </p:cNvSpPr>
          <p:nvPr>
            <p:ph type="body" idx="1"/>
          </p:nvPr>
        </p:nvSpPr>
        <p:spPr/>
        <p:txBody>
          <a:bodyPr/>
          <a:lstStyle/>
          <a:p>
            <a:pPr marL="114300" indent="0" algn="just">
              <a:buNone/>
            </a:pPr>
            <a:r>
              <a:rPr lang="en-US" b="1" i="0" u="none" strike="noStrike" dirty="0">
                <a:solidFill>
                  <a:srgbClr val="273239"/>
                </a:solidFill>
                <a:effectLst/>
                <a:latin typeface="Nunito" pitchFamily="2" charset="77"/>
              </a:rPr>
              <a:t>Software development life cycle (SDLC) is a structured process that is used to design, develop, and test good-quality software.</a:t>
            </a:r>
            <a:r>
              <a:rPr lang="en-US" b="0" i="0" u="none" strike="noStrike" dirty="0">
                <a:solidFill>
                  <a:srgbClr val="273239"/>
                </a:solidFill>
                <a:effectLst/>
                <a:latin typeface="Nunito" pitchFamily="2" charset="77"/>
              </a:rPr>
              <a:t> SDLC, or software development life cycle, is a methodology that defines the entire procedure of software development step-by-step. The </a:t>
            </a:r>
            <a:r>
              <a:rPr lang="en-US" b="1" i="0" u="none" strike="noStrike" dirty="0">
                <a:solidFill>
                  <a:srgbClr val="273239"/>
                </a:solidFill>
                <a:effectLst/>
                <a:latin typeface="Nunito" pitchFamily="2" charset="77"/>
              </a:rPr>
              <a:t>goal of the SDLC life cycle model</a:t>
            </a:r>
            <a:r>
              <a:rPr lang="en-US" b="0" i="0" u="none" strike="noStrike" dirty="0">
                <a:solidFill>
                  <a:srgbClr val="273239"/>
                </a:solidFill>
                <a:effectLst/>
                <a:latin typeface="Nunito" pitchFamily="2" charset="77"/>
              </a:rPr>
              <a:t> is to deliver high-quality, maintainable software that meets the user’s requirements. SDLC in software engineering models outlines the plan for each stage so that each stage of the software development model can perform its task efficiently to deliver the software at a low cost within a given time frame that meets users requirements.</a:t>
            </a:r>
            <a:endParaRPr lang="en-US" dirty="0"/>
          </a:p>
        </p:txBody>
      </p:sp>
    </p:spTree>
    <p:extLst>
      <p:ext uri="{BB962C8B-B14F-4D97-AF65-F5344CB8AC3E}">
        <p14:creationId xmlns:p14="http://schemas.microsoft.com/office/powerpoint/2010/main" val="150722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C6BA-D438-C8FF-FD6D-E5D3D18E25FE}"/>
              </a:ext>
            </a:extLst>
          </p:cNvPr>
          <p:cNvSpPr>
            <a:spLocks noGrp="1"/>
          </p:cNvSpPr>
          <p:nvPr>
            <p:ph type="title"/>
          </p:nvPr>
        </p:nvSpPr>
        <p:spPr>
          <a:xfrm>
            <a:off x="628650" y="725972"/>
            <a:ext cx="7886700" cy="1325563"/>
          </a:xfrm>
        </p:spPr>
        <p:txBody>
          <a:bodyPr/>
          <a:lstStyle/>
          <a:p>
            <a:r>
              <a:rPr lang="en-US" b="1" i="0" u="none" strike="noStrike" dirty="0">
                <a:solidFill>
                  <a:srgbClr val="273239"/>
                </a:solidFill>
                <a:effectLst/>
                <a:latin typeface="Nunito" pitchFamily="2" charset="77"/>
              </a:rPr>
              <a:t>Stages of the Software Development Life Cycle</a:t>
            </a:r>
            <a:br>
              <a:rPr lang="en-US" b="1" i="0" u="none" strike="noStrike" dirty="0">
                <a:solidFill>
                  <a:srgbClr val="273239"/>
                </a:solidFill>
                <a:effectLst/>
                <a:latin typeface="Nunito" pitchFamily="2" charset="77"/>
              </a:rPr>
            </a:br>
            <a:endParaRPr lang="en-US" dirty="0"/>
          </a:p>
        </p:txBody>
      </p:sp>
      <p:pic>
        <p:nvPicPr>
          <p:cNvPr id="4" name="Picture 3">
            <a:extLst>
              <a:ext uri="{FF2B5EF4-FFF2-40B4-BE49-F238E27FC236}">
                <a16:creationId xmlns:a16="http://schemas.microsoft.com/office/drawing/2014/main" id="{0E783145-7BE0-83BA-5F01-7AD80FCF7918}"/>
              </a:ext>
            </a:extLst>
          </p:cNvPr>
          <p:cNvPicPr>
            <a:picLocks noChangeAspect="1"/>
          </p:cNvPicPr>
          <p:nvPr/>
        </p:nvPicPr>
        <p:blipFill>
          <a:blip r:embed="rId2"/>
          <a:stretch>
            <a:fillRect/>
          </a:stretch>
        </p:blipFill>
        <p:spPr>
          <a:xfrm>
            <a:off x="469388" y="1742738"/>
            <a:ext cx="8045962" cy="3837305"/>
          </a:xfrm>
          <a:prstGeom prst="rect">
            <a:avLst/>
          </a:prstGeom>
        </p:spPr>
      </p:pic>
    </p:spTree>
    <p:extLst>
      <p:ext uri="{BB962C8B-B14F-4D97-AF65-F5344CB8AC3E}">
        <p14:creationId xmlns:p14="http://schemas.microsoft.com/office/powerpoint/2010/main" val="2126869211"/>
      </p:ext>
    </p:extLst>
  </p:cSld>
  <p:clrMapOvr>
    <a:masterClrMapping/>
  </p:clrMapOvr>
</p:sld>
</file>

<file path=ppt/theme/theme1.xml><?xml version="1.0" encoding="utf-8"?>
<a:theme xmlns:a="http://schemas.openxmlformats.org/drawingml/2006/main" name="PPT2_16to9">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2250</Words>
  <Application>Microsoft Macintosh PowerPoint</Application>
  <PresentationFormat>On-screen Show (4:3)</PresentationFormat>
  <Paragraphs>111</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Nunito</vt:lpstr>
      <vt:lpstr>Source Sans 3</vt:lpstr>
      <vt:lpstr>PPT2_16to9</vt:lpstr>
      <vt:lpstr>CSE1300</vt:lpstr>
      <vt:lpstr>What is Software Engineering? </vt:lpstr>
      <vt:lpstr>PowerPoint Presentation</vt:lpstr>
      <vt:lpstr>Key Principles of Software Engineering </vt:lpstr>
      <vt:lpstr>Key Principles of Software Engineering </vt:lpstr>
      <vt:lpstr>Main Attributes of Software Engineering </vt:lpstr>
      <vt:lpstr>Software Development Process </vt:lpstr>
      <vt:lpstr>Software Development Life Cycle (SDLC) </vt:lpstr>
      <vt:lpstr>Stages of the Software Development Life Cycle </vt:lpstr>
      <vt:lpstr>Stage-1: Planning and Requirement Analysis </vt:lpstr>
      <vt:lpstr>Stage-2: Defining Requirements </vt:lpstr>
      <vt:lpstr>Stage-3: Designing Architecture </vt:lpstr>
      <vt:lpstr>Stage-4: Developing Product </vt:lpstr>
      <vt:lpstr>Stage-5: Product Testing and Integration </vt:lpstr>
      <vt:lpstr>Stage-6: Deployment and Maintenance of Products </vt:lpstr>
      <vt:lpstr>Difference between Traditional and Agile Software Development </vt:lpstr>
      <vt:lpstr>PowerPoint Presentation</vt:lpstr>
      <vt:lpstr>Software Testing </vt:lpstr>
      <vt:lpstr>What is Software Testing? </vt:lpstr>
      <vt:lpstr>PowerPoint Presentation</vt:lpstr>
      <vt:lpstr>Software Testing Principles  </vt:lpstr>
      <vt:lpstr>Advantages of Software Engineering </vt:lpstr>
      <vt:lpstr>Advantages of Software Engineering </vt:lpstr>
      <vt:lpstr>Disadvantages of Software Engineering </vt:lpstr>
      <vt:lpstr>Disadvantages of Software Engineering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First-Year Experience! </dc:title>
  <cp:lastModifiedBy>Harshitha Nirujogi</cp:lastModifiedBy>
  <cp:revision>142</cp:revision>
  <dcterms:modified xsi:type="dcterms:W3CDTF">2025-03-11T19:14:29Z</dcterms:modified>
</cp:coreProperties>
</file>